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6" r:id="rId1"/>
    <p:sldMasterId id="2147483711" r:id="rId2"/>
    <p:sldMasterId id="2147483714" r:id="rId3"/>
  </p:sldMasterIdLst>
  <p:notesMasterIdLst>
    <p:notesMasterId r:id="rId16"/>
  </p:notesMasterIdLst>
  <p:sldIdLst>
    <p:sldId id="348" r:id="rId4"/>
    <p:sldId id="350" r:id="rId5"/>
    <p:sldId id="354" r:id="rId6"/>
    <p:sldId id="355" r:id="rId7"/>
    <p:sldId id="361" r:id="rId8"/>
    <p:sldId id="366" r:id="rId9"/>
    <p:sldId id="360" r:id="rId10"/>
    <p:sldId id="359" r:id="rId11"/>
    <p:sldId id="364" r:id="rId12"/>
    <p:sldId id="356" r:id="rId13"/>
    <p:sldId id="362" r:id="rId14"/>
    <p:sldId id="363" r:id="rId15"/>
  </p:sldIdLst>
  <p:sldSz cx="9906000" cy="6858000" type="A4"/>
  <p:notesSz cx="6735763" cy="9866313"/>
  <p:photoAlbum/>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5" autoAdjust="0"/>
    <p:restoredTop sz="94699" autoAdjust="0"/>
  </p:normalViewPr>
  <p:slideViewPr>
    <p:cSldViewPr>
      <p:cViewPr>
        <p:scale>
          <a:sx n="90" d="100"/>
          <a:sy n="90" d="100"/>
        </p:scale>
        <p:origin x="618" y="-528"/>
      </p:cViewPr>
      <p:guideLst>
        <p:guide orient="horz" pos="238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3713"/>
          </a:xfrm>
          <a:prstGeom prst="rect">
            <a:avLst/>
          </a:prstGeom>
        </p:spPr>
        <p:txBody>
          <a:bodyPr vert="horz" lIns="91425" tIns="45713" rIns="91425" bIns="45713" rtlCol="0"/>
          <a:lstStyle>
            <a:lvl1pPr algn="r">
              <a:defRPr sz="1200"/>
            </a:lvl1pPr>
          </a:lstStyle>
          <a:p>
            <a:fld id="{13CE4838-70D0-446D-AA12-306D63190675}" type="datetimeFigureOut">
              <a:rPr kumimoji="1" lang="ja-JP" altLang="en-US" smtClean="0"/>
              <a:t>2013/1/21</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73101" y="4686300"/>
            <a:ext cx="5389563" cy="4440238"/>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25" tIns="45713" rIns="91425" bIns="45713" rtlCol="0" anchor="b"/>
          <a:lstStyle>
            <a:lvl1pPr algn="r">
              <a:defRPr sz="1200"/>
            </a:lvl1pPr>
          </a:lstStyle>
          <a:p>
            <a:fld id="{D329DE8E-85BC-401F-B86D-18051AA7C133}" type="slidenum">
              <a:rPr kumimoji="1" lang="ja-JP" altLang="en-US" smtClean="0"/>
              <a:t>‹#›</a:t>
            </a:fld>
            <a:endParaRPr kumimoji="1" lang="ja-JP" altLang="en-US"/>
          </a:p>
        </p:txBody>
      </p:sp>
    </p:spTree>
    <p:extLst>
      <p:ext uri="{BB962C8B-B14F-4D97-AF65-F5344CB8AC3E}">
        <p14:creationId xmlns:p14="http://schemas.microsoft.com/office/powerpoint/2010/main" val="1066983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D45E8D-4B2F-406C-A34D-A6D09128144F}" type="slidenum">
              <a:rPr kumimoji="1" lang="ja-JP" altLang="en-US" smtClean="0"/>
              <a:t>3</a:t>
            </a:fld>
            <a:endParaRPr kumimoji="1" lang="ja-JP" altLang="en-US"/>
          </a:p>
        </p:txBody>
      </p:sp>
    </p:spTree>
    <p:extLst>
      <p:ext uri="{BB962C8B-B14F-4D97-AF65-F5344CB8AC3E}">
        <p14:creationId xmlns:p14="http://schemas.microsoft.com/office/powerpoint/2010/main" val="2321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3773F84-B44D-480D-9E4A-E91FC72551E5}"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97597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DDF7F20-1C1B-428A-BEAB-1570DA2327A4}" type="slidenum">
              <a:rPr lang="ja-JP" altLang="en-US" smtClean="0">
                <a:solidFill>
                  <a:srgbClr val="000000"/>
                </a:solidFill>
              </a:rPr>
              <a:pPr eaLnBrk="1" hangingPunct="1"/>
              <a:t>8</a:t>
            </a:fld>
            <a:endParaRPr lang="en-US" altLang="ja-JP" smtClean="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endParaRPr lang="ja-JP" altLang="en-US"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xfrm>
            <a:off x="695325" y="739775"/>
            <a:ext cx="5345113" cy="3700463"/>
          </a:xfrm>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30" indent="-285704" eaLnBrk="0" hangingPunct="0">
              <a:defRPr kumimoji="1">
                <a:solidFill>
                  <a:schemeClr val="tx1"/>
                </a:solidFill>
                <a:latin typeface="Arial" charset="0"/>
                <a:ea typeface="ＭＳ Ｐゴシック" charset="-128"/>
              </a:defRPr>
            </a:lvl2pPr>
            <a:lvl3pPr marL="1142816" indent="-228563" eaLnBrk="0" hangingPunct="0">
              <a:defRPr kumimoji="1">
                <a:solidFill>
                  <a:schemeClr val="tx1"/>
                </a:solidFill>
                <a:latin typeface="Arial" charset="0"/>
                <a:ea typeface="ＭＳ Ｐゴシック" charset="-128"/>
              </a:defRPr>
            </a:lvl3pPr>
            <a:lvl4pPr marL="1599942" indent="-228563" eaLnBrk="0" hangingPunct="0">
              <a:defRPr kumimoji="1">
                <a:solidFill>
                  <a:schemeClr val="tx1"/>
                </a:solidFill>
                <a:latin typeface="Arial" charset="0"/>
                <a:ea typeface="ＭＳ Ｐゴシック" charset="-128"/>
              </a:defRPr>
            </a:lvl4pPr>
            <a:lvl5pPr marL="2057069" indent="-228563" eaLnBrk="0" hangingPunct="0">
              <a:defRPr kumimoji="1">
                <a:solidFill>
                  <a:schemeClr val="tx1"/>
                </a:solidFill>
                <a:latin typeface="Arial" charset="0"/>
                <a:ea typeface="ＭＳ Ｐゴシック" charset="-128"/>
              </a:defRPr>
            </a:lvl5pPr>
            <a:lvl6pPr marL="2514194" indent="-228563" eaLnBrk="0" fontAlgn="base" hangingPunct="0">
              <a:spcBef>
                <a:spcPct val="0"/>
              </a:spcBef>
              <a:spcAft>
                <a:spcPct val="0"/>
              </a:spcAft>
              <a:defRPr kumimoji="1">
                <a:solidFill>
                  <a:schemeClr val="tx1"/>
                </a:solidFill>
                <a:latin typeface="Arial" charset="0"/>
                <a:ea typeface="ＭＳ Ｐゴシック" charset="-128"/>
              </a:defRPr>
            </a:lvl6pPr>
            <a:lvl7pPr marL="2971321" indent="-228563" eaLnBrk="0" fontAlgn="base" hangingPunct="0">
              <a:spcBef>
                <a:spcPct val="0"/>
              </a:spcBef>
              <a:spcAft>
                <a:spcPct val="0"/>
              </a:spcAft>
              <a:defRPr kumimoji="1">
                <a:solidFill>
                  <a:schemeClr val="tx1"/>
                </a:solidFill>
                <a:latin typeface="Arial" charset="0"/>
                <a:ea typeface="ＭＳ Ｐゴシック" charset="-128"/>
              </a:defRPr>
            </a:lvl7pPr>
            <a:lvl8pPr marL="3428447" indent="-228563" eaLnBrk="0" fontAlgn="base" hangingPunct="0">
              <a:spcBef>
                <a:spcPct val="0"/>
              </a:spcBef>
              <a:spcAft>
                <a:spcPct val="0"/>
              </a:spcAft>
              <a:defRPr kumimoji="1">
                <a:solidFill>
                  <a:schemeClr val="tx1"/>
                </a:solidFill>
                <a:latin typeface="Arial" charset="0"/>
                <a:ea typeface="ＭＳ Ｐゴシック" charset="-128"/>
              </a:defRPr>
            </a:lvl8pPr>
            <a:lvl9pPr marL="3885574" indent="-22856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1C61423-DD2F-441F-9F1D-85D5894F862A}" type="slidenum">
              <a:rPr lang="en-US" altLang="ja-JP" smtClean="0"/>
              <a:pPr eaLnBrk="1" hangingPunct="1"/>
              <a:t>9</a:t>
            </a:fld>
            <a:endParaRPr lang="en-US" altLang="ja-JP" smtClean="0"/>
          </a:p>
        </p:txBody>
      </p:sp>
      <p:sp>
        <p:nvSpPr>
          <p:cNvPr id="3" name="日付プレースホルダー 2"/>
          <p:cNvSpPr>
            <a:spLocks noGrp="1"/>
          </p:cNvSpPr>
          <p:nvPr>
            <p:ph type="dt" idx="10"/>
          </p:nvPr>
        </p:nvSpPr>
        <p:spPr/>
        <p:txBody>
          <a:bodyPr/>
          <a:lstStyle/>
          <a:p>
            <a:fld id="{C5697035-F59B-4F62-A19C-8EE36A2E8DC1}" type="datetime1">
              <a:rPr kumimoji="1" lang="ja-JP" altLang="en-US" smtClean="0"/>
              <a:t>2013/1/21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37CF046-2A77-4D8D-A218-385DF2F20191}" type="datetime1">
              <a:rPr kumimoji="1" lang="ja-JP" altLang="en-US" smtClean="0"/>
              <a:t>2013/1/21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41294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04183E-5611-45B4-B6CF-38C3308B26DF}" type="datetime1">
              <a:rPr kumimoji="1" lang="ja-JP" altLang="en-US" smtClean="0"/>
              <a:t>2013/1/21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15592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84FA98-0453-442B-8D5F-A06B54FEFDD3}" type="datetime1">
              <a:rPr kumimoji="1" lang="ja-JP" altLang="en-US" smtClean="0"/>
              <a:t>2013/1/21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353954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a:xfrm>
            <a:off x="351791" y="6714646"/>
            <a:ext cx="9147640" cy="143357"/>
          </a:xfrm>
          <a:prstGeom prst="rect">
            <a:avLst/>
          </a:prstGeom>
        </p:spPr>
        <p:txBody>
          <a:bodyPr vert="horz" lIns="67236" tIns="33618" rIns="67236" bIns="33618"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1580931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1417" y="92812"/>
            <a:ext cx="9146415" cy="6318319"/>
          </a:xfrm>
        </p:spPr>
        <p:txBody>
          <a:bodyPr anchor="ctr" anchorCtr="1"/>
          <a:lstStyle>
            <a:lvl1pPr>
              <a:defRPr sz="2600"/>
            </a:lvl1pPr>
            <a:lvl2pPr>
              <a:defRPr sz="2400"/>
            </a:lvl2pPr>
            <a:lvl3pPr>
              <a:defRPr sz="2100"/>
            </a:lvl3pPr>
            <a:lvl4pPr>
              <a:defRPr sz="1800"/>
            </a:lvl4pPr>
            <a:lvl5pPr>
              <a:defRPr sz="15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
        <p:nvSpPr>
          <p:cNvPr id="5" name="正方形/長方形 4"/>
          <p:cNvSpPr/>
          <p:nvPr userDrawn="1"/>
        </p:nvSpPr>
        <p:spPr bwMode="auto">
          <a:xfrm>
            <a:off x="0" y="3"/>
            <a:ext cx="9906000" cy="446647"/>
          </a:xfrm>
          <a:prstGeom prst="rect">
            <a:avLst/>
          </a:prstGeom>
          <a:solidFill>
            <a:schemeClr val="tx1"/>
          </a:solidFill>
          <a:ln w="12700" cap="sq" cmpd="sng" algn="ctr">
            <a:solidFill>
              <a:schemeClr val="tx1"/>
            </a:solidFill>
            <a:prstDash val="solid"/>
            <a:round/>
            <a:headEnd type="none" w="sm" len="sm"/>
            <a:tailEnd type="none" w="sm" len="sm"/>
          </a:ln>
          <a:effectLst/>
        </p:spPr>
        <p:txBody>
          <a:bodyPr vert="horz" wrap="none" lIns="67236" tIns="33618" rIns="67236" bIns="33618" numCol="1" rtlCol="0" anchor="ctr" anchorCtr="0" compatLnSpc="1">
            <a:prstTxWarp prst="textNoShape">
              <a:avLst/>
            </a:prstTxWarp>
          </a:bodyPr>
          <a:lstStyle/>
          <a:p>
            <a:pPr algn="ctr" defTabSz="672364" fontAlgn="base" latinLnBrk="1">
              <a:spcBef>
                <a:spcPct val="0"/>
              </a:spcBef>
              <a:spcAft>
                <a:spcPct val="0"/>
              </a:spcAft>
            </a:pPr>
            <a:endParaRPr kumimoji="0" lang="ja-JP" altLang="en-US" dirty="0" smtClean="0">
              <a:solidFill>
                <a:prstClr val="white"/>
              </a:solidFill>
              <a:latin typeface="ＤＦＧ華康ゴシック体W5" pitchFamily="50" charset="-128"/>
              <a:ea typeface="ＤＦＧ華康ゴシック体W5" pitchFamily="50" charset="-128"/>
            </a:endParaRPr>
          </a:p>
        </p:txBody>
      </p:sp>
      <p:sp>
        <p:nvSpPr>
          <p:cNvPr id="6" name="フッター プレースホルダー 1"/>
          <p:cNvSpPr>
            <a:spLocks noGrp="1"/>
          </p:cNvSpPr>
          <p:nvPr>
            <p:ph type="ftr" sz="quarter" idx="3"/>
          </p:nvPr>
        </p:nvSpPr>
        <p:spPr>
          <a:xfrm>
            <a:off x="351791" y="6714646"/>
            <a:ext cx="9147640" cy="143357"/>
          </a:xfrm>
          <a:prstGeom prst="rect">
            <a:avLst/>
          </a:prstGeom>
        </p:spPr>
        <p:txBody>
          <a:bodyPr vert="horz" lIns="67236" tIns="33618" rIns="67236" bIns="33618"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30546188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a:xfrm>
            <a:off x="351791" y="6714643"/>
            <a:ext cx="9147640" cy="143357"/>
          </a:xfrm>
          <a:prstGeom prst="rect">
            <a:avLst/>
          </a:prstGeom>
        </p:spPr>
        <p:txBody>
          <a:bodyPr vert="horz" lIns="67254" tIns="33627" rIns="67254" bIns="33627"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24421435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1414" y="92809"/>
            <a:ext cx="9146415" cy="6318319"/>
          </a:xfrm>
        </p:spPr>
        <p:txBody>
          <a:bodyPr anchor="ctr" anchorCtr="1"/>
          <a:lstStyle>
            <a:lvl1pPr>
              <a:defRPr sz="2600"/>
            </a:lvl1pPr>
            <a:lvl2pPr>
              <a:defRPr sz="2400"/>
            </a:lvl2pPr>
            <a:lvl3pPr>
              <a:defRPr sz="2100"/>
            </a:lvl3pPr>
            <a:lvl4pPr>
              <a:defRPr sz="1800"/>
            </a:lvl4pPr>
            <a:lvl5pPr>
              <a:defRPr sz="15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
        <p:nvSpPr>
          <p:cNvPr id="5" name="正方形/長方形 4"/>
          <p:cNvSpPr/>
          <p:nvPr userDrawn="1"/>
        </p:nvSpPr>
        <p:spPr bwMode="auto">
          <a:xfrm>
            <a:off x="0" y="0"/>
            <a:ext cx="9906000" cy="446647"/>
          </a:xfrm>
          <a:prstGeom prst="rect">
            <a:avLst/>
          </a:prstGeom>
          <a:solidFill>
            <a:schemeClr val="tx1"/>
          </a:solidFill>
          <a:ln w="127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algn="ctr" defTabSz="672541" fontAlgn="base" latinLnBrk="1">
              <a:spcBef>
                <a:spcPct val="0"/>
              </a:spcBef>
              <a:spcAft>
                <a:spcPct val="0"/>
              </a:spcAft>
            </a:pPr>
            <a:endParaRPr kumimoji="0" lang="ja-JP" altLang="en-US" dirty="0" smtClean="0">
              <a:solidFill>
                <a:prstClr val="white"/>
              </a:solidFill>
              <a:latin typeface="ＤＦＧ華康ゴシック体W5" pitchFamily="50" charset="-128"/>
              <a:ea typeface="ＤＦＧ華康ゴシック体W5" pitchFamily="50" charset="-128"/>
            </a:endParaRPr>
          </a:p>
        </p:txBody>
      </p:sp>
      <p:sp>
        <p:nvSpPr>
          <p:cNvPr id="6" name="フッター プレースホルダー 1"/>
          <p:cNvSpPr>
            <a:spLocks noGrp="1"/>
          </p:cNvSpPr>
          <p:nvPr>
            <p:ph type="ftr" sz="quarter" idx="3"/>
          </p:nvPr>
        </p:nvSpPr>
        <p:spPr>
          <a:xfrm>
            <a:off x="351791" y="6714643"/>
            <a:ext cx="9147640" cy="143357"/>
          </a:xfrm>
          <a:prstGeom prst="rect">
            <a:avLst/>
          </a:prstGeom>
        </p:spPr>
        <p:txBody>
          <a:bodyPr vert="horz" lIns="67254" tIns="33627" rIns="67254" bIns="33627"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35773313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2F25D3-DC18-437F-834A-FFC9E89686BE}" type="datetime1">
              <a:rPr kumimoji="1" lang="ja-JP" altLang="en-US" smtClean="0"/>
              <a:t>2013/1/21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397803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39F42D6-8C21-4945-BEB8-887A43477414}" type="datetime1">
              <a:rPr kumimoji="1" lang="ja-JP" altLang="en-US" smtClean="0"/>
              <a:t>2013/1/21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278091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4EF29C-F201-4B63-8465-0D6A0923AA52}" type="datetime1">
              <a:rPr kumimoji="1" lang="ja-JP" altLang="en-US" smtClean="0"/>
              <a:t>2013/1/21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245086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6D60FF6-C18B-431E-AC08-D508D10CCA15}" type="datetime1">
              <a:rPr kumimoji="1" lang="ja-JP" altLang="en-US" smtClean="0"/>
              <a:t>2013/1/21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141626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B8F050E-9EB8-4055-8AE0-779C26D801BA}" type="datetime1">
              <a:rPr kumimoji="1" lang="ja-JP" altLang="en-US" smtClean="0"/>
              <a:t>2013/1/21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111178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39349F-9728-4573-9904-892F9B4A5A53}" type="datetime1">
              <a:rPr kumimoji="1" lang="ja-JP" altLang="en-US" smtClean="0"/>
              <a:t>2013/1/21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30946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E962D0-979D-4294-ACC9-7B23D95FC0E3}" type="datetime1">
              <a:rPr kumimoji="1" lang="ja-JP" altLang="en-US" smtClean="0"/>
              <a:t>2013/1/21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322770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EFEBD3-1062-461C-8D5D-CFC41BF18D97}" type="datetime1">
              <a:rPr kumimoji="1" lang="ja-JP" altLang="en-US" smtClean="0"/>
              <a:t>2013/1/21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27162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48061-4E37-4B74-A181-582A6870CC5A}" type="datetime1">
              <a:rPr kumimoji="1" lang="ja-JP" altLang="en-US" smtClean="0"/>
              <a:t>2013/1/21</a:t>
            </a:fld>
            <a:endParaRPr kumimoji="1" lang="ja-JP" altLang="en-US" dirty="0"/>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70893-544E-4628-83CF-4C24167FBB6C}" type="slidenum">
              <a:rPr kumimoji="1" lang="ja-JP" altLang="en-US" smtClean="0"/>
              <a:t>‹#›</a:t>
            </a:fld>
            <a:endParaRPr kumimoji="1" lang="ja-JP" altLang="en-US" dirty="0"/>
          </a:p>
        </p:txBody>
      </p:sp>
    </p:spTree>
    <p:extLst>
      <p:ext uri="{BB962C8B-B14F-4D97-AF65-F5344CB8AC3E}">
        <p14:creationId xmlns:p14="http://schemas.microsoft.com/office/powerpoint/2010/main" val="22541286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351417" y="497196"/>
            <a:ext cx="9146415" cy="5913932"/>
          </a:xfrm>
          <a:prstGeom prst="rect">
            <a:avLst/>
          </a:prstGeom>
          <a:noFill/>
          <a:ln w="9525">
            <a:noFill/>
            <a:miter lim="800000"/>
            <a:headEnd/>
            <a:tailEnd/>
          </a:ln>
        </p:spPr>
        <p:txBody>
          <a:bodyPr vert="horz" wrap="square" lIns="0" tIns="33613" rIns="0" bIns="33613"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27" tIns="33613" rIns="67227" bIns="33613" numCol="1" anchor="b" anchorCtr="0" compatLnSpc="1">
            <a:prstTxWarp prst="textNoShape">
              <a:avLst/>
            </a:prstTxWarp>
          </a:bodyPr>
          <a:lstStyle>
            <a:lvl1pPr algn="r">
              <a:defRPr kumimoji="1" sz="700">
                <a:solidFill>
                  <a:srgbClr val="336699"/>
                </a:solidFill>
                <a:latin typeface="Arial" charset="0"/>
                <a:ea typeface="굴림" pitchFamily="34" charset="-127"/>
              </a:defRPr>
            </a:lvl1pPr>
          </a:lstStyle>
          <a:p>
            <a:pPr defTabSz="914240" fontAlgn="base" latinLnBrk="1">
              <a:spcBef>
                <a:spcPct val="0"/>
              </a:spcBef>
              <a:spcAft>
                <a:spcPct val="0"/>
              </a:spcAft>
            </a:pPr>
            <a:fld id="{4AB2DD74-10E0-4AB2-B6D0-27B412D7252C}" type="slidenum">
              <a:rPr lang="ja-JP" altLang="en-US"/>
              <a:pPr defTabSz="914240" fontAlgn="base" latinLnBrk="1">
                <a:spcBef>
                  <a:spcPct val="0"/>
                </a:spcBef>
                <a:spcAft>
                  <a:spcPct val="0"/>
                </a:spcAft>
              </a:pPr>
              <a:t>‹#›</a:t>
            </a:fld>
            <a:endParaRPr lang="en-US" altLang="ja-JP" dirty="0"/>
          </a:p>
        </p:txBody>
      </p:sp>
      <p:sp>
        <p:nvSpPr>
          <p:cNvPr id="1030" name="Rectangle 6"/>
          <p:cNvSpPr>
            <a:spLocks noGrp="1" noChangeArrowheads="1"/>
          </p:cNvSpPr>
          <p:nvPr>
            <p:ph type="title"/>
          </p:nvPr>
        </p:nvSpPr>
        <p:spPr bwMode="auto">
          <a:xfrm>
            <a:off x="387644" y="119242"/>
            <a:ext cx="9134339" cy="22630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 name="フッター プレースホルダー 1"/>
          <p:cNvSpPr>
            <a:spLocks noGrp="1"/>
          </p:cNvSpPr>
          <p:nvPr>
            <p:ph type="ftr" sz="quarter" idx="3"/>
          </p:nvPr>
        </p:nvSpPr>
        <p:spPr>
          <a:xfrm>
            <a:off x="351791" y="6714646"/>
            <a:ext cx="9147640" cy="143357"/>
          </a:xfrm>
          <a:prstGeom prst="rect">
            <a:avLst/>
          </a:prstGeom>
        </p:spPr>
        <p:txBody>
          <a:bodyPr vert="horz" lIns="67236" tIns="33618" rIns="67236" bIns="33618"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pPr defTabSz="914240" fontAlgn="base" latinLnBrk="1">
              <a:spcBef>
                <a:spcPct val="0"/>
              </a:spcBef>
              <a:spcAft>
                <a:spcPct val="0"/>
              </a:spcAft>
            </a:pPr>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2542171513"/>
      </p:ext>
    </p:extLst>
  </p:cSld>
  <p:clrMap bg1="dk2" tx1="lt1" bg2="dk1" tx2="lt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sldNum="0" hdr="0" dt="0"/>
  <p:txStyles>
    <p:titleStyle>
      <a:lvl1pPr algn="ctr" defTabSz="972360" rtl="0" eaLnBrk="1" fontAlgn="base" hangingPunct="1">
        <a:spcBef>
          <a:spcPct val="0"/>
        </a:spcBef>
        <a:spcAft>
          <a:spcPct val="0"/>
        </a:spcAft>
        <a:defRPr kumimoji="1" sz="2600">
          <a:solidFill>
            <a:schemeClr val="tx1"/>
          </a:solidFill>
          <a:effectLst>
            <a:glow rad="101600">
              <a:schemeClr val="bg2">
                <a:lumMod val="75000"/>
                <a:lumOff val="25000"/>
                <a:alpha val="75000"/>
              </a:schemeClr>
            </a:glow>
          </a:effectLst>
          <a:latin typeface="Franklin Gothic Demi" pitchFamily="34" charset="0"/>
          <a:ea typeface="ヒラギノ角ゴ Std W8"/>
          <a:cs typeface="+mj-cs"/>
        </a:defRPr>
      </a:lvl1pPr>
      <a:lvl2pPr algn="l" defTabSz="972360"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360"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360"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360"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182" algn="l" defTabSz="972360"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364" algn="l" defTabSz="972360"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546" algn="l" defTabSz="972360"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4728" algn="l" defTabSz="972360"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843" indent="-326843" algn="l" defTabSz="972360" rtl="0" eaLnBrk="1" fontAlgn="base" hangingPunct="1">
        <a:spcBef>
          <a:spcPct val="50000"/>
        </a:spcBef>
        <a:spcAft>
          <a:spcPct val="0"/>
        </a:spcAft>
        <a:buClr>
          <a:schemeClr val="accent2"/>
        </a:buClr>
        <a:buFont typeface="平成明朝" pitchFamily="17" charset="-128"/>
        <a:buChar char="■"/>
        <a:tabLst>
          <a:tab pos="775087" algn="l"/>
        </a:tabLst>
        <a:defRPr kumimoji="1" sz="1800" b="0" i="0">
          <a:solidFill>
            <a:srgbClr val="464646"/>
          </a:solidFill>
          <a:latin typeface="ヒラギノ角ゴ Pro W6"/>
          <a:ea typeface="ヒラギノ角ゴ Pro W6"/>
          <a:cs typeface="ヒラギノ角ゴ Pro W6"/>
        </a:defRPr>
      </a:lvl1pPr>
      <a:lvl2pPr marL="663026" indent="-270814" algn="l" defTabSz="972360" rtl="0" eaLnBrk="1" fontAlgn="base" hangingPunct="1">
        <a:spcBef>
          <a:spcPct val="35000"/>
        </a:spcBef>
        <a:spcAft>
          <a:spcPct val="0"/>
        </a:spcAft>
        <a:buClr>
          <a:schemeClr val="bg1"/>
        </a:buClr>
        <a:buSzPct val="75000"/>
        <a:buFont typeface="ヒラギノ角ゴ ProN W3"/>
        <a:buChar char="▶"/>
        <a:tabLst>
          <a:tab pos="663026" algn="l"/>
        </a:tabLst>
        <a:defRPr kumimoji="1" sz="1500">
          <a:solidFill>
            <a:srgbClr val="464646"/>
          </a:solidFill>
          <a:latin typeface="+mn-lt"/>
          <a:ea typeface="ヒラギノ角ゴ Pro W3"/>
        </a:defRPr>
      </a:lvl2pPr>
      <a:lvl3pPr marL="793763" indent="-130739" algn="l" defTabSz="972360" rtl="0" eaLnBrk="1" fontAlgn="base" hangingPunct="1">
        <a:spcBef>
          <a:spcPct val="20000"/>
        </a:spcBef>
        <a:spcAft>
          <a:spcPct val="0"/>
        </a:spcAft>
        <a:buClr>
          <a:schemeClr val="bg2"/>
        </a:buClr>
        <a:buFont typeface="Wingdings" charset="2"/>
        <a:buChar char=""/>
        <a:tabLst>
          <a:tab pos="775087" algn="l"/>
        </a:tabLst>
        <a:defRPr kumimoji="1" sz="1300">
          <a:solidFill>
            <a:srgbClr val="464646"/>
          </a:solidFill>
          <a:latin typeface="+mn-lt"/>
          <a:ea typeface="ヒラギノ角ゴ Pro W3"/>
        </a:defRPr>
      </a:lvl3pPr>
      <a:lvl4pPr marL="924501" indent="-130739" algn="l" defTabSz="972360" rtl="0" eaLnBrk="1" fontAlgn="base" hangingPunct="1">
        <a:spcBef>
          <a:spcPct val="20000"/>
        </a:spcBef>
        <a:spcAft>
          <a:spcPct val="0"/>
        </a:spcAft>
        <a:buClr>
          <a:schemeClr val="accent3"/>
        </a:buClr>
        <a:buFont typeface="Wingdings" charset="2"/>
        <a:buChar char="u"/>
        <a:tabLst>
          <a:tab pos="924501" algn="l"/>
        </a:tabLst>
        <a:defRPr kumimoji="1" sz="1000">
          <a:solidFill>
            <a:srgbClr val="464646"/>
          </a:solidFill>
          <a:latin typeface="+mn-lt"/>
          <a:ea typeface="ヒラギノ角ゴ Pro W3"/>
        </a:defRPr>
      </a:lvl4pPr>
      <a:lvl5pPr marL="989869" indent="0" algn="l" defTabSz="972360" rtl="0" eaLnBrk="1" fontAlgn="base" hangingPunct="1">
        <a:spcBef>
          <a:spcPct val="20000"/>
        </a:spcBef>
        <a:spcAft>
          <a:spcPct val="0"/>
        </a:spcAft>
        <a:buClr>
          <a:schemeClr val="tx1"/>
        </a:buClr>
        <a:tabLst>
          <a:tab pos="989869" algn="l"/>
        </a:tabLst>
        <a:defRPr kumimoji="1" sz="900">
          <a:solidFill>
            <a:srgbClr val="464646"/>
          </a:solidFill>
          <a:latin typeface="+mn-lt"/>
          <a:ea typeface="ヒラギノ角ゴ Pro W3"/>
        </a:defRPr>
      </a:lvl5pPr>
      <a:lvl6pPr marL="2321757" indent="-242797" algn="l" defTabSz="972360" rtl="0" eaLnBrk="1" fontAlgn="base" hangingPunct="1">
        <a:spcBef>
          <a:spcPct val="20000"/>
        </a:spcBef>
        <a:spcAft>
          <a:spcPct val="0"/>
        </a:spcAft>
        <a:buClr>
          <a:schemeClr val="tx1"/>
        </a:buClr>
        <a:tabLst>
          <a:tab pos="775087" algn="l"/>
        </a:tabLst>
        <a:defRPr kumimoji="1">
          <a:solidFill>
            <a:srgbClr val="336699"/>
          </a:solidFill>
          <a:latin typeface="+mn-lt"/>
          <a:ea typeface="ＤＦＧ平成ゴシック体W3" pitchFamily="50" charset="-128"/>
        </a:defRPr>
      </a:lvl6pPr>
      <a:lvl7pPr marL="2657940" indent="-242797" algn="l" defTabSz="972360" rtl="0" eaLnBrk="1" fontAlgn="base" hangingPunct="1">
        <a:spcBef>
          <a:spcPct val="20000"/>
        </a:spcBef>
        <a:spcAft>
          <a:spcPct val="0"/>
        </a:spcAft>
        <a:buClr>
          <a:schemeClr val="tx1"/>
        </a:buClr>
        <a:tabLst>
          <a:tab pos="775087" algn="l"/>
        </a:tabLst>
        <a:defRPr kumimoji="1">
          <a:solidFill>
            <a:srgbClr val="336699"/>
          </a:solidFill>
          <a:latin typeface="+mn-lt"/>
          <a:ea typeface="ＤＦＧ平成ゴシック体W3" pitchFamily="50" charset="-128"/>
        </a:defRPr>
      </a:lvl7pPr>
      <a:lvl8pPr marL="2994122" indent="-242797" algn="l" defTabSz="972360" rtl="0" eaLnBrk="1" fontAlgn="base" hangingPunct="1">
        <a:spcBef>
          <a:spcPct val="20000"/>
        </a:spcBef>
        <a:spcAft>
          <a:spcPct val="0"/>
        </a:spcAft>
        <a:buClr>
          <a:schemeClr val="tx1"/>
        </a:buClr>
        <a:tabLst>
          <a:tab pos="775087" algn="l"/>
        </a:tabLst>
        <a:defRPr kumimoji="1">
          <a:solidFill>
            <a:srgbClr val="336699"/>
          </a:solidFill>
          <a:latin typeface="+mn-lt"/>
          <a:ea typeface="ＤＦＧ平成ゴシック体W3" pitchFamily="50" charset="-128"/>
        </a:defRPr>
      </a:lvl8pPr>
      <a:lvl9pPr marL="3330305" indent="-242797" algn="l" defTabSz="972360" rtl="0" eaLnBrk="1" fontAlgn="base" hangingPunct="1">
        <a:spcBef>
          <a:spcPct val="20000"/>
        </a:spcBef>
        <a:spcAft>
          <a:spcPct val="0"/>
        </a:spcAft>
        <a:buClr>
          <a:schemeClr val="tx1"/>
        </a:buClr>
        <a:tabLst>
          <a:tab pos="775087" algn="l"/>
        </a:tabLst>
        <a:defRPr kumimoji="1">
          <a:solidFill>
            <a:srgbClr val="336699"/>
          </a:solidFill>
          <a:latin typeface="+mn-lt"/>
          <a:ea typeface="ＤＦＧ平成ゴシック体W3" pitchFamily="50" charset="-128"/>
        </a:defRPr>
      </a:lvl9pPr>
    </p:bodyStyle>
    <p:otherStyle>
      <a:defPPr>
        <a:defRPr lang="ja-JP"/>
      </a:defPPr>
      <a:lvl1pPr marL="0" algn="l" defTabSz="672364" rtl="0" eaLnBrk="1" latinLnBrk="0" hangingPunct="1">
        <a:defRPr kumimoji="1" sz="1300" kern="1200">
          <a:solidFill>
            <a:schemeClr val="tx1"/>
          </a:solidFill>
          <a:latin typeface="+mn-lt"/>
          <a:ea typeface="+mn-ea"/>
          <a:cs typeface="+mn-cs"/>
        </a:defRPr>
      </a:lvl1pPr>
      <a:lvl2pPr marL="336182" algn="l" defTabSz="672364" rtl="0" eaLnBrk="1" latinLnBrk="0" hangingPunct="1">
        <a:defRPr kumimoji="1" sz="1300" kern="1200">
          <a:solidFill>
            <a:schemeClr val="tx1"/>
          </a:solidFill>
          <a:latin typeface="+mn-lt"/>
          <a:ea typeface="+mn-ea"/>
          <a:cs typeface="+mn-cs"/>
        </a:defRPr>
      </a:lvl2pPr>
      <a:lvl3pPr marL="672364" algn="l" defTabSz="672364" rtl="0" eaLnBrk="1" latinLnBrk="0" hangingPunct="1">
        <a:defRPr kumimoji="1" sz="1300" kern="1200">
          <a:solidFill>
            <a:schemeClr val="tx1"/>
          </a:solidFill>
          <a:latin typeface="+mn-lt"/>
          <a:ea typeface="+mn-ea"/>
          <a:cs typeface="+mn-cs"/>
        </a:defRPr>
      </a:lvl3pPr>
      <a:lvl4pPr marL="1008546" algn="l" defTabSz="672364" rtl="0" eaLnBrk="1" latinLnBrk="0" hangingPunct="1">
        <a:defRPr kumimoji="1" sz="1300" kern="1200">
          <a:solidFill>
            <a:schemeClr val="tx1"/>
          </a:solidFill>
          <a:latin typeface="+mn-lt"/>
          <a:ea typeface="+mn-ea"/>
          <a:cs typeface="+mn-cs"/>
        </a:defRPr>
      </a:lvl4pPr>
      <a:lvl5pPr marL="1344728" algn="l" defTabSz="672364" rtl="0" eaLnBrk="1" latinLnBrk="0" hangingPunct="1">
        <a:defRPr kumimoji="1" sz="1300" kern="1200">
          <a:solidFill>
            <a:schemeClr val="tx1"/>
          </a:solidFill>
          <a:latin typeface="+mn-lt"/>
          <a:ea typeface="+mn-ea"/>
          <a:cs typeface="+mn-cs"/>
        </a:defRPr>
      </a:lvl5pPr>
      <a:lvl6pPr marL="1680909" algn="l" defTabSz="672364" rtl="0" eaLnBrk="1" latinLnBrk="0" hangingPunct="1">
        <a:defRPr kumimoji="1" sz="1300" kern="1200">
          <a:solidFill>
            <a:schemeClr val="tx1"/>
          </a:solidFill>
          <a:latin typeface="+mn-lt"/>
          <a:ea typeface="+mn-ea"/>
          <a:cs typeface="+mn-cs"/>
        </a:defRPr>
      </a:lvl6pPr>
      <a:lvl7pPr marL="2017093" algn="l" defTabSz="672364" rtl="0" eaLnBrk="1" latinLnBrk="0" hangingPunct="1">
        <a:defRPr kumimoji="1" sz="1300" kern="1200">
          <a:solidFill>
            <a:schemeClr val="tx1"/>
          </a:solidFill>
          <a:latin typeface="+mn-lt"/>
          <a:ea typeface="+mn-ea"/>
          <a:cs typeface="+mn-cs"/>
        </a:defRPr>
      </a:lvl7pPr>
      <a:lvl8pPr marL="2353276" algn="l" defTabSz="672364" rtl="0" eaLnBrk="1" latinLnBrk="0" hangingPunct="1">
        <a:defRPr kumimoji="1" sz="1300" kern="1200">
          <a:solidFill>
            <a:schemeClr val="tx1"/>
          </a:solidFill>
          <a:latin typeface="+mn-lt"/>
          <a:ea typeface="+mn-ea"/>
          <a:cs typeface="+mn-cs"/>
        </a:defRPr>
      </a:lvl8pPr>
      <a:lvl9pPr marL="2689457" algn="l" defTabSz="672364" rtl="0" eaLnBrk="1" latinLnBrk="0" hangingPunct="1">
        <a:defRPr kumimoji="1"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351414" y="497196"/>
            <a:ext cx="9146415" cy="5913932"/>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700">
                <a:solidFill>
                  <a:srgbClr val="336699"/>
                </a:solidFill>
                <a:latin typeface="Arial" charset="0"/>
                <a:ea typeface="굴림" pitchFamily="34" charset="-127"/>
              </a:defRPr>
            </a:lvl1pPr>
          </a:lstStyle>
          <a:p>
            <a:pPr fontAlgn="base" latinLnBrk="1">
              <a:spcBef>
                <a:spcPct val="0"/>
              </a:spcBef>
              <a:spcAft>
                <a:spcPct val="0"/>
              </a:spcAft>
            </a:pPr>
            <a:fld id="{4AB2DD74-10E0-4AB2-B6D0-27B412D7252C}" type="slidenum">
              <a:rPr lang="ja-JP" altLang="en-US"/>
              <a:pPr fontAlgn="base" latinLnBrk="1">
                <a:spcBef>
                  <a:spcPct val="0"/>
                </a:spcBef>
                <a:spcAft>
                  <a:spcPct val="0"/>
                </a:spcAft>
              </a:pPr>
              <a:t>‹#›</a:t>
            </a:fld>
            <a:endParaRPr lang="en-US" altLang="ja-JP" dirty="0"/>
          </a:p>
        </p:txBody>
      </p:sp>
      <p:sp>
        <p:nvSpPr>
          <p:cNvPr id="1030" name="Rectangle 6"/>
          <p:cNvSpPr>
            <a:spLocks noGrp="1" noChangeArrowheads="1"/>
          </p:cNvSpPr>
          <p:nvPr>
            <p:ph type="title"/>
          </p:nvPr>
        </p:nvSpPr>
        <p:spPr bwMode="auto">
          <a:xfrm>
            <a:off x="387642" y="119241"/>
            <a:ext cx="9134339" cy="22630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 name="フッター プレースホルダー 1"/>
          <p:cNvSpPr>
            <a:spLocks noGrp="1"/>
          </p:cNvSpPr>
          <p:nvPr>
            <p:ph type="ftr" sz="quarter" idx="3"/>
          </p:nvPr>
        </p:nvSpPr>
        <p:spPr>
          <a:xfrm>
            <a:off x="351791" y="6714643"/>
            <a:ext cx="9147640" cy="143357"/>
          </a:xfrm>
          <a:prstGeom prst="rect">
            <a:avLst/>
          </a:prstGeom>
        </p:spPr>
        <p:txBody>
          <a:bodyPr vert="horz" lIns="67254" tIns="33627" rIns="67254" bIns="33627" rtlCol="0" anchor="ctr"/>
          <a:lstStyle>
            <a:lvl1pPr algn="ctr">
              <a:defRPr sz="700">
                <a:solidFill>
                  <a:schemeClr val="bg2"/>
                </a:solidFill>
                <a:latin typeface="Arial Unicode MS" pitchFamily="50" charset="-128"/>
                <a:ea typeface="Arial Unicode MS" pitchFamily="50" charset="-128"/>
                <a:cs typeface="Arial Unicode MS" pitchFamily="50" charset="-128"/>
              </a:defRPr>
            </a:lvl1pPr>
          </a:lstStyle>
          <a:p>
            <a:pPr fontAlgn="base" latinLnBrk="1">
              <a:spcBef>
                <a:spcPct val="0"/>
              </a:spcBef>
              <a:spcAft>
                <a:spcPct val="0"/>
              </a:spcAft>
            </a:pPr>
            <a:r>
              <a:rPr lang="en-US" altLang="ja-JP" smtClean="0">
                <a:solidFill>
                  <a:prstClr val="black"/>
                </a:solidFill>
              </a:rPr>
              <a:t>Copyright (C) 2012 YRP Ubiquitous Networking Laboratory. All Rights Reserved.</a:t>
            </a:r>
            <a:endParaRPr lang="ja-JP" altLang="en-US" dirty="0">
              <a:solidFill>
                <a:prstClr val="black"/>
              </a:solidFill>
            </a:endParaRPr>
          </a:p>
        </p:txBody>
      </p:sp>
    </p:spTree>
    <p:extLst>
      <p:ext uri="{BB962C8B-B14F-4D97-AF65-F5344CB8AC3E}">
        <p14:creationId xmlns:p14="http://schemas.microsoft.com/office/powerpoint/2010/main" val="3367468305"/>
      </p:ext>
    </p:extLst>
  </p:cSld>
  <p:clrMap bg1="dk2" tx1="lt1" bg2="dk1" tx2="lt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hf sldNum="0" hdr="0" dt="0"/>
  <p:txStyles>
    <p:titleStyle>
      <a:lvl1pPr algn="ctr" defTabSz="972616" rtl="0" eaLnBrk="1" fontAlgn="base" hangingPunct="1">
        <a:spcBef>
          <a:spcPct val="0"/>
        </a:spcBef>
        <a:spcAft>
          <a:spcPct val="0"/>
        </a:spcAft>
        <a:defRPr kumimoji="1" sz="2600">
          <a:solidFill>
            <a:schemeClr val="tx1"/>
          </a:solidFill>
          <a:effectLst>
            <a:glow rad="101600">
              <a:schemeClr val="bg2">
                <a:lumMod val="75000"/>
                <a:lumOff val="25000"/>
                <a:alpha val="75000"/>
              </a:schemeClr>
            </a:glow>
          </a:effectLst>
          <a:latin typeface="Franklin Gothic Demi" pitchFamily="34" charset="0"/>
          <a:ea typeface="ヒラギノ角ゴ Std W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1800" b="0" i="0">
          <a:solidFill>
            <a:srgbClr val="464646"/>
          </a:solidFill>
          <a:latin typeface="ヒラギノ角ゴ Pro W6"/>
          <a:ea typeface="ヒラギノ角ゴ Pro W6"/>
          <a:cs typeface="ヒラギノ角ゴ Pro W6"/>
        </a:defRPr>
      </a:lvl1pPr>
      <a:lvl2pPr marL="663200" indent="-270885" algn="l" defTabSz="972616" rtl="0" eaLnBrk="1" fontAlgn="base" hangingPunct="1">
        <a:spcBef>
          <a:spcPct val="35000"/>
        </a:spcBef>
        <a:spcAft>
          <a:spcPct val="0"/>
        </a:spcAft>
        <a:buClr>
          <a:schemeClr val="bg1"/>
        </a:buClr>
        <a:buSzPct val="75000"/>
        <a:buFont typeface="ヒラギノ角ゴ ProN W3"/>
        <a:buChar char="▶"/>
        <a:tabLst>
          <a:tab pos="663200" algn="l"/>
        </a:tabLst>
        <a:defRPr kumimoji="1" sz="1500">
          <a:solidFill>
            <a:srgbClr val="464646"/>
          </a:solidFill>
          <a:latin typeface="+mn-lt"/>
          <a:ea typeface="ヒラギノ角ゴ Pro W3"/>
        </a:defRPr>
      </a:lvl2pPr>
      <a:lvl3pPr marL="793972" indent="-130772" algn="l" defTabSz="972616" rtl="0" eaLnBrk="1" fontAlgn="base" hangingPunct="1">
        <a:spcBef>
          <a:spcPct val="20000"/>
        </a:spcBef>
        <a:spcAft>
          <a:spcPct val="0"/>
        </a:spcAft>
        <a:buClr>
          <a:schemeClr val="bg2"/>
        </a:buClr>
        <a:buFont typeface="Wingdings" charset="2"/>
        <a:buChar char=""/>
        <a:tabLst>
          <a:tab pos="775291" algn="l"/>
        </a:tabLst>
        <a:defRPr kumimoji="1" sz="1300">
          <a:solidFill>
            <a:srgbClr val="464646"/>
          </a:solidFill>
          <a:latin typeface="+mn-lt"/>
          <a:ea typeface="ヒラギノ角ゴ Pro W3"/>
        </a:defRPr>
      </a:lvl3pPr>
      <a:lvl4pPr marL="924744" indent="-130772" algn="l" defTabSz="972616" rtl="0" eaLnBrk="1" fontAlgn="base" hangingPunct="1">
        <a:spcBef>
          <a:spcPct val="20000"/>
        </a:spcBef>
        <a:spcAft>
          <a:spcPct val="0"/>
        </a:spcAft>
        <a:buClr>
          <a:schemeClr val="accent3"/>
        </a:buClr>
        <a:buFont typeface="Wingdings" charset="2"/>
        <a:buChar char="u"/>
        <a:tabLst>
          <a:tab pos="924744" algn="l"/>
        </a:tabLst>
        <a:defRPr kumimoji="1" sz="1000">
          <a:solidFill>
            <a:srgbClr val="464646"/>
          </a:solidFill>
          <a:latin typeface="+mn-lt"/>
          <a:ea typeface="ヒラギノ角ゴ Pro W3"/>
        </a:defRPr>
      </a:lvl4pPr>
      <a:lvl5pPr marL="990130" indent="0" algn="l" defTabSz="972616" rtl="0" eaLnBrk="1" fontAlgn="base" hangingPunct="1">
        <a:spcBef>
          <a:spcPct val="20000"/>
        </a:spcBef>
        <a:spcAft>
          <a:spcPct val="0"/>
        </a:spcAft>
        <a:buClr>
          <a:schemeClr val="tx1"/>
        </a:buClr>
        <a:tabLst>
          <a:tab pos="990130" algn="l"/>
        </a:tabLst>
        <a:defRPr kumimoji="1" sz="900">
          <a:solidFill>
            <a:srgbClr val="464646"/>
          </a:solidFill>
          <a:latin typeface="+mn-lt"/>
          <a:ea typeface="ヒラギノ角ゴ Pro W3"/>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a:spLocks noGrp="1"/>
          </p:cNvSpPr>
          <p:nvPr>
            <p:ph type="subTitle" idx="1"/>
          </p:nvPr>
        </p:nvSpPr>
        <p:spPr>
          <a:xfrm>
            <a:off x="3552264" y="4941168"/>
            <a:ext cx="2768888" cy="1008112"/>
          </a:xfrm>
        </p:spPr>
        <p:txBody>
          <a:bodyPr>
            <a:noAutofit/>
          </a:bodyPr>
          <a:lstStyle/>
          <a:p>
            <a:pPr algn="dist"/>
            <a:r>
              <a:rPr lang="ja-JP" altLang="en-US" sz="2400" dirty="0">
                <a:solidFill>
                  <a:schemeClr val="tx1"/>
                </a:solidFill>
                <a:latin typeface="+mn-ea"/>
              </a:rPr>
              <a:t>平成</a:t>
            </a:r>
            <a:r>
              <a:rPr lang="ja-JP" altLang="en-US" sz="2400" dirty="0" smtClean="0">
                <a:solidFill>
                  <a:schemeClr val="tx1"/>
                </a:solidFill>
                <a:latin typeface="+mn-ea"/>
              </a:rPr>
              <a:t>２５年１月２２日</a:t>
            </a:r>
            <a:endParaRPr lang="en-US" altLang="ja-JP" sz="2400" dirty="0">
              <a:solidFill>
                <a:schemeClr val="tx1"/>
              </a:solidFill>
              <a:latin typeface="+mn-ea"/>
            </a:endParaRPr>
          </a:p>
          <a:p>
            <a:pPr algn="dist"/>
            <a:r>
              <a:rPr lang="ja-JP" altLang="en-US" sz="2400" dirty="0" smtClean="0">
                <a:solidFill>
                  <a:schemeClr val="tx1"/>
                </a:solidFill>
                <a:latin typeface="+mn-ea"/>
              </a:rPr>
              <a:t>総務省</a:t>
            </a:r>
            <a:endParaRPr lang="en-US" altLang="ja-JP" sz="2400" dirty="0">
              <a:solidFill>
                <a:schemeClr val="tx1"/>
              </a:solidFill>
              <a:latin typeface="+mn-ea"/>
            </a:endParaRPr>
          </a:p>
        </p:txBody>
      </p:sp>
      <p:sp>
        <p:nvSpPr>
          <p:cNvPr id="3" name="正方形/長方形 2"/>
          <p:cNvSpPr/>
          <p:nvPr/>
        </p:nvSpPr>
        <p:spPr>
          <a:xfrm>
            <a:off x="56456" y="1916832"/>
            <a:ext cx="979308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総務省におけるオープンデータに係る実証実験</a:t>
            </a:r>
            <a:endParaRPr kumimoji="1" lang="ja-JP" altLang="en-US" sz="3600" dirty="0">
              <a:solidFill>
                <a:schemeClr val="tx1"/>
              </a:solidFill>
            </a:endParaRPr>
          </a:p>
        </p:txBody>
      </p:sp>
      <p:cxnSp>
        <p:nvCxnSpPr>
          <p:cNvPr id="4" name="直線コネクタ 3"/>
          <p:cNvCxnSpPr>
            <a:cxnSpLocks noChangeShapeType="1"/>
          </p:cNvCxnSpPr>
          <p:nvPr/>
        </p:nvCxnSpPr>
        <p:spPr bwMode="auto">
          <a:xfrm>
            <a:off x="72008" y="3429000"/>
            <a:ext cx="9777536" cy="0"/>
          </a:xfrm>
          <a:prstGeom prst="line">
            <a:avLst/>
          </a:prstGeom>
          <a:noFill/>
          <a:ln w="76200" cmpd="thinThick" algn="ctr">
            <a:solidFill>
              <a:srgbClr val="FF9900"/>
            </a:solidFill>
            <a:round/>
            <a:headEnd/>
            <a:tailEnd/>
          </a:ln>
        </p:spPr>
      </p:cxnSp>
      <p:sp>
        <p:nvSpPr>
          <p:cNvPr id="5" name="テキスト ボックス 4"/>
          <p:cNvSpPr txBox="1"/>
          <p:nvPr/>
        </p:nvSpPr>
        <p:spPr>
          <a:xfrm>
            <a:off x="9201472" y="188640"/>
            <a:ext cx="635110" cy="307777"/>
          </a:xfrm>
          <a:prstGeom prst="rect">
            <a:avLst/>
          </a:prstGeom>
          <a:noFill/>
        </p:spPr>
        <p:txBody>
          <a:bodyPr wrap="none" rtlCol="0">
            <a:spAutoFit/>
          </a:bodyPr>
          <a:lstStyle/>
          <a:p>
            <a:r>
              <a:rPr kumimoji="1" lang="ja-JP" altLang="en-US" sz="1400" dirty="0" smtClean="0"/>
              <a:t>資料</a:t>
            </a:r>
            <a:r>
              <a:rPr kumimoji="1" lang="en-US" altLang="ja-JP" sz="1400" dirty="0" smtClean="0"/>
              <a:t>4</a:t>
            </a:r>
            <a:endParaRPr kumimoji="1" lang="ja-JP" altLang="en-US" sz="1400" dirty="0"/>
          </a:p>
        </p:txBody>
      </p:sp>
    </p:spTree>
    <p:extLst>
      <p:ext uri="{BB962C8B-B14F-4D97-AF65-F5344CB8AC3E}">
        <p14:creationId xmlns:p14="http://schemas.microsoft.com/office/powerpoint/2010/main" val="1806237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14"/>
          <p:cNvSpPr>
            <a:spLocks noChangeShapeType="1"/>
          </p:cNvSpPr>
          <p:nvPr/>
        </p:nvSpPr>
        <p:spPr bwMode="auto">
          <a:xfrm flipH="1">
            <a:off x="2004392" y="5122706"/>
            <a:ext cx="0" cy="1601169"/>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37" name="Line 14"/>
          <p:cNvSpPr>
            <a:spLocks noChangeShapeType="1"/>
          </p:cNvSpPr>
          <p:nvPr/>
        </p:nvSpPr>
        <p:spPr bwMode="auto">
          <a:xfrm flipH="1">
            <a:off x="3835457" y="5085185"/>
            <a:ext cx="0" cy="163869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38" name="Line 14"/>
          <p:cNvSpPr>
            <a:spLocks noChangeShapeType="1"/>
          </p:cNvSpPr>
          <p:nvPr/>
        </p:nvSpPr>
        <p:spPr bwMode="auto">
          <a:xfrm flipH="1">
            <a:off x="5835187" y="5137304"/>
            <a:ext cx="0" cy="158657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39" name="Line 14"/>
          <p:cNvSpPr>
            <a:spLocks noChangeShapeType="1"/>
          </p:cNvSpPr>
          <p:nvPr/>
        </p:nvSpPr>
        <p:spPr bwMode="auto">
          <a:xfrm flipH="1">
            <a:off x="7761312" y="5137304"/>
            <a:ext cx="0" cy="158657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41" name="Line 14"/>
          <p:cNvSpPr>
            <a:spLocks noChangeShapeType="1"/>
          </p:cNvSpPr>
          <p:nvPr/>
        </p:nvSpPr>
        <p:spPr bwMode="auto">
          <a:xfrm flipH="1">
            <a:off x="9561512" y="5137304"/>
            <a:ext cx="0" cy="158657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86" name="テキスト ボックス 85"/>
          <p:cNvSpPr txBox="1"/>
          <p:nvPr/>
        </p:nvSpPr>
        <p:spPr>
          <a:xfrm>
            <a:off x="2" y="-2353"/>
            <a:ext cx="9905999" cy="369316"/>
          </a:xfrm>
          <a:prstGeom prst="rect">
            <a:avLst/>
          </a:prstGeom>
          <a:noFill/>
        </p:spPr>
        <p:txBody>
          <a:bodyPr wrap="square" lIns="91424" tIns="45712" rIns="91424" bIns="45712" rtlCol="0">
            <a:spAutoFit/>
          </a:bodyPr>
          <a:lstStyle/>
          <a:p>
            <a:pPr algn="ctr"/>
            <a:r>
              <a:rPr lang="en-US" altLang="ja-JP" b="1" dirty="0" smtClean="0">
                <a:latin typeface="+mj-ea"/>
                <a:ea typeface="+mj-ea"/>
              </a:rPr>
              <a:t>【</a:t>
            </a:r>
            <a:r>
              <a:rPr lang="ja-JP" altLang="en-US" b="1" dirty="0" smtClean="0">
                <a:latin typeface="+mj-ea"/>
                <a:ea typeface="+mj-ea"/>
              </a:rPr>
              <a:t>参考</a:t>
            </a:r>
            <a:r>
              <a:rPr lang="ja-JP" altLang="en-US" b="1" dirty="0">
                <a:latin typeface="+mj-ea"/>
                <a:ea typeface="+mj-ea"/>
              </a:rPr>
              <a:t>３</a:t>
            </a:r>
            <a:r>
              <a:rPr lang="en-US" altLang="ja-JP" b="1" dirty="0" smtClean="0">
                <a:latin typeface="+mj-ea"/>
                <a:ea typeface="+mj-ea"/>
              </a:rPr>
              <a:t>】</a:t>
            </a:r>
            <a:r>
              <a:rPr lang="ja-JP" altLang="en-US" b="1" dirty="0" smtClean="0">
                <a:latin typeface="+mj-ea"/>
                <a:ea typeface="+mj-ea"/>
              </a:rPr>
              <a:t>　実証実験の成果の展開方策</a:t>
            </a:r>
            <a:endParaRPr kumimoji="1" lang="ja-JP" altLang="en-US" b="1" dirty="0">
              <a:solidFill>
                <a:srgbClr val="FF0000"/>
              </a:solidFill>
              <a:latin typeface="+mj-ea"/>
              <a:ea typeface="+mj-ea"/>
            </a:endParaRPr>
          </a:p>
        </p:txBody>
      </p:sp>
      <p:sp>
        <p:nvSpPr>
          <p:cNvPr id="95" name="正方形/長方形 94"/>
          <p:cNvSpPr/>
          <p:nvPr/>
        </p:nvSpPr>
        <p:spPr>
          <a:xfrm>
            <a:off x="62195" y="510163"/>
            <a:ext cx="9688627" cy="974622"/>
          </a:xfrm>
          <a:prstGeom prst="rect">
            <a:avLst/>
          </a:prstGeom>
          <a:solidFill>
            <a:srgbClr val="FFFFCC"/>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marL="182531" indent="-182531"/>
            <a:r>
              <a:rPr lang="ja-JP" altLang="en-US" sz="1400" dirty="0">
                <a:solidFill>
                  <a:schemeClr val="tx1"/>
                </a:solidFill>
                <a:latin typeface="+mn-ea"/>
              </a:rPr>
              <a:t>■　「電子行政オープンデータ戦略」を推進している政府の</a:t>
            </a:r>
            <a:r>
              <a:rPr lang="en-US" altLang="ja-JP" sz="1400" dirty="0">
                <a:solidFill>
                  <a:srgbClr val="FF0000"/>
                </a:solidFill>
                <a:latin typeface="+mn-ea"/>
              </a:rPr>
              <a:t>IT</a:t>
            </a:r>
            <a:r>
              <a:rPr lang="ja-JP" altLang="en-US" sz="1400" dirty="0">
                <a:solidFill>
                  <a:srgbClr val="FF0000"/>
                </a:solidFill>
                <a:latin typeface="+mn-ea"/>
              </a:rPr>
              <a:t>戦略本部や「オープンデータ流通推進コンソーシアム」等と連携</a:t>
            </a:r>
            <a:r>
              <a:rPr lang="ja-JP" altLang="en-US" sz="1400" dirty="0">
                <a:solidFill>
                  <a:schemeClr val="tx1"/>
                </a:solidFill>
                <a:latin typeface="+mn-ea"/>
              </a:rPr>
              <a:t>して、オープンデータ流通環境の普及・展開を目指す。</a:t>
            </a:r>
            <a:endParaRPr lang="en-US" altLang="ja-JP" sz="1400" dirty="0">
              <a:solidFill>
                <a:schemeClr val="tx1"/>
              </a:solidFill>
              <a:latin typeface="+mn-ea"/>
            </a:endParaRPr>
          </a:p>
          <a:p>
            <a:r>
              <a:rPr lang="ja-JP" altLang="en-US" sz="1400" dirty="0">
                <a:solidFill>
                  <a:schemeClr val="tx1"/>
                </a:solidFill>
                <a:latin typeface="+mn-ea"/>
              </a:rPr>
              <a:t>■　</a:t>
            </a:r>
            <a:r>
              <a:rPr lang="en-US" altLang="ja-JP" sz="1400" dirty="0">
                <a:solidFill>
                  <a:srgbClr val="FF0000"/>
                </a:solidFill>
                <a:latin typeface="+mn-ea"/>
              </a:rPr>
              <a:t>ITU-T</a:t>
            </a:r>
            <a:r>
              <a:rPr lang="ja-JP" altLang="en-US" sz="1000" dirty="0">
                <a:solidFill>
                  <a:schemeClr val="tx1"/>
                </a:solidFill>
                <a:latin typeface="+mn-ea"/>
              </a:rPr>
              <a:t>（注</a:t>
            </a:r>
            <a:r>
              <a:rPr lang="en-US" altLang="ja-JP" sz="1000" dirty="0">
                <a:solidFill>
                  <a:schemeClr val="tx1"/>
                </a:solidFill>
                <a:latin typeface="+mn-ea"/>
              </a:rPr>
              <a:t>1</a:t>
            </a:r>
            <a:r>
              <a:rPr lang="ja-JP" altLang="en-US" sz="1000" dirty="0">
                <a:solidFill>
                  <a:schemeClr val="tx1"/>
                </a:solidFill>
                <a:latin typeface="+mn-ea"/>
              </a:rPr>
              <a:t>）</a:t>
            </a:r>
            <a:r>
              <a:rPr lang="ja-JP" altLang="en-US" sz="1400" dirty="0">
                <a:solidFill>
                  <a:srgbClr val="FF0000"/>
                </a:solidFill>
                <a:latin typeface="+mn-ea"/>
              </a:rPr>
              <a:t>や</a:t>
            </a:r>
            <a:r>
              <a:rPr lang="en-US" altLang="ja-JP" sz="1400" dirty="0">
                <a:solidFill>
                  <a:srgbClr val="FF0000"/>
                </a:solidFill>
                <a:latin typeface="+mn-ea"/>
              </a:rPr>
              <a:t>W3C</a:t>
            </a:r>
            <a:r>
              <a:rPr lang="ja-JP" altLang="en-US" sz="1000" dirty="0">
                <a:solidFill>
                  <a:schemeClr val="tx1"/>
                </a:solidFill>
                <a:latin typeface="+mn-ea"/>
              </a:rPr>
              <a:t>（注</a:t>
            </a:r>
            <a:r>
              <a:rPr lang="en-US" altLang="ja-JP" sz="1000" dirty="0">
                <a:solidFill>
                  <a:schemeClr val="tx1"/>
                </a:solidFill>
                <a:latin typeface="+mn-ea"/>
              </a:rPr>
              <a:t>2</a:t>
            </a:r>
            <a:r>
              <a:rPr lang="ja-JP" altLang="en-US" sz="1000" dirty="0">
                <a:solidFill>
                  <a:schemeClr val="tx1"/>
                </a:solidFill>
                <a:latin typeface="+mn-ea"/>
              </a:rPr>
              <a:t>）</a:t>
            </a:r>
            <a:r>
              <a:rPr lang="ja-JP" altLang="en-US" sz="1400" dirty="0">
                <a:solidFill>
                  <a:srgbClr val="FF0000"/>
                </a:solidFill>
                <a:latin typeface="+mn-ea"/>
              </a:rPr>
              <a:t>へ標準化提案</a:t>
            </a:r>
            <a:r>
              <a:rPr lang="ja-JP" altLang="en-US" sz="1400" dirty="0">
                <a:solidFill>
                  <a:schemeClr val="tx1"/>
                </a:solidFill>
                <a:latin typeface="+mn-ea"/>
              </a:rPr>
              <a:t>を行い</a:t>
            </a:r>
            <a:r>
              <a:rPr lang="ja-JP" altLang="en-US" sz="1400" dirty="0" smtClean="0">
                <a:solidFill>
                  <a:schemeClr val="tx1"/>
                </a:solidFill>
                <a:latin typeface="+mn-ea"/>
              </a:rPr>
              <a:t>、平成</a:t>
            </a:r>
            <a:r>
              <a:rPr lang="en-US" altLang="ja-JP" sz="1400" dirty="0" smtClean="0">
                <a:solidFill>
                  <a:schemeClr val="tx1"/>
                </a:solidFill>
                <a:latin typeface="+mn-ea"/>
              </a:rPr>
              <a:t>27</a:t>
            </a:r>
            <a:r>
              <a:rPr lang="ja-JP" altLang="en-US" sz="1400" dirty="0" smtClean="0">
                <a:solidFill>
                  <a:schemeClr val="tx1"/>
                </a:solidFill>
                <a:latin typeface="+mn-ea"/>
              </a:rPr>
              <a:t>年度</a:t>
            </a:r>
            <a:r>
              <a:rPr lang="ja-JP" altLang="en-US" sz="1400" dirty="0">
                <a:solidFill>
                  <a:schemeClr val="tx1"/>
                </a:solidFill>
                <a:latin typeface="+mn-ea"/>
              </a:rPr>
              <a:t>までに</a:t>
            </a:r>
            <a:r>
              <a:rPr lang="ja-JP" altLang="en-US" sz="1400" dirty="0">
                <a:solidFill>
                  <a:srgbClr val="FF0000"/>
                </a:solidFill>
                <a:latin typeface="+mn-ea"/>
              </a:rPr>
              <a:t>国際標準化</a:t>
            </a:r>
            <a:r>
              <a:rPr lang="ja-JP" altLang="en-US" sz="1400" dirty="0">
                <a:solidFill>
                  <a:schemeClr val="tx1"/>
                </a:solidFill>
                <a:latin typeface="+mn-ea"/>
              </a:rPr>
              <a:t>を目指す。</a:t>
            </a:r>
            <a:endParaRPr lang="en-US" altLang="ja-JP" sz="1000" dirty="0">
              <a:solidFill>
                <a:schemeClr val="tx1"/>
              </a:solidFill>
              <a:latin typeface="+mn-ea"/>
            </a:endParaRPr>
          </a:p>
          <a:p>
            <a:pPr algn="r"/>
            <a:r>
              <a:rPr lang="ja-JP" altLang="en-US" sz="900" dirty="0">
                <a:solidFill>
                  <a:schemeClr val="tx1"/>
                </a:solidFill>
                <a:latin typeface="+mn-ea"/>
              </a:rPr>
              <a:t>（注</a:t>
            </a:r>
            <a:r>
              <a:rPr lang="en-US" altLang="ja-JP" sz="900" dirty="0">
                <a:solidFill>
                  <a:schemeClr val="tx1"/>
                </a:solidFill>
                <a:latin typeface="+mn-ea"/>
              </a:rPr>
              <a:t>1</a:t>
            </a:r>
            <a:r>
              <a:rPr lang="ja-JP" altLang="en-US" sz="900" dirty="0">
                <a:solidFill>
                  <a:schemeClr val="tx1"/>
                </a:solidFill>
                <a:latin typeface="+mn-ea"/>
              </a:rPr>
              <a:t>）</a:t>
            </a:r>
            <a:r>
              <a:rPr lang="en-US" altLang="ja-JP" sz="900" dirty="0">
                <a:solidFill>
                  <a:schemeClr val="tx1"/>
                </a:solidFill>
                <a:latin typeface="+mn-ea"/>
              </a:rPr>
              <a:t>International Telecommunication Union Telecommunication Standardization Sector</a:t>
            </a:r>
            <a:r>
              <a:rPr lang="ja-JP" altLang="en-US" sz="900" dirty="0">
                <a:solidFill>
                  <a:schemeClr val="tx1"/>
                </a:solidFill>
                <a:latin typeface="+mn-ea"/>
              </a:rPr>
              <a:t>の略。国際電気通信連合において、通信分野の標準策定を担当する部門。</a:t>
            </a:r>
            <a:endParaRPr lang="en-US" altLang="ja-JP" sz="900" dirty="0">
              <a:solidFill>
                <a:schemeClr val="tx1"/>
              </a:solidFill>
              <a:latin typeface="+mn-ea"/>
            </a:endParaRPr>
          </a:p>
          <a:p>
            <a:r>
              <a:rPr lang="ja-JP" altLang="en-US" sz="900" dirty="0">
                <a:solidFill>
                  <a:schemeClr val="tx1"/>
                </a:solidFill>
                <a:latin typeface="+mn-ea"/>
              </a:rPr>
              <a:t>　　　　　　　　　　　　　　　　　　　　　　（注</a:t>
            </a:r>
            <a:r>
              <a:rPr lang="en-US" altLang="ja-JP" sz="900" dirty="0">
                <a:solidFill>
                  <a:schemeClr val="tx1"/>
                </a:solidFill>
                <a:latin typeface="+mn-ea"/>
              </a:rPr>
              <a:t>2</a:t>
            </a:r>
            <a:r>
              <a:rPr lang="ja-JP" altLang="en-US" sz="900" dirty="0">
                <a:solidFill>
                  <a:schemeClr val="tx1"/>
                </a:solidFill>
                <a:latin typeface="+mn-ea"/>
              </a:rPr>
              <a:t>）</a:t>
            </a:r>
            <a:r>
              <a:rPr lang="en-US" altLang="ja-JP" sz="900" dirty="0">
                <a:solidFill>
                  <a:schemeClr val="tx1"/>
                </a:solidFill>
                <a:latin typeface="+mn-ea"/>
              </a:rPr>
              <a:t>World Wide Web Consortium</a:t>
            </a:r>
            <a:r>
              <a:rPr lang="ja-JP" altLang="en-US" sz="900" dirty="0">
                <a:solidFill>
                  <a:schemeClr val="tx1"/>
                </a:solidFill>
                <a:latin typeface="+mn-ea"/>
              </a:rPr>
              <a:t>の略。</a:t>
            </a:r>
            <a:r>
              <a:rPr lang="en-US" altLang="ja-JP" sz="900" dirty="0">
                <a:solidFill>
                  <a:schemeClr val="tx1"/>
                </a:solidFill>
                <a:latin typeface="+mn-ea"/>
              </a:rPr>
              <a:t>World Wide Web</a:t>
            </a:r>
            <a:r>
              <a:rPr lang="ja-JP" altLang="en-US" sz="900" dirty="0">
                <a:solidFill>
                  <a:schemeClr val="tx1"/>
                </a:solidFill>
                <a:latin typeface="+mn-ea"/>
              </a:rPr>
              <a:t>で使用される各種技術の標準化を推進する非営利団体。</a:t>
            </a:r>
          </a:p>
        </p:txBody>
      </p:sp>
      <p:sp>
        <p:nvSpPr>
          <p:cNvPr id="102" name="ホームベース 101"/>
          <p:cNvSpPr/>
          <p:nvPr/>
        </p:nvSpPr>
        <p:spPr bwMode="auto">
          <a:xfrm>
            <a:off x="1202305" y="5445224"/>
            <a:ext cx="4328849" cy="401032"/>
          </a:xfrm>
          <a:prstGeom prst="homePlate">
            <a:avLst/>
          </a:prstGeom>
          <a:solidFill>
            <a:srgbClr val="0070C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24" tIns="45712" rIns="91424" bIns="45712" numCol="1" rtlCol="0" anchor="ctr" anchorCtr="0" compatLnSpc="1">
            <a:prstTxWarp prst="textNoShape">
              <a:avLst/>
            </a:prstTxWarp>
          </a:bodyPr>
          <a:lstStyle/>
          <a:p>
            <a:pPr algn="ctr" fontAlgn="base">
              <a:spcBef>
                <a:spcPct val="0"/>
              </a:spcBef>
              <a:spcAft>
                <a:spcPct val="0"/>
              </a:spcAft>
            </a:pPr>
            <a:r>
              <a:rPr lang="ja-JP" altLang="en-US" sz="1400" dirty="0">
                <a:solidFill>
                  <a:schemeClr val="bg1"/>
                </a:solidFill>
                <a:latin typeface="HGP創英角ｺﾞｼｯｸUB" pitchFamily="50" charset="-128"/>
                <a:ea typeface="HGP創英角ｺﾞｼｯｸUB" pitchFamily="50" charset="-128"/>
                <a:cs typeface="ヒラギノ角ゴ ProN W6"/>
              </a:rPr>
              <a:t>共通</a:t>
            </a:r>
            <a:r>
              <a:rPr lang="en-US" altLang="ja-JP" sz="1400" dirty="0">
                <a:solidFill>
                  <a:schemeClr val="bg1"/>
                </a:solidFill>
                <a:latin typeface="HGP創英角ｺﾞｼｯｸUB" pitchFamily="50" charset="-128"/>
                <a:ea typeface="HGP創英角ｺﾞｼｯｸUB" pitchFamily="50" charset="-128"/>
                <a:cs typeface="ヒラギノ角ゴ ProN W6"/>
              </a:rPr>
              <a:t>API</a:t>
            </a:r>
            <a:r>
              <a:rPr lang="ja-JP" altLang="en-US" sz="1400" dirty="0">
                <a:solidFill>
                  <a:schemeClr val="bg1"/>
                </a:solidFill>
                <a:latin typeface="HGP創英角ｺﾞｼｯｸUB" pitchFamily="50" charset="-128"/>
                <a:ea typeface="HGP創英角ｺﾞｼｯｸUB" pitchFamily="50" charset="-128"/>
                <a:cs typeface="ヒラギノ角ゴ ProN W6"/>
              </a:rPr>
              <a:t>の策定</a:t>
            </a:r>
          </a:p>
        </p:txBody>
      </p:sp>
      <p:sp>
        <p:nvSpPr>
          <p:cNvPr id="103" name="テキスト ボックス 102"/>
          <p:cNvSpPr txBox="1"/>
          <p:nvPr/>
        </p:nvSpPr>
        <p:spPr>
          <a:xfrm>
            <a:off x="888758" y="5096097"/>
            <a:ext cx="889955" cy="261594"/>
          </a:xfrm>
          <a:prstGeom prst="rect">
            <a:avLst/>
          </a:prstGeom>
          <a:noFill/>
        </p:spPr>
        <p:txBody>
          <a:bodyPr wrap="none" lIns="91424" tIns="45712" rIns="91424" bIns="45712" rtlCol="0">
            <a:spAutoFit/>
          </a:bodyPr>
          <a:lstStyle/>
          <a:p>
            <a:r>
              <a:rPr lang="ja-JP" altLang="en-US" sz="1100" dirty="0" smtClean="0">
                <a:latin typeface="ヒラギノ角ゴ ProN W6"/>
                <a:ea typeface="ヒラギノ角ゴ ProN W6"/>
                <a:cs typeface="ヒラギノ角ゴ ProN W6"/>
              </a:rPr>
              <a:t>平成</a:t>
            </a:r>
            <a:r>
              <a:rPr lang="en-US" altLang="ja-JP" sz="1100" dirty="0" smtClean="0">
                <a:latin typeface="ヒラギノ角ゴ ProN W6"/>
                <a:ea typeface="ヒラギノ角ゴ ProN W6"/>
                <a:cs typeface="ヒラギノ角ゴ ProN W6"/>
              </a:rPr>
              <a:t>24</a:t>
            </a:r>
            <a:r>
              <a:rPr lang="ja-JP" altLang="en-US" sz="1100" dirty="0" smtClean="0">
                <a:latin typeface="ヒラギノ角ゴ ProN W6"/>
                <a:ea typeface="ヒラギノ角ゴ ProN W6"/>
                <a:cs typeface="ヒラギノ角ゴ ProN W6"/>
              </a:rPr>
              <a:t>年度</a:t>
            </a:r>
            <a:endParaRPr lang="ja-JP" altLang="en-US" sz="1100" dirty="0">
              <a:latin typeface="ヒラギノ角ゴ ProN W6"/>
              <a:ea typeface="ヒラギノ角ゴ ProN W6"/>
              <a:cs typeface="ヒラギノ角ゴ ProN W6"/>
            </a:endParaRPr>
          </a:p>
        </p:txBody>
      </p:sp>
      <p:sp>
        <p:nvSpPr>
          <p:cNvPr id="104" name="テキスト ボックス 103"/>
          <p:cNvSpPr txBox="1"/>
          <p:nvPr/>
        </p:nvSpPr>
        <p:spPr>
          <a:xfrm>
            <a:off x="2684531" y="5104632"/>
            <a:ext cx="889955" cy="261594"/>
          </a:xfrm>
          <a:prstGeom prst="rect">
            <a:avLst/>
          </a:prstGeom>
          <a:noFill/>
        </p:spPr>
        <p:txBody>
          <a:bodyPr wrap="none" lIns="91424" tIns="45712" rIns="91424" bIns="45712" rtlCol="0">
            <a:spAutoFit/>
          </a:bodyPr>
          <a:lstStyle/>
          <a:p>
            <a:r>
              <a:rPr lang="ja-JP" altLang="en-US" sz="1100" dirty="0" smtClean="0">
                <a:latin typeface="ヒラギノ角ゴ ProN W6"/>
                <a:ea typeface="ヒラギノ角ゴ ProN W6"/>
                <a:cs typeface="ヒラギノ角ゴ ProN W6"/>
              </a:rPr>
              <a:t>平成</a:t>
            </a:r>
            <a:r>
              <a:rPr lang="en-US" altLang="ja-JP" sz="1100" dirty="0" smtClean="0">
                <a:latin typeface="ヒラギノ角ゴ ProN W6"/>
                <a:ea typeface="ヒラギノ角ゴ ProN W6"/>
                <a:cs typeface="ヒラギノ角ゴ ProN W6"/>
              </a:rPr>
              <a:t>25</a:t>
            </a:r>
            <a:r>
              <a:rPr lang="ja-JP" altLang="en-US" sz="1100" dirty="0" smtClean="0">
                <a:latin typeface="ヒラギノ角ゴ ProN W6"/>
                <a:ea typeface="ヒラギノ角ゴ ProN W6"/>
                <a:cs typeface="ヒラギノ角ゴ ProN W6"/>
              </a:rPr>
              <a:t>年度</a:t>
            </a:r>
            <a:endParaRPr lang="ja-JP" altLang="en-US" sz="1100" dirty="0">
              <a:latin typeface="ヒラギノ角ゴ ProN W6"/>
              <a:ea typeface="ヒラギノ角ゴ ProN W6"/>
              <a:cs typeface="ヒラギノ角ゴ ProN W6"/>
            </a:endParaRPr>
          </a:p>
        </p:txBody>
      </p:sp>
      <p:sp>
        <p:nvSpPr>
          <p:cNvPr id="105" name="テキスト ボックス 104"/>
          <p:cNvSpPr txBox="1"/>
          <p:nvPr/>
        </p:nvSpPr>
        <p:spPr>
          <a:xfrm>
            <a:off x="4592960" y="5096097"/>
            <a:ext cx="889955" cy="261594"/>
          </a:xfrm>
          <a:prstGeom prst="rect">
            <a:avLst/>
          </a:prstGeom>
          <a:noFill/>
        </p:spPr>
        <p:txBody>
          <a:bodyPr wrap="none" lIns="91424" tIns="45712" rIns="91424" bIns="45712" rtlCol="0">
            <a:spAutoFit/>
          </a:bodyPr>
          <a:lstStyle/>
          <a:p>
            <a:r>
              <a:rPr lang="ja-JP" altLang="en-US" sz="1100" dirty="0" smtClean="0">
                <a:latin typeface="ヒラギノ角ゴ ProN W6"/>
                <a:ea typeface="ヒラギノ角ゴ ProN W6"/>
                <a:cs typeface="ヒラギノ角ゴ ProN W6"/>
              </a:rPr>
              <a:t>平成</a:t>
            </a:r>
            <a:r>
              <a:rPr lang="en-US" altLang="ja-JP" sz="1100" dirty="0" smtClean="0">
                <a:latin typeface="ヒラギノ角ゴ ProN W6"/>
                <a:ea typeface="ヒラギノ角ゴ ProN W6"/>
                <a:cs typeface="ヒラギノ角ゴ ProN W6"/>
              </a:rPr>
              <a:t>26</a:t>
            </a:r>
            <a:r>
              <a:rPr lang="ja-JP" altLang="en-US" sz="1100" dirty="0" smtClean="0">
                <a:latin typeface="ヒラギノ角ゴ ProN W6"/>
                <a:ea typeface="ヒラギノ角ゴ ProN W6"/>
                <a:cs typeface="ヒラギノ角ゴ ProN W6"/>
              </a:rPr>
              <a:t>年度</a:t>
            </a:r>
            <a:endParaRPr lang="ja-JP" altLang="en-US" sz="1100" dirty="0">
              <a:latin typeface="ヒラギノ角ゴ ProN W6"/>
              <a:ea typeface="ヒラギノ角ゴ ProN W6"/>
              <a:cs typeface="ヒラギノ角ゴ ProN W6"/>
            </a:endParaRPr>
          </a:p>
        </p:txBody>
      </p:sp>
      <p:sp>
        <p:nvSpPr>
          <p:cNvPr id="106" name="テキスト ボックス 105"/>
          <p:cNvSpPr txBox="1"/>
          <p:nvPr/>
        </p:nvSpPr>
        <p:spPr>
          <a:xfrm>
            <a:off x="6537176" y="5096097"/>
            <a:ext cx="889955" cy="261594"/>
          </a:xfrm>
          <a:prstGeom prst="rect">
            <a:avLst/>
          </a:prstGeom>
          <a:noFill/>
        </p:spPr>
        <p:txBody>
          <a:bodyPr wrap="none" lIns="91424" tIns="45712" rIns="91424" bIns="45712" rtlCol="0">
            <a:spAutoFit/>
          </a:bodyPr>
          <a:lstStyle/>
          <a:p>
            <a:r>
              <a:rPr lang="ja-JP" altLang="en-US" sz="1100" dirty="0" smtClean="0">
                <a:latin typeface="ヒラギノ角ゴ ProN W6"/>
                <a:ea typeface="ヒラギノ角ゴ ProN W6"/>
                <a:cs typeface="ヒラギノ角ゴ ProN W6"/>
              </a:rPr>
              <a:t>平成</a:t>
            </a:r>
            <a:r>
              <a:rPr lang="en-US" altLang="ja-JP" sz="1100" dirty="0" smtClean="0">
                <a:latin typeface="ヒラギノ角ゴ ProN W6"/>
                <a:ea typeface="ヒラギノ角ゴ ProN W6"/>
                <a:cs typeface="ヒラギノ角ゴ ProN W6"/>
              </a:rPr>
              <a:t>27</a:t>
            </a:r>
            <a:r>
              <a:rPr lang="ja-JP" altLang="en-US" sz="1100" dirty="0" smtClean="0">
                <a:latin typeface="ヒラギノ角ゴ ProN W6"/>
                <a:ea typeface="ヒラギノ角ゴ ProN W6"/>
                <a:cs typeface="ヒラギノ角ゴ ProN W6"/>
              </a:rPr>
              <a:t>年度</a:t>
            </a:r>
            <a:endParaRPr lang="ja-JP" altLang="en-US" sz="1100" dirty="0">
              <a:latin typeface="ヒラギノ角ゴ ProN W6"/>
              <a:ea typeface="ヒラギノ角ゴ ProN W6"/>
              <a:cs typeface="ヒラギノ角ゴ ProN W6"/>
            </a:endParaRPr>
          </a:p>
        </p:txBody>
      </p:sp>
      <p:sp>
        <p:nvSpPr>
          <p:cNvPr id="107" name="テキスト ボックス 106"/>
          <p:cNvSpPr txBox="1"/>
          <p:nvPr/>
        </p:nvSpPr>
        <p:spPr>
          <a:xfrm>
            <a:off x="8409385" y="5096097"/>
            <a:ext cx="889955" cy="261594"/>
          </a:xfrm>
          <a:prstGeom prst="rect">
            <a:avLst/>
          </a:prstGeom>
          <a:noFill/>
        </p:spPr>
        <p:txBody>
          <a:bodyPr wrap="none" lIns="91424" tIns="45712" rIns="91424" bIns="45712" rtlCol="0">
            <a:spAutoFit/>
          </a:bodyPr>
          <a:lstStyle/>
          <a:p>
            <a:r>
              <a:rPr lang="ja-JP" altLang="en-US" sz="1100" dirty="0" smtClean="0">
                <a:latin typeface="ヒラギノ角ゴ ProN W6"/>
                <a:ea typeface="ヒラギノ角ゴ ProN W6"/>
                <a:cs typeface="ヒラギノ角ゴ ProN W6"/>
              </a:rPr>
              <a:t>平成</a:t>
            </a:r>
            <a:r>
              <a:rPr lang="en-US" altLang="ja-JP" sz="1100" dirty="0" smtClean="0">
                <a:latin typeface="ヒラギノ角ゴ ProN W6"/>
                <a:ea typeface="ヒラギノ角ゴ ProN W6"/>
                <a:cs typeface="ヒラギノ角ゴ ProN W6"/>
              </a:rPr>
              <a:t>28</a:t>
            </a:r>
            <a:r>
              <a:rPr lang="ja-JP" altLang="en-US" sz="1100" dirty="0" smtClean="0">
                <a:latin typeface="ヒラギノ角ゴ ProN W6"/>
                <a:ea typeface="ヒラギノ角ゴ ProN W6"/>
                <a:cs typeface="ヒラギノ角ゴ ProN W6"/>
              </a:rPr>
              <a:t>年度</a:t>
            </a:r>
            <a:endParaRPr lang="ja-JP" altLang="en-US" sz="1100" dirty="0">
              <a:latin typeface="ヒラギノ角ゴ ProN W6"/>
              <a:ea typeface="ヒラギノ角ゴ ProN W6"/>
              <a:cs typeface="ヒラギノ角ゴ ProN W6"/>
            </a:endParaRPr>
          </a:p>
        </p:txBody>
      </p:sp>
      <p:sp>
        <p:nvSpPr>
          <p:cNvPr id="109" name="テキスト ボックス 108"/>
          <p:cNvSpPr txBox="1"/>
          <p:nvPr/>
        </p:nvSpPr>
        <p:spPr>
          <a:xfrm>
            <a:off x="1856657" y="4798854"/>
            <a:ext cx="2664295" cy="276983"/>
          </a:xfrm>
          <a:prstGeom prst="rect">
            <a:avLst/>
          </a:prstGeom>
          <a:noFill/>
        </p:spPr>
        <p:txBody>
          <a:bodyPr wrap="square" lIns="91424" tIns="45712" rIns="91424" bIns="45712" rtlCol="0">
            <a:spAutoFit/>
          </a:bodyPr>
          <a:lstStyle/>
          <a:p>
            <a:r>
              <a:rPr lang="ja-JP" altLang="en-US" sz="1200" dirty="0">
                <a:latin typeface="+mn-ea"/>
                <a:cs typeface="ヒラギノ角ゴ ProN W6"/>
              </a:rPr>
              <a:t>実証プロジェクト実施期間（３ヵ年計画）</a:t>
            </a:r>
          </a:p>
        </p:txBody>
      </p:sp>
      <p:sp>
        <p:nvSpPr>
          <p:cNvPr id="111" name="ホームベース 110"/>
          <p:cNvSpPr/>
          <p:nvPr/>
        </p:nvSpPr>
        <p:spPr bwMode="auto">
          <a:xfrm>
            <a:off x="1655397" y="5919417"/>
            <a:ext cx="1641421" cy="749943"/>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24" tIns="45712" rIns="91424" bIns="45712" numCol="1" rtlCol="0" anchor="ctr" anchorCtr="0" compatLnSpc="1">
            <a:prstTxWarp prst="textNoShape">
              <a:avLst/>
            </a:prstTxWarp>
          </a:bodyPr>
          <a:lstStyle/>
          <a:p>
            <a:pPr algn="ctr" fontAlgn="base">
              <a:spcBef>
                <a:spcPct val="0"/>
              </a:spcBef>
              <a:spcAft>
                <a:spcPct val="0"/>
              </a:spcAft>
            </a:pPr>
            <a:r>
              <a:rPr lang="ja-JP" altLang="en-US" sz="1400" dirty="0">
                <a:solidFill>
                  <a:srgbClr val="FFFFFF"/>
                </a:solidFill>
                <a:latin typeface="HGP創英角ｺﾞｼｯｸUB" pitchFamily="50" charset="-128"/>
                <a:ea typeface="HGP創英角ｺﾞｼｯｸUB" pitchFamily="50" charset="-128"/>
                <a:cs typeface="ヒラギノ角ゴ ProN W6"/>
              </a:rPr>
              <a:t>国際規格の</a:t>
            </a:r>
            <a:endParaRPr lang="en-US" altLang="ja-JP" sz="1400" dirty="0">
              <a:solidFill>
                <a:srgbClr val="FFFFFF"/>
              </a:solidFill>
              <a:latin typeface="HGP創英角ｺﾞｼｯｸUB" pitchFamily="50" charset="-128"/>
              <a:ea typeface="HGP創英角ｺﾞｼｯｸUB" pitchFamily="50" charset="-128"/>
              <a:cs typeface="ヒラギノ角ゴ ProN W6"/>
            </a:endParaRPr>
          </a:p>
          <a:p>
            <a:pPr algn="ctr" fontAlgn="base">
              <a:spcBef>
                <a:spcPct val="0"/>
              </a:spcBef>
              <a:spcAft>
                <a:spcPct val="0"/>
              </a:spcAft>
            </a:pPr>
            <a:r>
              <a:rPr lang="ja-JP" altLang="en-US" sz="1400" dirty="0">
                <a:solidFill>
                  <a:srgbClr val="FFFFFF"/>
                </a:solidFill>
                <a:latin typeface="HGP創英角ｺﾞｼｯｸUB" pitchFamily="50" charset="-128"/>
                <a:ea typeface="HGP創英角ｺﾞｼｯｸUB" pitchFamily="50" charset="-128"/>
                <a:cs typeface="ヒラギノ角ゴ ProN W6"/>
              </a:rPr>
              <a:t>ドラフト作成</a:t>
            </a:r>
            <a:endParaRPr lang="en-US" altLang="ja-JP" sz="1400" dirty="0">
              <a:solidFill>
                <a:srgbClr val="FFFFFF"/>
              </a:solidFill>
              <a:latin typeface="HGP創英角ｺﾞｼｯｸUB" pitchFamily="50" charset="-128"/>
              <a:ea typeface="HGP創英角ｺﾞｼｯｸUB" pitchFamily="50" charset="-128"/>
              <a:cs typeface="ヒラギノ角ゴ ProN W6"/>
            </a:endParaRPr>
          </a:p>
        </p:txBody>
      </p:sp>
      <p:sp>
        <p:nvSpPr>
          <p:cNvPr id="113" name="ホームベース 112"/>
          <p:cNvSpPr/>
          <p:nvPr/>
        </p:nvSpPr>
        <p:spPr bwMode="auto">
          <a:xfrm>
            <a:off x="3296816" y="5884391"/>
            <a:ext cx="4468675" cy="761962"/>
          </a:xfrm>
          <a:prstGeom prst="homePlate">
            <a:avLst>
              <a:gd name="adj" fmla="val 3596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24" tIns="45712" rIns="91424" bIns="45712" numCol="1" rtlCol="0" anchor="ctr" anchorCtr="0" compatLnSpc="1">
            <a:prstTxWarp prst="textNoShape">
              <a:avLst/>
            </a:prstTxWarp>
          </a:bodyPr>
          <a:lstStyle/>
          <a:p>
            <a:pPr algn="ctr" fontAlgn="base">
              <a:spcBef>
                <a:spcPct val="0"/>
              </a:spcBef>
              <a:spcAft>
                <a:spcPct val="0"/>
              </a:spcAft>
            </a:pPr>
            <a:r>
              <a:rPr lang="ja-JP" altLang="en-US" sz="1400" dirty="0">
                <a:solidFill>
                  <a:srgbClr val="FFFFFF"/>
                </a:solidFill>
                <a:latin typeface="HGP創英角ｺﾞｼｯｸUB" pitchFamily="50" charset="-128"/>
                <a:ea typeface="HGP創英角ｺﾞｼｯｸUB" pitchFamily="50" charset="-128"/>
                <a:cs typeface="ヒラギノ角ゴ ProN W6"/>
              </a:rPr>
              <a:t>国際規格の提案、議論、承認</a:t>
            </a:r>
            <a:endParaRPr lang="en-US" altLang="ja-JP" sz="1200" dirty="0">
              <a:solidFill>
                <a:srgbClr val="FFFFFF"/>
              </a:solidFill>
              <a:latin typeface="HGP創英角ｺﾞｼｯｸUB" pitchFamily="50" charset="-128"/>
              <a:ea typeface="HGP創英角ｺﾞｼｯｸUB" pitchFamily="50" charset="-128"/>
              <a:cs typeface="ヒラギノ角ゴ ProN W6"/>
            </a:endParaRPr>
          </a:p>
        </p:txBody>
      </p:sp>
      <p:sp>
        <p:nvSpPr>
          <p:cNvPr id="116" name="テキスト ボックス 115"/>
          <p:cNvSpPr txBox="1"/>
          <p:nvPr/>
        </p:nvSpPr>
        <p:spPr>
          <a:xfrm>
            <a:off x="6907051" y="4808187"/>
            <a:ext cx="1697868" cy="276983"/>
          </a:xfrm>
          <a:prstGeom prst="rect">
            <a:avLst/>
          </a:prstGeom>
          <a:noFill/>
        </p:spPr>
        <p:txBody>
          <a:bodyPr wrap="none" lIns="91424" tIns="45712" rIns="91424" bIns="45712" rtlCol="0">
            <a:spAutoFit/>
          </a:bodyPr>
          <a:lstStyle/>
          <a:p>
            <a:r>
              <a:rPr lang="ja-JP" altLang="en-US" sz="1200" dirty="0">
                <a:latin typeface="+mn-ea"/>
                <a:cs typeface="ヒラギノ角ゴ ProN W6"/>
              </a:rPr>
              <a:t>実証プロジェクト終了後</a:t>
            </a:r>
          </a:p>
        </p:txBody>
      </p:sp>
      <p:sp>
        <p:nvSpPr>
          <p:cNvPr id="58" name="角丸四角形 57"/>
          <p:cNvSpPr/>
          <p:nvPr/>
        </p:nvSpPr>
        <p:spPr>
          <a:xfrm>
            <a:off x="2216696" y="2029588"/>
            <a:ext cx="5031428" cy="709647"/>
          </a:xfrm>
          <a:prstGeom prst="roundRect">
            <a:avLst/>
          </a:prstGeom>
          <a:solidFill>
            <a:srgbClr val="FFFFCC"/>
          </a:solidFill>
          <a:ln w="19050" cap="sq">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lstStyle/>
          <a:p>
            <a:endParaRPr lang="en-US" altLang="ja-JP" sz="1100" dirty="0">
              <a:solidFill>
                <a:schemeClr val="tx1"/>
              </a:solidFill>
              <a:latin typeface="ＭＳ Ｐ明朝" pitchFamily="18" charset="-128"/>
              <a:ea typeface="ＭＳ Ｐ明朝" pitchFamily="18" charset="-128"/>
            </a:endParaRPr>
          </a:p>
          <a:p>
            <a:pPr marL="85709" indent="-85709" algn="ctr"/>
            <a:r>
              <a:rPr lang="ja-JP" altLang="en-US" sz="1400" dirty="0">
                <a:solidFill>
                  <a:schemeClr val="tx1"/>
                </a:solidFill>
                <a:latin typeface="+mj-ea"/>
                <a:ea typeface="+mj-ea"/>
              </a:rPr>
              <a:t>「電子行政オープンデータ戦略」</a:t>
            </a:r>
            <a:r>
              <a:rPr lang="ja-JP" altLang="en-US" sz="1400" dirty="0" smtClean="0">
                <a:solidFill>
                  <a:schemeClr val="tx1"/>
                </a:solidFill>
                <a:latin typeface="+mj-ea"/>
                <a:ea typeface="+mj-ea"/>
              </a:rPr>
              <a:t>（平成</a:t>
            </a:r>
            <a:r>
              <a:rPr lang="en-US" altLang="ja-JP" sz="1400" dirty="0" smtClean="0">
                <a:solidFill>
                  <a:schemeClr val="tx1"/>
                </a:solidFill>
                <a:latin typeface="+mj-ea"/>
                <a:ea typeface="+mj-ea"/>
              </a:rPr>
              <a:t>24</a:t>
            </a:r>
            <a:r>
              <a:rPr lang="ja-JP" altLang="en-US" sz="1400" dirty="0" smtClean="0">
                <a:solidFill>
                  <a:schemeClr val="tx1"/>
                </a:solidFill>
                <a:latin typeface="+mj-ea"/>
                <a:ea typeface="+mj-ea"/>
              </a:rPr>
              <a:t>年７月</a:t>
            </a:r>
            <a:r>
              <a:rPr lang="en-US" altLang="ja-JP" sz="1400" dirty="0">
                <a:solidFill>
                  <a:schemeClr val="tx1"/>
                </a:solidFill>
                <a:latin typeface="+mj-ea"/>
                <a:ea typeface="+mj-ea"/>
              </a:rPr>
              <a:t>4</a:t>
            </a:r>
            <a:r>
              <a:rPr lang="ja-JP" altLang="en-US" sz="1400" dirty="0">
                <a:solidFill>
                  <a:schemeClr val="tx1"/>
                </a:solidFill>
                <a:latin typeface="+mj-ea"/>
                <a:ea typeface="+mj-ea"/>
              </a:rPr>
              <a:t>日決定）</a:t>
            </a:r>
            <a:endParaRPr lang="en-US" altLang="ja-JP" sz="1400" dirty="0">
              <a:solidFill>
                <a:schemeClr val="tx1"/>
              </a:solidFill>
              <a:latin typeface="+mj-ea"/>
              <a:ea typeface="+mj-ea"/>
            </a:endParaRPr>
          </a:p>
          <a:p>
            <a:pPr algn="ctr"/>
            <a:r>
              <a:rPr lang="ja-JP" altLang="en-US" sz="1400" dirty="0">
                <a:solidFill>
                  <a:schemeClr val="tx1"/>
                </a:solidFill>
                <a:latin typeface="+mj-ea"/>
                <a:ea typeface="+mj-ea"/>
              </a:rPr>
              <a:t>　⇒　</a:t>
            </a:r>
            <a:r>
              <a:rPr lang="ja-JP" altLang="en-US" sz="1400" b="1" dirty="0" smtClean="0">
                <a:solidFill>
                  <a:schemeClr val="tx1"/>
                </a:solidFill>
                <a:latin typeface="+mj-ea"/>
                <a:ea typeface="+mj-ea"/>
              </a:rPr>
              <a:t>「電子行政オープンデータ実務者</a:t>
            </a:r>
            <a:r>
              <a:rPr lang="ja-JP" altLang="en-US" sz="1400" b="1" dirty="0">
                <a:solidFill>
                  <a:schemeClr val="tx1"/>
                </a:solidFill>
                <a:latin typeface="+mj-ea"/>
                <a:ea typeface="+mj-ea"/>
              </a:rPr>
              <a:t>会議</a:t>
            </a:r>
            <a:r>
              <a:rPr lang="ja-JP" altLang="en-US" sz="1400" b="1" dirty="0" smtClean="0">
                <a:solidFill>
                  <a:schemeClr val="tx1"/>
                </a:solidFill>
                <a:latin typeface="+mj-ea"/>
                <a:ea typeface="+mj-ea"/>
              </a:rPr>
              <a:t>」</a:t>
            </a:r>
            <a:r>
              <a:rPr lang="ja-JP" altLang="en-US" sz="1400" dirty="0" smtClean="0">
                <a:solidFill>
                  <a:schemeClr val="tx1"/>
                </a:solidFill>
                <a:latin typeface="+mj-ea"/>
                <a:ea typeface="+mj-ea"/>
              </a:rPr>
              <a:t>（第１回：</a:t>
            </a:r>
            <a:r>
              <a:rPr lang="en-US" altLang="ja-JP" sz="1400" dirty="0" smtClean="0">
                <a:solidFill>
                  <a:schemeClr val="tx1"/>
                </a:solidFill>
                <a:latin typeface="+mj-ea"/>
                <a:ea typeface="+mj-ea"/>
              </a:rPr>
              <a:t>12</a:t>
            </a:r>
            <a:r>
              <a:rPr lang="ja-JP" altLang="en-US" sz="1400" dirty="0" smtClean="0">
                <a:solidFill>
                  <a:schemeClr val="tx1"/>
                </a:solidFill>
                <a:latin typeface="+mj-ea"/>
                <a:ea typeface="+mj-ea"/>
              </a:rPr>
              <a:t>月</a:t>
            </a:r>
            <a:r>
              <a:rPr lang="en-US" altLang="ja-JP" sz="1400" dirty="0" smtClean="0">
                <a:solidFill>
                  <a:schemeClr val="tx1"/>
                </a:solidFill>
                <a:latin typeface="+mj-ea"/>
                <a:ea typeface="+mj-ea"/>
              </a:rPr>
              <a:t>10</a:t>
            </a:r>
            <a:r>
              <a:rPr lang="ja-JP" altLang="en-US" sz="1400" dirty="0" smtClean="0">
                <a:solidFill>
                  <a:schemeClr val="tx1"/>
                </a:solidFill>
                <a:latin typeface="+mj-ea"/>
                <a:ea typeface="+mj-ea"/>
              </a:rPr>
              <a:t>日）</a:t>
            </a:r>
            <a:endParaRPr lang="en-US" altLang="ja-JP" sz="1400" dirty="0">
              <a:solidFill>
                <a:schemeClr val="tx1"/>
              </a:solidFill>
              <a:latin typeface="ＭＳ Ｐ明朝" pitchFamily="18" charset="-128"/>
              <a:ea typeface="ＭＳ Ｐ明朝" pitchFamily="18" charset="-128"/>
            </a:endParaRPr>
          </a:p>
        </p:txBody>
      </p:sp>
      <p:sp>
        <p:nvSpPr>
          <p:cNvPr id="66" name="AutoShape 18"/>
          <p:cNvSpPr>
            <a:spLocks noChangeArrowheads="1"/>
          </p:cNvSpPr>
          <p:nvPr/>
        </p:nvSpPr>
        <p:spPr bwMode="auto">
          <a:xfrm>
            <a:off x="3919102" y="1772817"/>
            <a:ext cx="1512168" cy="490051"/>
          </a:xfrm>
          <a:prstGeom prst="roundRect">
            <a:avLst>
              <a:gd name="adj" fmla="val 16667"/>
            </a:avLst>
          </a:prstGeom>
          <a:solidFill>
            <a:srgbClr val="FFFFCC"/>
          </a:solidFill>
          <a:ln w="19050">
            <a:solidFill>
              <a:srgbClr val="FFC000"/>
            </a:solidFill>
            <a:headEnd/>
            <a:tailEnd/>
          </a:ln>
          <a:effectLst/>
        </p:spPr>
        <p:style>
          <a:lnRef idx="1">
            <a:schemeClr val="accent3"/>
          </a:lnRef>
          <a:fillRef idx="2">
            <a:schemeClr val="accent3"/>
          </a:fillRef>
          <a:effectRef idx="1">
            <a:schemeClr val="accent3"/>
          </a:effectRef>
          <a:fontRef idx="minor">
            <a:schemeClr val="dk1"/>
          </a:fontRef>
        </p:style>
        <p:txBody>
          <a:bodyPr wrap="none" lIns="91424" tIns="45712" rIns="91424" bIns="45712" anchor="ctr"/>
          <a:lstStyle/>
          <a:p>
            <a:pPr algn="ctr">
              <a:defRPr/>
            </a:pPr>
            <a:r>
              <a:rPr lang="en-US" altLang="ja-JP" sz="1600" dirty="0">
                <a:solidFill>
                  <a:schemeClr val="tx1"/>
                </a:solidFill>
                <a:latin typeface="HGP創英角ｺﾞｼｯｸUB" pitchFamily="50" charset="-128"/>
                <a:ea typeface="HGP創英角ｺﾞｼｯｸUB" pitchFamily="50" charset="-128"/>
              </a:rPr>
              <a:t>IT</a:t>
            </a:r>
            <a:r>
              <a:rPr lang="ja-JP" altLang="en-US" sz="1600" dirty="0">
                <a:solidFill>
                  <a:schemeClr val="tx1"/>
                </a:solidFill>
                <a:latin typeface="HGP創英角ｺﾞｼｯｸUB" pitchFamily="50" charset="-128"/>
                <a:ea typeface="HGP創英角ｺﾞｼｯｸUB" pitchFamily="50" charset="-128"/>
              </a:rPr>
              <a:t>戦略本部</a:t>
            </a:r>
            <a:endParaRPr lang="en-US" altLang="ja-JP" sz="1600" dirty="0">
              <a:solidFill>
                <a:schemeClr val="tx1"/>
              </a:solidFill>
              <a:latin typeface="HGP創英角ｺﾞｼｯｸUB" pitchFamily="50" charset="-128"/>
              <a:ea typeface="HGP創英角ｺﾞｼｯｸUB" pitchFamily="50" charset="-128"/>
            </a:endParaRPr>
          </a:p>
        </p:txBody>
      </p:sp>
      <p:sp>
        <p:nvSpPr>
          <p:cNvPr id="54" name="AutoShape 17"/>
          <p:cNvSpPr>
            <a:spLocks noChangeArrowheads="1"/>
          </p:cNvSpPr>
          <p:nvPr/>
        </p:nvSpPr>
        <p:spPr bwMode="auto">
          <a:xfrm>
            <a:off x="8023558" y="3356994"/>
            <a:ext cx="1609962" cy="522127"/>
          </a:xfrm>
          <a:prstGeom prst="roundRect">
            <a:avLst>
              <a:gd name="adj" fmla="val 16667"/>
            </a:avLst>
          </a:prstGeom>
          <a:solidFill>
            <a:schemeClr val="accent6">
              <a:lumMod val="40000"/>
              <a:lumOff val="60000"/>
            </a:schemeClr>
          </a:solidFill>
          <a:ln w="19050">
            <a:solidFill>
              <a:schemeClr val="accent6">
                <a:lumMod val="75000"/>
              </a:schemeClr>
            </a:solidFill>
            <a:round/>
            <a:headEnd/>
            <a:tailEnd/>
          </a:ln>
          <a:effectLst/>
        </p:spPr>
        <p:txBody>
          <a:bodyPr wrap="none" lIns="91424" tIns="45712" rIns="91424" bIns="45712" anchor="ctr"/>
          <a:lstStyle/>
          <a:p>
            <a:pPr algn="ctr">
              <a:defRPr/>
            </a:pPr>
            <a:r>
              <a:rPr lang="ja-JP" altLang="en-US" sz="1200" dirty="0">
                <a:latin typeface="+mj-ea"/>
                <a:ea typeface="+mj-ea"/>
              </a:rPr>
              <a:t>オープンデータ流通推進</a:t>
            </a:r>
            <a:endParaRPr lang="en-US" altLang="ja-JP" sz="1200" dirty="0">
              <a:latin typeface="+mj-ea"/>
              <a:ea typeface="+mj-ea"/>
            </a:endParaRPr>
          </a:p>
          <a:p>
            <a:pPr algn="ctr">
              <a:defRPr/>
            </a:pPr>
            <a:r>
              <a:rPr lang="ja-JP" altLang="en-US" sz="1200" dirty="0">
                <a:latin typeface="+mj-ea"/>
                <a:ea typeface="+mj-ea"/>
              </a:rPr>
              <a:t>コンソーシアム</a:t>
            </a:r>
            <a:endParaRPr lang="en-US" altLang="ja-JP" sz="1200" dirty="0">
              <a:latin typeface="+mj-ea"/>
              <a:ea typeface="+mj-ea"/>
            </a:endParaRPr>
          </a:p>
        </p:txBody>
      </p:sp>
      <p:sp>
        <p:nvSpPr>
          <p:cNvPr id="47" name="AutoShape 17"/>
          <p:cNvSpPr>
            <a:spLocks noChangeArrowheads="1"/>
          </p:cNvSpPr>
          <p:nvPr/>
        </p:nvSpPr>
        <p:spPr bwMode="auto">
          <a:xfrm>
            <a:off x="4055678" y="3403272"/>
            <a:ext cx="1303584" cy="497131"/>
          </a:xfrm>
          <a:prstGeom prst="roundRect">
            <a:avLst>
              <a:gd name="adj" fmla="val 16667"/>
            </a:avLst>
          </a:prstGeom>
          <a:solidFill>
            <a:schemeClr val="accent6">
              <a:lumMod val="20000"/>
              <a:lumOff val="80000"/>
            </a:schemeClr>
          </a:solidFill>
          <a:ln w="19050">
            <a:solidFill>
              <a:schemeClr val="accent6">
                <a:lumMod val="75000"/>
              </a:schemeClr>
            </a:solidFill>
            <a:round/>
            <a:headEnd/>
            <a:tailEnd/>
          </a:ln>
          <a:effectLst/>
        </p:spPr>
        <p:txBody>
          <a:bodyPr wrap="none" lIns="91424" tIns="45712" rIns="91424" bIns="45712" anchor="ctr"/>
          <a:lstStyle/>
          <a:p>
            <a:pPr algn="ctr">
              <a:lnSpc>
                <a:spcPts val="2100"/>
              </a:lnSpc>
              <a:defRPr/>
            </a:pPr>
            <a:r>
              <a:rPr lang="ja-JP" altLang="en-US" sz="1600" dirty="0">
                <a:latin typeface="HGP創英角ｺﾞｼｯｸUB" pitchFamily="50" charset="-128"/>
                <a:ea typeface="HGP創英角ｺﾞｼｯｸUB" pitchFamily="50" charset="-128"/>
              </a:rPr>
              <a:t>総務省</a:t>
            </a:r>
            <a:endParaRPr lang="en-US" altLang="ja-JP" sz="1600" dirty="0">
              <a:latin typeface="HGP創英角ｺﾞｼｯｸUB" pitchFamily="50" charset="-128"/>
              <a:ea typeface="HGP創英角ｺﾞｼｯｸUB" pitchFamily="50" charset="-128"/>
            </a:endParaRPr>
          </a:p>
        </p:txBody>
      </p:sp>
      <p:cxnSp>
        <p:nvCxnSpPr>
          <p:cNvPr id="12" name="直線矢印コネクタ 11"/>
          <p:cNvCxnSpPr/>
          <p:nvPr/>
        </p:nvCxnSpPr>
        <p:spPr>
          <a:xfrm>
            <a:off x="330722" y="5096932"/>
            <a:ext cx="5504467"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49" name="直線矢印コネクタ 48"/>
          <p:cNvCxnSpPr/>
          <p:nvPr/>
        </p:nvCxnSpPr>
        <p:spPr>
          <a:xfrm>
            <a:off x="5889104" y="5111548"/>
            <a:ext cx="3672408"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079343" y="3465344"/>
            <a:ext cx="836658" cy="369316"/>
          </a:xfrm>
          <a:prstGeom prst="rect">
            <a:avLst/>
          </a:prstGeom>
          <a:noFill/>
        </p:spPr>
        <p:txBody>
          <a:bodyPr wrap="square" lIns="91424" tIns="45712" rIns="91424" bIns="45712" rtlCol="0">
            <a:spAutoFit/>
          </a:bodyPr>
          <a:lstStyle/>
          <a:p>
            <a:r>
              <a:rPr kumimoji="1" lang="ja-JP" altLang="en-US" dirty="0" smtClean="0"/>
              <a:t>・・・</a:t>
            </a:r>
            <a:endParaRPr kumimoji="1" lang="ja-JP" altLang="en-US" dirty="0"/>
          </a:p>
        </p:txBody>
      </p:sp>
      <p:sp>
        <p:nvSpPr>
          <p:cNvPr id="67" name="AutoShape 17"/>
          <p:cNvSpPr>
            <a:spLocks noChangeArrowheads="1"/>
          </p:cNvSpPr>
          <p:nvPr/>
        </p:nvSpPr>
        <p:spPr bwMode="auto">
          <a:xfrm>
            <a:off x="1974886" y="3284986"/>
            <a:ext cx="5400600" cy="754225"/>
          </a:xfrm>
          <a:prstGeom prst="roundRect">
            <a:avLst>
              <a:gd name="adj" fmla="val 16667"/>
            </a:avLst>
          </a:prstGeom>
          <a:noFill/>
          <a:ln w="19050">
            <a:solidFill>
              <a:schemeClr val="tx1"/>
            </a:solidFill>
            <a:prstDash val="dash"/>
            <a:round/>
            <a:headEnd/>
            <a:tailEnd/>
          </a:ln>
          <a:effectLst/>
        </p:spPr>
        <p:txBody>
          <a:bodyPr wrap="none" lIns="91424" tIns="45712" rIns="91424" bIns="45712" anchor="ctr"/>
          <a:lstStyle/>
          <a:p>
            <a:pPr algn="ctr">
              <a:lnSpc>
                <a:spcPts val="2100"/>
              </a:lnSpc>
              <a:defRPr/>
            </a:pPr>
            <a:endParaRPr lang="en-US" altLang="ja-JP" dirty="0">
              <a:latin typeface="+mn-ea"/>
            </a:endParaRPr>
          </a:p>
        </p:txBody>
      </p:sp>
      <p:sp>
        <p:nvSpPr>
          <p:cNvPr id="30" name="角丸四角形 29"/>
          <p:cNvSpPr/>
          <p:nvPr/>
        </p:nvSpPr>
        <p:spPr>
          <a:xfrm>
            <a:off x="246368" y="1645470"/>
            <a:ext cx="1872208" cy="324512"/>
          </a:xfrm>
          <a:prstGeom prst="roundRect">
            <a:avLst/>
          </a:prstGeom>
        </p:spPr>
        <p:style>
          <a:lnRef idx="1">
            <a:schemeClr val="accent3"/>
          </a:lnRef>
          <a:fillRef idx="2">
            <a:schemeClr val="accent3"/>
          </a:fillRef>
          <a:effectRef idx="1">
            <a:schemeClr val="accent3"/>
          </a:effectRef>
          <a:fontRef idx="minor">
            <a:schemeClr val="dk1"/>
          </a:fontRef>
        </p:style>
        <p:txBody>
          <a:bodyPr lIns="91424" tIns="45712" rIns="91424" bIns="45712" rtlCol="0" anchor="ctr"/>
          <a:lstStyle/>
          <a:p>
            <a:r>
              <a:rPr lang="ja-JP" altLang="en-US" sz="1400" b="1" dirty="0"/>
              <a:t>１．国内の推進体制</a:t>
            </a:r>
          </a:p>
        </p:txBody>
      </p:sp>
      <p:sp>
        <p:nvSpPr>
          <p:cNvPr id="70" name="角丸四角形 69"/>
          <p:cNvSpPr/>
          <p:nvPr/>
        </p:nvSpPr>
        <p:spPr>
          <a:xfrm>
            <a:off x="246367" y="4256616"/>
            <a:ext cx="3589090" cy="324512"/>
          </a:xfrm>
          <a:prstGeom prst="roundRect">
            <a:avLst/>
          </a:prstGeom>
        </p:spPr>
        <p:style>
          <a:lnRef idx="1">
            <a:schemeClr val="accent3"/>
          </a:lnRef>
          <a:fillRef idx="2">
            <a:schemeClr val="accent3"/>
          </a:fillRef>
          <a:effectRef idx="1">
            <a:schemeClr val="accent3"/>
          </a:effectRef>
          <a:fontRef idx="minor">
            <a:schemeClr val="dk1"/>
          </a:fontRef>
        </p:style>
        <p:txBody>
          <a:bodyPr lIns="91424" tIns="45712" rIns="91424" bIns="45712" rtlCol="0" anchor="ctr"/>
          <a:lstStyle/>
          <a:p>
            <a:r>
              <a:rPr lang="ja-JP" altLang="en-US" sz="1400" b="1" dirty="0"/>
              <a:t>２．国際標準化に向けたスケジュール（想定）</a:t>
            </a:r>
          </a:p>
        </p:txBody>
      </p:sp>
      <p:sp>
        <p:nvSpPr>
          <p:cNvPr id="48" name="左右矢印 47"/>
          <p:cNvSpPr/>
          <p:nvPr/>
        </p:nvSpPr>
        <p:spPr>
          <a:xfrm>
            <a:off x="7464147" y="3433410"/>
            <a:ext cx="494867" cy="427638"/>
          </a:xfrm>
          <a:prstGeom prst="leftRightArrow">
            <a:avLst>
              <a:gd name="adj1" fmla="val 50000"/>
              <a:gd name="adj2" fmla="val 349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kumimoji="1" lang="ja-JP" altLang="en-US"/>
          </a:p>
        </p:txBody>
      </p:sp>
      <p:sp>
        <p:nvSpPr>
          <p:cNvPr id="53" name="上矢印 52"/>
          <p:cNvSpPr/>
          <p:nvPr/>
        </p:nvSpPr>
        <p:spPr>
          <a:xfrm>
            <a:off x="3991110" y="2845130"/>
            <a:ext cx="1368152" cy="264154"/>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kumimoji="1" lang="ja-JP" altLang="en-US"/>
          </a:p>
        </p:txBody>
      </p:sp>
      <p:cxnSp>
        <p:nvCxnSpPr>
          <p:cNvPr id="88" name="直線コネクタ 87"/>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89" name="Line 14"/>
          <p:cNvSpPr>
            <a:spLocks noChangeShapeType="1"/>
          </p:cNvSpPr>
          <p:nvPr/>
        </p:nvSpPr>
        <p:spPr bwMode="auto">
          <a:xfrm flipH="1">
            <a:off x="330720" y="5137304"/>
            <a:ext cx="0" cy="158657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1424" tIns="45712" rIns="91424" bIns="45712" anchor="ctr"/>
          <a:lstStyle/>
          <a:p>
            <a:endParaRPr lang="ja-JP" altLang="en-US" sz="1200">
              <a:solidFill>
                <a:srgbClr val="000000"/>
              </a:solidFill>
              <a:latin typeface="Arial" charset="0"/>
              <a:ea typeface="ＭＳ Ｐゴシック" charset="-128"/>
            </a:endParaRPr>
          </a:p>
        </p:txBody>
      </p:sp>
      <p:sp>
        <p:nvSpPr>
          <p:cNvPr id="84" name="テキスト ボックス 83"/>
          <p:cNvSpPr txBox="1"/>
          <p:nvPr/>
        </p:nvSpPr>
        <p:spPr>
          <a:xfrm>
            <a:off x="4338094" y="2851315"/>
            <a:ext cx="661128" cy="307760"/>
          </a:xfrm>
          <a:prstGeom prst="rect">
            <a:avLst/>
          </a:prstGeom>
          <a:noFill/>
        </p:spPr>
        <p:txBody>
          <a:bodyPr wrap="square" lIns="91424" tIns="45712" rIns="91424" bIns="45712" rtlCol="0">
            <a:spAutoFit/>
          </a:bodyPr>
          <a:lstStyle/>
          <a:p>
            <a:pPr algn="ctr"/>
            <a:r>
              <a:rPr lang="ja-JP" altLang="en-US" sz="1400" b="1" dirty="0">
                <a:solidFill>
                  <a:schemeClr val="bg1"/>
                </a:solidFill>
              </a:rPr>
              <a:t>協力</a:t>
            </a:r>
          </a:p>
        </p:txBody>
      </p:sp>
      <p:sp>
        <p:nvSpPr>
          <p:cNvPr id="50" name="タイトル 10"/>
          <p:cNvSpPr txBox="1">
            <a:spLocks/>
          </p:cNvSpPr>
          <p:nvPr/>
        </p:nvSpPr>
        <p:spPr>
          <a:xfrm>
            <a:off x="7345839" y="3501008"/>
            <a:ext cx="698243" cy="255415"/>
          </a:xfrm>
          <a:prstGeom prst="rect">
            <a:avLst/>
          </a:prstGeom>
        </p:spPr>
        <p:txBody>
          <a:bodyPr lIns="91424" tIns="45712" rIns="91424" bIns="45712">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a:solidFill>
                  <a:schemeClr val="bg1"/>
                </a:solidFill>
              </a:rPr>
              <a:t>連携</a:t>
            </a:r>
          </a:p>
        </p:txBody>
      </p:sp>
      <p:sp>
        <p:nvSpPr>
          <p:cNvPr id="42" name="テキスト ボックス 41"/>
          <p:cNvSpPr txBox="1"/>
          <p:nvPr/>
        </p:nvSpPr>
        <p:spPr>
          <a:xfrm>
            <a:off x="5745088" y="3761572"/>
            <a:ext cx="1322256" cy="307777"/>
          </a:xfrm>
          <a:prstGeom prst="rect">
            <a:avLst/>
          </a:prstGeom>
          <a:noFill/>
        </p:spPr>
        <p:txBody>
          <a:bodyPr wrap="square" rtlCol="0">
            <a:spAutoFit/>
          </a:bodyPr>
          <a:lstStyle/>
          <a:p>
            <a:pPr algn="ctr"/>
            <a:r>
              <a:rPr lang="ja-JP" altLang="en-US" sz="1400" dirty="0">
                <a:solidFill>
                  <a:prstClr val="black"/>
                </a:solidFill>
              </a:rPr>
              <a:t>（</a:t>
            </a:r>
            <a:r>
              <a:rPr lang="ja-JP" altLang="en-US" sz="1400" dirty="0" smtClean="0">
                <a:solidFill>
                  <a:prstClr val="black"/>
                </a:solidFill>
              </a:rPr>
              <a:t>関係府省）</a:t>
            </a:r>
            <a:endParaRPr lang="ja-JP" altLang="en-US" sz="1400" dirty="0">
              <a:solidFill>
                <a:prstClr val="black"/>
              </a:solidFill>
            </a:endParaRPr>
          </a:p>
        </p:txBody>
      </p:sp>
      <p:sp>
        <p:nvSpPr>
          <p:cNvPr id="43" name="テキスト ボックス 42"/>
          <p:cNvSpPr txBox="1"/>
          <p:nvPr/>
        </p:nvSpPr>
        <p:spPr>
          <a:xfrm>
            <a:off x="176165" y="1988840"/>
            <a:ext cx="2135122" cy="430887"/>
          </a:xfrm>
          <a:prstGeom prst="rect">
            <a:avLst/>
          </a:prstGeom>
          <a:noFill/>
        </p:spPr>
        <p:txBody>
          <a:bodyPr wrap="square" rtlCol="0">
            <a:spAutoFit/>
          </a:bodyPr>
          <a:lstStyle/>
          <a:p>
            <a:pPr algn="ctr"/>
            <a:r>
              <a:rPr lang="ja-JP" altLang="en-US" sz="1100" dirty="0" smtClean="0">
                <a:solidFill>
                  <a:prstClr val="black"/>
                </a:solidFill>
              </a:rPr>
              <a:t>（公共データ活用のための</a:t>
            </a:r>
            <a:endParaRPr lang="en-US" altLang="ja-JP" sz="1100" dirty="0" smtClean="0">
              <a:solidFill>
                <a:prstClr val="black"/>
              </a:solidFill>
            </a:endParaRPr>
          </a:p>
          <a:p>
            <a:pPr algn="ctr"/>
            <a:r>
              <a:rPr lang="ja-JP" altLang="en-US" sz="1100" dirty="0" smtClean="0">
                <a:solidFill>
                  <a:prstClr val="black"/>
                </a:solidFill>
              </a:rPr>
              <a:t>環境整備への貢献）</a:t>
            </a:r>
            <a:endParaRPr lang="ja-JP" altLang="en-US" sz="1100" dirty="0">
              <a:solidFill>
                <a:prstClr val="black"/>
              </a:solidFill>
            </a:endParaRPr>
          </a:p>
        </p:txBody>
      </p:sp>
      <p:sp>
        <p:nvSpPr>
          <p:cNvPr id="44" name="テキスト ボックス 43"/>
          <p:cNvSpPr txBox="1"/>
          <p:nvPr/>
        </p:nvSpPr>
        <p:spPr>
          <a:xfrm>
            <a:off x="5227975" y="2845130"/>
            <a:ext cx="3685465" cy="307777"/>
          </a:xfrm>
          <a:prstGeom prst="rect">
            <a:avLst/>
          </a:prstGeom>
          <a:noFill/>
        </p:spPr>
        <p:txBody>
          <a:bodyPr wrap="square" rtlCol="0">
            <a:spAutoFit/>
          </a:bodyPr>
          <a:lstStyle/>
          <a:p>
            <a:r>
              <a:rPr lang="ja-JP" altLang="en-US" sz="1400" dirty="0" smtClean="0">
                <a:solidFill>
                  <a:prstClr val="black"/>
                </a:solidFill>
              </a:rPr>
              <a:t>データ形式や必要なルール等についての成果</a:t>
            </a:r>
            <a:endParaRPr lang="ja-JP" altLang="en-US" sz="1400" dirty="0">
              <a:solidFill>
                <a:prstClr val="black"/>
              </a:solidFill>
            </a:endParaRPr>
          </a:p>
        </p:txBody>
      </p:sp>
      <p:sp>
        <p:nvSpPr>
          <p:cNvPr id="45" name="スライド番号プレースホルダ 11"/>
          <p:cNvSpPr>
            <a:spLocks noGrp="1"/>
          </p:cNvSpPr>
          <p:nvPr>
            <p:ph type="sldNum" sz="quarter" idx="12"/>
          </p:nvPr>
        </p:nvSpPr>
        <p:spPr>
          <a:xfrm>
            <a:off x="9129464" y="6520259"/>
            <a:ext cx="779976" cy="365125"/>
          </a:xfrm>
        </p:spPr>
        <p:txBody>
          <a:bodyPr/>
          <a:lstStyle/>
          <a:p>
            <a:pPr>
              <a:defRPr/>
            </a:pPr>
            <a:fld id="{B7465055-439F-4391-840E-CC8A179C19DE}" type="slidenum">
              <a:rPr lang="ja-JP" altLang="en-US" sz="1600" smtClean="0">
                <a:solidFill>
                  <a:schemeClr val="tx1"/>
                </a:solidFill>
              </a:rPr>
              <a:pPr>
                <a:defRPr/>
              </a:pPr>
              <a:t>9</a:t>
            </a:fld>
            <a:endParaRPr lang="ja-JP" altLang="en-US" sz="1600" dirty="0">
              <a:solidFill>
                <a:schemeClr val="tx1"/>
              </a:solidFill>
            </a:endParaRPr>
          </a:p>
        </p:txBody>
      </p:sp>
    </p:spTree>
    <p:extLst>
      <p:ext uri="{BB962C8B-B14F-4D97-AF65-F5344CB8AC3E}">
        <p14:creationId xmlns:p14="http://schemas.microsoft.com/office/powerpoint/2010/main" val="31759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bwMode="auto">
          <a:xfrm>
            <a:off x="6358665" y="512643"/>
            <a:ext cx="3497245" cy="3113059"/>
          </a:xfrm>
          <a:prstGeom prst="rec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18" name="テキスト ボックス 117"/>
          <p:cNvSpPr txBox="1"/>
          <p:nvPr/>
        </p:nvSpPr>
        <p:spPr>
          <a:xfrm>
            <a:off x="-15552" y="948427"/>
            <a:ext cx="6440191" cy="3391873"/>
          </a:xfrm>
          <a:prstGeom prst="rect">
            <a:avLst/>
          </a:prstGeom>
          <a:noFill/>
        </p:spPr>
        <p:txBody>
          <a:bodyPr wrap="square" lIns="67230" tIns="33615" rIns="67230" bIns="33615" rtlCol="0">
            <a:spAutoFit/>
          </a:bodyPr>
          <a:lstStyle/>
          <a:p>
            <a:pPr defTabSz="914240" fontAlgn="base" latinLnBrk="1">
              <a:spcBef>
                <a:spcPct val="0"/>
              </a:spcBef>
              <a:spcAft>
                <a:spcPct val="0"/>
              </a:spcAft>
            </a:pPr>
            <a:r>
              <a:rPr lang="ja-JP" altLang="en-US" sz="1000" b="1" dirty="0">
                <a:solidFill>
                  <a:prstClr val="black"/>
                </a:solidFill>
                <a:latin typeface="ＭＳ Ｐゴシック"/>
              </a:rPr>
              <a:t>■標準データ規格とは？</a:t>
            </a:r>
            <a:endParaRPr lang="en-US" altLang="ja-JP" sz="1000" b="1" dirty="0">
              <a:solidFill>
                <a:prstClr val="black"/>
              </a:solidFill>
              <a:latin typeface="ＭＳ Ｐゴシック"/>
            </a:endParaRPr>
          </a:p>
          <a:p>
            <a:pPr marL="130728" indent="-130728" defTabSz="914240" fontAlgn="base" latinLnBrk="1">
              <a:spcBef>
                <a:spcPct val="0"/>
              </a:spcBef>
              <a:spcAft>
                <a:spcPct val="0"/>
              </a:spcAft>
            </a:pPr>
            <a:r>
              <a:rPr lang="en-US" altLang="ja-JP" sz="1000" dirty="0">
                <a:solidFill>
                  <a:prstClr val="black"/>
                </a:solidFill>
                <a:latin typeface="ＭＳ Ｐゴシック"/>
              </a:rPr>
              <a:t>    </a:t>
            </a:r>
            <a:r>
              <a:rPr lang="ja-JP" altLang="en-US" sz="1000" dirty="0">
                <a:solidFill>
                  <a:prstClr val="black"/>
                </a:solidFill>
                <a:latin typeface="ＭＳ Ｐゴシック"/>
              </a:rPr>
              <a:t>○</a:t>
            </a:r>
            <a:r>
              <a:rPr kumimoji="0" lang="ja-JP" altLang="en-US" sz="1000" dirty="0">
                <a:solidFill>
                  <a:prstClr val="black"/>
                </a:solidFill>
                <a:latin typeface="ＭＳ Ｐゴシック"/>
              </a:rPr>
              <a:t>政府・民間のオープンデータを、業界をまたいで流通・連携させるためのデータモデル、データ表現形式、</a:t>
            </a:r>
            <a:br>
              <a:rPr kumimoji="0" lang="ja-JP" altLang="en-US" sz="1000" dirty="0">
                <a:solidFill>
                  <a:prstClr val="black"/>
                </a:solidFill>
                <a:latin typeface="ＭＳ Ｐゴシック"/>
              </a:rPr>
            </a:br>
            <a:r>
              <a:rPr kumimoji="0" lang="ja-JP" altLang="en-US" sz="1000" dirty="0">
                <a:solidFill>
                  <a:prstClr val="black"/>
                </a:solidFill>
                <a:latin typeface="ＭＳ Ｐゴシック"/>
              </a:rPr>
              <a:t>　　及びボキャブラリに関する共通規格</a:t>
            </a:r>
            <a:endParaRPr kumimoji="0" lang="en-US" altLang="ja-JP" sz="1000" dirty="0">
              <a:solidFill>
                <a:prstClr val="black"/>
              </a:solidFill>
              <a:latin typeface="ＭＳ Ｐゴシック"/>
            </a:endParaRPr>
          </a:p>
          <a:p>
            <a:pPr marL="336152" lvl="1" defTabSz="914240" fontAlgn="base" latinLnBrk="1">
              <a:spcBef>
                <a:spcPct val="0"/>
              </a:spcBef>
              <a:spcAft>
                <a:spcPct val="0"/>
              </a:spcAft>
            </a:pPr>
            <a:endParaRPr kumimoji="0" lang="ja-JP" altLang="en-US" sz="600" dirty="0">
              <a:solidFill>
                <a:prstClr val="black"/>
              </a:solidFill>
              <a:latin typeface="ＭＳ Ｐゴシック"/>
            </a:endParaRPr>
          </a:p>
          <a:p>
            <a:pPr defTabSz="914240" fontAlgn="base" latinLnBrk="1">
              <a:spcBef>
                <a:spcPct val="0"/>
              </a:spcBef>
              <a:spcAft>
                <a:spcPct val="0"/>
              </a:spcAft>
            </a:pPr>
            <a:r>
              <a:rPr kumimoji="0" lang="ja-JP" altLang="en-US" sz="1000" b="1" dirty="0">
                <a:solidFill>
                  <a:prstClr val="black"/>
                </a:solidFill>
                <a:latin typeface="ＭＳ Ｐゴシック"/>
              </a:rPr>
              <a:t>■標準データ規格の規定範囲</a:t>
            </a:r>
            <a:endParaRPr kumimoji="0" lang="en-US" altLang="ja-JP" sz="1000" b="1"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b="1" u="sng" dirty="0">
                <a:solidFill>
                  <a:prstClr val="black"/>
                </a:solidFill>
                <a:latin typeface="ＭＳ Ｐゴシック"/>
              </a:rPr>
              <a:t>１．データモデル</a:t>
            </a:r>
            <a:endParaRPr kumimoji="0" lang="en-US" altLang="ja-JP" sz="1000" b="1" u="sng"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○データの構造を規定するモデル・</a:t>
            </a:r>
            <a:r>
              <a:rPr kumimoji="0" lang="ja-JP" altLang="en-US" sz="1000" dirty="0" smtClean="0">
                <a:solidFill>
                  <a:prstClr val="black"/>
                </a:solidFill>
                <a:latin typeface="ＭＳ Ｐゴシック"/>
              </a:rPr>
              <a:t>枠組。</a:t>
            </a:r>
            <a:endParaRPr kumimoji="0" lang="en-US" altLang="ja-JP" sz="1000" dirty="0" smtClean="0">
              <a:solidFill>
                <a:prstClr val="black"/>
              </a:solidFill>
              <a:latin typeface="ＭＳ Ｐゴシック"/>
            </a:endParaRPr>
          </a:p>
          <a:p>
            <a:pPr defTabSz="914240"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dirty="0">
                <a:solidFill>
                  <a:prstClr val="black"/>
                </a:solidFill>
                <a:latin typeface="ＭＳ Ｐゴシック"/>
              </a:rPr>
              <a:t>データをシンプルかつ拡張性をもって記述するために、</a:t>
            </a:r>
            <a:r>
              <a:rPr kumimoji="0" lang="en-US" altLang="ja-JP" sz="1000" u="sng" dirty="0">
                <a:solidFill>
                  <a:prstClr val="black"/>
                </a:solidFill>
                <a:latin typeface="ＭＳ Ｐゴシック"/>
              </a:rPr>
              <a:t>RDF</a:t>
            </a:r>
            <a:r>
              <a:rPr kumimoji="0" lang="en-US" altLang="ja-JP" sz="1000" u="sng" baseline="30000" dirty="0">
                <a:solidFill>
                  <a:prstClr val="black"/>
                </a:solidFill>
                <a:latin typeface="ＭＳ Ｐゴシック"/>
              </a:rPr>
              <a:t>(*1)</a:t>
            </a:r>
            <a:r>
              <a:rPr kumimoji="0" lang="ja-JP" altLang="en-US" sz="1000" u="sng" dirty="0">
                <a:solidFill>
                  <a:prstClr val="black"/>
                </a:solidFill>
                <a:latin typeface="ＭＳ Ｐゴシック"/>
              </a:rPr>
              <a:t>モデル</a:t>
            </a:r>
            <a:r>
              <a:rPr kumimoji="0" lang="ja-JP" altLang="en-US" sz="1000" dirty="0">
                <a:solidFill>
                  <a:prstClr val="black"/>
                </a:solidFill>
                <a:latin typeface="ＭＳ Ｐゴシック"/>
              </a:rPr>
              <a:t>を利用。　</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en-US" altLang="ja-JP" sz="1000" dirty="0">
                <a:solidFill>
                  <a:prstClr val="black"/>
                </a:solidFill>
                <a:latin typeface="ＭＳ Ｐゴシック"/>
              </a:rPr>
              <a:t>RDF</a:t>
            </a:r>
            <a:r>
              <a:rPr kumimoji="0" lang="ja-JP" altLang="en-US" sz="1000" dirty="0">
                <a:solidFill>
                  <a:prstClr val="black"/>
                </a:solidFill>
                <a:latin typeface="ＭＳ Ｐゴシック"/>
              </a:rPr>
              <a:t>モデルは主語・述語・目的語の</a:t>
            </a:r>
            <a:r>
              <a:rPr kumimoji="0" lang="en-US" altLang="ja-JP" sz="1000" dirty="0">
                <a:solidFill>
                  <a:prstClr val="black"/>
                </a:solidFill>
                <a:latin typeface="ＭＳ Ｐゴシック"/>
              </a:rPr>
              <a:t>3</a:t>
            </a:r>
            <a:r>
              <a:rPr kumimoji="0" lang="ja-JP" altLang="en-US" sz="1000" dirty="0">
                <a:solidFill>
                  <a:prstClr val="black"/>
                </a:solidFill>
                <a:latin typeface="ＭＳ Ｐゴシック"/>
              </a:rPr>
              <a:t>つ組みからなるシンプルな</a:t>
            </a:r>
            <a:r>
              <a:rPr kumimoji="0" lang="ja-JP" altLang="en-US" sz="1000" dirty="0" smtClean="0">
                <a:solidFill>
                  <a:prstClr val="black"/>
                </a:solidFill>
                <a:latin typeface="ＭＳ Ｐゴシック"/>
              </a:rPr>
              <a:t>モデル</a:t>
            </a:r>
            <a:r>
              <a:rPr kumimoji="0" lang="en-US" altLang="ja-JP" sz="1000" dirty="0" smtClean="0">
                <a:solidFill>
                  <a:prstClr val="black"/>
                </a:solidFill>
                <a:latin typeface="ＭＳ Ｐゴシック"/>
              </a:rPr>
              <a:t>｡</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en-US" altLang="ja-JP" sz="1000" dirty="0">
                <a:solidFill>
                  <a:prstClr val="black"/>
                </a:solidFill>
                <a:latin typeface="ＭＳ Ｐゴシック"/>
              </a:rPr>
              <a:t>RDF</a:t>
            </a:r>
            <a:r>
              <a:rPr kumimoji="0" lang="ja-JP" altLang="en-US" sz="1000" dirty="0">
                <a:solidFill>
                  <a:prstClr val="black"/>
                </a:solidFill>
                <a:latin typeface="ＭＳ Ｐゴシック"/>
              </a:rPr>
              <a:t>モデルで利用できる、</a:t>
            </a:r>
            <a:r>
              <a:rPr kumimoji="0" lang="ja-JP" altLang="en-US" sz="1000" u="sng" dirty="0">
                <a:solidFill>
                  <a:prstClr val="black"/>
                </a:solidFill>
                <a:latin typeface="ＭＳ Ｐゴシック"/>
              </a:rPr>
              <a:t>既存の識別子体系（</a:t>
            </a:r>
            <a:r>
              <a:rPr kumimoji="0" lang="en-US" altLang="ja-JP" sz="1000" u="sng" dirty="0">
                <a:solidFill>
                  <a:prstClr val="black"/>
                </a:solidFill>
                <a:latin typeface="ＭＳ Ｐゴシック"/>
              </a:rPr>
              <a:t>ISBN</a:t>
            </a:r>
            <a:r>
              <a:rPr kumimoji="0" lang="ja-JP" altLang="en-US" sz="1000" u="sng" dirty="0">
                <a:solidFill>
                  <a:prstClr val="black"/>
                </a:solidFill>
                <a:latin typeface="ＭＳ Ｐゴシック"/>
              </a:rPr>
              <a:t>、</a:t>
            </a:r>
            <a:r>
              <a:rPr kumimoji="0" lang="en-US" altLang="ja-JP" sz="1000" u="sng" dirty="0">
                <a:solidFill>
                  <a:prstClr val="black"/>
                </a:solidFill>
                <a:latin typeface="ＭＳ Ｐゴシック"/>
              </a:rPr>
              <a:t>doi</a:t>
            </a:r>
            <a:r>
              <a:rPr kumimoji="0" lang="en-US" altLang="ja-JP" sz="1000" u="sng" baseline="30000" dirty="0">
                <a:solidFill>
                  <a:prstClr val="black"/>
                </a:solidFill>
                <a:latin typeface="ＭＳ Ｐゴシック"/>
              </a:rPr>
              <a:t>(*2)</a:t>
            </a:r>
            <a:r>
              <a:rPr kumimoji="0" lang="ja-JP" altLang="en-US" sz="1000" u="sng" dirty="0">
                <a:solidFill>
                  <a:prstClr val="black"/>
                </a:solidFill>
                <a:latin typeface="ＭＳ Ｐゴシック"/>
              </a:rPr>
              <a:t>など）を、主語の識別子として</a:t>
            </a:r>
            <a:r>
              <a:rPr kumimoji="0" lang="ja-JP" altLang="en-US" sz="1000" u="sng" dirty="0" smtClean="0">
                <a:solidFill>
                  <a:prstClr val="black"/>
                </a:solidFill>
                <a:latin typeface="ＭＳ Ｐゴシック"/>
              </a:rPr>
              <a:t>利用</a:t>
            </a:r>
            <a:r>
              <a:rPr kumimoji="0" lang="ja-JP" altLang="en-US" sz="1000" dirty="0" smtClean="0">
                <a:solidFill>
                  <a:prstClr val="black"/>
                </a:solidFill>
                <a:latin typeface="ＭＳ Ｐゴシック"/>
              </a:rPr>
              <a:t>。</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・このような識別子体系が定義されていない実物・施設・組織・場所・データ等に対しては、</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en-US" altLang="ja-JP" sz="1000" dirty="0">
                <a:solidFill>
                  <a:prstClr val="black"/>
                </a:solidFill>
                <a:latin typeface="ＭＳ Ｐゴシック"/>
              </a:rPr>
              <a:t>ucode</a:t>
            </a:r>
            <a:r>
              <a:rPr kumimoji="0" lang="en-US" altLang="ja-JP" sz="1000" baseline="30000" dirty="0">
                <a:solidFill>
                  <a:prstClr val="black"/>
                </a:solidFill>
                <a:latin typeface="ＭＳ Ｐゴシック"/>
              </a:rPr>
              <a:t>(*3)</a:t>
            </a:r>
            <a:r>
              <a:rPr kumimoji="0" lang="ja-JP" altLang="en-US" sz="1000" dirty="0">
                <a:solidFill>
                  <a:prstClr val="black"/>
                </a:solidFill>
                <a:latin typeface="ＭＳ Ｐゴシック"/>
              </a:rPr>
              <a:t>を付与して</a:t>
            </a:r>
            <a:r>
              <a:rPr kumimoji="0" lang="ja-JP" altLang="en-US" sz="1000" dirty="0" smtClean="0">
                <a:solidFill>
                  <a:prstClr val="black"/>
                </a:solidFill>
                <a:latin typeface="ＭＳ Ｐゴシック"/>
              </a:rPr>
              <a:t>識別</a:t>
            </a:r>
            <a:r>
              <a:rPr kumimoji="0" lang="en-US" altLang="ja-JP" sz="1000" dirty="0" smtClean="0">
                <a:solidFill>
                  <a:prstClr val="black"/>
                </a:solidFill>
                <a:latin typeface="ＭＳ Ｐゴシック"/>
              </a:rPr>
              <a:t>｡</a:t>
            </a:r>
            <a:r>
              <a:rPr kumimoji="0" lang="ja-JP" altLang="en-US" sz="1000" dirty="0">
                <a:solidFill>
                  <a:prstClr val="black"/>
                </a:solidFill>
                <a:latin typeface="ＭＳ Ｐゴシック"/>
              </a:rPr>
              <a:t>　　　</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b="1" u="sng" dirty="0">
                <a:solidFill>
                  <a:prstClr val="black"/>
                </a:solidFill>
                <a:latin typeface="ＭＳ Ｐゴシック"/>
              </a:rPr>
              <a:t>２．データ表現形式</a:t>
            </a:r>
            <a:endParaRPr kumimoji="0" lang="en-US" altLang="ja-JP" sz="1000" b="1" u="sng"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○データを表現する、</a:t>
            </a:r>
            <a:r>
              <a:rPr kumimoji="0" lang="ja-JP" altLang="en-US" sz="1000" u="sng" dirty="0">
                <a:solidFill>
                  <a:prstClr val="black"/>
                </a:solidFill>
                <a:latin typeface="ＭＳ Ｐゴシック"/>
              </a:rPr>
              <a:t>機械可読型のフォーマット（</a:t>
            </a:r>
            <a:r>
              <a:rPr kumimoji="0" lang="en-US" altLang="ja-JP" sz="1000" u="sng" dirty="0">
                <a:solidFill>
                  <a:prstClr val="black"/>
                </a:solidFill>
                <a:latin typeface="ＭＳ Ｐゴシック"/>
              </a:rPr>
              <a:t>XML</a:t>
            </a:r>
            <a:r>
              <a:rPr kumimoji="0" lang="ja-JP" altLang="en-US" sz="1000" u="sng" dirty="0">
                <a:solidFill>
                  <a:prstClr val="black"/>
                </a:solidFill>
                <a:latin typeface="ＭＳ Ｐゴシック"/>
              </a:rPr>
              <a:t>形式）</a:t>
            </a:r>
            <a:r>
              <a:rPr kumimoji="0" lang="ja-JP" altLang="en-US" sz="1000" dirty="0">
                <a:solidFill>
                  <a:prstClr val="black"/>
                </a:solidFill>
                <a:latin typeface="ＭＳ Ｐゴシック"/>
              </a:rPr>
              <a:t>。</a:t>
            </a:r>
            <a:endParaRPr kumimoji="0" lang="en-US" altLang="ja-JP" sz="1000"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⇒機械可読型の統一フォーマットを利用することにより、データの二次利用を容易化</a:t>
            </a:r>
            <a:r>
              <a:rPr kumimoji="0" lang="en-US" altLang="ja-JP" sz="1000" dirty="0">
                <a:solidFill>
                  <a:prstClr val="black"/>
                </a:solidFill>
                <a:latin typeface="ＭＳ Ｐゴシック"/>
              </a:rPr>
              <a:t>｡</a:t>
            </a: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b="1" u="sng" dirty="0">
                <a:solidFill>
                  <a:prstClr val="black"/>
                </a:solidFill>
                <a:latin typeface="ＭＳ Ｐゴシック"/>
              </a:rPr>
              <a:t>３．共通ボキャブラリ</a:t>
            </a:r>
            <a:endParaRPr kumimoji="0" lang="en-US" altLang="ja-JP" sz="1000" b="1" u="sng" dirty="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○利活用分野によらず共通的に利用される、意味を表す</a:t>
            </a:r>
            <a:r>
              <a:rPr kumimoji="0" lang="ja-JP" altLang="en-US" sz="1000" dirty="0" smtClean="0">
                <a:solidFill>
                  <a:prstClr val="black"/>
                </a:solidFill>
                <a:latin typeface="ＭＳ Ｐゴシック"/>
              </a:rPr>
              <a:t>メタデータ</a:t>
            </a: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a:t>
            </a:r>
            <a:r>
              <a:rPr kumimoji="0" lang="ja-JP" altLang="en-US" sz="1000" dirty="0">
                <a:solidFill>
                  <a:prstClr val="black"/>
                </a:solidFill>
                <a:latin typeface="ＭＳ Ｐゴシック"/>
              </a:rPr>
              <a:t>同じ意味であるデータの表現を</a:t>
            </a:r>
            <a:r>
              <a:rPr kumimoji="0" lang="ja-JP" altLang="en-US" sz="1000" dirty="0" smtClean="0">
                <a:solidFill>
                  <a:prstClr val="black"/>
                </a:solidFill>
                <a:latin typeface="ＭＳ Ｐゴシック"/>
              </a:rPr>
              <a:t>統一</a:t>
            </a:r>
            <a:endParaRPr kumimoji="0" lang="en-US" altLang="ja-JP" sz="1000" dirty="0" smtClean="0">
              <a:solidFill>
                <a:prstClr val="black"/>
              </a:solidFill>
              <a:latin typeface="ＭＳ Ｐゴシック"/>
            </a:endParaRPr>
          </a:p>
          <a:p>
            <a:pPr defTabSz="914240" fontAlgn="base" latinLnBrk="1">
              <a:spcBef>
                <a:spcPct val="0"/>
              </a:spcBef>
              <a:spcAft>
                <a:spcPct val="0"/>
              </a:spcAft>
            </a:pPr>
            <a:r>
              <a:rPr kumimoji="0" lang="ja-JP" altLang="en-US" sz="1000" dirty="0" smtClean="0">
                <a:solidFill>
                  <a:prstClr val="black"/>
                </a:solidFill>
                <a:latin typeface="ＭＳ Ｐゴシック"/>
              </a:rPr>
              <a:t>　　（定義方針）</a:t>
            </a:r>
            <a:endParaRPr kumimoji="0" lang="en-US" altLang="ja-JP" sz="1000" dirty="0" smtClean="0">
              <a:solidFill>
                <a:prstClr val="black"/>
              </a:solidFill>
              <a:latin typeface="ＭＳ Ｐゴシック"/>
            </a:endParaRPr>
          </a:p>
          <a:p>
            <a:pPr defTabSz="914240"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u="sng" dirty="0" smtClean="0">
                <a:solidFill>
                  <a:prstClr val="black"/>
                </a:solidFill>
                <a:latin typeface="ＭＳ Ｐゴシック"/>
              </a:rPr>
              <a:t>既存のボキャブラリセットで必要なものは取り入れる</a:t>
            </a:r>
            <a:r>
              <a:rPr kumimoji="0" lang="ja-JP" altLang="en-US" sz="1000" dirty="0" smtClean="0">
                <a:solidFill>
                  <a:prstClr val="black"/>
                </a:solidFill>
                <a:latin typeface="ＭＳ Ｐゴシック"/>
              </a:rPr>
              <a:t>（</a:t>
            </a:r>
            <a:r>
              <a:rPr kumimoji="0" lang="en-US" altLang="ja-JP" sz="1000" dirty="0" smtClean="0">
                <a:solidFill>
                  <a:prstClr val="black"/>
                </a:solidFill>
                <a:latin typeface="ＭＳ Ｐゴシック"/>
              </a:rPr>
              <a:t>OWL</a:t>
            </a:r>
            <a:r>
              <a:rPr kumimoji="0" lang="ja-JP" altLang="en-US" sz="1000" dirty="0" err="1" smtClean="0">
                <a:solidFill>
                  <a:prstClr val="black"/>
                </a:solidFill>
                <a:latin typeface="ＭＳ Ｐゴシック"/>
              </a:rPr>
              <a:t>、</a:t>
            </a:r>
            <a:r>
              <a:rPr kumimoji="0" lang="ja-JP" altLang="en-US" sz="1000" dirty="0" smtClean="0">
                <a:solidFill>
                  <a:prstClr val="black"/>
                </a:solidFill>
                <a:latin typeface="ＭＳ Ｐゴシック"/>
              </a:rPr>
              <a:t>ダブリンコア、</a:t>
            </a:r>
            <a:r>
              <a:rPr kumimoji="0" lang="en-US" altLang="ja-JP" sz="1000" dirty="0" smtClean="0">
                <a:solidFill>
                  <a:prstClr val="black"/>
                </a:solidFill>
                <a:latin typeface="ＭＳ Ｐゴシック"/>
              </a:rPr>
              <a:t>DCMI</a:t>
            </a:r>
            <a:r>
              <a:rPr kumimoji="0" lang="ja-JP" altLang="en-US" sz="1000" dirty="0" err="1" smtClean="0">
                <a:solidFill>
                  <a:prstClr val="black"/>
                </a:solidFill>
                <a:latin typeface="ＭＳ Ｐゴシック"/>
              </a:rPr>
              <a:t>、</a:t>
            </a:r>
            <a:r>
              <a:rPr kumimoji="0" lang="en-US" altLang="ja-JP" sz="1000" dirty="0" err="1" smtClean="0">
                <a:solidFill>
                  <a:prstClr val="black"/>
                </a:solidFill>
                <a:latin typeface="ＭＳ Ｐゴシック"/>
              </a:rPr>
              <a:t>FoaF</a:t>
            </a:r>
            <a:r>
              <a:rPr kumimoji="0" lang="ja-JP" altLang="en-US" sz="1000" dirty="0" smtClean="0">
                <a:solidFill>
                  <a:prstClr val="black"/>
                </a:solidFill>
                <a:latin typeface="ＭＳ Ｐゴシック"/>
              </a:rPr>
              <a:t>等）</a:t>
            </a:r>
            <a:endParaRPr kumimoji="0" lang="en-US" altLang="ja-JP" sz="1000" dirty="0" smtClean="0">
              <a:solidFill>
                <a:prstClr val="black"/>
              </a:solidFill>
              <a:latin typeface="ＭＳ Ｐゴシック"/>
            </a:endParaRPr>
          </a:p>
          <a:p>
            <a:pPr defTabSz="914240"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a:t>
            </a:r>
            <a:r>
              <a:rPr kumimoji="0" lang="ja-JP" altLang="en-US" sz="1000" u="sng" dirty="0" smtClean="0">
                <a:solidFill>
                  <a:prstClr val="black"/>
                </a:solidFill>
                <a:latin typeface="ＭＳ Ｐゴシック"/>
              </a:rPr>
              <a:t>その他のボキャブラリ</a:t>
            </a:r>
            <a:r>
              <a:rPr kumimoji="0" lang="ja-JP" altLang="en-US" sz="1000" dirty="0" smtClean="0">
                <a:solidFill>
                  <a:prstClr val="black"/>
                </a:solidFill>
                <a:latin typeface="ＭＳ Ｐゴシック"/>
              </a:rPr>
              <a:t>（</a:t>
            </a:r>
            <a:r>
              <a:rPr kumimoji="0" lang="en-US" altLang="ja-JP" sz="1000" dirty="0" smtClean="0">
                <a:solidFill>
                  <a:prstClr val="black"/>
                </a:solidFill>
                <a:latin typeface="ＭＳ Ｐゴシック"/>
              </a:rPr>
              <a:t>NIEM</a:t>
            </a:r>
            <a:r>
              <a:rPr kumimoji="0" lang="ja-JP" altLang="en-US" sz="1000" dirty="0" err="1" smtClean="0">
                <a:solidFill>
                  <a:prstClr val="black"/>
                </a:solidFill>
                <a:latin typeface="ＭＳ Ｐゴシック"/>
              </a:rPr>
              <a:t>、</a:t>
            </a:r>
            <a:r>
              <a:rPr kumimoji="0" lang="en-US" altLang="ja-JP" sz="1000" dirty="0" smtClean="0">
                <a:solidFill>
                  <a:prstClr val="black"/>
                </a:solidFill>
                <a:latin typeface="ＭＳ Ｐゴシック"/>
              </a:rPr>
              <a:t>ISA</a:t>
            </a:r>
            <a:r>
              <a:rPr kumimoji="0" lang="ja-JP" altLang="en-US" sz="1000" dirty="0" err="1" smtClean="0">
                <a:solidFill>
                  <a:prstClr val="black"/>
                </a:solidFill>
                <a:latin typeface="ＭＳ Ｐゴシック"/>
              </a:rPr>
              <a:t>、</a:t>
            </a:r>
            <a:r>
              <a:rPr kumimoji="0" lang="en-US" altLang="ja-JP" sz="1000" dirty="0" smtClean="0">
                <a:solidFill>
                  <a:prstClr val="black"/>
                </a:solidFill>
                <a:latin typeface="ＭＳ Ｐゴシック"/>
              </a:rPr>
              <a:t>SKOS</a:t>
            </a:r>
            <a:r>
              <a:rPr kumimoji="0" lang="ja-JP" altLang="en-US" sz="1000" dirty="0" smtClean="0">
                <a:solidFill>
                  <a:prstClr val="black"/>
                </a:solidFill>
                <a:latin typeface="ＭＳ Ｐゴシック"/>
              </a:rPr>
              <a:t>等）</a:t>
            </a:r>
            <a:r>
              <a:rPr kumimoji="0" lang="ja-JP" altLang="en-US" sz="1000" u="sng" dirty="0" smtClean="0">
                <a:solidFill>
                  <a:prstClr val="black"/>
                </a:solidFill>
                <a:latin typeface="ＭＳ Ｐゴシック"/>
              </a:rPr>
              <a:t>との相互運用性を確保</a:t>
            </a:r>
            <a:endParaRPr kumimoji="0" lang="en-US" altLang="ja-JP" sz="1000" u="sng" dirty="0" smtClean="0">
              <a:solidFill>
                <a:prstClr val="black"/>
              </a:solidFill>
              <a:latin typeface="ＭＳ Ｐゴシック"/>
            </a:endParaRPr>
          </a:p>
          <a:p>
            <a:pPr defTabSz="914240"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u="sng" dirty="0" smtClean="0">
                <a:solidFill>
                  <a:prstClr val="black"/>
                </a:solidFill>
                <a:latin typeface="ＭＳ Ｐゴシック"/>
              </a:rPr>
              <a:t>既存のボキャブラリセットにないものは新たに定義</a:t>
            </a:r>
            <a:endParaRPr kumimoji="0" lang="en-US" altLang="ja-JP" sz="1000" u="sng" dirty="0" smtClean="0">
              <a:solidFill>
                <a:prstClr val="black"/>
              </a:solidFill>
              <a:latin typeface="ＭＳ Ｐゴシック"/>
            </a:endParaRPr>
          </a:p>
          <a:p>
            <a:pPr defTabSz="914240"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u="sng" dirty="0" smtClean="0">
                <a:solidFill>
                  <a:prstClr val="black"/>
                </a:solidFill>
                <a:latin typeface="ＭＳ Ｐゴシック"/>
              </a:rPr>
              <a:t>ボキャブラリは必要に応じて追加登録可能とする（</a:t>
            </a:r>
            <a:r>
              <a:rPr kumimoji="0" lang="ja-JP" altLang="en-US" sz="1000" dirty="0" smtClean="0">
                <a:solidFill>
                  <a:prstClr val="black"/>
                </a:solidFill>
                <a:latin typeface="ＭＳ Ｐゴシック"/>
              </a:rPr>
              <a:t>同義語の出現を許容）</a:t>
            </a:r>
            <a:endParaRPr kumimoji="0" lang="en-US" altLang="ja-JP" sz="1000" dirty="0" smtClean="0">
              <a:solidFill>
                <a:prstClr val="black"/>
              </a:solidFill>
              <a:latin typeface="ＭＳ Ｐゴシック"/>
            </a:endParaRPr>
          </a:p>
        </p:txBody>
      </p:sp>
      <p:sp>
        <p:nvSpPr>
          <p:cNvPr id="3" name="テキスト ボックス 2"/>
          <p:cNvSpPr txBox="1"/>
          <p:nvPr/>
        </p:nvSpPr>
        <p:spPr>
          <a:xfrm>
            <a:off x="567629" y="4581128"/>
            <a:ext cx="730488"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smtClean="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A</a:t>
            </a:r>
            <a:endParaRPr lang="ja-JP" altLang="en-US" sz="1000" dirty="0">
              <a:solidFill>
                <a:prstClr val="black"/>
              </a:solidFill>
              <a:latin typeface="ヒラギノ角ゴ ProN W6"/>
              <a:ea typeface="ヒラギノ角ゴ ProN W6"/>
              <a:cs typeface="ヒラギノ角ゴ ProN W6"/>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711" y="5960353"/>
            <a:ext cx="753547" cy="64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1549203" y="4308341"/>
            <a:ext cx="2311049" cy="34488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b="1" dirty="0">
                <a:solidFill>
                  <a:prstClr val="black"/>
                </a:solidFill>
                <a:latin typeface="ヒラギノ角ゴ ProN W6"/>
                <a:ea typeface="ヒラギノ角ゴ ProN W6"/>
                <a:cs typeface="ヒラギノ角ゴ ProN W6"/>
              </a:rPr>
              <a:t>【</a:t>
            </a:r>
            <a:r>
              <a:rPr lang="ja-JP" altLang="en-US" b="1" dirty="0">
                <a:solidFill>
                  <a:prstClr val="black"/>
                </a:solidFill>
                <a:latin typeface="ヒラギノ角ゴ ProN W6"/>
                <a:ea typeface="ヒラギノ角ゴ ProN W6"/>
                <a:cs typeface="ヒラギノ角ゴ ProN W6"/>
              </a:rPr>
              <a:t>標準データ規格なし</a:t>
            </a:r>
            <a:r>
              <a:rPr lang="en-US" altLang="ja-JP" b="1" dirty="0">
                <a:solidFill>
                  <a:prstClr val="black"/>
                </a:solidFill>
                <a:latin typeface="ヒラギノ角ゴ ProN W6"/>
                <a:ea typeface="ヒラギノ角ゴ ProN W6"/>
                <a:cs typeface="ヒラギノ角ゴ ProN W6"/>
              </a:rPr>
              <a:t>】</a:t>
            </a:r>
            <a:endParaRPr lang="ja-JP" altLang="en-US" b="1" dirty="0">
              <a:solidFill>
                <a:prstClr val="black"/>
              </a:solidFill>
              <a:latin typeface="ヒラギノ角ゴ ProN W6"/>
              <a:ea typeface="ヒラギノ角ゴ ProN W6"/>
              <a:cs typeface="ヒラギノ角ゴ ProN W6"/>
            </a:endParaRPr>
          </a:p>
        </p:txBody>
      </p:sp>
      <p:sp>
        <p:nvSpPr>
          <p:cNvPr id="28" name="テキスト ボックス 27"/>
          <p:cNvSpPr txBox="1"/>
          <p:nvPr/>
        </p:nvSpPr>
        <p:spPr>
          <a:xfrm>
            <a:off x="1882260" y="4581128"/>
            <a:ext cx="730488"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smtClean="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B</a:t>
            </a:r>
            <a:endParaRPr lang="ja-JP" altLang="en-US" sz="1000" dirty="0">
              <a:solidFill>
                <a:prstClr val="black"/>
              </a:solidFill>
              <a:latin typeface="ヒラギノ角ゴ ProN W6"/>
              <a:ea typeface="ヒラギノ角ゴ ProN W6"/>
              <a:cs typeface="ヒラギノ角ゴ ProN W6"/>
            </a:endParaRPr>
          </a:p>
        </p:txBody>
      </p:sp>
      <p:sp>
        <p:nvSpPr>
          <p:cNvPr id="30" name="テキスト ボックス 29"/>
          <p:cNvSpPr txBox="1"/>
          <p:nvPr/>
        </p:nvSpPr>
        <p:spPr>
          <a:xfrm>
            <a:off x="3234722" y="4581128"/>
            <a:ext cx="733694"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C</a:t>
            </a:r>
            <a:endParaRPr lang="ja-JP" altLang="en-US" sz="1000" dirty="0">
              <a:solidFill>
                <a:prstClr val="black"/>
              </a:solidFill>
              <a:latin typeface="ヒラギノ角ゴ ProN W6"/>
              <a:ea typeface="ヒラギノ角ゴ ProN W6"/>
              <a:cs typeface="ヒラギノ角ゴ ProN W6"/>
            </a:endParaRPr>
          </a:p>
        </p:txBody>
      </p:sp>
      <p:sp>
        <p:nvSpPr>
          <p:cNvPr id="32" name="テキスト ボックス 31"/>
          <p:cNvSpPr txBox="1"/>
          <p:nvPr/>
        </p:nvSpPr>
        <p:spPr>
          <a:xfrm>
            <a:off x="5425775" y="4587060"/>
            <a:ext cx="730488"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A</a:t>
            </a:r>
            <a:endParaRPr lang="ja-JP" altLang="en-US" sz="1000" dirty="0">
              <a:solidFill>
                <a:prstClr val="black"/>
              </a:solidFill>
              <a:latin typeface="ヒラギノ角ゴ ProN W6"/>
              <a:ea typeface="ヒラギノ角ゴ ProN W6"/>
              <a:cs typeface="ヒラギノ角ゴ ProN W6"/>
            </a:endParaRPr>
          </a:p>
        </p:txBody>
      </p:sp>
      <p:sp>
        <p:nvSpPr>
          <p:cNvPr id="33" name="テキスト ボックス 32"/>
          <p:cNvSpPr txBox="1"/>
          <p:nvPr/>
        </p:nvSpPr>
        <p:spPr>
          <a:xfrm>
            <a:off x="6407353" y="4314274"/>
            <a:ext cx="2314255" cy="34488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b="1" dirty="0">
                <a:solidFill>
                  <a:prstClr val="black"/>
                </a:solidFill>
                <a:latin typeface="ヒラギノ角ゴ ProN W6"/>
                <a:ea typeface="ヒラギノ角ゴ ProN W6"/>
                <a:cs typeface="ヒラギノ角ゴ ProN W6"/>
              </a:rPr>
              <a:t>【</a:t>
            </a:r>
            <a:r>
              <a:rPr lang="ja-JP" altLang="en-US" b="1" dirty="0">
                <a:solidFill>
                  <a:prstClr val="black"/>
                </a:solidFill>
                <a:latin typeface="ヒラギノ角ゴ ProN W6"/>
                <a:ea typeface="ヒラギノ角ゴ ProN W6"/>
                <a:cs typeface="ヒラギノ角ゴ ProN W6"/>
              </a:rPr>
              <a:t>標準データ規格あり</a:t>
            </a:r>
            <a:r>
              <a:rPr lang="en-US" altLang="ja-JP" b="1" dirty="0">
                <a:solidFill>
                  <a:prstClr val="black"/>
                </a:solidFill>
                <a:latin typeface="ヒラギノ角ゴ ProN W6"/>
                <a:ea typeface="ヒラギノ角ゴ ProN W6"/>
                <a:cs typeface="ヒラギノ角ゴ ProN W6"/>
              </a:rPr>
              <a:t>】</a:t>
            </a:r>
            <a:endParaRPr lang="ja-JP" altLang="en-US" b="1" dirty="0">
              <a:solidFill>
                <a:prstClr val="black"/>
              </a:solidFill>
              <a:latin typeface="ヒラギノ角ゴ ProN W6"/>
              <a:ea typeface="ヒラギノ角ゴ ProN W6"/>
              <a:cs typeface="ヒラギノ角ゴ ProN W6"/>
            </a:endParaRPr>
          </a:p>
        </p:txBody>
      </p:sp>
      <p:sp>
        <p:nvSpPr>
          <p:cNvPr id="35" name="テキスト ボックス 34"/>
          <p:cNvSpPr txBox="1"/>
          <p:nvPr/>
        </p:nvSpPr>
        <p:spPr>
          <a:xfrm>
            <a:off x="6740406" y="4587060"/>
            <a:ext cx="730488"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B</a:t>
            </a:r>
            <a:endParaRPr lang="ja-JP" altLang="en-US" sz="1000" dirty="0">
              <a:solidFill>
                <a:prstClr val="black"/>
              </a:solidFill>
              <a:latin typeface="ヒラギノ角ゴ ProN W6"/>
              <a:ea typeface="ヒラギノ角ゴ ProN W6"/>
              <a:cs typeface="ヒラギノ角ゴ ProN W6"/>
            </a:endParaRPr>
          </a:p>
        </p:txBody>
      </p:sp>
      <p:sp>
        <p:nvSpPr>
          <p:cNvPr id="37" name="テキスト ボックス 36"/>
          <p:cNvSpPr txBox="1"/>
          <p:nvPr/>
        </p:nvSpPr>
        <p:spPr>
          <a:xfrm>
            <a:off x="8092871" y="4587060"/>
            <a:ext cx="733694" cy="221775"/>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C</a:t>
            </a:r>
            <a:endParaRPr lang="ja-JP" altLang="en-US" sz="1000" dirty="0">
              <a:solidFill>
                <a:prstClr val="black"/>
              </a:solidFill>
              <a:latin typeface="ヒラギノ角ゴ ProN W6"/>
              <a:ea typeface="ヒラギノ角ゴ ProN W6"/>
              <a:cs typeface="ヒラギノ角ゴ ProN W6"/>
            </a:endParaRPr>
          </a:p>
        </p:txBody>
      </p:sp>
      <p:cxnSp>
        <p:nvCxnSpPr>
          <p:cNvPr id="38" name="直線矢印コネクタ 37"/>
          <p:cNvCxnSpPr/>
          <p:nvPr/>
        </p:nvCxnSpPr>
        <p:spPr bwMode="auto">
          <a:xfrm flipH="1" flipV="1">
            <a:off x="861721" y="5290940"/>
            <a:ext cx="1023808" cy="859322"/>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40" name="直線矢印コネクタ 39"/>
          <p:cNvCxnSpPr/>
          <p:nvPr/>
        </p:nvCxnSpPr>
        <p:spPr bwMode="auto">
          <a:xfrm>
            <a:off x="735230" y="5290940"/>
            <a:ext cx="1044405" cy="859322"/>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45" name="フローチャート : 書類 44"/>
          <p:cNvSpPr/>
          <p:nvPr/>
        </p:nvSpPr>
        <p:spPr bwMode="auto">
          <a:xfrm>
            <a:off x="187463" y="5674659"/>
            <a:ext cx="960780" cy="746001"/>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ja-JP" altLang="en-US" sz="700" dirty="0">
                <a:solidFill>
                  <a:prstClr val="black"/>
                </a:solidFill>
                <a:ea typeface="ＤＦＧ華康ゴシック体W5" pitchFamily="50" charset="-128"/>
              </a:rPr>
              <a:t>○○市人口統計</a:t>
            </a:r>
            <a:endParaRPr kumimoji="0" lang="en-US" altLang="ja-JP" sz="700" dirty="0">
              <a:solidFill>
                <a:prstClr val="black"/>
              </a:solidFill>
              <a:ea typeface="ＤＦＧ華康ゴシック体W5" pitchFamily="50" charset="-128"/>
            </a:endParaRPr>
          </a:p>
          <a:p>
            <a:pPr defTabSz="672305" fontAlgn="base" latinLnBrk="1">
              <a:spcBef>
                <a:spcPct val="0"/>
              </a:spcBef>
              <a:spcAft>
                <a:spcPct val="0"/>
              </a:spcAft>
            </a:pPr>
            <a:r>
              <a:rPr kumimoji="0" lang="en-US" altLang="ja-JP" sz="700" dirty="0">
                <a:solidFill>
                  <a:prstClr val="black"/>
                </a:solidFill>
                <a:ea typeface="ＤＦＧ華康ゴシック体W5" pitchFamily="50" charset="-128"/>
              </a:rPr>
              <a:t>…</a:t>
            </a:r>
          </a:p>
          <a:p>
            <a:pPr defTabSz="672305" fontAlgn="base" latinLnBrk="1">
              <a:spcBef>
                <a:spcPct val="0"/>
              </a:spcBef>
              <a:spcAft>
                <a:spcPct val="0"/>
              </a:spcAft>
            </a:pPr>
            <a:endParaRPr kumimoji="0" lang="ja-JP" altLang="en-US" sz="700" dirty="0">
              <a:solidFill>
                <a:prstClr val="black"/>
              </a:solidFill>
              <a:ea typeface="ＤＦＧ華康ゴシック体W5" pitchFamily="50" charset="-128"/>
            </a:endParaRPr>
          </a:p>
          <a:p>
            <a:pPr defTabSz="672305" fontAlgn="base" latinLnBrk="1">
              <a:spcBef>
                <a:spcPct val="0"/>
              </a:spcBef>
              <a:spcAft>
                <a:spcPct val="0"/>
              </a:spcAft>
            </a:pPr>
            <a:endParaRPr kumimoji="0" lang="ja-JP" altLang="en-US" sz="700" dirty="0">
              <a:solidFill>
                <a:prstClr val="black"/>
              </a:solidFill>
              <a:ea typeface="ＤＦＧ華康ゴシック体W5" pitchFamily="50" charset="-128"/>
            </a:endParaRPr>
          </a:p>
          <a:p>
            <a:pPr defTabSz="672305" fontAlgn="base" latinLnBrk="1">
              <a:spcBef>
                <a:spcPct val="0"/>
              </a:spcBef>
              <a:spcAft>
                <a:spcPct val="0"/>
              </a:spcAft>
            </a:pPr>
            <a:endParaRPr kumimoji="0" lang="ja-JP" altLang="en-US" sz="700" dirty="0">
              <a:solidFill>
                <a:prstClr val="black"/>
              </a:solidFill>
              <a:ea typeface="ＤＦＧ華康ゴシック体W5" pitchFamily="50" charset="-128"/>
            </a:endParaRPr>
          </a:p>
        </p:txBody>
      </p:sp>
      <p:sp>
        <p:nvSpPr>
          <p:cNvPr id="46" name="フローチャート: 処理 45"/>
          <p:cNvSpPr/>
          <p:nvPr/>
        </p:nvSpPr>
        <p:spPr bwMode="auto">
          <a:xfrm>
            <a:off x="1022583" y="6205626"/>
            <a:ext cx="347791" cy="215034"/>
          </a:xfrm>
          <a:prstGeom prst="flowChartProcess">
            <a:avLst/>
          </a:prstGeom>
          <a:solidFill>
            <a:srgbClr val="FF000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900" dirty="0">
                <a:solidFill>
                  <a:prstClr val="white"/>
                </a:solidFill>
                <a:ea typeface="ＤＦＧ華康ゴシック体W5" pitchFamily="50" charset="-128"/>
              </a:rPr>
              <a:t>PDF</a:t>
            </a:r>
            <a:endParaRPr kumimoji="0" lang="ja-JP" altLang="en-US" sz="900" dirty="0">
              <a:solidFill>
                <a:prstClr val="white"/>
              </a:solidFill>
              <a:ea typeface="ＤＦＧ華康ゴシック体W5" pitchFamily="50" charset="-128"/>
            </a:endParaRPr>
          </a:p>
        </p:txBody>
      </p:sp>
      <p:cxnSp>
        <p:nvCxnSpPr>
          <p:cNvPr id="48" name="直線矢印コネクタ 47"/>
          <p:cNvCxnSpPr/>
          <p:nvPr/>
        </p:nvCxnSpPr>
        <p:spPr bwMode="auto">
          <a:xfrm flipV="1">
            <a:off x="2358469" y="5245407"/>
            <a:ext cx="1" cy="751805"/>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50" name="直線矢印コネクタ 49"/>
          <p:cNvCxnSpPr/>
          <p:nvPr/>
        </p:nvCxnSpPr>
        <p:spPr bwMode="auto">
          <a:xfrm flipH="1">
            <a:off x="2249014" y="5290940"/>
            <a:ext cx="19947" cy="740569"/>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53" name="フローチャート : 書類 52"/>
          <p:cNvSpPr/>
          <p:nvPr/>
        </p:nvSpPr>
        <p:spPr bwMode="auto">
          <a:xfrm>
            <a:off x="1447318" y="5231157"/>
            <a:ext cx="779510" cy="430068"/>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en-US" altLang="ja-JP" sz="700" dirty="0">
                <a:solidFill>
                  <a:prstClr val="black"/>
                </a:solidFill>
                <a:ea typeface="ＤＦＧ華康ゴシック体W5" pitchFamily="50" charset="-128"/>
              </a:rPr>
              <a:t>1985</a:t>
            </a:r>
            <a:r>
              <a:rPr kumimoji="0" lang="ja-JP" altLang="en-US" sz="700" dirty="0">
                <a:solidFill>
                  <a:prstClr val="black"/>
                </a:solidFill>
                <a:ea typeface="ＤＦＧ華康ゴシック体W5" pitchFamily="50" charset="-128"/>
              </a:rPr>
              <a:t>年</a:t>
            </a:r>
            <a:r>
              <a:rPr kumimoji="0" lang="en-US" altLang="ja-JP" sz="700" dirty="0">
                <a:solidFill>
                  <a:prstClr val="black"/>
                </a:solidFill>
                <a:ea typeface="ＤＦＧ華康ゴシック体W5" pitchFamily="50" charset="-128"/>
              </a:rPr>
              <a:t>,1234</a:t>
            </a:r>
            <a:r>
              <a:rPr kumimoji="0" lang="ja-JP" altLang="en-US" sz="700" dirty="0">
                <a:solidFill>
                  <a:prstClr val="black"/>
                </a:solidFill>
                <a:ea typeface="ＤＦＧ華康ゴシック体W5" pitchFamily="50" charset="-128"/>
              </a:rPr>
              <a:t>人</a:t>
            </a:r>
          </a:p>
          <a:p>
            <a:pPr defTabSz="672305" fontAlgn="base" latinLnBrk="1">
              <a:spcBef>
                <a:spcPct val="0"/>
              </a:spcBef>
              <a:spcAft>
                <a:spcPct val="0"/>
              </a:spcAft>
            </a:pPr>
            <a:r>
              <a:rPr kumimoji="0" lang="en-US" altLang="ja-JP" sz="700" dirty="0">
                <a:solidFill>
                  <a:prstClr val="black"/>
                </a:solidFill>
                <a:ea typeface="ＤＦＧ華康ゴシック体W5" pitchFamily="50" charset="-128"/>
              </a:rPr>
              <a:t>1986</a:t>
            </a:r>
            <a:r>
              <a:rPr kumimoji="0" lang="ja-JP" altLang="en-US" sz="700" dirty="0">
                <a:solidFill>
                  <a:prstClr val="black"/>
                </a:solidFill>
                <a:ea typeface="ＤＦＧ華康ゴシック体W5" pitchFamily="50" charset="-128"/>
              </a:rPr>
              <a:t>年</a:t>
            </a:r>
            <a:r>
              <a:rPr kumimoji="0" lang="en-US" altLang="ja-JP" sz="700" dirty="0">
                <a:solidFill>
                  <a:prstClr val="black"/>
                </a:solidFill>
                <a:ea typeface="ＤＦＧ華康ゴシック体W5" pitchFamily="50" charset="-128"/>
              </a:rPr>
              <a:t>,1385</a:t>
            </a:r>
            <a:r>
              <a:rPr kumimoji="0" lang="ja-JP" altLang="en-US" sz="700" dirty="0">
                <a:solidFill>
                  <a:prstClr val="black"/>
                </a:solidFill>
                <a:ea typeface="ＤＦＧ華康ゴシック体W5" pitchFamily="50" charset="-128"/>
              </a:rPr>
              <a:t>人</a:t>
            </a:r>
          </a:p>
          <a:p>
            <a:pPr defTabSz="672305" fontAlgn="base" latinLnBrk="1">
              <a:spcBef>
                <a:spcPct val="0"/>
              </a:spcBef>
              <a:spcAft>
                <a:spcPct val="0"/>
              </a:spcAft>
            </a:pPr>
            <a:r>
              <a:rPr kumimoji="0" lang="en-US" altLang="ja-JP" sz="700" dirty="0">
                <a:solidFill>
                  <a:prstClr val="black"/>
                </a:solidFill>
                <a:ea typeface="ＤＦＧ華康ゴシック体W5" pitchFamily="50" charset="-128"/>
              </a:rPr>
              <a:t>…</a:t>
            </a:r>
          </a:p>
        </p:txBody>
      </p:sp>
      <p:sp>
        <p:nvSpPr>
          <p:cNvPr id="54" name="フローチャート: 処理 53"/>
          <p:cNvSpPr/>
          <p:nvPr/>
        </p:nvSpPr>
        <p:spPr bwMode="auto">
          <a:xfrm>
            <a:off x="1847693" y="5472607"/>
            <a:ext cx="347791" cy="215034"/>
          </a:xfrm>
          <a:prstGeom prst="flowChartProcess">
            <a:avLst/>
          </a:prstGeom>
          <a:solidFill>
            <a:srgbClr val="00206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900" dirty="0">
                <a:solidFill>
                  <a:prstClr val="white"/>
                </a:solidFill>
                <a:ea typeface="ＤＦＧ華康ゴシック体W5" pitchFamily="50" charset="-128"/>
              </a:rPr>
              <a:t>CSV</a:t>
            </a:r>
            <a:endParaRPr kumimoji="0" lang="ja-JP" altLang="en-US" sz="900" dirty="0">
              <a:solidFill>
                <a:prstClr val="white"/>
              </a:solidFill>
              <a:ea typeface="ＤＦＧ華康ゴシック体W5" pitchFamily="50" charset="-128"/>
            </a:endParaRPr>
          </a:p>
        </p:txBody>
      </p:sp>
      <p:cxnSp>
        <p:nvCxnSpPr>
          <p:cNvPr id="55" name="直線矢印コネクタ 54"/>
          <p:cNvCxnSpPr/>
          <p:nvPr/>
        </p:nvCxnSpPr>
        <p:spPr bwMode="auto">
          <a:xfrm flipV="1">
            <a:off x="2614565" y="5206633"/>
            <a:ext cx="859479" cy="943635"/>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60" name="直線矢印コネクタ 59"/>
          <p:cNvCxnSpPr/>
          <p:nvPr/>
        </p:nvCxnSpPr>
        <p:spPr bwMode="auto">
          <a:xfrm flipH="1">
            <a:off x="2614561" y="5239718"/>
            <a:ext cx="914255" cy="1017531"/>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66" name="フローチャート : 書類 65"/>
          <p:cNvSpPr/>
          <p:nvPr/>
        </p:nvSpPr>
        <p:spPr bwMode="auto">
          <a:xfrm>
            <a:off x="3200158" y="5629836"/>
            <a:ext cx="1001621" cy="430068"/>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ja-JP" altLang="en-US" sz="700" dirty="0">
                <a:solidFill>
                  <a:prstClr val="black"/>
                </a:solidFill>
                <a:ea typeface="ＤＦＧ華康ゴシック体W5" pitchFamily="50" charset="-128"/>
              </a:rPr>
              <a:t>昭和</a:t>
            </a:r>
            <a:r>
              <a:rPr kumimoji="0" lang="en-US" altLang="ja-JP" sz="700" dirty="0">
                <a:solidFill>
                  <a:prstClr val="black"/>
                </a:solidFill>
                <a:ea typeface="ＤＦＧ華康ゴシック体W5" pitchFamily="50" charset="-128"/>
              </a:rPr>
              <a:t>60</a:t>
            </a:r>
            <a:r>
              <a:rPr kumimoji="0" lang="ja-JP" altLang="en-US" sz="700" dirty="0">
                <a:solidFill>
                  <a:prstClr val="black"/>
                </a:solidFill>
                <a:ea typeface="ＤＦＧ華康ゴシック体W5" pitchFamily="50" charset="-128"/>
              </a:rPr>
              <a:t>年</a:t>
            </a:r>
            <a:r>
              <a:rPr kumimoji="0" lang="en-US" altLang="ja-JP" sz="700" dirty="0">
                <a:solidFill>
                  <a:prstClr val="black"/>
                </a:solidFill>
                <a:ea typeface="ＤＦＧ華康ゴシック体W5" pitchFamily="50" charset="-128"/>
              </a:rPr>
              <a:t>,10.4</a:t>
            </a:r>
            <a:r>
              <a:rPr kumimoji="0" lang="ja-JP" altLang="en-US" sz="700" dirty="0">
                <a:solidFill>
                  <a:prstClr val="black"/>
                </a:solidFill>
                <a:ea typeface="ＤＦＧ華康ゴシック体W5" pitchFamily="50" charset="-128"/>
              </a:rPr>
              <a:t>千人</a:t>
            </a:r>
          </a:p>
          <a:p>
            <a:pPr defTabSz="672305" fontAlgn="base" latinLnBrk="1">
              <a:spcBef>
                <a:spcPct val="0"/>
              </a:spcBef>
              <a:spcAft>
                <a:spcPct val="0"/>
              </a:spcAft>
            </a:pPr>
            <a:r>
              <a:rPr kumimoji="0" lang="ja-JP" altLang="en-US" sz="700" dirty="0">
                <a:solidFill>
                  <a:prstClr val="black"/>
                </a:solidFill>
                <a:ea typeface="ＤＦＧ華康ゴシック体W5" pitchFamily="50" charset="-128"/>
              </a:rPr>
              <a:t>昭和</a:t>
            </a:r>
            <a:r>
              <a:rPr kumimoji="0" lang="en-US" altLang="ja-JP" sz="700" dirty="0">
                <a:solidFill>
                  <a:prstClr val="black"/>
                </a:solidFill>
                <a:ea typeface="ＤＦＧ華康ゴシック体W5" pitchFamily="50" charset="-128"/>
              </a:rPr>
              <a:t>61</a:t>
            </a:r>
            <a:r>
              <a:rPr kumimoji="0" lang="ja-JP" altLang="en-US" sz="700" dirty="0">
                <a:solidFill>
                  <a:prstClr val="black"/>
                </a:solidFill>
                <a:ea typeface="ＤＦＧ華康ゴシック体W5" pitchFamily="50" charset="-128"/>
              </a:rPr>
              <a:t>年</a:t>
            </a:r>
            <a:r>
              <a:rPr kumimoji="0" lang="en-US" altLang="ja-JP" sz="700" dirty="0">
                <a:solidFill>
                  <a:prstClr val="black"/>
                </a:solidFill>
                <a:ea typeface="ＤＦＧ華康ゴシック体W5" pitchFamily="50" charset="-128"/>
              </a:rPr>
              <a:t>,12.3</a:t>
            </a:r>
            <a:r>
              <a:rPr kumimoji="0" lang="ja-JP" altLang="en-US" sz="700" dirty="0">
                <a:solidFill>
                  <a:prstClr val="black"/>
                </a:solidFill>
                <a:ea typeface="ＤＦＧ華康ゴシック体W5" pitchFamily="50" charset="-128"/>
              </a:rPr>
              <a:t>千人</a:t>
            </a:r>
          </a:p>
          <a:p>
            <a:pPr defTabSz="672305" fontAlgn="base" latinLnBrk="1">
              <a:spcBef>
                <a:spcPct val="0"/>
              </a:spcBef>
              <a:spcAft>
                <a:spcPct val="0"/>
              </a:spcAft>
            </a:pPr>
            <a:r>
              <a:rPr kumimoji="0" lang="en-US" altLang="ja-JP" sz="700" dirty="0">
                <a:solidFill>
                  <a:prstClr val="black"/>
                </a:solidFill>
                <a:ea typeface="ＤＦＧ華康ゴシック体W5" pitchFamily="50" charset="-128"/>
              </a:rPr>
              <a:t>…</a:t>
            </a:r>
          </a:p>
        </p:txBody>
      </p:sp>
      <p:sp>
        <p:nvSpPr>
          <p:cNvPr id="67" name="フローチャート: 処理 66"/>
          <p:cNvSpPr/>
          <p:nvPr/>
        </p:nvSpPr>
        <p:spPr bwMode="auto">
          <a:xfrm>
            <a:off x="3930108" y="5902336"/>
            <a:ext cx="347791" cy="215034"/>
          </a:xfrm>
          <a:prstGeom prst="flowChartProcess">
            <a:avLst/>
          </a:prstGeom>
          <a:solidFill>
            <a:srgbClr val="00206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900" dirty="0">
                <a:solidFill>
                  <a:prstClr val="white"/>
                </a:solidFill>
                <a:ea typeface="ＤＦＧ華康ゴシック体W5" pitchFamily="50" charset="-128"/>
              </a:rPr>
              <a:t>CSV</a:t>
            </a:r>
            <a:endParaRPr kumimoji="0" lang="ja-JP" altLang="en-US" sz="900" dirty="0">
              <a:solidFill>
                <a:prstClr val="white"/>
              </a:solidFill>
              <a:ea typeface="ＤＦＧ華康ゴシック体W5" pitchFamily="50" charset="-128"/>
            </a:endParaRPr>
          </a:p>
        </p:txBody>
      </p:sp>
      <p:sp>
        <p:nvSpPr>
          <p:cNvPr id="1026" name="テキスト ボックス 1025"/>
          <p:cNvSpPr txBox="1"/>
          <p:nvPr/>
        </p:nvSpPr>
        <p:spPr>
          <a:xfrm>
            <a:off x="471665" y="6618984"/>
            <a:ext cx="3314527" cy="221775"/>
          </a:xfrm>
          <a:prstGeom prst="rect">
            <a:avLst/>
          </a:prstGeom>
          <a:noFill/>
        </p:spPr>
        <p:txBody>
          <a:bodyPr wrap="none" lIns="67230" tIns="33615" rIns="67230" bIns="33615" rtlCol="0">
            <a:spAutoFit/>
          </a:bodyPr>
          <a:lstStyle/>
          <a:p>
            <a:pPr algn="ct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各組織から得られるデータ形式がばらばらで、加工しづらい</a:t>
            </a:r>
          </a:p>
        </p:txBody>
      </p:sp>
      <p:cxnSp>
        <p:nvCxnSpPr>
          <p:cNvPr id="70" name="直線矢印コネクタ 69"/>
          <p:cNvCxnSpPr/>
          <p:nvPr/>
        </p:nvCxnSpPr>
        <p:spPr bwMode="auto">
          <a:xfrm flipH="1" flipV="1">
            <a:off x="5736810" y="5304724"/>
            <a:ext cx="1023808" cy="859322"/>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71" name="直線矢印コネクタ 70"/>
          <p:cNvCxnSpPr/>
          <p:nvPr/>
        </p:nvCxnSpPr>
        <p:spPr bwMode="auto">
          <a:xfrm>
            <a:off x="5610319" y="5304724"/>
            <a:ext cx="1044405" cy="859322"/>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72" name="フローチャート : 書類 71"/>
          <p:cNvSpPr/>
          <p:nvPr/>
        </p:nvSpPr>
        <p:spPr bwMode="auto">
          <a:xfrm>
            <a:off x="5007776" y="5788399"/>
            <a:ext cx="1095526" cy="430068"/>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&lt;dc:date&gt;1985-04-01&lt;/dc:date&gt;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&lt;rdf:value&gt;52345&lt;/rdf:value&gt;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p:txBody>
      </p:sp>
      <p:sp>
        <p:nvSpPr>
          <p:cNvPr id="73" name="フローチャート: 処理 72"/>
          <p:cNvSpPr/>
          <p:nvPr/>
        </p:nvSpPr>
        <p:spPr bwMode="auto">
          <a:xfrm>
            <a:off x="5186530" y="5671068"/>
            <a:ext cx="781949" cy="215034"/>
          </a:xfrm>
          <a:prstGeom prst="flowChartProcess">
            <a:avLst/>
          </a:prstGeom>
          <a:solidFill>
            <a:srgbClr val="FF000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prstClr val="white"/>
                </a:solidFill>
                <a:ea typeface="ＤＦＧ華康ゴシック体W5" pitchFamily="50" charset="-128"/>
              </a:rPr>
              <a:t>標準データ規格</a:t>
            </a:r>
          </a:p>
        </p:txBody>
      </p:sp>
      <p:cxnSp>
        <p:nvCxnSpPr>
          <p:cNvPr id="74" name="直線矢印コネクタ 73"/>
          <p:cNvCxnSpPr/>
          <p:nvPr/>
        </p:nvCxnSpPr>
        <p:spPr bwMode="auto">
          <a:xfrm flipV="1">
            <a:off x="7363160" y="5206629"/>
            <a:ext cx="1" cy="751805"/>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75" name="直線矢印コネクタ 74"/>
          <p:cNvCxnSpPr/>
          <p:nvPr/>
        </p:nvCxnSpPr>
        <p:spPr bwMode="auto">
          <a:xfrm flipH="1">
            <a:off x="7253706" y="5252163"/>
            <a:ext cx="19947" cy="740569"/>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78" name="直線矢印コネクタ 77"/>
          <p:cNvCxnSpPr/>
          <p:nvPr/>
        </p:nvCxnSpPr>
        <p:spPr bwMode="auto">
          <a:xfrm flipV="1">
            <a:off x="7489651" y="5252167"/>
            <a:ext cx="761990" cy="859323"/>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79" name="直線矢印コネクタ 78"/>
          <p:cNvCxnSpPr/>
          <p:nvPr/>
        </p:nvCxnSpPr>
        <p:spPr bwMode="auto">
          <a:xfrm flipH="1">
            <a:off x="7489651" y="5252163"/>
            <a:ext cx="859478" cy="966304"/>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85" name="フローチャート : 書類 84"/>
          <p:cNvSpPr/>
          <p:nvPr/>
        </p:nvSpPr>
        <p:spPr bwMode="auto">
          <a:xfrm>
            <a:off x="6158078" y="5239714"/>
            <a:ext cx="1075476" cy="430068"/>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&lt;dc:date&gt;1985-04-01&lt;/dc:date&gt;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&lt;rdf:value&gt;12345&lt;/rdf:value&gt;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p:txBody>
      </p:sp>
      <p:sp>
        <p:nvSpPr>
          <p:cNvPr id="86" name="フローチャート : 書類 85"/>
          <p:cNvSpPr/>
          <p:nvPr/>
        </p:nvSpPr>
        <p:spPr bwMode="auto">
          <a:xfrm>
            <a:off x="8277412" y="5454748"/>
            <a:ext cx="1167244" cy="430068"/>
          </a:xfrm>
          <a:prstGeom prst="flowChartDocumen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&lt;dc:date&gt;1985-04-01&lt;/dc:date&gt;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&lt;rdf:value&gt;10425&lt;/rdf:value&gt;</a:t>
            </a:r>
          </a:p>
          <a:p>
            <a:pPr defTabSz="672305" fontAlgn="base" latinLnBrk="1">
              <a:spcBef>
                <a:spcPct val="0"/>
              </a:spcBef>
              <a:spcAft>
                <a:spcPct val="0"/>
              </a:spcAft>
            </a:pPr>
            <a:r>
              <a:rPr kumimoji="0" lang="en-US" altLang="ja-JP" sz="500" dirty="0">
                <a:solidFill>
                  <a:prstClr val="black"/>
                </a:solidFill>
                <a:ea typeface="ＤＦＧ華康ゴシック体W5" pitchFamily="50" charset="-128"/>
              </a:rPr>
              <a:t>…</a:t>
            </a:r>
          </a:p>
        </p:txBody>
      </p:sp>
      <p:pic>
        <p:nvPicPr>
          <p:cNvPr id="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278" y="6001033"/>
            <a:ext cx="753547" cy="64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テキスト ボックス 87"/>
          <p:cNvSpPr txBox="1"/>
          <p:nvPr/>
        </p:nvSpPr>
        <p:spPr>
          <a:xfrm>
            <a:off x="4962078" y="6618984"/>
            <a:ext cx="4713949" cy="221775"/>
          </a:xfrm>
          <a:prstGeom prst="rect">
            <a:avLst/>
          </a:prstGeom>
          <a:noFill/>
        </p:spPr>
        <p:txBody>
          <a:bodyPr wrap="none" lIns="67230" tIns="33615" rIns="67230" bIns="33615" rtlCol="0">
            <a:spAutoFit/>
          </a:bodyPr>
          <a:lstStyle/>
          <a:p>
            <a:pPr algn="ctr" defTabSz="914240"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機械可読なデータ形式に統一することにより、二次利用（マッシュアップ）が容易になる</a:t>
            </a:r>
          </a:p>
        </p:txBody>
      </p:sp>
      <p:sp>
        <p:nvSpPr>
          <p:cNvPr id="90" name="フローチャート: 処理 89"/>
          <p:cNvSpPr/>
          <p:nvPr/>
        </p:nvSpPr>
        <p:spPr bwMode="auto">
          <a:xfrm>
            <a:off x="6304845" y="5123640"/>
            <a:ext cx="781949" cy="215034"/>
          </a:xfrm>
          <a:prstGeom prst="flowChartProcess">
            <a:avLst/>
          </a:prstGeom>
          <a:solidFill>
            <a:srgbClr val="FF000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prstClr val="white"/>
                </a:solidFill>
                <a:ea typeface="ＤＦＧ華康ゴシック体W5" pitchFamily="50" charset="-128"/>
              </a:rPr>
              <a:t>標準データ規格</a:t>
            </a:r>
          </a:p>
        </p:txBody>
      </p:sp>
      <p:sp>
        <p:nvSpPr>
          <p:cNvPr id="91" name="フローチャート: 処理 90"/>
          <p:cNvSpPr/>
          <p:nvPr/>
        </p:nvSpPr>
        <p:spPr bwMode="auto">
          <a:xfrm>
            <a:off x="8835675" y="5321418"/>
            <a:ext cx="781949" cy="215034"/>
          </a:xfrm>
          <a:prstGeom prst="flowChartProcess">
            <a:avLst/>
          </a:prstGeom>
          <a:solidFill>
            <a:srgbClr val="FF0000"/>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prstClr val="white"/>
                </a:solidFill>
                <a:ea typeface="ＤＦＧ華康ゴシック体W5" pitchFamily="50" charset="-128"/>
              </a:rPr>
              <a:t>標準データ規格</a:t>
            </a:r>
          </a:p>
        </p:txBody>
      </p:sp>
      <p:sp>
        <p:nvSpPr>
          <p:cNvPr id="1029" name="テキスト ボックス 1028"/>
          <p:cNvSpPr txBox="1"/>
          <p:nvPr/>
        </p:nvSpPr>
        <p:spPr>
          <a:xfrm>
            <a:off x="5209707" y="3681664"/>
            <a:ext cx="4351805" cy="683440"/>
          </a:xfrm>
          <a:prstGeom prst="rect">
            <a:avLst/>
          </a:prstGeom>
          <a:noFill/>
          <a:ln>
            <a:solidFill>
              <a:schemeClr val="bg2"/>
            </a:solidFill>
            <a:prstDash val="dash"/>
          </a:ln>
        </p:spPr>
        <p:txBody>
          <a:bodyPr wrap="square" lIns="67230" tIns="33615" rIns="67230" bIns="33615" rtlCol="0">
            <a:spAutoFit/>
          </a:bodyPr>
          <a:lstStyle/>
          <a:p>
            <a:pPr defTabSz="914240"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(*1) RDF(Resource Description Framework): </a:t>
            </a:r>
            <a:r>
              <a:rPr lang="ja-JP" altLang="en-US" sz="800" dirty="0">
                <a:solidFill>
                  <a:prstClr val="black"/>
                </a:solidFill>
                <a:latin typeface="ヒラギノ角ゴ ProN W6"/>
                <a:ea typeface="ヒラギノ角ゴ ProN W6"/>
                <a:cs typeface="ヒラギノ角ゴ ProN W6"/>
              </a:rPr>
              <a:t>主語・述語・目的語の</a:t>
            </a:r>
            <a:r>
              <a:rPr lang="en-US" altLang="ja-JP" sz="800" dirty="0">
                <a:solidFill>
                  <a:prstClr val="black"/>
                </a:solidFill>
                <a:latin typeface="ヒラギノ角ゴ ProN W6"/>
                <a:ea typeface="ヒラギノ角ゴ ProN W6"/>
                <a:cs typeface="ヒラギノ角ゴ ProN W6"/>
              </a:rPr>
              <a:t>3</a:t>
            </a:r>
            <a:r>
              <a:rPr lang="ja-JP" altLang="en-US" sz="800" dirty="0">
                <a:solidFill>
                  <a:prstClr val="black"/>
                </a:solidFill>
                <a:latin typeface="ヒラギノ角ゴ ProN W6"/>
                <a:ea typeface="ヒラギノ角ゴ ProN W6"/>
                <a:cs typeface="ヒラギノ角ゴ ProN W6"/>
              </a:rPr>
              <a:t>つ組で物事を表現するモデル</a:t>
            </a:r>
            <a:r>
              <a:rPr lang="ja-JP" altLang="en-US" sz="800" dirty="0" smtClean="0">
                <a:solidFill>
                  <a:prstClr val="black"/>
                </a:solidFill>
                <a:latin typeface="ヒラギノ角ゴ ProN W6"/>
                <a:ea typeface="ヒラギノ角ゴ ProN W6"/>
                <a:cs typeface="ヒラギノ角ゴ ProN W6"/>
              </a:rPr>
              <a:t>。</a:t>
            </a:r>
            <a:endParaRPr lang="en-US" altLang="ja-JP" sz="800" dirty="0" smtClean="0">
              <a:solidFill>
                <a:prstClr val="black"/>
              </a:solidFill>
              <a:latin typeface="ヒラギノ角ゴ ProN W6"/>
              <a:ea typeface="ヒラギノ角ゴ ProN W6"/>
              <a:cs typeface="ヒラギノ角ゴ ProN W6"/>
            </a:endParaRPr>
          </a:p>
          <a:p>
            <a:pPr defTabSz="914240"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　</a:t>
            </a:r>
            <a:r>
              <a:rPr lang="ja-JP" altLang="en-US" sz="800" dirty="0" smtClean="0">
                <a:solidFill>
                  <a:prstClr val="black"/>
                </a:solidFill>
                <a:latin typeface="ヒラギノ角ゴ ProN W6"/>
                <a:ea typeface="ヒラギノ角ゴ ProN W6"/>
                <a:cs typeface="ヒラギノ角ゴ ProN W6"/>
              </a:rPr>
              <a:t>　　</a:t>
            </a:r>
            <a:r>
              <a:rPr lang="en-US" altLang="ja-JP" sz="800" dirty="0" smtClean="0">
                <a:solidFill>
                  <a:prstClr val="black"/>
                </a:solidFill>
                <a:latin typeface="ヒラギノ角ゴ ProN W6"/>
                <a:ea typeface="ヒラギノ角ゴ ProN W6"/>
                <a:cs typeface="ヒラギノ角ゴ ProN W6"/>
              </a:rPr>
              <a:t>Web</a:t>
            </a:r>
            <a:r>
              <a:rPr lang="ja-JP" altLang="en-US" sz="800" dirty="0">
                <a:solidFill>
                  <a:prstClr val="black"/>
                </a:solidFill>
                <a:latin typeface="ヒラギノ角ゴ ProN W6"/>
                <a:ea typeface="ヒラギノ角ゴ ProN W6"/>
                <a:cs typeface="ヒラギノ角ゴ ProN W6"/>
              </a:rPr>
              <a:t>技術の標準化団体</a:t>
            </a:r>
            <a:r>
              <a:rPr lang="en-US" altLang="ja-JP" sz="800" dirty="0">
                <a:solidFill>
                  <a:prstClr val="black"/>
                </a:solidFill>
                <a:latin typeface="ヒラギノ角ゴ ProN W6"/>
                <a:ea typeface="ヒラギノ角ゴ ProN W6"/>
                <a:cs typeface="ヒラギノ角ゴ ProN W6"/>
              </a:rPr>
              <a:t>World Wide Web Consortium (W3C) </a:t>
            </a:r>
            <a:r>
              <a:rPr lang="ja-JP" altLang="en-US" sz="800" dirty="0">
                <a:solidFill>
                  <a:prstClr val="black"/>
                </a:solidFill>
                <a:latin typeface="ヒラギノ角ゴ ProN W6"/>
                <a:ea typeface="ヒラギノ角ゴ ProN W6"/>
                <a:cs typeface="ヒラギノ角ゴ ProN W6"/>
              </a:rPr>
              <a:t>が標準化。</a:t>
            </a:r>
            <a:endParaRPr lang="en-US" altLang="ja-JP" sz="800" dirty="0">
              <a:solidFill>
                <a:prstClr val="black"/>
              </a:solidFill>
              <a:latin typeface="ヒラギノ角ゴ ProN W6"/>
              <a:ea typeface="ヒラギノ角ゴ ProN W6"/>
              <a:cs typeface="ヒラギノ角ゴ ProN W6"/>
            </a:endParaRPr>
          </a:p>
          <a:p>
            <a:pPr defTabSz="914240"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(*2) doi (digital object identifier):</a:t>
            </a:r>
            <a:r>
              <a:rPr lang="ja-JP" altLang="en-US" sz="800" dirty="0">
                <a:solidFill>
                  <a:prstClr val="black"/>
                </a:solidFill>
                <a:latin typeface="ヒラギノ角ゴ ProN W6"/>
                <a:ea typeface="ヒラギノ角ゴ ProN W6"/>
                <a:cs typeface="ヒラギノ角ゴ ProN W6"/>
              </a:rPr>
              <a:t>インターネット上のドキュメントに恒久的に与えられる識別子。</a:t>
            </a:r>
            <a:endParaRPr lang="en-US" altLang="ja-JP" sz="800" dirty="0">
              <a:solidFill>
                <a:prstClr val="black"/>
              </a:solidFill>
              <a:latin typeface="ヒラギノ角ゴ ProN W6"/>
              <a:ea typeface="ヒラギノ角ゴ ProN W6"/>
              <a:cs typeface="ヒラギノ角ゴ ProN W6"/>
            </a:endParaRPr>
          </a:p>
          <a:p>
            <a:pPr defTabSz="914240"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(*3) ucode: </a:t>
            </a:r>
            <a:r>
              <a:rPr lang="ja-JP" altLang="en-US" sz="800" dirty="0">
                <a:solidFill>
                  <a:prstClr val="black"/>
                </a:solidFill>
                <a:latin typeface="ヒラギノ角ゴ ProN W6"/>
                <a:ea typeface="ヒラギノ角ゴ ProN W6"/>
                <a:cs typeface="ヒラギノ角ゴ ProN W6"/>
              </a:rPr>
              <a:t>ものや場所、データ等あらゆるものを識別できる番号体系</a:t>
            </a:r>
            <a:r>
              <a:rPr lang="en-US" altLang="ja-JP" sz="800" dirty="0" smtClean="0">
                <a:solidFill>
                  <a:prstClr val="black"/>
                </a:solidFill>
                <a:latin typeface="ヒラギノ角ゴ ProN W6"/>
                <a:ea typeface="ヒラギノ角ゴ ProN W6"/>
                <a:cs typeface="ヒラギノ角ゴ ProN W6"/>
              </a:rPr>
              <a:t>｡</a:t>
            </a:r>
          </a:p>
          <a:p>
            <a:pPr defTabSz="914240"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　</a:t>
            </a:r>
            <a:r>
              <a:rPr lang="ja-JP" altLang="en-US" sz="800" dirty="0" smtClean="0">
                <a:solidFill>
                  <a:prstClr val="black"/>
                </a:solidFill>
                <a:latin typeface="ヒラギノ角ゴ ProN W6"/>
                <a:ea typeface="ヒラギノ角ゴ ProN W6"/>
                <a:cs typeface="ヒラギノ角ゴ ProN W6"/>
              </a:rPr>
              <a:t>　　国連</a:t>
            </a:r>
            <a:r>
              <a:rPr lang="ja-JP" altLang="en-US" sz="800" dirty="0">
                <a:solidFill>
                  <a:prstClr val="black"/>
                </a:solidFill>
                <a:latin typeface="ヒラギノ角ゴ ProN W6"/>
                <a:ea typeface="ヒラギノ角ゴ ProN W6"/>
                <a:cs typeface="ヒラギノ角ゴ ProN W6"/>
              </a:rPr>
              <a:t>の標準化組織</a:t>
            </a:r>
            <a:r>
              <a:rPr lang="en-US" altLang="ja-JP" sz="800" dirty="0">
                <a:solidFill>
                  <a:prstClr val="black"/>
                </a:solidFill>
                <a:latin typeface="ヒラギノ角ゴ ProN W6"/>
                <a:ea typeface="ヒラギノ角ゴ ProN W6"/>
                <a:cs typeface="ヒラギノ角ゴ ProN W6"/>
              </a:rPr>
              <a:t>ITU-T</a:t>
            </a:r>
            <a:r>
              <a:rPr lang="ja-JP" altLang="en-US" sz="800" dirty="0">
                <a:solidFill>
                  <a:prstClr val="black"/>
                </a:solidFill>
                <a:latin typeface="ヒラギノ角ゴ ProN W6"/>
                <a:ea typeface="ヒラギノ角ゴ ProN W6"/>
                <a:cs typeface="ヒラギノ角ゴ ProN W6"/>
              </a:rPr>
              <a:t>が規定する勧告</a:t>
            </a:r>
            <a:r>
              <a:rPr lang="en-US" altLang="ja-JP" sz="800" dirty="0">
                <a:solidFill>
                  <a:prstClr val="black"/>
                </a:solidFill>
                <a:latin typeface="ヒラギノ角ゴ ProN W6"/>
                <a:ea typeface="ヒラギノ角ゴ ProN W6"/>
                <a:cs typeface="ヒラギノ角ゴ ProN W6"/>
              </a:rPr>
              <a:t>H.642.1</a:t>
            </a:r>
            <a:r>
              <a:rPr lang="ja-JP" altLang="en-US" sz="800" dirty="0">
                <a:solidFill>
                  <a:prstClr val="black"/>
                </a:solidFill>
                <a:latin typeface="ヒラギノ角ゴ ProN W6"/>
                <a:ea typeface="ヒラギノ角ゴ ProN W6"/>
                <a:cs typeface="ヒラギノ角ゴ ProN W6"/>
              </a:rPr>
              <a:t>に準拠</a:t>
            </a:r>
            <a:r>
              <a:rPr lang="en-US" altLang="ja-JP" sz="800" dirty="0">
                <a:solidFill>
                  <a:prstClr val="black"/>
                </a:solidFill>
                <a:latin typeface="ヒラギノ角ゴ ProN W6"/>
                <a:ea typeface="ヒラギノ角ゴ ProN W6"/>
                <a:cs typeface="ヒラギノ角ゴ ProN W6"/>
              </a:rPr>
              <a:t>｡</a:t>
            </a:r>
            <a:endParaRPr lang="ja-JP" altLang="en-US" sz="800" dirty="0">
              <a:solidFill>
                <a:prstClr val="black"/>
              </a:solidFill>
              <a:latin typeface="ヒラギノ角ゴ ProN W6"/>
              <a:ea typeface="ヒラギノ角ゴ ProN W6"/>
              <a:cs typeface="ヒラギノ角ゴ ProN W6"/>
            </a:endParaRPr>
          </a:p>
        </p:txBody>
      </p:sp>
      <p:cxnSp>
        <p:nvCxnSpPr>
          <p:cNvPr id="1032" name="直線コネクタ 1031"/>
          <p:cNvCxnSpPr/>
          <p:nvPr/>
        </p:nvCxnSpPr>
        <p:spPr bwMode="auto">
          <a:xfrm flipV="1">
            <a:off x="351796" y="6049169"/>
            <a:ext cx="316061" cy="68205"/>
          </a:xfrm>
          <a:prstGeom prst="line">
            <a:avLst/>
          </a:prstGeom>
          <a:solidFill>
            <a:schemeClr val="accent1"/>
          </a:solidFill>
          <a:ln w="12700" cap="sq" cmpd="sng" algn="ctr">
            <a:solidFill>
              <a:schemeClr val="accent1"/>
            </a:solidFill>
            <a:prstDash val="solid"/>
            <a:round/>
            <a:headEnd type="none" w="sm" len="sm"/>
            <a:tailEnd type="none" w="sm" len="sm"/>
          </a:ln>
          <a:effectLst/>
        </p:spPr>
      </p:cxnSp>
      <p:cxnSp>
        <p:nvCxnSpPr>
          <p:cNvPr id="96" name="直線コネクタ 95"/>
          <p:cNvCxnSpPr/>
          <p:nvPr/>
        </p:nvCxnSpPr>
        <p:spPr bwMode="auto">
          <a:xfrm flipV="1">
            <a:off x="667857" y="5956835"/>
            <a:ext cx="354731" cy="92335"/>
          </a:xfrm>
          <a:prstGeom prst="line">
            <a:avLst/>
          </a:prstGeom>
          <a:solidFill>
            <a:schemeClr val="accent1"/>
          </a:solidFill>
          <a:ln w="12700" cap="sq" cmpd="sng" algn="ctr">
            <a:solidFill>
              <a:schemeClr val="accent1"/>
            </a:solidFill>
            <a:prstDash val="solid"/>
            <a:round/>
            <a:headEnd type="none" w="sm" len="sm"/>
            <a:tailEnd type="none" w="sm" len="sm"/>
          </a:ln>
          <a:effectLst/>
        </p:spPr>
      </p:cxnSp>
      <p:sp>
        <p:nvSpPr>
          <p:cNvPr id="1036" name="テキスト ボックス 1035"/>
          <p:cNvSpPr txBox="1"/>
          <p:nvPr/>
        </p:nvSpPr>
        <p:spPr>
          <a:xfrm>
            <a:off x="296094" y="5915179"/>
            <a:ext cx="360193" cy="175608"/>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52345</a:t>
            </a:r>
            <a:endParaRPr lang="ja-JP" altLang="en-US" sz="700" dirty="0">
              <a:solidFill>
                <a:prstClr val="black"/>
              </a:solidFill>
              <a:latin typeface="ヒラギノ角ゴ ProN W6"/>
              <a:ea typeface="ヒラギノ角ゴ ProN W6"/>
              <a:cs typeface="ヒラギノ角ゴ ProN W6"/>
            </a:endParaRPr>
          </a:p>
        </p:txBody>
      </p:sp>
      <p:sp>
        <p:nvSpPr>
          <p:cNvPr id="101" name="テキスト ボックス 100"/>
          <p:cNvSpPr txBox="1"/>
          <p:nvPr/>
        </p:nvSpPr>
        <p:spPr>
          <a:xfrm>
            <a:off x="652600" y="5844872"/>
            <a:ext cx="360193" cy="175608"/>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53854</a:t>
            </a:r>
            <a:endParaRPr lang="ja-JP" altLang="en-US" sz="700" dirty="0">
              <a:solidFill>
                <a:prstClr val="black"/>
              </a:solidFill>
              <a:latin typeface="ヒラギノ角ゴ ProN W6"/>
              <a:ea typeface="ヒラギノ角ゴ ProN W6"/>
              <a:cs typeface="ヒラギノ角ゴ ProN W6"/>
            </a:endParaRPr>
          </a:p>
        </p:txBody>
      </p:sp>
      <p:sp>
        <p:nvSpPr>
          <p:cNvPr id="102" name="テキスト ボックス 101"/>
          <p:cNvSpPr txBox="1"/>
          <p:nvPr/>
        </p:nvSpPr>
        <p:spPr>
          <a:xfrm>
            <a:off x="242240" y="6146723"/>
            <a:ext cx="405078" cy="175608"/>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700" dirty="0">
                <a:solidFill>
                  <a:prstClr val="black"/>
                </a:solidFill>
                <a:latin typeface="ヒラギノ角ゴ ProN W6"/>
                <a:ea typeface="ヒラギノ角ゴ ProN W6"/>
                <a:cs typeface="ヒラギノ角ゴ ProN W6"/>
              </a:rPr>
              <a:t>昭和</a:t>
            </a:r>
            <a:r>
              <a:rPr lang="en-US" altLang="ja-JP" sz="700" dirty="0">
                <a:solidFill>
                  <a:prstClr val="black"/>
                </a:solidFill>
                <a:latin typeface="ヒラギノ角ゴ ProN W6"/>
                <a:ea typeface="ヒラギノ角ゴ ProN W6"/>
                <a:cs typeface="ヒラギノ角ゴ ProN W6"/>
              </a:rPr>
              <a:t>60</a:t>
            </a:r>
            <a:endParaRPr lang="ja-JP" altLang="en-US" sz="700" dirty="0">
              <a:solidFill>
                <a:prstClr val="black"/>
              </a:solidFill>
              <a:latin typeface="ヒラギノ角ゴ ProN W6"/>
              <a:ea typeface="ヒラギノ角ゴ ProN W6"/>
              <a:cs typeface="ヒラギノ角ゴ ProN W6"/>
            </a:endParaRPr>
          </a:p>
        </p:txBody>
      </p:sp>
      <p:sp>
        <p:nvSpPr>
          <p:cNvPr id="103" name="テキスト ボックス 102"/>
          <p:cNvSpPr txBox="1"/>
          <p:nvPr/>
        </p:nvSpPr>
        <p:spPr>
          <a:xfrm>
            <a:off x="630752" y="6146723"/>
            <a:ext cx="405078" cy="175608"/>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700" dirty="0">
                <a:solidFill>
                  <a:prstClr val="black"/>
                </a:solidFill>
                <a:latin typeface="ヒラギノ角ゴ ProN W6"/>
                <a:ea typeface="ヒラギノ角ゴ ProN W6"/>
                <a:cs typeface="ヒラギノ角ゴ ProN W6"/>
              </a:rPr>
              <a:t>昭和</a:t>
            </a:r>
            <a:r>
              <a:rPr lang="en-US" altLang="ja-JP" sz="700" dirty="0">
                <a:solidFill>
                  <a:prstClr val="black"/>
                </a:solidFill>
                <a:latin typeface="ヒラギノ角ゴ ProN W6"/>
                <a:ea typeface="ヒラギノ角ゴ ProN W6"/>
                <a:cs typeface="ヒラギノ角ゴ ProN W6"/>
              </a:rPr>
              <a:t>61</a:t>
            </a:r>
            <a:endParaRPr lang="ja-JP" altLang="en-US" sz="700" dirty="0">
              <a:solidFill>
                <a:prstClr val="black"/>
              </a:solidFill>
              <a:latin typeface="ヒラギノ角ゴ ProN W6"/>
              <a:ea typeface="ヒラギノ角ゴ ProN W6"/>
              <a:cs typeface="ヒラギノ角ゴ ProN W6"/>
            </a:endParaRPr>
          </a:p>
        </p:txBody>
      </p:sp>
      <p:sp>
        <p:nvSpPr>
          <p:cNvPr id="1037" name="テキスト ボックス 1036"/>
          <p:cNvSpPr txBox="1"/>
          <p:nvPr/>
        </p:nvSpPr>
        <p:spPr>
          <a:xfrm>
            <a:off x="885029" y="5156953"/>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sp>
        <p:nvSpPr>
          <p:cNvPr id="105" name="テキスト ボックス 104"/>
          <p:cNvSpPr txBox="1"/>
          <p:nvPr/>
        </p:nvSpPr>
        <p:spPr>
          <a:xfrm>
            <a:off x="2358046" y="5423568"/>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sp>
        <p:nvSpPr>
          <p:cNvPr id="106" name="テキスト ボックス 105"/>
          <p:cNvSpPr txBox="1"/>
          <p:nvPr/>
        </p:nvSpPr>
        <p:spPr>
          <a:xfrm>
            <a:off x="2787371" y="5202591"/>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sp>
        <p:nvSpPr>
          <p:cNvPr id="107" name="テキスト ボックス 106"/>
          <p:cNvSpPr txBox="1"/>
          <p:nvPr/>
        </p:nvSpPr>
        <p:spPr>
          <a:xfrm>
            <a:off x="6526985" y="5742480"/>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sp>
        <p:nvSpPr>
          <p:cNvPr id="108" name="テキスト ボックス 107"/>
          <p:cNvSpPr txBox="1"/>
          <p:nvPr/>
        </p:nvSpPr>
        <p:spPr>
          <a:xfrm>
            <a:off x="7353845" y="5494015"/>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sp>
        <p:nvSpPr>
          <p:cNvPr id="109" name="テキスト ボックス 108"/>
          <p:cNvSpPr txBox="1"/>
          <p:nvPr/>
        </p:nvSpPr>
        <p:spPr>
          <a:xfrm>
            <a:off x="7665635" y="5156953"/>
            <a:ext cx="496449" cy="252552"/>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人口統計</a:t>
            </a:r>
          </a:p>
          <a:p>
            <a:pPr defTabSz="914240" fontAlgn="base" latinLnBrk="1">
              <a:spcBef>
                <a:spcPct val="0"/>
              </a:spcBef>
              <a:spcAft>
                <a:spcPct val="0"/>
              </a:spcAft>
            </a:pPr>
            <a:r>
              <a:rPr lang="ja-JP" altLang="en-US" sz="600" dirty="0">
                <a:solidFill>
                  <a:prstClr val="black"/>
                </a:solidFill>
                <a:latin typeface="ヒラギノ角ゴ ProN W6"/>
                <a:ea typeface="ヒラギノ角ゴ ProN W6"/>
                <a:cs typeface="ヒラギノ角ゴ ProN W6"/>
              </a:rPr>
              <a:t>データ要求</a:t>
            </a:r>
          </a:p>
        </p:txBody>
      </p:sp>
      <p:cxnSp>
        <p:nvCxnSpPr>
          <p:cNvPr id="7" name="直線矢印コネクタ 6"/>
          <p:cNvCxnSpPr/>
          <p:nvPr/>
        </p:nvCxnSpPr>
        <p:spPr bwMode="auto">
          <a:xfrm>
            <a:off x="296575" y="6152980"/>
            <a:ext cx="822084" cy="0"/>
          </a:xfrm>
          <a:prstGeom prst="straightConnector1">
            <a:avLst/>
          </a:prstGeom>
          <a:solidFill>
            <a:schemeClr val="accent1"/>
          </a:solidFill>
          <a:ln w="12700" cap="sq" cmpd="sng" algn="ctr">
            <a:solidFill>
              <a:schemeClr val="bg2"/>
            </a:solidFill>
            <a:prstDash val="solid"/>
            <a:round/>
            <a:headEnd type="none" w="sm" len="sm"/>
            <a:tailEnd type="arrow"/>
          </a:ln>
          <a:effectLst/>
        </p:spPr>
      </p:cxnSp>
      <p:cxnSp>
        <p:nvCxnSpPr>
          <p:cNvPr id="9" name="直線矢印コネクタ 8"/>
          <p:cNvCxnSpPr/>
          <p:nvPr/>
        </p:nvCxnSpPr>
        <p:spPr bwMode="auto">
          <a:xfrm flipH="1" flipV="1">
            <a:off x="297019" y="5886106"/>
            <a:ext cx="1" cy="260619"/>
          </a:xfrm>
          <a:prstGeom prst="straightConnector1">
            <a:avLst/>
          </a:prstGeom>
          <a:solidFill>
            <a:schemeClr val="accent1"/>
          </a:solidFill>
          <a:ln w="12700" cap="sq" cmpd="sng" algn="ctr">
            <a:solidFill>
              <a:schemeClr val="bg2"/>
            </a:solidFill>
            <a:prstDash val="solid"/>
            <a:round/>
            <a:headEnd type="none" w="sm" len="sm"/>
            <a:tailEnd type="arrow"/>
          </a:ln>
          <a:effectLst/>
        </p:spPr>
      </p:cxnSp>
      <p:sp>
        <p:nvSpPr>
          <p:cNvPr id="12" name="円/楕円 11"/>
          <p:cNvSpPr/>
          <p:nvPr/>
        </p:nvSpPr>
        <p:spPr bwMode="auto">
          <a:xfrm>
            <a:off x="461348" y="6031510"/>
            <a:ext cx="109553" cy="101097"/>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914240"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68" name="円/楕円 67"/>
          <p:cNvSpPr/>
          <p:nvPr/>
        </p:nvSpPr>
        <p:spPr bwMode="auto">
          <a:xfrm>
            <a:off x="790005" y="5965726"/>
            <a:ext cx="109553" cy="101097"/>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914240"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3" name="円/楕円 12"/>
          <p:cNvSpPr/>
          <p:nvPr/>
        </p:nvSpPr>
        <p:spPr bwMode="auto">
          <a:xfrm>
            <a:off x="6683884" y="874913"/>
            <a:ext cx="1847432" cy="293823"/>
          </a:xfrm>
          <a:prstGeom prst="ellipse">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700" dirty="0">
                <a:solidFill>
                  <a:prstClr val="black"/>
                </a:solidFill>
                <a:ea typeface="ＤＦＧ華康ゴシック体W5" pitchFamily="50" charset="-128"/>
              </a:rPr>
              <a:t>urn:ucode:_00001C00…00000001</a:t>
            </a:r>
            <a:endParaRPr kumimoji="0" lang="ja-JP" altLang="en-US" sz="700" dirty="0">
              <a:solidFill>
                <a:prstClr val="black"/>
              </a:solidFill>
              <a:ea typeface="ＤＦＧ華康ゴシック体W5" pitchFamily="50" charset="-128"/>
            </a:endParaRPr>
          </a:p>
        </p:txBody>
      </p:sp>
      <p:sp>
        <p:nvSpPr>
          <p:cNvPr id="69" name="円/楕円 68"/>
          <p:cNvSpPr/>
          <p:nvPr/>
        </p:nvSpPr>
        <p:spPr bwMode="auto">
          <a:xfrm>
            <a:off x="8436134" y="1192650"/>
            <a:ext cx="1239806" cy="293823"/>
          </a:xfrm>
          <a:prstGeom prst="ellipse">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914240" fontAlgn="base" latinLnBrk="1">
              <a:spcBef>
                <a:spcPct val="0"/>
              </a:spcBef>
              <a:spcAft>
                <a:spcPct val="0"/>
              </a:spcAft>
            </a:pPr>
            <a:r>
              <a:rPr kumimoji="0" lang="en-US" altLang="ja-JP" sz="700" u="sng" dirty="0">
                <a:solidFill>
                  <a:prstClr val="black"/>
                </a:solidFill>
                <a:ea typeface="ＤＦＧ華康ゴシック体W5" pitchFamily="50" charset="-128"/>
              </a:rPr>
              <a:t>ex:PopulationStatistics</a:t>
            </a:r>
            <a:endParaRPr kumimoji="0" lang="ja-JP" altLang="en-US" sz="700" u="sng" dirty="0">
              <a:solidFill>
                <a:prstClr val="black"/>
              </a:solidFill>
              <a:ea typeface="ＤＦＧ華康ゴシック体W5" pitchFamily="50" charset="-128"/>
            </a:endParaRPr>
          </a:p>
        </p:txBody>
      </p:sp>
      <p:cxnSp>
        <p:nvCxnSpPr>
          <p:cNvPr id="15" name="カギ線コネクタ 14"/>
          <p:cNvCxnSpPr>
            <a:stCxn id="13" idx="4"/>
            <a:endCxn id="69" idx="2"/>
          </p:cNvCxnSpPr>
          <p:nvPr/>
        </p:nvCxnSpPr>
        <p:spPr bwMode="auto">
          <a:xfrm rot="16200000" flipH="1">
            <a:off x="7936458" y="839881"/>
            <a:ext cx="170827" cy="828533"/>
          </a:xfrm>
          <a:prstGeom prst="bentConnector2">
            <a:avLst/>
          </a:prstGeom>
          <a:solidFill>
            <a:schemeClr val="accent1"/>
          </a:solidFill>
          <a:ln w="12700" cap="sq" cmpd="sng" algn="ctr">
            <a:solidFill>
              <a:schemeClr val="bg2"/>
            </a:solidFill>
            <a:prstDash val="solid"/>
            <a:round/>
            <a:headEnd type="none" w="sm" len="sm"/>
            <a:tailEnd type="arrow"/>
          </a:ln>
          <a:effectLst/>
        </p:spPr>
      </p:cxnSp>
      <p:sp>
        <p:nvSpPr>
          <p:cNvPr id="17" name="正方形/長方形 16"/>
          <p:cNvSpPr/>
          <p:nvPr/>
        </p:nvSpPr>
        <p:spPr bwMode="auto">
          <a:xfrm>
            <a:off x="8455200" y="1532045"/>
            <a:ext cx="1126282" cy="202193"/>
          </a:xfrm>
          <a:prstGeom prst="rec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900" dirty="0">
                <a:solidFill>
                  <a:prstClr val="black"/>
                </a:solidFill>
                <a:ea typeface="ＤＦＧ華康ゴシック体W5" pitchFamily="50" charset="-128"/>
              </a:rPr>
              <a:t>1985-04-01</a:t>
            </a:r>
            <a:endParaRPr kumimoji="0" lang="ja-JP" altLang="en-US" sz="900" dirty="0">
              <a:solidFill>
                <a:prstClr val="black"/>
              </a:solidFill>
              <a:ea typeface="ＤＦＧ華康ゴシック体W5" pitchFamily="50" charset="-128"/>
            </a:endParaRPr>
          </a:p>
        </p:txBody>
      </p:sp>
      <p:cxnSp>
        <p:nvCxnSpPr>
          <p:cNvPr id="76" name="カギ線コネクタ 75"/>
          <p:cNvCxnSpPr>
            <a:stCxn id="13" idx="4"/>
            <a:endCxn id="17" idx="1"/>
          </p:cNvCxnSpPr>
          <p:nvPr/>
        </p:nvCxnSpPr>
        <p:spPr bwMode="auto">
          <a:xfrm rot="16200000" flipH="1">
            <a:off x="7799199" y="977137"/>
            <a:ext cx="464402" cy="847599"/>
          </a:xfrm>
          <a:prstGeom prst="bentConnector2">
            <a:avLst/>
          </a:prstGeom>
          <a:solidFill>
            <a:schemeClr val="accent1"/>
          </a:solidFill>
          <a:ln w="12700" cap="sq" cmpd="sng" algn="ctr">
            <a:solidFill>
              <a:schemeClr val="bg2"/>
            </a:solidFill>
            <a:prstDash val="solid"/>
            <a:round/>
            <a:headEnd type="none" w="sm" len="sm"/>
            <a:tailEnd type="arrow"/>
          </a:ln>
          <a:effectLst/>
        </p:spPr>
      </p:cxnSp>
      <p:sp>
        <p:nvSpPr>
          <p:cNvPr id="80" name="正方形/長方形 79"/>
          <p:cNvSpPr/>
          <p:nvPr/>
        </p:nvSpPr>
        <p:spPr bwMode="auto">
          <a:xfrm>
            <a:off x="8458682" y="1784786"/>
            <a:ext cx="1126282" cy="202193"/>
          </a:xfrm>
          <a:prstGeom prst="rec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900" dirty="0">
                <a:solidFill>
                  <a:prstClr val="black"/>
                </a:solidFill>
                <a:ea typeface="ＤＦＧ華康ゴシック体W5" pitchFamily="50" charset="-128"/>
              </a:rPr>
              <a:t>52345</a:t>
            </a:r>
            <a:endParaRPr kumimoji="0" lang="ja-JP" altLang="en-US" sz="900" dirty="0">
              <a:solidFill>
                <a:prstClr val="black"/>
              </a:solidFill>
              <a:ea typeface="ＤＦＧ華康ゴシック体W5" pitchFamily="50" charset="-128"/>
            </a:endParaRPr>
          </a:p>
        </p:txBody>
      </p:sp>
      <p:cxnSp>
        <p:nvCxnSpPr>
          <p:cNvPr id="81" name="カギ線コネクタ 80"/>
          <p:cNvCxnSpPr>
            <a:stCxn id="13" idx="4"/>
            <a:endCxn id="80" idx="1"/>
          </p:cNvCxnSpPr>
          <p:nvPr/>
        </p:nvCxnSpPr>
        <p:spPr bwMode="auto">
          <a:xfrm rot="16200000" flipH="1">
            <a:off x="7674569" y="1101766"/>
            <a:ext cx="717144" cy="851082"/>
          </a:xfrm>
          <a:prstGeom prst="bentConnector2">
            <a:avLst/>
          </a:prstGeom>
          <a:solidFill>
            <a:schemeClr val="accent1"/>
          </a:solidFill>
          <a:ln w="12700" cap="sq" cmpd="sng" algn="ctr">
            <a:solidFill>
              <a:schemeClr val="bg2"/>
            </a:solidFill>
            <a:prstDash val="solid"/>
            <a:round/>
            <a:headEnd type="none" w="sm" len="sm"/>
            <a:tailEnd type="arrow"/>
          </a:ln>
          <a:effectLst/>
        </p:spPr>
      </p:cxnSp>
      <p:sp>
        <p:nvSpPr>
          <p:cNvPr id="23" name="テキスト ボックス 22"/>
          <p:cNvSpPr txBox="1"/>
          <p:nvPr/>
        </p:nvSpPr>
        <p:spPr>
          <a:xfrm>
            <a:off x="7774598" y="1133175"/>
            <a:ext cx="502861" cy="206386"/>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900" u="sng" dirty="0">
                <a:solidFill>
                  <a:prstClr val="black"/>
                </a:solidFill>
                <a:latin typeface="ヒラギノ角ゴ ProN W6"/>
                <a:ea typeface="ヒラギノ角ゴ ProN W6"/>
                <a:cs typeface="ヒラギノ角ゴ ProN W6"/>
              </a:rPr>
              <a:t>rdf:type</a:t>
            </a:r>
            <a:endParaRPr lang="ja-JP" altLang="en-US" sz="900" u="sng" dirty="0">
              <a:solidFill>
                <a:prstClr val="black"/>
              </a:solidFill>
              <a:latin typeface="ヒラギノ角ゴ ProN W6"/>
              <a:ea typeface="ヒラギノ角ゴ ProN W6"/>
              <a:cs typeface="ヒラギノ角ゴ ProN W6"/>
            </a:endParaRPr>
          </a:p>
        </p:txBody>
      </p:sp>
      <p:sp>
        <p:nvSpPr>
          <p:cNvPr id="83" name="テキスト ボックス 82"/>
          <p:cNvSpPr txBox="1"/>
          <p:nvPr/>
        </p:nvSpPr>
        <p:spPr>
          <a:xfrm>
            <a:off x="7771217" y="1425412"/>
            <a:ext cx="485228" cy="206386"/>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900" u="sng" dirty="0">
                <a:solidFill>
                  <a:prstClr val="black"/>
                </a:solidFill>
                <a:latin typeface="ヒラギノ角ゴ ProN W6"/>
                <a:ea typeface="ヒラギノ角ゴ ProN W6"/>
                <a:cs typeface="ヒラギノ角ゴ ProN W6"/>
              </a:rPr>
              <a:t>dc:date</a:t>
            </a:r>
            <a:endParaRPr lang="ja-JP" altLang="en-US" sz="900" u="sng" dirty="0">
              <a:solidFill>
                <a:prstClr val="black"/>
              </a:solidFill>
              <a:latin typeface="ヒラギノ角ゴ ProN W6"/>
              <a:ea typeface="ヒラギノ角ゴ ProN W6"/>
              <a:cs typeface="ヒラギノ角ゴ ProN W6"/>
            </a:endParaRPr>
          </a:p>
        </p:txBody>
      </p:sp>
      <p:sp>
        <p:nvSpPr>
          <p:cNvPr id="84" name="テキスト ボックス 83"/>
          <p:cNvSpPr txBox="1"/>
          <p:nvPr/>
        </p:nvSpPr>
        <p:spPr>
          <a:xfrm>
            <a:off x="7796500" y="1691493"/>
            <a:ext cx="541333" cy="206386"/>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900" u="sng" dirty="0">
                <a:solidFill>
                  <a:prstClr val="black"/>
                </a:solidFill>
                <a:latin typeface="ヒラギノ角ゴ ProN W6"/>
                <a:ea typeface="ヒラギノ角ゴ ProN W6"/>
                <a:cs typeface="ヒラギノ角ゴ ProN W6"/>
              </a:rPr>
              <a:t>rdf:value</a:t>
            </a:r>
            <a:endParaRPr lang="ja-JP" altLang="en-US" sz="900" u="sng" dirty="0">
              <a:solidFill>
                <a:prstClr val="black"/>
              </a:solidFill>
              <a:latin typeface="ヒラギノ角ゴ ProN W6"/>
              <a:ea typeface="ヒラギノ角ゴ ProN W6"/>
              <a:cs typeface="ヒラギノ角ゴ ProN W6"/>
            </a:endParaRPr>
          </a:p>
        </p:txBody>
      </p:sp>
      <p:sp>
        <p:nvSpPr>
          <p:cNvPr id="24" name="角丸四角形 23"/>
          <p:cNvSpPr/>
          <p:nvPr/>
        </p:nvSpPr>
        <p:spPr bwMode="auto">
          <a:xfrm>
            <a:off x="7774598" y="1192655"/>
            <a:ext cx="519759" cy="767274"/>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26" name="角丸四角形吹き出し 25"/>
          <p:cNvSpPr/>
          <p:nvPr/>
        </p:nvSpPr>
        <p:spPr bwMode="auto">
          <a:xfrm>
            <a:off x="8629628" y="741670"/>
            <a:ext cx="548858" cy="218877"/>
          </a:xfrm>
          <a:prstGeom prst="wedgeRoundRectCallout">
            <a:avLst>
              <a:gd name="adj1" fmla="val -90890"/>
              <a:gd name="adj2" fmla="val 43452"/>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主語</a:t>
            </a:r>
          </a:p>
        </p:txBody>
      </p:sp>
      <p:sp>
        <p:nvSpPr>
          <p:cNvPr id="89" name="角丸四角形吹き出し 88"/>
          <p:cNvSpPr/>
          <p:nvPr/>
        </p:nvSpPr>
        <p:spPr bwMode="auto">
          <a:xfrm>
            <a:off x="6999223" y="1408206"/>
            <a:ext cx="548858" cy="248008"/>
          </a:xfrm>
          <a:prstGeom prst="wedgeRoundRectCallout">
            <a:avLst>
              <a:gd name="adj1" fmla="val 90218"/>
              <a:gd name="adj2" fmla="val -29234"/>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述語</a:t>
            </a:r>
          </a:p>
        </p:txBody>
      </p:sp>
      <p:sp>
        <p:nvSpPr>
          <p:cNvPr id="92" name="角丸四角形吹き出し 91"/>
          <p:cNvSpPr/>
          <p:nvPr/>
        </p:nvSpPr>
        <p:spPr bwMode="auto">
          <a:xfrm>
            <a:off x="9236399" y="897819"/>
            <a:ext cx="548858" cy="248008"/>
          </a:xfrm>
          <a:prstGeom prst="wedgeRoundRectCallout">
            <a:avLst>
              <a:gd name="adj1" fmla="val -77012"/>
              <a:gd name="adj2" fmla="val 59223"/>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目的語</a:t>
            </a:r>
          </a:p>
        </p:txBody>
      </p:sp>
      <p:sp>
        <p:nvSpPr>
          <p:cNvPr id="93" name="角丸四角形 92"/>
          <p:cNvSpPr/>
          <p:nvPr/>
        </p:nvSpPr>
        <p:spPr bwMode="auto">
          <a:xfrm>
            <a:off x="8403907" y="1178202"/>
            <a:ext cx="1314631" cy="859322"/>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41" name="下矢印 40"/>
          <p:cNvSpPr/>
          <p:nvPr/>
        </p:nvSpPr>
        <p:spPr bwMode="auto">
          <a:xfrm>
            <a:off x="8092872" y="2030668"/>
            <a:ext cx="343264" cy="19540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43" name="テキスト ボックス 42"/>
          <p:cNvSpPr txBox="1"/>
          <p:nvPr/>
        </p:nvSpPr>
        <p:spPr>
          <a:xfrm>
            <a:off x="8833687" y="1355968"/>
            <a:ext cx="491640" cy="160220"/>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600" dirty="0">
                <a:solidFill>
                  <a:prstClr val="black"/>
                </a:solidFill>
                <a:latin typeface="ヒラギノ角ゴ ProN W6"/>
                <a:ea typeface="ヒラギノ角ゴ ProN W6"/>
                <a:cs typeface="ヒラギノ角ゴ ProN W6"/>
              </a:rPr>
              <a:t>(</a:t>
            </a:r>
            <a:r>
              <a:rPr lang="ja-JP" altLang="en-US" sz="600" dirty="0">
                <a:solidFill>
                  <a:prstClr val="black"/>
                </a:solidFill>
                <a:latin typeface="ヒラギノ角ゴ ProN W6"/>
                <a:ea typeface="ヒラギノ角ゴ ProN W6"/>
                <a:cs typeface="ヒラギノ角ゴ ProN W6"/>
              </a:rPr>
              <a:t>人口統計</a:t>
            </a:r>
            <a:r>
              <a:rPr lang="en-US" altLang="ja-JP" sz="600" dirty="0">
                <a:solidFill>
                  <a:prstClr val="black"/>
                </a:solidFill>
                <a:latin typeface="ヒラギノ角ゴ ProN W6"/>
                <a:ea typeface="ヒラギノ角ゴ ProN W6"/>
                <a:cs typeface="ヒラギノ角ゴ ProN W6"/>
              </a:rPr>
              <a:t>)</a:t>
            </a:r>
            <a:endParaRPr lang="ja-JP" altLang="en-US" sz="600" dirty="0">
              <a:solidFill>
                <a:prstClr val="black"/>
              </a:solidFill>
              <a:latin typeface="ヒラギノ角ゴ ProN W6"/>
              <a:ea typeface="ヒラギノ角ゴ ProN W6"/>
              <a:cs typeface="ヒラギノ角ゴ ProN W6"/>
            </a:endParaRPr>
          </a:p>
        </p:txBody>
      </p:sp>
      <p:sp>
        <p:nvSpPr>
          <p:cNvPr id="44" name="テキスト ボックス 43"/>
          <p:cNvSpPr txBox="1"/>
          <p:nvPr/>
        </p:nvSpPr>
        <p:spPr>
          <a:xfrm>
            <a:off x="8399582" y="2059816"/>
            <a:ext cx="918039" cy="206386"/>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en-US" altLang="ja-JP" sz="900" dirty="0">
                <a:solidFill>
                  <a:prstClr val="black"/>
                </a:solidFill>
                <a:latin typeface="ヒラギノ角ゴ ProN W6"/>
                <a:ea typeface="ヒラギノ角ゴ ProN W6"/>
                <a:cs typeface="ヒラギノ角ゴ ProN W6"/>
              </a:rPr>
              <a:t>XML</a:t>
            </a:r>
            <a:r>
              <a:rPr lang="ja-JP" altLang="en-US" sz="900" dirty="0">
                <a:solidFill>
                  <a:prstClr val="black"/>
                </a:solidFill>
                <a:latin typeface="ヒラギノ角ゴ ProN W6"/>
                <a:ea typeface="ヒラギノ角ゴ ProN W6"/>
                <a:cs typeface="ヒラギノ角ゴ ProN W6"/>
              </a:rPr>
              <a:t>形式で表現</a:t>
            </a:r>
            <a:endParaRPr lang="en-US" altLang="ja-JP" sz="900" dirty="0">
              <a:solidFill>
                <a:prstClr val="black"/>
              </a:solidFill>
              <a:latin typeface="ヒラギノ角ゴ ProN W6"/>
              <a:ea typeface="ヒラギノ角ゴ ProN W6"/>
              <a:cs typeface="ヒラギノ角ゴ ProN W6"/>
            </a:endParaRPr>
          </a:p>
        </p:txBody>
      </p:sp>
      <p:sp>
        <p:nvSpPr>
          <p:cNvPr id="6" name="テキスト ボックス 5"/>
          <p:cNvSpPr txBox="1"/>
          <p:nvPr/>
        </p:nvSpPr>
        <p:spPr>
          <a:xfrm>
            <a:off x="2" y="-29077"/>
            <a:ext cx="9905999" cy="344885"/>
          </a:xfrm>
          <a:prstGeom prst="rect">
            <a:avLst/>
          </a:prstGeom>
          <a:noFill/>
        </p:spPr>
        <p:txBody>
          <a:bodyPr wrap="square" lIns="67230" tIns="33615" rIns="67230" bIns="33615" rtlCol="0">
            <a:spAutoFit/>
          </a:bodyPr>
          <a:lstStyle/>
          <a:p>
            <a:pPr algn="ctr" defTabSz="914240" fontAlgn="base" latinLnBrk="1">
              <a:spcBef>
                <a:spcPct val="0"/>
              </a:spcBef>
              <a:spcAft>
                <a:spcPct val="0"/>
              </a:spcAft>
            </a:pPr>
            <a:r>
              <a:rPr lang="en-US" altLang="ja-JP" b="1" dirty="0" smtClean="0">
                <a:solidFill>
                  <a:prstClr val="black"/>
                </a:solidFill>
                <a:latin typeface="+mn-ea"/>
                <a:cs typeface="ヒラギノ角ゴ ProN W6"/>
              </a:rPr>
              <a:t>【</a:t>
            </a:r>
            <a:r>
              <a:rPr lang="ja-JP" altLang="en-US" b="1" dirty="0" smtClean="0">
                <a:solidFill>
                  <a:prstClr val="black"/>
                </a:solidFill>
                <a:latin typeface="+mn-ea"/>
                <a:cs typeface="ヒラギノ角ゴ ProN W6"/>
              </a:rPr>
              <a:t>参考４</a:t>
            </a:r>
            <a:r>
              <a:rPr lang="en-US" altLang="ja-JP" b="1" dirty="0" smtClean="0">
                <a:solidFill>
                  <a:prstClr val="black"/>
                </a:solidFill>
                <a:latin typeface="+mn-ea"/>
                <a:cs typeface="ヒラギノ角ゴ ProN W6"/>
              </a:rPr>
              <a:t>】</a:t>
            </a:r>
            <a:r>
              <a:rPr lang="ja-JP" altLang="en-US" b="1" dirty="0" smtClean="0">
                <a:solidFill>
                  <a:prstClr val="black"/>
                </a:solidFill>
                <a:latin typeface="+mn-ea"/>
                <a:cs typeface="ヒラギノ角ゴ ProN W6"/>
              </a:rPr>
              <a:t>　共通</a:t>
            </a:r>
            <a:r>
              <a:rPr lang="ja-JP" altLang="en-US" b="1" dirty="0">
                <a:solidFill>
                  <a:prstClr val="black"/>
                </a:solidFill>
                <a:latin typeface="+mn-ea"/>
                <a:cs typeface="ヒラギノ角ゴ ProN W6"/>
              </a:rPr>
              <a:t>ＡＰＩ（情報流通連携基盤の外部</a:t>
            </a:r>
            <a:r>
              <a:rPr lang="ja-JP" altLang="en-US" b="1" dirty="0" smtClean="0">
                <a:solidFill>
                  <a:prstClr val="black"/>
                </a:solidFill>
                <a:latin typeface="+mn-ea"/>
                <a:cs typeface="ヒラギノ角ゴ ProN W6"/>
              </a:rPr>
              <a:t>仕様）のドラフト版について</a:t>
            </a:r>
            <a:endParaRPr lang="ja-JP" altLang="en-US" b="1" dirty="0">
              <a:solidFill>
                <a:prstClr val="black"/>
              </a:solidFill>
              <a:latin typeface="+mn-ea"/>
              <a:cs typeface="ヒラギノ角ゴ ProN W6"/>
            </a:endParaRPr>
          </a:p>
        </p:txBody>
      </p:sp>
      <p:cxnSp>
        <p:nvCxnSpPr>
          <p:cNvPr id="97" name="直線コネクタ 96"/>
          <p:cNvCxnSpPr>
            <a:cxnSpLocks noChangeShapeType="1"/>
          </p:cNvCxnSpPr>
          <p:nvPr/>
        </p:nvCxnSpPr>
        <p:spPr bwMode="auto">
          <a:xfrm>
            <a:off x="23134" y="358844"/>
            <a:ext cx="9906000" cy="1114"/>
          </a:xfrm>
          <a:prstGeom prst="line">
            <a:avLst/>
          </a:prstGeom>
          <a:noFill/>
          <a:ln w="63500" cmpd="sng" algn="ctr">
            <a:solidFill>
              <a:srgbClr val="FF9900"/>
            </a:solidFill>
            <a:round/>
            <a:headEnd/>
            <a:tailEnd/>
          </a:ln>
        </p:spPr>
      </p:cxnSp>
      <p:sp>
        <p:nvSpPr>
          <p:cNvPr id="11" name="テキスト ボックス 10"/>
          <p:cNvSpPr txBox="1"/>
          <p:nvPr/>
        </p:nvSpPr>
        <p:spPr>
          <a:xfrm>
            <a:off x="-7609" y="411631"/>
            <a:ext cx="4984639" cy="252552"/>
          </a:xfrm>
          <a:prstGeom prst="rect">
            <a:avLst/>
          </a:prstGeom>
          <a:noFill/>
        </p:spPr>
        <p:txBody>
          <a:bodyPr wrap="square" lIns="67230" tIns="33615" rIns="67230" bIns="33615" rtlCol="0">
            <a:spAutoFit/>
          </a:bodyPr>
          <a:lstStyle/>
          <a:p>
            <a:pPr marL="210095" indent="-210095" defTabSz="914240" fontAlgn="base" latinLnBrk="1">
              <a:spcBef>
                <a:spcPct val="0"/>
              </a:spcBef>
              <a:spcAft>
                <a:spcPct val="0"/>
              </a:spcAft>
              <a:buFont typeface="Wingdings" pitchFamily="2" charset="2"/>
              <a:buChar char="Ø"/>
            </a:pPr>
            <a:r>
              <a:rPr lang="ja-JP" altLang="en-US" sz="1200" dirty="0">
                <a:solidFill>
                  <a:prstClr val="black"/>
                </a:solidFill>
                <a:latin typeface="ＭＳ Ｐゴシック"/>
              </a:rPr>
              <a:t>共通</a:t>
            </a:r>
            <a:r>
              <a:rPr lang="en-US" altLang="ja-JP" sz="1200" dirty="0">
                <a:solidFill>
                  <a:prstClr val="black"/>
                </a:solidFill>
                <a:latin typeface="ＭＳ Ｐゴシック"/>
              </a:rPr>
              <a:t>API</a:t>
            </a:r>
            <a:r>
              <a:rPr lang="ja-JP" altLang="en-US" sz="1200" dirty="0">
                <a:solidFill>
                  <a:prstClr val="black"/>
                </a:solidFill>
                <a:latin typeface="ＭＳ Ｐゴシック"/>
              </a:rPr>
              <a:t>は</a:t>
            </a:r>
            <a:r>
              <a:rPr lang="ja-JP" altLang="en-US" sz="1200" dirty="0" smtClean="0">
                <a:solidFill>
                  <a:prstClr val="black"/>
                </a:solidFill>
                <a:latin typeface="ＭＳ Ｐゴシック"/>
              </a:rPr>
              <a:t>、（１）</a:t>
            </a:r>
            <a:r>
              <a:rPr kumimoji="0" lang="ja-JP" altLang="en-US" sz="1200" dirty="0" smtClean="0">
                <a:solidFill>
                  <a:prstClr val="black"/>
                </a:solidFill>
                <a:latin typeface="ＭＳ Ｐゴシック"/>
              </a:rPr>
              <a:t>標準</a:t>
            </a:r>
            <a:r>
              <a:rPr kumimoji="0" lang="ja-JP" altLang="en-US" sz="1200" dirty="0">
                <a:solidFill>
                  <a:prstClr val="black"/>
                </a:solidFill>
                <a:latin typeface="ＭＳ Ｐゴシック"/>
              </a:rPr>
              <a:t>データ</a:t>
            </a:r>
            <a:r>
              <a:rPr kumimoji="0" lang="ja-JP" altLang="en-US" sz="1200" dirty="0" smtClean="0">
                <a:solidFill>
                  <a:prstClr val="black"/>
                </a:solidFill>
                <a:latin typeface="ＭＳ Ｐゴシック"/>
              </a:rPr>
              <a:t>規格と（２）</a:t>
            </a:r>
            <a:r>
              <a:rPr lang="ja-JP" altLang="en-US" sz="1200" dirty="0" smtClean="0">
                <a:solidFill>
                  <a:prstClr val="black"/>
                </a:solidFill>
                <a:latin typeface="ＭＳ Ｐゴシック"/>
              </a:rPr>
              <a:t>標準</a:t>
            </a:r>
            <a:r>
              <a:rPr lang="en-US" altLang="ja-JP" sz="1200" dirty="0">
                <a:solidFill>
                  <a:prstClr val="black"/>
                </a:solidFill>
                <a:latin typeface="ＭＳ Ｐゴシック"/>
              </a:rPr>
              <a:t>API</a:t>
            </a:r>
            <a:r>
              <a:rPr lang="ja-JP" altLang="en-US" sz="1200" dirty="0" smtClean="0">
                <a:solidFill>
                  <a:prstClr val="black"/>
                </a:solidFill>
                <a:latin typeface="ＭＳ Ｐゴシック"/>
              </a:rPr>
              <a:t>規格から構成される。</a:t>
            </a:r>
            <a:endParaRPr lang="en-US" altLang="ja-JP" sz="1200" dirty="0">
              <a:solidFill>
                <a:prstClr val="black"/>
              </a:solidFill>
              <a:latin typeface="ＭＳ Ｐゴシック"/>
            </a:endParaRPr>
          </a:p>
        </p:txBody>
      </p:sp>
      <p:sp>
        <p:nvSpPr>
          <p:cNvPr id="14" name="角丸四角形 13"/>
          <p:cNvSpPr/>
          <p:nvPr/>
        </p:nvSpPr>
        <p:spPr bwMode="auto">
          <a:xfrm>
            <a:off x="56456" y="692696"/>
            <a:ext cx="1752841" cy="248008"/>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none" lIns="67230" tIns="33615" rIns="67230" bIns="33615" numCol="1" rtlCol="0" anchor="ctr" anchorCtr="0" compatLnSpc="1">
            <a:prstTxWarp prst="textNoShape">
              <a:avLst/>
            </a:prstTxWarp>
          </a:bodyPr>
          <a:lstStyle/>
          <a:p>
            <a:pPr defTabSz="672305" fontAlgn="base" latinLnBrk="1">
              <a:spcBef>
                <a:spcPct val="0"/>
              </a:spcBef>
              <a:spcAft>
                <a:spcPct val="0"/>
              </a:spcAft>
            </a:pPr>
            <a:r>
              <a:rPr kumimoji="0" lang="ja-JP" altLang="en-US" sz="1200" b="1" dirty="0">
                <a:solidFill>
                  <a:prstClr val="black"/>
                </a:solidFill>
                <a:latin typeface="ＤＦＧ華康ゴシック体W5" pitchFamily="50" charset="-128"/>
                <a:ea typeface="ＤＦＧ華康ゴシック体W5" pitchFamily="50" charset="-128"/>
              </a:rPr>
              <a:t>（１）標準データ規格</a:t>
            </a:r>
          </a:p>
        </p:txBody>
      </p:sp>
      <p:sp>
        <p:nvSpPr>
          <p:cNvPr id="39" name="テキスト ボックス 38"/>
          <p:cNvSpPr txBox="1"/>
          <p:nvPr/>
        </p:nvSpPr>
        <p:spPr>
          <a:xfrm>
            <a:off x="6939989" y="404664"/>
            <a:ext cx="2333491" cy="329497"/>
          </a:xfrm>
          <a:prstGeom prst="rect">
            <a:avLst/>
          </a:prstGeom>
          <a:solidFill>
            <a:schemeClr val="tx1"/>
          </a:solidFill>
        </p:spPr>
        <p:txBody>
          <a:bodyPr wrap="none" lIns="67230" tIns="33615" rIns="67230" bIns="33615" rtlCol="0">
            <a:spAutoFit/>
          </a:bodyPr>
          <a:lstStyle/>
          <a:p>
            <a:pPr algn="ctr" defTabSz="914240" fontAlgn="base" latinLnBrk="1">
              <a:spcBef>
                <a:spcPct val="0"/>
              </a:spcBef>
              <a:spcAft>
                <a:spcPct val="0"/>
              </a:spcAft>
            </a:pPr>
            <a:r>
              <a:rPr lang="en-US" altLang="ja-JP" sz="900" dirty="0">
                <a:solidFill>
                  <a:prstClr val="black"/>
                </a:solidFill>
                <a:latin typeface="ヒラギノ角ゴ ProN W6"/>
                <a:ea typeface="ヒラギノ角ゴ ProN W6"/>
                <a:cs typeface="ヒラギノ角ゴ ProN W6"/>
              </a:rPr>
              <a:t>【RDF</a:t>
            </a:r>
            <a:r>
              <a:rPr lang="ja-JP" altLang="en-US" sz="900" dirty="0">
                <a:solidFill>
                  <a:prstClr val="black"/>
                </a:solidFill>
                <a:latin typeface="ヒラギノ角ゴ ProN W6"/>
                <a:ea typeface="ヒラギノ角ゴ ProN W6"/>
                <a:cs typeface="ヒラギノ角ゴ ProN W6"/>
              </a:rPr>
              <a:t>モデルによる人口統計データの表現例</a:t>
            </a:r>
            <a:r>
              <a:rPr lang="en-US" altLang="ja-JP" sz="900" dirty="0">
                <a:solidFill>
                  <a:prstClr val="black"/>
                </a:solidFill>
                <a:latin typeface="ヒラギノ角ゴ ProN W6"/>
                <a:ea typeface="ヒラギノ角ゴ ProN W6"/>
                <a:cs typeface="ヒラギノ角ゴ ProN W6"/>
              </a:rPr>
              <a:t>】</a:t>
            </a:r>
            <a:r>
              <a:rPr lang="ja-JP" altLang="en-US" sz="900" dirty="0">
                <a:solidFill>
                  <a:prstClr val="black"/>
                </a:solidFill>
                <a:latin typeface="ヒラギノ角ゴ ProN W6"/>
                <a:ea typeface="ヒラギノ角ゴ ProN W6"/>
                <a:cs typeface="ヒラギノ角ゴ ProN W6"/>
              </a:rPr>
              <a:t/>
            </a:r>
            <a:br>
              <a:rPr lang="ja-JP" altLang="en-US" sz="900" dirty="0">
                <a:solidFill>
                  <a:prstClr val="black"/>
                </a:solidFill>
                <a:latin typeface="ヒラギノ角ゴ ProN W6"/>
                <a:ea typeface="ヒラギノ角ゴ ProN W6"/>
                <a:cs typeface="ヒラギノ角ゴ ProN W6"/>
              </a:rPr>
            </a:br>
            <a:r>
              <a:rPr lang="ja-JP" altLang="en-US" sz="800" dirty="0">
                <a:solidFill>
                  <a:prstClr val="black"/>
                </a:solidFill>
                <a:latin typeface="ヒラギノ角ゴ ProN W6"/>
                <a:ea typeface="ヒラギノ角ゴ ProN W6"/>
                <a:cs typeface="ヒラギノ角ゴ ProN W6"/>
              </a:rPr>
              <a:t>（下線部は共通ボキャブラリ）</a:t>
            </a:r>
          </a:p>
        </p:txBody>
      </p:sp>
      <p:cxnSp>
        <p:nvCxnSpPr>
          <p:cNvPr id="19" name="直線コネクタ 18"/>
          <p:cNvCxnSpPr/>
          <p:nvPr/>
        </p:nvCxnSpPr>
        <p:spPr bwMode="auto">
          <a:xfrm>
            <a:off x="4729851" y="4314274"/>
            <a:ext cx="0" cy="2493381"/>
          </a:xfrm>
          <a:prstGeom prst="line">
            <a:avLst/>
          </a:prstGeom>
          <a:solidFill>
            <a:schemeClr val="accent1"/>
          </a:solidFill>
          <a:ln w="19050" cap="sq" cmpd="sng" algn="ctr">
            <a:solidFill>
              <a:schemeClr val="bg2"/>
            </a:solidFill>
            <a:prstDash val="dash"/>
            <a:round/>
            <a:headEnd type="none" w="sm" len="sm"/>
            <a:tailEnd type="none" w="sm" len="sm"/>
          </a:ln>
          <a:effectLst/>
        </p:spPr>
      </p:cxnSp>
      <p:sp>
        <p:nvSpPr>
          <p:cNvPr id="1025" name="右矢印 1024"/>
          <p:cNvSpPr/>
          <p:nvPr/>
        </p:nvSpPr>
        <p:spPr bwMode="auto">
          <a:xfrm>
            <a:off x="4569569" y="5106403"/>
            <a:ext cx="446297" cy="667689"/>
          </a:xfrm>
          <a:prstGeom prst="rightArrow">
            <a:avLst/>
          </a:prstGeom>
          <a:solidFill>
            <a:srgbClr val="0070C0"/>
          </a:solidFill>
          <a:ln>
            <a:solidFill>
              <a:srgbClr val="0070C0"/>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latin typeface="ＤＦＧ華康ゴシック体W5" pitchFamily="50" charset="-128"/>
              <a:ea typeface="ＤＦＧ華康ゴシック体W5" pitchFamily="50" charset="-128"/>
            </a:endParaRPr>
          </a:p>
        </p:txBody>
      </p:sp>
      <p:sp>
        <p:nvSpPr>
          <p:cNvPr id="99" name="フローチャート : 磁気ディスク 98"/>
          <p:cNvSpPr/>
          <p:nvPr/>
        </p:nvSpPr>
        <p:spPr bwMode="auto">
          <a:xfrm>
            <a:off x="677137" y="4797184"/>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00" name="フローチャート : 磁気ディスク 99"/>
          <p:cNvSpPr/>
          <p:nvPr/>
        </p:nvSpPr>
        <p:spPr bwMode="auto">
          <a:xfrm>
            <a:off x="2118109" y="4803117"/>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17" name="フローチャート : 磁気ディスク 116"/>
          <p:cNvSpPr/>
          <p:nvPr/>
        </p:nvSpPr>
        <p:spPr bwMode="auto">
          <a:xfrm>
            <a:off x="3353108" y="4797184"/>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20" name="フローチャート : 磁気ディスク 119"/>
          <p:cNvSpPr/>
          <p:nvPr/>
        </p:nvSpPr>
        <p:spPr bwMode="auto">
          <a:xfrm>
            <a:off x="5438860" y="4803644"/>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21" name="フローチャート : 磁気ディスク 120"/>
          <p:cNvSpPr/>
          <p:nvPr/>
        </p:nvSpPr>
        <p:spPr bwMode="auto">
          <a:xfrm>
            <a:off x="7080966" y="4779643"/>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22" name="フローチャート : 磁気ディスク 121"/>
          <p:cNvSpPr/>
          <p:nvPr/>
        </p:nvSpPr>
        <p:spPr bwMode="auto">
          <a:xfrm>
            <a:off x="8264502" y="4779643"/>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119" name="正方形/長方形 118"/>
          <p:cNvSpPr/>
          <p:nvPr/>
        </p:nvSpPr>
        <p:spPr bwMode="auto">
          <a:xfrm>
            <a:off x="6475485" y="2232866"/>
            <a:ext cx="3297828" cy="1340150"/>
          </a:xfrm>
          <a:prstGeom prst="rect">
            <a:avLst/>
          </a:prstGeom>
          <a:noFill/>
          <a:ln w="12700" cap="sq" cmpd="sng" algn="ctr">
            <a:solidFill>
              <a:schemeClr val="bg2"/>
            </a:solidFill>
            <a:prstDash val="solid"/>
            <a:round/>
            <a:headEnd type="none" w="sm" len="sm"/>
            <a:tailEnd type="none" w="sm" len="sm"/>
          </a:ln>
          <a:effectLst/>
        </p:spPr>
        <p:txBody>
          <a:bodyPr vert="horz" wrap="none" lIns="67230" tIns="33615" rIns="67230" bIns="33615" numCol="1" rtlCol="0" anchor="t" anchorCtr="0" compatLnSpc="1">
            <a:prstTxWarp prst="textNoShape">
              <a:avLst/>
            </a:prstTxWarp>
          </a:bodyPr>
          <a:lstStyle/>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&lt;?xml version=“1.0”?&gt;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&lt;rdf:RDF</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  xmlns:rdf=“http://www.w3.org/1999/02/22-rdf-syntax-ns#”</a:t>
            </a:r>
            <a:br>
              <a:rPr lang="en-US" altLang="ja-JP" sz="700" dirty="0">
                <a:solidFill>
                  <a:prstClr val="black"/>
                </a:solidFill>
                <a:latin typeface="ヒラギノ角ゴ ProN W6"/>
                <a:ea typeface="ヒラギノ角ゴ ProN W6"/>
                <a:cs typeface="ヒラギノ角ゴ ProN W6"/>
              </a:rPr>
            </a:br>
            <a:r>
              <a:rPr lang="en-US" altLang="ja-JP" sz="700" dirty="0">
                <a:solidFill>
                  <a:prstClr val="black"/>
                </a:solidFill>
                <a:latin typeface="ヒラギノ角ゴ ProN W6"/>
                <a:ea typeface="ヒラギノ角ゴ ProN W6"/>
                <a:cs typeface="ヒラギノ角ゴ ProN W6"/>
              </a:rPr>
              <a:t>  xmlns:dc=“http://purl.org/dc/elements/1.1/”</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  xmljs:ex=“http://www.exapmle.org/” &gt;</a:t>
            </a:r>
            <a:br>
              <a:rPr lang="en-US" altLang="ja-JP" sz="700" dirty="0">
                <a:solidFill>
                  <a:prstClr val="black"/>
                </a:solidFill>
                <a:latin typeface="ヒラギノ角ゴ ProN W6"/>
                <a:ea typeface="ヒラギノ角ゴ ProN W6"/>
                <a:cs typeface="ヒラギノ角ゴ ProN W6"/>
              </a:rPr>
            </a:br>
            <a:r>
              <a:rPr lang="en-US" altLang="ja-JP" sz="700" dirty="0">
                <a:solidFill>
                  <a:prstClr val="black"/>
                </a:solidFill>
                <a:latin typeface="ヒラギノ角ゴ ProN W6"/>
                <a:ea typeface="ヒラギノ角ゴ ProN W6"/>
                <a:cs typeface="ヒラギノ角ゴ ProN W6"/>
              </a:rPr>
              <a:t>&lt;rdf:description rdf:about=“urn:ucode:_00001C00…00000001”&gt;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  &lt;rdf:type rdf:resource=“http://www.exapmle.org/PopulationStatics” /&gt;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  &lt;dc:date&gt;1985-04-01&lt;/dc:date&gt;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  &lt;rdf:value&gt;52345&lt;/rdf:value&gt;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&lt;/rdf:description&gt;</a:t>
            </a:r>
          </a:p>
          <a:p>
            <a:pPr defTabSz="914240" fontAlgn="base" latinLnBrk="1">
              <a:spcBef>
                <a:spcPct val="0"/>
              </a:spcBef>
              <a:spcAft>
                <a:spcPct val="0"/>
              </a:spcAft>
            </a:pPr>
            <a:r>
              <a:rPr lang="en-US" altLang="ja-JP" sz="700" dirty="0">
                <a:solidFill>
                  <a:prstClr val="black"/>
                </a:solidFill>
                <a:latin typeface="ヒラギノ角ゴ ProN W6"/>
                <a:ea typeface="ヒラギノ角ゴ ProN W6"/>
                <a:cs typeface="ヒラギノ角ゴ ProN W6"/>
              </a:rPr>
              <a:t>&lt;/rdf:RDF&gt;</a:t>
            </a:r>
            <a:endParaRPr kumimoji="0" lang="ja-JP" altLang="en-US" sz="700" dirty="0">
              <a:solidFill>
                <a:prstClr val="white"/>
              </a:solidFill>
              <a:ea typeface="ＤＦＧ華康ゴシック体W5" pitchFamily="50" charset="-128"/>
            </a:endParaRPr>
          </a:p>
        </p:txBody>
      </p:sp>
      <p:sp>
        <p:nvSpPr>
          <p:cNvPr id="123" name="テキスト ボックス 122"/>
          <p:cNvSpPr txBox="1"/>
          <p:nvPr/>
        </p:nvSpPr>
        <p:spPr>
          <a:xfrm>
            <a:off x="8822710" y="2226069"/>
            <a:ext cx="906818" cy="206386"/>
          </a:xfrm>
          <a:prstGeom prst="rect">
            <a:avLst/>
          </a:prstGeom>
          <a:noFill/>
        </p:spPr>
        <p:txBody>
          <a:bodyPr wrap="none" lIns="67230" tIns="33615" rIns="67230" bIns="33615" rtlCol="0">
            <a:spAutoFit/>
          </a:bodyPr>
          <a:lstStyle/>
          <a:p>
            <a:pPr defTabSz="914240" fontAlgn="base" latinLnBrk="1">
              <a:spcBef>
                <a:spcPct val="0"/>
              </a:spcBef>
              <a:spcAft>
                <a:spcPct val="0"/>
              </a:spcAft>
            </a:pPr>
            <a:r>
              <a:rPr lang="ja-JP" altLang="en-US" sz="900" dirty="0">
                <a:solidFill>
                  <a:prstClr val="black"/>
                </a:solidFill>
                <a:latin typeface="ヒラギノ角ゴ ProN W6"/>
                <a:ea typeface="ヒラギノ角ゴ ProN W6"/>
                <a:cs typeface="ヒラギノ角ゴ ProN W6"/>
              </a:rPr>
              <a:t>データ表現形式</a:t>
            </a:r>
          </a:p>
        </p:txBody>
      </p:sp>
      <p:sp>
        <p:nvSpPr>
          <p:cNvPr id="125" name="角丸四角形吹き出し 124"/>
          <p:cNvSpPr/>
          <p:nvPr/>
        </p:nvSpPr>
        <p:spPr bwMode="auto">
          <a:xfrm>
            <a:off x="9144047" y="2579899"/>
            <a:ext cx="548858" cy="195713"/>
          </a:xfrm>
          <a:prstGeom prst="wedgeRoundRectCallout">
            <a:avLst>
              <a:gd name="adj1" fmla="val -100882"/>
              <a:gd name="adj2" fmla="val 59162"/>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主語</a:t>
            </a:r>
          </a:p>
        </p:txBody>
      </p:sp>
      <p:sp>
        <p:nvSpPr>
          <p:cNvPr id="126" name="角丸四角形 125"/>
          <p:cNvSpPr/>
          <p:nvPr/>
        </p:nvSpPr>
        <p:spPr bwMode="auto">
          <a:xfrm>
            <a:off x="6600379" y="2906836"/>
            <a:ext cx="325207" cy="326706"/>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27" name="角丸四角形吹き出し 126"/>
          <p:cNvSpPr/>
          <p:nvPr/>
        </p:nvSpPr>
        <p:spPr bwMode="auto">
          <a:xfrm>
            <a:off x="7150956" y="3349293"/>
            <a:ext cx="548858" cy="193447"/>
          </a:xfrm>
          <a:prstGeom prst="wedgeRoundRectCallout">
            <a:avLst>
              <a:gd name="adj1" fmla="val -104563"/>
              <a:gd name="adj2" fmla="val -104434"/>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述語</a:t>
            </a:r>
          </a:p>
        </p:txBody>
      </p:sp>
      <p:sp>
        <p:nvSpPr>
          <p:cNvPr id="128" name="角丸四角形 127"/>
          <p:cNvSpPr/>
          <p:nvPr/>
        </p:nvSpPr>
        <p:spPr bwMode="auto">
          <a:xfrm>
            <a:off x="6957392" y="3019425"/>
            <a:ext cx="467994" cy="211726"/>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29" name="角丸四角形 128"/>
          <p:cNvSpPr/>
          <p:nvPr/>
        </p:nvSpPr>
        <p:spPr bwMode="auto">
          <a:xfrm>
            <a:off x="7489652" y="2919012"/>
            <a:ext cx="1736998" cy="93686"/>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30" name="角丸四角形吹き出し 129"/>
          <p:cNvSpPr/>
          <p:nvPr/>
        </p:nvSpPr>
        <p:spPr bwMode="auto">
          <a:xfrm>
            <a:off x="7745354" y="3233542"/>
            <a:ext cx="548858" cy="206252"/>
          </a:xfrm>
          <a:prstGeom prst="wedgeRoundRectCallout">
            <a:avLst>
              <a:gd name="adj1" fmla="val -106440"/>
              <a:gd name="adj2" fmla="val -56941"/>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r>
              <a:rPr kumimoji="0" lang="ja-JP" altLang="en-US" sz="900" dirty="0">
                <a:solidFill>
                  <a:srgbClr val="FF0000"/>
                </a:solidFill>
                <a:ea typeface="ＤＦＧ華康ゴシック体W5" pitchFamily="50" charset="-128"/>
              </a:rPr>
              <a:t>目的語</a:t>
            </a:r>
          </a:p>
        </p:txBody>
      </p:sp>
      <p:sp>
        <p:nvSpPr>
          <p:cNvPr id="131" name="角丸四角形吹き出し 130"/>
          <p:cNvSpPr/>
          <p:nvPr/>
        </p:nvSpPr>
        <p:spPr bwMode="auto">
          <a:xfrm>
            <a:off x="7745354" y="3240947"/>
            <a:ext cx="548858" cy="198846"/>
          </a:xfrm>
          <a:prstGeom prst="wedgeRoundRectCallout">
            <a:avLst>
              <a:gd name="adj1" fmla="val 48083"/>
              <a:gd name="adj2" fmla="val -165449"/>
              <a:gd name="adj3" fmla="val 16667"/>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sz="900" dirty="0">
              <a:solidFill>
                <a:srgbClr val="FF0000"/>
              </a:solidFill>
              <a:ea typeface="ＤＦＧ華康ゴシック体W5" pitchFamily="50" charset="-128"/>
            </a:endParaRPr>
          </a:p>
        </p:txBody>
      </p:sp>
      <p:sp>
        <p:nvSpPr>
          <p:cNvPr id="132" name="角丸四角形 131"/>
          <p:cNvSpPr/>
          <p:nvPr/>
        </p:nvSpPr>
        <p:spPr bwMode="auto">
          <a:xfrm>
            <a:off x="7484702" y="2800974"/>
            <a:ext cx="1428738" cy="93817"/>
          </a:xfrm>
          <a:prstGeom prst="roundRect">
            <a:avLst/>
          </a:prstGeom>
          <a:noFill/>
          <a:ln w="12700" cap="sq" cmpd="sng" algn="ctr">
            <a:solidFill>
              <a:srgbClr val="FF0000"/>
            </a:solidFill>
            <a:prstDash val="solid"/>
            <a:round/>
            <a:headEnd type="none" w="sm" len="sm"/>
            <a:tailEnd type="none" w="sm" len="sm"/>
          </a:ln>
          <a:effectLst/>
        </p:spPr>
        <p:txBody>
          <a:bodyPr vert="horz" wrap="none" lIns="67230" tIns="33615" rIns="67230" bIns="33615" numCol="1" rtlCol="0" anchor="ctr" anchorCtr="0" compatLnSpc="1">
            <a:prstTxWarp prst="textNoShape">
              <a:avLst/>
            </a:prstTxWarp>
          </a:bodyPr>
          <a:lstStyle/>
          <a:p>
            <a:pPr algn="ctr" defTabSz="672305"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04" name="スライド番号プレースホルダ 11"/>
          <p:cNvSpPr txBox="1">
            <a:spLocks/>
          </p:cNvSpPr>
          <p:nvPr/>
        </p:nvSpPr>
        <p:spPr bwMode="auto">
          <a:xfrm>
            <a:off x="9129464" y="6520259"/>
            <a:ext cx="779976" cy="365125"/>
          </a:xfrm>
          <a:prstGeom prst="rect">
            <a:avLst/>
          </a:prstGeom>
          <a:noFill/>
          <a:ln w="9525">
            <a:noFill/>
            <a:miter lim="800000"/>
            <a:headEnd/>
            <a:tailEnd/>
          </a:ln>
          <a:effectLst/>
        </p:spPr>
        <p:txBody>
          <a:bodyPr vert="horz" wrap="square" lIns="67227" tIns="33613" rIns="67227" bIns="33613" numCol="1" anchor="b" anchorCtr="0" compatLnSpc="1">
            <a:prstTxWarp prst="textNoShape">
              <a:avLst/>
            </a:prstTxWarp>
          </a:bodyPr>
          <a:lstStyle>
            <a:defPPr>
              <a:defRPr lang="ja-JP"/>
            </a:defPPr>
            <a:lvl1pPr marL="0" algn="r" defTabSz="914400" rtl="0" eaLnBrk="1" latinLnBrk="0" hangingPunct="1">
              <a:defRPr kumimoji="1" sz="700" kern="1200">
                <a:solidFill>
                  <a:srgbClr val="336699"/>
                </a:solidFill>
                <a:latin typeface="Arial" charset="0"/>
                <a:ea typeface="굴림" pitchFamily="34" charset="-127"/>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7465055-439F-4391-840E-CC8A179C19DE}" type="slidenum">
              <a:rPr kumimoji="0" lang="ja-JP" altLang="en-US" sz="1600" kern="0" smtClean="0">
                <a:solidFill>
                  <a:sysClr val="windowText" lastClr="000000"/>
                </a:solidFill>
              </a:rPr>
              <a:pPr>
                <a:defRPr/>
              </a:pPr>
              <a:t>10</a:t>
            </a:fld>
            <a:endParaRPr kumimoji="0" lang="ja-JP" altLang="en-US" sz="1600" kern="0" dirty="0">
              <a:solidFill>
                <a:sysClr val="windowText" lastClr="000000"/>
              </a:solidFill>
            </a:endParaRPr>
          </a:p>
        </p:txBody>
      </p:sp>
    </p:spTree>
    <p:extLst>
      <p:ext uri="{BB962C8B-B14F-4D97-AF65-F5344CB8AC3E}">
        <p14:creationId xmlns:p14="http://schemas.microsoft.com/office/powerpoint/2010/main" val="24165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5684" y="404664"/>
            <a:ext cx="9520594" cy="3453447"/>
          </a:xfrm>
          <a:prstGeom prst="rect">
            <a:avLst/>
          </a:prstGeom>
          <a:noFill/>
        </p:spPr>
        <p:txBody>
          <a:bodyPr wrap="square" lIns="67248" tIns="33624" rIns="67248" bIns="33624" rtlCol="0">
            <a:spAutoFit/>
          </a:bodyPr>
          <a:lstStyle/>
          <a:p>
            <a:pPr defTabSz="672541" fontAlgn="base" latinLnBrk="1">
              <a:spcBef>
                <a:spcPct val="0"/>
              </a:spcBef>
              <a:spcAft>
                <a:spcPct val="0"/>
              </a:spcAft>
            </a:pPr>
            <a:r>
              <a:rPr lang="ja-JP" altLang="en-US" sz="1000" b="1" dirty="0">
                <a:solidFill>
                  <a:prstClr val="black"/>
                </a:solidFill>
                <a:latin typeface="ＭＳ Ｐゴシック"/>
              </a:rPr>
              <a:t>■標準</a:t>
            </a:r>
            <a:r>
              <a:rPr lang="en-US" altLang="ja-JP" sz="1000" b="1" dirty="0">
                <a:solidFill>
                  <a:prstClr val="black"/>
                </a:solidFill>
                <a:latin typeface="ＭＳ Ｐゴシック"/>
              </a:rPr>
              <a:t>API</a:t>
            </a:r>
            <a:r>
              <a:rPr lang="ja-JP" altLang="en-US" sz="1000" b="1" dirty="0">
                <a:solidFill>
                  <a:prstClr val="black"/>
                </a:solidFill>
                <a:latin typeface="ＭＳ Ｐゴシック"/>
              </a:rPr>
              <a:t>規格とは？</a:t>
            </a:r>
            <a:endParaRPr lang="en-US" altLang="ja-JP" sz="1000" b="1" dirty="0">
              <a:solidFill>
                <a:prstClr val="black"/>
              </a:solidFill>
              <a:latin typeface="ＭＳ Ｐゴシック"/>
            </a:endParaRPr>
          </a:p>
          <a:p>
            <a:pPr marL="261521" indent="-261521" defTabSz="672541" fontAlgn="base" latinLnBrk="1">
              <a:spcBef>
                <a:spcPct val="0"/>
              </a:spcBef>
              <a:spcAft>
                <a:spcPct val="0"/>
              </a:spcAft>
            </a:pPr>
            <a:r>
              <a:rPr lang="ja-JP" altLang="en-US" sz="1000" dirty="0">
                <a:solidFill>
                  <a:prstClr val="black"/>
                </a:solidFill>
                <a:latin typeface="ＭＳ Ｐゴシック"/>
              </a:rPr>
              <a:t>　○</a:t>
            </a:r>
            <a:r>
              <a:rPr kumimoji="0" lang="ja-JP" altLang="en-US" sz="1000" dirty="0">
                <a:solidFill>
                  <a:prstClr val="black"/>
                </a:solidFill>
                <a:latin typeface="ＭＳ Ｐゴシック"/>
              </a:rPr>
              <a:t>オープンデータを業界をまたいで流通・連携させるために、</a:t>
            </a:r>
            <a:r>
              <a:rPr lang="ja-JP" altLang="en-US" sz="1000" dirty="0">
                <a:solidFill>
                  <a:prstClr val="black"/>
                </a:solidFill>
                <a:latin typeface="ＭＳ Ｐゴシック"/>
              </a:rPr>
              <a:t>データベースに格納されたオープンデータに対する検索・取得・更新等の操作を共通化するための標準技術規格</a:t>
            </a:r>
            <a:endParaRPr kumimoji="0" lang="en-US" altLang="ja-JP" sz="1000" dirty="0">
              <a:solidFill>
                <a:prstClr val="black"/>
              </a:solidFill>
              <a:latin typeface="ＭＳ Ｐゴシック"/>
            </a:endParaRPr>
          </a:p>
          <a:p>
            <a:pPr defTabSz="672541" fontAlgn="base" latinLnBrk="1">
              <a:spcBef>
                <a:spcPct val="0"/>
              </a:spcBef>
              <a:spcAft>
                <a:spcPct val="0"/>
              </a:spcAft>
            </a:pPr>
            <a:r>
              <a:rPr kumimoji="0" lang="ja-JP" altLang="en-US" sz="1000" dirty="0">
                <a:solidFill>
                  <a:prstClr val="black"/>
                </a:solidFill>
                <a:latin typeface="ＭＳ Ｐゴシック"/>
              </a:rPr>
              <a:t>　　　（特長）</a:t>
            </a:r>
            <a:r>
              <a:rPr kumimoji="0" lang="en-US" altLang="ja-JP" sz="1000" dirty="0">
                <a:solidFill>
                  <a:prstClr val="black"/>
                </a:solidFill>
                <a:latin typeface="ＭＳ Ｐゴシック"/>
              </a:rPr>
              <a:t> </a:t>
            </a:r>
            <a:r>
              <a:rPr kumimoji="0" lang="ja-JP" altLang="en-US" sz="1000" dirty="0">
                <a:solidFill>
                  <a:prstClr val="black"/>
                </a:solidFill>
                <a:latin typeface="ＭＳ Ｐゴシック"/>
              </a:rPr>
              <a:t>データ提供元によらず、共通の問い合わせ形式でアクセス可能</a:t>
            </a:r>
          </a:p>
          <a:p>
            <a:pPr marL="672482" lvl="2" defTabSz="672541" fontAlgn="base" latinLnBrk="1">
              <a:spcBef>
                <a:spcPct val="0"/>
              </a:spcBef>
              <a:spcAft>
                <a:spcPct val="0"/>
              </a:spcAft>
            </a:pPr>
            <a:r>
              <a:rPr kumimoji="0" lang="en-US" altLang="ja-JP" sz="1000" dirty="0">
                <a:solidFill>
                  <a:prstClr val="black"/>
                </a:solidFill>
                <a:latin typeface="ＭＳ Ｐゴシック"/>
              </a:rPr>
              <a:t>- </a:t>
            </a:r>
            <a:r>
              <a:rPr kumimoji="0" lang="ja-JP" altLang="en-US" sz="1000" dirty="0">
                <a:solidFill>
                  <a:prstClr val="black"/>
                </a:solidFill>
                <a:latin typeface="ＭＳ Ｐゴシック"/>
              </a:rPr>
              <a:t>共通の問い合わせ形式は、今日の</a:t>
            </a:r>
            <a:r>
              <a:rPr kumimoji="0" lang="en-US" altLang="ja-JP" sz="1000" dirty="0">
                <a:solidFill>
                  <a:prstClr val="black"/>
                </a:solidFill>
                <a:latin typeface="ＭＳ Ｐゴシック"/>
              </a:rPr>
              <a:t>Web</a:t>
            </a:r>
            <a:r>
              <a:rPr kumimoji="0" lang="ja-JP" altLang="en-US" sz="1000" dirty="0">
                <a:solidFill>
                  <a:prstClr val="black"/>
                </a:solidFill>
                <a:latin typeface="ＭＳ Ｐゴシック"/>
              </a:rPr>
              <a:t>サービスで広く使われている</a:t>
            </a:r>
            <a:r>
              <a:rPr kumimoji="0" lang="en-US" altLang="ja-JP" sz="1000" dirty="0">
                <a:solidFill>
                  <a:prstClr val="black"/>
                </a:solidFill>
                <a:latin typeface="ＭＳ Ｐゴシック"/>
              </a:rPr>
              <a:t>HTTP</a:t>
            </a:r>
            <a:r>
              <a:rPr kumimoji="0" lang="en-US" altLang="ja-JP" sz="1000" baseline="30000" dirty="0">
                <a:solidFill>
                  <a:prstClr val="black"/>
                </a:solidFill>
                <a:latin typeface="ＭＳ Ｐゴシック"/>
              </a:rPr>
              <a:t>(*4)</a:t>
            </a:r>
            <a:r>
              <a:rPr kumimoji="0" lang="ja-JP" altLang="en-US" sz="1000" dirty="0">
                <a:solidFill>
                  <a:prstClr val="black"/>
                </a:solidFill>
                <a:latin typeface="ＭＳ Ｐゴシック"/>
              </a:rPr>
              <a:t>形式。なかでも</a:t>
            </a:r>
            <a:r>
              <a:rPr kumimoji="0" lang="en-US" altLang="ja-JP" sz="1000" dirty="0">
                <a:solidFill>
                  <a:prstClr val="black"/>
                </a:solidFill>
                <a:latin typeface="ＭＳ Ｐゴシック"/>
              </a:rPr>
              <a:t>HTTP/REST</a:t>
            </a:r>
            <a:r>
              <a:rPr kumimoji="0" lang="en-US" altLang="ja-JP" sz="1000" baseline="30000" dirty="0">
                <a:solidFill>
                  <a:prstClr val="black"/>
                </a:solidFill>
                <a:latin typeface="ＭＳ Ｐゴシック"/>
              </a:rPr>
              <a:t>(*5)</a:t>
            </a:r>
            <a:r>
              <a:rPr kumimoji="0" lang="ja-JP" altLang="en-US" sz="1000" dirty="0">
                <a:solidFill>
                  <a:prstClr val="black"/>
                </a:solidFill>
                <a:latin typeface="ＭＳ Ｐゴシック"/>
              </a:rPr>
              <a:t>形式が中心。</a:t>
            </a:r>
            <a:endParaRPr kumimoji="0" lang="en-US" altLang="ja-JP" sz="1000" dirty="0">
              <a:solidFill>
                <a:prstClr val="black"/>
              </a:solidFill>
              <a:latin typeface="ＭＳ Ｐゴシック"/>
            </a:endParaRPr>
          </a:p>
          <a:p>
            <a:pPr defTabSz="672541" fontAlgn="base" latinLnBrk="1">
              <a:spcBef>
                <a:spcPct val="0"/>
              </a:spcBef>
              <a:spcAft>
                <a:spcPct val="0"/>
              </a:spcAft>
            </a:pPr>
            <a:endParaRPr kumimoji="0" lang="en-US" altLang="ja-JP" sz="1000" b="1" dirty="0" smtClean="0">
              <a:solidFill>
                <a:prstClr val="black"/>
              </a:solidFill>
              <a:latin typeface="ＭＳ Ｐゴシック"/>
            </a:endParaRPr>
          </a:p>
          <a:p>
            <a:pPr defTabSz="672541" fontAlgn="base" latinLnBrk="1">
              <a:spcBef>
                <a:spcPct val="0"/>
              </a:spcBef>
              <a:spcAft>
                <a:spcPct val="0"/>
              </a:spcAft>
            </a:pPr>
            <a:r>
              <a:rPr kumimoji="0" lang="ja-JP" altLang="en-US" sz="1000" b="1" dirty="0" smtClean="0">
                <a:solidFill>
                  <a:prstClr val="black"/>
                </a:solidFill>
                <a:latin typeface="ＭＳ Ｐゴシック"/>
              </a:rPr>
              <a:t>■</a:t>
            </a:r>
            <a:r>
              <a:rPr kumimoji="0" lang="ja-JP" altLang="en-US" sz="1000" b="1" dirty="0">
                <a:solidFill>
                  <a:prstClr val="black"/>
                </a:solidFill>
                <a:latin typeface="ＭＳ Ｐゴシック"/>
              </a:rPr>
              <a:t>標準</a:t>
            </a:r>
            <a:r>
              <a:rPr kumimoji="0" lang="en-US" altLang="ja-JP" sz="1000" b="1" dirty="0">
                <a:solidFill>
                  <a:prstClr val="black"/>
                </a:solidFill>
                <a:latin typeface="ＭＳ Ｐゴシック"/>
              </a:rPr>
              <a:t>API</a:t>
            </a:r>
            <a:r>
              <a:rPr kumimoji="0" lang="ja-JP" altLang="en-US" sz="1000" b="1" dirty="0">
                <a:solidFill>
                  <a:prstClr val="black"/>
                </a:solidFill>
                <a:latin typeface="ＭＳ Ｐゴシック"/>
              </a:rPr>
              <a:t>規格の規定範囲</a:t>
            </a:r>
            <a:r>
              <a:rPr kumimoji="0" lang="ja-JP" altLang="en-US" sz="1000" b="1" dirty="0" smtClean="0">
                <a:solidFill>
                  <a:prstClr val="black"/>
                </a:solidFill>
                <a:latin typeface="ＭＳ Ｐゴシック"/>
              </a:rPr>
              <a:t>（提供</a:t>
            </a:r>
            <a:r>
              <a:rPr kumimoji="0" lang="ja-JP" altLang="en-US" sz="1000" b="1" dirty="0">
                <a:solidFill>
                  <a:prstClr val="black"/>
                </a:solidFill>
                <a:latin typeface="ＭＳ Ｐゴシック"/>
              </a:rPr>
              <a:t>機能</a:t>
            </a:r>
            <a:r>
              <a:rPr kumimoji="0" lang="ja-JP" altLang="en-US" sz="1000" b="1" dirty="0" smtClean="0">
                <a:solidFill>
                  <a:prstClr val="black"/>
                </a:solidFill>
                <a:latin typeface="ＭＳ Ｐゴシック"/>
              </a:rPr>
              <a:t>）</a:t>
            </a:r>
            <a:endParaRPr kumimoji="0" lang="en-US" altLang="ja-JP" sz="1000" b="1" dirty="0" smtClean="0">
              <a:solidFill>
                <a:prstClr val="black"/>
              </a:solidFill>
              <a:latin typeface="ＭＳ Ｐゴシック"/>
            </a:endParaRPr>
          </a:p>
          <a:p>
            <a:pPr defTabSz="672541" fontAlgn="base" latinLnBrk="1">
              <a:spcBef>
                <a:spcPct val="0"/>
              </a:spcBef>
              <a:spcAft>
                <a:spcPct val="0"/>
              </a:spcAft>
            </a:pPr>
            <a:r>
              <a:rPr kumimoji="0" lang="ja-JP" altLang="en-US" sz="1000" b="1" dirty="0" smtClean="0">
                <a:solidFill>
                  <a:prstClr val="black"/>
                </a:solidFill>
                <a:latin typeface="ＭＳ Ｐゴシック"/>
              </a:rPr>
              <a:t>　</a:t>
            </a:r>
            <a:r>
              <a:rPr kumimoji="0" lang="ja-JP" altLang="en-US" sz="1000" b="1" u="sng" dirty="0" smtClean="0">
                <a:solidFill>
                  <a:prstClr val="black"/>
                </a:solidFill>
                <a:latin typeface="ＭＳ Ｐゴシック"/>
              </a:rPr>
              <a:t>１</a:t>
            </a:r>
            <a:r>
              <a:rPr kumimoji="0" lang="ja-JP" altLang="en-US" sz="1000" b="1" u="sng" dirty="0">
                <a:solidFill>
                  <a:prstClr val="black"/>
                </a:solidFill>
                <a:latin typeface="ＭＳ Ｐゴシック"/>
              </a:rPr>
              <a:t>．オープンデータの格納先を検索／登録する</a:t>
            </a:r>
            <a:r>
              <a:rPr kumimoji="0" lang="en-US" altLang="ja-JP" sz="1000" b="1" u="sng" dirty="0">
                <a:solidFill>
                  <a:prstClr val="black"/>
                </a:solidFill>
                <a:latin typeface="ＭＳ Ｐゴシック"/>
              </a:rPr>
              <a:t>API</a:t>
            </a: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1) Identification Resolution 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a:t>
            </a:r>
            <a:r>
              <a:rPr kumimoji="0" lang="ja-JP" altLang="en-US" sz="1000" dirty="0">
                <a:solidFill>
                  <a:prstClr val="black"/>
                </a:solidFill>
                <a:latin typeface="ＭＳ Ｐゴシック"/>
              </a:rPr>
              <a:t>識別子」と「それについて記述したオープンデータの格納先情報」との対応付けを管理。</a:t>
            </a:r>
          </a:p>
          <a:p>
            <a:pPr defTabSz="672541" fontAlgn="base" latinLnBrk="1">
              <a:spcBef>
                <a:spcPct val="0"/>
              </a:spcBef>
              <a:spcAft>
                <a:spcPct val="0"/>
              </a:spcAft>
            </a:pPr>
            <a:endParaRPr kumimoji="0" lang="ja-JP" altLang="en-US" sz="1000" dirty="0">
              <a:solidFill>
                <a:prstClr val="black"/>
              </a:solidFill>
              <a:latin typeface="ＭＳ Ｐゴシック"/>
            </a:endParaRPr>
          </a:p>
          <a:p>
            <a:pPr defTabSz="672541" fontAlgn="base" latinLnBrk="1">
              <a:spcBef>
                <a:spcPct val="0"/>
              </a:spcBef>
              <a:spcAft>
                <a:spcPct val="0"/>
              </a:spcAft>
            </a:pPr>
            <a:r>
              <a:rPr kumimoji="0" lang="ja-JP" altLang="en-US" sz="1000" b="1" dirty="0" smtClean="0">
                <a:solidFill>
                  <a:prstClr val="black"/>
                </a:solidFill>
                <a:latin typeface="ＭＳ Ｐゴシック"/>
              </a:rPr>
              <a:t>　</a:t>
            </a:r>
            <a:r>
              <a:rPr kumimoji="0" lang="ja-JP" altLang="en-US" sz="1000" b="1" u="sng" dirty="0" smtClean="0">
                <a:solidFill>
                  <a:prstClr val="black"/>
                </a:solidFill>
                <a:latin typeface="ＭＳ Ｐゴシック"/>
              </a:rPr>
              <a:t>２</a:t>
            </a:r>
            <a:r>
              <a:rPr kumimoji="0" lang="ja-JP" altLang="en-US" sz="1000" b="1" u="sng" dirty="0">
                <a:solidFill>
                  <a:prstClr val="black"/>
                </a:solidFill>
                <a:latin typeface="ＭＳ Ｐゴシック"/>
              </a:rPr>
              <a:t>．オープンデータに対する検索・取得・操作を行う</a:t>
            </a:r>
            <a:r>
              <a:rPr kumimoji="0" lang="en-US" altLang="ja-JP" sz="1000" b="1" u="sng" dirty="0">
                <a:solidFill>
                  <a:prstClr val="black"/>
                </a:solidFill>
                <a:latin typeface="ＭＳ Ｐゴシック"/>
              </a:rPr>
              <a:t>API</a:t>
            </a: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b="1" dirty="0" smtClean="0">
                <a:solidFill>
                  <a:prstClr val="black"/>
                </a:solidFill>
                <a:latin typeface="ＭＳ Ｐゴシック"/>
              </a:rPr>
              <a:t>　</a:t>
            </a: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2) </a:t>
            </a:r>
            <a:r>
              <a:rPr kumimoji="0" lang="en-US" altLang="ja-JP" sz="1000" b="1" dirty="0" smtClean="0">
                <a:solidFill>
                  <a:prstClr val="black"/>
                </a:solidFill>
                <a:latin typeface="ＭＳ Ｐゴシック"/>
              </a:rPr>
              <a:t>SPARQL-Based </a:t>
            </a:r>
            <a:r>
              <a:rPr kumimoji="0" lang="en-US" altLang="ja-JP" sz="1000" b="1" dirty="0">
                <a:solidFill>
                  <a:prstClr val="black"/>
                </a:solidFill>
                <a:latin typeface="ＭＳ Ｐゴシック"/>
              </a:rPr>
              <a:t>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a:t>
            </a:r>
            <a:r>
              <a:rPr kumimoji="0" lang="ja-JP" altLang="en-US" sz="1000" dirty="0">
                <a:solidFill>
                  <a:prstClr val="black"/>
                </a:solidFill>
                <a:latin typeface="ＭＳ Ｐゴシック"/>
              </a:rPr>
              <a:t>　</a:t>
            </a:r>
            <a:r>
              <a:rPr kumimoji="0" lang="en-US" altLang="ja-JP" sz="1000" dirty="0" smtClean="0">
                <a:solidFill>
                  <a:prstClr val="black"/>
                </a:solidFill>
                <a:latin typeface="ＭＳ Ｐゴシック"/>
              </a:rPr>
              <a:t>SPARQL</a:t>
            </a:r>
            <a:r>
              <a:rPr kumimoji="0" lang="en-US" altLang="ja-JP" sz="1000" baseline="30000" dirty="0">
                <a:solidFill>
                  <a:prstClr val="black"/>
                </a:solidFill>
                <a:latin typeface="ＭＳ Ｐゴシック"/>
              </a:rPr>
              <a:t> </a:t>
            </a:r>
            <a:r>
              <a:rPr kumimoji="0" lang="en-US" altLang="ja-JP" sz="1000" baseline="30000" dirty="0" smtClean="0">
                <a:solidFill>
                  <a:prstClr val="black"/>
                </a:solidFill>
                <a:latin typeface="ＭＳ Ｐゴシック"/>
              </a:rPr>
              <a:t>(*6)</a:t>
            </a:r>
            <a:r>
              <a:rPr kumimoji="0" lang="ja-JP" altLang="en-US" sz="1000" dirty="0" smtClean="0">
                <a:solidFill>
                  <a:prstClr val="black"/>
                </a:solidFill>
                <a:latin typeface="ＭＳ Ｐゴシック"/>
              </a:rPr>
              <a:t>に</a:t>
            </a:r>
            <a:r>
              <a:rPr kumimoji="0" lang="ja-JP" altLang="en-US" sz="1000" dirty="0">
                <a:solidFill>
                  <a:prstClr val="black"/>
                </a:solidFill>
                <a:latin typeface="ＭＳ Ｐゴシック"/>
              </a:rPr>
              <a:t>基づく複雑な検索と、データの流し込み／ダンプ機能。</a:t>
            </a: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b="1" dirty="0" smtClean="0">
                <a:solidFill>
                  <a:prstClr val="black"/>
                </a:solidFill>
                <a:latin typeface="ＭＳ Ｐゴシック"/>
              </a:rPr>
              <a:t>　</a:t>
            </a: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3) Traceability/</a:t>
            </a:r>
            <a:r>
              <a:rPr kumimoji="0" lang="en-US" altLang="ja-JP" sz="1000" b="1" dirty="0" err="1">
                <a:solidFill>
                  <a:prstClr val="black"/>
                </a:solidFill>
                <a:latin typeface="ＭＳ Ｐゴシック"/>
              </a:rPr>
              <a:t>RealtimeData</a:t>
            </a:r>
            <a:r>
              <a:rPr kumimoji="0" lang="en-US" altLang="ja-JP" sz="1000" b="1" dirty="0">
                <a:solidFill>
                  <a:prstClr val="black"/>
                </a:solidFill>
                <a:latin typeface="ＭＳ Ｐゴシック"/>
              </a:rPr>
              <a:t> Management 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a:t>
            </a:r>
            <a:r>
              <a:rPr kumimoji="0" lang="ja-JP" altLang="en-US" sz="1000" dirty="0">
                <a:solidFill>
                  <a:prstClr val="black"/>
                </a:solidFill>
                <a:latin typeface="ＭＳ Ｐゴシック"/>
              </a:rPr>
              <a:t>　トレーサビリティに代表されるイベントを管理する機能</a:t>
            </a:r>
            <a:r>
              <a:rPr kumimoji="0" lang="en-US" altLang="ja-JP" sz="1000" dirty="0">
                <a:solidFill>
                  <a:prstClr val="black"/>
                </a:solidFill>
                <a:latin typeface="ＭＳ Ｐゴシック"/>
              </a:rPr>
              <a:t>｡</a:t>
            </a:r>
            <a:r>
              <a:rPr kumimoji="0" lang="ja-JP" altLang="en-US" sz="1000" dirty="0">
                <a:solidFill>
                  <a:prstClr val="black"/>
                </a:solidFill>
                <a:latin typeface="ＭＳ Ｐゴシック"/>
              </a:rPr>
              <a:t>（トレースフォワード・トレースバックを含む）</a:t>
            </a: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4) Geographical Data Management 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a:t>
            </a:r>
            <a:r>
              <a:rPr kumimoji="0" lang="en-US" altLang="ja-JP" sz="1000" dirty="0" smtClean="0">
                <a:solidFill>
                  <a:prstClr val="black"/>
                </a:solidFill>
                <a:latin typeface="ＭＳ Ｐゴシック"/>
              </a:rPr>
              <a:t>GIS</a:t>
            </a:r>
            <a:r>
              <a:rPr kumimoji="0" lang="ja-JP" altLang="en-US" sz="1000" dirty="0">
                <a:solidFill>
                  <a:prstClr val="black"/>
                </a:solidFill>
                <a:latin typeface="ＭＳ Ｐゴシック"/>
              </a:rPr>
              <a:t>等地理情報処理を必要とするデータ検索・取得・操作機能</a:t>
            </a:r>
            <a:r>
              <a:rPr kumimoji="0" lang="ja-JP" altLang="en-US" sz="1000" dirty="0" smtClean="0">
                <a:solidFill>
                  <a:prstClr val="black"/>
                </a:solidFill>
                <a:latin typeface="ＭＳ Ｐゴシック"/>
              </a:rPr>
              <a:t>。</a:t>
            </a:r>
            <a:endParaRPr kumimoji="0" lang="en-US" altLang="ja-JP" sz="1000" dirty="0" smtClean="0">
              <a:solidFill>
                <a:prstClr val="black"/>
              </a:solidFill>
              <a:latin typeface="ＭＳ Ｐゴシック"/>
            </a:endParaRP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b="1" dirty="0" smtClean="0">
                <a:solidFill>
                  <a:prstClr val="black"/>
                </a:solidFill>
                <a:latin typeface="ＭＳ Ｐゴシック"/>
              </a:rPr>
              <a:t>　</a:t>
            </a: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5) Security Management 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ユーザ</a:t>
            </a:r>
            <a:r>
              <a:rPr kumimoji="0" lang="ja-JP" altLang="en-US" sz="1000" dirty="0">
                <a:solidFill>
                  <a:prstClr val="black"/>
                </a:solidFill>
                <a:latin typeface="ＭＳ Ｐゴシック"/>
              </a:rPr>
              <a:t>・グループと、オープンデータのアクセスルールを管理する機能</a:t>
            </a:r>
            <a:r>
              <a:rPr kumimoji="0" lang="en-US" altLang="ja-JP" sz="1000" dirty="0">
                <a:solidFill>
                  <a:prstClr val="black"/>
                </a:solidFill>
                <a:latin typeface="ＭＳ Ｐゴシック"/>
              </a:rPr>
              <a:t>｡</a:t>
            </a:r>
          </a:p>
          <a:p>
            <a:pPr defTabSz="672541" fontAlgn="base" latinLnBrk="1">
              <a:spcBef>
                <a:spcPct val="0"/>
              </a:spcBef>
              <a:spcAft>
                <a:spcPct val="0"/>
              </a:spcAft>
            </a:pPr>
            <a:r>
              <a:rPr kumimoji="0" lang="ja-JP" altLang="en-US" sz="1000" dirty="0" smtClean="0">
                <a:solidFill>
                  <a:prstClr val="black"/>
                </a:solidFill>
                <a:latin typeface="ＭＳ Ｐゴシック"/>
              </a:rPr>
              <a:t>　</a:t>
            </a:r>
            <a:r>
              <a:rPr kumimoji="0" lang="ja-JP" altLang="en-US" sz="1000" b="1" dirty="0" smtClean="0">
                <a:solidFill>
                  <a:prstClr val="black"/>
                </a:solidFill>
                <a:latin typeface="ＭＳ Ｐゴシック"/>
              </a:rPr>
              <a:t>　</a:t>
            </a:r>
            <a:r>
              <a:rPr kumimoji="0" lang="en-US" altLang="ja-JP" sz="1000" b="1" dirty="0" smtClean="0">
                <a:solidFill>
                  <a:prstClr val="black"/>
                </a:solidFill>
                <a:latin typeface="ＭＳ Ｐゴシック"/>
              </a:rPr>
              <a:t>(6</a:t>
            </a:r>
            <a:r>
              <a:rPr kumimoji="0" lang="en-US" altLang="ja-JP" sz="1000" b="1" dirty="0">
                <a:solidFill>
                  <a:prstClr val="black"/>
                </a:solidFill>
                <a:latin typeface="ＭＳ Ｐゴシック"/>
              </a:rPr>
              <a:t>) </a:t>
            </a:r>
            <a:r>
              <a:rPr kumimoji="0" lang="en-US" altLang="ja-JP" sz="1000" b="1" dirty="0" smtClean="0">
                <a:solidFill>
                  <a:prstClr val="black"/>
                </a:solidFill>
                <a:latin typeface="ＭＳ Ｐゴシック"/>
              </a:rPr>
              <a:t>Notification </a:t>
            </a:r>
            <a:r>
              <a:rPr kumimoji="0" lang="en-US" altLang="ja-JP" sz="1000" b="1" dirty="0">
                <a:solidFill>
                  <a:prstClr val="black"/>
                </a:solidFill>
                <a:latin typeface="ＭＳ Ｐゴシック"/>
              </a:rPr>
              <a:t>Management Command</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オープンデータ</a:t>
            </a:r>
            <a:r>
              <a:rPr kumimoji="0" lang="ja-JP" altLang="en-US" sz="1000" dirty="0">
                <a:solidFill>
                  <a:prstClr val="black"/>
                </a:solidFill>
                <a:latin typeface="ＭＳ Ｐゴシック"/>
              </a:rPr>
              <a:t>の登録・更新をトリガとしてデータ利用者のシステム</a:t>
            </a:r>
            <a:r>
              <a:rPr kumimoji="0" lang="ja-JP" altLang="en-US" sz="1000" dirty="0" smtClean="0">
                <a:solidFill>
                  <a:prstClr val="black"/>
                </a:solidFill>
                <a:latin typeface="ＭＳ Ｐゴシック"/>
              </a:rPr>
              <a:t>に</a:t>
            </a:r>
            <a:endParaRPr kumimoji="0" lang="en-US" altLang="ja-JP" sz="1000" dirty="0" smtClean="0">
              <a:solidFill>
                <a:prstClr val="black"/>
              </a:solidFill>
              <a:latin typeface="ＭＳ Ｐゴシック"/>
            </a:endParaRP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ja-JP" altLang="en-US" sz="1000" dirty="0" smtClean="0">
                <a:solidFill>
                  <a:prstClr val="black"/>
                </a:solidFill>
                <a:latin typeface="ＭＳ Ｐゴシック"/>
              </a:rPr>
              <a:t>　　　コールバック</a:t>
            </a:r>
            <a:r>
              <a:rPr kumimoji="0" lang="ja-JP" altLang="en-US" sz="1000" dirty="0">
                <a:solidFill>
                  <a:prstClr val="black"/>
                </a:solidFill>
                <a:latin typeface="ＭＳ Ｐゴシック"/>
              </a:rPr>
              <a:t>する（</a:t>
            </a:r>
            <a:r>
              <a:rPr kumimoji="0" lang="en-US" altLang="ja-JP" sz="1000" dirty="0">
                <a:solidFill>
                  <a:prstClr val="black"/>
                </a:solidFill>
                <a:latin typeface="ＭＳ Ｐゴシック"/>
              </a:rPr>
              <a:t>Notification</a:t>
            </a:r>
            <a:r>
              <a:rPr kumimoji="0" lang="ja-JP" altLang="en-US" sz="1000" dirty="0">
                <a:solidFill>
                  <a:prstClr val="black"/>
                </a:solidFill>
                <a:latin typeface="ＭＳ Ｐゴシック"/>
              </a:rPr>
              <a:t>）仕組み</a:t>
            </a:r>
            <a:r>
              <a:rPr kumimoji="0" lang="en-US" altLang="ja-JP" sz="1000" dirty="0" smtClean="0">
                <a:solidFill>
                  <a:prstClr val="black"/>
                </a:solidFill>
                <a:latin typeface="ＭＳ Ｐゴシック"/>
              </a:rPr>
              <a:t>｡</a:t>
            </a:r>
            <a:endParaRPr kumimoji="0" lang="en-US" altLang="ja-JP" sz="1000" dirty="0">
              <a:solidFill>
                <a:prstClr val="black"/>
              </a:solidFill>
              <a:latin typeface="ＭＳ Ｐゴシック"/>
            </a:endParaRPr>
          </a:p>
        </p:txBody>
      </p:sp>
      <p:sp>
        <p:nvSpPr>
          <p:cNvPr id="42" name="テキスト ボックス 41"/>
          <p:cNvSpPr txBox="1"/>
          <p:nvPr/>
        </p:nvSpPr>
        <p:spPr>
          <a:xfrm>
            <a:off x="4946530" y="3126488"/>
            <a:ext cx="4831006" cy="806568"/>
          </a:xfrm>
          <a:prstGeom prst="rect">
            <a:avLst/>
          </a:prstGeom>
          <a:noFill/>
          <a:ln>
            <a:solidFill>
              <a:schemeClr val="bg2"/>
            </a:solidFill>
            <a:prstDash val="dash"/>
          </a:ln>
        </p:spPr>
        <p:txBody>
          <a:bodyPr wrap="none" lIns="67248" tIns="33624" rIns="67248" bIns="33624" rtlCol="0">
            <a:spAutoFit/>
          </a:bodyPr>
          <a:lstStyle/>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(*4) HTTP (</a:t>
            </a:r>
            <a:r>
              <a:rPr lang="en-US" altLang="ja-JP" sz="800" dirty="0" err="1">
                <a:solidFill>
                  <a:prstClr val="black"/>
                </a:solidFill>
                <a:latin typeface="ヒラギノ角ゴ ProN W6"/>
                <a:ea typeface="ヒラギノ角ゴ ProN W6"/>
                <a:cs typeface="ヒラギノ角ゴ ProN W6"/>
              </a:rPr>
              <a:t>HyperText</a:t>
            </a:r>
            <a:r>
              <a:rPr lang="en-US" altLang="ja-JP" sz="800" dirty="0">
                <a:solidFill>
                  <a:prstClr val="black"/>
                </a:solidFill>
                <a:latin typeface="ヒラギノ角ゴ ProN W6"/>
                <a:ea typeface="ヒラギノ角ゴ ProN W6"/>
                <a:cs typeface="ヒラギノ角ゴ ProN W6"/>
              </a:rPr>
              <a:t> Transfer Protocol): Web</a:t>
            </a:r>
            <a:r>
              <a:rPr lang="ja-JP" altLang="en-US" sz="800" dirty="0">
                <a:solidFill>
                  <a:prstClr val="black"/>
                </a:solidFill>
                <a:latin typeface="ヒラギノ角ゴ ProN W6"/>
                <a:ea typeface="ヒラギノ角ゴ ProN W6"/>
                <a:cs typeface="ヒラギノ角ゴ ProN W6"/>
              </a:rPr>
              <a:t>ブラウザ（または</a:t>
            </a:r>
            <a:r>
              <a:rPr lang="en-US" altLang="ja-JP" sz="800" dirty="0">
                <a:solidFill>
                  <a:prstClr val="black"/>
                </a:solidFill>
                <a:latin typeface="ヒラギノ角ゴ ProN W6"/>
                <a:ea typeface="ヒラギノ角ゴ ProN W6"/>
                <a:cs typeface="ヒラギノ角ゴ ProN W6"/>
              </a:rPr>
              <a:t>Web</a:t>
            </a:r>
            <a:r>
              <a:rPr lang="ja-JP" altLang="en-US" sz="800" dirty="0">
                <a:solidFill>
                  <a:prstClr val="black"/>
                </a:solidFill>
                <a:latin typeface="ヒラギノ角ゴ ProN W6"/>
                <a:ea typeface="ヒラギノ角ゴ ProN W6"/>
                <a:cs typeface="ヒラギノ角ゴ ProN W6"/>
              </a:rPr>
              <a:t>アプリケーション）と</a:t>
            </a:r>
            <a:r>
              <a:rPr lang="en-US" altLang="ja-JP" sz="800" dirty="0">
                <a:solidFill>
                  <a:prstClr val="black"/>
                </a:solidFill>
                <a:latin typeface="ヒラギノ角ゴ ProN W6"/>
                <a:ea typeface="ヒラギノ角ゴ ProN W6"/>
                <a:cs typeface="ヒラギノ角ゴ ProN W6"/>
              </a:rPr>
              <a:t>Web</a:t>
            </a:r>
            <a:r>
              <a:rPr lang="ja-JP" altLang="en-US" sz="800" dirty="0">
                <a:solidFill>
                  <a:prstClr val="black"/>
                </a:solidFill>
                <a:latin typeface="ヒラギノ角ゴ ProN W6"/>
                <a:ea typeface="ヒラギノ角ゴ ProN W6"/>
                <a:cs typeface="ヒラギノ角ゴ ProN W6"/>
              </a:rPr>
              <a:t>サーバの間で、</a:t>
            </a:r>
            <a:br>
              <a:rPr lang="ja-JP" altLang="en-US" sz="800" dirty="0">
                <a:solidFill>
                  <a:prstClr val="black"/>
                </a:solidFill>
                <a:latin typeface="ヒラギノ角ゴ ProN W6"/>
                <a:ea typeface="ヒラギノ角ゴ ProN W6"/>
                <a:cs typeface="ヒラギノ角ゴ ProN W6"/>
              </a:rPr>
            </a:br>
            <a:r>
              <a:rPr lang="ja-JP" altLang="en-US" sz="800" dirty="0">
                <a:solidFill>
                  <a:prstClr val="black"/>
                </a:solidFill>
                <a:latin typeface="ヒラギノ角ゴ ProN W6"/>
                <a:ea typeface="ヒラギノ角ゴ ProN W6"/>
                <a:cs typeface="ヒラギノ角ゴ ProN W6"/>
              </a:rPr>
              <a:t>      コンテンツの送受信に用いられる通信規約。</a:t>
            </a:r>
            <a:endParaRPr lang="en-US" altLang="ja-JP" sz="8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(*5) HTTP/REST: </a:t>
            </a:r>
            <a:r>
              <a:rPr lang="ja-JP" altLang="en-US" sz="800" dirty="0">
                <a:solidFill>
                  <a:prstClr val="black"/>
                </a:solidFill>
                <a:latin typeface="ヒラギノ角ゴ ProN W6"/>
                <a:ea typeface="ヒラギノ角ゴ ProN W6"/>
                <a:cs typeface="ヒラギノ角ゴ ProN W6"/>
              </a:rPr>
              <a:t>データに対する取得・作成・更新・削除の各操作を、</a:t>
            </a:r>
            <a:r>
              <a:rPr lang="en-US" altLang="ja-JP" sz="800" dirty="0">
                <a:solidFill>
                  <a:prstClr val="black"/>
                </a:solidFill>
                <a:latin typeface="ヒラギノ角ゴ ProN W6"/>
                <a:ea typeface="ヒラギノ角ゴ ProN W6"/>
                <a:cs typeface="ヒラギノ角ゴ ProN W6"/>
              </a:rPr>
              <a:t>HTTP</a:t>
            </a:r>
            <a:r>
              <a:rPr lang="ja-JP" altLang="en-US" sz="800" dirty="0">
                <a:solidFill>
                  <a:prstClr val="black"/>
                </a:solidFill>
                <a:latin typeface="ヒラギノ角ゴ ProN W6"/>
                <a:ea typeface="ヒラギノ角ゴ ProN W6"/>
                <a:cs typeface="ヒラギノ角ゴ ProN W6"/>
              </a:rPr>
              <a:t>プロトコルが定めるコマンドである</a:t>
            </a:r>
            <a:endParaRPr lang="en-US" altLang="ja-JP" sz="8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      GET, POST, PUT, DELETE</a:t>
            </a:r>
            <a:r>
              <a:rPr lang="ja-JP" altLang="en-US" sz="800" dirty="0">
                <a:solidFill>
                  <a:prstClr val="black"/>
                </a:solidFill>
                <a:latin typeface="ヒラギノ角ゴ ProN W6"/>
                <a:ea typeface="ヒラギノ角ゴ ProN W6"/>
                <a:cs typeface="ヒラギノ角ゴ ProN W6"/>
              </a:rPr>
              <a:t>を用いて行う問い合わせ手法。</a:t>
            </a:r>
            <a:endParaRPr lang="en-US" altLang="ja-JP" sz="8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      Twitter</a:t>
            </a:r>
            <a:r>
              <a:rPr lang="ja-JP" altLang="en-US" sz="800" dirty="0">
                <a:solidFill>
                  <a:prstClr val="black"/>
                </a:solidFill>
                <a:latin typeface="ヒラギノ角ゴ ProN W6"/>
                <a:ea typeface="ヒラギノ角ゴ ProN W6"/>
                <a:cs typeface="ヒラギノ角ゴ ProN W6"/>
              </a:rPr>
              <a:t>や</a:t>
            </a:r>
            <a:r>
              <a:rPr lang="en-US" altLang="ja-JP" sz="800" dirty="0">
                <a:solidFill>
                  <a:prstClr val="black"/>
                </a:solidFill>
                <a:latin typeface="ヒラギノ角ゴ ProN W6"/>
                <a:ea typeface="ヒラギノ角ゴ ProN W6"/>
                <a:cs typeface="ヒラギノ角ゴ ProN W6"/>
              </a:rPr>
              <a:t>Facebook</a:t>
            </a:r>
            <a:r>
              <a:rPr lang="ja-JP" altLang="en-US" sz="800" dirty="0">
                <a:solidFill>
                  <a:prstClr val="black"/>
                </a:solidFill>
                <a:latin typeface="ヒラギノ角ゴ ProN W6"/>
                <a:ea typeface="ヒラギノ角ゴ ProN W6"/>
                <a:cs typeface="ヒラギノ角ゴ ProN W6"/>
              </a:rPr>
              <a:t>など、今日の</a:t>
            </a:r>
            <a:r>
              <a:rPr lang="en-US" altLang="ja-JP" sz="800" dirty="0">
                <a:solidFill>
                  <a:prstClr val="black"/>
                </a:solidFill>
                <a:latin typeface="ヒラギノ角ゴ ProN W6"/>
                <a:ea typeface="ヒラギノ角ゴ ProN W6"/>
                <a:cs typeface="ヒラギノ角ゴ ProN W6"/>
              </a:rPr>
              <a:t>Web</a:t>
            </a:r>
            <a:r>
              <a:rPr lang="ja-JP" altLang="en-US" sz="800" dirty="0">
                <a:solidFill>
                  <a:prstClr val="black"/>
                </a:solidFill>
                <a:latin typeface="ヒラギノ角ゴ ProN W6"/>
                <a:ea typeface="ヒラギノ角ゴ ProN W6"/>
                <a:cs typeface="ヒラギノ角ゴ ProN W6"/>
              </a:rPr>
              <a:t>サービスで広く利用されている。</a:t>
            </a:r>
            <a:endParaRPr lang="en-US" altLang="ja-JP" sz="8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rPr>
              <a:t>(*6) SPARQL: RDF</a:t>
            </a:r>
            <a:r>
              <a:rPr lang="ja-JP" altLang="en-US" sz="800" dirty="0">
                <a:solidFill>
                  <a:prstClr val="black"/>
                </a:solidFill>
                <a:latin typeface="ヒラギノ角ゴ ProN W6"/>
                <a:ea typeface="ヒラギノ角ゴ ProN W6"/>
                <a:cs typeface="ヒラギノ角ゴ ProN W6"/>
              </a:rPr>
              <a:t>で記述されたデータを検索・操作する言語。</a:t>
            </a:r>
            <a:r>
              <a:rPr lang="en-US" altLang="ja-JP" sz="800" dirty="0">
                <a:solidFill>
                  <a:prstClr val="black"/>
                </a:solidFill>
                <a:latin typeface="ヒラギノ角ゴ ProN W6"/>
                <a:ea typeface="ヒラギノ角ゴ ProN W6"/>
                <a:cs typeface="ヒラギノ角ゴ ProN W6"/>
              </a:rPr>
              <a:t>W3C</a:t>
            </a:r>
            <a:r>
              <a:rPr lang="ja-JP" altLang="en-US" sz="800" dirty="0">
                <a:solidFill>
                  <a:prstClr val="black"/>
                </a:solidFill>
                <a:latin typeface="ヒラギノ角ゴ ProN W6"/>
                <a:ea typeface="ヒラギノ角ゴ ProN W6"/>
                <a:cs typeface="ヒラギノ角ゴ ProN W6"/>
              </a:rPr>
              <a:t>により標準化されている。</a:t>
            </a:r>
            <a:endParaRPr lang="en-US" altLang="ja-JP" sz="800" dirty="0">
              <a:solidFill>
                <a:prstClr val="black"/>
              </a:solidFill>
              <a:latin typeface="ヒラギノ角ゴ ProN W6"/>
              <a:ea typeface="ヒラギノ角ゴ ProN W6"/>
              <a:cs typeface="ヒラギノ角ゴ ProN W6"/>
            </a:endParaRPr>
          </a:p>
        </p:txBody>
      </p:sp>
      <p:sp>
        <p:nvSpPr>
          <p:cNvPr id="43" name="フローチャート : 磁気ディスク 42"/>
          <p:cNvSpPr/>
          <p:nvPr/>
        </p:nvSpPr>
        <p:spPr bwMode="auto">
          <a:xfrm>
            <a:off x="1173436" y="4672823"/>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45" name="テキスト ボックス 44"/>
          <p:cNvSpPr txBox="1"/>
          <p:nvPr/>
        </p:nvSpPr>
        <p:spPr>
          <a:xfrm>
            <a:off x="1058933" y="4454496"/>
            <a:ext cx="725715"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X</a:t>
            </a:r>
            <a:endParaRPr lang="ja-JP" altLang="en-US" sz="1000" dirty="0">
              <a:solidFill>
                <a:prstClr val="black"/>
              </a:solidFill>
              <a:latin typeface="ヒラギノ角ゴ ProN W6"/>
              <a:ea typeface="ヒラギノ角ゴ ProN W6"/>
              <a:cs typeface="ヒラギノ角ゴ ProN W6"/>
            </a:endParaRPr>
          </a:p>
        </p:txBody>
      </p:sp>
      <p:pic>
        <p:nvPicPr>
          <p:cNvPr id="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874" y="5640009"/>
            <a:ext cx="753547" cy="64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1912036" y="4019354"/>
            <a:ext cx="2035368" cy="344904"/>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en-US" altLang="ja-JP" b="1" dirty="0">
                <a:solidFill>
                  <a:prstClr val="black"/>
                </a:solidFill>
                <a:latin typeface="ヒラギノ角ゴ ProN W6"/>
                <a:ea typeface="ヒラギノ角ゴ ProN W6"/>
                <a:cs typeface="ヒラギノ角ゴ ProN W6"/>
              </a:rPr>
              <a:t>【</a:t>
            </a:r>
            <a:r>
              <a:rPr lang="ja-JP" altLang="en-US" b="1" dirty="0">
                <a:solidFill>
                  <a:prstClr val="black"/>
                </a:solidFill>
                <a:latin typeface="ヒラギノ角ゴ ProN W6"/>
                <a:ea typeface="ヒラギノ角ゴ ProN W6"/>
                <a:cs typeface="ヒラギノ角ゴ ProN W6"/>
              </a:rPr>
              <a:t>標準</a:t>
            </a:r>
            <a:r>
              <a:rPr lang="en-US" altLang="ja-JP" b="1" dirty="0">
                <a:solidFill>
                  <a:prstClr val="black"/>
                </a:solidFill>
                <a:latin typeface="ヒラギノ角ゴ ProN W6"/>
                <a:ea typeface="ヒラギノ角ゴ ProN W6"/>
                <a:cs typeface="ヒラギノ角ゴ ProN W6"/>
              </a:rPr>
              <a:t>API</a:t>
            </a:r>
            <a:r>
              <a:rPr lang="ja-JP" altLang="en-US" b="1" dirty="0">
                <a:solidFill>
                  <a:prstClr val="black"/>
                </a:solidFill>
                <a:latin typeface="ヒラギノ角ゴ ProN W6"/>
                <a:ea typeface="ヒラギノ角ゴ ProN W6"/>
                <a:cs typeface="ヒラギノ角ゴ ProN W6"/>
              </a:rPr>
              <a:t>規格なし</a:t>
            </a:r>
            <a:r>
              <a:rPr lang="en-US" altLang="ja-JP" b="1" dirty="0">
                <a:solidFill>
                  <a:prstClr val="black"/>
                </a:solidFill>
                <a:latin typeface="ヒラギノ角ゴ ProN W6"/>
                <a:ea typeface="ヒラギノ角ゴ ProN W6"/>
                <a:cs typeface="ヒラギノ角ゴ ProN W6"/>
              </a:rPr>
              <a:t>】</a:t>
            </a:r>
            <a:endParaRPr lang="ja-JP" altLang="en-US" b="1" dirty="0">
              <a:solidFill>
                <a:prstClr val="black"/>
              </a:solidFill>
              <a:latin typeface="ヒラギノ角ゴ ProN W6"/>
              <a:ea typeface="ヒラギノ角ゴ ProN W6"/>
              <a:cs typeface="ヒラギノ角ゴ ProN W6"/>
            </a:endParaRPr>
          </a:p>
        </p:txBody>
      </p:sp>
      <p:sp>
        <p:nvSpPr>
          <p:cNvPr id="51" name="フローチャート : 磁気ディスク 50"/>
          <p:cNvSpPr/>
          <p:nvPr/>
        </p:nvSpPr>
        <p:spPr bwMode="auto">
          <a:xfrm>
            <a:off x="2395456" y="4672823"/>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541"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53" name="テキスト ボックス 52"/>
          <p:cNvSpPr txBox="1"/>
          <p:nvPr/>
        </p:nvSpPr>
        <p:spPr>
          <a:xfrm>
            <a:off x="2284672" y="4454496"/>
            <a:ext cx="724112"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Y</a:t>
            </a:r>
            <a:endParaRPr lang="ja-JP" altLang="en-US" sz="1000" dirty="0">
              <a:solidFill>
                <a:prstClr val="black"/>
              </a:solidFill>
              <a:latin typeface="ヒラギノ角ゴ ProN W6"/>
              <a:ea typeface="ヒラギノ角ゴ ProN W6"/>
              <a:cs typeface="ヒラギノ角ゴ ProN W6"/>
            </a:endParaRPr>
          </a:p>
        </p:txBody>
      </p:sp>
      <p:sp>
        <p:nvSpPr>
          <p:cNvPr id="54" name="フローチャート : 磁気ディスク 53"/>
          <p:cNvSpPr/>
          <p:nvPr/>
        </p:nvSpPr>
        <p:spPr bwMode="auto">
          <a:xfrm>
            <a:off x="3693145" y="4672823"/>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56" name="テキスト ボックス 55"/>
          <p:cNvSpPr txBox="1"/>
          <p:nvPr/>
        </p:nvSpPr>
        <p:spPr>
          <a:xfrm>
            <a:off x="3584022" y="4454496"/>
            <a:ext cx="720906"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Z</a:t>
            </a:r>
            <a:endParaRPr lang="ja-JP" altLang="en-US" sz="1000" dirty="0">
              <a:solidFill>
                <a:prstClr val="black"/>
              </a:solidFill>
              <a:latin typeface="ヒラギノ角ゴ ProN W6"/>
              <a:ea typeface="ヒラギノ角ゴ ProN W6"/>
              <a:cs typeface="ヒラギノ角ゴ ProN W6"/>
            </a:endParaRPr>
          </a:p>
        </p:txBody>
      </p:sp>
      <p:sp>
        <p:nvSpPr>
          <p:cNvPr id="57" name="フローチャート : 磁気ディスク 56"/>
          <p:cNvSpPr/>
          <p:nvPr/>
        </p:nvSpPr>
        <p:spPr bwMode="auto">
          <a:xfrm>
            <a:off x="5555539" y="4678756"/>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60" name="テキスト ボックス 59"/>
          <p:cNvSpPr txBox="1"/>
          <p:nvPr/>
        </p:nvSpPr>
        <p:spPr>
          <a:xfrm>
            <a:off x="6564361" y="4025287"/>
            <a:ext cx="2038574" cy="344904"/>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en-US" altLang="ja-JP" b="1" dirty="0">
                <a:solidFill>
                  <a:prstClr val="black"/>
                </a:solidFill>
                <a:latin typeface="ヒラギノ角ゴ ProN W6"/>
                <a:ea typeface="ヒラギノ角ゴ ProN W6"/>
                <a:cs typeface="ヒラギノ角ゴ ProN W6"/>
              </a:rPr>
              <a:t>【</a:t>
            </a:r>
            <a:r>
              <a:rPr lang="ja-JP" altLang="en-US" b="1" dirty="0">
                <a:solidFill>
                  <a:prstClr val="black"/>
                </a:solidFill>
                <a:latin typeface="ヒラギノ角ゴ ProN W6"/>
                <a:ea typeface="ヒラギノ角ゴ ProN W6"/>
                <a:cs typeface="ヒラギノ角ゴ ProN W6"/>
              </a:rPr>
              <a:t>標準</a:t>
            </a:r>
            <a:r>
              <a:rPr lang="en-US" altLang="ja-JP" b="1" dirty="0">
                <a:solidFill>
                  <a:prstClr val="black"/>
                </a:solidFill>
                <a:latin typeface="ヒラギノ角ゴ ProN W6"/>
                <a:ea typeface="ヒラギノ角ゴ ProN W6"/>
                <a:cs typeface="ヒラギノ角ゴ ProN W6"/>
              </a:rPr>
              <a:t>API</a:t>
            </a:r>
            <a:r>
              <a:rPr lang="ja-JP" altLang="en-US" b="1" dirty="0">
                <a:solidFill>
                  <a:prstClr val="black"/>
                </a:solidFill>
                <a:latin typeface="ヒラギノ角ゴ ProN W6"/>
                <a:ea typeface="ヒラギノ角ゴ ProN W6"/>
                <a:cs typeface="ヒラギノ角ゴ ProN W6"/>
              </a:rPr>
              <a:t>規格あり</a:t>
            </a:r>
            <a:r>
              <a:rPr lang="en-US" altLang="ja-JP" b="1" dirty="0">
                <a:solidFill>
                  <a:prstClr val="black"/>
                </a:solidFill>
                <a:latin typeface="ヒラギノ角ゴ ProN W6"/>
                <a:ea typeface="ヒラギノ角ゴ ProN W6"/>
                <a:cs typeface="ヒラギノ角ゴ ProN W6"/>
              </a:rPr>
              <a:t>】</a:t>
            </a:r>
            <a:endParaRPr lang="ja-JP" altLang="en-US" b="1" dirty="0">
              <a:solidFill>
                <a:prstClr val="black"/>
              </a:solidFill>
              <a:latin typeface="ヒラギノ角ゴ ProN W6"/>
              <a:ea typeface="ヒラギノ角ゴ ProN W6"/>
              <a:cs typeface="ヒラギノ角ゴ ProN W6"/>
            </a:endParaRPr>
          </a:p>
        </p:txBody>
      </p:sp>
      <p:sp>
        <p:nvSpPr>
          <p:cNvPr id="61" name="フローチャート : 磁気ディスク 60"/>
          <p:cNvSpPr/>
          <p:nvPr/>
        </p:nvSpPr>
        <p:spPr bwMode="auto">
          <a:xfrm>
            <a:off x="7089275" y="4678756"/>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66" name="フローチャート : 磁気ディスク 65"/>
          <p:cNvSpPr/>
          <p:nvPr/>
        </p:nvSpPr>
        <p:spPr bwMode="auto">
          <a:xfrm>
            <a:off x="8349130" y="4678756"/>
            <a:ext cx="438210" cy="379113"/>
          </a:xfrm>
          <a:prstGeom prst="flowChartMagneticDisk">
            <a:avLst/>
          </a:prstGeom>
          <a:solidFill>
            <a:schemeClr val="accent1"/>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en-US" altLang="ja-JP" sz="1200" dirty="0">
                <a:solidFill>
                  <a:prstClr val="white"/>
                </a:solidFill>
                <a:ea typeface="ＤＦＧ華康ゴシック体W5" pitchFamily="50" charset="-128"/>
              </a:rPr>
              <a:t>DB</a:t>
            </a:r>
            <a:endParaRPr kumimoji="0" lang="ja-JP" altLang="en-US" sz="1200" dirty="0">
              <a:solidFill>
                <a:prstClr val="white"/>
              </a:solidFill>
              <a:ea typeface="ＤＦＧ華康ゴシック体W5" pitchFamily="50" charset="-128"/>
            </a:endParaRPr>
          </a:p>
        </p:txBody>
      </p:sp>
      <p:sp>
        <p:nvSpPr>
          <p:cNvPr id="81" name="テキスト ボックス 80"/>
          <p:cNvSpPr txBox="1"/>
          <p:nvPr/>
        </p:nvSpPr>
        <p:spPr>
          <a:xfrm>
            <a:off x="132686" y="6395128"/>
            <a:ext cx="3372273" cy="314126"/>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・サービスごとにオープンデータの取得方法を調査し、アクセスする必要あり</a:t>
            </a:r>
            <a:endParaRPr lang="en-US" altLang="ja-JP" sz="8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・データの取得先もサービスごとに違う</a:t>
            </a:r>
          </a:p>
        </p:txBody>
      </p:sp>
      <p:pic>
        <p:nvPicPr>
          <p:cNvPr id="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055" y="5640009"/>
            <a:ext cx="753547" cy="64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テキスト ボックス 92"/>
          <p:cNvSpPr txBox="1"/>
          <p:nvPr/>
        </p:nvSpPr>
        <p:spPr>
          <a:xfrm>
            <a:off x="5621631" y="6405638"/>
            <a:ext cx="2884960" cy="314126"/>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・データ提供元によらず共通の問い合わせ形式でアクセス可能</a:t>
            </a:r>
          </a:p>
          <a:p>
            <a:pPr defTabSz="672541" fontAlgn="base" latinLnBrk="1">
              <a:spcBef>
                <a:spcPct val="0"/>
              </a:spcBef>
              <a:spcAft>
                <a:spcPct val="0"/>
              </a:spcAft>
            </a:pPr>
            <a:r>
              <a:rPr lang="ja-JP" altLang="en-US" sz="800" dirty="0">
                <a:solidFill>
                  <a:prstClr val="black"/>
                </a:solidFill>
                <a:latin typeface="ヒラギノ角ゴ ProN W6"/>
                <a:ea typeface="ヒラギノ角ゴ ProN W6"/>
                <a:cs typeface="ヒラギノ角ゴ ProN W6"/>
              </a:rPr>
              <a:t>・データの識別子から、そのデータの取得先を問い合わせられる</a:t>
            </a:r>
          </a:p>
        </p:txBody>
      </p:sp>
      <p:sp>
        <p:nvSpPr>
          <p:cNvPr id="108" name="テキスト ボックス 107"/>
          <p:cNvSpPr txBox="1"/>
          <p:nvPr/>
        </p:nvSpPr>
        <p:spPr>
          <a:xfrm>
            <a:off x="5451421" y="4472232"/>
            <a:ext cx="725715"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X</a:t>
            </a:r>
            <a:endParaRPr lang="ja-JP" altLang="en-US" sz="1000" dirty="0">
              <a:solidFill>
                <a:prstClr val="black"/>
              </a:solidFill>
              <a:latin typeface="ヒラギノ角ゴ ProN W6"/>
              <a:ea typeface="ヒラギノ角ゴ ProN W6"/>
              <a:cs typeface="ヒラギノ角ゴ ProN W6"/>
            </a:endParaRPr>
          </a:p>
        </p:txBody>
      </p:sp>
      <p:sp>
        <p:nvSpPr>
          <p:cNvPr id="109" name="テキスト ボックス 108"/>
          <p:cNvSpPr txBox="1"/>
          <p:nvPr/>
        </p:nvSpPr>
        <p:spPr>
          <a:xfrm>
            <a:off x="6891451" y="4472232"/>
            <a:ext cx="724112"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Y</a:t>
            </a:r>
            <a:endParaRPr lang="ja-JP" altLang="en-US" sz="1000" dirty="0">
              <a:solidFill>
                <a:prstClr val="black"/>
              </a:solidFill>
              <a:latin typeface="ヒラギノ角ゴ ProN W6"/>
              <a:ea typeface="ヒラギノ角ゴ ProN W6"/>
              <a:cs typeface="ヒラギノ角ゴ ProN W6"/>
            </a:endParaRPr>
          </a:p>
        </p:txBody>
      </p:sp>
      <p:sp>
        <p:nvSpPr>
          <p:cNvPr id="110" name="テキスト ボックス 109"/>
          <p:cNvSpPr txBox="1"/>
          <p:nvPr/>
        </p:nvSpPr>
        <p:spPr>
          <a:xfrm>
            <a:off x="8193360" y="4472232"/>
            <a:ext cx="720906" cy="221793"/>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ja-JP" altLang="en-US" sz="1000" dirty="0">
                <a:solidFill>
                  <a:prstClr val="black"/>
                </a:solidFill>
                <a:latin typeface="ヒラギノ角ゴ ProN W6"/>
                <a:ea typeface="ヒラギノ角ゴ ProN W6"/>
                <a:cs typeface="ヒラギノ角ゴ ProN W6"/>
              </a:rPr>
              <a:t>公開主体</a:t>
            </a:r>
            <a:r>
              <a:rPr lang="en-US" altLang="ja-JP" sz="1000" dirty="0" smtClean="0">
                <a:solidFill>
                  <a:prstClr val="black"/>
                </a:solidFill>
                <a:latin typeface="ヒラギノ角ゴ ProN W6"/>
                <a:ea typeface="ヒラギノ角ゴ ProN W6"/>
                <a:cs typeface="ヒラギノ角ゴ ProN W6"/>
              </a:rPr>
              <a:t>Z</a:t>
            </a:r>
            <a:endParaRPr lang="ja-JP" altLang="en-US" sz="1000" dirty="0">
              <a:solidFill>
                <a:prstClr val="black"/>
              </a:solidFill>
              <a:latin typeface="ヒラギノ角ゴ ProN W6"/>
              <a:ea typeface="ヒラギノ角ゴ ProN W6"/>
              <a:cs typeface="ヒラギノ角ゴ ProN W6"/>
            </a:endParaRPr>
          </a:p>
        </p:txBody>
      </p:sp>
      <p:sp>
        <p:nvSpPr>
          <p:cNvPr id="15" name="フローチャート: 処理 14"/>
          <p:cNvSpPr/>
          <p:nvPr/>
        </p:nvSpPr>
        <p:spPr bwMode="auto">
          <a:xfrm>
            <a:off x="1063883" y="5080000"/>
            <a:ext cx="712092" cy="233619"/>
          </a:xfrm>
          <a:prstGeom prst="flowChartProcess">
            <a:avLst/>
          </a:prstGeom>
          <a:solidFill>
            <a:srgbClr val="FFC00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black"/>
                </a:solidFill>
                <a:ea typeface="ＤＦＧ華康ゴシック体W5" pitchFamily="50" charset="-128"/>
              </a:rPr>
              <a:t>独自</a:t>
            </a:r>
            <a:r>
              <a:rPr kumimoji="0" lang="en-US" altLang="ja-JP" sz="900" dirty="0">
                <a:solidFill>
                  <a:prstClr val="black"/>
                </a:solidFill>
                <a:ea typeface="ＤＦＧ華康ゴシック体W5" pitchFamily="50" charset="-128"/>
              </a:rPr>
              <a:t>API</a:t>
            </a:r>
            <a:endParaRPr kumimoji="0" lang="ja-JP" altLang="en-US" sz="900" dirty="0">
              <a:solidFill>
                <a:prstClr val="black"/>
              </a:solidFill>
              <a:ea typeface="ＤＦＧ華康ゴシック体W5" pitchFamily="50" charset="-128"/>
            </a:endParaRPr>
          </a:p>
        </p:txBody>
      </p:sp>
      <p:sp>
        <p:nvSpPr>
          <p:cNvPr id="111" name="フローチャート: 処理 110"/>
          <p:cNvSpPr/>
          <p:nvPr/>
        </p:nvSpPr>
        <p:spPr bwMode="auto">
          <a:xfrm>
            <a:off x="2279601" y="5073140"/>
            <a:ext cx="712092" cy="233619"/>
          </a:xfrm>
          <a:prstGeom prst="flowChartProcess">
            <a:avLst/>
          </a:prstGeom>
          <a:solidFill>
            <a:srgbClr val="00B0F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black"/>
                </a:solidFill>
                <a:ea typeface="ＤＦＧ華康ゴシック体W5" pitchFamily="50" charset="-128"/>
              </a:rPr>
              <a:t>独自</a:t>
            </a:r>
            <a:r>
              <a:rPr kumimoji="0" lang="en-US" altLang="ja-JP" sz="900" dirty="0">
                <a:solidFill>
                  <a:prstClr val="black"/>
                </a:solidFill>
                <a:ea typeface="ＤＦＧ華康ゴシック体W5" pitchFamily="50" charset="-128"/>
              </a:rPr>
              <a:t>API</a:t>
            </a:r>
            <a:endParaRPr kumimoji="0" lang="ja-JP" altLang="en-US" sz="900" dirty="0">
              <a:solidFill>
                <a:prstClr val="black"/>
              </a:solidFill>
              <a:ea typeface="ＤＦＧ華康ゴシック体W5" pitchFamily="50" charset="-128"/>
            </a:endParaRPr>
          </a:p>
        </p:txBody>
      </p:sp>
      <p:sp>
        <p:nvSpPr>
          <p:cNvPr id="112" name="フローチャート: 処理 111"/>
          <p:cNvSpPr/>
          <p:nvPr/>
        </p:nvSpPr>
        <p:spPr bwMode="auto">
          <a:xfrm>
            <a:off x="3556204" y="5066279"/>
            <a:ext cx="712092" cy="233619"/>
          </a:xfrm>
          <a:prstGeom prst="flowChartProcess">
            <a:avLst/>
          </a:prstGeom>
          <a:solidFill>
            <a:srgbClr val="92D05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black"/>
                </a:solidFill>
                <a:ea typeface="ＤＦＧ華康ゴシック体W5" pitchFamily="50" charset="-128"/>
              </a:rPr>
              <a:t>独自</a:t>
            </a:r>
            <a:r>
              <a:rPr kumimoji="0" lang="en-US" altLang="ja-JP" sz="900" dirty="0">
                <a:solidFill>
                  <a:prstClr val="black"/>
                </a:solidFill>
                <a:ea typeface="ＤＦＧ華康ゴシック体W5" pitchFamily="50" charset="-128"/>
              </a:rPr>
              <a:t>API</a:t>
            </a:r>
            <a:endParaRPr kumimoji="0" lang="ja-JP" altLang="en-US" sz="900" dirty="0">
              <a:solidFill>
                <a:prstClr val="black"/>
              </a:solidFill>
              <a:ea typeface="ＤＦＧ華康ゴシック体W5" pitchFamily="50" charset="-128"/>
            </a:endParaRPr>
          </a:p>
        </p:txBody>
      </p:sp>
      <p:sp>
        <p:nvSpPr>
          <p:cNvPr id="127" name="フローチャート: 処理 126"/>
          <p:cNvSpPr/>
          <p:nvPr/>
        </p:nvSpPr>
        <p:spPr bwMode="auto">
          <a:xfrm>
            <a:off x="5537312" y="5096341"/>
            <a:ext cx="547763" cy="215034"/>
          </a:xfrm>
          <a:prstGeom prst="flowChartProcess">
            <a:avLst/>
          </a:prstGeom>
          <a:solidFill>
            <a:srgbClr val="00206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white"/>
                </a:solidFill>
                <a:ea typeface="ＤＦＧ華康ゴシック体W5" pitchFamily="50" charset="-128"/>
              </a:rPr>
              <a:t>標準</a:t>
            </a:r>
            <a:r>
              <a:rPr kumimoji="0" lang="en-US" altLang="ja-JP" sz="900" dirty="0">
                <a:solidFill>
                  <a:prstClr val="white"/>
                </a:solidFill>
                <a:ea typeface="ＤＦＧ華康ゴシック体W5" pitchFamily="50" charset="-128"/>
              </a:rPr>
              <a:t>API</a:t>
            </a:r>
            <a:endParaRPr kumimoji="0" lang="ja-JP" altLang="en-US" sz="900" dirty="0">
              <a:solidFill>
                <a:prstClr val="white"/>
              </a:solidFill>
              <a:ea typeface="ＤＦＧ華康ゴシック体W5" pitchFamily="50" charset="-128"/>
            </a:endParaRPr>
          </a:p>
        </p:txBody>
      </p:sp>
      <p:cxnSp>
        <p:nvCxnSpPr>
          <p:cNvPr id="1025" name="直線矢印コネクタ 1024"/>
          <p:cNvCxnSpPr>
            <a:stCxn id="111" idx="2"/>
            <a:endCxn id="46" idx="0"/>
          </p:cNvCxnSpPr>
          <p:nvPr/>
        </p:nvCxnSpPr>
        <p:spPr bwMode="auto">
          <a:xfrm>
            <a:off x="2635647" y="5306757"/>
            <a:ext cx="0" cy="333252"/>
          </a:xfrm>
          <a:prstGeom prst="straightConnector1">
            <a:avLst/>
          </a:prstGeom>
          <a:solidFill>
            <a:schemeClr val="accent1"/>
          </a:solidFill>
          <a:ln w="12700" cap="sq" cmpd="sng" algn="ctr">
            <a:solidFill>
              <a:schemeClr val="bg2"/>
            </a:solidFill>
            <a:prstDash val="solid"/>
            <a:round/>
            <a:headEnd type="arrow"/>
            <a:tailEnd type="arrow"/>
          </a:ln>
          <a:effectLst/>
        </p:spPr>
      </p:cxnSp>
      <p:cxnSp>
        <p:nvCxnSpPr>
          <p:cNvPr id="133" name="直線矢印コネクタ 132"/>
          <p:cNvCxnSpPr>
            <a:stCxn id="15" idx="2"/>
            <a:endCxn id="46" idx="1"/>
          </p:cNvCxnSpPr>
          <p:nvPr/>
        </p:nvCxnSpPr>
        <p:spPr bwMode="auto">
          <a:xfrm>
            <a:off x="1419930" y="5313618"/>
            <a:ext cx="838945" cy="647338"/>
          </a:xfrm>
          <a:prstGeom prst="straightConnector1">
            <a:avLst/>
          </a:prstGeom>
          <a:solidFill>
            <a:schemeClr val="accent1"/>
          </a:solidFill>
          <a:ln w="12700" cap="sq" cmpd="sng" algn="ctr">
            <a:solidFill>
              <a:schemeClr val="bg2"/>
            </a:solidFill>
            <a:prstDash val="solid"/>
            <a:round/>
            <a:headEnd type="arrow"/>
            <a:tailEnd type="arrow"/>
          </a:ln>
          <a:effectLst/>
        </p:spPr>
      </p:cxnSp>
      <p:cxnSp>
        <p:nvCxnSpPr>
          <p:cNvPr id="136" name="直線矢印コネクタ 135"/>
          <p:cNvCxnSpPr>
            <a:stCxn id="112" idx="2"/>
            <a:endCxn id="46" idx="3"/>
          </p:cNvCxnSpPr>
          <p:nvPr/>
        </p:nvCxnSpPr>
        <p:spPr bwMode="auto">
          <a:xfrm flipH="1">
            <a:off x="3012421" y="5299898"/>
            <a:ext cx="899830" cy="661059"/>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1031" name="テキスト ボックス 1030"/>
          <p:cNvSpPr txBox="1"/>
          <p:nvPr/>
        </p:nvSpPr>
        <p:spPr>
          <a:xfrm>
            <a:off x="1220615" y="5535806"/>
            <a:ext cx="706478" cy="344904"/>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en-US" altLang="ja-JP" sz="900" dirty="0">
                <a:solidFill>
                  <a:prstClr val="black"/>
                </a:solidFill>
                <a:latin typeface="ヒラギノ角ゴ ProN W6"/>
                <a:ea typeface="ヒラギノ角ゴ ProN W6"/>
                <a:cs typeface="ヒラギノ角ゴ ProN W6"/>
              </a:rPr>
              <a:t>X</a:t>
            </a:r>
            <a:r>
              <a:rPr lang="ja-JP" altLang="en-US" sz="900" dirty="0">
                <a:solidFill>
                  <a:prstClr val="black"/>
                </a:solidFill>
                <a:latin typeface="ヒラギノ角ゴ ProN W6"/>
                <a:ea typeface="ヒラギノ角ゴ ProN W6"/>
                <a:cs typeface="ヒラギノ角ゴ ProN W6"/>
              </a:rPr>
              <a:t>用の</a:t>
            </a:r>
            <a:endParaRPr lang="en-US" altLang="ja-JP" sz="9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ja-JP" altLang="en-US" sz="900" dirty="0">
                <a:solidFill>
                  <a:prstClr val="black"/>
                </a:solidFill>
                <a:latin typeface="ヒラギノ角ゴ ProN W6"/>
                <a:ea typeface="ヒラギノ角ゴ ProN W6"/>
                <a:cs typeface="ヒラギノ角ゴ ProN W6"/>
              </a:rPr>
              <a:t>問い合わせ</a:t>
            </a:r>
          </a:p>
        </p:txBody>
      </p:sp>
      <p:sp>
        <p:nvSpPr>
          <p:cNvPr id="140" name="テキスト ボックス 139"/>
          <p:cNvSpPr txBox="1"/>
          <p:nvPr/>
        </p:nvSpPr>
        <p:spPr>
          <a:xfrm>
            <a:off x="1953516" y="5333612"/>
            <a:ext cx="706478" cy="344904"/>
          </a:xfrm>
          <a:prstGeom prst="rect">
            <a:avLst/>
          </a:prstGeom>
          <a:noFill/>
        </p:spPr>
        <p:txBody>
          <a:bodyPr wrap="none" lIns="67248" tIns="33624" rIns="67248" bIns="33624" rtlCol="0">
            <a:spAutoFit/>
          </a:bodyPr>
          <a:lstStyle/>
          <a:p>
            <a:pPr algn="r" defTabSz="672541" fontAlgn="base" latinLnBrk="1">
              <a:spcBef>
                <a:spcPct val="0"/>
              </a:spcBef>
              <a:spcAft>
                <a:spcPct val="0"/>
              </a:spcAft>
            </a:pPr>
            <a:r>
              <a:rPr lang="en-US" altLang="ja-JP" sz="900" dirty="0">
                <a:solidFill>
                  <a:prstClr val="black"/>
                </a:solidFill>
                <a:latin typeface="ヒラギノ角ゴ ProN W6"/>
                <a:ea typeface="ヒラギノ角ゴ ProN W6"/>
                <a:cs typeface="ヒラギノ角ゴ ProN W6"/>
              </a:rPr>
              <a:t>Y</a:t>
            </a:r>
            <a:r>
              <a:rPr lang="ja-JP" altLang="en-US" sz="900" dirty="0">
                <a:solidFill>
                  <a:prstClr val="black"/>
                </a:solidFill>
                <a:latin typeface="ヒラギノ角ゴ ProN W6"/>
                <a:ea typeface="ヒラギノ角ゴ ProN W6"/>
                <a:cs typeface="ヒラギノ角ゴ ProN W6"/>
              </a:rPr>
              <a:t>用の</a:t>
            </a:r>
            <a:endParaRPr lang="en-US" altLang="ja-JP" sz="900" dirty="0">
              <a:solidFill>
                <a:prstClr val="black"/>
              </a:solidFill>
              <a:latin typeface="ヒラギノ角ゴ ProN W6"/>
              <a:ea typeface="ヒラギノ角ゴ ProN W6"/>
              <a:cs typeface="ヒラギノ角ゴ ProN W6"/>
            </a:endParaRPr>
          </a:p>
          <a:p>
            <a:pPr algn="r" defTabSz="672541" fontAlgn="base" latinLnBrk="1">
              <a:spcBef>
                <a:spcPct val="0"/>
              </a:spcBef>
              <a:spcAft>
                <a:spcPct val="0"/>
              </a:spcAft>
            </a:pPr>
            <a:r>
              <a:rPr lang="ja-JP" altLang="en-US" sz="900" dirty="0">
                <a:solidFill>
                  <a:prstClr val="black"/>
                </a:solidFill>
                <a:latin typeface="ヒラギノ角ゴ ProN W6"/>
                <a:ea typeface="ヒラギノ角ゴ ProN W6"/>
                <a:cs typeface="ヒラギノ角ゴ ProN W6"/>
              </a:rPr>
              <a:t>問い合わせ</a:t>
            </a:r>
          </a:p>
        </p:txBody>
      </p:sp>
      <p:sp>
        <p:nvSpPr>
          <p:cNvPr id="141" name="テキスト ボックス 140"/>
          <p:cNvSpPr txBox="1"/>
          <p:nvPr/>
        </p:nvSpPr>
        <p:spPr>
          <a:xfrm>
            <a:off x="3548607" y="5535806"/>
            <a:ext cx="706478" cy="344904"/>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en-US" altLang="ja-JP" sz="900" dirty="0">
                <a:solidFill>
                  <a:prstClr val="black"/>
                </a:solidFill>
                <a:latin typeface="ヒラギノ角ゴ ProN W6"/>
                <a:ea typeface="ヒラギノ角ゴ ProN W6"/>
                <a:cs typeface="ヒラギノ角ゴ ProN W6"/>
              </a:rPr>
              <a:t>Z</a:t>
            </a:r>
            <a:r>
              <a:rPr lang="ja-JP" altLang="en-US" sz="900" dirty="0">
                <a:solidFill>
                  <a:prstClr val="black"/>
                </a:solidFill>
                <a:latin typeface="ヒラギノ角ゴ ProN W6"/>
                <a:ea typeface="ヒラギノ角ゴ ProN W6"/>
                <a:cs typeface="ヒラギノ角ゴ ProN W6"/>
              </a:rPr>
              <a:t>用の</a:t>
            </a:r>
            <a:endParaRPr lang="en-US" altLang="ja-JP" sz="900" dirty="0">
              <a:solidFill>
                <a:prstClr val="black"/>
              </a:solidFill>
              <a:latin typeface="ヒラギノ角ゴ ProN W6"/>
              <a:ea typeface="ヒラギノ角ゴ ProN W6"/>
              <a:cs typeface="ヒラギノ角ゴ ProN W6"/>
            </a:endParaRPr>
          </a:p>
          <a:p>
            <a:pPr defTabSz="672541" fontAlgn="base" latinLnBrk="1">
              <a:spcBef>
                <a:spcPct val="0"/>
              </a:spcBef>
              <a:spcAft>
                <a:spcPct val="0"/>
              </a:spcAft>
            </a:pPr>
            <a:r>
              <a:rPr lang="ja-JP" altLang="en-US" sz="900" dirty="0">
                <a:solidFill>
                  <a:prstClr val="black"/>
                </a:solidFill>
                <a:latin typeface="ヒラギノ角ゴ ProN W6"/>
                <a:ea typeface="ヒラギノ角ゴ ProN W6"/>
                <a:cs typeface="ヒラギノ角ゴ ProN W6"/>
              </a:rPr>
              <a:t>問い合わせ</a:t>
            </a:r>
          </a:p>
        </p:txBody>
      </p:sp>
      <p:sp>
        <p:nvSpPr>
          <p:cNvPr id="142" name="フローチャート: 処理 141"/>
          <p:cNvSpPr/>
          <p:nvPr/>
        </p:nvSpPr>
        <p:spPr bwMode="auto">
          <a:xfrm>
            <a:off x="7045923" y="5089291"/>
            <a:ext cx="547763" cy="215034"/>
          </a:xfrm>
          <a:prstGeom prst="flowChartProcess">
            <a:avLst/>
          </a:prstGeom>
          <a:solidFill>
            <a:srgbClr val="00206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white"/>
                </a:solidFill>
                <a:ea typeface="ＤＦＧ華康ゴシック体W5" pitchFamily="50" charset="-128"/>
              </a:rPr>
              <a:t>標準</a:t>
            </a:r>
            <a:r>
              <a:rPr kumimoji="0" lang="en-US" altLang="ja-JP" sz="900" dirty="0">
                <a:solidFill>
                  <a:prstClr val="white"/>
                </a:solidFill>
                <a:ea typeface="ＤＦＧ華康ゴシック体W5" pitchFamily="50" charset="-128"/>
              </a:rPr>
              <a:t>API</a:t>
            </a:r>
            <a:endParaRPr kumimoji="0" lang="ja-JP" altLang="en-US" sz="900" dirty="0">
              <a:solidFill>
                <a:prstClr val="white"/>
              </a:solidFill>
              <a:ea typeface="ＤＦＧ華康ゴシック体W5" pitchFamily="50" charset="-128"/>
            </a:endParaRPr>
          </a:p>
        </p:txBody>
      </p:sp>
      <p:sp>
        <p:nvSpPr>
          <p:cNvPr id="143" name="フローチャート: 処理 142"/>
          <p:cNvSpPr/>
          <p:nvPr/>
        </p:nvSpPr>
        <p:spPr bwMode="auto">
          <a:xfrm>
            <a:off x="8110858" y="5066279"/>
            <a:ext cx="1114693" cy="233619"/>
          </a:xfrm>
          <a:prstGeom prst="flowChartProcess">
            <a:avLst/>
          </a:prstGeom>
          <a:solidFill>
            <a:srgbClr val="92D05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black"/>
                </a:solidFill>
                <a:ea typeface="ＤＦＧ華康ゴシック体W5" pitchFamily="50" charset="-128"/>
              </a:rPr>
              <a:t>独自</a:t>
            </a:r>
            <a:r>
              <a:rPr kumimoji="0" lang="en-US" altLang="ja-JP" sz="900" dirty="0">
                <a:solidFill>
                  <a:prstClr val="black"/>
                </a:solidFill>
                <a:ea typeface="ＤＦＧ華康ゴシック体W5" pitchFamily="50" charset="-128"/>
              </a:rPr>
              <a:t>API</a:t>
            </a:r>
            <a:endParaRPr kumimoji="0" lang="ja-JP" altLang="en-US" sz="900" dirty="0">
              <a:solidFill>
                <a:prstClr val="black"/>
              </a:solidFill>
              <a:ea typeface="ＤＦＧ華康ゴシック体W5" pitchFamily="50" charset="-128"/>
            </a:endParaRPr>
          </a:p>
        </p:txBody>
      </p:sp>
      <p:sp>
        <p:nvSpPr>
          <p:cNvPr id="144" name="フローチャート: 処理 143"/>
          <p:cNvSpPr/>
          <p:nvPr/>
        </p:nvSpPr>
        <p:spPr bwMode="auto">
          <a:xfrm>
            <a:off x="8110858" y="5283063"/>
            <a:ext cx="547763" cy="215034"/>
          </a:xfrm>
          <a:prstGeom prst="flowChartProcess">
            <a:avLst/>
          </a:prstGeom>
          <a:solidFill>
            <a:srgbClr val="002060"/>
          </a:solidFill>
          <a:ln w="12700" cap="sq" cmpd="sng" algn="ctr">
            <a:solidFill>
              <a:schemeClr val="tx1"/>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r>
              <a:rPr kumimoji="0" lang="ja-JP" altLang="en-US" sz="900" dirty="0">
                <a:solidFill>
                  <a:prstClr val="white"/>
                </a:solidFill>
                <a:ea typeface="ＤＦＧ華康ゴシック体W5" pitchFamily="50" charset="-128"/>
              </a:rPr>
              <a:t>標準</a:t>
            </a:r>
            <a:r>
              <a:rPr kumimoji="0" lang="en-US" altLang="ja-JP" sz="900" dirty="0">
                <a:solidFill>
                  <a:prstClr val="white"/>
                </a:solidFill>
                <a:ea typeface="ＤＦＧ華康ゴシック体W5" pitchFamily="50" charset="-128"/>
              </a:rPr>
              <a:t>API</a:t>
            </a:r>
            <a:endParaRPr kumimoji="0" lang="ja-JP" altLang="en-US" sz="900" dirty="0">
              <a:solidFill>
                <a:prstClr val="white"/>
              </a:solidFill>
              <a:ea typeface="ＤＦＧ華康ゴシック体W5" pitchFamily="50" charset="-128"/>
            </a:endParaRPr>
          </a:p>
        </p:txBody>
      </p:sp>
      <p:cxnSp>
        <p:nvCxnSpPr>
          <p:cNvPr id="146" name="直線矢印コネクタ 145"/>
          <p:cNvCxnSpPr>
            <a:stCxn id="127" idx="2"/>
            <a:endCxn id="92" idx="1"/>
          </p:cNvCxnSpPr>
          <p:nvPr/>
        </p:nvCxnSpPr>
        <p:spPr bwMode="auto">
          <a:xfrm>
            <a:off x="5811192" y="5311376"/>
            <a:ext cx="1010862" cy="649581"/>
          </a:xfrm>
          <a:prstGeom prst="straightConnector1">
            <a:avLst/>
          </a:prstGeom>
          <a:solidFill>
            <a:schemeClr val="accent1"/>
          </a:solidFill>
          <a:ln w="12700" cap="sq" cmpd="sng" algn="ctr">
            <a:solidFill>
              <a:schemeClr val="bg2"/>
            </a:solidFill>
            <a:prstDash val="solid"/>
            <a:round/>
            <a:headEnd type="arrow"/>
            <a:tailEnd type="arrow"/>
          </a:ln>
          <a:effectLst/>
        </p:spPr>
      </p:cxnSp>
      <p:cxnSp>
        <p:nvCxnSpPr>
          <p:cNvPr id="149" name="直線矢印コネクタ 148"/>
          <p:cNvCxnSpPr>
            <a:stCxn id="142" idx="2"/>
            <a:endCxn id="92" idx="0"/>
          </p:cNvCxnSpPr>
          <p:nvPr/>
        </p:nvCxnSpPr>
        <p:spPr bwMode="auto">
          <a:xfrm flipH="1">
            <a:off x="7198827" y="5304326"/>
            <a:ext cx="120977" cy="335684"/>
          </a:xfrm>
          <a:prstGeom prst="straightConnector1">
            <a:avLst/>
          </a:prstGeom>
          <a:solidFill>
            <a:schemeClr val="accent1"/>
          </a:solidFill>
          <a:ln w="12700" cap="sq" cmpd="sng" algn="ctr">
            <a:solidFill>
              <a:schemeClr val="bg2"/>
            </a:solidFill>
            <a:prstDash val="solid"/>
            <a:round/>
            <a:headEnd type="arrow"/>
            <a:tailEnd type="arrow"/>
          </a:ln>
          <a:effectLst/>
        </p:spPr>
      </p:cxnSp>
      <p:cxnSp>
        <p:nvCxnSpPr>
          <p:cNvPr id="154" name="直線矢印コネクタ 153"/>
          <p:cNvCxnSpPr>
            <a:stCxn id="144" idx="2"/>
            <a:endCxn id="92" idx="3"/>
          </p:cNvCxnSpPr>
          <p:nvPr/>
        </p:nvCxnSpPr>
        <p:spPr bwMode="auto">
          <a:xfrm flipH="1">
            <a:off x="7575601" y="5498098"/>
            <a:ext cx="809138" cy="462858"/>
          </a:xfrm>
          <a:prstGeom prst="straightConnector1">
            <a:avLst/>
          </a:prstGeom>
          <a:solidFill>
            <a:schemeClr val="accent1"/>
          </a:solidFill>
          <a:ln w="12700" cap="sq" cmpd="sng" algn="ctr">
            <a:solidFill>
              <a:schemeClr val="bg2"/>
            </a:solidFill>
            <a:prstDash val="solid"/>
            <a:round/>
            <a:headEnd type="arrow"/>
            <a:tailEnd type="arrow"/>
          </a:ln>
          <a:effectLst/>
        </p:spPr>
      </p:cxnSp>
      <p:sp>
        <p:nvSpPr>
          <p:cNvPr id="1040" name="四角形吹き出し 1039"/>
          <p:cNvSpPr/>
          <p:nvPr/>
        </p:nvSpPr>
        <p:spPr bwMode="auto">
          <a:xfrm>
            <a:off x="8568236" y="5535806"/>
            <a:ext cx="1277167" cy="659545"/>
          </a:xfrm>
          <a:prstGeom prst="wedgeRectCallout">
            <a:avLst>
              <a:gd name="adj1" fmla="val -30912"/>
              <a:gd name="adj2" fmla="val -95446"/>
            </a:avLst>
          </a:prstGeom>
          <a:noFill/>
          <a:ln w="12700" cap="sq" cmpd="sng" algn="ctr">
            <a:solidFill>
              <a:schemeClr val="bg2"/>
            </a:solidFill>
            <a:prstDash val="solid"/>
            <a:round/>
            <a:headEnd type="none" w="sm" len="sm"/>
            <a:tailEnd type="none" w="sm" len="sm"/>
          </a:ln>
          <a:effectLst/>
        </p:spPr>
        <p:txBody>
          <a:bodyPr vert="horz" wrap="square" lIns="67248" tIns="33624" rIns="67248" bIns="33624" numCol="1" rtlCol="0" anchor="ctr" anchorCtr="0" compatLnSpc="1">
            <a:prstTxWarp prst="textNoShape">
              <a:avLst/>
            </a:prstTxWarp>
          </a:bodyPr>
          <a:lstStyle/>
          <a:p>
            <a:pPr defTabSz="672482" fontAlgn="base" latinLnBrk="1">
              <a:spcBef>
                <a:spcPct val="0"/>
              </a:spcBef>
              <a:spcAft>
                <a:spcPct val="0"/>
              </a:spcAft>
            </a:pPr>
            <a:r>
              <a:rPr kumimoji="0" lang="ja-JP" altLang="en-US" sz="800" dirty="0">
                <a:solidFill>
                  <a:prstClr val="black"/>
                </a:solidFill>
                <a:latin typeface="ヒラギノ角ゴ ProN W6"/>
                <a:ea typeface="ＤＦＧ華康ゴシック体W5" pitchFamily="50" charset="-128"/>
              </a:rPr>
              <a:t>既存の独自</a:t>
            </a:r>
            <a:r>
              <a:rPr kumimoji="0" lang="en-US" altLang="ja-JP" sz="800" dirty="0">
                <a:solidFill>
                  <a:prstClr val="black"/>
                </a:solidFill>
                <a:latin typeface="ヒラギノ角ゴ ProN W6"/>
                <a:ea typeface="ＤＦＧ華康ゴシック体W5" pitchFamily="50" charset="-128"/>
              </a:rPr>
              <a:t>API</a:t>
            </a:r>
            <a:r>
              <a:rPr kumimoji="0" lang="ja-JP" altLang="en-US" sz="800" dirty="0">
                <a:solidFill>
                  <a:prstClr val="black"/>
                </a:solidFill>
                <a:latin typeface="ヒラギノ角ゴ ProN W6"/>
                <a:ea typeface="ＤＦＧ華康ゴシック体W5" pitchFamily="50" charset="-128"/>
              </a:rPr>
              <a:t>に標準</a:t>
            </a:r>
            <a:br>
              <a:rPr kumimoji="0" lang="ja-JP" altLang="en-US" sz="800" dirty="0">
                <a:solidFill>
                  <a:prstClr val="black"/>
                </a:solidFill>
                <a:latin typeface="ヒラギノ角ゴ ProN W6"/>
                <a:ea typeface="ＤＦＧ華康ゴシック体W5" pitchFamily="50" charset="-128"/>
              </a:rPr>
            </a:br>
            <a:r>
              <a:rPr kumimoji="0" lang="en-US" altLang="ja-JP" sz="800" dirty="0">
                <a:solidFill>
                  <a:prstClr val="black"/>
                </a:solidFill>
                <a:latin typeface="ヒラギノ角ゴ ProN W6"/>
                <a:ea typeface="ＤＦＧ華康ゴシック体W5" pitchFamily="50" charset="-128"/>
              </a:rPr>
              <a:t>API</a:t>
            </a:r>
            <a:r>
              <a:rPr kumimoji="0" lang="ja-JP" altLang="en-US" sz="800" dirty="0">
                <a:solidFill>
                  <a:prstClr val="black"/>
                </a:solidFill>
                <a:latin typeface="ヒラギノ角ゴ ProN W6"/>
                <a:ea typeface="ＤＦＧ華康ゴシック体W5" pitchFamily="50" charset="-128"/>
              </a:rPr>
              <a:t>を被せてもよい。</a:t>
            </a:r>
            <a:br>
              <a:rPr kumimoji="0" lang="ja-JP" altLang="en-US" sz="800" dirty="0">
                <a:solidFill>
                  <a:prstClr val="black"/>
                </a:solidFill>
                <a:latin typeface="ヒラギノ角ゴ ProN W6"/>
                <a:ea typeface="ＤＦＧ華康ゴシック体W5" pitchFamily="50" charset="-128"/>
              </a:rPr>
            </a:br>
            <a:r>
              <a:rPr kumimoji="0" lang="ja-JP" altLang="en-US" sz="800" dirty="0">
                <a:solidFill>
                  <a:prstClr val="black"/>
                </a:solidFill>
                <a:latin typeface="ヒラギノ角ゴ ProN W6"/>
                <a:ea typeface="ＤＦＧ華康ゴシック体W5" pitchFamily="50" charset="-128"/>
              </a:rPr>
              <a:t>また、サービスが独自に</a:t>
            </a:r>
            <a:br>
              <a:rPr kumimoji="0" lang="ja-JP" altLang="en-US" sz="800" dirty="0">
                <a:solidFill>
                  <a:prstClr val="black"/>
                </a:solidFill>
                <a:latin typeface="ヒラギノ角ゴ ProN W6"/>
                <a:ea typeface="ＤＦＧ華康ゴシック体W5" pitchFamily="50" charset="-128"/>
              </a:rPr>
            </a:br>
            <a:r>
              <a:rPr kumimoji="0" lang="en-US" altLang="ja-JP" sz="800" dirty="0">
                <a:solidFill>
                  <a:prstClr val="black"/>
                </a:solidFill>
                <a:latin typeface="ヒラギノ角ゴ ProN W6"/>
                <a:ea typeface="ＤＦＧ華康ゴシック体W5" pitchFamily="50" charset="-128"/>
              </a:rPr>
              <a:t>API</a:t>
            </a:r>
            <a:r>
              <a:rPr kumimoji="0" lang="ja-JP" altLang="en-US" sz="800" dirty="0">
                <a:solidFill>
                  <a:prstClr val="black"/>
                </a:solidFill>
                <a:latin typeface="ヒラギノ角ゴ ProN W6"/>
                <a:ea typeface="ＤＦＧ華康ゴシック体W5" pitchFamily="50" charset="-128"/>
              </a:rPr>
              <a:t>を提供することを妨げない。</a:t>
            </a:r>
          </a:p>
        </p:txBody>
      </p:sp>
      <p:sp>
        <p:nvSpPr>
          <p:cNvPr id="158" name="四角形吹き出し 157"/>
          <p:cNvSpPr/>
          <p:nvPr/>
        </p:nvSpPr>
        <p:spPr bwMode="auto">
          <a:xfrm>
            <a:off x="6221336" y="4703208"/>
            <a:ext cx="795605" cy="596689"/>
          </a:xfrm>
          <a:prstGeom prst="wedgeRectCallout">
            <a:avLst>
              <a:gd name="adj1" fmla="val -78096"/>
              <a:gd name="adj2" fmla="val -18879"/>
            </a:avLst>
          </a:prstGeom>
          <a:noFill/>
          <a:ln w="12700" cap="sq" cmpd="sng" algn="ctr">
            <a:solidFill>
              <a:schemeClr val="bg2"/>
            </a:solidFill>
            <a:prstDash val="solid"/>
            <a:round/>
            <a:headEnd type="none" w="sm" len="sm"/>
            <a:tailEnd type="none" w="sm" len="sm"/>
          </a:ln>
          <a:effectLst/>
        </p:spPr>
        <p:txBody>
          <a:bodyPr vert="horz" wrap="square" lIns="67248" tIns="33624" rIns="67248" bIns="33624" numCol="1" rtlCol="0" anchor="ctr" anchorCtr="0" compatLnSpc="1">
            <a:prstTxWarp prst="textNoShape">
              <a:avLst/>
            </a:prstTxWarp>
          </a:bodyPr>
          <a:lstStyle/>
          <a:p>
            <a:pPr defTabSz="672482" fontAlgn="base" latinLnBrk="1">
              <a:spcBef>
                <a:spcPct val="0"/>
              </a:spcBef>
              <a:spcAft>
                <a:spcPct val="0"/>
              </a:spcAft>
            </a:pPr>
            <a:r>
              <a:rPr kumimoji="0" lang="ja-JP" altLang="en-US" sz="800" dirty="0">
                <a:solidFill>
                  <a:prstClr val="black"/>
                </a:solidFill>
                <a:latin typeface="ヒラギノ角ゴ ProN W6"/>
                <a:ea typeface="ＤＦＧ華康ゴシック体W5" pitchFamily="50" charset="-128"/>
              </a:rPr>
              <a:t>標準</a:t>
            </a:r>
            <a:r>
              <a:rPr kumimoji="0" lang="en-US" altLang="ja-JP" sz="800" dirty="0">
                <a:solidFill>
                  <a:prstClr val="black"/>
                </a:solidFill>
                <a:latin typeface="ヒラギノ角ゴ ProN W6"/>
                <a:ea typeface="ＤＦＧ華康ゴシック体W5" pitchFamily="50" charset="-128"/>
              </a:rPr>
              <a:t>API</a:t>
            </a:r>
            <a:r>
              <a:rPr kumimoji="0" lang="ja-JP" altLang="en-US" sz="800" dirty="0">
                <a:solidFill>
                  <a:prstClr val="black"/>
                </a:solidFill>
                <a:latin typeface="ヒラギノ角ゴ ProN W6"/>
                <a:ea typeface="ＤＦＧ華康ゴシック体W5" pitchFamily="50" charset="-128"/>
              </a:rPr>
              <a:t>や</a:t>
            </a:r>
            <a:r>
              <a:rPr kumimoji="0" lang="en-US" altLang="ja-JP" sz="800" dirty="0">
                <a:solidFill>
                  <a:prstClr val="black"/>
                </a:solidFill>
                <a:latin typeface="ヒラギノ角ゴ ProN W6"/>
                <a:ea typeface="ＤＦＧ華康ゴシック体W5" pitchFamily="50" charset="-128"/>
              </a:rPr>
              <a:t>DB</a:t>
            </a:r>
            <a:r>
              <a:rPr kumimoji="0" lang="ja-JP" altLang="en-US" sz="800" dirty="0">
                <a:solidFill>
                  <a:prstClr val="black"/>
                </a:solidFill>
                <a:latin typeface="ヒラギノ角ゴ ProN W6"/>
                <a:ea typeface="ＤＦＧ華康ゴシック体W5" pitchFamily="50" charset="-128"/>
              </a:rPr>
              <a:t>の実装方法は、標準</a:t>
            </a:r>
            <a:r>
              <a:rPr kumimoji="0" lang="en-US" altLang="ja-JP" sz="800" dirty="0">
                <a:solidFill>
                  <a:prstClr val="black"/>
                </a:solidFill>
                <a:latin typeface="ヒラギノ角ゴ ProN W6"/>
                <a:ea typeface="ＤＦＧ華康ゴシック体W5" pitchFamily="50" charset="-128"/>
              </a:rPr>
              <a:t>API</a:t>
            </a:r>
            <a:r>
              <a:rPr kumimoji="0" lang="ja-JP" altLang="en-US" sz="800" dirty="0">
                <a:solidFill>
                  <a:prstClr val="black"/>
                </a:solidFill>
                <a:latin typeface="ヒラギノ角ゴ ProN W6"/>
                <a:ea typeface="ＤＦＧ華康ゴシック体W5" pitchFamily="50" charset="-128"/>
              </a:rPr>
              <a:t>規格の範囲外。</a:t>
            </a:r>
          </a:p>
        </p:txBody>
      </p:sp>
      <p:sp>
        <p:nvSpPr>
          <p:cNvPr id="1044" name="右中かっこ 1043"/>
          <p:cNvSpPr/>
          <p:nvPr/>
        </p:nvSpPr>
        <p:spPr bwMode="auto">
          <a:xfrm>
            <a:off x="3528817" y="6405639"/>
            <a:ext cx="164329" cy="302475"/>
          </a:xfrm>
          <a:prstGeom prst="rightBrace">
            <a:avLst/>
          </a:prstGeom>
          <a:noFill/>
          <a:ln w="12700" cap="sq" cmpd="sng" algn="ctr">
            <a:solidFill>
              <a:schemeClr val="bg2"/>
            </a:solidFill>
            <a:prstDash val="solid"/>
            <a:round/>
            <a:headEnd type="none" w="sm" len="sm"/>
            <a:tailEnd type="none" w="sm" len="sm"/>
          </a:ln>
          <a:effectLst/>
        </p:spPr>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endParaRPr kumimoji="0" lang="ja-JP" altLang="en-US" dirty="0">
              <a:solidFill>
                <a:prstClr val="white"/>
              </a:solidFill>
              <a:ea typeface="ＤＦＧ華康ゴシック体W5" pitchFamily="50" charset="-128"/>
            </a:endParaRPr>
          </a:p>
        </p:txBody>
      </p:sp>
      <p:sp>
        <p:nvSpPr>
          <p:cNvPr id="1045" name="テキスト ボックス 1044"/>
          <p:cNvSpPr txBox="1"/>
          <p:nvPr/>
        </p:nvSpPr>
        <p:spPr>
          <a:xfrm>
            <a:off x="3662824" y="6455371"/>
            <a:ext cx="1134481" cy="191015"/>
          </a:xfrm>
          <a:prstGeom prst="rect">
            <a:avLst/>
          </a:prstGeom>
          <a:noFill/>
        </p:spPr>
        <p:txBody>
          <a:bodyPr wrap="none" lIns="67248" tIns="33624" rIns="67248" bIns="33624" rtlCol="0">
            <a:spAutoFit/>
          </a:bodyPr>
          <a:lstStyle/>
          <a:p>
            <a:pPr defTabSz="672541" fontAlgn="base" latinLnBrk="1">
              <a:spcBef>
                <a:spcPct val="0"/>
              </a:spcBef>
              <a:spcAft>
                <a:spcPct val="0"/>
              </a:spcAft>
            </a:pPr>
            <a:r>
              <a:rPr lang="en-US" altLang="ja-JP" sz="800" dirty="0">
                <a:solidFill>
                  <a:prstClr val="black"/>
                </a:solidFill>
                <a:latin typeface="ヒラギノ角ゴ ProN W6"/>
                <a:ea typeface="ヒラギノ角ゴ ProN W6"/>
                <a:cs typeface="ヒラギノ角ゴ ProN W6"/>
                <a:sym typeface="Wingdings" pitchFamily="2" charset="2"/>
              </a:rPr>
              <a:t></a:t>
            </a:r>
            <a:r>
              <a:rPr lang="ja-JP" altLang="en-US" sz="800" dirty="0">
                <a:solidFill>
                  <a:prstClr val="black"/>
                </a:solidFill>
                <a:latin typeface="ヒラギノ角ゴ ProN W6"/>
                <a:ea typeface="ヒラギノ角ゴ ProN W6"/>
                <a:cs typeface="ヒラギノ角ゴ ProN W6"/>
                <a:sym typeface="Wingdings" pitchFamily="2" charset="2"/>
              </a:rPr>
              <a:t>トータルコストが上昇</a:t>
            </a:r>
            <a:endParaRPr lang="ja-JP" altLang="en-US" sz="800" dirty="0">
              <a:solidFill>
                <a:prstClr val="black"/>
              </a:solidFill>
              <a:latin typeface="ヒラギノ角ゴ ProN W6"/>
              <a:ea typeface="ヒラギノ角ゴ ProN W6"/>
              <a:cs typeface="ヒラギノ角ゴ ProN W6"/>
            </a:endParaRPr>
          </a:p>
        </p:txBody>
      </p:sp>
      <p:sp>
        <p:nvSpPr>
          <p:cNvPr id="44" name="角丸四角形 43"/>
          <p:cNvSpPr/>
          <p:nvPr/>
        </p:nvSpPr>
        <p:spPr bwMode="auto">
          <a:xfrm>
            <a:off x="138793" y="116632"/>
            <a:ext cx="1519238" cy="248008"/>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none" lIns="67248" tIns="33624" rIns="67248" bIns="33624" numCol="1" rtlCol="0" anchor="ctr" anchorCtr="0" compatLnSpc="1">
            <a:prstTxWarp prst="textNoShape">
              <a:avLst/>
            </a:prstTxWarp>
          </a:bodyPr>
          <a:lstStyle/>
          <a:p>
            <a:pPr defTabSz="672482" fontAlgn="base" latinLnBrk="1">
              <a:spcBef>
                <a:spcPct val="0"/>
              </a:spcBef>
              <a:spcAft>
                <a:spcPct val="0"/>
              </a:spcAft>
            </a:pPr>
            <a:r>
              <a:rPr kumimoji="0" lang="ja-JP" altLang="en-US" sz="1200" b="1" dirty="0">
                <a:solidFill>
                  <a:prstClr val="black"/>
                </a:solidFill>
                <a:latin typeface="ＤＦＧ華康ゴシック体W5" pitchFamily="50" charset="-128"/>
                <a:ea typeface="ＤＦＧ華康ゴシック体W5" pitchFamily="50" charset="-128"/>
              </a:rPr>
              <a:t>（２）標準ＡＰＩ規格</a:t>
            </a:r>
          </a:p>
        </p:txBody>
      </p:sp>
      <p:cxnSp>
        <p:nvCxnSpPr>
          <p:cNvPr id="47" name="直線コネクタ 46"/>
          <p:cNvCxnSpPr/>
          <p:nvPr/>
        </p:nvCxnSpPr>
        <p:spPr bwMode="auto">
          <a:xfrm>
            <a:off x="4898223" y="4025289"/>
            <a:ext cx="0" cy="2788087"/>
          </a:xfrm>
          <a:prstGeom prst="line">
            <a:avLst/>
          </a:prstGeom>
          <a:solidFill>
            <a:schemeClr val="accent1"/>
          </a:solidFill>
          <a:ln w="19050" cap="sq" cmpd="sng" algn="ctr">
            <a:solidFill>
              <a:schemeClr val="bg2"/>
            </a:solidFill>
            <a:prstDash val="dash"/>
            <a:round/>
            <a:headEnd type="none" w="sm" len="sm"/>
            <a:tailEnd type="none" w="sm" len="sm"/>
          </a:ln>
          <a:effectLst/>
        </p:spPr>
      </p:cxnSp>
      <p:sp>
        <p:nvSpPr>
          <p:cNvPr id="49" name="右矢印 48"/>
          <p:cNvSpPr/>
          <p:nvPr/>
        </p:nvSpPr>
        <p:spPr bwMode="auto">
          <a:xfrm>
            <a:off x="4725809" y="5084742"/>
            <a:ext cx="446297" cy="667689"/>
          </a:xfrm>
          <a:prstGeom prst="rightArrow">
            <a:avLst/>
          </a:prstGeom>
          <a:solidFill>
            <a:srgbClr val="0070C0"/>
          </a:solidFill>
          <a:ln>
            <a:solidFill>
              <a:srgbClr val="0070C0"/>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none" lIns="67248" tIns="33624" rIns="67248" bIns="33624" numCol="1" rtlCol="0" anchor="ctr" anchorCtr="0" compatLnSpc="1">
            <a:prstTxWarp prst="textNoShape">
              <a:avLst/>
            </a:prstTxWarp>
          </a:bodyPr>
          <a:lstStyle/>
          <a:p>
            <a:pPr algn="ctr" defTabSz="672482" fontAlgn="base" latinLnBrk="1">
              <a:spcBef>
                <a:spcPct val="0"/>
              </a:spcBef>
              <a:spcAft>
                <a:spcPct val="0"/>
              </a:spcAft>
            </a:pPr>
            <a:endParaRPr kumimoji="0" lang="ja-JP" altLang="en-US" dirty="0">
              <a:solidFill>
                <a:prstClr val="white"/>
              </a:solidFill>
              <a:latin typeface="ＤＦＧ華康ゴシック体W5" pitchFamily="50" charset="-128"/>
              <a:ea typeface="ＤＦＧ華康ゴシック体W5" pitchFamily="50" charset="-128"/>
            </a:endParaRPr>
          </a:p>
        </p:txBody>
      </p:sp>
      <p:sp>
        <p:nvSpPr>
          <p:cNvPr id="50" name="テキスト ボックス 49"/>
          <p:cNvSpPr txBox="1"/>
          <p:nvPr/>
        </p:nvSpPr>
        <p:spPr>
          <a:xfrm>
            <a:off x="5861085" y="2077726"/>
            <a:ext cx="4066937" cy="991234"/>
          </a:xfrm>
          <a:prstGeom prst="rect">
            <a:avLst/>
          </a:prstGeom>
          <a:noFill/>
        </p:spPr>
        <p:txBody>
          <a:bodyPr wrap="square" lIns="67248" tIns="33624" rIns="67248" bIns="33624" rtlCol="0">
            <a:spAutoFit/>
          </a:bodyPr>
          <a:lstStyle/>
          <a:p>
            <a:pPr defTabSz="672541" fontAlgn="base" latinLnBrk="1">
              <a:spcBef>
                <a:spcPct val="0"/>
              </a:spcBef>
              <a:spcAft>
                <a:spcPct val="0"/>
              </a:spcAft>
            </a:pPr>
            <a:r>
              <a:rPr kumimoji="0" lang="en-US" altLang="ja-JP" sz="1000" b="1" dirty="0" smtClean="0">
                <a:solidFill>
                  <a:prstClr val="black"/>
                </a:solidFill>
                <a:latin typeface="ＭＳ Ｐゴシック"/>
              </a:rPr>
              <a:t>(</a:t>
            </a:r>
            <a:r>
              <a:rPr kumimoji="0" lang="en-US" altLang="ja-JP" sz="1000" b="1" dirty="0">
                <a:solidFill>
                  <a:prstClr val="black"/>
                </a:solidFill>
                <a:latin typeface="ＭＳ Ｐゴシック"/>
              </a:rPr>
              <a:t>7) Vocabulary Management Command</a:t>
            </a:r>
          </a:p>
          <a:p>
            <a:pPr defTabSz="672541" fontAlgn="base" latinLnBrk="1">
              <a:spcBef>
                <a:spcPct val="0"/>
              </a:spcBef>
              <a:spcAft>
                <a:spcPct val="0"/>
              </a:spcAft>
            </a:pPr>
            <a:r>
              <a:rPr kumimoji="0" lang="ja-JP" altLang="en-US" sz="1000" dirty="0">
                <a:solidFill>
                  <a:prstClr val="black"/>
                </a:solidFill>
                <a:latin typeface="ＭＳ Ｐゴシック"/>
              </a:rPr>
              <a:t>　　ボキャブラリの管理機能</a:t>
            </a:r>
            <a:r>
              <a:rPr kumimoji="0" lang="en-US" altLang="ja-JP" sz="1000" dirty="0">
                <a:solidFill>
                  <a:prstClr val="black"/>
                </a:solidFill>
                <a:latin typeface="ＭＳ Ｐゴシック"/>
              </a:rPr>
              <a:t>｡</a:t>
            </a:r>
          </a:p>
          <a:p>
            <a:pPr defTabSz="672541" fontAlgn="base" latinLnBrk="1">
              <a:spcBef>
                <a:spcPct val="0"/>
              </a:spcBef>
              <a:spcAft>
                <a:spcPct val="0"/>
              </a:spcAft>
            </a:pPr>
            <a:r>
              <a:rPr kumimoji="0" lang="ja-JP" altLang="en-US" sz="1000" dirty="0">
                <a:solidFill>
                  <a:prstClr val="black"/>
                </a:solidFill>
                <a:latin typeface="ＭＳ Ｐゴシック"/>
              </a:rPr>
              <a:t>　　</a:t>
            </a:r>
            <a:r>
              <a:rPr kumimoji="0" lang="en-US" altLang="ja-JP" sz="1000" dirty="0">
                <a:solidFill>
                  <a:prstClr val="black"/>
                </a:solidFill>
                <a:latin typeface="ＭＳ Ｐゴシック"/>
              </a:rPr>
              <a:t>LOV (Linked-open Vocabulary) </a:t>
            </a:r>
            <a:r>
              <a:rPr kumimoji="0" lang="ja-JP" altLang="en-US" sz="1000" dirty="0">
                <a:solidFill>
                  <a:prstClr val="black"/>
                </a:solidFill>
                <a:latin typeface="ＭＳ Ｐゴシック"/>
              </a:rPr>
              <a:t>や</a:t>
            </a:r>
            <a:r>
              <a:rPr kumimoji="0" lang="en-US" altLang="ja-JP" sz="1000" dirty="0" err="1">
                <a:solidFill>
                  <a:prstClr val="black"/>
                </a:solidFill>
                <a:latin typeface="ＭＳ Ｐゴシック"/>
              </a:rPr>
              <a:t>MetaBridge</a:t>
            </a:r>
            <a:r>
              <a:rPr kumimoji="0" lang="ja-JP" altLang="en-US" sz="1000" dirty="0">
                <a:solidFill>
                  <a:prstClr val="black"/>
                </a:solidFill>
                <a:latin typeface="ＭＳ Ｐゴシック"/>
              </a:rPr>
              <a:t>との相互運用性を考慮。</a:t>
            </a:r>
          </a:p>
          <a:p>
            <a:pPr defTabSz="672541" fontAlgn="base" latinLnBrk="1">
              <a:spcBef>
                <a:spcPct val="0"/>
              </a:spcBef>
              <a:spcAft>
                <a:spcPct val="0"/>
              </a:spcAft>
            </a:pPr>
            <a:r>
              <a:rPr kumimoji="0" lang="en-US" altLang="ja-JP" sz="1000" b="1" dirty="0">
                <a:solidFill>
                  <a:prstClr val="black"/>
                </a:solidFill>
                <a:latin typeface="ＭＳ Ｐゴシック"/>
              </a:rPr>
              <a:t>(8) </a:t>
            </a:r>
            <a:r>
              <a:rPr kumimoji="0" lang="en-US" altLang="ja-JP" sz="1000" b="1" dirty="0" smtClean="0">
                <a:solidFill>
                  <a:prstClr val="black"/>
                </a:solidFill>
                <a:latin typeface="ＭＳ Ｐゴシック"/>
              </a:rPr>
              <a:t>Triple Management </a:t>
            </a:r>
            <a:r>
              <a:rPr kumimoji="0" lang="en-US" altLang="ja-JP" sz="1000" b="1" dirty="0">
                <a:solidFill>
                  <a:prstClr val="black"/>
                </a:solidFill>
                <a:latin typeface="ＭＳ Ｐゴシック"/>
              </a:rPr>
              <a:t>Command</a:t>
            </a:r>
          </a:p>
          <a:p>
            <a:pPr defTabSz="672541" fontAlgn="base" latinLnBrk="1">
              <a:spcBef>
                <a:spcPct val="0"/>
              </a:spcBef>
              <a:spcAft>
                <a:spcPct val="0"/>
              </a:spcAft>
            </a:pPr>
            <a:r>
              <a:rPr kumimoji="0" lang="ja-JP" altLang="en-US" sz="1000" dirty="0">
                <a:solidFill>
                  <a:prstClr val="black"/>
                </a:solidFill>
                <a:latin typeface="ＭＳ Ｐゴシック"/>
              </a:rPr>
              <a:t>　　簡易的な</a:t>
            </a:r>
            <a:r>
              <a:rPr kumimoji="0" lang="en-US" altLang="ja-JP" sz="1000" dirty="0">
                <a:solidFill>
                  <a:prstClr val="black"/>
                </a:solidFill>
                <a:latin typeface="ＭＳ Ｐゴシック"/>
              </a:rPr>
              <a:t>REST</a:t>
            </a:r>
            <a:r>
              <a:rPr kumimoji="0" lang="ja-JP" altLang="en-US" sz="1000" dirty="0">
                <a:solidFill>
                  <a:prstClr val="black"/>
                </a:solidFill>
                <a:latin typeface="ＭＳ Ｐゴシック"/>
              </a:rPr>
              <a:t>ベース</a:t>
            </a:r>
            <a:r>
              <a:rPr kumimoji="0" lang="en-US" altLang="ja-JP" sz="1000" dirty="0">
                <a:solidFill>
                  <a:prstClr val="black"/>
                </a:solidFill>
                <a:latin typeface="ＭＳ Ｐゴシック"/>
              </a:rPr>
              <a:t>API</a:t>
            </a:r>
            <a:r>
              <a:rPr kumimoji="0" lang="ja-JP" altLang="en-US" sz="1000" dirty="0">
                <a:solidFill>
                  <a:prstClr val="black"/>
                </a:solidFill>
                <a:latin typeface="ＭＳ Ｐゴシック"/>
              </a:rPr>
              <a:t>で</a:t>
            </a:r>
            <a:r>
              <a:rPr kumimoji="0" lang="en-US" altLang="ja-JP" sz="1000" dirty="0">
                <a:solidFill>
                  <a:prstClr val="black"/>
                </a:solidFill>
                <a:latin typeface="ＭＳ Ｐゴシック"/>
              </a:rPr>
              <a:t>RDF</a:t>
            </a:r>
            <a:r>
              <a:rPr kumimoji="0" lang="ja-JP" altLang="en-US" sz="1000" dirty="0">
                <a:solidFill>
                  <a:prstClr val="black"/>
                </a:solidFill>
                <a:latin typeface="ＭＳ Ｐゴシック"/>
              </a:rPr>
              <a:t>データを検索・取得・操作する機能</a:t>
            </a:r>
            <a:r>
              <a:rPr kumimoji="0" lang="en-US" altLang="ja-JP" sz="1000" dirty="0">
                <a:solidFill>
                  <a:prstClr val="black"/>
                </a:solidFill>
                <a:latin typeface="ＭＳ Ｐゴシック"/>
              </a:rPr>
              <a:t>｡</a:t>
            </a:r>
          </a:p>
          <a:p>
            <a:pPr defTabSz="672541" fontAlgn="base" latinLnBrk="1">
              <a:spcBef>
                <a:spcPct val="0"/>
              </a:spcBef>
              <a:spcAft>
                <a:spcPct val="0"/>
              </a:spcAft>
            </a:pPr>
            <a:r>
              <a:rPr kumimoji="0" lang="ja-JP" altLang="en-US" sz="1000" dirty="0">
                <a:solidFill>
                  <a:prstClr val="black"/>
                </a:solidFill>
                <a:latin typeface="ＭＳ Ｐゴシック"/>
              </a:rPr>
              <a:t>　　センサが取得したデータを登録するような場面での利用を想定</a:t>
            </a:r>
            <a:r>
              <a:rPr kumimoji="0" lang="en-US" altLang="ja-JP" sz="1000" dirty="0" smtClean="0">
                <a:solidFill>
                  <a:prstClr val="black"/>
                </a:solidFill>
                <a:latin typeface="ＭＳ Ｐゴシック"/>
              </a:rPr>
              <a:t>｡</a:t>
            </a:r>
            <a:endParaRPr kumimoji="0" lang="en-US" altLang="ja-JP" sz="1000" dirty="0">
              <a:solidFill>
                <a:prstClr val="black"/>
              </a:solidFill>
              <a:latin typeface="ＭＳ Ｐゴシック"/>
            </a:endParaRPr>
          </a:p>
        </p:txBody>
      </p:sp>
      <p:sp>
        <p:nvSpPr>
          <p:cNvPr id="55"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a:defRPr/>
            </a:pPr>
            <a:fld id="{B7465055-439F-4391-840E-CC8A179C19DE}" type="slidenum">
              <a:rPr kumimoji="0" lang="ja-JP" altLang="en-US" sz="1600" kern="0" smtClean="0">
                <a:solidFill>
                  <a:sysClr val="windowText" lastClr="000000"/>
                </a:solidFill>
              </a:rPr>
              <a:pPr>
                <a:defRPr/>
              </a:pPr>
              <a:t>11</a:t>
            </a:fld>
            <a:endParaRPr kumimoji="0" lang="ja-JP" altLang="en-US" sz="1600" kern="0" dirty="0">
              <a:solidFill>
                <a:sysClr val="windowText" lastClr="000000"/>
              </a:solidFill>
            </a:endParaRPr>
          </a:p>
        </p:txBody>
      </p:sp>
    </p:spTree>
    <p:extLst>
      <p:ext uri="{BB962C8B-B14F-4D97-AF65-F5344CB8AC3E}">
        <p14:creationId xmlns:p14="http://schemas.microsoft.com/office/powerpoint/2010/main" val="321901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83" name="正方形/長方形 82"/>
          <p:cNvSpPr/>
          <p:nvPr/>
        </p:nvSpPr>
        <p:spPr>
          <a:xfrm>
            <a:off x="56457" y="476672"/>
            <a:ext cx="9874569" cy="1938976"/>
          </a:xfrm>
          <a:prstGeom prst="rect">
            <a:avLst/>
          </a:prstGeom>
          <a:ln w="6350">
            <a:noFill/>
          </a:ln>
        </p:spPr>
        <p:txBody>
          <a:bodyPr wrap="square" lIns="91424" tIns="45712" rIns="91424" bIns="45712">
            <a:spAutoFit/>
          </a:bodyPr>
          <a:lstStyle/>
          <a:p>
            <a:pPr marL="174594" indent="-174594" fontAlgn="base">
              <a:lnSpc>
                <a:spcPts val="1800"/>
              </a:lnSpc>
              <a:spcBef>
                <a:spcPct val="0"/>
              </a:spcBef>
              <a:spcAft>
                <a:spcPct val="0"/>
              </a:spcAft>
            </a:pPr>
            <a:r>
              <a:rPr lang="ja-JP" altLang="en-US" sz="1400" b="1" dirty="0">
                <a:solidFill>
                  <a:prstClr val="black"/>
                </a:solidFill>
                <a:latin typeface="ＭＳ Ｐゴシック"/>
              </a:rPr>
              <a:t>■　従前、ＩＣＴの利活用は、個別分野ごとの「縦軸」の情報化の促進が中心だったが、</a:t>
            </a:r>
            <a:r>
              <a:rPr lang="ja-JP" altLang="en-US" sz="1400" b="1" u="heavy" dirty="0">
                <a:solidFill>
                  <a:prstClr val="black"/>
                </a:solidFill>
                <a:latin typeface="ＭＳ Ｐゴシック"/>
              </a:rPr>
              <a:t>東日本大震災では情報の横の連携の重要性が顕在化</a:t>
            </a:r>
            <a:r>
              <a:rPr lang="ja-JP" altLang="en-US" sz="1400" b="1" dirty="0">
                <a:solidFill>
                  <a:prstClr val="black"/>
                </a:solidFill>
                <a:latin typeface="ＭＳ Ｐゴシック"/>
              </a:rPr>
              <a:t>。</a:t>
            </a:r>
            <a:endParaRPr lang="en-US" altLang="ja-JP" sz="1400" b="1" dirty="0">
              <a:solidFill>
                <a:prstClr val="black"/>
              </a:solidFill>
              <a:latin typeface="ＭＳ Ｐゴシック"/>
            </a:endParaRPr>
          </a:p>
          <a:p>
            <a:pPr marL="174594" indent="-174594" fontAlgn="base">
              <a:lnSpc>
                <a:spcPts val="1800"/>
              </a:lnSpc>
              <a:spcBef>
                <a:spcPct val="0"/>
              </a:spcBef>
              <a:spcAft>
                <a:spcPct val="0"/>
              </a:spcAft>
            </a:pPr>
            <a:r>
              <a:rPr lang="ja-JP" altLang="en-US" sz="1400" b="1" dirty="0">
                <a:solidFill>
                  <a:prstClr val="black"/>
                </a:solidFill>
                <a:latin typeface="ＭＳ Ｐゴシック"/>
              </a:rPr>
              <a:t>■　このためには、急速に進展してきたブロードバンド環境を活かし、</a:t>
            </a:r>
            <a:r>
              <a:rPr lang="ja-JP" altLang="en-US" sz="1400" b="1" u="heavy" dirty="0">
                <a:solidFill>
                  <a:prstClr val="black"/>
                </a:solidFill>
                <a:latin typeface="ＭＳ Ｐゴシック"/>
              </a:rPr>
              <a:t>組織や業界内で利用されているデータを社会でオープンに利用できる環境（オープンデータ流通環境）の整備</a:t>
            </a:r>
            <a:r>
              <a:rPr lang="ja-JP" altLang="en-US" sz="1400" b="1" dirty="0">
                <a:solidFill>
                  <a:prstClr val="black"/>
                </a:solidFill>
                <a:latin typeface="ＭＳ Ｐゴシック"/>
              </a:rPr>
              <a:t>が必要。</a:t>
            </a:r>
            <a:endParaRPr lang="en-US" altLang="ja-JP" sz="1400" b="1" dirty="0">
              <a:solidFill>
                <a:prstClr val="black"/>
              </a:solidFill>
              <a:latin typeface="ＭＳ Ｐゴシック"/>
            </a:endParaRPr>
          </a:p>
          <a:p>
            <a:pPr marL="174594" indent="-174594" fontAlgn="base">
              <a:lnSpc>
                <a:spcPts val="1800"/>
              </a:lnSpc>
              <a:spcBef>
                <a:spcPct val="0"/>
              </a:spcBef>
              <a:spcAft>
                <a:spcPct val="0"/>
              </a:spcAft>
            </a:pPr>
            <a:r>
              <a:rPr lang="ja-JP" altLang="en-US" sz="1400" b="1" dirty="0">
                <a:solidFill>
                  <a:prstClr val="black"/>
                </a:solidFill>
                <a:latin typeface="ＭＳ Ｐゴシック"/>
              </a:rPr>
              <a:t>■　これにより、①様々な主体が自由にデータを加工したり組み合わせたりすることによる</a:t>
            </a:r>
            <a:r>
              <a:rPr lang="ja-JP" altLang="en-US" sz="1400" b="1" u="heavy" dirty="0">
                <a:solidFill>
                  <a:prstClr val="black"/>
                </a:solidFill>
                <a:latin typeface="ＭＳ Ｐゴシック"/>
              </a:rPr>
              <a:t>新事業・サービスの創出</a:t>
            </a:r>
            <a:r>
              <a:rPr lang="ja-JP" altLang="en-US" sz="1400" b="1" dirty="0">
                <a:solidFill>
                  <a:prstClr val="black"/>
                </a:solidFill>
                <a:latin typeface="ＭＳ Ｐゴシック"/>
              </a:rPr>
              <a:t>、②国民、産業界にとって</a:t>
            </a:r>
            <a:r>
              <a:rPr lang="ja-JP" altLang="en-US" sz="1400" b="1" u="heavy" dirty="0">
                <a:solidFill>
                  <a:prstClr val="black"/>
                </a:solidFill>
                <a:latin typeface="ＭＳ Ｐゴシック"/>
              </a:rPr>
              <a:t>有益な情報の入手の容易化</a:t>
            </a:r>
            <a:r>
              <a:rPr lang="ja-JP" altLang="en-US" sz="1400" b="1" dirty="0">
                <a:solidFill>
                  <a:prstClr val="black"/>
                </a:solidFill>
                <a:latin typeface="ＭＳ Ｐゴシック"/>
              </a:rPr>
              <a:t>、等が図られる。</a:t>
            </a:r>
            <a:endParaRPr lang="en-US" altLang="ja-JP" sz="1400" b="1" dirty="0">
              <a:solidFill>
                <a:prstClr val="black"/>
              </a:solidFill>
              <a:latin typeface="ＭＳ Ｐゴシック"/>
            </a:endParaRPr>
          </a:p>
          <a:p>
            <a:pPr marL="174594" indent="-174594" fontAlgn="base">
              <a:lnSpc>
                <a:spcPts val="1800"/>
              </a:lnSpc>
              <a:spcBef>
                <a:spcPct val="0"/>
              </a:spcBef>
              <a:spcAft>
                <a:spcPct val="0"/>
              </a:spcAft>
            </a:pPr>
            <a:r>
              <a:rPr lang="ja-JP" altLang="en-US" sz="1400" b="1" dirty="0">
                <a:solidFill>
                  <a:prstClr val="black"/>
                </a:solidFill>
                <a:latin typeface="ＭＳ Ｐゴシック"/>
              </a:rPr>
              <a:t>■　</a:t>
            </a:r>
            <a:r>
              <a:rPr lang="ja-JP" altLang="en-US" sz="1400" b="1" u="heavy" dirty="0">
                <a:solidFill>
                  <a:prstClr val="black"/>
                </a:solidFill>
                <a:latin typeface="ＭＳ Ｐゴシック"/>
              </a:rPr>
              <a:t>電子行政オープンデータ戦略（平成</a:t>
            </a:r>
            <a:r>
              <a:rPr lang="en-US" altLang="ja-JP" sz="1400" b="1" u="heavy" dirty="0">
                <a:solidFill>
                  <a:prstClr val="black"/>
                </a:solidFill>
                <a:latin typeface="ＭＳ Ｐゴシック"/>
              </a:rPr>
              <a:t>24</a:t>
            </a:r>
            <a:r>
              <a:rPr lang="ja-JP" altLang="en-US" sz="1400" b="1" u="heavy" dirty="0">
                <a:solidFill>
                  <a:prstClr val="black"/>
                </a:solidFill>
                <a:latin typeface="ＭＳ Ｐゴシック"/>
              </a:rPr>
              <a:t>年</a:t>
            </a:r>
            <a:r>
              <a:rPr lang="en-US" altLang="ja-JP" sz="1400" b="1" u="heavy" dirty="0">
                <a:solidFill>
                  <a:prstClr val="black"/>
                </a:solidFill>
                <a:latin typeface="ＭＳ Ｐゴシック"/>
              </a:rPr>
              <a:t>7</a:t>
            </a:r>
            <a:r>
              <a:rPr lang="ja-JP" altLang="en-US" sz="1400" b="1" u="heavy" dirty="0">
                <a:solidFill>
                  <a:prstClr val="black"/>
                </a:solidFill>
                <a:latin typeface="ＭＳ Ｐゴシック"/>
              </a:rPr>
              <a:t>月</a:t>
            </a:r>
            <a:r>
              <a:rPr lang="en-US" altLang="ja-JP" sz="1400" b="1" u="heavy" dirty="0">
                <a:solidFill>
                  <a:prstClr val="black"/>
                </a:solidFill>
                <a:latin typeface="ＭＳ Ｐゴシック"/>
              </a:rPr>
              <a:t>4</a:t>
            </a:r>
            <a:r>
              <a:rPr lang="ja-JP" altLang="en-US" sz="1400" b="1" u="heavy" dirty="0">
                <a:solidFill>
                  <a:prstClr val="black"/>
                </a:solidFill>
                <a:latin typeface="ＭＳ Ｐゴシック"/>
              </a:rPr>
              <a:t>日ＩＴ戦略本部決定）</a:t>
            </a:r>
            <a:r>
              <a:rPr lang="ja-JP" altLang="en-US" sz="1400" b="1" dirty="0">
                <a:solidFill>
                  <a:prstClr val="black"/>
                </a:solidFill>
                <a:latin typeface="ＭＳ Ｐゴシック"/>
              </a:rPr>
              <a:t>においては、</a:t>
            </a:r>
            <a:r>
              <a:rPr lang="ja-JP" altLang="en-US" sz="1400" b="1" u="heavy" dirty="0">
                <a:solidFill>
                  <a:prstClr val="black"/>
                </a:solidFill>
                <a:latin typeface="ＭＳ Ｐゴシック"/>
              </a:rPr>
              <a:t>「公共データの活用を促進するための取組に速やかに着手」することが重要</a:t>
            </a:r>
            <a:r>
              <a:rPr lang="ja-JP" altLang="en-US" sz="1400" b="1" dirty="0">
                <a:solidFill>
                  <a:prstClr val="black"/>
                </a:solidFill>
                <a:latin typeface="ＭＳ Ｐゴシック"/>
              </a:rPr>
              <a:t>とされている。</a:t>
            </a:r>
            <a:endParaRPr lang="en-US" altLang="ja-JP" sz="1400" b="1" dirty="0">
              <a:solidFill>
                <a:prstClr val="black"/>
              </a:solidFill>
              <a:latin typeface="ＭＳ Ｐゴシック"/>
            </a:endParaRPr>
          </a:p>
        </p:txBody>
      </p:sp>
      <p:sp>
        <p:nvSpPr>
          <p:cNvPr id="101" name="角丸四角形 100"/>
          <p:cNvSpPr/>
          <p:nvPr/>
        </p:nvSpPr>
        <p:spPr>
          <a:xfrm>
            <a:off x="120640" y="3724066"/>
            <a:ext cx="4040272" cy="1775995"/>
          </a:xfrm>
          <a:prstGeom prst="roundRect">
            <a:avLst>
              <a:gd name="adj" fmla="val 6149"/>
            </a:avLst>
          </a:prstGeom>
          <a:gradFill>
            <a:gsLst>
              <a:gs pos="0">
                <a:schemeClr val="accent6">
                  <a:lumMod val="20000"/>
                  <a:lumOff val="80000"/>
                </a:schemeClr>
              </a:gs>
              <a:gs pos="100000">
                <a:schemeClr val="accent6">
                  <a:lumMod val="20000"/>
                  <a:lumOff val="80000"/>
                </a:schemeClr>
              </a:gs>
            </a:gsLst>
          </a:gradFill>
          <a:ln w="50800">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3" name="正方形/長方形 102"/>
          <p:cNvSpPr/>
          <p:nvPr/>
        </p:nvSpPr>
        <p:spPr>
          <a:xfrm>
            <a:off x="1259205" y="3793354"/>
            <a:ext cx="1770004" cy="338538"/>
          </a:xfrm>
          <a:prstGeom prst="rect">
            <a:avLst/>
          </a:prstGeom>
        </p:spPr>
        <p:txBody>
          <a:bodyPr wrap="none" lIns="91424" tIns="45712" rIns="91424" bIns="45712">
            <a:spAutoFit/>
          </a:bodyPr>
          <a:lstStyle/>
          <a:p>
            <a:pPr fontAlgn="base">
              <a:spcBef>
                <a:spcPct val="0"/>
              </a:spcBef>
              <a:spcAft>
                <a:spcPct val="0"/>
              </a:spcAft>
            </a:pPr>
            <a:r>
              <a:rPr lang="ja-JP" altLang="en-US" sz="1600" dirty="0">
                <a:solidFill>
                  <a:prstClr val="black"/>
                </a:solidFill>
                <a:latin typeface="HGP創英角ｺﾞｼｯｸUB" pitchFamily="50" charset="-128"/>
                <a:ea typeface="HGP創英角ｺﾞｼｯｸUB" pitchFamily="50" charset="-128"/>
              </a:rPr>
              <a:t>ＩＣＴ利活用の推進</a:t>
            </a:r>
            <a:endParaRPr lang="ja-JP" altLang="en-US" sz="1600" dirty="0">
              <a:solidFill>
                <a:prstClr val="black"/>
              </a:solidFill>
            </a:endParaRPr>
          </a:p>
        </p:txBody>
      </p:sp>
      <p:sp>
        <p:nvSpPr>
          <p:cNvPr id="104" name="角丸四角形 103"/>
          <p:cNvSpPr/>
          <p:nvPr/>
        </p:nvSpPr>
        <p:spPr>
          <a:xfrm>
            <a:off x="137082" y="6076124"/>
            <a:ext cx="4011679" cy="329262"/>
          </a:xfrm>
          <a:prstGeom prst="roundRect">
            <a:avLst>
              <a:gd name="adj" fmla="val 14109"/>
            </a:avLst>
          </a:prstGeom>
          <a:gradFill>
            <a:gsLst>
              <a:gs pos="0">
                <a:srgbClr val="FFFFCC"/>
              </a:gs>
              <a:gs pos="100000">
                <a:srgbClr val="FFFFCC"/>
              </a:gs>
            </a:gsLst>
          </a:gradFill>
          <a:ln w="50800">
            <a:solidFill>
              <a:srgbClr val="FFFF99"/>
            </a:solidFill>
          </a:ln>
        </p:spPr>
        <p:style>
          <a:lnRef idx="0">
            <a:schemeClr val="accent3"/>
          </a:lnRef>
          <a:fillRef idx="3">
            <a:schemeClr val="accent3"/>
          </a:fillRef>
          <a:effectRef idx="3">
            <a:schemeClr val="accent3"/>
          </a:effectRef>
          <a:fontRef idx="minor">
            <a:schemeClr val="lt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5" name="正方形/長方形 104"/>
          <p:cNvSpPr/>
          <p:nvPr/>
        </p:nvSpPr>
        <p:spPr>
          <a:xfrm>
            <a:off x="236993" y="6066833"/>
            <a:ext cx="3877344" cy="338554"/>
          </a:xfrm>
          <a:prstGeom prst="rect">
            <a:avLst/>
          </a:prstGeom>
        </p:spPr>
        <p:txBody>
          <a:bodyPr wrap="square" lIns="91424" tIns="45712" rIns="91424" bIns="45712">
            <a:spAutoFit/>
          </a:bodyPr>
          <a:lstStyle/>
          <a:p>
            <a:pPr algn="ctr" fontAlgn="base">
              <a:spcBef>
                <a:spcPct val="0"/>
              </a:spcBef>
              <a:spcAft>
                <a:spcPct val="0"/>
              </a:spcAft>
            </a:pPr>
            <a:r>
              <a:rPr lang="ja-JP" altLang="en-US" sz="1600" dirty="0">
                <a:solidFill>
                  <a:prstClr val="black"/>
                </a:solidFill>
                <a:latin typeface="HGP創英角ｺﾞｼｯｸUB" pitchFamily="50" charset="-128"/>
                <a:ea typeface="HGP創英角ｺﾞｼｯｸUB" pitchFamily="50" charset="-128"/>
              </a:rPr>
              <a:t>ＩＣＴ基盤（インフラ）の構築</a:t>
            </a:r>
            <a:endParaRPr lang="ja-JP" altLang="en-US" sz="1600" dirty="0">
              <a:solidFill>
                <a:prstClr val="black"/>
              </a:solidFill>
            </a:endParaRPr>
          </a:p>
        </p:txBody>
      </p:sp>
      <p:sp>
        <p:nvSpPr>
          <p:cNvPr id="106" name="角丸四角形 105"/>
          <p:cNvSpPr/>
          <p:nvPr/>
        </p:nvSpPr>
        <p:spPr>
          <a:xfrm>
            <a:off x="444797" y="4244451"/>
            <a:ext cx="404009" cy="1031965"/>
          </a:xfrm>
          <a:prstGeom prst="roundRect">
            <a:avLst>
              <a:gd name="adj" fmla="val 17914"/>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7" name="テキスト ボックス 106"/>
          <p:cNvSpPr txBox="1"/>
          <p:nvPr/>
        </p:nvSpPr>
        <p:spPr>
          <a:xfrm>
            <a:off x="506383" y="4473419"/>
            <a:ext cx="369300" cy="593000"/>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200" dirty="0">
                <a:solidFill>
                  <a:prstClr val="black"/>
                </a:solidFill>
                <a:latin typeface="HGP創英角ｺﾞｼｯｸUB" pitchFamily="50" charset="-128"/>
                <a:ea typeface="HGP創英角ｺﾞｼｯｸUB" pitchFamily="50" charset="-128"/>
              </a:rPr>
              <a:t>行政</a:t>
            </a:r>
          </a:p>
        </p:txBody>
      </p:sp>
      <p:sp>
        <p:nvSpPr>
          <p:cNvPr id="108" name="角丸四角形 107"/>
          <p:cNvSpPr/>
          <p:nvPr/>
        </p:nvSpPr>
        <p:spPr>
          <a:xfrm>
            <a:off x="1119241" y="4244451"/>
            <a:ext cx="404009" cy="1031965"/>
          </a:xfrm>
          <a:prstGeom prst="roundRect">
            <a:avLst>
              <a:gd name="adj" fmla="val 17914"/>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09" name="テキスト ボックス 108"/>
          <p:cNvSpPr txBox="1"/>
          <p:nvPr/>
        </p:nvSpPr>
        <p:spPr>
          <a:xfrm>
            <a:off x="1180830" y="4482715"/>
            <a:ext cx="369300" cy="593000"/>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200" dirty="0">
                <a:solidFill>
                  <a:prstClr val="black"/>
                </a:solidFill>
                <a:latin typeface="HGP創英角ｺﾞｼｯｸUB" pitchFamily="50" charset="-128"/>
                <a:ea typeface="HGP創英角ｺﾞｼｯｸUB" pitchFamily="50" charset="-128"/>
              </a:rPr>
              <a:t>医療</a:t>
            </a:r>
          </a:p>
        </p:txBody>
      </p:sp>
      <p:sp>
        <p:nvSpPr>
          <p:cNvPr id="110" name="角丸四角形 109"/>
          <p:cNvSpPr/>
          <p:nvPr/>
        </p:nvSpPr>
        <p:spPr>
          <a:xfrm>
            <a:off x="1824062" y="4244451"/>
            <a:ext cx="404009" cy="1031965"/>
          </a:xfrm>
          <a:prstGeom prst="roundRect">
            <a:avLst>
              <a:gd name="adj" fmla="val 17914"/>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1" name="テキスト ボックス 110"/>
          <p:cNvSpPr txBox="1"/>
          <p:nvPr/>
        </p:nvSpPr>
        <p:spPr>
          <a:xfrm>
            <a:off x="1885648" y="4479753"/>
            <a:ext cx="369300" cy="593000"/>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200" dirty="0">
                <a:solidFill>
                  <a:prstClr val="black"/>
                </a:solidFill>
                <a:latin typeface="HGP創英角ｺﾞｼｯｸUB" pitchFamily="50" charset="-128"/>
                <a:ea typeface="HGP創英角ｺﾞｼｯｸUB" pitchFamily="50" charset="-128"/>
              </a:rPr>
              <a:t>教育</a:t>
            </a:r>
          </a:p>
        </p:txBody>
      </p:sp>
      <p:sp>
        <p:nvSpPr>
          <p:cNvPr id="112" name="角丸四角形 111"/>
          <p:cNvSpPr/>
          <p:nvPr/>
        </p:nvSpPr>
        <p:spPr>
          <a:xfrm>
            <a:off x="3489284" y="4244451"/>
            <a:ext cx="404009" cy="1031966"/>
          </a:xfrm>
          <a:prstGeom prst="roundRect">
            <a:avLst>
              <a:gd name="adj" fmla="val 17914"/>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3" name="テキスト ボックス 112"/>
          <p:cNvSpPr txBox="1"/>
          <p:nvPr/>
        </p:nvSpPr>
        <p:spPr>
          <a:xfrm>
            <a:off x="3525096" y="4190750"/>
            <a:ext cx="369300" cy="1016726"/>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200" dirty="0">
                <a:solidFill>
                  <a:prstClr val="black"/>
                </a:solidFill>
                <a:latin typeface="HGP創英角ｺﾞｼｯｸUB" pitchFamily="50" charset="-128"/>
                <a:ea typeface="HGP創英角ｺﾞｼｯｸUB" pitchFamily="50" charset="-128"/>
              </a:rPr>
              <a:t>（個別分野）</a:t>
            </a:r>
          </a:p>
        </p:txBody>
      </p:sp>
      <p:sp>
        <p:nvSpPr>
          <p:cNvPr id="114" name="テキスト ボックス 113"/>
          <p:cNvSpPr txBox="1"/>
          <p:nvPr/>
        </p:nvSpPr>
        <p:spPr>
          <a:xfrm>
            <a:off x="2973205" y="4484353"/>
            <a:ext cx="1089482" cy="307760"/>
          </a:xfrm>
          <a:prstGeom prst="rect">
            <a:avLst/>
          </a:prstGeom>
          <a:noFill/>
        </p:spPr>
        <p:txBody>
          <a:bodyPr wrap="square" lIns="91424" tIns="45712" rIns="91424" bIns="45712" rtlCol="0">
            <a:spAutoFit/>
          </a:bodyPr>
          <a:lstStyle/>
          <a:p>
            <a:pPr fontAlgn="base">
              <a:spcBef>
                <a:spcPct val="0"/>
              </a:spcBef>
              <a:spcAft>
                <a:spcPct val="0"/>
              </a:spcAft>
            </a:pPr>
            <a:r>
              <a:rPr lang="ja-JP" altLang="en-US" sz="1400" dirty="0">
                <a:solidFill>
                  <a:prstClr val="black"/>
                </a:solidFill>
                <a:latin typeface="HGP創英角ｺﾞｼｯｸUB" pitchFamily="50" charset="-128"/>
                <a:ea typeface="HGP創英角ｺﾞｼｯｸUB" pitchFamily="50" charset="-128"/>
              </a:rPr>
              <a:t>・・・</a:t>
            </a:r>
          </a:p>
        </p:txBody>
      </p:sp>
      <p:sp>
        <p:nvSpPr>
          <p:cNvPr id="115" name="角丸四角形 114"/>
          <p:cNvSpPr/>
          <p:nvPr/>
        </p:nvSpPr>
        <p:spPr>
          <a:xfrm>
            <a:off x="128466" y="5732001"/>
            <a:ext cx="4011679" cy="310065"/>
          </a:xfrm>
          <a:prstGeom prst="roundRect">
            <a:avLst>
              <a:gd name="adj" fmla="val 14109"/>
            </a:avLst>
          </a:prstGeom>
          <a:gradFill>
            <a:gsLst>
              <a:gs pos="0">
                <a:schemeClr val="accent3">
                  <a:lumMod val="20000"/>
                  <a:lumOff val="80000"/>
                </a:schemeClr>
              </a:gs>
              <a:gs pos="100000">
                <a:schemeClr val="accent3">
                  <a:lumMod val="20000"/>
                  <a:lumOff val="80000"/>
                </a:schemeClr>
              </a:gs>
            </a:gsLst>
          </a:gradFill>
          <a:ln w="50800">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6" name="正方形/長方形 115"/>
          <p:cNvSpPr/>
          <p:nvPr/>
        </p:nvSpPr>
        <p:spPr>
          <a:xfrm>
            <a:off x="185056" y="5716084"/>
            <a:ext cx="3877344" cy="338554"/>
          </a:xfrm>
          <a:prstGeom prst="rect">
            <a:avLst/>
          </a:prstGeom>
        </p:spPr>
        <p:txBody>
          <a:bodyPr wrap="square" lIns="91424" tIns="45712" rIns="91424" bIns="45712">
            <a:spAutoFit/>
          </a:bodyPr>
          <a:lstStyle/>
          <a:p>
            <a:pPr algn="ctr" fontAlgn="base">
              <a:spcBef>
                <a:spcPct val="0"/>
              </a:spcBef>
              <a:spcAft>
                <a:spcPct val="0"/>
              </a:spcAft>
            </a:pPr>
            <a:r>
              <a:rPr lang="ja-JP" altLang="en-US" sz="1600" dirty="0">
                <a:solidFill>
                  <a:prstClr val="black"/>
                </a:solidFill>
                <a:latin typeface="HGP創英角ｺﾞｼｯｸUB" pitchFamily="50" charset="-128"/>
                <a:ea typeface="HGP創英角ｺﾞｼｯｸUB" pitchFamily="50" charset="-128"/>
              </a:rPr>
              <a:t>ＩＣＴ利用環境の整備</a:t>
            </a:r>
            <a:endParaRPr lang="ja-JP" altLang="en-US" sz="1600" dirty="0">
              <a:solidFill>
                <a:prstClr val="black"/>
              </a:solidFill>
            </a:endParaRPr>
          </a:p>
        </p:txBody>
      </p:sp>
      <p:sp>
        <p:nvSpPr>
          <p:cNvPr id="117" name="角丸四角形 116"/>
          <p:cNvSpPr/>
          <p:nvPr/>
        </p:nvSpPr>
        <p:spPr>
          <a:xfrm>
            <a:off x="4309024" y="3699860"/>
            <a:ext cx="499960" cy="2784676"/>
          </a:xfrm>
          <a:prstGeom prst="roundRect">
            <a:avLst>
              <a:gd name="adj" fmla="val 14109"/>
            </a:avLst>
          </a:prstGeom>
          <a:gradFill>
            <a:gsLst>
              <a:gs pos="0">
                <a:schemeClr val="accent5">
                  <a:lumMod val="20000"/>
                  <a:lumOff val="80000"/>
                </a:schemeClr>
              </a:gs>
              <a:gs pos="100000">
                <a:schemeClr val="accent5">
                  <a:lumMod val="20000"/>
                  <a:lumOff val="80000"/>
                </a:schemeClr>
              </a:gs>
            </a:gsLst>
          </a:gradFill>
          <a:ln w="50800" cmpd="thickThin">
            <a:solidFill>
              <a:schemeClr val="accent5">
                <a:lumMod val="40000"/>
                <a:lumOff val="60000"/>
              </a:schemeClr>
            </a:solidFill>
          </a:ln>
        </p:spPr>
        <p:style>
          <a:lnRef idx="0">
            <a:schemeClr val="accent3"/>
          </a:lnRef>
          <a:fillRef idx="3">
            <a:schemeClr val="accent3"/>
          </a:fillRef>
          <a:effectRef idx="3">
            <a:schemeClr val="accent3"/>
          </a:effectRef>
          <a:fontRef idx="minor">
            <a:schemeClr val="lt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18" name="テキスト ボックス 117"/>
          <p:cNvSpPr txBox="1"/>
          <p:nvPr/>
        </p:nvSpPr>
        <p:spPr>
          <a:xfrm>
            <a:off x="4378129" y="4117869"/>
            <a:ext cx="430855" cy="1917741"/>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600" dirty="0">
                <a:solidFill>
                  <a:prstClr val="black"/>
                </a:solidFill>
                <a:latin typeface="HGP創英角ｺﾞｼｯｸUB" pitchFamily="50" charset="-128"/>
                <a:ea typeface="HGP創英角ｺﾞｼｯｸUB" pitchFamily="50" charset="-128"/>
              </a:rPr>
              <a:t>研究開発等の推進</a:t>
            </a:r>
          </a:p>
        </p:txBody>
      </p:sp>
      <p:sp>
        <p:nvSpPr>
          <p:cNvPr id="138" name="角丸四角形 137"/>
          <p:cNvSpPr/>
          <p:nvPr/>
        </p:nvSpPr>
        <p:spPr>
          <a:xfrm>
            <a:off x="2544151" y="4244453"/>
            <a:ext cx="404009" cy="1039585"/>
          </a:xfrm>
          <a:prstGeom prst="roundRect">
            <a:avLst>
              <a:gd name="adj" fmla="val 17914"/>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40" name="テキスト ボックス 139"/>
          <p:cNvSpPr txBox="1"/>
          <p:nvPr/>
        </p:nvSpPr>
        <p:spPr>
          <a:xfrm>
            <a:off x="2605740" y="4487373"/>
            <a:ext cx="369300" cy="593000"/>
          </a:xfrm>
          <a:prstGeom prst="rect">
            <a:avLst/>
          </a:prstGeom>
          <a:noFill/>
        </p:spPr>
        <p:txBody>
          <a:bodyPr vert="eaVert" wrap="square" lIns="91424" tIns="45712" rIns="91424" bIns="45712" rtlCol="0">
            <a:spAutoFit/>
          </a:bodyPr>
          <a:lstStyle/>
          <a:p>
            <a:pPr fontAlgn="base">
              <a:spcBef>
                <a:spcPct val="0"/>
              </a:spcBef>
              <a:spcAft>
                <a:spcPct val="0"/>
              </a:spcAft>
            </a:pPr>
            <a:r>
              <a:rPr lang="ja-JP" altLang="en-US" sz="1200" dirty="0">
                <a:solidFill>
                  <a:prstClr val="black"/>
                </a:solidFill>
                <a:latin typeface="HGP創英角ｺﾞｼｯｸUB" pitchFamily="50" charset="-128"/>
                <a:ea typeface="HGP創英角ｺﾞｼｯｸUB" pitchFamily="50" charset="-128"/>
              </a:rPr>
              <a:t>農業</a:t>
            </a:r>
          </a:p>
        </p:txBody>
      </p:sp>
      <p:sp>
        <p:nvSpPr>
          <p:cNvPr id="158" name="角丸四角形 157"/>
          <p:cNvSpPr/>
          <p:nvPr/>
        </p:nvSpPr>
        <p:spPr>
          <a:xfrm>
            <a:off x="123053" y="4922525"/>
            <a:ext cx="4037859" cy="721553"/>
          </a:xfrm>
          <a:prstGeom prst="roundRect">
            <a:avLst>
              <a:gd name="adj" fmla="val 14109"/>
            </a:avLst>
          </a:prstGeom>
          <a:gradFill>
            <a:gsLst>
              <a:gs pos="50000">
                <a:schemeClr val="accent4">
                  <a:lumMod val="20000"/>
                  <a:lumOff val="80000"/>
                </a:schemeClr>
              </a:gs>
              <a:gs pos="0">
                <a:schemeClr val="accent4">
                  <a:lumMod val="20000"/>
                  <a:lumOff val="80000"/>
                </a:schemeClr>
              </a:gs>
              <a:gs pos="100000">
                <a:schemeClr val="accent4">
                  <a:lumMod val="20000"/>
                  <a:lumOff val="80000"/>
                </a:schemeClr>
              </a:gs>
            </a:gsLst>
          </a:gradFill>
          <a:ln w="50800">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lIns="215962" tIns="71988" rIns="215962" bIns="71988" anchor="ctr"/>
          <a:lstStyle/>
          <a:p>
            <a:pPr algn="ctr">
              <a:defRPr/>
            </a:pPr>
            <a:endParaRPr lang="ja-JP" altLang="en-US" kern="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159" name="正方形/長方形 158"/>
          <p:cNvSpPr/>
          <p:nvPr/>
        </p:nvSpPr>
        <p:spPr>
          <a:xfrm>
            <a:off x="384006" y="4923996"/>
            <a:ext cx="3500597" cy="338554"/>
          </a:xfrm>
          <a:prstGeom prst="rect">
            <a:avLst/>
          </a:prstGeom>
        </p:spPr>
        <p:txBody>
          <a:bodyPr wrap="square" lIns="91424" tIns="45712" rIns="91424" bIns="45712">
            <a:spAutoFit/>
          </a:bodyPr>
          <a:lstStyle/>
          <a:p>
            <a:pPr algn="ctr" fontAlgn="base">
              <a:spcBef>
                <a:spcPct val="0"/>
              </a:spcBef>
              <a:spcAft>
                <a:spcPct val="0"/>
              </a:spcAft>
            </a:pPr>
            <a:r>
              <a:rPr lang="ja-JP" altLang="en-US" sz="1600" dirty="0">
                <a:solidFill>
                  <a:srgbClr val="8064A2">
                    <a:lumMod val="50000"/>
                  </a:srgbClr>
                </a:solidFill>
                <a:latin typeface="HGP創英角ｺﾞｼｯｸUB" pitchFamily="50" charset="-128"/>
                <a:ea typeface="HGP創英角ｺﾞｼｯｸUB" pitchFamily="50" charset="-128"/>
              </a:rPr>
              <a:t>情報流通連携基盤の構築</a:t>
            </a:r>
            <a:endParaRPr lang="ja-JP" altLang="en-US" sz="1600" dirty="0">
              <a:solidFill>
                <a:srgbClr val="8064A2">
                  <a:lumMod val="50000"/>
                </a:srgbClr>
              </a:solidFill>
            </a:endParaRPr>
          </a:p>
        </p:txBody>
      </p:sp>
      <p:sp>
        <p:nvSpPr>
          <p:cNvPr id="160" name="正方形/長方形 159"/>
          <p:cNvSpPr/>
          <p:nvPr/>
        </p:nvSpPr>
        <p:spPr>
          <a:xfrm>
            <a:off x="351255" y="5182412"/>
            <a:ext cx="3533346" cy="430871"/>
          </a:xfrm>
          <a:prstGeom prst="rect">
            <a:avLst/>
          </a:prstGeom>
        </p:spPr>
        <p:txBody>
          <a:bodyPr wrap="square" lIns="91424" tIns="45712" rIns="91424" bIns="45712">
            <a:spAutoFit/>
          </a:bodyPr>
          <a:lstStyle/>
          <a:p>
            <a:pPr algn="ctr" fontAlgn="base">
              <a:spcBef>
                <a:spcPct val="0"/>
              </a:spcBef>
              <a:spcAft>
                <a:spcPct val="0"/>
              </a:spcAft>
            </a:pPr>
            <a:r>
              <a:rPr lang="ja-JP" altLang="en-US" sz="1100" dirty="0">
                <a:solidFill>
                  <a:srgbClr val="8064A2">
                    <a:lumMod val="50000"/>
                  </a:srgbClr>
                </a:solidFill>
                <a:latin typeface="HGP創英角ｺﾞｼｯｸUB" pitchFamily="50" charset="-128"/>
                <a:ea typeface="HGP創英角ｺﾞｼｯｸUB" pitchFamily="50" charset="-128"/>
              </a:rPr>
              <a:t>データ様式やＡＰＩの共通化等を通じた</a:t>
            </a:r>
            <a:endParaRPr lang="en-US" altLang="ja-JP" sz="1100" dirty="0">
              <a:solidFill>
                <a:srgbClr val="8064A2">
                  <a:lumMod val="50000"/>
                </a:srgbClr>
              </a:solidFill>
              <a:latin typeface="HGP創英角ｺﾞｼｯｸUB" pitchFamily="50" charset="-128"/>
              <a:ea typeface="HGP創英角ｺﾞｼｯｸUB" pitchFamily="50" charset="-128"/>
            </a:endParaRPr>
          </a:p>
          <a:p>
            <a:pPr algn="ctr" fontAlgn="base">
              <a:spcBef>
                <a:spcPct val="0"/>
              </a:spcBef>
              <a:spcAft>
                <a:spcPct val="0"/>
              </a:spcAft>
            </a:pPr>
            <a:r>
              <a:rPr lang="ja-JP" altLang="en-US" sz="1100" dirty="0">
                <a:solidFill>
                  <a:srgbClr val="8064A2">
                    <a:lumMod val="50000"/>
                  </a:srgbClr>
                </a:solidFill>
                <a:latin typeface="HGP創英角ｺﾞｼｯｸUB" pitchFamily="50" charset="-128"/>
                <a:ea typeface="HGP創英角ｺﾞｼｯｸUB" pitchFamily="50" charset="-128"/>
              </a:rPr>
              <a:t>「</a:t>
            </a:r>
            <a:r>
              <a:rPr lang="ja-JP" altLang="en-US" sz="1100" dirty="0" smtClean="0">
                <a:solidFill>
                  <a:srgbClr val="8064A2">
                    <a:lumMod val="50000"/>
                  </a:srgbClr>
                </a:solidFill>
                <a:latin typeface="HGP創英角ｺﾞｼｯｸUB" pitchFamily="50" charset="-128"/>
                <a:ea typeface="HGP創英角ｺﾞｼｯｸUB" pitchFamily="50" charset="-128"/>
              </a:rPr>
              <a:t>オープンデータ流通環境</a:t>
            </a:r>
            <a:r>
              <a:rPr lang="ja-JP" altLang="en-US" sz="1100" dirty="0">
                <a:solidFill>
                  <a:srgbClr val="8064A2">
                    <a:lumMod val="50000"/>
                  </a:srgbClr>
                </a:solidFill>
                <a:latin typeface="HGP創英角ｺﾞｼｯｸUB" pitchFamily="50" charset="-128"/>
                <a:ea typeface="HGP創英角ｺﾞｼｯｸUB" pitchFamily="50" charset="-128"/>
              </a:rPr>
              <a:t>」の整備等</a:t>
            </a:r>
            <a:endParaRPr lang="en-US" altLang="ja-JP" sz="1100" dirty="0">
              <a:solidFill>
                <a:srgbClr val="8064A2">
                  <a:lumMod val="50000"/>
                </a:srgbClr>
              </a:solidFill>
              <a:latin typeface="HGP創英角ｺﾞｼｯｸUB" pitchFamily="50" charset="-128"/>
              <a:ea typeface="HGP創英角ｺﾞｼｯｸUB" pitchFamily="50" charset="-128"/>
            </a:endParaRPr>
          </a:p>
        </p:txBody>
      </p:sp>
      <p:sp>
        <p:nvSpPr>
          <p:cNvPr id="161" name="円/楕円 160"/>
          <p:cNvSpPr/>
          <p:nvPr/>
        </p:nvSpPr>
        <p:spPr>
          <a:xfrm>
            <a:off x="18601" y="3651488"/>
            <a:ext cx="1049126" cy="525508"/>
          </a:xfrm>
          <a:prstGeom prst="ellipse">
            <a:avLst/>
          </a:prstGeom>
          <a:ln/>
        </p:spPr>
        <p:style>
          <a:lnRef idx="1">
            <a:schemeClr val="accent4"/>
          </a:lnRef>
          <a:fillRef idx="3">
            <a:schemeClr val="accent4"/>
          </a:fillRef>
          <a:effectRef idx="2">
            <a:schemeClr val="accent4"/>
          </a:effectRef>
          <a:fontRef idx="minor">
            <a:schemeClr val="lt1"/>
          </a:fontRef>
        </p:style>
        <p:txBody>
          <a:bodyPr lIns="91424" tIns="45712" rIns="91424" bIns="45712" rtlCol="0" anchor="ctr"/>
          <a:lstStyle/>
          <a:p>
            <a:pPr algn="ctr" fontAlgn="base">
              <a:spcBef>
                <a:spcPct val="0"/>
              </a:spcBef>
              <a:spcAft>
                <a:spcPct val="0"/>
              </a:spcAft>
            </a:pPr>
            <a:r>
              <a:rPr lang="ja-JP" altLang="en-US" sz="10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「横軸」の</a:t>
            </a:r>
            <a:endParaRPr lang="en-US" altLang="ja-JP" sz="10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a:p>
            <a:pPr algn="ctr" fontAlgn="base">
              <a:spcBef>
                <a:spcPct val="0"/>
              </a:spcBef>
              <a:spcAft>
                <a:spcPct val="0"/>
              </a:spcAft>
            </a:pPr>
            <a:r>
              <a:rPr lang="ja-JP" altLang="en-US" sz="1000"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取組強化</a:t>
            </a:r>
          </a:p>
        </p:txBody>
      </p:sp>
      <p:sp>
        <p:nvSpPr>
          <p:cNvPr id="162" name="正方形/長方形 161"/>
          <p:cNvSpPr/>
          <p:nvPr/>
        </p:nvSpPr>
        <p:spPr>
          <a:xfrm>
            <a:off x="128466" y="3339820"/>
            <a:ext cx="4137467" cy="360040"/>
          </a:xfrm>
          <a:prstGeom prst="rect">
            <a:avLst/>
          </a:prstGeom>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lIns="91424" tIns="45712" rIns="91424" bIns="45712" rtlCol="0" anchor="ctr"/>
          <a:lstStyle/>
          <a:p>
            <a:pPr algn="ctr" fontAlgn="base">
              <a:spcBef>
                <a:spcPct val="0"/>
              </a:spcBef>
              <a:spcAft>
                <a:spcPct val="0"/>
              </a:spcAft>
            </a:pPr>
            <a:r>
              <a:rPr lang="ja-JP" altLang="en-US" dirty="0" smtClean="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今後のＩＣＴ総合戦略</a:t>
            </a:r>
            <a:endParaRPr lang="ja-JP" altLang="en-US" dirty="0">
              <a:solidFill>
                <a:prstClr val="white"/>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32" name="テキスト ボックス 31"/>
          <p:cNvSpPr txBox="1"/>
          <p:nvPr/>
        </p:nvSpPr>
        <p:spPr>
          <a:xfrm>
            <a:off x="2" y="-2353"/>
            <a:ext cx="9905999" cy="400093"/>
          </a:xfrm>
          <a:prstGeom prst="rect">
            <a:avLst/>
          </a:prstGeom>
          <a:noFill/>
        </p:spPr>
        <p:txBody>
          <a:bodyPr wrap="square" lIns="91424" tIns="45712" rIns="91424" bIns="45712" rtlCol="0">
            <a:spAutoFit/>
          </a:bodyPr>
          <a:lstStyle/>
          <a:p>
            <a:pPr algn="ctr"/>
            <a:r>
              <a:rPr lang="ja-JP" altLang="en-US" sz="2000" dirty="0">
                <a:latin typeface="+mj-ea"/>
              </a:rPr>
              <a:t>１．</a:t>
            </a:r>
            <a:r>
              <a:rPr lang="ja-JP" altLang="en-US" sz="2000" dirty="0" smtClean="0">
                <a:latin typeface="+mn-ea"/>
              </a:rPr>
              <a:t>オープンデータに係る実証実験の</a:t>
            </a:r>
            <a:r>
              <a:rPr lang="ja-JP" altLang="en-US" sz="2000" dirty="0" smtClean="0">
                <a:latin typeface="+mj-ea"/>
              </a:rPr>
              <a:t>概要</a:t>
            </a:r>
            <a:endParaRPr lang="ja-JP" altLang="en-US" sz="2000" dirty="0">
              <a:solidFill>
                <a:srgbClr val="FF0000"/>
              </a:solidFill>
              <a:latin typeface="HGP創英角ｺﾞｼｯｸUB" pitchFamily="50" charset="-128"/>
              <a:ea typeface="ＤＨＰ特太ゴシック体" pitchFamily="2"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92" y="3295025"/>
            <a:ext cx="5040560" cy="351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31" name="テキスト ボックス 116"/>
          <p:cNvSpPr txBox="1">
            <a:spLocks noChangeArrowheads="1"/>
          </p:cNvSpPr>
          <p:nvPr/>
        </p:nvSpPr>
        <p:spPr bwMode="auto">
          <a:xfrm>
            <a:off x="2652836" y="2907235"/>
            <a:ext cx="7058025" cy="246063"/>
          </a:xfrm>
          <a:prstGeom prst="rect">
            <a:avLst/>
          </a:prstGeom>
          <a:noFill/>
          <a:ln w="9525">
            <a:noFill/>
            <a:miter lim="800000"/>
            <a:headEnd/>
            <a:tailEnd/>
          </a:ln>
        </p:spPr>
        <p:txBody>
          <a:bodyPr lIns="91424" tIns="45712" rIns="91424" bIns="45712">
            <a:spAutoFit/>
          </a:bodyPr>
          <a:lstStyle/>
          <a:p>
            <a:r>
              <a:rPr lang="en-US" altLang="ja-JP" sz="1000">
                <a:latin typeface="Calibri" pitchFamily="34" charset="0"/>
              </a:rPr>
              <a:t>※</a:t>
            </a:r>
            <a:r>
              <a:rPr lang="ja-JP" altLang="en-US" sz="1000">
                <a:latin typeface="Calibri" pitchFamily="34" charset="0"/>
              </a:rPr>
              <a:t>共通ＡＰＩ（</a:t>
            </a:r>
            <a:r>
              <a:rPr lang="en-US" altLang="ja-JP" sz="1000">
                <a:latin typeface="Calibri" pitchFamily="34" charset="0"/>
              </a:rPr>
              <a:t>Application Programming Interface</a:t>
            </a:r>
            <a:r>
              <a:rPr lang="ja-JP" altLang="en-US" sz="1000">
                <a:latin typeface="Calibri" pitchFamily="34" charset="0"/>
              </a:rPr>
              <a:t>）：情報・データの相互運用性を確保するための共通のデータ形式や通信規約</a:t>
            </a:r>
          </a:p>
        </p:txBody>
      </p:sp>
      <p:sp>
        <p:nvSpPr>
          <p:cNvPr id="34" name="正方形/長方形 33"/>
          <p:cNvSpPr/>
          <p:nvPr/>
        </p:nvSpPr>
        <p:spPr>
          <a:xfrm>
            <a:off x="57422" y="2348435"/>
            <a:ext cx="9752012" cy="631825"/>
          </a:xfrm>
          <a:prstGeom prst="rect">
            <a:avLst/>
          </a:prstGeom>
        </p:spPr>
        <p:txBody>
          <a:bodyPr lIns="91424" tIns="45712" rIns="91424" bIns="45712">
            <a:spAutoFit/>
          </a:bodyPr>
          <a:lstStyle/>
          <a:p>
            <a:pPr marL="174594" indent="-174594" fontAlgn="auto">
              <a:lnSpc>
                <a:spcPts val="1400"/>
              </a:lnSpc>
              <a:spcBef>
                <a:spcPts val="0"/>
              </a:spcBef>
              <a:spcAft>
                <a:spcPts val="0"/>
              </a:spcAft>
              <a:defRPr/>
            </a:pPr>
            <a:r>
              <a:rPr lang="ja-JP" altLang="en-US" sz="1400" b="1" dirty="0">
                <a:latin typeface="ＭＳ Ｐゴシック" pitchFamily="50" charset="-128"/>
                <a:ea typeface="ＭＳ Ｐゴシック" pitchFamily="50" charset="-128"/>
              </a:rPr>
              <a:t>■</a:t>
            </a:r>
            <a:r>
              <a:rPr lang="ja-JP" altLang="en-US" sz="1400" b="1" dirty="0">
                <a:solidFill>
                  <a:schemeClr val="accent6">
                    <a:lumMod val="75000"/>
                  </a:schemeClr>
                </a:solidFill>
                <a:latin typeface="ＭＳ Ｐゴシック" pitchFamily="50" charset="-128"/>
                <a:ea typeface="ＭＳ Ｐゴシック" pitchFamily="50" charset="-128"/>
              </a:rPr>
              <a:t>　</a:t>
            </a:r>
            <a:r>
              <a:rPr lang="ja-JP" altLang="en-US" sz="1400" b="1" u="heavy" dirty="0">
                <a:latin typeface="ＭＳ Ｐゴシック" pitchFamily="50" charset="-128"/>
                <a:ea typeface="ＭＳ Ｐゴシック" pitchFamily="50" charset="-128"/>
              </a:rPr>
              <a:t>分野を超えたデータの流通・連携・利活用を効果的に行うために必要となる、①情報流通連携基盤共通ＡＰＩ</a:t>
            </a:r>
            <a:r>
              <a:rPr lang="en-US" altLang="ja-JP" sz="1400" b="1" u="heavy" dirty="0">
                <a:latin typeface="ＭＳ Ｐゴシック" pitchFamily="50" charset="-128"/>
                <a:ea typeface="ＭＳ Ｐゴシック" pitchFamily="50" charset="-128"/>
              </a:rPr>
              <a:t>※</a:t>
            </a:r>
            <a:r>
              <a:rPr lang="ja-JP" altLang="en-US" sz="1400" b="1" u="heavy" dirty="0">
                <a:latin typeface="ＭＳ Ｐゴシック" pitchFamily="50" charset="-128"/>
                <a:ea typeface="ＭＳ Ｐゴシック" pitchFamily="50" charset="-128"/>
              </a:rPr>
              <a:t>（標準データ規格</a:t>
            </a:r>
            <a:r>
              <a:rPr lang="ja-JP" altLang="en-US" sz="1200" b="1" u="heavy" dirty="0">
                <a:latin typeface="ＭＳ Ｐゴシック" pitchFamily="50" charset="-128"/>
                <a:ea typeface="ＭＳ Ｐゴシック" pitchFamily="50" charset="-128"/>
              </a:rPr>
              <a:t>（データモデル、データフォーマット、共通ボキャブラリ）</a:t>
            </a:r>
            <a:r>
              <a:rPr lang="ja-JP" altLang="en-US" sz="1400" b="1" u="heavy" dirty="0">
                <a:latin typeface="ＭＳ Ｐゴシック" pitchFamily="50" charset="-128"/>
                <a:ea typeface="ＭＳ Ｐゴシック" pitchFamily="50" charset="-128"/>
              </a:rPr>
              <a:t>及び標準ＡＰＩ規格）の確立・国際標準化、②データの２次利用に関するルール（データガバナンス方式）の策定、③オープンデータ化のメリットの可視化等のための実証事業を推進。</a:t>
            </a:r>
          </a:p>
        </p:txBody>
      </p:sp>
    </p:spTree>
    <p:extLst>
      <p:ext uri="{BB962C8B-B14F-4D97-AF65-F5344CB8AC3E}">
        <p14:creationId xmlns:p14="http://schemas.microsoft.com/office/powerpoint/2010/main" val="25988933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8464" y="1484784"/>
            <a:ext cx="9583832" cy="738064"/>
          </a:xfrm>
          <a:prstGeom prst="roundRect">
            <a:avLst>
              <a:gd name="adj" fmla="val 5644"/>
            </a:avLst>
          </a:prstGeom>
        </p:spPr>
        <p:style>
          <a:lnRef idx="1">
            <a:schemeClr val="accent3"/>
          </a:lnRef>
          <a:fillRef idx="2">
            <a:schemeClr val="accent3"/>
          </a:fillRef>
          <a:effectRef idx="1">
            <a:schemeClr val="accent3"/>
          </a:effectRef>
          <a:fontRef idx="minor">
            <a:schemeClr val="dk1"/>
          </a:fontRef>
        </p:style>
        <p:txBody>
          <a:bodyPr lIns="72000" rtlCol="0" anchor="t"/>
          <a:lstStyle/>
          <a:p>
            <a:r>
              <a:rPr lang="ja-JP" altLang="en-US" sz="1400" b="1" dirty="0" smtClean="0"/>
              <a:t>①</a:t>
            </a:r>
            <a:r>
              <a:rPr lang="ja-JP" altLang="en-US" sz="1400" b="1" dirty="0"/>
              <a:t>　透明性・信頼性</a:t>
            </a:r>
            <a:r>
              <a:rPr lang="ja-JP" altLang="en-US" sz="1400" b="1" dirty="0" smtClean="0"/>
              <a:t>向上</a:t>
            </a:r>
            <a:r>
              <a:rPr lang="ja-JP" altLang="en-US" sz="1200" dirty="0"/>
              <a:t>　</a:t>
            </a:r>
            <a:r>
              <a:rPr lang="ja-JP" altLang="en-US" sz="1200" dirty="0" smtClean="0"/>
              <a:t>　　　  →</a:t>
            </a:r>
            <a:r>
              <a:rPr lang="ja-JP" altLang="en-US" sz="1200" dirty="0"/>
              <a:t>　</a:t>
            </a:r>
            <a:r>
              <a:rPr lang="ja-JP" altLang="en-US" sz="1100" dirty="0" smtClean="0"/>
              <a:t>行政の透明性の向上、行政への国民からの信頼性の向上</a:t>
            </a:r>
            <a:endParaRPr lang="en-US" altLang="ja-JP" sz="1100" dirty="0" smtClean="0"/>
          </a:p>
          <a:p>
            <a:r>
              <a:rPr lang="ja-JP" altLang="en-US" sz="1400" b="1" dirty="0" smtClean="0"/>
              <a:t>②</a:t>
            </a:r>
            <a:r>
              <a:rPr lang="ja-JP" altLang="en-US" sz="1400" b="1" dirty="0"/>
              <a:t>　国民参加・官民協働</a:t>
            </a:r>
            <a:r>
              <a:rPr lang="ja-JP" altLang="en-US" sz="1400" b="1" dirty="0" smtClean="0"/>
              <a:t>推進</a:t>
            </a:r>
            <a:r>
              <a:rPr lang="ja-JP" altLang="en-US" sz="1400" dirty="0"/>
              <a:t>　</a:t>
            </a:r>
            <a:r>
              <a:rPr lang="ja-JP" altLang="en-US" sz="1200" dirty="0" smtClean="0"/>
              <a:t>→</a:t>
            </a:r>
            <a:r>
              <a:rPr lang="ja-JP" altLang="en-US" sz="1200" dirty="0"/>
              <a:t>　</a:t>
            </a:r>
            <a:r>
              <a:rPr lang="ja-JP" altLang="en-US" sz="1100" dirty="0" smtClean="0"/>
              <a:t>創意工夫を活かした公共サービスの迅速かつ効率的な提供、ニーズや価値観の多様化等への対応</a:t>
            </a:r>
            <a:endParaRPr lang="en-US" altLang="ja-JP" sz="1100" dirty="0" smtClean="0"/>
          </a:p>
          <a:p>
            <a:r>
              <a:rPr lang="ja-JP" altLang="en-US" sz="1400" b="1" dirty="0" smtClean="0"/>
              <a:t>③</a:t>
            </a:r>
            <a:r>
              <a:rPr lang="ja-JP" altLang="en-US" sz="1400" b="1" dirty="0"/>
              <a:t>　経済活性化・行政</a:t>
            </a:r>
            <a:r>
              <a:rPr lang="ja-JP" altLang="en-US" sz="1400" b="1" dirty="0" smtClean="0"/>
              <a:t>効率化</a:t>
            </a:r>
            <a:r>
              <a:rPr lang="ja-JP" altLang="en-US" sz="1200" dirty="0"/>
              <a:t>　</a:t>
            </a:r>
            <a:r>
              <a:rPr lang="ja-JP" altLang="en-US" sz="600" dirty="0" smtClean="0"/>
              <a:t> </a:t>
            </a:r>
            <a:r>
              <a:rPr lang="ja-JP" altLang="en-US" sz="1200" dirty="0" smtClean="0"/>
              <a:t>→　</a:t>
            </a:r>
            <a:r>
              <a:rPr lang="ja-JP" altLang="en-US" sz="1100" dirty="0" smtClean="0"/>
              <a:t>我が国全体の経済活性化、国・地方公共団体の業務効率化、高度化</a:t>
            </a:r>
            <a:endParaRPr lang="ja-JP" altLang="en-US" sz="1200" dirty="0" smtClean="0"/>
          </a:p>
          <a:p>
            <a:endParaRPr lang="ja-JP" altLang="en-US" sz="1200" dirty="0"/>
          </a:p>
        </p:txBody>
      </p:sp>
      <p:sp>
        <p:nvSpPr>
          <p:cNvPr id="13" name="角丸四角形 12"/>
          <p:cNvSpPr/>
          <p:nvPr/>
        </p:nvSpPr>
        <p:spPr>
          <a:xfrm>
            <a:off x="128464" y="2582888"/>
            <a:ext cx="9583832" cy="792088"/>
          </a:xfrm>
          <a:prstGeom prst="roundRect">
            <a:avLst>
              <a:gd name="adj" fmla="val 4725"/>
            </a:avLst>
          </a:prstGeom>
        </p:spPr>
        <p:style>
          <a:lnRef idx="1">
            <a:schemeClr val="accent3"/>
          </a:lnRef>
          <a:fillRef idx="2">
            <a:schemeClr val="accent3"/>
          </a:fillRef>
          <a:effectRef idx="1">
            <a:schemeClr val="accent3"/>
          </a:effectRef>
          <a:fontRef idx="minor">
            <a:schemeClr val="dk1"/>
          </a:fontRef>
        </p:style>
        <p:txBody>
          <a:bodyPr lIns="72000" rtlCol="0" anchor="t"/>
          <a:lstStyle/>
          <a:p>
            <a:pPr lvl="0"/>
            <a:r>
              <a:rPr lang="en-US" altLang="ja-JP" sz="1200" b="1" dirty="0" smtClean="0"/>
              <a:t>【</a:t>
            </a:r>
            <a:r>
              <a:rPr lang="ja-JP" altLang="en-US" sz="1200" b="1" dirty="0" smtClean="0"/>
              <a:t>基本原則</a:t>
            </a:r>
            <a:r>
              <a:rPr lang="en-US" altLang="ja-JP" sz="1200" b="1" dirty="0" smtClean="0"/>
              <a:t>】 </a:t>
            </a:r>
            <a:r>
              <a:rPr lang="en-US" altLang="ja-JP" sz="600" b="1" dirty="0" smtClean="0"/>
              <a:t> </a:t>
            </a:r>
            <a:r>
              <a:rPr lang="ja-JP" altLang="en-US" sz="1200" b="1" dirty="0" smtClean="0"/>
              <a:t>①　</a:t>
            </a:r>
            <a:r>
              <a:rPr lang="ja-JP" altLang="ja-JP" sz="1200" b="1" dirty="0"/>
              <a:t>政府自ら積極的に公共データを公開すること</a:t>
            </a:r>
          </a:p>
          <a:p>
            <a:pPr lvl="0"/>
            <a:r>
              <a:rPr lang="ja-JP" altLang="en-US" sz="1200" b="1" dirty="0" smtClean="0"/>
              <a:t>  　　　   　　    ②　</a:t>
            </a:r>
            <a:r>
              <a:rPr lang="ja-JP" altLang="ja-JP" sz="1200" b="1" dirty="0" smtClean="0"/>
              <a:t>機械</a:t>
            </a:r>
            <a:r>
              <a:rPr lang="ja-JP" altLang="ja-JP" sz="1200" b="1" dirty="0"/>
              <a:t>判読可能な形式で公開すること</a:t>
            </a:r>
          </a:p>
          <a:p>
            <a:pPr lvl="0"/>
            <a:r>
              <a:rPr lang="ja-JP" altLang="en-US" sz="1200" b="1" dirty="0"/>
              <a:t>　</a:t>
            </a:r>
            <a:r>
              <a:rPr lang="ja-JP" altLang="en-US" sz="1200" b="1" dirty="0" smtClean="0"/>
              <a:t>   </a:t>
            </a:r>
            <a:r>
              <a:rPr lang="ja-JP" altLang="en-US" sz="1200" b="1" dirty="0"/>
              <a:t>　　　　　 </a:t>
            </a:r>
            <a:r>
              <a:rPr lang="ja-JP" altLang="en-US" sz="1200" b="1" dirty="0" smtClean="0"/>
              <a:t>  ③　</a:t>
            </a:r>
            <a:r>
              <a:rPr lang="ja-JP" altLang="ja-JP" sz="1200" b="1" dirty="0" smtClean="0"/>
              <a:t>営利</a:t>
            </a:r>
            <a:r>
              <a:rPr lang="ja-JP" altLang="ja-JP" sz="1200" b="1" dirty="0"/>
              <a:t>目的、非営利目的を</a:t>
            </a:r>
            <a:r>
              <a:rPr lang="ja-JP" altLang="ja-JP" sz="1200" b="1" dirty="0" smtClean="0"/>
              <a:t>問わず活用</a:t>
            </a:r>
            <a:r>
              <a:rPr lang="ja-JP" altLang="ja-JP" sz="1200" b="1" dirty="0"/>
              <a:t>を促進すること</a:t>
            </a:r>
          </a:p>
          <a:p>
            <a:pPr lvl="0"/>
            <a:r>
              <a:rPr lang="ja-JP" altLang="en-US" sz="1200" b="1" dirty="0"/>
              <a:t>　　　　　　　 </a:t>
            </a:r>
            <a:r>
              <a:rPr lang="ja-JP" altLang="en-US" sz="1200" b="1" dirty="0" smtClean="0"/>
              <a:t>  ④　</a:t>
            </a:r>
            <a:r>
              <a:rPr lang="ja-JP" altLang="ja-JP" sz="1200" b="1" dirty="0" smtClean="0"/>
              <a:t>取組</a:t>
            </a:r>
            <a:r>
              <a:rPr lang="ja-JP" altLang="ja-JP" sz="1200" b="1" dirty="0"/>
              <a:t>可能な公共データから速やかに公開等の具体的な取組に着手し、成果を確実に蓄積していくこと</a:t>
            </a:r>
          </a:p>
        </p:txBody>
      </p:sp>
      <p:sp>
        <p:nvSpPr>
          <p:cNvPr id="14" name="角丸四角形 13"/>
          <p:cNvSpPr/>
          <p:nvPr/>
        </p:nvSpPr>
        <p:spPr>
          <a:xfrm>
            <a:off x="117927" y="3717032"/>
            <a:ext cx="9643883" cy="1683307"/>
          </a:xfrm>
          <a:prstGeom prst="roundRect">
            <a:avLst>
              <a:gd name="adj" fmla="val 2235"/>
            </a:avLst>
          </a:prstGeom>
        </p:spPr>
        <p:style>
          <a:lnRef idx="1">
            <a:schemeClr val="accent2"/>
          </a:lnRef>
          <a:fillRef idx="2">
            <a:schemeClr val="accent2"/>
          </a:fillRef>
          <a:effectRef idx="1">
            <a:schemeClr val="accent2"/>
          </a:effectRef>
          <a:fontRef idx="minor">
            <a:schemeClr val="dk1"/>
          </a:fontRef>
        </p:style>
        <p:txBody>
          <a:bodyPr lIns="72000" rtlCol="0" anchor="t"/>
          <a:lstStyle/>
          <a:p>
            <a:r>
              <a:rPr lang="ja-JP" altLang="en-US" sz="1400" dirty="0" smtClean="0"/>
              <a:t>　</a:t>
            </a:r>
            <a:endParaRPr lang="en-US" altLang="ja-JP" sz="700" dirty="0" smtClean="0"/>
          </a:p>
        </p:txBody>
      </p:sp>
      <p:sp>
        <p:nvSpPr>
          <p:cNvPr id="16" name="角丸四角形 15"/>
          <p:cNvSpPr/>
          <p:nvPr/>
        </p:nvSpPr>
        <p:spPr>
          <a:xfrm>
            <a:off x="117927" y="5760640"/>
            <a:ext cx="9594369" cy="1052736"/>
          </a:xfrm>
          <a:prstGeom prst="roundRect">
            <a:avLst>
              <a:gd name="adj" fmla="val 4908"/>
            </a:avLst>
          </a:prstGeom>
        </p:spPr>
        <p:style>
          <a:lnRef idx="1">
            <a:schemeClr val="accent2"/>
          </a:lnRef>
          <a:fillRef idx="2">
            <a:schemeClr val="accent2"/>
          </a:fillRef>
          <a:effectRef idx="1">
            <a:schemeClr val="accent2"/>
          </a:effectRef>
          <a:fontRef idx="minor">
            <a:schemeClr val="dk1"/>
          </a:fontRef>
        </p:style>
        <p:txBody>
          <a:bodyPr lIns="72000" rIns="72000" rtlCol="0" anchor="t"/>
          <a:lstStyle/>
          <a:p>
            <a:pPr lvl="0"/>
            <a:r>
              <a:rPr lang="en-US" altLang="ja-JP" sz="1300" b="1" dirty="0" smtClean="0"/>
              <a:t>【</a:t>
            </a:r>
            <a:r>
              <a:rPr lang="ja-JP" altLang="en-US" sz="1300" b="1" dirty="0" smtClean="0"/>
              <a:t>推進体制・制度整備</a:t>
            </a:r>
            <a:r>
              <a:rPr lang="en-US" altLang="ja-JP" sz="1300" b="1" dirty="0" smtClean="0"/>
              <a:t>】</a:t>
            </a:r>
            <a:r>
              <a:rPr lang="ja-JP" altLang="ja-JP" sz="1200" b="1" dirty="0" smtClean="0"/>
              <a:t>オープンデータ</a:t>
            </a:r>
            <a:r>
              <a:rPr lang="ja-JP" altLang="ja-JP" sz="1200" b="1" dirty="0"/>
              <a:t>を推進するための体制として</a:t>
            </a:r>
            <a:r>
              <a:rPr lang="ja-JP" altLang="ja-JP" sz="1200" b="1" dirty="0" smtClean="0"/>
              <a:t>、</a:t>
            </a:r>
            <a:r>
              <a:rPr lang="ja-JP" altLang="en-US" sz="1200" b="1" dirty="0" smtClean="0"/>
              <a:t>速やかに、</a:t>
            </a:r>
            <a:r>
              <a:rPr lang="ja-JP" altLang="ja-JP" sz="1200" b="1" dirty="0" smtClean="0"/>
              <a:t>官民</a:t>
            </a:r>
            <a:r>
              <a:rPr lang="ja-JP" altLang="ja-JP" sz="1200" b="1" dirty="0"/>
              <a:t>による実務者会議を</a:t>
            </a:r>
            <a:r>
              <a:rPr lang="ja-JP" altLang="ja-JP" sz="1200" b="1" dirty="0" smtClean="0"/>
              <a:t>設置</a:t>
            </a:r>
          </a:p>
          <a:p>
            <a:pPr lvl="0"/>
            <a:r>
              <a:rPr lang="ja-JP" altLang="en-US" sz="1400" dirty="0" smtClean="0"/>
              <a:t>　①</a:t>
            </a:r>
            <a:r>
              <a:rPr lang="ja-JP" altLang="ja-JP" sz="1400" dirty="0" smtClean="0"/>
              <a:t>公共データ活用のための環境整備等基本的な事項の検討</a:t>
            </a:r>
            <a:endParaRPr lang="en-US" altLang="ja-JP" sz="1400" dirty="0" smtClean="0"/>
          </a:p>
          <a:p>
            <a:pPr lvl="0"/>
            <a:r>
              <a:rPr lang="ja-JP" altLang="en-US" sz="1400" dirty="0"/>
              <a:t>　</a:t>
            </a:r>
            <a:r>
              <a:rPr lang="ja-JP" altLang="en-US" sz="1400" dirty="0" smtClean="0"/>
              <a:t>②</a:t>
            </a:r>
            <a:r>
              <a:rPr lang="ja-JP" altLang="ja-JP" sz="1400" dirty="0" smtClean="0"/>
              <a:t>今後</a:t>
            </a:r>
            <a:r>
              <a:rPr lang="ja-JP" altLang="ja-JP" sz="1400" dirty="0"/>
              <a:t>実施すべき施策の検討及びロードマップの</a:t>
            </a:r>
            <a:r>
              <a:rPr lang="ja-JP" altLang="ja-JP" sz="1400" dirty="0" smtClean="0"/>
              <a:t>策定</a:t>
            </a:r>
            <a:r>
              <a:rPr lang="ja-JP" altLang="en-US" sz="1400" dirty="0" smtClean="0"/>
              <a:t>　③</a:t>
            </a:r>
            <a:r>
              <a:rPr lang="ja-JP" altLang="ja-JP" sz="1400" dirty="0" smtClean="0"/>
              <a:t>各種</a:t>
            </a:r>
            <a:r>
              <a:rPr lang="ja-JP" altLang="ja-JP" sz="1400" dirty="0"/>
              <a:t>施策の</a:t>
            </a:r>
            <a:r>
              <a:rPr lang="ja-JP" altLang="ja-JP" sz="1400" dirty="0" smtClean="0"/>
              <a:t>レビュー</a:t>
            </a:r>
            <a:r>
              <a:rPr lang="ja-JP" altLang="en-US" sz="1400" dirty="0" smtClean="0"/>
              <a:t>及び</a:t>
            </a:r>
            <a:r>
              <a:rPr lang="ja-JP" altLang="ja-JP" sz="1400" dirty="0" smtClean="0"/>
              <a:t>フォローアップ</a:t>
            </a:r>
            <a:endParaRPr lang="en-US" altLang="ja-JP" sz="1300" dirty="0"/>
          </a:p>
          <a:p>
            <a:r>
              <a:rPr lang="en-US" altLang="ja-JP" sz="1300" b="1" dirty="0" smtClean="0"/>
              <a:t>【</a:t>
            </a:r>
            <a:r>
              <a:rPr lang="ja-JP" altLang="en-US" sz="1300" b="1" dirty="0" smtClean="0"/>
              <a:t>電子的提供指針</a:t>
            </a:r>
            <a:r>
              <a:rPr lang="en-US" altLang="ja-JP" sz="1300" b="1" dirty="0" smtClean="0"/>
              <a:t>】</a:t>
            </a:r>
            <a:r>
              <a:rPr lang="ja-JP" altLang="en-US" sz="1200" b="1" spc="-150" dirty="0" smtClean="0"/>
              <a:t>フォローアップの仕組みを導入し、「具体的な施策」の成果や</a:t>
            </a:r>
            <a:r>
              <a:rPr lang="ja-JP" altLang="en-US" sz="1200" b="1" spc="-150" dirty="0"/>
              <a:t>ユーザーの要望等</a:t>
            </a:r>
            <a:r>
              <a:rPr lang="ja-JP" altLang="en-US" sz="1200" b="1" spc="-150" dirty="0" smtClean="0"/>
              <a:t>を踏まえ、提供す</a:t>
            </a:r>
            <a:r>
              <a:rPr lang="ja-JP" altLang="en-US" sz="1200" b="1" spc="-150" dirty="0"/>
              <a:t>る</a:t>
            </a:r>
            <a:r>
              <a:rPr lang="ja-JP" altLang="en-US" sz="1200" b="1" spc="-150" dirty="0" smtClean="0"/>
              <a:t>情報の範囲や内容、提供方法を見直し</a:t>
            </a:r>
            <a:endParaRPr lang="ja-JP" altLang="en-US" sz="1200" b="1" spc="-150" dirty="0"/>
          </a:p>
        </p:txBody>
      </p:sp>
      <p:sp>
        <p:nvSpPr>
          <p:cNvPr id="8" name="正方形/長方形 7"/>
          <p:cNvSpPr/>
          <p:nvPr/>
        </p:nvSpPr>
        <p:spPr>
          <a:xfrm>
            <a:off x="117927" y="1196752"/>
            <a:ext cx="2530817" cy="324000"/>
          </a:xfrm>
          <a:prstGeom prst="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kumimoji="1" lang="ja-JP" altLang="en-US" sz="1600" b="1" dirty="0" smtClean="0"/>
              <a:t>◆　戦略の意義・目的</a:t>
            </a:r>
            <a:endParaRPr kumimoji="1" lang="ja-JP" altLang="en-US" sz="1600" b="1" dirty="0"/>
          </a:p>
        </p:txBody>
      </p:sp>
      <p:sp>
        <p:nvSpPr>
          <p:cNvPr id="12" name="正方形/長方形 11"/>
          <p:cNvSpPr/>
          <p:nvPr/>
        </p:nvSpPr>
        <p:spPr>
          <a:xfrm>
            <a:off x="117927" y="2294856"/>
            <a:ext cx="2530817" cy="324000"/>
          </a:xfrm>
          <a:prstGeom prst="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lang="ja-JP" altLang="en-US" sz="1600" b="1" dirty="0"/>
              <a:t>◆</a:t>
            </a:r>
            <a:r>
              <a:rPr kumimoji="1" lang="ja-JP" altLang="en-US" sz="1600" b="1" dirty="0" smtClean="0"/>
              <a:t>　</a:t>
            </a:r>
            <a:r>
              <a:rPr lang="ja-JP" altLang="en-US" sz="1600" b="1" dirty="0" smtClean="0"/>
              <a:t>基本的な方向性</a:t>
            </a:r>
            <a:endParaRPr kumimoji="1" lang="ja-JP" altLang="en-US" sz="1600" b="1" dirty="0"/>
          </a:p>
        </p:txBody>
      </p:sp>
      <p:sp>
        <p:nvSpPr>
          <p:cNvPr id="15" name="正方形/長方形 14"/>
          <p:cNvSpPr/>
          <p:nvPr/>
        </p:nvSpPr>
        <p:spPr>
          <a:xfrm>
            <a:off x="117927" y="5481264"/>
            <a:ext cx="2530817" cy="324000"/>
          </a:xfrm>
          <a:prstGeom prst="rect">
            <a:avLst/>
          </a:prstGeom>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600" b="1" dirty="0" smtClean="0"/>
              <a:t>◆</a:t>
            </a:r>
            <a:r>
              <a:rPr kumimoji="1" lang="ja-JP" altLang="en-US" sz="1600" b="1" dirty="0" smtClean="0"/>
              <a:t>　推進体制等</a:t>
            </a:r>
            <a:endParaRPr kumimoji="1" lang="ja-JP" altLang="en-US" sz="1600" b="1" dirty="0"/>
          </a:p>
        </p:txBody>
      </p:sp>
      <p:sp>
        <p:nvSpPr>
          <p:cNvPr id="3" name="角丸四角形 2"/>
          <p:cNvSpPr/>
          <p:nvPr/>
        </p:nvSpPr>
        <p:spPr>
          <a:xfrm>
            <a:off x="200472" y="3789040"/>
            <a:ext cx="9489503" cy="1584176"/>
          </a:xfrm>
          <a:prstGeom prst="roundRect">
            <a:avLst>
              <a:gd name="adj" fmla="val 5019"/>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altLang="ja-JP" sz="1400" b="1" u="sng" dirty="0" smtClean="0">
                <a:solidFill>
                  <a:prstClr val="black"/>
                </a:solidFill>
              </a:rPr>
              <a:t>【</a:t>
            </a:r>
            <a:r>
              <a:rPr lang="ja-JP" altLang="en-US" sz="1400" b="1" u="sng" dirty="0" smtClean="0">
                <a:solidFill>
                  <a:prstClr val="black"/>
                </a:solidFill>
              </a:rPr>
              <a:t>平成２４年度</a:t>
            </a:r>
            <a:r>
              <a:rPr lang="en-US" altLang="ja-JP" sz="1400" b="1" u="sng" dirty="0" smtClean="0">
                <a:solidFill>
                  <a:prstClr val="black"/>
                </a:solidFill>
              </a:rPr>
              <a:t>】</a:t>
            </a:r>
            <a:r>
              <a:rPr lang="ja-JP" altLang="en-US" sz="1400" b="1" u="sng" dirty="0" smtClean="0">
                <a:solidFill>
                  <a:prstClr val="black"/>
                </a:solidFill>
              </a:rPr>
              <a:t>以下の施策を速やかに着手</a:t>
            </a:r>
            <a:endParaRPr lang="en-US" altLang="ja-JP" sz="1400" dirty="0">
              <a:solidFill>
                <a:prstClr val="black"/>
              </a:solidFill>
            </a:endParaRPr>
          </a:p>
          <a:p>
            <a:pPr lvl="0"/>
            <a:r>
              <a:rPr lang="ja-JP" altLang="en-US" sz="1400" dirty="0" smtClean="0">
                <a:solidFill>
                  <a:prstClr val="black"/>
                </a:solidFill>
              </a:rPr>
              <a:t>　</a:t>
            </a:r>
            <a:r>
              <a:rPr lang="ja-JP" altLang="en-US" sz="1400" b="1" u="sng" dirty="0" smtClean="0">
                <a:solidFill>
                  <a:prstClr val="black"/>
                </a:solidFill>
              </a:rPr>
              <a:t>１</a:t>
            </a:r>
            <a:r>
              <a:rPr lang="ja-JP" altLang="en-US" sz="1400" b="1" u="sng" dirty="0">
                <a:solidFill>
                  <a:prstClr val="black"/>
                </a:solidFill>
              </a:rPr>
              <a:t>　公共</a:t>
            </a:r>
            <a:r>
              <a:rPr lang="ja-JP" altLang="en-US" sz="1400" b="1" u="sng" dirty="0" smtClean="0">
                <a:solidFill>
                  <a:prstClr val="black"/>
                </a:solidFill>
              </a:rPr>
              <a:t>データ活用</a:t>
            </a:r>
            <a:r>
              <a:rPr lang="ja-JP" altLang="en-US" sz="1400" b="1" u="sng" dirty="0">
                <a:solidFill>
                  <a:prstClr val="black"/>
                </a:solidFill>
              </a:rPr>
              <a:t>の</a:t>
            </a:r>
            <a:r>
              <a:rPr lang="ja-JP" altLang="en-US" sz="1400" b="1" u="sng" dirty="0" smtClean="0">
                <a:solidFill>
                  <a:prstClr val="black"/>
                </a:solidFill>
              </a:rPr>
              <a:t>推進</a:t>
            </a:r>
            <a:r>
              <a:rPr lang="ja-JP" altLang="en-US" sz="1400" b="1" dirty="0" smtClean="0">
                <a:solidFill>
                  <a:prstClr val="black"/>
                </a:solidFill>
              </a:rPr>
              <a:t>　</a:t>
            </a:r>
            <a:r>
              <a:rPr lang="ja-JP" altLang="en-US" sz="1200" b="1" dirty="0" smtClean="0">
                <a:solidFill>
                  <a:prstClr val="black"/>
                </a:solidFill>
              </a:rPr>
              <a:t>（公共データの活用について、</a:t>
            </a:r>
            <a:r>
              <a:rPr lang="ja-JP" altLang="en-US" sz="1200" b="1" u="heavy" dirty="0" smtClean="0">
                <a:solidFill>
                  <a:srgbClr val="FF0000"/>
                </a:solidFill>
              </a:rPr>
              <a:t>民間と連携し、実証事業等を実施</a:t>
            </a:r>
            <a:r>
              <a:rPr lang="ja-JP" altLang="en-US" sz="1200" b="1" dirty="0" smtClean="0">
                <a:solidFill>
                  <a:prstClr val="black"/>
                </a:solidFill>
              </a:rPr>
              <a:t>）　</a:t>
            </a:r>
            <a:r>
              <a:rPr lang="en-US" altLang="ja-JP" sz="1200" b="1" dirty="0" smtClean="0">
                <a:solidFill>
                  <a:prstClr val="black"/>
                </a:solidFill>
              </a:rPr>
              <a:t>《</a:t>
            </a:r>
            <a:r>
              <a:rPr lang="ja-JP" altLang="en-US" sz="1200" b="1" dirty="0" smtClean="0">
                <a:solidFill>
                  <a:prstClr val="black"/>
                </a:solidFill>
              </a:rPr>
              <a:t>内閣官房、</a:t>
            </a:r>
            <a:r>
              <a:rPr lang="ja-JP" altLang="en-US" sz="1200" b="1" u="heavy" dirty="0" smtClean="0">
                <a:solidFill>
                  <a:srgbClr val="FF0000"/>
                </a:solidFill>
              </a:rPr>
              <a:t>総務省</a:t>
            </a:r>
            <a:r>
              <a:rPr lang="ja-JP" altLang="en-US" sz="1200" b="1" dirty="0" smtClean="0">
                <a:solidFill>
                  <a:prstClr val="black"/>
                </a:solidFill>
              </a:rPr>
              <a:t>、経済産業省</a:t>
            </a:r>
            <a:r>
              <a:rPr lang="en-US" altLang="ja-JP" sz="1200" b="1" dirty="0" smtClean="0">
                <a:solidFill>
                  <a:prstClr val="black"/>
                </a:solidFill>
              </a:rPr>
              <a:t>》</a:t>
            </a:r>
            <a:endParaRPr lang="en-US" altLang="ja-JP" sz="1200" b="1" dirty="0">
              <a:solidFill>
                <a:prstClr val="black"/>
              </a:solidFill>
            </a:endParaRPr>
          </a:p>
          <a:p>
            <a:pPr lvl="0"/>
            <a:r>
              <a:rPr lang="ja-JP" altLang="en-US" sz="1400" dirty="0">
                <a:solidFill>
                  <a:prstClr val="black"/>
                </a:solidFill>
              </a:rPr>
              <a:t>　　</a:t>
            </a:r>
            <a:r>
              <a:rPr lang="ja-JP" altLang="en-US" sz="1400" dirty="0" smtClean="0">
                <a:solidFill>
                  <a:prstClr val="black"/>
                </a:solidFill>
              </a:rPr>
              <a:t>　①公共データ活用</a:t>
            </a:r>
            <a:r>
              <a:rPr lang="ja-JP" altLang="en-US" sz="1400" dirty="0">
                <a:solidFill>
                  <a:prstClr val="black"/>
                </a:solidFill>
              </a:rPr>
              <a:t>ニーズの</a:t>
            </a:r>
            <a:r>
              <a:rPr lang="ja-JP" altLang="en-US" sz="1400" dirty="0" smtClean="0">
                <a:solidFill>
                  <a:schemeClr val="tx1"/>
                </a:solidFill>
              </a:rPr>
              <a:t>把握　②</a:t>
            </a:r>
            <a:r>
              <a:rPr lang="ja-JP" altLang="en-US" sz="1400" dirty="0">
                <a:solidFill>
                  <a:schemeClr val="tx1"/>
                </a:solidFill>
              </a:rPr>
              <a:t>データ提供</a:t>
            </a:r>
            <a:r>
              <a:rPr lang="ja-JP" altLang="en-US" sz="1400" dirty="0" smtClean="0">
                <a:solidFill>
                  <a:schemeClr val="tx1"/>
                </a:solidFill>
              </a:rPr>
              <a:t>方法等の整理　③民間サービスの開発</a:t>
            </a:r>
            <a:endParaRPr lang="en-US" altLang="ja-JP" sz="1400" dirty="0">
              <a:solidFill>
                <a:schemeClr val="tx1"/>
              </a:solidFill>
            </a:endParaRPr>
          </a:p>
          <a:p>
            <a:r>
              <a:rPr lang="ja-JP" altLang="en-US" sz="1400" dirty="0" smtClean="0">
                <a:solidFill>
                  <a:schemeClr val="tx1"/>
                </a:solidFill>
              </a:rPr>
              <a:t>　</a:t>
            </a:r>
            <a:r>
              <a:rPr lang="ja-JP" altLang="en-US" sz="1400" b="1" u="sng" dirty="0" smtClean="0">
                <a:solidFill>
                  <a:schemeClr val="tx1"/>
                </a:solidFill>
              </a:rPr>
              <a:t>２</a:t>
            </a:r>
            <a:r>
              <a:rPr lang="ja-JP" altLang="en-US" sz="1400" b="1" u="sng" dirty="0">
                <a:solidFill>
                  <a:schemeClr val="tx1"/>
                </a:solidFill>
              </a:rPr>
              <a:t>　公共</a:t>
            </a:r>
            <a:r>
              <a:rPr lang="ja-JP" altLang="en-US" sz="1400" b="1" u="sng" dirty="0" smtClean="0">
                <a:solidFill>
                  <a:schemeClr val="tx1"/>
                </a:solidFill>
              </a:rPr>
              <a:t>データ活用</a:t>
            </a:r>
            <a:r>
              <a:rPr lang="ja-JP" altLang="en-US" sz="1400" b="1" u="sng" dirty="0">
                <a:solidFill>
                  <a:schemeClr val="tx1"/>
                </a:solidFill>
              </a:rPr>
              <a:t>のための環境</a:t>
            </a:r>
            <a:r>
              <a:rPr lang="ja-JP" altLang="en-US" sz="1400" b="1" u="sng" dirty="0" smtClean="0">
                <a:solidFill>
                  <a:schemeClr val="tx1"/>
                </a:solidFill>
              </a:rPr>
              <a:t>整備　</a:t>
            </a:r>
            <a:r>
              <a:rPr lang="ja-JP" altLang="en-US" sz="1200" b="1" dirty="0" smtClean="0">
                <a:solidFill>
                  <a:schemeClr val="tx1"/>
                </a:solidFill>
              </a:rPr>
              <a:t>（実証事業等の成果を踏まえつつ、公共データ活用のための環境整備）　</a:t>
            </a:r>
            <a:r>
              <a:rPr lang="en-US" altLang="ja-JP" sz="1200" b="1" dirty="0" smtClean="0">
                <a:solidFill>
                  <a:prstClr val="black"/>
                </a:solidFill>
              </a:rPr>
              <a:t>《</a:t>
            </a:r>
            <a:r>
              <a:rPr lang="ja-JP" altLang="en-US" sz="1200" b="1" dirty="0" smtClean="0">
                <a:solidFill>
                  <a:prstClr val="black"/>
                </a:solidFill>
              </a:rPr>
              <a:t>内閣</a:t>
            </a:r>
            <a:r>
              <a:rPr lang="ja-JP" altLang="en-US" sz="1200" b="1" dirty="0">
                <a:solidFill>
                  <a:prstClr val="black"/>
                </a:solidFill>
              </a:rPr>
              <a:t>官房</a:t>
            </a:r>
            <a:r>
              <a:rPr lang="ja-JP" altLang="en-US" sz="1200" b="1" dirty="0" smtClean="0">
                <a:solidFill>
                  <a:prstClr val="black"/>
                </a:solidFill>
              </a:rPr>
              <a:t>、関係府省</a:t>
            </a:r>
            <a:r>
              <a:rPr lang="en-US" altLang="ja-JP" sz="1200" b="1" dirty="0">
                <a:solidFill>
                  <a:prstClr val="black"/>
                </a:solidFill>
              </a:rPr>
              <a:t>》</a:t>
            </a:r>
            <a:endParaRPr lang="en-US" altLang="ja-JP" sz="1200" b="1" dirty="0">
              <a:solidFill>
                <a:schemeClr val="tx1"/>
              </a:solidFill>
            </a:endParaRPr>
          </a:p>
          <a:p>
            <a:pPr marL="361950" lvl="0" indent="-361950"/>
            <a:r>
              <a:rPr lang="ja-JP" altLang="en-US" sz="1300" dirty="0">
                <a:solidFill>
                  <a:schemeClr val="tx1"/>
                </a:solidFill>
              </a:rPr>
              <a:t>　</a:t>
            </a:r>
            <a:r>
              <a:rPr lang="ja-JP" altLang="en-US" sz="1400" dirty="0">
                <a:solidFill>
                  <a:schemeClr val="tx1"/>
                </a:solidFill>
              </a:rPr>
              <a:t>　</a:t>
            </a:r>
            <a:r>
              <a:rPr lang="ja-JP" altLang="en-US" sz="1400" dirty="0" smtClean="0">
                <a:solidFill>
                  <a:schemeClr val="tx1"/>
                </a:solidFill>
              </a:rPr>
              <a:t>　</a:t>
            </a:r>
            <a:r>
              <a:rPr lang="ja-JP" altLang="en-US" sz="1400" spc="-40" dirty="0" smtClean="0">
                <a:solidFill>
                  <a:schemeClr val="tx1"/>
                </a:solidFill>
              </a:rPr>
              <a:t>①必要なルール等の整備（著作権の取扱いルール等）　②データカタログ</a:t>
            </a:r>
            <a:r>
              <a:rPr lang="ja-JP" altLang="en-US" sz="1400" spc="-40" dirty="0">
                <a:solidFill>
                  <a:schemeClr val="tx1"/>
                </a:solidFill>
              </a:rPr>
              <a:t>の</a:t>
            </a:r>
            <a:r>
              <a:rPr lang="ja-JP" altLang="en-US" sz="1400" spc="-40" dirty="0" smtClean="0">
                <a:solidFill>
                  <a:schemeClr val="tx1"/>
                </a:solidFill>
              </a:rPr>
              <a:t>整備</a:t>
            </a:r>
            <a:r>
              <a:rPr lang="ja-JP" altLang="en-US" sz="1400" spc="-40" dirty="0">
                <a:solidFill>
                  <a:schemeClr val="tx1"/>
                </a:solidFill>
              </a:rPr>
              <a:t>　</a:t>
            </a:r>
            <a:r>
              <a:rPr lang="ja-JP" altLang="en-US" sz="1400" spc="-40" dirty="0" smtClean="0">
                <a:solidFill>
                  <a:schemeClr val="tx1"/>
                </a:solidFill>
              </a:rPr>
              <a:t>③データ形式・構造等の標準化の推進等</a:t>
            </a:r>
            <a:endParaRPr lang="en-US" altLang="ja-JP" sz="1400" spc="-40" dirty="0" smtClean="0">
              <a:solidFill>
                <a:schemeClr val="tx1"/>
              </a:solidFill>
            </a:endParaRPr>
          </a:p>
          <a:p>
            <a:pPr marL="361950" lvl="0" indent="-361950"/>
            <a:r>
              <a:rPr lang="ja-JP" altLang="en-US" sz="1400" spc="-40" dirty="0" smtClean="0">
                <a:solidFill>
                  <a:schemeClr val="tx1"/>
                </a:solidFill>
              </a:rPr>
              <a:t>　　　④提供機関支援等についての検討</a:t>
            </a:r>
            <a:endParaRPr lang="en-US" altLang="ja-JP" sz="1400" spc="-40" dirty="0" smtClean="0">
              <a:solidFill>
                <a:schemeClr val="tx1"/>
              </a:solidFill>
            </a:endParaRPr>
          </a:p>
          <a:p>
            <a:pPr marL="361950" indent="-361950"/>
            <a:r>
              <a:rPr lang="en-US" altLang="ja-JP" sz="1400" b="1" u="sng" dirty="0" smtClean="0">
                <a:latin typeface="+mj-ea"/>
                <a:ea typeface="+mj-ea"/>
              </a:rPr>
              <a:t>【</a:t>
            </a:r>
            <a:r>
              <a:rPr lang="ja-JP" altLang="ja-JP" sz="1400" b="1" u="sng" dirty="0" smtClean="0">
                <a:latin typeface="+mj-ea"/>
                <a:ea typeface="+mj-ea"/>
              </a:rPr>
              <a:t>平成</a:t>
            </a:r>
            <a:r>
              <a:rPr lang="en-US" altLang="ja-JP" sz="1400" b="1" u="sng" dirty="0">
                <a:latin typeface="+mj-ea"/>
                <a:ea typeface="+mj-ea"/>
              </a:rPr>
              <a:t>25</a:t>
            </a:r>
            <a:r>
              <a:rPr lang="ja-JP" altLang="ja-JP" sz="1400" b="1" u="sng" dirty="0">
                <a:latin typeface="+mj-ea"/>
                <a:ea typeface="+mj-ea"/>
              </a:rPr>
              <a:t>年度</a:t>
            </a:r>
            <a:r>
              <a:rPr lang="ja-JP" altLang="ja-JP" sz="1400" b="1" u="sng" dirty="0" smtClean="0">
                <a:latin typeface="+mj-ea"/>
                <a:ea typeface="+mj-ea"/>
              </a:rPr>
              <a:t>以降</a:t>
            </a:r>
            <a:r>
              <a:rPr lang="en-US" altLang="ja-JP" sz="1400" b="1" u="sng" dirty="0" smtClean="0">
                <a:latin typeface="+mj-ea"/>
                <a:ea typeface="+mj-ea"/>
              </a:rPr>
              <a:t>】</a:t>
            </a:r>
            <a:r>
              <a:rPr lang="ja-JP" altLang="ja-JP" sz="1400" b="1" u="sng" dirty="0" smtClean="0"/>
              <a:t>ロードマップ</a:t>
            </a:r>
            <a:r>
              <a:rPr lang="ja-JP" altLang="ja-JP" sz="1400" b="1" u="sng" dirty="0"/>
              <a:t>に基づき</a:t>
            </a:r>
            <a:r>
              <a:rPr lang="ja-JP" altLang="ja-JP" sz="1400" b="1" u="sng" dirty="0" smtClean="0"/>
              <a:t>、各種</a:t>
            </a:r>
            <a:r>
              <a:rPr lang="ja-JP" altLang="ja-JP" sz="1400" b="1" u="sng" dirty="0"/>
              <a:t>施策の継続、</a:t>
            </a:r>
            <a:r>
              <a:rPr lang="ja-JP" altLang="ja-JP" sz="1400" b="1" u="sng" dirty="0" smtClean="0"/>
              <a:t>展開</a:t>
            </a:r>
            <a:r>
              <a:rPr lang="ja-JP" altLang="en-US" sz="1400" b="1" u="sng" dirty="0" smtClean="0"/>
              <a:t>　</a:t>
            </a:r>
            <a:r>
              <a:rPr lang="en-US" altLang="ja-JP" sz="1200" b="1" dirty="0" smtClean="0">
                <a:solidFill>
                  <a:prstClr val="black"/>
                </a:solidFill>
              </a:rPr>
              <a:t>《</a:t>
            </a:r>
            <a:r>
              <a:rPr lang="ja-JP" altLang="en-US" sz="1200" b="1" dirty="0" smtClean="0">
                <a:solidFill>
                  <a:prstClr val="black"/>
                </a:solidFill>
              </a:rPr>
              <a:t>内閣官房、関係府省</a:t>
            </a:r>
            <a:r>
              <a:rPr lang="en-US" altLang="ja-JP" sz="1200" b="1" dirty="0" smtClean="0">
                <a:solidFill>
                  <a:prstClr val="black"/>
                </a:solidFill>
              </a:rPr>
              <a:t>》</a:t>
            </a:r>
            <a:endParaRPr lang="en-US" altLang="ja-JP" sz="1200" b="1" dirty="0">
              <a:solidFill>
                <a:schemeClr val="tx1"/>
              </a:solidFill>
            </a:endParaRPr>
          </a:p>
        </p:txBody>
      </p:sp>
      <p:sp>
        <p:nvSpPr>
          <p:cNvPr id="2" name="下矢印 1"/>
          <p:cNvSpPr/>
          <p:nvPr/>
        </p:nvSpPr>
        <p:spPr>
          <a:xfrm>
            <a:off x="2828764" y="3429000"/>
            <a:ext cx="4248472" cy="21602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正方形/長方形 20"/>
          <p:cNvSpPr/>
          <p:nvPr/>
        </p:nvSpPr>
        <p:spPr>
          <a:xfrm>
            <a:off x="117927" y="3501008"/>
            <a:ext cx="2530817" cy="324000"/>
          </a:xfrm>
          <a:prstGeom prst="rect">
            <a:avLst/>
          </a:prstGeom>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600" b="1" dirty="0" smtClean="0"/>
              <a:t>◆　具体的な</a:t>
            </a:r>
            <a:r>
              <a:rPr kumimoji="1" lang="ja-JP" altLang="en-US" sz="1600" b="1" dirty="0" smtClean="0"/>
              <a:t>施策</a:t>
            </a:r>
            <a:endParaRPr kumimoji="1" lang="ja-JP" altLang="en-US" sz="1600" b="1" dirty="0"/>
          </a:p>
        </p:txBody>
      </p:sp>
      <p:sp>
        <p:nvSpPr>
          <p:cNvPr id="17" name="テキスト ボックス 16"/>
          <p:cNvSpPr txBox="1"/>
          <p:nvPr/>
        </p:nvSpPr>
        <p:spPr>
          <a:xfrm>
            <a:off x="8193360" y="6597352"/>
            <a:ext cx="1518364" cy="276999"/>
          </a:xfrm>
          <a:prstGeom prst="rect">
            <a:avLst/>
          </a:prstGeom>
          <a:noFill/>
        </p:spPr>
        <p:txBody>
          <a:bodyPr wrap="none" rtlCol="0">
            <a:spAutoFit/>
          </a:bodyPr>
          <a:lstStyle/>
          <a:p>
            <a:r>
              <a:rPr lang="en-US" altLang="ja-JP" sz="1200" b="1" dirty="0">
                <a:solidFill>
                  <a:prstClr val="black"/>
                </a:solidFill>
              </a:rPr>
              <a:t>《</a:t>
            </a:r>
            <a:r>
              <a:rPr lang="ja-JP" altLang="en-US" sz="1200" b="1" dirty="0" smtClean="0">
                <a:solidFill>
                  <a:prstClr val="black"/>
                </a:solidFill>
              </a:rPr>
              <a:t>内閣</a:t>
            </a:r>
            <a:r>
              <a:rPr lang="ja-JP" altLang="en-US" sz="1200" b="1" dirty="0">
                <a:solidFill>
                  <a:prstClr val="black"/>
                </a:solidFill>
              </a:rPr>
              <a:t>官房、</a:t>
            </a:r>
            <a:r>
              <a:rPr lang="ja-JP" altLang="en-US" sz="1200" b="1" dirty="0" smtClean="0">
                <a:solidFill>
                  <a:prstClr val="black"/>
                </a:solidFill>
              </a:rPr>
              <a:t>総務省</a:t>
            </a:r>
            <a:r>
              <a:rPr lang="en-US" altLang="ja-JP" sz="1200" b="1" dirty="0" smtClean="0">
                <a:solidFill>
                  <a:prstClr val="black"/>
                </a:solidFill>
              </a:rPr>
              <a:t>》</a:t>
            </a:r>
            <a:endParaRPr kumimoji="1" lang="ja-JP" altLang="en-US" sz="1200" dirty="0"/>
          </a:p>
        </p:txBody>
      </p:sp>
      <p:sp>
        <p:nvSpPr>
          <p:cNvPr id="18" name="テキスト ボックス 17"/>
          <p:cNvSpPr txBox="1"/>
          <p:nvPr/>
        </p:nvSpPr>
        <p:spPr>
          <a:xfrm>
            <a:off x="6581432" y="5996150"/>
            <a:ext cx="3108543" cy="276999"/>
          </a:xfrm>
          <a:prstGeom prst="rect">
            <a:avLst/>
          </a:prstGeom>
          <a:noFill/>
        </p:spPr>
        <p:txBody>
          <a:bodyPr wrap="none" rtlCol="0">
            <a:spAutoFit/>
          </a:bodyPr>
          <a:lstStyle/>
          <a:p>
            <a:r>
              <a:rPr lang="en-US" altLang="ja-JP" sz="1200" b="1" dirty="0">
                <a:solidFill>
                  <a:prstClr val="black"/>
                </a:solidFill>
              </a:rPr>
              <a:t>《</a:t>
            </a:r>
            <a:r>
              <a:rPr lang="ja-JP" altLang="en-US" sz="1200" b="1" dirty="0" smtClean="0">
                <a:solidFill>
                  <a:prstClr val="black"/>
                </a:solidFill>
              </a:rPr>
              <a:t>内閣</a:t>
            </a:r>
            <a:r>
              <a:rPr lang="ja-JP" altLang="en-US" sz="1200" b="1" dirty="0">
                <a:solidFill>
                  <a:prstClr val="black"/>
                </a:solidFill>
              </a:rPr>
              <a:t>官房、</a:t>
            </a:r>
            <a:r>
              <a:rPr lang="ja-JP" altLang="en-US" sz="1200" b="1" dirty="0" smtClean="0">
                <a:solidFill>
                  <a:prstClr val="black"/>
                </a:solidFill>
              </a:rPr>
              <a:t>総務省、経済産業省、関係府省</a:t>
            </a:r>
            <a:r>
              <a:rPr lang="en-US" altLang="ja-JP" sz="1200" b="1" dirty="0" smtClean="0">
                <a:solidFill>
                  <a:prstClr val="black"/>
                </a:solidFill>
              </a:rPr>
              <a:t>》</a:t>
            </a:r>
            <a:endParaRPr kumimoji="1" lang="ja-JP" altLang="en-US" sz="1200" dirty="0"/>
          </a:p>
        </p:txBody>
      </p:sp>
      <p:sp>
        <p:nvSpPr>
          <p:cNvPr id="19" name="星 5 18"/>
          <p:cNvSpPr/>
          <p:nvPr/>
        </p:nvSpPr>
        <p:spPr>
          <a:xfrm>
            <a:off x="4376960" y="3861072"/>
            <a:ext cx="216000" cy="216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5 21"/>
          <p:cNvSpPr/>
          <p:nvPr/>
        </p:nvSpPr>
        <p:spPr>
          <a:xfrm>
            <a:off x="7473280" y="3884826"/>
            <a:ext cx="216000" cy="216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 11"/>
          <p:cNvSpPr>
            <a:spLocks noGrp="1"/>
          </p:cNvSpPr>
          <p:nvPr>
            <p:ph type="sldNum" sz="quarter" idx="12"/>
          </p:nvPr>
        </p:nvSpPr>
        <p:spPr>
          <a:xfrm>
            <a:off x="9129464" y="6520259"/>
            <a:ext cx="779976" cy="365125"/>
          </a:xfrm>
        </p:spPr>
        <p:txBody>
          <a:bodyPr/>
          <a:lstStyle/>
          <a:p>
            <a:pPr>
              <a:defRPr/>
            </a:pPr>
            <a:fld id="{B7465055-439F-4391-840E-CC8A179C19DE}" type="slidenum">
              <a:rPr lang="ja-JP" altLang="en-US" sz="1600" smtClean="0">
                <a:solidFill>
                  <a:schemeClr val="tx1"/>
                </a:solidFill>
              </a:rPr>
              <a:pPr>
                <a:defRPr/>
              </a:pPr>
              <a:t>2</a:t>
            </a:fld>
            <a:endParaRPr lang="ja-JP" altLang="en-US" sz="1600" dirty="0">
              <a:solidFill>
                <a:schemeClr val="tx1"/>
              </a:solidFill>
            </a:endParaRPr>
          </a:p>
        </p:txBody>
      </p:sp>
      <p:sp>
        <p:nvSpPr>
          <p:cNvPr id="24" name="テキスト ボックス 23"/>
          <p:cNvSpPr txBox="1"/>
          <p:nvPr/>
        </p:nvSpPr>
        <p:spPr>
          <a:xfrm>
            <a:off x="-28228" y="4554"/>
            <a:ext cx="9905999" cy="400110"/>
          </a:xfrm>
          <a:prstGeom prst="rect">
            <a:avLst/>
          </a:prstGeom>
          <a:noFill/>
        </p:spPr>
        <p:txBody>
          <a:bodyPr wrap="square" rtlCol="0">
            <a:spAutoFit/>
          </a:bodyPr>
          <a:lstStyle/>
          <a:p>
            <a:pPr algn="ctr"/>
            <a:r>
              <a:rPr lang="en-US" altLang="ja-JP" sz="2000" dirty="0" smtClean="0">
                <a:latin typeface="+mn-ea"/>
              </a:rPr>
              <a:t>【</a:t>
            </a:r>
            <a:r>
              <a:rPr lang="ja-JP" altLang="en-US" sz="2000" dirty="0" smtClean="0">
                <a:latin typeface="+mn-ea"/>
              </a:rPr>
              <a:t>参考１</a:t>
            </a:r>
            <a:r>
              <a:rPr lang="en-US" altLang="ja-JP" sz="2000" dirty="0" smtClean="0">
                <a:latin typeface="+mn-ea"/>
              </a:rPr>
              <a:t>】</a:t>
            </a:r>
            <a:r>
              <a:rPr lang="ja-JP" altLang="en-US" sz="2000" dirty="0" smtClean="0">
                <a:latin typeface="+mn-ea"/>
              </a:rPr>
              <a:t>　</a:t>
            </a:r>
            <a:r>
              <a:rPr kumimoji="1" lang="ja-JP" altLang="en-US" sz="2000" dirty="0" smtClean="0">
                <a:latin typeface="+mn-ea"/>
              </a:rPr>
              <a:t>電子行政オープンデータ戦略（概要）</a:t>
            </a:r>
            <a:endParaRPr kumimoji="1" lang="ja-JP" altLang="en-US" sz="2000" dirty="0">
              <a:latin typeface="+mn-ea"/>
            </a:endParaRPr>
          </a:p>
        </p:txBody>
      </p:sp>
      <p:sp>
        <p:nvSpPr>
          <p:cNvPr id="20" name="正方形/長方形 19"/>
          <p:cNvSpPr/>
          <p:nvPr/>
        </p:nvSpPr>
        <p:spPr>
          <a:xfrm>
            <a:off x="128464" y="572454"/>
            <a:ext cx="9561511" cy="48028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400" dirty="0">
                <a:solidFill>
                  <a:schemeClr val="tx1"/>
                </a:solidFill>
                <a:latin typeface="+mn-ea"/>
              </a:rPr>
              <a:t>ＩＴ戦略本部は、平成</a:t>
            </a:r>
            <a:r>
              <a:rPr lang="en-US" altLang="ja-JP" sz="1400" dirty="0">
                <a:solidFill>
                  <a:schemeClr val="tx1"/>
                </a:solidFill>
                <a:latin typeface="+mn-ea"/>
              </a:rPr>
              <a:t>24</a:t>
            </a:r>
            <a:r>
              <a:rPr lang="ja-JP" altLang="en-US" sz="1400" dirty="0">
                <a:solidFill>
                  <a:schemeClr val="tx1"/>
                </a:solidFill>
                <a:latin typeface="+mn-ea"/>
              </a:rPr>
              <a:t>年</a:t>
            </a:r>
            <a:r>
              <a:rPr lang="en-US" altLang="ja-JP" sz="1400" dirty="0">
                <a:solidFill>
                  <a:schemeClr val="tx1"/>
                </a:solidFill>
                <a:latin typeface="+mn-ea"/>
              </a:rPr>
              <a:t>7</a:t>
            </a:r>
            <a:r>
              <a:rPr lang="ja-JP" altLang="en-US" sz="1400" dirty="0">
                <a:solidFill>
                  <a:schemeClr val="tx1"/>
                </a:solidFill>
                <a:latin typeface="+mn-ea"/>
              </a:rPr>
              <a:t>月</a:t>
            </a:r>
            <a:r>
              <a:rPr lang="en-US" altLang="ja-JP" sz="1400" dirty="0">
                <a:solidFill>
                  <a:schemeClr val="tx1"/>
                </a:solidFill>
                <a:latin typeface="+mn-ea"/>
              </a:rPr>
              <a:t>4</a:t>
            </a:r>
            <a:r>
              <a:rPr lang="ja-JP" altLang="en-US" sz="1400" dirty="0">
                <a:solidFill>
                  <a:schemeClr val="tx1"/>
                </a:solidFill>
                <a:latin typeface="+mn-ea"/>
              </a:rPr>
              <a:t>日に、公共データの活用促進に集中的に取り組むための戦略として</a:t>
            </a:r>
            <a:r>
              <a:rPr lang="ja-JP" altLang="en-US" sz="1400" dirty="0" smtClean="0">
                <a:solidFill>
                  <a:schemeClr val="tx1"/>
                </a:solidFill>
                <a:latin typeface="+mn-ea"/>
              </a:rPr>
              <a:t>、「電子</a:t>
            </a:r>
            <a:r>
              <a:rPr lang="ja-JP" altLang="en-US" sz="1400" dirty="0">
                <a:solidFill>
                  <a:schemeClr val="tx1"/>
                </a:solidFill>
                <a:latin typeface="+mn-ea"/>
              </a:rPr>
              <a:t>行政オープンデータ</a:t>
            </a:r>
            <a:r>
              <a:rPr lang="ja-JP" altLang="en-US" sz="1400" dirty="0" smtClean="0">
                <a:solidFill>
                  <a:schemeClr val="tx1"/>
                </a:solidFill>
                <a:latin typeface="+mn-ea"/>
              </a:rPr>
              <a:t>戦略」を</a:t>
            </a:r>
            <a:r>
              <a:rPr lang="ja-JP" altLang="en-US" sz="1400" dirty="0">
                <a:solidFill>
                  <a:schemeClr val="tx1"/>
                </a:solidFill>
                <a:latin typeface="+mn-ea"/>
              </a:rPr>
              <a:t>策定</a:t>
            </a:r>
            <a:r>
              <a:rPr lang="ja-JP" altLang="en-US" sz="1400" dirty="0" smtClean="0">
                <a:solidFill>
                  <a:schemeClr val="tx1"/>
                </a:solidFill>
                <a:latin typeface="+mn-ea"/>
              </a:rPr>
              <a:t>。</a:t>
            </a:r>
            <a:endParaRPr lang="ja-JP" altLang="en-US" sz="1400" dirty="0">
              <a:solidFill>
                <a:schemeClr val="tx1"/>
              </a:solidFill>
              <a:latin typeface="+mn-ea"/>
            </a:endParaRPr>
          </a:p>
        </p:txBody>
      </p:sp>
      <p:cxnSp>
        <p:nvCxnSpPr>
          <p:cNvPr id="25" name="直線コネクタ 24"/>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Tree>
    <p:extLst>
      <p:ext uri="{BB962C8B-B14F-4D97-AF65-F5344CB8AC3E}">
        <p14:creationId xmlns:p14="http://schemas.microsoft.com/office/powerpoint/2010/main" val="6721989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 y="-2352"/>
            <a:ext cx="9905999" cy="400110"/>
          </a:xfrm>
          <a:prstGeom prst="rect">
            <a:avLst/>
          </a:prstGeom>
          <a:noFill/>
        </p:spPr>
        <p:txBody>
          <a:bodyPr wrap="square" rtlCol="0">
            <a:spAutoFit/>
          </a:bodyPr>
          <a:lstStyle/>
          <a:p>
            <a:pPr algn="ctr"/>
            <a:r>
              <a:rPr kumimoji="1" lang="en-US" altLang="ja-JP" sz="2000" dirty="0" smtClean="0">
                <a:latin typeface="+mn-ea"/>
              </a:rPr>
              <a:t>【</a:t>
            </a:r>
            <a:r>
              <a:rPr kumimoji="1" lang="ja-JP" altLang="en-US" sz="2000" dirty="0" smtClean="0">
                <a:latin typeface="+mn-ea"/>
              </a:rPr>
              <a:t>参考２</a:t>
            </a:r>
            <a:r>
              <a:rPr kumimoji="1" lang="en-US" altLang="ja-JP" sz="2000" dirty="0" smtClean="0">
                <a:latin typeface="+mn-ea"/>
              </a:rPr>
              <a:t>】</a:t>
            </a:r>
            <a:r>
              <a:rPr kumimoji="1" lang="ja-JP" altLang="en-US" sz="2000" dirty="0" smtClean="0">
                <a:latin typeface="+mn-ea"/>
              </a:rPr>
              <a:t>　オープンデータ流通推進コンソーシアム</a:t>
            </a:r>
            <a:r>
              <a:rPr lang="ja-JP" altLang="en-US" sz="2000" dirty="0" smtClean="0">
                <a:latin typeface="+mn-ea"/>
              </a:rPr>
              <a:t>と</a:t>
            </a:r>
            <a:r>
              <a:rPr kumimoji="1" lang="ja-JP" altLang="en-US" sz="2000" dirty="0" smtClean="0">
                <a:latin typeface="+mn-ea"/>
              </a:rPr>
              <a:t>の連携</a:t>
            </a:r>
            <a:endParaRPr kumimoji="1" lang="ja-JP" altLang="en-US" sz="2000" dirty="0">
              <a:latin typeface="+mn-ea"/>
            </a:endParaRPr>
          </a:p>
        </p:txBody>
      </p:sp>
      <p:sp>
        <p:nvSpPr>
          <p:cNvPr id="23" name="角丸四角形 22"/>
          <p:cNvSpPr/>
          <p:nvPr/>
        </p:nvSpPr>
        <p:spPr>
          <a:xfrm>
            <a:off x="704528" y="804774"/>
            <a:ext cx="8456240" cy="3261265"/>
          </a:xfrm>
          <a:prstGeom prst="roundRect">
            <a:avLst>
              <a:gd name="adj" fmla="val 6247"/>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400" dirty="0">
              <a:solidFill>
                <a:schemeClr val="tx1"/>
              </a:solidFill>
              <a:latin typeface="+mj-ea"/>
              <a:ea typeface="+mj-ea"/>
            </a:endParaRPr>
          </a:p>
        </p:txBody>
      </p:sp>
      <p:sp>
        <p:nvSpPr>
          <p:cNvPr id="28" name="フローチャート : 代替処理 27"/>
          <p:cNvSpPr/>
          <p:nvPr/>
        </p:nvSpPr>
        <p:spPr>
          <a:xfrm>
            <a:off x="975910" y="3281002"/>
            <a:ext cx="3545042" cy="536913"/>
          </a:xfrm>
          <a:prstGeom prst="flowChartAlternateProcess">
            <a:avLst/>
          </a:prstGeom>
          <a:solidFill>
            <a:schemeClr val="accent4">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dirty="0" smtClean="0">
                <a:solidFill>
                  <a:schemeClr val="tx1"/>
                </a:solidFill>
                <a:latin typeface="+mj-ea"/>
                <a:ea typeface="+mj-ea"/>
              </a:rPr>
              <a:t>◆共通ＡＰＩ</a:t>
            </a:r>
            <a:r>
              <a:rPr kumimoji="1" lang="ja-JP" altLang="en-US" sz="1100" dirty="0" smtClean="0">
                <a:solidFill>
                  <a:schemeClr val="tx1"/>
                </a:solidFill>
                <a:latin typeface="+mj-ea"/>
                <a:ea typeface="+mj-ea"/>
              </a:rPr>
              <a:t>（情報流通連携基盤外部仕様）</a:t>
            </a:r>
            <a:r>
              <a:rPr kumimoji="1" lang="ja-JP" altLang="en-US" sz="1400" dirty="0" smtClean="0">
                <a:solidFill>
                  <a:schemeClr val="tx1"/>
                </a:solidFill>
                <a:latin typeface="+mj-ea"/>
                <a:ea typeface="+mj-ea"/>
              </a:rPr>
              <a:t>の</a:t>
            </a:r>
            <a:endParaRPr kumimoji="1" lang="en-US" altLang="ja-JP" sz="1400" dirty="0" smtClean="0">
              <a:solidFill>
                <a:schemeClr val="tx1"/>
              </a:solidFill>
              <a:latin typeface="+mj-ea"/>
              <a:ea typeface="+mj-ea"/>
            </a:endParaRPr>
          </a:p>
          <a:p>
            <a:pPr algn="ctr"/>
            <a:r>
              <a:rPr kumimoji="1" lang="ja-JP" altLang="en-US" sz="1400" dirty="0" smtClean="0">
                <a:solidFill>
                  <a:schemeClr val="tx1"/>
                </a:solidFill>
                <a:latin typeface="+mj-ea"/>
                <a:ea typeface="+mj-ea"/>
              </a:rPr>
              <a:t>策定・改訂</a:t>
            </a:r>
            <a:endParaRPr kumimoji="1" lang="ja-JP" altLang="en-US" sz="1400" dirty="0">
              <a:solidFill>
                <a:schemeClr val="tx1"/>
              </a:solidFill>
              <a:latin typeface="+mj-ea"/>
              <a:ea typeface="+mj-ea"/>
            </a:endParaRPr>
          </a:p>
        </p:txBody>
      </p:sp>
      <p:sp>
        <p:nvSpPr>
          <p:cNvPr id="29" name="フローチャート : 代替処理 28"/>
          <p:cNvSpPr/>
          <p:nvPr/>
        </p:nvSpPr>
        <p:spPr>
          <a:xfrm>
            <a:off x="5282855" y="3281002"/>
            <a:ext cx="3342553" cy="536913"/>
          </a:xfrm>
          <a:prstGeom prst="flowChartAlternateProcess">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dirty="0" smtClean="0">
                <a:solidFill>
                  <a:schemeClr val="tx1"/>
                </a:solidFill>
                <a:latin typeface="+mj-ea"/>
                <a:ea typeface="+mj-ea"/>
              </a:rPr>
              <a:t>◆データ利活用ルールの策定</a:t>
            </a:r>
            <a:r>
              <a:rPr lang="ja-JP" altLang="en-US" sz="1400" dirty="0" smtClean="0">
                <a:solidFill>
                  <a:schemeClr val="tx1"/>
                </a:solidFill>
                <a:latin typeface="+mj-ea"/>
                <a:ea typeface="+mj-ea"/>
              </a:rPr>
              <a:t>・改訂</a:t>
            </a:r>
            <a:endParaRPr kumimoji="1" lang="en-US" altLang="ja-JP" sz="1400" dirty="0" smtClean="0">
              <a:solidFill>
                <a:schemeClr val="tx1"/>
              </a:solidFill>
              <a:latin typeface="+mj-ea"/>
              <a:ea typeface="+mj-ea"/>
            </a:endParaRPr>
          </a:p>
          <a:p>
            <a:pPr algn="ctr"/>
            <a:r>
              <a:rPr kumimoji="1" lang="ja-JP" altLang="en-US" sz="1200" dirty="0" smtClean="0">
                <a:solidFill>
                  <a:schemeClr val="tx1"/>
                </a:solidFill>
                <a:latin typeface="+mj-ea"/>
                <a:ea typeface="+mj-ea"/>
              </a:rPr>
              <a:t>　（オープンデータライセンスの</a:t>
            </a:r>
            <a:r>
              <a:rPr lang="ja-JP" altLang="en-US" sz="1200" dirty="0">
                <a:solidFill>
                  <a:schemeClr val="tx1"/>
                </a:solidFill>
                <a:latin typeface="+mj-ea"/>
                <a:ea typeface="+mj-ea"/>
              </a:rPr>
              <a:t>検討</a:t>
            </a:r>
            <a:r>
              <a:rPr kumimoji="1" lang="ja-JP" altLang="en-US" sz="1200" dirty="0" smtClean="0">
                <a:solidFill>
                  <a:schemeClr val="tx1"/>
                </a:solidFill>
                <a:latin typeface="+mj-ea"/>
                <a:ea typeface="+mj-ea"/>
              </a:rPr>
              <a:t>）</a:t>
            </a:r>
            <a:endParaRPr kumimoji="1" lang="ja-JP" altLang="en-US" sz="1200" dirty="0">
              <a:solidFill>
                <a:schemeClr val="tx1"/>
              </a:solidFill>
              <a:latin typeface="+mj-ea"/>
              <a:ea typeface="+mj-ea"/>
            </a:endParaRPr>
          </a:p>
        </p:txBody>
      </p:sp>
      <p:sp>
        <p:nvSpPr>
          <p:cNvPr id="40" name="正方形/長方形 39"/>
          <p:cNvSpPr/>
          <p:nvPr/>
        </p:nvSpPr>
        <p:spPr>
          <a:xfrm>
            <a:off x="7205103" y="2694977"/>
            <a:ext cx="1095261" cy="261610"/>
          </a:xfrm>
          <a:prstGeom prst="rect">
            <a:avLst/>
          </a:prstGeom>
        </p:spPr>
        <p:txBody>
          <a:bodyPr wrap="square">
            <a:spAutoFit/>
          </a:bodyPr>
          <a:lstStyle/>
          <a:p>
            <a:pPr algn="ctr"/>
            <a:r>
              <a:rPr lang="ja-JP" altLang="en-US" sz="1100" dirty="0" smtClean="0">
                <a:latin typeface="+mj-ea"/>
              </a:rPr>
              <a:t>フィードバック</a:t>
            </a:r>
            <a:endParaRPr lang="ja-JP" altLang="en-US" sz="1100" dirty="0">
              <a:latin typeface="+mj-ea"/>
            </a:endParaRPr>
          </a:p>
        </p:txBody>
      </p:sp>
      <p:sp>
        <p:nvSpPr>
          <p:cNvPr id="43" name="正方形/長方形 42"/>
          <p:cNvSpPr/>
          <p:nvPr/>
        </p:nvSpPr>
        <p:spPr>
          <a:xfrm>
            <a:off x="6105128" y="2721399"/>
            <a:ext cx="883951" cy="261610"/>
          </a:xfrm>
          <a:prstGeom prst="rect">
            <a:avLst/>
          </a:prstGeom>
        </p:spPr>
        <p:txBody>
          <a:bodyPr wrap="square">
            <a:spAutoFit/>
          </a:bodyPr>
          <a:lstStyle/>
          <a:p>
            <a:pPr algn="ctr"/>
            <a:r>
              <a:rPr lang="ja-JP" altLang="en-US" sz="1100" dirty="0" smtClean="0">
                <a:latin typeface="+mj-ea"/>
              </a:rPr>
              <a:t>課題提供</a:t>
            </a:r>
            <a:endParaRPr lang="ja-JP" altLang="en-US" sz="1100" dirty="0">
              <a:latin typeface="+mj-ea"/>
            </a:endParaRPr>
          </a:p>
        </p:txBody>
      </p:sp>
      <p:sp>
        <p:nvSpPr>
          <p:cNvPr id="44" name="角丸四角形 43"/>
          <p:cNvSpPr/>
          <p:nvPr/>
        </p:nvSpPr>
        <p:spPr>
          <a:xfrm>
            <a:off x="704528" y="4785742"/>
            <a:ext cx="8456239" cy="1967657"/>
          </a:xfrm>
          <a:prstGeom prst="roundRect">
            <a:avLst>
              <a:gd name="adj" fmla="val 6247"/>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400" dirty="0">
              <a:solidFill>
                <a:schemeClr val="tx1"/>
              </a:solidFill>
              <a:latin typeface="+mj-ea"/>
              <a:ea typeface="+mj-ea"/>
            </a:endParaRPr>
          </a:p>
        </p:txBody>
      </p:sp>
      <p:sp>
        <p:nvSpPr>
          <p:cNvPr id="57" name="正方形/長方形 56"/>
          <p:cNvSpPr/>
          <p:nvPr/>
        </p:nvSpPr>
        <p:spPr>
          <a:xfrm>
            <a:off x="2779784" y="4355812"/>
            <a:ext cx="4333456" cy="369332"/>
          </a:xfrm>
          <a:prstGeom prst="rect">
            <a:avLst/>
          </a:prstGeom>
        </p:spPr>
        <p:txBody>
          <a:bodyPr wrap="square">
            <a:spAutoFit/>
          </a:bodyPr>
          <a:lstStyle/>
          <a:p>
            <a:pPr algn="ctr"/>
            <a:r>
              <a:rPr lang="ja-JP" altLang="en-US" sz="1800" dirty="0" smtClean="0">
                <a:solidFill>
                  <a:schemeClr val="accent6">
                    <a:lumMod val="75000"/>
                  </a:schemeClr>
                </a:solidFill>
                <a:latin typeface="HGP創英角ｺﾞｼｯｸUB" pitchFamily="50" charset="-128"/>
                <a:ea typeface="HGP創英角ｺﾞｼｯｸUB" pitchFamily="50" charset="-128"/>
              </a:rPr>
              <a:t>オープンデータ流通推進コンソーシアム</a:t>
            </a:r>
            <a:endParaRPr lang="ja-JP" altLang="en-US" sz="1800" dirty="0">
              <a:solidFill>
                <a:schemeClr val="accent6">
                  <a:lumMod val="75000"/>
                </a:schemeClr>
              </a:solidFill>
              <a:latin typeface="HGP創英角ｺﾞｼｯｸUB" pitchFamily="50" charset="-128"/>
              <a:ea typeface="HGP創英角ｺﾞｼｯｸUB" pitchFamily="50" charset="-128"/>
            </a:endParaRPr>
          </a:p>
        </p:txBody>
      </p:sp>
      <p:sp>
        <p:nvSpPr>
          <p:cNvPr id="58" name="正方形/長方形 57"/>
          <p:cNvSpPr/>
          <p:nvPr/>
        </p:nvSpPr>
        <p:spPr>
          <a:xfrm>
            <a:off x="2504728" y="436602"/>
            <a:ext cx="4820587" cy="400110"/>
          </a:xfrm>
          <a:prstGeom prst="rect">
            <a:avLst/>
          </a:prstGeom>
        </p:spPr>
        <p:txBody>
          <a:bodyPr wrap="square">
            <a:spAutoFit/>
          </a:bodyPr>
          <a:lstStyle/>
          <a:p>
            <a:pPr algn="ctr"/>
            <a:r>
              <a:rPr lang="ja-JP" altLang="en-US" dirty="0" smtClean="0">
                <a:solidFill>
                  <a:schemeClr val="tx2"/>
                </a:solidFill>
                <a:latin typeface="HGP創英角ｺﾞｼｯｸUB" pitchFamily="50" charset="-128"/>
                <a:ea typeface="HGP創英角ｺﾞｼｯｸUB" pitchFamily="50" charset="-128"/>
              </a:rPr>
              <a:t>総務省　</a:t>
            </a:r>
            <a:r>
              <a:rPr lang="en-US" altLang="ja-JP" dirty="0" smtClean="0">
                <a:solidFill>
                  <a:schemeClr val="tx2"/>
                </a:solidFill>
                <a:latin typeface="HGP創英角ｺﾞｼｯｸUB" pitchFamily="50" charset="-128"/>
                <a:ea typeface="HGP創英角ｺﾞｼｯｸUB" pitchFamily="50" charset="-128"/>
              </a:rPr>
              <a:t>[</a:t>
            </a:r>
            <a:r>
              <a:rPr lang="ja-JP" altLang="en-US" dirty="0" smtClean="0">
                <a:solidFill>
                  <a:schemeClr val="tx2"/>
                </a:solidFill>
                <a:latin typeface="HGP創英角ｺﾞｼｯｸUB" pitchFamily="50" charset="-128"/>
                <a:ea typeface="HGP創英角ｺﾞｼｯｸUB" pitchFamily="50" charset="-128"/>
              </a:rPr>
              <a:t>情報流通連携基盤構築事業</a:t>
            </a:r>
            <a:r>
              <a:rPr lang="en-US" altLang="ja-JP" dirty="0" smtClean="0">
                <a:solidFill>
                  <a:schemeClr val="tx2"/>
                </a:solidFill>
                <a:latin typeface="HGP創英角ｺﾞｼｯｸUB" pitchFamily="50" charset="-128"/>
                <a:ea typeface="HGP創英角ｺﾞｼｯｸUB" pitchFamily="50" charset="-128"/>
              </a:rPr>
              <a:t>]</a:t>
            </a:r>
            <a:endParaRPr lang="ja-JP" altLang="en-US" dirty="0">
              <a:solidFill>
                <a:schemeClr val="tx2"/>
              </a:solidFill>
              <a:latin typeface="HGP創英角ｺﾞｼｯｸUB" pitchFamily="50" charset="-128"/>
              <a:ea typeface="HGP創英角ｺﾞｼｯｸUB" pitchFamily="50" charset="-128"/>
            </a:endParaRPr>
          </a:p>
        </p:txBody>
      </p:sp>
      <p:grpSp>
        <p:nvGrpSpPr>
          <p:cNvPr id="12" name="グループ化 11"/>
          <p:cNvGrpSpPr/>
          <p:nvPr/>
        </p:nvGrpSpPr>
        <p:grpSpPr>
          <a:xfrm>
            <a:off x="2504729" y="5135314"/>
            <a:ext cx="5015100" cy="1296000"/>
            <a:chOff x="1372190" y="4773250"/>
            <a:chExt cx="2160000" cy="1620000"/>
          </a:xfrm>
        </p:grpSpPr>
        <p:sp>
          <p:nvSpPr>
            <p:cNvPr id="79" name="二等辺三角形 78"/>
            <p:cNvSpPr/>
            <p:nvPr/>
          </p:nvSpPr>
          <p:spPr>
            <a:xfrm rot="10800000">
              <a:off x="1372190" y="4773250"/>
              <a:ext cx="2160000" cy="1620000"/>
            </a:xfrm>
            <a:prstGeom prst="triangl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 name="二等辺三角形 76"/>
            <p:cNvSpPr/>
            <p:nvPr/>
          </p:nvSpPr>
          <p:spPr>
            <a:xfrm rot="10800000">
              <a:off x="1644699" y="4905602"/>
              <a:ext cx="1620000" cy="1260000"/>
            </a:xfrm>
            <a:prstGeom prst="triangl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sp>
        <p:nvSpPr>
          <p:cNvPr id="59" name="円/楕円 58"/>
          <p:cNvSpPr/>
          <p:nvPr/>
        </p:nvSpPr>
        <p:spPr>
          <a:xfrm>
            <a:off x="1619542" y="4887192"/>
            <a:ext cx="1677274" cy="540000"/>
          </a:xfrm>
          <a:prstGeom prst="ellipse">
            <a:avLst/>
          </a:prstGeom>
          <a:solidFill>
            <a:schemeClr val="accent4">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200" dirty="0" smtClean="0">
                <a:solidFill>
                  <a:schemeClr val="tx1"/>
                </a:solidFill>
                <a:latin typeface="+mj-ea"/>
                <a:ea typeface="+mj-ea"/>
              </a:rPr>
              <a:t>技術委員会</a:t>
            </a:r>
            <a:endParaRPr kumimoji="1" lang="ja-JP" altLang="en-US" sz="1200" dirty="0">
              <a:solidFill>
                <a:schemeClr val="tx1"/>
              </a:solidFill>
              <a:latin typeface="+mj-ea"/>
              <a:ea typeface="+mj-ea"/>
            </a:endParaRPr>
          </a:p>
        </p:txBody>
      </p:sp>
      <p:sp>
        <p:nvSpPr>
          <p:cNvPr id="62" name="円/楕円 61"/>
          <p:cNvSpPr/>
          <p:nvPr/>
        </p:nvSpPr>
        <p:spPr>
          <a:xfrm>
            <a:off x="4088904" y="6004012"/>
            <a:ext cx="1677274" cy="540000"/>
          </a:xfrm>
          <a:prstGeom prst="ellipse">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200" dirty="0" smtClean="0">
                <a:solidFill>
                  <a:schemeClr val="tx1"/>
                </a:solidFill>
                <a:latin typeface="+mj-ea"/>
                <a:ea typeface="+mj-ea"/>
              </a:rPr>
              <a:t>利活用・普及</a:t>
            </a:r>
            <a:endParaRPr kumimoji="1" lang="en-US" altLang="ja-JP" sz="1200" dirty="0" smtClean="0">
              <a:solidFill>
                <a:schemeClr val="tx1"/>
              </a:solidFill>
              <a:latin typeface="+mj-ea"/>
              <a:ea typeface="+mj-ea"/>
            </a:endParaRPr>
          </a:p>
          <a:p>
            <a:pPr algn="ctr"/>
            <a:r>
              <a:rPr kumimoji="1" lang="ja-JP" altLang="en-US" sz="1200" dirty="0" smtClean="0">
                <a:solidFill>
                  <a:schemeClr val="tx1"/>
                </a:solidFill>
                <a:latin typeface="+mj-ea"/>
                <a:ea typeface="+mj-ea"/>
              </a:rPr>
              <a:t>委員会</a:t>
            </a:r>
            <a:endParaRPr kumimoji="1" lang="ja-JP" altLang="en-US" sz="1200" dirty="0">
              <a:solidFill>
                <a:schemeClr val="tx1"/>
              </a:solidFill>
              <a:latin typeface="+mj-ea"/>
              <a:ea typeface="+mj-ea"/>
            </a:endParaRPr>
          </a:p>
        </p:txBody>
      </p:sp>
      <p:sp>
        <p:nvSpPr>
          <p:cNvPr id="60" name="円/楕円 59"/>
          <p:cNvSpPr/>
          <p:nvPr/>
        </p:nvSpPr>
        <p:spPr>
          <a:xfrm>
            <a:off x="6681192" y="4904405"/>
            <a:ext cx="1677274" cy="540000"/>
          </a:xfrm>
          <a:prstGeom prst="ellipse">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kumimoji="1" lang="ja-JP" altLang="en-US" sz="1200" dirty="0" smtClean="0">
                <a:solidFill>
                  <a:schemeClr val="tx1"/>
                </a:solidFill>
                <a:latin typeface="+mj-ea"/>
                <a:ea typeface="+mj-ea"/>
              </a:rPr>
              <a:t>データガバナンス</a:t>
            </a:r>
            <a:endParaRPr kumimoji="1" lang="en-US" altLang="ja-JP" sz="1200" dirty="0" smtClean="0">
              <a:solidFill>
                <a:schemeClr val="tx1"/>
              </a:solidFill>
              <a:latin typeface="+mj-ea"/>
              <a:ea typeface="+mj-ea"/>
            </a:endParaRPr>
          </a:p>
          <a:p>
            <a:pPr algn="ctr"/>
            <a:r>
              <a:rPr kumimoji="1" lang="ja-JP" altLang="en-US" sz="1200" dirty="0" smtClean="0">
                <a:solidFill>
                  <a:schemeClr val="tx1"/>
                </a:solidFill>
                <a:latin typeface="+mj-ea"/>
                <a:ea typeface="+mj-ea"/>
              </a:rPr>
              <a:t>委員会</a:t>
            </a:r>
            <a:endParaRPr kumimoji="1" lang="ja-JP" altLang="en-US" sz="1200" dirty="0">
              <a:solidFill>
                <a:schemeClr val="tx1"/>
              </a:solidFill>
              <a:latin typeface="+mj-ea"/>
              <a:ea typeface="+mj-ea"/>
            </a:endParaRPr>
          </a:p>
        </p:txBody>
      </p:sp>
      <p:sp>
        <p:nvSpPr>
          <p:cNvPr id="86" name="正方形/長方形 85"/>
          <p:cNvSpPr/>
          <p:nvPr/>
        </p:nvSpPr>
        <p:spPr>
          <a:xfrm>
            <a:off x="1679989" y="4102211"/>
            <a:ext cx="1328795" cy="276999"/>
          </a:xfrm>
          <a:prstGeom prst="rect">
            <a:avLst/>
          </a:prstGeom>
        </p:spPr>
        <p:txBody>
          <a:bodyPr wrap="square">
            <a:spAutoFit/>
          </a:bodyPr>
          <a:lstStyle/>
          <a:p>
            <a:pPr algn="ctr"/>
            <a:r>
              <a:rPr lang="ja-JP" altLang="en-US" sz="1200" dirty="0" smtClean="0">
                <a:latin typeface="+mj-ea"/>
              </a:rPr>
              <a:t>連携して検討</a:t>
            </a:r>
            <a:endParaRPr lang="ja-JP" altLang="en-US" sz="1200" dirty="0">
              <a:latin typeface="+mj-ea"/>
            </a:endParaRPr>
          </a:p>
        </p:txBody>
      </p:sp>
      <p:cxnSp>
        <p:nvCxnSpPr>
          <p:cNvPr id="39" name="直線コネクタ 38"/>
          <p:cNvCxnSpPr>
            <a:cxnSpLocks noChangeShapeType="1"/>
          </p:cNvCxnSpPr>
          <p:nvPr/>
        </p:nvCxnSpPr>
        <p:spPr bwMode="auto">
          <a:xfrm>
            <a:off x="0" y="403069"/>
            <a:ext cx="9906000" cy="1587"/>
          </a:xfrm>
          <a:prstGeom prst="line">
            <a:avLst/>
          </a:prstGeom>
          <a:noFill/>
          <a:ln w="63500" cmpd="sng" algn="ctr">
            <a:solidFill>
              <a:srgbClr val="FF9900"/>
            </a:solidFill>
            <a:round/>
            <a:headEnd/>
            <a:tailEnd/>
          </a:ln>
        </p:spPr>
      </p:cxnSp>
      <p:sp>
        <p:nvSpPr>
          <p:cNvPr id="42" name="正方形/長方形 41"/>
          <p:cNvSpPr/>
          <p:nvPr/>
        </p:nvSpPr>
        <p:spPr>
          <a:xfrm>
            <a:off x="845171" y="3068959"/>
            <a:ext cx="8184968" cy="83901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1" lang="ja-JP" altLang="en-US" sz="1400" dirty="0">
              <a:solidFill>
                <a:schemeClr val="tx1"/>
              </a:solidFill>
              <a:latin typeface="+mj-ea"/>
              <a:ea typeface="+mj-ea"/>
            </a:endParaRPr>
          </a:p>
        </p:txBody>
      </p:sp>
      <p:sp>
        <p:nvSpPr>
          <p:cNvPr id="3" name="正方形/長方形 2"/>
          <p:cNvSpPr/>
          <p:nvPr/>
        </p:nvSpPr>
        <p:spPr>
          <a:xfrm>
            <a:off x="1543792" y="5445224"/>
            <a:ext cx="1825032" cy="415498"/>
          </a:xfrm>
          <a:prstGeom prst="rect">
            <a:avLst/>
          </a:prstGeom>
        </p:spPr>
        <p:txBody>
          <a:bodyPr wrap="square">
            <a:spAutoFit/>
          </a:bodyPr>
          <a:lstStyle/>
          <a:p>
            <a:r>
              <a:rPr lang="ja-JP" altLang="en-US" sz="1050" dirty="0" smtClean="0"/>
              <a:t>オープンデータ</a:t>
            </a:r>
            <a:r>
              <a:rPr lang="ja-JP" altLang="en-US" sz="1050" dirty="0"/>
              <a:t>推進に必要な技術標準</a:t>
            </a:r>
            <a:r>
              <a:rPr lang="ja-JP" altLang="en-US" sz="1050" dirty="0" smtClean="0"/>
              <a:t>の在り方</a:t>
            </a:r>
            <a:r>
              <a:rPr lang="ja-JP" altLang="en-US" sz="1050" dirty="0"/>
              <a:t>等の検討</a:t>
            </a:r>
          </a:p>
        </p:txBody>
      </p:sp>
      <p:sp>
        <p:nvSpPr>
          <p:cNvPr id="4" name="正方形/長方形 3"/>
          <p:cNvSpPr/>
          <p:nvPr/>
        </p:nvSpPr>
        <p:spPr>
          <a:xfrm>
            <a:off x="6681192" y="5461774"/>
            <a:ext cx="1858060" cy="415498"/>
          </a:xfrm>
          <a:prstGeom prst="rect">
            <a:avLst/>
          </a:prstGeom>
        </p:spPr>
        <p:txBody>
          <a:bodyPr wrap="square">
            <a:spAutoFit/>
          </a:bodyPr>
          <a:lstStyle/>
          <a:p>
            <a:r>
              <a:rPr lang="ja-JP" altLang="en-US" sz="1050" dirty="0"/>
              <a:t>オープンデータ推進に必要なライセンス</a:t>
            </a:r>
            <a:r>
              <a:rPr lang="ja-JP" altLang="en-US" sz="1050" dirty="0" smtClean="0"/>
              <a:t>の在り方</a:t>
            </a:r>
            <a:r>
              <a:rPr lang="ja-JP" altLang="en-US" sz="1050" dirty="0"/>
              <a:t>等の検討</a:t>
            </a:r>
          </a:p>
        </p:txBody>
      </p:sp>
      <p:sp>
        <p:nvSpPr>
          <p:cNvPr id="5" name="正方形/長方形 4"/>
          <p:cNvSpPr/>
          <p:nvPr/>
        </p:nvSpPr>
        <p:spPr>
          <a:xfrm>
            <a:off x="2792760" y="6530703"/>
            <a:ext cx="4264309" cy="246221"/>
          </a:xfrm>
          <a:prstGeom prst="rect">
            <a:avLst/>
          </a:prstGeom>
        </p:spPr>
        <p:txBody>
          <a:bodyPr wrap="none">
            <a:spAutoFit/>
          </a:bodyPr>
          <a:lstStyle/>
          <a:p>
            <a:r>
              <a:rPr lang="ja-JP" altLang="en-US" sz="1000" dirty="0"/>
              <a:t>オープンデータ推進に関する情報発信・情報共有、新たなサービス等の検討</a:t>
            </a:r>
          </a:p>
        </p:txBody>
      </p:sp>
      <p:sp>
        <p:nvSpPr>
          <p:cNvPr id="48" name="正方形/長方形 47"/>
          <p:cNvSpPr/>
          <p:nvPr/>
        </p:nvSpPr>
        <p:spPr>
          <a:xfrm>
            <a:off x="845171" y="1029894"/>
            <a:ext cx="8184968" cy="143153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1" lang="ja-JP" altLang="en-US" sz="1400" dirty="0">
              <a:solidFill>
                <a:schemeClr val="tx1"/>
              </a:solidFill>
              <a:latin typeface="+mj-ea"/>
              <a:ea typeface="+mj-ea"/>
            </a:endParaRPr>
          </a:p>
        </p:txBody>
      </p:sp>
      <p:sp>
        <p:nvSpPr>
          <p:cNvPr id="49" name="正方形/長方形 48"/>
          <p:cNvSpPr/>
          <p:nvPr/>
        </p:nvSpPr>
        <p:spPr>
          <a:xfrm>
            <a:off x="2770442" y="2564904"/>
            <a:ext cx="2878758" cy="430887"/>
          </a:xfrm>
          <a:prstGeom prst="rect">
            <a:avLst/>
          </a:prstGeom>
        </p:spPr>
        <p:txBody>
          <a:bodyPr wrap="square">
            <a:spAutoFit/>
          </a:bodyPr>
          <a:lstStyle/>
          <a:p>
            <a:r>
              <a:rPr lang="ja-JP" altLang="en-US" sz="1100" dirty="0" smtClean="0">
                <a:latin typeface="+mj-ea"/>
              </a:rPr>
              <a:t>・システム</a:t>
            </a:r>
            <a:r>
              <a:rPr lang="ja-JP" altLang="en-US" sz="1100" dirty="0">
                <a:latin typeface="+mj-ea"/>
              </a:rPr>
              <a:t>での実証の上</a:t>
            </a:r>
            <a:r>
              <a:rPr lang="ja-JP" altLang="en-US" sz="1100" dirty="0" smtClean="0">
                <a:latin typeface="+mj-ea"/>
              </a:rPr>
              <a:t>、評価</a:t>
            </a:r>
            <a:r>
              <a:rPr lang="ja-JP" altLang="en-US" sz="1100" dirty="0">
                <a:latin typeface="+mj-ea"/>
              </a:rPr>
              <a:t>・留意点報告</a:t>
            </a:r>
            <a:endParaRPr lang="en-US" altLang="ja-JP" sz="1100" dirty="0">
              <a:latin typeface="+mj-ea"/>
            </a:endParaRPr>
          </a:p>
          <a:p>
            <a:r>
              <a:rPr lang="ja-JP" altLang="en-US" sz="1100" dirty="0" smtClean="0">
                <a:latin typeface="+mj-ea"/>
              </a:rPr>
              <a:t>・各分野</a:t>
            </a:r>
            <a:r>
              <a:rPr lang="ja-JP" altLang="en-US" sz="1100" dirty="0">
                <a:latin typeface="+mj-ea"/>
              </a:rPr>
              <a:t>のデータ</a:t>
            </a:r>
            <a:r>
              <a:rPr lang="ja-JP" altLang="en-US" sz="1100" dirty="0" smtClean="0">
                <a:latin typeface="+mj-ea"/>
              </a:rPr>
              <a:t>規格（</a:t>
            </a:r>
            <a:r>
              <a:rPr lang="ja-JP" altLang="en-US" sz="1100" dirty="0">
                <a:latin typeface="+mj-ea"/>
              </a:rPr>
              <a:t>ボキャブラリ）策定</a:t>
            </a:r>
          </a:p>
        </p:txBody>
      </p:sp>
      <p:sp>
        <p:nvSpPr>
          <p:cNvPr id="33" name="正方形/長方形 32"/>
          <p:cNvSpPr/>
          <p:nvPr/>
        </p:nvSpPr>
        <p:spPr>
          <a:xfrm>
            <a:off x="992560" y="2924944"/>
            <a:ext cx="917593" cy="215444"/>
          </a:xfrm>
          <a:prstGeom prst="rect">
            <a:avLst/>
          </a:prstGeom>
          <a:solidFill>
            <a:schemeClr val="bg1"/>
          </a:solidFill>
        </p:spPr>
        <p:txBody>
          <a:bodyPr wrap="square" lIns="36000" tIns="0" rIns="36000" bIns="0">
            <a:spAutoFit/>
          </a:bodyPr>
          <a:lstStyle/>
          <a:p>
            <a:pPr algn="ctr"/>
            <a:r>
              <a:rPr lang="ja-JP" altLang="en-US" sz="1400" dirty="0" smtClean="0">
                <a:solidFill>
                  <a:schemeClr val="tx2"/>
                </a:solidFill>
                <a:latin typeface="HGP創英角ｺﾞｼｯｸUB" pitchFamily="50" charset="-128"/>
                <a:ea typeface="HGP創英角ｺﾞｼｯｸUB" pitchFamily="50" charset="-128"/>
              </a:rPr>
              <a:t>調査研究</a:t>
            </a:r>
            <a:endParaRPr lang="ja-JP" altLang="en-US" sz="1400" dirty="0">
              <a:solidFill>
                <a:schemeClr val="tx2"/>
              </a:solidFill>
              <a:latin typeface="HGP創英角ｺﾞｼｯｸUB" pitchFamily="50" charset="-128"/>
              <a:ea typeface="HGP創英角ｺﾞｼｯｸUB" pitchFamily="50" charset="-128"/>
            </a:endParaRPr>
          </a:p>
        </p:txBody>
      </p:sp>
      <p:sp>
        <p:nvSpPr>
          <p:cNvPr id="50" name="正方形/長方形 49"/>
          <p:cNvSpPr/>
          <p:nvPr/>
        </p:nvSpPr>
        <p:spPr>
          <a:xfrm>
            <a:off x="1196384" y="2575937"/>
            <a:ext cx="1284464" cy="276999"/>
          </a:xfrm>
          <a:prstGeom prst="rect">
            <a:avLst/>
          </a:prstGeom>
        </p:spPr>
        <p:txBody>
          <a:bodyPr wrap="square">
            <a:spAutoFit/>
          </a:bodyPr>
          <a:lstStyle/>
          <a:p>
            <a:pPr algn="ctr"/>
            <a:r>
              <a:rPr lang="ja-JP" altLang="en-US" sz="1200" dirty="0" smtClean="0">
                <a:latin typeface="+mj-ea"/>
              </a:rPr>
              <a:t>ドラフト版の提示</a:t>
            </a:r>
            <a:endParaRPr lang="ja-JP" altLang="en-US" sz="1200" dirty="0">
              <a:latin typeface="+mj-ea"/>
            </a:endParaRPr>
          </a:p>
        </p:txBody>
      </p:sp>
      <p:sp>
        <p:nvSpPr>
          <p:cNvPr id="51" name="正方形/長方形 50"/>
          <p:cNvSpPr/>
          <p:nvPr/>
        </p:nvSpPr>
        <p:spPr>
          <a:xfrm>
            <a:off x="997469" y="865757"/>
            <a:ext cx="1003203" cy="215444"/>
          </a:xfrm>
          <a:prstGeom prst="rect">
            <a:avLst/>
          </a:prstGeom>
          <a:solidFill>
            <a:schemeClr val="bg1"/>
          </a:solidFill>
        </p:spPr>
        <p:txBody>
          <a:bodyPr wrap="square" lIns="36000" tIns="0" rIns="36000" bIns="0">
            <a:spAutoFit/>
          </a:bodyPr>
          <a:lstStyle/>
          <a:p>
            <a:pPr algn="ctr"/>
            <a:r>
              <a:rPr lang="ja-JP" altLang="en-US" sz="1400" dirty="0" smtClean="0">
                <a:solidFill>
                  <a:schemeClr val="tx2"/>
                </a:solidFill>
                <a:latin typeface="HGP創英角ｺﾞｼｯｸUB" pitchFamily="50" charset="-128"/>
                <a:ea typeface="HGP創英角ｺﾞｼｯｸUB" pitchFamily="50" charset="-128"/>
              </a:rPr>
              <a:t> 実証実験</a:t>
            </a:r>
            <a:endParaRPr lang="ja-JP" altLang="en-US" sz="1400" dirty="0">
              <a:solidFill>
                <a:schemeClr val="tx2"/>
              </a:solidFill>
              <a:latin typeface="HGP創英角ｺﾞｼｯｸUB" pitchFamily="50" charset="-128"/>
              <a:ea typeface="HGP創英角ｺﾞｼｯｸUB" pitchFamily="50" charset="-128"/>
            </a:endParaRPr>
          </a:p>
        </p:txBody>
      </p:sp>
      <p:sp>
        <p:nvSpPr>
          <p:cNvPr id="68" name="上下矢印 67"/>
          <p:cNvSpPr/>
          <p:nvPr/>
        </p:nvSpPr>
        <p:spPr>
          <a:xfrm>
            <a:off x="1640664" y="3717032"/>
            <a:ext cx="288000" cy="1375124"/>
          </a:xfrm>
          <a:prstGeom prst="upDownArrow">
            <a:avLst>
              <a:gd name="adj1" fmla="val 38065"/>
              <a:gd name="adj2" fmla="val 50000"/>
            </a:avLst>
          </a:prstGeom>
          <a:solidFill>
            <a:schemeClr val="accent4">
              <a:lumMod val="40000"/>
              <a:lumOff val="6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代替処理 29"/>
          <p:cNvSpPr/>
          <p:nvPr/>
        </p:nvSpPr>
        <p:spPr>
          <a:xfrm>
            <a:off x="944773" y="1123983"/>
            <a:ext cx="8020052" cy="1224897"/>
          </a:xfrm>
          <a:prstGeom prst="flowChartAlternateProcess">
            <a:avLst/>
          </a:prstGeom>
          <a:solidFill>
            <a:schemeClr val="accent5">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dirty="0" smtClean="0">
                <a:solidFill>
                  <a:schemeClr val="tx1"/>
                </a:solidFill>
                <a:latin typeface="+mj-ea"/>
                <a:ea typeface="+mj-ea"/>
              </a:rPr>
              <a:t>◆</a:t>
            </a:r>
            <a:r>
              <a:rPr lang="ja-JP" altLang="en-US" sz="1400" dirty="0">
                <a:solidFill>
                  <a:schemeClr val="tx1"/>
                </a:solidFill>
                <a:latin typeface="+mj-ea"/>
                <a:ea typeface="+mj-ea"/>
              </a:rPr>
              <a:t>情報流通連携</a:t>
            </a:r>
            <a:r>
              <a:rPr lang="ja-JP" altLang="en-US" sz="1400" dirty="0" smtClean="0">
                <a:solidFill>
                  <a:schemeClr val="tx1"/>
                </a:solidFill>
                <a:latin typeface="+mj-ea"/>
                <a:ea typeface="+mj-ea"/>
              </a:rPr>
              <a:t>基盤の</a:t>
            </a:r>
            <a:r>
              <a:rPr kumimoji="1" lang="ja-JP" altLang="en-US" sz="1400" dirty="0" smtClean="0">
                <a:solidFill>
                  <a:schemeClr val="tx1"/>
                </a:solidFill>
                <a:latin typeface="+mj-ea"/>
                <a:ea typeface="+mj-ea"/>
              </a:rPr>
              <a:t>各分野の</a:t>
            </a:r>
            <a:endParaRPr kumimoji="1" lang="en-US" altLang="ja-JP" sz="1400" dirty="0" smtClean="0">
              <a:solidFill>
                <a:schemeClr val="tx1"/>
              </a:solidFill>
              <a:latin typeface="+mj-ea"/>
              <a:ea typeface="+mj-ea"/>
            </a:endParaRPr>
          </a:p>
          <a:p>
            <a:r>
              <a:rPr lang="ja-JP" altLang="en-US" sz="1400" dirty="0">
                <a:solidFill>
                  <a:schemeClr val="tx1"/>
                </a:solidFill>
                <a:latin typeface="+mj-ea"/>
                <a:ea typeface="+mj-ea"/>
              </a:rPr>
              <a:t>　</a:t>
            </a:r>
            <a:r>
              <a:rPr lang="ja-JP" altLang="en-US" sz="1400" dirty="0" smtClean="0">
                <a:solidFill>
                  <a:schemeClr val="tx1"/>
                </a:solidFill>
                <a:latin typeface="+mj-ea"/>
                <a:ea typeface="+mj-ea"/>
              </a:rPr>
              <a:t>　</a:t>
            </a:r>
            <a:r>
              <a:rPr kumimoji="1" lang="ja-JP" altLang="en-US" sz="1400" dirty="0" smtClean="0">
                <a:solidFill>
                  <a:schemeClr val="tx1"/>
                </a:solidFill>
                <a:latin typeface="+mj-ea"/>
                <a:ea typeface="+mj-ea"/>
              </a:rPr>
              <a:t>データを用いた実証実験</a:t>
            </a:r>
            <a:endParaRPr kumimoji="1" lang="en-US" altLang="ja-JP" sz="1400" dirty="0" smtClean="0">
              <a:solidFill>
                <a:schemeClr val="tx1"/>
              </a:solidFill>
              <a:latin typeface="+mj-ea"/>
              <a:ea typeface="+mj-ea"/>
            </a:endParaRPr>
          </a:p>
          <a:p>
            <a:r>
              <a:rPr lang="ja-JP" altLang="en-US" sz="1050" dirty="0">
                <a:solidFill>
                  <a:schemeClr val="tx1"/>
                </a:solidFill>
                <a:latin typeface="+mj-ea"/>
                <a:ea typeface="+mj-ea"/>
              </a:rPr>
              <a:t> </a:t>
            </a:r>
            <a:r>
              <a:rPr lang="ja-JP" altLang="en-US" sz="1050" dirty="0" smtClean="0">
                <a:solidFill>
                  <a:schemeClr val="tx1"/>
                </a:solidFill>
                <a:latin typeface="+mj-ea"/>
                <a:ea typeface="+mj-ea"/>
              </a:rPr>
              <a:t>  （共通ＡＰＩの検証、データのマッシュアップサービスの可視化等）</a:t>
            </a:r>
            <a:endParaRPr kumimoji="1" lang="ja-JP" altLang="en-US" sz="1050" dirty="0">
              <a:solidFill>
                <a:schemeClr val="tx1"/>
              </a:solidFill>
              <a:latin typeface="+mj-ea"/>
              <a:ea typeface="+mj-ea"/>
            </a:endParaRPr>
          </a:p>
        </p:txBody>
      </p:sp>
      <p:sp>
        <p:nvSpPr>
          <p:cNvPr id="2" name="正方形/長方形 1"/>
          <p:cNvSpPr/>
          <p:nvPr/>
        </p:nvSpPr>
        <p:spPr>
          <a:xfrm>
            <a:off x="4829617" y="1124744"/>
            <a:ext cx="2859687" cy="1200329"/>
          </a:xfrm>
          <a:prstGeom prst="rect">
            <a:avLst/>
          </a:prstGeom>
        </p:spPr>
        <p:txBody>
          <a:bodyPr wrap="square">
            <a:spAutoFit/>
          </a:bodyPr>
          <a:lstStyle/>
          <a:p>
            <a:r>
              <a:rPr lang="en-US" altLang="ja-JP" sz="1200" dirty="0" smtClean="0">
                <a:latin typeface="+mj-ea"/>
              </a:rPr>
              <a:t>[</a:t>
            </a:r>
            <a:r>
              <a:rPr lang="ja-JP" altLang="en-US" sz="1200" dirty="0" smtClean="0">
                <a:latin typeface="+mj-ea"/>
              </a:rPr>
              <a:t>平成</a:t>
            </a:r>
            <a:r>
              <a:rPr lang="en-US" altLang="ja-JP" sz="1200" dirty="0" smtClean="0">
                <a:latin typeface="+mj-ea"/>
              </a:rPr>
              <a:t>24</a:t>
            </a:r>
            <a:r>
              <a:rPr lang="ja-JP" altLang="en-US" sz="1200" dirty="0" smtClean="0">
                <a:latin typeface="+mj-ea"/>
              </a:rPr>
              <a:t>年度</a:t>
            </a:r>
            <a:r>
              <a:rPr lang="en-US" altLang="ja-JP" sz="1200" dirty="0" smtClean="0">
                <a:latin typeface="+mj-ea"/>
              </a:rPr>
              <a:t>]</a:t>
            </a:r>
          </a:p>
          <a:p>
            <a:r>
              <a:rPr lang="ja-JP" altLang="en-US" sz="1200" dirty="0" smtClean="0">
                <a:latin typeface="+mj-ea"/>
              </a:rPr>
              <a:t>①公共交通関連情報</a:t>
            </a:r>
            <a:endParaRPr lang="en-US" altLang="ja-JP" sz="1200" dirty="0" smtClean="0">
              <a:latin typeface="+mj-ea"/>
            </a:endParaRPr>
          </a:p>
          <a:p>
            <a:r>
              <a:rPr lang="ja-JP" altLang="en-US" sz="1200" dirty="0">
                <a:latin typeface="+mj-ea"/>
              </a:rPr>
              <a:t>②</a:t>
            </a:r>
            <a:r>
              <a:rPr lang="ja-JP" altLang="en-US" sz="1200" dirty="0" smtClean="0">
                <a:latin typeface="+mj-ea"/>
              </a:rPr>
              <a:t>災害</a:t>
            </a:r>
            <a:r>
              <a:rPr lang="ja-JP" altLang="en-US" sz="1200" dirty="0">
                <a:latin typeface="+mj-ea"/>
              </a:rPr>
              <a:t>関連</a:t>
            </a:r>
            <a:r>
              <a:rPr lang="ja-JP" altLang="en-US" sz="1200" dirty="0" smtClean="0">
                <a:latin typeface="+mj-ea"/>
              </a:rPr>
              <a:t>情報　　 </a:t>
            </a:r>
            <a:endParaRPr lang="en-US" altLang="ja-JP" sz="1200" dirty="0" smtClean="0">
              <a:latin typeface="+mj-ea"/>
            </a:endParaRPr>
          </a:p>
          <a:p>
            <a:r>
              <a:rPr lang="ja-JP" altLang="en-US" sz="1200" dirty="0">
                <a:latin typeface="+mj-ea"/>
              </a:rPr>
              <a:t>③</a:t>
            </a:r>
            <a:r>
              <a:rPr lang="ja-JP" altLang="en-US" sz="1200" dirty="0" smtClean="0">
                <a:latin typeface="+mj-ea"/>
              </a:rPr>
              <a:t>ボーリング（地盤）データ</a:t>
            </a:r>
            <a:r>
              <a:rPr lang="en-US" altLang="ja-JP" sz="1200" dirty="0" smtClean="0">
                <a:latin typeface="+mj-ea"/>
              </a:rPr>
              <a:t>  </a:t>
            </a:r>
          </a:p>
          <a:p>
            <a:r>
              <a:rPr lang="ja-JP" altLang="en-US" sz="1200" dirty="0">
                <a:latin typeface="+mj-ea"/>
              </a:rPr>
              <a:t>④</a:t>
            </a:r>
            <a:r>
              <a:rPr lang="ja-JP" altLang="en-US" sz="1200" dirty="0" smtClean="0">
                <a:latin typeface="+mj-ea"/>
              </a:rPr>
              <a:t>青果物の安全・安心情報</a:t>
            </a:r>
            <a:r>
              <a:rPr lang="en-US" altLang="ja-JP" sz="1200" dirty="0" smtClean="0">
                <a:latin typeface="+mj-ea"/>
              </a:rPr>
              <a:t> </a:t>
            </a:r>
          </a:p>
          <a:p>
            <a:r>
              <a:rPr lang="ja-JP" altLang="en-US" sz="1200" dirty="0">
                <a:latin typeface="+mj-ea"/>
              </a:rPr>
              <a:t>⑤</a:t>
            </a:r>
            <a:r>
              <a:rPr lang="ja-JP" altLang="en-US" sz="1200" dirty="0" smtClean="0">
                <a:latin typeface="+mj-ea"/>
              </a:rPr>
              <a:t>水産物の安全・安心情報</a:t>
            </a:r>
            <a:r>
              <a:rPr lang="en-US" altLang="ja-JP" sz="1200" dirty="0" smtClean="0">
                <a:latin typeface="+mj-ea"/>
              </a:rPr>
              <a:t> </a:t>
            </a:r>
            <a:endParaRPr lang="ja-JP" altLang="en-US" sz="1200" dirty="0">
              <a:latin typeface="+mj-ea"/>
            </a:endParaRPr>
          </a:p>
        </p:txBody>
      </p:sp>
      <p:cxnSp>
        <p:nvCxnSpPr>
          <p:cNvPr id="69" name="直線矢印コネクタ 68"/>
          <p:cNvCxnSpPr/>
          <p:nvPr/>
        </p:nvCxnSpPr>
        <p:spPr>
          <a:xfrm flipV="1">
            <a:off x="2419887" y="2461434"/>
            <a:ext cx="0" cy="819568"/>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2817593" y="2461433"/>
            <a:ext cx="0" cy="819569"/>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6936573" y="4110700"/>
            <a:ext cx="1328795" cy="276999"/>
          </a:xfrm>
          <a:prstGeom prst="rect">
            <a:avLst/>
          </a:prstGeom>
        </p:spPr>
        <p:txBody>
          <a:bodyPr wrap="square">
            <a:spAutoFit/>
          </a:bodyPr>
          <a:lstStyle/>
          <a:p>
            <a:pPr algn="ctr"/>
            <a:r>
              <a:rPr lang="ja-JP" altLang="en-US" sz="1200" dirty="0" smtClean="0">
                <a:latin typeface="+mj-ea"/>
              </a:rPr>
              <a:t>連携して検討</a:t>
            </a:r>
            <a:endParaRPr lang="ja-JP" altLang="en-US" sz="1200" dirty="0">
              <a:latin typeface="+mj-ea"/>
            </a:endParaRPr>
          </a:p>
        </p:txBody>
      </p:sp>
      <p:sp>
        <p:nvSpPr>
          <p:cNvPr id="73" name="上下矢印 72"/>
          <p:cNvSpPr/>
          <p:nvPr/>
        </p:nvSpPr>
        <p:spPr>
          <a:xfrm>
            <a:off x="7977336" y="3717033"/>
            <a:ext cx="288000" cy="1375874"/>
          </a:xfrm>
          <a:prstGeom prst="upDownArrow">
            <a:avLst>
              <a:gd name="adj1" fmla="val 38065"/>
              <a:gd name="adj2" fmla="val 50000"/>
            </a:avLst>
          </a:prstGeom>
          <a:solidFill>
            <a:schemeClr val="accent6">
              <a:lumMod val="40000"/>
              <a:lumOff val="6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flipV="1">
            <a:off x="6887565" y="2461434"/>
            <a:ext cx="0" cy="819568"/>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7277111" y="2473308"/>
            <a:ext cx="0" cy="807694"/>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1" name="スライド番号プレースホルダ 11"/>
          <p:cNvSpPr>
            <a:spLocks noGrp="1"/>
          </p:cNvSpPr>
          <p:nvPr>
            <p:ph type="sldNum" sz="quarter" idx="12"/>
          </p:nvPr>
        </p:nvSpPr>
        <p:spPr>
          <a:xfrm>
            <a:off x="9129464" y="6520259"/>
            <a:ext cx="779976" cy="365125"/>
          </a:xfrm>
        </p:spPr>
        <p:txBody>
          <a:bodyPr/>
          <a:lstStyle/>
          <a:p>
            <a:pPr>
              <a:defRPr/>
            </a:pPr>
            <a:fld id="{B7465055-439F-4391-840E-CC8A179C19DE}" type="slidenum">
              <a:rPr lang="ja-JP" altLang="en-US" sz="1600" smtClean="0">
                <a:solidFill>
                  <a:schemeClr val="tx1"/>
                </a:solidFill>
              </a:rPr>
              <a:pPr>
                <a:defRPr/>
              </a:pPr>
              <a:t>3</a:t>
            </a:fld>
            <a:endParaRPr lang="ja-JP" altLang="en-US" sz="1600" dirty="0">
              <a:solidFill>
                <a:schemeClr val="tx1"/>
              </a:solidFill>
            </a:endParaRPr>
          </a:p>
        </p:txBody>
      </p:sp>
      <p:sp>
        <p:nvSpPr>
          <p:cNvPr id="10" name="正方形/長方形 9"/>
          <p:cNvSpPr/>
          <p:nvPr/>
        </p:nvSpPr>
        <p:spPr>
          <a:xfrm>
            <a:off x="6609184" y="1916832"/>
            <a:ext cx="2376264" cy="369332"/>
          </a:xfrm>
          <a:prstGeom prst="rect">
            <a:avLst/>
          </a:prstGeom>
        </p:spPr>
        <p:txBody>
          <a:bodyPr wrap="square">
            <a:spAutoFit/>
          </a:bodyPr>
          <a:lstStyle/>
          <a:p>
            <a:pPr marL="85725" indent="-85725"/>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実証</a:t>
            </a:r>
            <a:r>
              <a:rPr lang="ja-JP" altLang="en-US" sz="900" dirty="0">
                <a:latin typeface="ＭＳ Ｐ明朝" pitchFamily="18" charset="-128"/>
                <a:ea typeface="ＭＳ Ｐ明朝" pitchFamily="18" charset="-128"/>
              </a:rPr>
              <a:t>実験ごとに、実証実験の推進や進捗管理のための有識者会合を</a:t>
            </a:r>
            <a:r>
              <a:rPr lang="ja-JP" altLang="en-US" sz="900" dirty="0" smtClean="0">
                <a:latin typeface="ＭＳ Ｐ明朝" pitchFamily="18" charset="-128"/>
                <a:ea typeface="ＭＳ Ｐ明朝" pitchFamily="18" charset="-128"/>
              </a:rPr>
              <a:t>設置</a:t>
            </a:r>
            <a:endParaRPr lang="en-US" altLang="ja-JP" sz="900" dirty="0" smtClean="0">
              <a:latin typeface="ＭＳ Ｐ明朝" pitchFamily="18" charset="-128"/>
              <a:ea typeface="ＭＳ Ｐ明朝" pitchFamily="18" charset="-128"/>
            </a:endParaRPr>
          </a:p>
        </p:txBody>
      </p:sp>
      <p:sp>
        <p:nvSpPr>
          <p:cNvPr id="7" name="上矢印 6"/>
          <p:cNvSpPr/>
          <p:nvPr/>
        </p:nvSpPr>
        <p:spPr>
          <a:xfrm>
            <a:off x="8677476" y="4076672"/>
            <a:ext cx="230172" cy="2197340"/>
          </a:xfrm>
          <a:prstGeom prst="upArrow">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上矢印 44"/>
          <p:cNvSpPr/>
          <p:nvPr/>
        </p:nvSpPr>
        <p:spPr>
          <a:xfrm rot="16200000">
            <a:off x="7202706" y="4745052"/>
            <a:ext cx="223284" cy="3072163"/>
          </a:xfrm>
          <a:prstGeom prst="upArrow">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740076" y="6173415"/>
            <a:ext cx="105541" cy="870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8792847" y="4293096"/>
            <a:ext cx="840673" cy="276999"/>
          </a:xfrm>
          <a:prstGeom prst="rect">
            <a:avLst/>
          </a:prstGeom>
        </p:spPr>
        <p:txBody>
          <a:bodyPr wrap="square">
            <a:spAutoFit/>
          </a:bodyPr>
          <a:lstStyle/>
          <a:p>
            <a:r>
              <a:rPr lang="ja-JP" altLang="en-US" sz="1200" dirty="0" smtClean="0">
                <a:latin typeface="+mj-ea"/>
              </a:rPr>
              <a:t>情報共有</a:t>
            </a:r>
            <a:endParaRPr lang="ja-JP" altLang="en-US" sz="1200" dirty="0">
              <a:latin typeface="+mj-ea"/>
            </a:endParaRPr>
          </a:p>
        </p:txBody>
      </p:sp>
    </p:spTree>
    <p:extLst>
      <p:ext uri="{BB962C8B-B14F-4D97-AF65-F5344CB8AC3E}">
        <p14:creationId xmlns:p14="http://schemas.microsoft.com/office/powerpoint/2010/main" val="204771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91" y="4626768"/>
            <a:ext cx="87228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角丸四角形 27"/>
          <p:cNvSpPr/>
          <p:nvPr/>
        </p:nvSpPr>
        <p:spPr>
          <a:xfrm>
            <a:off x="3623490" y="4743102"/>
            <a:ext cx="2049590" cy="271388"/>
          </a:xfrm>
          <a:prstGeom prst="roundRect">
            <a:avLst>
              <a:gd name="adj" fmla="val 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P創英角ｺﾞｼｯｸUB" pitchFamily="50" charset="-128"/>
                <a:ea typeface="HGP創英角ｺﾞｼｯｸUB" pitchFamily="50" charset="-128"/>
              </a:rPr>
              <a:t>情報流通連携基盤共通</a:t>
            </a:r>
            <a:r>
              <a:rPr kumimoji="1" lang="en-US" altLang="ja-JP" sz="1200" dirty="0" smtClean="0">
                <a:latin typeface="HGP創英角ｺﾞｼｯｸUB" pitchFamily="50" charset="-128"/>
                <a:ea typeface="HGP創英角ｺﾞｼｯｸUB" pitchFamily="50" charset="-128"/>
              </a:rPr>
              <a:t>API</a:t>
            </a:r>
            <a:endParaRPr kumimoji="1" lang="ja-JP" altLang="en-US" sz="1200" dirty="0">
              <a:latin typeface="HGP創英角ｺﾞｼｯｸUB" pitchFamily="50" charset="-128"/>
              <a:ea typeface="HGP創英角ｺﾞｼｯｸUB" pitchFamily="50" charset="-128"/>
            </a:endParaRPr>
          </a:p>
        </p:txBody>
      </p:sp>
      <p:sp>
        <p:nvSpPr>
          <p:cNvPr id="29" name="テキスト ボックス 28"/>
          <p:cNvSpPr txBox="1"/>
          <p:nvPr/>
        </p:nvSpPr>
        <p:spPr>
          <a:xfrm>
            <a:off x="272480" y="2779911"/>
            <a:ext cx="2698175" cy="630942"/>
          </a:xfrm>
          <a:prstGeom prst="rect">
            <a:avLst/>
          </a:prstGeom>
          <a:noFill/>
        </p:spPr>
        <p:txBody>
          <a:bodyPr wrap="none" rtlCol="0">
            <a:spAutoFit/>
          </a:bodyPr>
          <a:lstStyle/>
          <a:p>
            <a:pPr>
              <a:lnSpc>
                <a:spcPts val="1400"/>
              </a:lnSpc>
            </a:pPr>
            <a:r>
              <a:rPr lang="en-US" altLang="ja-JP" sz="1400" b="1" dirty="0" smtClean="0">
                <a:latin typeface="+mn-ea"/>
              </a:rPr>
              <a:t>【</a:t>
            </a:r>
            <a:r>
              <a:rPr lang="ja-JP" altLang="en-US" sz="1400" b="1" dirty="0" smtClean="0">
                <a:latin typeface="+mn-ea"/>
              </a:rPr>
              <a:t>公共</a:t>
            </a:r>
            <a:r>
              <a:rPr lang="ja-JP" altLang="en-US" sz="1400" b="1" dirty="0">
                <a:latin typeface="+mn-ea"/>
              </a:rPr>
              <a:t>交通</a:t>
            </a:r>
            <a:r>
              <a:rPr lang="ja-JP" altLang="en-US" sz="1400" b="1" dirty="0" smtClean="0">
                <a:latin typeface="+mn-ea"/>
              </a:rPr>
              <a:t>運行</a:t>
            </a:r>
            <a:r>
              <a:rPr lang="ja-JP" altLang="en-US" sz="1400" b="1" dirty="0">
                <a:latin typeface="+mn-ea"/>
              </a:rPr>
              <a:t>情報</a:t>
            </a:r>
            <a:r>
              <a:rPr lang="ja-JP" altLang="en-US" sz="1400" b="1" dirty="0" smtClean="0">
                <a:latin typeface="+mn-ea"/>
              </a:rPr>
              <a:t>サービス</a:t>
            </a:r>
            <a:r>
              <a:rPr lang="en-US" altLang="ja-JP" sz="1400" b="1" dirty="0" smtClean="0">
                <a:latin typeface="+mn-ea"/>
              </a:rPr>
              <a:t>】</a:t>
            </a:r>
            <a:r>
              <a:rPr kumimoji="1" lang="en-US" altLang="ja-JP" sz="1400" b="1" dirty="0" smtClean="0">
                <a:latin typeface="+mn-ea"/>
              </a:rPr>
              <a:t/>
            </a:r>
            <a:br>
              <a:rPr kumimoji="1" lang="en-US" altLang="ja-JP" sz="1400" b="1" dirty="0" smtClean="0">
                <a:latin typeface="+mn-ea"/>
              </a:rPr>
            </a:br>
            <a:r>
              <a:rPr lang="ja-JP" altLang="en-US" sz="1100" dirty="0">
                <a:latin typeface="+mn-ea"/>
              </a:rPr>
              <a:t>　</a:t>
            </a:r>
            <a:r>
              <a:rPr lang="ja-JP" altLang="en-US" sz="1100" dirty="0" smtClean="0">
                <a:latin typeface="+mn-ea"/>
              </a:rPr>
              <a:t>公共交通利用者の端末にリアルタイムの</a:t>
            </a:r>
            <a:br>
              <a:rPr lang="ja-JP" altLang="en-US" sz="1100" dirty="0" smtClean="0">
                <a:latin typeface="+mn-ea"/>
              </a:rPr>
            </a:br>
            <a:r>
              <a:rPr lang="ja-JP" altLang="en-US" sz="1100" dirty="0" smtClean="0">
                <a:latin typeface="+mn-ea"/>
              </a:rPr>
              <a:t>　運行情報を直接提供</a:t>
            </a:r>
            <a:endParaRPr lang="en-US" altLang="ja-JP" sz="1100" dirty="0" smtClean="0">
              <a:latin typeface="+mn-ea"/>
            </a:endParaRPr>
          </a:p>
        </p:txBody>
      </p:sp>
      <p:sp>
        <p:nvSpPr>
          <p:cNvPr id="30" name="テキスト ボックス 29"/>
          <p:cNvSpPr txBox="1"/>
          <p:nvPr/>
        </p:nvSpPr>
        <p:spPr>
          <a:xfrm>
            <a:off x="2936776" y="2798058"/>
            <a:ext cx="2472152" cy="630942"/>
          </a:xfrm>
          <a:prstGeom prst="rect">
            <a:avLst/>
          </a:prstGeom>
          <a:noFill/>
        </p:spPr>
        <p:txBody>
          <a:bodyPr wrap="none" rtlCol="0">
            <a:spAutoFit/>
          </a:bodyPr>
          <a:lstStyle/>
          <a:p>
            <a:pPr>
              <a:lnSpc>
                <a:spcPts val="1400"/>
              </a:lnSpc>
            </a:pPr>
            <a:r>
              <a:rPr lang="en-US" altLang="ja-JP" sz="1400" b="1" dirty="0" smtClean="0">
                <a:latin typeface="+mn-ea"/>
              </a:rPr>
              <a:t>【</a:t>
            </a:r>
            <a:r>
              <a:rPr kumimoji="1" lang="ja-JP" altLang="en-US" sz="1400" b="1" dirty="0" smtClean="0">
                <a:latin typeface="+mn-ea"/>
              </a:rPr>
              <a:t>交通弱者支援情報サービス</a:t>
            </a:r>
            <a:r>
              <a:rPr kumimoji="1" lang="en-US" altLang="ja-JP" sz="1400" b="1" dirty="0" smtClean="0">
                <a:latin typeface="+mn-ea"/>
              </a:rPr>
              <a:t>】</a:t>
            </a:r>
            <a:r>
              <a:rPr kumimoji="1" lang="en-US" altLang="ja-JP" sz="1400" dirty="0" smtClean="0">
                <a:latin typeface="+mn-ea"/>
              </a:rPr>
              <a:t/>
            </a:r>
            <a:br>
              <a:rPr kumimoji="1" lang="en-US" altLang="ja-JP" sz="1400" dirty="0" smtClean="0">
                <a:latin typeface="+mn-ea"/>
              </a:rPr>
            </a:br>
            <a:r>
              <a:rPr kumimoji="1" lang="ja-JP" altLang="en-US" sz="1100" dirty="0" smtClean="0">
                <a:latin typeface="+mn-ea"/>
              </a:rPr>
              <a:t>交通弱者である</a:t>
            </a:r>
            <a:r>
              <a:rPr kumimoji="1" lang="ja-JP" altLang="en-US" sz="1100" dirty="0" err="1" smtClean="0">
                <a:latin typeface="+mn-ea"/>
              </a:rPr>
              <a:t>視覚障がい</a:t>
            </a:r>
            <a:r>
              <a:rPr kumimoji="1" lang="ja-JP" altLang="en-US" sz="1100" dirty="0" smtClean="0">
                <a:latin typeface="+mn-ea"/>
              </a:rPr>
              <a:t>者に</a:t>
            </a:r>
            <a:endParaRPr kumimoji="1" lang="en-US" altLang="ja-JP" sz="1100" dirty="0" smtClean="0">
              <a:latin typeface="+mn-ea"/>
            </a:endParaRPr>
          </a:p>
          <a:p>
            <a:pPr>
              <a:lnSpc>
                <a:spcPts val="1400"/>
              </a:lnSpc>
            </a:pPr>
            <a:r>
              <a:rPr kumimoji="1" lang="ja-JP" altLang="en-US" sz="1100" dirty="0" smtClean="0">
                <a:latin typeface="+mn-ea"/>
              </a:rPr>
              <a:t>対して音声により移動支援情報を提供</a:t>
            </a:r>
            <a:endParaRPr kumimoji="1" lang="ja-JP" altLang="en-US" sz="1000" dirty="0">
              <a:latin typeface="+mn-ea"/>
            </a:endParaRPr>
          </a:p>
        </p:txBody>
      </p:sp>
      <p:sp>
        <p:nvSpPr>
          <p:cNvPr id="31" name="テキスト ボックス 30"/>
          <p:cNvSpPr txBox="1"/>
          <p:nvPr/>
        </p:nvSpPr>
        <p:spPr>
          <a:xfrm>
            <a:off x="5385048" y="2780928"/>
            <a:ext cx="2651688" cy="630942"/>
          </a:xfrm>
          <a:prstGeom prst="rect">
            <a:avLst/>
          </a:prstGeom>
          <a:noFill/>
        </p:spPr>
        <p:txBody>
          <a:bodyPr wrap="none" rtlCol="0">
            <a:spAutoFit/>
          </a:bodyPr>
          <a:lstStyle/>
          <a:p>
            <a:pPr>
              <a:lnSpc>
                <a:spcPts val="1400"/>
              </a:lnSpc>
            </a:pPr>
            <a:r>
              <a:rPr lang="en-US" altLang="ja-JP" sz="1400" b="1" dirty="0" smtClean="0">
                <a:latin typeface="+mn-ea"/>
              </a:rPr>
              <a:t>【</a:t>
            </a:r>
            <a:r>
              <a:rPr lang="ja-JP" altLang="en-US" sz="1400" b="1" dirty="0" smtClean="0">
                <a:latin typeface="+mn-ea"/>
              </a:rPr>
              <a:t>次</a:t>
            </a:r>
            <a:r>
              <a:rPr lang="ja-JP" altLang="en-US" sz="1400" b="1" dirty="0">
                <a:latin typeface="+mn-ea"/>
              </a:rPr>
              <a:t>世代交通支援情報</a:t>
            </a:r>
            <a:r>
              <a:rPr lang="ja-JP" altLang="en-US" sz="1400" b="1" dirty="0" smtClean="0">
                <a:latin typeface="+mn-ea"/>
              </a:rPr>
              <a:t>サービス</a:t>
            </a:r>
            <a:r>
              <a:rPr lang="en-US" altLang="ja-JP" sz="1400" b="1" dirty="0" smtClean="0">
                <a:latin typeface="+mn-ea"/>
              </a:rPr>
              <a:t>】</a:t>
            </a:r>
            <a:br>
              <a:rPr lang="en-US" altLang="ja-JP" sz="1400" b="1" dirty="0" smtClean="0">
                <a:latin typeface="+mn-ea"/>
              </a:rPr>
            </a:br>
            <a:r>
              <a:rPr kumimoji="1" lang="ja-JP" altLang="en-US" sz="1100" dirty="0" smtClean="0">
                <a:latin typeface="+mn-ea"/>
              </a:rPr>
              <a:t>駅内の利用者の位置に応じて</a:t>
            </a:r>
            <a:endParaRPr kumimoji="1" lang="en-US" altLang="ja-JP" sz="1100" dirty="0" smtClean="0">
              <a:latin typeface="+mn-ea"/>
            </a:endParaRPr>
          </a:p>
          <a:p>
            <a:pPr>
              <a:lnSpc>
                <a:spcPts val="1400"/>
              </a:lnSpc>
            </a:pPr>
            <a:r>
              <a:rPr kumimoji="1" lang="ja-JP" altLang="en-US" sz="1100" dirty="0" smtClean="0">
                <a:latin typeface="+mn-ea"/>
              </a:rPr>
              <a:t>施設案内等の情報サービスを提供</a:t>
            </a:r>
            <a:endParaRPr kumimoji="1" lang="ja-JP" altLang="en-US" sz="1000" dirty="0">
              <a:latin typeface="+mn-ea"/>
            </a:endParaRPr>
          </a:p>
        </p:txBody>
      </p:sp>
      <p:pic>
        <p:nvPicPr>
          <p:cNvPr id="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806" y="5835697"/>
            <a:ext cx="1642958" cy="56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3218053" y="6400525"/>
            <a:ext cx="2787943" cy="415498"/>
          </a:xfrm>
          <a:prstGeom prst="rect">
            <a:avLst/>
          </a:prstGeom>
          <a:noFill/>
        </p:spPr>
        <p:txBody>
          <a:bodyPr wrap="none" rtlCol="0">
            <a:spAutoFit/>
          </a:bodyPr>
          <a:lstStyle/>
          <a:p>
            <a:pPr algn="ctr"/>
            <a:r>
              <a:rPr kumimoji="1" lang="ja-JP" altLang="en-US" sz="1050" dirty="0" smtClean="0">
                <a:latin typeface="+mn-ea"/>
              </a:rPr>
              <a:t>駅ターミナルの</a:t>
            </a:r>
            <a:r>
              <a:rPr lang="ja-JP" altLang="en-US" sz="1050" dirty="0" smtClean="0">
                <a:latin typeface="+mn-ea"/>
              </a:rPr>
              <a:t>施設（券売機、窓口、売店等）</a:t>
            </a:r>
            <a:endParaRPr lang="en-US" altLang="ja-JP" sz="1050" dirty="0" smtClean="0">
              <a:latin typeface="+mn-ea"/>
            </a:endParaRPr>
          </a:p>
          <a:p>
            <a:pPr algn="ctr"/>
            <a:r>
              <a:rPr lang="ja-JP" altLang="en-US" sz="1050" dirty="0" smtClean="0">
                <a:latin typeface="+mn-ea"/>
              </a:rPr>
              <a:t>の情報（施設の名称、位置、使用状況等）</a:t>
            </a:r>
            <a:endParaRPr kumimoji="1" lang="ja-JP" altLang="en-US" sz="1050" dirty="0">
              <a:latin typeface="+mn-ea"/>
            </a:endParaRPr>
          </a:p>
        </p:txBody>
      </p:sp>
      <p:cxnSp>
        <p:nvCxnSpPr>
          <p:cNvPr id="40" name="曲線コネクタ 39"/>
          <p:cNvCxnSpPr>
            <a:stCxn id="62" idx="0"/>
            <a:endCxn id="28" idx="2"/>
          </p:cNvCxnSpPr>
          <p:nvPr/>
        </p:nvCxnSpPr>
        <p:spPr>
          <a:xfrm rot="5400000" flipH="1" flipV="1">
            <a:off x="3161518" y="4173465"/>
            <a:ext cx="645741" cy="2327793"/>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曲線コネクタ 41"/>
          <p:cNvCxnSpPr>
            <a:stCxn id="36" idx="0"/>
            <a:endCxn id="28" idx="2"/>
          </p:cNvCxnSpPr>
          <p:nvPr/>
        </p:nvCxnSpPr>
        <p:spPr>
          <a:xfrm rot="5400000" flipH="1" flipV="1">
            <a:off x="4237682" y="5425094"/>
            <a:ext cx="821207" cy="127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曲線コネクタ 42"/>
          <p:cNvCxnSpPr>
            <a:stCxn id="61" idx="0"/>
            <a:endCxn id="28" idx="2"/>
          </p:cNvCxnSpPr>
          <p:nvPr/>
        </p:nvCxnSpPr>
        <p:spPr>
          <a:xfrm rot="16200000" flipV="1">
            <a:off x="5417139" y="4245637"/>
            <a:ext cx="680611" cy="2218318"/>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曲線コネクタ 43"/>
          <p:cNvCxnSpPr>
            <a:stCxn id="28" idx="0"/>
            <a:endCxn id="48" idx="2"/>
          </p:cNvCxnSpPr>
          <p:nvPr/>
        </p:nvCxnSpPr>
        <p:spPr>
          <a:xfrm rot="5400000" flipH="1" flipV="1">
            <a:off x="4477621" y="4401392"/>
            <a:ext cx="512375" cy="171047"/>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曲線コネクタ 44"/>
          <p:cNvCxnSpPr>
            <a:stCxn id="28" idx="0"/>
            <a:endCxn id="47" idx="2"/>
          </p:cNvCxnSpPr>
          <p:nvPr/>
        </p:nvCxnSpPr>
        <p:spPr>
          <a:xfrm rot="5400000" flipH="1" flipV="1">
            <a:off x="5683277" y="3195736"/>
            <a:ext cx="512375" cy="2582359"/>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曲線コネクタ 45"/>
          <p:cNvCxnSpPr>
            <a:stCxn id="28" idx="0"/>
            <a:endCxn id="49" idx="2"/>
          </p:cNvCxnSpPr>
          <p:nvPr/>
        </p:nvCxnSpPr>
        <p:spPr>
          <a:xfrm rot="16200000" flipV="1">
            <a:off x="3318769" y="3413586"/>
            <a:ext cx="468379" cy="2190654"/>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155582" y="4160076"/>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n-ea"/>
            </a:endParaRPr>
          </a:p>
        </p:txBody>
      </p:sp>
      <p:sp>
        <p:nvSpPr>
          <p:cNvPr id="48" name="正方形/長方形 47"/>
          <p:cNvSpPr/>
          <p:nvPr/>
        </p:nvSpPr>
        <p:spPr>
          <a:xfrm>
            <a:off x="4744270" y="4160076"/>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n-ea"/>
            </a:endParaRPr>
          </a:p>
        </p:txBody>
      </p:sp>
      <p:sp>
        <p:nvSpPr>
          <p:cNvPr id="49" name="正方形/長方形 48"/>
          <p:cNvSpPr/>
          <p:nvPr/>
        </p:nvSpPr>
        <p:spPr>
          <a:xfrm>
            <a:off x="2382569" y="4204072"/>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n-ea"/>
            </a:endParaRPr>
          </a:p>
        </p:txBody>
      </p:sp>
      <p:sp>
        <p:nvSpPr>
          <p:cNvPr id="3" name="右中かっこ 2"/>
          <p:cNvSpPr/>
          <p:nvPr/>
        </p:nvSpPr>
        <p:spPr>
          <a:xfrm>
            <a:off x="7863118" y="5622815"/>
            <a:ext cx="208791" cy="1193208"/>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8102967" y="6093296"/>
            <a:ext cx="1269899" cy="261610"/>
          </a:xfrm>
          <a:prstGeom prst="rect">
            <a:avLst/>
          </a:prstGeom>
          <a:noFill/>
        </p:spPr>
        <p:txBody>
          <a:bodyPr wrap="none" rtlCol="0">
            <a:spAutoFit/>
          </a:bodyPr>
          <a:lstStyle/>
          <a:p>
            <a:r>
              <a:rPr kumimoji="1" lang="ja-JP" altLang="en-US" sz="1100" dirty="0" smtClean="0"/>
              <a:t>データ規格の策定</a:t>
            </a:r>
            <a:endParaRPr kumimoji="1" lang="ja-JP" altLang="en-US" sz="1100" dirty="0"/>
          </a:p>
        </p:txBody>
      </p:sp>
      <p:sp>
        <p:nvSpPr>
          <p:cNvPr id="5" name="テキスト ボックス 4"/>
          <p:cNvSpPr txBox="1"/>
          <p:nvPr/>
        </p:nvSpPr>
        <p:spPr>
          <a:xfrm>
            <a:off x="8094540" y="4820309"/>
            <a:ext cx="1335622" cy="261610"/>
          </a:xfrm>
          <a:prstGeom prst="rect">
            <a:avLst/>
          </a:prstGeom>
          <a:noFill/>
        </p:spPr>
        <p:txBody>
          <a:bodyPr wrap="none" rtlCol="0">
            <a:spAutoFit/>
          </a:bodyPr>
          <a:lstStyle/>
          <a:p>
            <a:r>
              <a:rPr kumimoji="1" lang="ja-JP" altLang="en-US" sz="1100" dirty="0" smtClean="0"/>
              <a:t>システム構築・検証</a:t>
            </a:r>
            <a:endParaRPr kumimoji="1" lang="ja-JP" altLang="en-US" sz="1100" dirty="0"/>
          </a:p>
        </p:txBody>
      </p:sp>
      <p:sp>
        <p:nvSpPr>
          <p:cNvPr id="50" name="右中かっこ 49"/>
          <p:cNvSpPr/>
          <p:nvPr/>
        </p:nvSpPr>
        <p:spPr>
          <a:xfrm>
            <a:off x="7855951" y="2780927"/>
            <a:ext cx="238590" cy="1507161"/>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1" name="テキスト ボックス 50"/>
          <p:cNvSpPr txBox="1"/>
          <p:nvPr/>
        </p:nvSpPr>
        <p:spPr>
          <a:xfrm>
            <a:off x="8095800" y="3068960"/>
            <a:ext cx="1787251" cy="938719"/>
          </a:xfrm>
          <a:prstGeom prst="rect">
            <a:avLst/>
          </a:prstGeom>
          <a:noFill/>
        </p:spPr>
        <p:txBody>
          <a:bodyPr wrap="square" rtlCol="0">
            <a:spAutoFit/>
          </a:bodyPr>
          <a:lstStyle/>
          <a:p>
            <a:r>
              <a:rPr lang="ja-JP" altLang="en-US" sz="1100" dirty="0"/>
              <a:t>様々な</a:t>
            </a:r>
            <a:r>
              <a:rPr lang="ja-JP" altLang="en-US" sz="1100" dirty="0" smtClean="0"/>
              <a:t>情報サービスの提供を通じた情報流通連携基盤の適用性の</a:t>
            </a:r>
            <a:r>
              <a:rPr lang="ja-JP" altLang="en-US" sz="1100" dirty="0"/>
              <a:t>検証、オープンデータ化</a:t>
            </a:r>
            <a:r>
              <a:rPr lang="ja-JP" altLang="en-US" sz="1100" dirty="0" smtClean="0"/>
              <a:t>のメリットの可視化</a:t>
            </a:r>
            <a:endParaRPr kumimoji="1" lang="ja-JP" altLang="en-US" sz="1100" dirty="0"/>
          </a:p>
        </p:txBody>
      </p:sp>
      <p:sp>
        <p:nvSpPr>
          <p:cNvPr id="52" name="右中かっこ 51"/>
          <p:cNvSpPr/>
          <p:nvPr/>
        </p:nvSpPr>
        <p:spPr>
          <a:xfrm>
            <a:off x="7833320" y="4531771"/>
            <a:ext cx="238589" cy="823298"/>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53" name="直線コネクタ 52"/>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54" name="テキスト ボックス 53"/>
          <p:cNvSpPr txBox="1"/>
          <p:nvPr/>
        </p:nvSpPr>
        <p:spPr>
          <a:xfrm>
            <a:off x="0" y="-2352"/>
            <a:ext cx="9905999" cy="400110"/>
          </a:xfrm>
          <a:prstGeom prst="rect">
            <a:avLst/>
          </a:prstGeom>
          <a:noFill/>
        </p:spPr>
        <p:txBody>
          <a:bodyPr wrap="square" rtlCol="0">
            <a:spAutoFit/>
          </a:bodyPr>
          <a:lstStyle/>
          <a:p>
            <a:pPr algn="ctr"/>
            <a:r>
              <a:rPr lang="ja-JP" altLang="en-US" sz="2000" dirty="0" smtClean="0">
                <a:latin typeface="+mn-ea"/>
              </a:rPr>
              <a:t>２．実証実験の概要　①公共交通関連</a:t>
            </a:r>
            <a:r>
              <a:rPr lang="ja-JP" altLang="en-US" sz="2000" dirty="0">
                <a:latin typeface="+mn-ea"/>
              </a:rPr>
              <a:t>情報</a:t>
            </a:r>
            <a:endParaRPr kumimoji="1" lang="en-US" altLang="ja-JP" sz="2000" dirty="0" smtClean="0">
              <a:latin typeface="+mn-ea"/>
            </a:endParaRPr>
          </a:p>
        </p:txBody>
      </p:sp>
      <p:sp>
        <p:nvSpPr>
          <p:cNvPr id="56" name="Rectangle 338"/>
          <p:cNvSpPr>
            <a:spLocks noChangeArrowheads="1"/>
          </p:cNvSpPr>
          <p:nvPr/>
        </p:nvSpPr>
        <p:spPr bwMode="auto">
          <a:xfrm>
            <a:off x="122232" y="487430"/>
            <a:ext cx="9642872" cy="1518876"/>
          </a:xfrm>
          <a:prstGeom prst="rect">
            <a:avLst/>
          </a:prstGeom>
          <a:solidFill>
            <a:srgbClr val="FFFFCC"/>
          </a:solidFill>
          <a:ln w="19050" algn="ctr">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0975" indent="-180975">
              <a:lnSpc>
                <a:spcPts val="1900"/>
              </a:lnSpc>
            </a:pPr>
            <a:r>
              <a:rPr lang="ja-JP" altLang="en-US" sz="1400" dirty="0" smtClean="0">
                <a:solidFill>
                  <a:srgbClr val="000000"/>
                </a:solidFill>
              </a:rPr>
              <a:t>○　</a:t>
            </a:r>
            <a:r>
              <a:rPr lang="ja-JP" altLang="en-US" sz="1400" u="sng" dirty="0" smtClean="0">
                <a:solidFill>
                  <a:srgbClr val="000000"/>
                </a:solidFill>
              </a:rPr>
              <a:t>鉄道</a:t>
            </a:r>
            <a:r>
              <a:rPr lang="ja-JP" altLang="en-US" sz="1400" u="sng" dirty="0">
                <a:solidFill>
                  <a:srgbClr val="000000"/>
                </a:solidFill>
              </a:rPr>
              <a:t>、</a:t>
            </a:r>
            <a:r>
              <a:rPr lang="ja-JP" altLang="en-US" sz="1400" u="sng" dirty="0" smtClean="0">
                <a:solidFill>
                  <a:srgbClr val="000000"/>
                </a:solidFill>
              </a:rPr>
              <a:t>バス等、複数の公共交通機関が保有する様々なデータ</a:t>
            </a:r>
            <a:r>
              <a:rPr lang="ja-JP" altLang="en-US" sz="1400" u="sng" dirty="0">
                <a:solidFill>
                  <a:srgbClr val="000000"/>
                </a:solidFill>
              </a:rPr>
              <a:t>を</a:t>
            </a:r>
            <a:r>
              <a:rPr lang="ja-JP" altLang="en-US" sz="1400" u="sng" dirty="0" smtClean="0">
                <a:solidFill>
                  <a:srgbClr val="000000"/>
                </a:solidFill>
              </a:rPr>
              <a:t>事業者横断で連携・活用ができるようになれば、リアルタイムでの遅延を考慮した複数路線の乗り継ぎ案内、</a:t>
            </a:r>
            <a:r>
              <a:rPr lang="ja-JP" altLang="en-US" sz="1400" u="sng" dirty="0">
                <a:solidFill>
                  <a:srgbClr val="000000"/>
                </a:solidFill>
              </a:rPr>
              <a:t>交通弱者（高齢者</a:t>
            </a:r>
            <a:r>
              <a:rPr lang="ja-JP" altLang="en-US" sz="1400" u="sng" dirty="0" smtClean="0">
                <a:solidFill>
                  <a:srgbClr val="000000"/>
                </a:solidFill>
              </a:rPr>
              <a:t>、障がい者等</a:t>
            </a:r>
            <a:r>
              <a:rPr lang="ja-JP" altLang="en-US" sz="1400" u="sng" dirty="0">
                <a:solidFill>
                  <a:srgbClr val="000000"/>
                </a:solidFill>
              </a:rPr>
              <a:t>）の移動支援</a:t>
            </a:r>
            <a:r>
              <a:rPr lang="ja-JP" altLang="en-US" sz="1400" u="sng" dirty="0" smtClean="0">
                <a:solidFill>
                  <a:srgbClr val="000000"/>
                </a:solidFill>
              </a:rPr>
              <a:t>情報等の新たなサービスの提供が可能となり、都市部の公共</a:t>
            </a:r>
            <a:r>
              <a:rPr lang="ja-JP" altLang="en-US" sz="1400" u="sng" dirty="0">
                <a:solidFill>
                  <a:srgbClr val="000000"/>
                </a:solidFill>
              </a:rPr>
              <a:t>交通分野における</a:t>
            </a:r>
            <a:r>
              <a:rPr lang="ja-JP" altLang="en-US" sz="1400" u="sng" dirty="0" smtClean="0">
                <a:solidFill>
                  <a:srgbClr val="000000"/>
                </a:solidFill>
              </a:rPr>
              <a:t>課題の解決に資する</a:t>
            </a:r>
            <a:r>
              <a:rPr lang="ja-JP" altLang="en-US" sz="1400" dirty="0" smtClean="0">
                <a:solidFill>
                  <a:srgbClr val="000000"/>
                </a:solidFill>
              </a:rPr>
              <a:t>ことが期待される。</a:t>
            </a:r>
            <a:endParaRPr lang="en-US" altLang="ja-JP" sz="1400" dirty="0" smtClean="0">
              <a:solidFill>
                <a:srgbClr val="000000"/>
              </a:solidFill>
            </a:endParaRPr>
          </a:p>
          <a:p>
            <a:pPr marL="180975" indent="-180975">
              <a:lnSpc>
                <a:spcPts val="1900"/>
              </a:lnSpc>
            </a:pPr>
            <a:r>
              <a:rPr lang="ja-JP" altLang="en-US" sz="1400" dirty="0" smtClean="0">
                <a:solidFill>
                  <a:srgbClr val="000000"/>
                </a:solidFill>
              </a:rPr>
              <a:t>○　このため、</a:t>
            </a:r>
            <a:r>
              <a:rPr lang="ja-JP" altLang="en-US" sz="1400" u="sng" dirty="0" smtClean="0">
                <a:solidFill>
                  <a:srgbClr val="000000"/>
                </a:solidFill>
              </a:rPr>
              <a:t>公共</a:t>
            </a:r>
            <a:r>
              <a:rPr lang="ja-JP" altLang="en-US" sz="1400" u="sng" dirty="0">
                <a:solidFill>
                  <a:srgbClr val="000000"/>
                </a:solidFill>
              </a:rPr>
              <a:t>交通</a:t>
            </a:r>
            <a:r>
              <a:rPr lang="ja-JP" altLang="en-US" sz="1400" u="sng" dirty="0" smtClean="0">
                <a:solidFill>
                  <a:srgbClr val="000000"/>
                </a:solidFill>
              </a:rPr>
              <a:t>分野のデータ規格の開発・実証を行う</a:t>
            </a:r>
            <a:r>
              <a:rPr lang="ja-JP" altLang="en-US" sz="1400" dirty="0" smtClean="0">
                <a:solidFill>
                  <a:srgbClr val="000000"/>
                </a:solidFill>
              </a:rPr>
              <a:t>とともに、</a:t>
            </a:r>
            <a:r>
              <a:rPr lang="ja-JP" altLang="en-US" sz="1400" u="sng" dirty="0" smtClean="0">
                <a:solidFill>
                  <a:srgbClr val="000000"/>
                </a:solidFill>
              </a:rPr>
              <a:t>当該分野のデータの流通・連携により、様々な情報</a:t>
            </a:r>
            <a:r>
              <a:rPr lang="ja-JP" altLang="en-US" sz="1400" u="sng" dirty="0">
                <a:solidFill>
                  <a:srgbClr val="000000"/>
                </a:solidFill>
              </a:rPr>
              <a:t>サービス</a:t>
            </a:r>
            <a:r>
              <a:rPr lang="ja-JP" altLang="en-US" sz="1400" dirty="0">
                <a:solidFill>
                  <a:srgbClr val="000000"/>
                </a:solidFill>
              </a:rPr>
              <a:t>（</a:t>
            </a:r>
            <a:r>
              <a:rPr lang="ja-JP" altLang="en-US" sz="1400" dirty="0" smtClean="0">
                <a:solidFill>
                  <a:srgbClr val="000000"/>
                </a:solidFill>
              </a:rPr>
              <a:t>公共交通運行</a:t>
            </a:r>
            <a:r>
              <a:rPr lang="ja-JP" altLang="en-US" sz="1400" dirty="0">
                <a:solidFill>
                  <a:srgbClr val="000000"/>
                </a:solidFill>
              </a:rPr>
              <a:t>情報サービス、交通弱者支援情報サービス、次世代交通支援情報サービス</a:t>
            </a:r>
            <a:r>
              <a:rPr lang="ja-JP" altLang="en-US" sz="1400" dirty="0" smtClean="0">
                <a:solidFill>
                  <a:srgbClr val="000000"/>
                </a:solidFill>
              </a:rPr>
              <a:t>）</a:t>
            </a:r>
            <a:r>
              <a:rPr lang="ja-JP" altLang="en-US" sz="1400" u="sng" dirty="0" smtClean="0">
                <a:solidFill>
                  <a:srgbClr val="000000"/>
                </a:solidFill>
              </a:rPr>
              <a:t>の提供が可能になることを実証</a:t>
            </a:r>
            <a:r>
              <a:rPr lang="ja-JP" altLang="en-US" sz="1400" dirty="0" smtClean="0">
                <a:solidFill>
                  <a:srgbClr val="000000"/>
                </a:solidFill>
              </a:rPr>
              <a:t>する。</a:t>
            </a:r>
            <a:endParaRPr lang="ja-JP" altLang="en-US" sz="1400" dirty="0">
              <a:solidFill>
                <a:srgbClr val="000000"/>
              </a:solidFill>
            </a:endParaRPr>
          </a:p>
        </p:txBody>
      </p:sp>
      <p:sp>
        <p:nvSpPr>
          <p:cNvPr id="35" name="テキスト ボックス 34"/>
          <p:cNvSpPr txBox="1"/>
          <p:nvPr/>
        </p:nvSpPr>
        <p:spPr>
          <a:xfrm>
            <a:off x="1136576" y="6308303"/>
            <a:ext cx="2137125" cy="577081"/>
          </a:xfrm>
          <a:prstGeom prst="rect">
            <a:avLst/>
          </a:prstGeom>
          <a:noFill/>
        </p:spPr>
        <p:txBody>
          <a:bodyPr wrap="none" rtlCol="0">
            <a:spAutoFit/>
          </a:bodyPr>
          <a:lstStyle/>
          <a:p>
            <a:pPr algn="ctr"/>
            <a:r>
              <a:rPr lang="ja-JP" altLang="en-US" sz="1050" dirty="0" smtClean="0">
                <a:latin typeface="+mn-ea"/>
              </a:rPr>
              <a:t>鉄道の運行</a:t>
            </a:r>
            <a:r>
              <a:rPr kumimoji="1" lang="ja-JP" altLang="en-US" sz="1050" dirty="0" smtClean="0">
                <a:latin typeface="+mn-ea"/>
              </a:rPr>
              <a:t>情報</a:t>
            </a:r>
          </a:p>
          <a:p>
            <a:pPr algn="ctr"/>
            <a:r>
              <a:rPr lang="ja-JP" altLang="en-US" sz="1050" dirty="0" smtClean="0">
                <a:latin typeface="+mn-ea"/>
              </a:rPr>
              <a:t>（</a:t>
            </a:r>
            <a:r>
              <a:rPr lang="ja-JP" altLang="en-US" sz="1050" dirty="0">
                <a:latin typeface="+mn-ea"/>
              </a:rPr>
              <a:t>走行</a:t>
            </a:r>
            <a:r>
              <a:rPr lang="ja-JP" altLang="en-US" sz="1050" dirty="0" smtClean="0">
                <a:latin typeface="+mn-ea"/>
              </a:rPr>
              <a:t>位置、遅延情報、運休情報、</a:t>
            </a:r>
            <a:endParaRPr lang="en-US" altLang="ja-JP" sz="1050" dirty="0" smtClean="0">
              <a:latin typeface="+mn-ea"/>
            </a:endParaRPr>
          </a:p>
          <a:p>
            <a:pPr algn="ctr"/>
            <a:r>
              <a:rPr lang="ja-JP" altLang="en-US" sz="1050" dirty="0" smtClean="0">
                <a:latin typeface="+mn-ea"/>
              </a:rPr>
              <a:t>遅延・運休の原因情報等）</a:t>
            </a:r>
            <a:endParaRPr kumimoji="1" lang="ja-JP" altLang="en-US" sz="1050" dirty="0">
              <a:latin typeface="+mn-ea"/>
            </a:endParaRPr>
          </a:p>
        </p:txBody>
      </p:sp>
      <p:sp>
        <p:nvSpPr>
          <p:cNvPr id="39" name="テキスト ボックス 38"/>
          <p:cNvSpPr txBox="1"/>
          <p:nvPr/>
        </p:nvSpPr>
        <p:spPr>
          <a:xfrm>
            <a:off x="5873195" y="6307286"/>
            <a:ext cx="2137125" cy="577081"/>
          </a:xfrm>
          <a:prstGeom prst="rect">
            <a:avLst/>
          </a:prstGeom>
          <a:noFill/>
        </p:spPr>
        <p:txBody>
          <a:bodyPr wrap="none" rtlCol="0">
            <a:spAutoFit/>
          </a:bodyPr>
          <a:lstStyle/>
          <a:p>
            <a:pPr algn="ctr"/>
            <a:r>
              <a:rPr kumimoji="1" lang="ja-JP" altLang="en-US" sz="1050" dirty="0" smtClean="0">
                <a:latin typeface="+mn-ea"/>
              </a:rPr>
              <a:t>バスの運行情報</a:t>
            </a:r>
            <a:endParaRPr kumimoji="1" lang="en-US" altLang="ja-JP" sz="1050" dirty="0" smtClean="0">
              <a:latin typeface="+mn-ea"/>
            </a:endParaRPr>
          </a:p>
          <a:p>
            <a:pPr algn="ctr"/>
            <a:r>
              <a:rPr lang="ja-JP" altLang="en-US" sz="1050" dirty="0" smtClean="0">
                <a:latin typeface="+mn-ea"/>
              </a:rPr>
              <a:t>（走行位置、遅延情報、運休情報、</a:t>
            </a:r>
            <a:endParaRPr lang="en-US" altLang="ja-JP" sz="1050" dirty="0" smtClean="0">
              <a:latin typeface="+mn-ea"/>
            </a:endParaRPr>
          </a:p>
          <a:p>
            <a:pPr algn="ctr"/>
            <a:r>
              <a:rPr lang="ja-JP" altLang="en-US" sz="1050" dirty="0">
                <a:latin typeface="+mn-ea"/>
              </a:rPr>
              <a:t>遅延・運休の原因情報</a:t>
            </a:r>
            <a:r>
              <a:rPr lang="ja-JP" altLang="en-US" sz="1050" dirty="0" smtClean="0">
                <a:latin typeface="+mn-ea"/>
              </a:rPr>
              <a:t>等）</a:t>
            </a:r>
            <a:endParaRPr kumimoji="1" lang="ja-JP" altLang="en-US" sz="1050" dirty="0">
              <a:latin typeface="+mn-ea"/>
            </a:endParaRPr>
          </a:p>
        </p:txBody>
      </p:sp>
      <p:pic>
        <p:nvPicPr>
          <p:cNvPr id="34"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0003" y="3410853"/>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002" y="3393981"/>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663" y="3355384"/>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1933" y="5695101"/>
            <a:ext cx="1069339" cy="5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8624" y="5660231"/>
            <a:ext cx="1503736" cy="64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6" name="大かっこ 5"/>
          <p:cNvSpPr/>
          <p:nvPr/>
        </p:nvSpPr>
        <p:spPr>
          <a:xfrm>
            <a:off x="6177135" y="2132856"/>
            <a:ext cx="3600401" cy="46787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mn-ea"/>
              </a:rPr>
              <a:t>実施</a:t>
            </a:r>
            <a:r>
              <a:rPr lang="ja-JP" altLang="en-US" sz="1200" dirty="0">
                <a:latin typeface="+mn-ea"/>
              </a:rPr>
              <a:t>主体</a:t>
            </a:r>
            <a:r>
              <a:rPr lang="ja-JP" altLang="en-US" sz="1200" dirty="0" smtClean="0">
                <a:latin typeface="+mn-ea"/>
              </a:rPr>
              <a:t>：株式</a:t>
            </a:r>
            <a:r>
              <a:rPr lang="ja-JP" altLang="en-US" sz="1200" dirty="0">
                <a:latin typeface="+mn-ea"/>
              </a:rPr>
              <a:t>会社横須賀</a:t>
            </a:r>
            <a:r>
              <a:rPr lang="ja-JP" altLang="en-US" sz="1200" dirty="0" smtClean="0">
                <a:latin typeface="+mn-ea"/>
              </a:rPr>
              <a:t>テレコムリサーチパーク</a:t>
            </a:r>
            <a:endParaRPr lang="en-US" altLang="ja-JP" sz="1200" dirty="0" smtClean="0">
              <a:latin typeface="+mn-ea"/>
            </a:endParaRPr>
          </a:p>
          <a:p>
            <a:r>
              <a:rPr lang="ja-JP" altLang="en-US" sz="1200" dirty="0" smtClean="0">
                <a:latin typeface="+mn-ea"/>
              </a:rPr>
              <a:t>連携</a:t>
            </a:r>
            <a:r>
              <a:rPr lang="ja-JP" altLang="en-US" sz="1200" dirty="0">
                <a:latin typeface="+mn-ea"/>
              </a:rPr>
              <a:t>主体</a:t>
            </a:r>
            <a:r>
              <a:rPr lang="ja-JP" altLang="en-US" sz="1200" dirty="0" smtClean="0">
                <a:latin typeface="+mn-ea"/>
              </a:rPr>
              <a:t>：</a:t>
            </a:r>
            <a:r>
              <a:rPr lang="ja-JP" altLang="en-US" sz="1200" dirty="0">
                <a:latin typeface="+mn-ea"/>
              </a:rPr>
              <a:t>東日本旅客</a:t>
            </a:r>
            <a:r>
              <a:rPr lang="ja-JP" altLang="en-US" sz="1200" dirty="0" smtClean="0">
                <a:latin typeface="+mn-ea"/>
              </a:rPr>
              <a:t>鉄道株式会社、東京都交通局</a:t>
            </a:r>
            <a:endParaRPr lang="ja-JP" altLang="en-US" sz="1200" dirty="0">
              <a:latin typeface="+mn-ea"/>
            </a:endParaRPr>
          </a:p>
        </p:txBody>
      </p:sp>
      <p:sp>
        <p:nvSpPr>
          <p:cNvPr id="41" name="テキスト ボックス 40"/>
          <p:cNvSpPr txBox="1"/>
          <p:nvPr/>
        </p:nvSpPr>
        <p:spPr>
          <a:xfrm>
            <a:off x="164607" y="5775647"/>
            <a:ext cx="1260001" cy="461665"/>
          </a:xfrm>
          <a:prstGeom prst="rect">
            <a:avLst/>
          </a:prstGeom>
          <a:noFill/>
        </p:spPr>
        <p:txBody>
          <a:bodyPr vert="horz" wrap="square" rtlCol="0">
            <a:spAutoFit/>
          </a:bodyPr>
          <a:lstStyle/>
          <a:p>
            <a:r>
              <a:rPr lang="en-US" altLang="ja-JP" sz="1200" b="1" dirty="0" smtClean="0">
                <a:solidFill>
                  <a:prstClr val="black"/>
                </a:solidFill>
                <a:latin typeface="+mn-ea"/>
              </a:rPr>
              <a:t>【</a:t>
            </a:r>
            <a:r>
              <a:rPr lang="ja-JP" altLang="en-US" sz="1200" b="1" dirty="0" smtClean="0">
                <a:solidFill>
                  <a:prstClr val="black"/>
                </a:solidFill>
                <a:latin typeface="+mn-ea"/>
              </a:rPr>
              <a:t>本実証</a:t>
            </a:r>
            <a:r>
              <a:rPr lang="ja-JP" altLang="en-US" sz="1200" b="1" dirty="0">
                <a:solidFill>
                  <a:prstClr val="black"/>
                </a:solidFill>
                <a:latin typeface="+mn-ea"/>
              </a:rPr>
              <a:t>で</a:t>
            </a:r>
            <a:r>
              <a:rPr lang="ja-JP" altLang="en-US" sz="1200" b="1" dirty="0" smtClean="0">
                <a:solidFill>
                  <a:prstClr val="black"/>
                </a:solidFill>
                <a:latin typeface="+mn-ea"/>
              </a:rPr>
              <a:t>扱う</a:t>
            </a:r>
            <a:endParaRPr lang="en-US" altLang="ja-JP" sz="1200" b="1" dirty="0" smtClean="0">
              <a:solidFill>
                <a:prstClr val="black"/>
              </a:solidFill>
              <a:latin typeface="+mn-ea"/>
            </a:endParaRPr>
          </a:p>
          <a:p>
            <a:r>
              <a:rPr lang="ja-JP" altLang="en-US" sz="1200" b="1" dirty="0">
                <a:solidFill>
                  <a:prstClr val="black"/>
                </a:solidFill>
                <a:latin typeface="+mn-ea"/>
              </a:rPr>
              <a:t>　</a:t>
            </a:r>
            <a:r>
              <a:rPr lang="ja-JP" altLang="en-US" sz="1200" b="1" dirty="0" smtClean="0">
                <a:solidFill>
                  <a:prstClr val="black"/>
                </a:solidFill>
                <a:latin typeface="+mn-ea"/>
              </a:rPr>
              <a:t>データ</a:t>
            </a:r>
            <a:r>
              <a:rPr lang="ja-JP" altLang="en-US" sz="1200" b="1" dirty="0">
                <a:solidFill>
                  <a:prstClr val="black"/>
                </a:solidFill>
                <a:latin typeface="+mn-ea"/>
              </a:rPr>
              <a:t>（例</a:t>
            </a:r>
            <a:r>
              <a:rPr lang="ja-JP" altLang="en-US" sz="1200" b="1" dirty="0" smtClean="0">
                <a:solidFill>
                  <a:prstClr val="black"/>
                </a:solidFill>
                <a:latin typeface="+mn-ea"/>
              </a:rPr>
              <a:t>）</a:t>
            </a:r>
            <a:r>
              <a:rPr lang="en-US" altLang="ja-JP" sz="1200" b="1" dirty="0" smtClean="0">
                <a:solidFill>
                  <a:prstClr val="black"/>
                </a:solidFill>
                <a:latin typeface="+mn-ea"/>
              </a:rPr>
              <a:t>】</a:t>
            </a:r>
            <a:endParaRPr lang="en-US" altLang="ja-JP" sz="1200" b="1" dirty="0">
              <a:solidFill>
                <a:prstClr val="black"/>
              </a:solidFill>
              <a:latin typeface="+mn-ea"/>
            </a:endParaRPr>
          </a:p>
        </p:txBody>
      </p:sp>
    </p:spTree>
    <p:extLst>
      <p:ext uri="{BB962C8B-B14F-4D97-AF65-F5344CB8AC3E}">
        <p14:creationId xmlns:p14="http://schemas.microsoft.com/office/powerpoint/2010/main" val="49072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339"/>
          <p:cNvSpPr>
            <a:spLocks noChangeShapeType="1"/>
          </p:cNvSpPr>
          <p:nvPr/>
        </p:nvSpPr>
        <p:spPr bwMode="auto">
          <a:xfrm flipH="1" flipV="1">
            <a:off x="1935857" y="3789363"/>
            <a:ext cx="935037" cy="647700"/>
          </a:xfrm>
          <a:prstGeom prst="line">
            <a:avLst/>
          </a:prstGeom>
          <a:noFill/>
          <a:ln w="22225">
            <a:solidFill>
              <a:srgbClr val="F79646"/>
            </a:solidFill>
            <a:round/>
            <a:headEnd/>
            <a:tailEnd type="triangle" w="lg" len="lg"/>
          </a:ln>
        </p:spPr>
        <p:txBody>
          <a:bodyPr/>
          <a:lstStyle/>
          <a:p>
            <a:endParaRPr lang="ja-JP" altLang="en-US"/>
          </a:p>
        </p:txBody>
      </p:sp>
      <p:sp>
        <p:nvSpPr>
          <p:cNvPr id="16386" name="Line 340"/>
          <p:cNvSpPr>
            <a:spLocks noChangeShapeType="1"/>
          </p:cNvSpPr>
          <p:nvPr/>
        </p:nvSpPr>
        <p:spPr bwMode="auto">
          <a:xfrm flipV="1">
            <a:off x="1862832" y="3789363"/>
            <a:ext cx="0" cy="719137"/>
          </a:xfrm>
          <a:prstGeom prst="line">
            <a:avLst/>
          </a:prstGeom>
          <a:noFill/>
          <a:ln w="22225">
            <a:solidFill>
              <a:srgbClr val="F79646"/>
            </a:solidFill>
            <a:round/>
            <a:headEnd/>
            <a:tailEnd type="triangle" w="lg" len="lg"/>
          </a:ln>
        </p:spPr>
        <p:txBody>
          <a:bodyPr/>
          <a:lstStyle/>
          <a:p>
            <a:endParaRPr lang="ja-JP" altLang="en-US"/>
          </a:p>
        </p:txBody>
      </p:sp>
      <p:sp>
        <p:nvSpPr>
          <p:cNvPr id="2116" name="Line 342"/>
          <p:cNvSpPr>
            <a:spLocks noChangeShapeType="1"/>
          </p:cNvSpPr>
          <p:nvPr/>
        </p:nvSpPr>
        <p:spPr bwMode="auto">
          <a:xfrm flipV="1">
            <a:off x="854769" y="3789363"/>
            <a:ext cx="936625" cy="719137"/>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16388" name="Text Box 214"/>
          <p:cNvSpPr txBox="1">
            <a:spLocks noChangeArrowheads="1"/>
          </p:cNvSpPr>
          <p:nvPr/>
        </p:nvSpPr>
        <p:spPr bwMode="auto">
          <a:xfrm>
            <a:off x="9208194" y="2205038"/>
            <a:ext cx="641350" cy="274637"/>
          </a:xfrm>
          <a:prstGeom prst="rect">
            <a:avLst/>
          </a:prstGeom>
          <a:noFill/>
          <a:ln w="9525">
            <a:noFill/>
            <a:miter lim="800000"/>
            <a:headEnd/>
            <a:tailEnd/>
          </a:ln>
        </p:spPr>
        <p:txBody>
          <a:bodyPr wrap="none">
            <a:spAutoFit/>
          </a:bodyPr>
          <a:lstStyle/>
          <a:p>
            <a:r>
              <a:rPr lang="ja-JP" altLang="en-US" sz="1200" u="sng">
                <a:solidFill>
                  <a:srgbClr val="009900"/>
                </a:solidFill>
                <a:latin typeface="Calibri" pitchFamily="34" charset="0"/>
                <a:ea typeface="HGS創英角ﾎﾟｯﾌﾟ体" pitchFamily="50" charset="-128"/>
              </a:rPr>
              <a:t>平常時</a:t>
            </a:r>
          </a:p>
        </p:txBody>
      </p:sp>
      <p:sp>
        <p:nvSpPr>
          <p:cNvPr id="16389" name="Text Box 214"/>
          <p:cNvSpPr txBox="1">
            <a:spLocks noChangeArrowheads="1"/>
          </p:cNvSpPr>
          <p:nvPr/>
        </p:nvSpPr>
        <p:spPr bwMode="auto">
          <a:xfrm>
            <a:off x="357882" y="1989138"/>
            <a:ext cx="641350" cy="274637"/>
          </a:xfrm>
          <a:prstGeom prst="rect">
            <a:avLst/>
          </a:prstGeom>
          <a:noFill/>
          <a:ln w="9525">
            <a:noFill/>
            <a:miter lim="800000"/>
            <a:headEnd/>
            <a:tailEnd/>
          </a:ln>
        </p:spPr>
        <p:txBody>
          <a:bodyPr wrap="none">
            <a:spAutoFit/>
          </a:bodyPr>
          <a:lstStyle/>
          <a:p>
            <a:r>
              <a:rPr lang="ja-JP" altLang="en-US" sz="1200" u="sng">
                <a:solidFill>
                  <a:srgbClr val="660066"/>
                </a:solidFill>
                <a:latin typeface="Calibri" pitchFamily="34" charset="0"/>
                <a:ea typeface="HGS創英角ﾎﾟｯﾌﾟ体" pitchFamily="50" charset="-128"/>
              </a:rPr>
              <a:t>災害時</a:t>
            </a:r>
          </a:p>
        </p:txBody>
      </p:sp>
      <p:sp>
        <p:nvSpPr>
          <p:cNvPr id="16390" name="正方形/長方形 163"/>
          <p:cNvSpPr>
            <a:spLocks noChangeArrowheads="1"/>
          </p:cNvSpPr>
          <p:nvPr/>
        </p:nvSpPr>
        <p:spPr bwMode="auto">
          <a:xfrm>
            <a:off x="3734494" y="4486275"/>
            <a:ext cx="2089150" cy="1665288"/>
          </a:xfrm>
          <a:prstGeom prst="rect">
            <a:avLst/>
          </a:prstGeom>
          <a:solidFill>
            <a:srgbClr val="CCCCFF"/>
          </a:solidFill>
          <a:ln w="25400" algn="ctr">
            <a:solidFill>
              <a:srgbClr val="89A4A7"/>
            </a:solidFill>
            <a:miter lim="800000"/>
            <a:headEnd/>
            <a:tailEnd/>
          </a:ln>
        </p:spPr>
        <p:txBody>
          <a:bodyPr lIns="72000" rIns="18000"/>
          <a:lstStyle/>
          <a:p>
            <a:r>
              <a:rPr lang="ja-JP" altLang="en-US" sz="1000" u="sng" dirty="0">
                <a:latin typeface="Calibri" pitchFamily="34" charset="0"/>
              </a:rPr>
              <a:t>地震・気象・警報</a:t>
            </a:r>
          </a:p>
          <a:p>
            <a:r>
              <a:rPr lang="ja-JP" altLang="en-US" sz="1000" dirty="0">
                <a:latin typeface="Calibri" pitchFamily="34" charset="0"/>
              </a:rPr>
              <a:t>震源・震度に関する情報</a:t>
            </a:r>
          </a:p>
          <a:p>
            <a:r>
              <a:rPr lang="ja-JP" altLang="en-US" sz="1000" dirty="0">
                <a:latin typeface="Calibri" pitchFamily="34" charset="0"/>
              </a:rPr>
              <a:t>気象警報・注意報</a:t>
            </a:r>
          </a:p>
          <a:p>
            <a:r>
              <a:rPr lang="ja-JP" altLang="en-US" sz="1000" dirty="0">
                <a:latin typeface="Calibri" pitchFamily="34" charset="0"/>
              </a:rPr>
              <a:t>指定河川洪水予報</a:t>
            </a:r>
          </a:p>
          <a:p>
            <a:r>
              <a:rPr lang="ja-JP" altLang="en-US" sz="1000" dirty="0">
                <a:latin typeface="Calibri" pitchFamily="34" charset="0"/>
              </a:rPr>
              <a:t>土砂災害警戒情報</a:t>
            </a:r>
          </a:p>
          <a:p>
            <a:r>
              <a:rPr lang="ja-JP" altLang="en-US" sz="1000" dirty="0">
                <a:latin typeface="Calibri" pitchFamily="34" charset="0"/>
              </a:rPr>
              <a:t>府県天気</a:t>
            </a:r>
            <a:r>
              <a:rPr lang="ja-JP" altLang="en-US" sz="1000" dirty="0" smtClean="0">
                <a:latin typeface="Calibri" pitchFamily="34" charset="0"/>
              </a:rPr>
              <a:t>予報</a:t>
            </a:r>
            <a:endParaRPr lang="en-US" altLang="ja-JP" sz="1000" dirty="0" smtClean="0">
              <a:latin typeface="Calibri" pitchFamily="34" charset="0"/>
            </a:endParaRPr>
          </a:p>
          <a:p>
            <a:r>
              <a:rPr lang="ja-JP" altLang="en-US" sz="1000" dirty="0" smtClean="0">
                <a:latin typeface="Calibri" pitchFamily="34" charset="0"/>
              </a:rPr>
              <a:t>アメダス</a:t>
            </a:r>
            <a:endParaRPr lang="en-US" altLang="ja-JP" sz="1000" dirty="0" smtClean="0">
              <a:latin typeface="Calibri" pitchFamily="34" charset="0"/>
            </a:endParaRPr>
          </a:p>
          <a:p>
            <a:r>
              <a:rPr lang="ja-JP" altLang="en-US" sz="1000" dirty="0" smtClean="0">
                <a:latin typeface="Calibri" pitchFamily="34" charset="0"/>
              </a:rPr>
              <a:t>流域雨量指数</a:t>
            </a:r>
            <a:endParaRPr lang="ja-JP" altLang="en-US" sz="1000" dirty="0">
              <a:latin typeface="Calibri" pitchFamily="34" charset="0"/>
            </a:endParaRPr>
          </a:p>
          <a:p>
            <a:endParaRPr lang="ja-JP" altLang="en-US" sz="1000" dirty="0">
              <a:latin typeface="Calibri" pitchFamily="34" charset="0"/>
            </a:endParaRPr>
          </a:p>
          <a:p>
            <a:endParaRPr lang="ja-JP" altLang="en-US" sz="1000" dirty="0">
              <a:solidFill>
                <a:schemeClr val="accent2"/>
              </a:solidFill>
              <a:latin typeface="Calibri" pitchFamily="34" charset="0"/>
            </a:endParaRPr>
          </a:p>
        </p:txBody>
      </p:sp>
      <p:sp>
        <p:nvSpPr>
          <p:cNvPr id="16391" name="正方形/長方形 163"/>
          <p:cNvSpPr>
            <a:spLocks noChangeArrowheads="1"/>
          </p:cNvSpPr>
          <p:nvPr/>
        </p:nvSpPr>
        <p:spPr bwMode="auto">
          <a:xfrm>
            <a:off x="5895082" y="4508500"/>
            <a:ext cx="1512887" cy="1655763"/>
          </a:xfrm>
          <a:prstGeom prst="rect">
            <a:avLst/>
          </a:prstGeom>
          <a:solidFill>
            <a:srgbClr val="FFFF66"/>
          </a:solidFill>
          <a:ln w="25400" algn="ctr">
            <a:solidFill>
              <a:srgbClr val="89A4A7"/>
            </a:solidFill>
            <a:miter lim="800000"/>
            <a:headEnd/>
            <a:tailEnd/>
          </a:ln>
        </p:spPr>
        <p:txBody>
          <a:bodyPr lIns="72000" rIns="18000"/>
          <a:lstStyle/>
          <a:p>
            <a:r>
              <a:rPr lang="ja-JP" altLang="en-US" sz="1000" u="sng" dirty="0">
                <a:latin typeface="Calibri" pitchFamily="34" charset="0"/>
              </a:rPr>
              <a:t>洪水ハザードマップ</a:t>
            </a:r>
          </a:p>
          <a:p>
            <a:r>
              <a:rPr lang="ja-JP" altLang="en-US" sz="1000" dirty="0">
                <a:latin typeface="Calibri" pitchFamily="34" charset="0"/>
              </a:rPr>
              <a:t>浸水エリア</a:t>
            </a:r>
          </a:p>
          <a:p>
            <a:r>
              <a:rPr lang="ja-JP" altLang="en-US" sz="1000" dirty="0">
                <a:latin typeface="Calibri" pitchFamily="34" charset="0"/>
              </a:rPr>
              <a:t>地すべり危険個所</a:t>
            </a:r>
          </a:p>
          <a:p>
            <a:r>
              <a:rPr lang="ja-JP" altLang="en-US" sz="1000" dirty="0">
                <a:latin typeface="Calibri" pitchFamily="34" charset="0"/>
              </a:rPr>
              <a:t>急傾斜地崩壊危険個所</a:t>
            </a:r>
          </a:p>
          <a:p>
            <a:r>
              <a:rPr lang="ja-JP" altLang="en-US" sz="1000" dirty="0">
                <a:latin typeface="Calibri" pitchFamily="34" charset="0"/>
              </a:rPr>
              <a:t>過去の浸水エリア</a:t>
            </a:r>
          </a:p>
          <a:p>
            <a:r>
              <a:rPr lang="ja-JP" altLang="en-US" sz="1000" dirty="0">
                <a:latin typeface="Calibri" pitchFamily="34" charset="0"/>
              </a:rPr>
              <a:t>要避難場所</a:t>
            </a:r>
          </a:p>
          <a:p>
            <a:r>
              <a:rPr lang="ja-JP" altLang="en-US" sz="1000" dirty="0">
                <a:latin typeface="Calibri" pitchFamily="34" charset="0"/>
              </a:rPr>
              <a:t>避難方向</a:t>
            </a:r>
          </a:p>
          <a:p>
            <a:endParaRPr lang="ja-JP" altLang="en-US" sz="1000" dirty="0">
              <a:solidFill>
                <a:schemeClr val="accent2"/>
              </a:solidFill>
              <a:latin typeface="Calibri" pitchFamily="34" charset="0"/>
            </a:endParaRPr>
          </a:p>
        </p:txBody>
      </p:sp>
      <p:sp>
        <p:nvSpPr>
          <p:cNvPr id="16392" name="正方形/長方形 163"/>
          <p:cNvSpPr>
            <a:spLocks noChangeArrowheads="1"/>
          </p:cNvSpPr>
          <p:nvPr/>
        </p:nvSpPr>
        <p:spPr bwMode="auto">
          <a:xfrm>
            <a:off x="8652569" y="4508500"/>
            <a:ext cx="1058863" cy="1665288"/>
          </a:xfrm>
          <a:prstGeom prst="rect">
            <a:avLst/>
          </a:prstGeom>
          <a:solidFill>
            <a:srgbClr val="FFFF66"/>
          </a:solidFill>
          <a:ln w="25400" algn="ctr">
            <a:solidFill>
              <a:srgbClr val="89A4A7"/>
            </a:solidFill>
            <a:miter lim="800000"/>
            <a:headEnd/>
            <a:tailEnd/>
          </a:ln>
        </p:spPr>
        <p:txBody>
          <a:bodyPr lIns="72000"/>
          <a:lstStyle/>
          <a:p>
            <a:r>
              <a:rPr lang="ja-JP" altLang="en-US" sz="1000" u="sng" dirty="0">
                <a:latin typeface="Calibri" pitchFamily="34" charset="0"/>
              </a:rPr>
              <a:t>生活・施設</a:t>
            </a:r>
          </a:p>
          <a:p>
            <a:r>
              <a:rPr lang="ja-JP" altLang="en-US" sz="1000" dirty="0">
                <a:latin typeface="Calibri" pitchFamily="34" charset="0"/>
              </a:rPr>
              <a:t>店舗情報</a:t>
            </a:r>
          </a:p>
          <a:p>
            <a:r>
              <a:rPr lang="ja-JP" altLang="en-US" sz="1000" dirty="0">
                <a:latin typeface="Calibri" pitchFamily="34" charset="0"/>
              </a:rPr>
              <a:t>宿泊所</a:t>
            </a:r>
          </a:p>
          <a:p>
            <a:r>
              <a:rPr lang="ja-JP" altLang="en-US" sz="1000" dirty="0" smtClean="0">
                <a:latin typeface="Calibri" pitchFamily="34" charset="0"/>
              </a:rPr>
              <a:t>避難所</a:t>
            </a:r>
            <a:endParaRPr lang="en-US" altLang="ja-JP" sz="1000" dirty="0" smtClean="0">
              <a:latin typeface="Calibri" pitchFamily="34" charset="0"/>
            </a:endParaRPr>
          </a:p>
          <a:p>
            <a:r>
              <a:rPr lang="ja-JP" altLang="en-US" sz="1000" dirty="0" smtClean="0">
                <a:latin typeface="Calibri" pitchFamily="34" charset="0"/>
              </a:rPr>
              <a:t>病院</a:t>
            </a:r>
            <a:r>
              <a:rPr lang="ja-JP" altLang="en-US" sz="1000" dirty="0">
                <a:latin typeface="Calibri" pitchFamily="34" charset="0"/>
              </a:rPr>
              <a:t>・公共施設</a:t>
            </a:r>
          </a:p>
          <a:p>
            <a:endParaRPr lang="ja-JP" altLang="en-US" sz="1000" dirty="0">
              <a:latin typeface="Calibri" pitchFamily="34" charset="0"/>
            </a:endParaRPr>
          </a:p>
        </p:txBody>
      </p:sp>
      <p:sp>
        <p:nvSpPr>
          <p:cNvPr id="16393" name="正方形/長方形 163"/>
          <p:cNvSpPr>
            <a:spLocks noChangeArrowheads="1"/>
          </p:cNvSpPr>
          <p:nvPr/>
        </p:nvSpPr>
        <p:spPr bwMode="auto">
          <a:xfrm>
            <a:off x="7479407" y="4498975"/>
            <a:ext cx="1079500" cy="1665288"/>
          </a:xfrm>
          <a:prstGeom prst="rect">
            <a:avLst/>
          </a:prstGeom>
          <a:solidFill>
            <a:srgbClr val="FFFF66"/>
          </a:solidFill>
          <a:ln w="25400" algn="ctr">
            <a:solidFill>
              <a:srgbClr val="89A4A7"/>
            </a:solidFill>
            <a:miter lim="800000"/>
            <a:headEnd/>
            <a:tailEnd/>
          </a:ln>
        </p:spPr>
        <p:txBody>
          <a:bodyPr lIns="72000"/>
          <a:lstStyle/>
          <a:p>
            <a:r>
              <a:rPr lang="ja-JP" altLang="en-US" sz="1000" u="sng">
                <a:latin typeface="Calibri" pitchFamily="34" charset="0"/>
              </a:rPr>
              <a:t>除雪関連</a:t>
            </a:r>
          </a:p>
          <a:p>
            <a:r>
              <a:rPr lang="ja-JP" altLang="en-US" sz="1000">
                <a:latin typeface="Calibri" pitchFamily="34" charset="0"/>
              </a:rPr>
              <a:t>除雪計画エリア</a:t>
            </a:r>
          </a:p>
          <a:p>
            <a:r>
              <a:rPr lang="ja-JP" altLang="en-US" sz="1000">
                <a:latin typeface="Calibri" pitchFamily="34" charset="0"/>
              </a:rPr>
              <a:t>除雪車位置情報</a:t>
            </a:r>
          </a:p>
          <a:p>
            <a:endParaRPr lang="ja-JP" altLang="en-US" sz="1000">
              <a:solidFill>
                <a:schemeClr val="accent2"/>
              </a:solidFill>
              <a:latin typeface="Calibri" pitchFamily="34" charset="0"/>
            </a:endParaRPr>
          </a:p>
          <a:p>
            <a:r>
              <a:rPr lang="ja-JP" altLang="en-US" sz="1000">
                <a:solidFill>
                  <a:schemeClr val="accent2"/>
                </a:solidFill>
                <a:latin typeface="Calibri" pitchFamily="34" charset="0"/>
              </a:rPr>
              <a:t>　</a:t>
            </a:r>
          </a:p>
        </p:txBody>
      </p:sp>
      <p:pic>
        <p:nvPicPr>
          <p:cNvPr id="16394" name="Picture 3"/>
          <p:cNvPicPr>
            <a:picLocks noChangeAspect="1" noChangeArrowheads="1"/>
          </p:cNvPicPr>
          <p:nvPr/>
        </p:nvPicPr>
        <p:blipFill>
          <a:blip r:embed="rId3" cstate="print"/>
          <a:srcRect/>
          <a:stretch>
            <a:fillRect/>
          </a:stretch>
        </p:blipFill>
        <p:spPr bwMode="auto">
          <a:xfrm>
            <a:off x="7341294" y="2371725"/>
            <a:ext cx="1908175" cy="1216025"/>
          </a:xfrm>
          <a:prstGeom prst="rect">
            <a:avLst/>
          </a:prstGeom>
          <a:noFill/>
          <a:ln w="9525">
            <a:noFill/>
            <a:miter lim="800000"/>
            <a:headEnd/>
            <a:tailEnd/>
          </a:ln>
        </p:spPr>
      </p:pic>
      <p:sp>
        <p:nvSpPr>
          <p:cNvPr id="16395" name="正方形/長方形 815"/>
          <p:cNvSpPr>
            <a:spLocks noChangeArrowheads="1"/>
          </p:cNvSpPr>
          <p:nvPr/>
        </p:nvSpPr>
        <p:spPr bwMode="auto">
          <a:xfrm>
            <a:off x="7623869" y="3563938"/>
            <a:ext cx="1295400" cy="214312"/>
          </a:xfrm>
          <a:prstGeom prst="rect">
            <a:avLst/>
          </a:prstGeom>
          <a:noFill/>
          <a:ln w="9525">
            <a:noFill/>
            <a:miter lim="800000"/>
            <a:headEnd/>
            <a:tailEnd/>
          </a:ln>
        </p:spPr>
        <p:txBody>
          <a:bodyPr>
            <a:spAutoFit/>
          </a:bodyPr>
          <a:lstStyle/>
          <a:p>
            <a:r>
              <a:rPr lang="ja-JP" altLang="en-US" sz="800">
                <a:latin typeface="Calibri" pitchFamily="34" charset="0"/>
              </a:rPr>
              <a:t>生活・施設情報の提供</a:t>
            </a:r>
          </a:p>
        </p:txBody>
      </p:sp>
      <p:sp>
        <p:nvSpPr>
          <p:cNvPr id="16396" name="正方形/長方形 815"/>
          <p:cNvSpPr>
            <a:spLocks noChangeArrowheads="1"/>
          </p:cNvSpPr>
          <p:nvPr/>
        </p:nvSpPr>
        <p:spPr bwMode="auto">
          <a:xfrm>
            <a:off x="5525194" y="3575050"/>
            <a:ext cx="1673225" cy="214313"/>
          </a:xfrm>
          <a:prstGeom prst="rect">
            <a:avLst/>
          </a:prstGeom>
          <a:noFill/>
          <a:ln w="9525">
            <a:noFill/>
            <a:miter lim="800000"/>
            <a:headEnd/>
            <a:tailEnd/>
          </a:ln>
        </p:spPr>
        <p:txBody>
          <a:bodyPr>
            <a:spAutoFit/>
          </a:bodyPr>
          <a:lstStyle/>
          <a:p>
            <a:r>
              <a:rPr lang="ja-JP" altLang="en-US" sz="800">
                <a:latin typeface="Calibri" pitchFamily="34" charset="0"/>
              </a:rPr>
              <a:t>除雪車出動時の除雪状況</a:t>
            </a:r>
          </a:p>
        </p:txBody>
      </p:sp>
      <p:pic>
        <p:nvPicPr>
          <p:cNvPr id="16397" name="Picture 2"/>
          <p:cNvPicPr>
            <a:picLocks noChangeAspect="1" noChangeArrowheads="1"/>
          </p:cNvPicPr>
          <p:nvPr/>
        </p:nvPicPr>
        <p:blipFill>
          <a:blip r:embed="rId4" cstate="print"/>
          <a:srcRect/>
          <a:stretch>
            <a:fillRect/>
          </a:stretch>
        </p:blipFill>
        <p:spPr bwMode="auto">
          <a:xfrm>
            <a:off x="5326757" y="2376488"/>
            <a:ext cx="1871662" cy="1219200"/>
          </a:xfrm>
          <a:prstGeom prst="rect">
            <a:avLst/>
          </a:prstGeom>
          <a:noFill/>
          <a:ln w="9525">
            <a:noFill/>
            <a:miter lim="800000"/>
            <a:headEnd/>
            <a:tailEnd/>
          </a:ln>
        </p:spPr>
      </p:pic>
      <p:pic>
        <p:nvPicPr>
          <p:cNvPr id="16398" name="Picture 2" descr="\\Bdpnas004\work\t.kusumoto\画面キャプチャ\スクリーンショット保存フォルダ\クイックスタート\イメージ167.jpg"/>
          <p:cNvPicPr>
            <a:picLocks noChangeAspect="1" noChangeArrowheads="1"/>
          </p:cNvPicPr>
          <p:nvPr/>
        </p:nvPicPr>
        <p:blipFill>
          <a:blip r:embed="rId5" cstate="print"/>
          <a:srcRect/>
          <a:stretch>
            <a:fillRect/>
          </a:stretch>
        </p:blipFill>
        <p:spPr bwMode="auto">
          <a:xfrm>
            <a:off x="6039544" y="2852738"/>
            <a:ext cx="350838" cy="276225"/>
          </a:xfrm>
          <a:prstGeom prst="rect">
            <a:avLst/>
          </a:prstGeom>
          <a:noFill/>
          <a:ln w="9525">
            <a:noFill/>
            <a:miter lim="800000"/>
            <a:headEnd/>
            <a:tailEnd/>
          </a:ln>
        </p:spPr>
      </p:pic>
      <p:sp>
        <p:nvSpPr>
          <p:cNvPr id="16399" name="Line 278"/>
          <p:cNvSpPr>
            <a:spLocks noChangeShapeType="1"/>
          </p:cNvSpPr>
          <p:nvPr/>
        </p:nvSpPr>
        <p:spPr bwMode="auto">
          <a:xfrm flipH="1" flipV="1">
            <a:off x="4383782" y="3789363"/>
            <a:ext cx="2071687" cy="682625"/>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16400" name="Line 282"/>
          <p:cNvSpPr>
            <a:spLocks noChangeShapeType="1"/>
          </p:cNvSpPr>
          <p:nvPr/>
        </p:nvSpPr>
        <p:spPr bwMode="auto">
          <a:xfrm flipH="1" flipV="1">
            <a:off x="6399907" y="3789363"/>
            <a:ext cx="1506537" cy="709612"/>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16401" name="Line 283"/>
          <p:cNvSpPr>
            <a:spLocks noChangeShapeType="1"/>
          </p:cNvSpPr>
          <p:nvPr/>
        </p:nvSpPr>
        <p:spPr bwMode="auto">
          <a:xfrm flipH="1" flipV="1">
            <a:off x="4779068" y="3771898"/>
            <a:ext cx="4213225" cy="736601"/>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16402" name="Line 303"/>
          <p:cNvSpPr>
            <a:spLocks noChangeShapeType="1"/>
          </p:cNvSpPr>
          <p:nvPr/>
        </p:nvSpPr>
        <p:spPr bwMode="auto">
          <a:xfrm flipH="1" flipV="1">
            <a:off x="2007294" y="3789363"/>
            <a:ext cx="6913563" cy="719137"/>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16403" name="正方形/長方形 163"/>
          <p:cNvSpPr>
            <a:spLocks noChangeArrowheads="1"/>
          </p:cNvSpPr>
          <p:nvPr/>
        </p:nvSpPr>
        <p:spPr bwMode="auto">
          <a:xfrm>
            <a:off x="422969" y="4491038"/>
            <a:ext cx="981075" cy="1665287"/>
          </a:xfrm>
          <a:prstGeom prst="rect">
            <a:avLst/>
          </a:prstGeom>
          <a:solidFill>
            <a:srgbClr val="FFCC99"/>
          </a:solidFill>
          <a:ln w="25400" algn="ctr">
            <a:solidFill>
              <a:srgbClr val="89A4A7"/>
            </a:solidFill>
            <a:miter lim="800000"/>
            <a:headEnd/>
            <a:tailEnd/>
          </a:ln>
        </p:spPr>
        <p:txBody>
          <a:bodyPr lIns="72000"/>
          <a:lstStyle/>
          <a:p>
            <a:r>
              <a:rPr lang="ja-JP" altLang="en-US" sz="1000" u="sng" dirty="0">
                <a:latin typeface="Calibri" pitchFamily="34" charset="0"/>
              </a:rPr>
              <a:t>ライフライン</a:t>
            </a:r>
          </a:p>
          <a:p>
            <a:r>
              <a:rPr lang="ja-JP" altLang="en-US" sz="1000" dirty="0">
                <a:latin typeface="Calibri" pitchFamily="34" charset="0"/>
              </a:rPr>
              <a:t>断水</a:t>
            </a:r>
            <a:r>
              <a:rPr lang="ja-JP" altLang="en-US" sz="1000" dirty="0" smtClean="0">
                <a:latin typeface="Calibri" pitchFamily="34" charset="0"/>
              </a:rPr>
              <a:t>情報</a:t>
            </a:r>
            <a:endParaRPr lang="en-US" altLang="ja-JP" sz="1000" dirty="0" smtClean="0">
              <a:latin typeface="Calibri" pitchFamily="34" charset="0"/>
            </a:endParaRPr>
          </a:p>
          <a:p>
            <a:r>
              <a:rPr lang="ja-JP" altLang="en-US" sz="1000" dirty="0" smtClean="0">
                <a:latin typeface="Calibri" pitchFamily="34" charset="0"/>
              </a:rPr>
              <a:t>電力供給情報</a:t>
            </a:r>
            <a:endParaRPr lang="en-US" altLang="ja-JP" sz="1000" dirty="0" smtClean="0">
              <a:latin typeface="Calibri" pitchFamily="34" charset="0"/>
            </a:endParaRPr>
          </a:p>
          <a:p>
            <a:r>
              <a:rPr lang="ja-JP" altLang="en-US" sz="1000" dirty="0" smtClean="0">
                <a:latin typeface="Calibri" pitchFamily="34" charset="0"/>
              </a:rPr>
              <a:t>ガス供給情報</a:t>
            </a:r>
            <a:endParaRPr lang="ja-JP" altLang="en-US" sz="1000" dirty="0">
              <a:latin typeface="Calibri" pitchFamily="34" charset="0"/>
            </a:endParaRPr>
          </a:p>
        </p:txBody>
      </p:sp>
      <p:sp>
        <p:nvSpPr>
          <p:cNvPr id="16404" name="正方形/長方形 163"/>
          <p:cNvSpPr>
            <a:spLocks noChangeArrowheads="1"/>
          </p:cNvSpPr>
          <p:nvPr/>
        </p:nvSpPr>
        <p:spPr bwMode="auto">
          <a:xfrm>
            <a:off x="1502469" y="4491038"/>
            <a:ext cx="901700" cy="1665287"/>
          </a:xfrm>
          <a:prstGeom prst="rect">
            <a:avLst/>
          </a:prstGeom>
          <a:solidFill>
            <a:srgbClr val="FFCC99"/>
          </a:solidFill>
          <a:ln w="25400" algn="ctr">
            <a:solidFill>
              <a:srgbClr val="89A4A7"/>
            </a:solidFill>
            <a:miter lim="800000"/>
            <a:headEnd/>
            <a:tailEnd/>
          </a:ln>
        </p:spPr>
        <p:txBody>
          <a:bodyPr lIns="72000" rIns="36000"/>
          <a:lstStyle/>
          <a:p>
            <a:r>
              <a:rPr lang="ja-JP" altLang="en-US" sz="1000" u="sng">
                <a:latin typeface="Calibri" pitchFamily="34" charset="0"/>
              </a:rPr>
              <a:t>電話回線状況</a:t>
            </a:r>
          </a:p>
          <a:p>
            <a:r>
              <a:rPr lang="ja-JP" altLang="en-US" sz="1000">
                <a:latin typeface="Calibri" pitchFamily="34" charset="0"/>
              </a:rPr>
              <a:t>固定電話回線</a:t>
            </a:r>
          </a:p>
          <a:p>
            <a:r>
              <a:rPr lang="ja-JP" altLang="en-US" sz="1000">
                <a:latin typeface="Calibri" pitchFamily="34" charset="0"/>
              </a:rPr>
              <a:t>携帯電話回線</a:t>
            </a:r>
          </a:p>
          <a:p>
            <a:endParaRPr lang="ja-JP" altLang="en-US" sz="1000">
              <a:latin typeface="Calibri" pitchFamily="34" charset="0"/>
            </a:endParaRPr>
          </a:p>
        </p:txBody>
      </p:sp>
      <p:sp>
        <p:nvSpPr>
          <p:cNvPr id="16405" name="正方形/長方形 163"/>
          <p:cNvSpPr>
            <a:spLocks noChangeArrowheads="1"/>
          </p:cNvSpPr>
          <p:nvPr/>
        </p:nvSpPr>
        <p:spPr bwMode="auto">
          <a:xfrm>
            <a:off x="2481957" y="4491038"/>
            <a:ext cx="1181100" cy="1665287"/>
          </a:xfrm>
          <a:prstGeom prst="rect">
            <a:avLst/>
          </a:prstGeom>
          <a:solidFill>
            <a:srgbClr val="FFCC99"/>
          </a:solidFill>
          <a:ln w="25400" algn="ctr">
            <a:solidFill>
              <a:srgbClr val="89A4A7"/>
            </a:solidFill>
            <a:miter lim="800000"/>
            <a:headEnd/>
            <a:tailEnd/>
          </a:ln>
        </p:spPr>
        <p:txBody>
          <a:bodyPr lIns="36000" rIns="36000"/>
          <a:lstStyle/>
          <a:p>
            <a:r>
              <a:rPr lang="ja-JP" altLang="en-US" sz="1000" u="sng">
                <a:latin typeface="Calibri" pitchFamily="34" charset="0"/>
              </a:rPr>
              <a:t>被害情報</a:t>
            </a:r>
          </a:p>
          <a:p>
            <a:r>
              <a:rPr lang="ja-JP" altLang="en-US" sz="1000">
                <a:latin typeface="Calibri" pitchFamily="34" charset="0"/>
              </a:rPr>
              <a:t>人的被害</a:t>
            </a:r>
          </a:p>
          <a:p>
            <a:r>
              <a:rPr lang="ja-JP" altLang="en-US" sz="1000">
                <a:latin typeface="Calibri" pitchFamily="34" charset="0"/>
              </a:rPr>
              <a:t>住家被害</a:t>
            </a:r>
          </a:p>
          <a:p>
            <a:r>
              <a:rPr lang="ja-JP" altLang="en-US" sz="1000">
                <a:latin typeface="Calibri" pitchFamily="34" charset="0"/>
              </a:rPr>
              <a:t>非住家被害</a:t>
            </a:r>
          </a:p>
          <a:p>
            <a:r>
              <a:rPr lang="ja-JP" altLang="en-US" sz="1000">
                <a:latin typeface="Calibri" pitchFamily="34" charset="0"/>
              </a:rPr>
              <a:t>避難勧告　世帯数</a:t>
            </a:r>
            <a:endParaRPr lang="en-US" altLang="ja-JP" sz="1000">
              <a:latin typeface="Calibri" pitchFamily="34" charset="0"/>
            </a:endParaRPr>
          </a:p>
          <a:p>
            <a:r>
              <a:rPr lang="ja-JP" altLang="en-US" sz="1000">
                <a:latin typeface="Calibri" pitchFamily="34" charset="0"/>
              </a:rPr>
              <a:t>避難勧告　対象人数</a:t>
            </a:r>
          </a:p>
          <a:p>
            <a:endParaRPr lang="ja-JP" altLang="en-US" sz="1000">
              <a:latin typeface="Calibri" pitchFamily="34" charset="0"/>
            </a:endParaRPr>
          </a:p>
          <a:p>
            <a:endParaRPr lang="ja-JP" altLang="en-US" sz="1000">
              <a:latin typeface="Calibri" pitchFamily="34" charset="0"/>
            </a:endParaRPr>
          </a:p>
        </p:txBody>
      </p:sp>
      <p:sp>
        <p:nvSpPr>
          <p:cNvPr id="2112" name="Rectangle 338"/>
          <p:cNvSpPr>
            <a:spLocks noChangeArrowheads="1"/>
          </p:cNvSpPr>
          <p:nvPr/>
        </p:nvSpPr>
        <p:spPr bwMode="auto">
          <a:xfrm>
            <a:off x="116946" y="476672"/>
            <a:ext cx="9642872" cy="1169987"/>
          </a:xfrm>
          <a:prstGeom prst="rect">
            <a:avLst/>
          </a:prstGeom>
          <a:solidFill>
            <a:srgbClr val="FFFFCC"/>
          </a:solidFill>
          <a:ln w="19050" algn="ctr">
            <a:solidFill>
              <a:schemeClr val="tx1"/>
            </a:solidFill>
            <a:miter lim="800000"/>
            <a:headEnd/>
            <a:tailEnd type="none" w="lg" len="lg"/>
          </a:ln>
          <a:effectLst/>
          <a:extLst/>
        </p:spPr>
        <p:txBody>
          <a:bodyPr/>
          <a:lstStyle/>
          <a:p>
            <a:pPr marL="180975" indent="-180975" fontAlgn="auto">
              <a:spcBef>
                <a:spcPts val="0"/>
              </a:spcBef>
              <a:spcAft>
                <a:spcPts val="0"/>
              </a:spcAft>
              <a:defRPr/>
            </a:pPr>
            <a:r>
              <a:rPr lang="ja-JP" altLang="en-US" sz="1400" dirty="0">
                <a:solidFill>
                  <a:srgbClr val="000000"/>
                </a:solidFill>
                <a:latin typeface="+mn-lt"/>
                <a:ea typeface="+mn-ea"/>
              </a:rPr>
              <a:t>○　国や</a:t>
            </a:r>
            <a:r>
              <a:rPr lang="ja-JP" altLang="ja-JP" sz="1400" dirty="0">
                <a:solidFill>
                  <a:srgbClr val="000000"/>
                </a:solidFill>
                <a:latin typeface="+mn-lt"/>
                <a:ea typeface="+mn-ea"/>
              </a:rPr>
              <a:t>自治体</a:t>
            </a:r>
            <a:r>
              <a:rPr lang="ja-JP" altLang="en-US" sz="1400" dirty="0">
                <a:solidFill>
                  <a:srgbClr val="000000"/>
                </a:solidFill>
                <a:latin typeface="+mn-lt"/>
                <a:ea typeface="+mn-ea"/>
              </a:rPr>
              <a:t>等が保有する災害関連情報が、利活用しやすい形式で管理・公開されれば、各分野のデータ同士の組み合わせが可能となり、防災・減災に関する新たなサービスや情報の価値が創出される。これにより、</a:t>
            </a:r>
            <a:r>
              <a:rPr lang="ja-JP" altLang="en-US" sz="1400" u="sng" dirty="0">
                <a:solidFill>
                  <a:srgbClr val="000000"/>
                </a:solidFill>
                <a:latin typeface="+mn-lt"/>
                <a:ea typeface="+mn-ea"/>
              </a:rPr>
              <a:t>迅速・適切な行政判断・避難行動等が可能となるなど防災・減災に資することが期待</a:t>
            </a:r>
            <a:r>
              <a:rPr lang="ja-JP" altLang="en-US" sz="1400" dirty="0">
                <a:solidFill>
                  <a:srgbClr val="000000"/>
                </a:solidFill>
                <a:latin typeface="+mn-lt"/>
                <a:ea typeface="+mn-ea"/>
              </a:rPr>
              <a:t>される。</a:t>
            </a:r>
            <a:endParaRPr lang="en-US" altLang="ja-JP" sz="1400" dirty="0">
              <a:solidFill>
                <a:srgbClr val="000000"/>
              </a:solidFill>
              <a:latin typeface="+mn-lt"/>
              <a:ea typeface="+mn-ea"/>
            </a:endParaRPr>
          </a:p>
          <a:p>
            <a:pPr marL="180975" indent="-180975" fontAlgn="auto">
              <a:spcBef>
                <a:spcPts val="0"/>
              </a:spcBef>
              <a:spcAft>
                <a:spcPts val="0"/>
              </a:spcAft>
              <a:defRPr/>
            </a:pPr>
            <a:r>
              <a:rPr lang="ja-JP" altLang="en-US" sz="1400" dirty="0">
                <a:solidFill>
                  <a:srgbClr val="000000"/>
                </a:solidFill>
                <a:latin typeface="+mn-lt"/>
                <a:ea typeface="+mn-ea"/>
              </a:rPr>
              <a:t>○　このため、</a:t>
            </a:r>
            <a:r>
              <a:rPr lang="ja-JP" altLang="en-US" sz="1400" u="sng" dirty="0">
                <a:solidFill>
                  <a:srgbClr val="000000"/>
                </a:solidFill>
                <a:latin typeface="+mn-lt"/>
                <a:ea typeface="+mn-ea"/>
              </a:rPr>
              <a:t>内閣府、気象庁、自治体が保有する防災情報（被害情報、気象、</a:t>
            </a:r>
            <a:r>
              <a:rPr lang="ja-JP" altLang="en-US" sz="1400" u="sng">
                <a:solidFill>
                  <a:srgbClr val="000000"/>
                </a:solidFill>
                <a:latin typeface="+mn-lt"/>
                <a:ea typeface="+mn-ea"/>
              </a:rPr>
              <a:t>地震</a:t>
            </a:r>
            <a:r>
              <a:rPr lang="ja-JP" altLang="en-US" sz="1400" u="sng" smtClean="0">
                <a:solidFill>
                  <a:srgbClr val="000000"/>
                </a:solidFill>
                <a:latin typeface="+mn-lt"/>
                <a:ea typeface="+mn-ea"/>
              </a:rPr>
              <a:t>、ハザードマップ</a:t>
            </a:r>
            <a:r>
              <a:rPr lang="ja-JP" altLang="en-US" sz="1400" u="sng" dirty="0">
                <a:solidFill>
                  <a:srgbClr val="000000"/>
                </a:solidFill>
                <a:latin typeface="+mn-lt"/>
                <a:ea typeface="+mn-ea"/>
              </a:rPr>
              <a:t>等）を用いて災害関連情報分野のデータ規格の構築及びデータの流通・連携に係る実証</a:t>
            </a:r>
            <a:r>
              <a:rPr lang="ja-JP" altLang="en-US" sz="1400" dirty="0">
                <a:solidFill>
                  <a:srgbClr val="000000"/>
                </a:solidFill>
                <a:latin typeface="+mn-lt"/>
                <a:ea typeface="+mn-ea"/>
              </a:rPr>
              <a:t>を行う。</a:t>
            </a:r>
          </a:p>
        </p:txBody>
      </p:sp>
      <p:sp>
        <p:nvSpPr>
          <p:cNvPr id="6" name="Line 339"/>
          <p:cNvSpPr>
            <a:spLocks noChangeShapeType="1"/>
          </p:cNvSpPr>
          <p:nvPr/>
        </p:nvSpPr>
        <p:spPr bwMode="auto">
          <a:xfrm flipV="1">
            <a:off x="2943919" y="3789363"/>
            <a:ext cx="576263" cy="647700"/>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16408" name="Line 340"/>
          <p:cNvSpPr>
            <a:spLocks noChangeShapeType="1"/>
          </p:cNvSpPr>
          <p:nvPr/>
        </p:nvSpPr>
        <p:spPr bwMode="auto">
          <a:xfrm flipV="1">
            <a:off x="1935857" y="3789363"/>
            <a:ext cx="1511300" cy="719137"/>
          </a:xfrm>
          <a:prstGeom prst="line">
            <a:avLst/>
          </a:prstGeom>
          <a:noFill/>
          <a:ln w="22225">
            <a:solidFill>
              <a:srgbClr val="F79646"/>
            </a:solidFill>
            <a:round/>
            <a:headEnd/>
            <a:tailEnd type="triangle" w="lg" len="lg"/>
          </a:ln>
        </p:spPr>
        <p:txBody>
          <a:bodyPr/>
          <a:lstStyle/>
          <a:p>
            <a:endParaRPr lang="ja-JP" altLang="en-US"/>
          </a:p>
        </p:txBody>
      </p:sp>
      <p:sp>
        <p:nvSpPr>
          <p:cNvPr id="2115" name="Line 341"/>
          <p:cNvSpPr>
            <a:spLocks noChangeShapeType="1"/>
          </p:cNvSpPr>
          <p:nvPr/>
        </p:nvSpPr>
        <p:spPr bwMode="auto">
          <a:xfrm flipH="1" flipV="1">
            <a:off x="2151757" y="3860800"/>
            <a:ext cx="2592387" cy="576263"/>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7" name="Line 342"/>
          <p:cNvSpPr>
            <a:spLocks noChangeShapeType="1"/>
          </p:cNvSpPr>
          <p:nvPr/>
        </p:nvSpPr>
        <p:spPr bwMode="auto">
          <a:xfrm flipV="1">
            <a:off x="927794" y="3789363"/>
            <a:ext cx="2376488" cy="719137"/>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2117" name="Line 344"/>
          <p:cNvSpPr>
            <a:spLocks noChangeShapeType="1"/>
          </p:cNvSpPr>
          <p:nvPr/>
        </p:nvSpPr>
        <p:spPr bwMode="auto">
          <a:xfrm flipH="1" flipV="1">
            <a:off x="4096444" y="3789363"/>
            <a:ext cx="792163" cy="647700"/>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16412" name="AutoShape 345"/>
          <p:cNvSpPr>
            <a:spLocks noChangeArrowheads="1"/>
          </p:cNvSpPr>
          <p:nvPr/>
        </p:nvSpPr>
        <p:spPr bwMode="auto">
          <a:xfrm>
            <a:off x="422969" y="6400800"/>
            <a:ext cx="3240088" cy="376238"/>
          </a:xfrm>
          <a:prstGeom prst="roundRect">
            <a:avLst>
              <a:gd name="adj" fmla="val 16667"/>
            </a:avLst>
          </a:prstGeom>
          <a:solidFill>
            <a:srgbClr val="FFCC99"/>
          </a:solidFill>
          <a:ln w="22225" algn="ctr">
            <a:solidFill>
              <a:schemeClr val="tx1"/>
            </a:solidFill>
            <a:round/>
            <a:headEnd/>
            <a:tailEnd type="none" w="lg" len="lg"/>
          </a:ln>
        </p:spPr>
        <p:txBody>
          <a:bodyPr wrap="none" anchor="ctr"/>
          <a:lstStyle/>
          <a:p>
            <a:pPr algn="ctr"/>
            <a:r>
              <a:rPr lang="ja-JP" altLang="en-US" sz="1200">
                <a:latin typeface="Calibri" pitchFamily="34" charset="0"/>
              </a:rPr>
              <a:t>内閣府（総合防災情報システム）</a:t>
            </a:r>
          </a:p>
        </p:txBody>
      </p:sp>
      <p:sp>
        <p:nvSpPr>
          <p:cNvPr id="16413" name="AutoShape 346"/>
          <p:cNvSpPr>
            <a:spLocks noChangeArrowheads="1"/>
          </p:cNvSpPr>
          <p:nvPr/>
        </p:nvSpPr>
        <p:spPr bwMode="auto">
          <a:xfrm>
            <a:off x="3734494" y="6400800"/>
            <a:ext cx="2089150" cy="376238"/>
          </a:xfrm>
          <a:prstGeom prst="roundRect">
            <a:avLst>
              <a:gd name="adj" fmla="val 16667"/>
            </a:avLst>
          </a:prstGeom>
          <a:solidFill>
            <a:srgbClr val="CCCCFF"/>
          </a:solidFill>
          <a:ln w="22225" algn="ctr">
            <a:solidFill>
              <a:schemeClr val="tx1"/>
            </a:solidFill>
            <a:round/>
            <a:headEnd/>
            <a:tailEnd type="none" w="lg" len="lg"/>
          </a:ln>
        </p:spPr>
        <p:txBody>
          <a:bodyPr wrap="none" anchor="ctr"/>
          <a:lstStyle/>
          <a:p>
            <a:pPr algn="ctr"/>
            <a:r>
              <a:rPr lang="ja-JP" altLang="en-US" sz="1200">
                <a:latin typeface="Calibri" pitchFamily="34" charset="0"/>
              </a:rPr>
              <a:t>気象庁</a:t>
            </a:r>
          </a:p>
        </p:txBody>
      </p:sp>
      <p:sp>
        <p:nvSpPr>
          <p:cNvPr id="16414" name="AutoShape 347"/>
          <p:cNvSpPr>
            <a:spLocks noChangeArrowheads="1"/>
          </p:cNvSpPr>
          <p:nvPr/>
        </p:nvSpPr>
        <p:spPr bwMode="auto">
          <a:xfrm>
            <a:off x="5895082" y="6400800"/>
            <a:ext cx="3816350" cy="376238"/>
          </a:xfrm>
          <a:prstGeom prst="roundRect">
            <a:avLst>
              <a:gd name="adj" fmla="val 16667"/>
            </a:avLst>
          </a:prstGeom>
          <a:solidFill>
            <a:srgbClr val="FFFF66"/>
          </a:solidFill>
          <a:ln w="22225" algn="ctr">
            <a:solidFill>
              <a:schemeClr val="tx1"/>
            </a:solidFill>
            <a:round/>
            <a:headEnd/>
            <a:tailEnd type="none" w="lg" len="lg"/>
          </a:ln>
        </p:spPr>
        <p:txBody>
          <a:bodyPr wrap="none" anchor="ctr"/>
          <a:lstStyle/>
          <a:p>
            <a:pPr algn="ctr"/>
            <a:r>
              <a:rPr lang="ja-JP" altLang="en-US" sz="1200">
                <a:latin typeface="Calibri" pitchFamily="34" charset="0"/>
              </a:rPr>
              <a:t>自治体</a:t>
            </a:r>
          </a:p>
        </p:txBody>
      </p:sp>
      <p:sp>
        <p:nvSpPr>
          <p:cNvPr id="16415" name="AutoShape 348"/>
          <p:cNvSpPr>
            <a:spLocks noChangeArrowheads="1"/>
          </p:cNvSpPr>
          <p:nvPr/>
        </p:nvSpPr>
        <p:spPr bwMode="auto">
          <a:xfrm>
            <a:off x="1691357" y="6235700"/>
            <a:ext cx="741363"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sp>
        <p:nvSpPr>
          <p:cNvPr id="16416" name="AutoShape 349"/>
          <p:cNvSpPr>
            <a:spLocks noChangeArrowheads="1"/>
          </p:cNvSpPr>
          <p:nvPr/>
        </p:nvSpPr>
        <p:spPr bwMode="auto">
          <a:xfrm>
            <a:off x="4427661" y="6235700"/>
            <a:ext cx="741363"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sp>
        <p:nvSpPr>
          <p:cNvPr id="16417" name="AutoShape 350"/>
          <p:cNvSpPr>
            <a:spLocks noChangeArrowheads="1"/>
          </p:cNvSpPr>
          <p:nvPr/>
        </p:nvSpPr>
        <p:spPr bwMode="auto">
          <a:xfrm>
            <a:off x="7473280" y="6235700"/>
            <a:ext cx="741362"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cxnSp>
        <p:nvCxnSpPr>
          <p:cNvPr id="16418" name="直線コネクタ 83"/>
          <p:cNvCxnSpPr>
            <a:cxnSpLocks noChangeShapeType="1"/>
          </p:cNvCxnSpPr>
          <p:nvPr/>
        </p:nvCxnSpPr>
        <p:spPr bwMode="auto">
          <a:xfrm>
            <a:off x="0" y="404813"/>
            <a:ext cx="9906000" cy="1587"/>
          </a:xfrm>
          <a:prstGeom prst="line">
            <a:avLst/>
          </a:prstGeom>
          <a:noFill/>
          <a:ln w="63500" algn="ctr">
            <a:solidFill>
              <a:srgbClr val="FF9900"/>
            </a:solidFill>
            <a:round/>
            <a:headEnd/>
            <a:tailEnd/>
          </a:ln>
        </p:spPr>
      </p:cxnSp>
      <p:sp>
        <p:nvSpPr>
          <p:cNvPr id="86" name="テキスト ボックス 85"/>
          <p:cNvSpPr txBox="1"/>
          <p:nvPr/>
        </p:nvSpPr>
        <p:spPr>
          <a:xfrm>
            <a:off x="0" y="-1588"/>
            <a:ext cx="9906000" cy="400051"/>
          </a:xfrm>
          <a:prstGeom prst="rect">
            <a:avLst/>
          </a:prstGeom>
          <a:noFill/>
        </p:spPr>
        <p:txBody>
          <a:bodyPr>
            <a:spAutoFit/>
          </a:bodyPr>
          <a:lstStyle/>
          <a:p>
            <a:pPr algn="ctr" fontAlgn="auto">
              <a:spcBef>
                <a:spcPts val="0"/>
              </a:spcBef>
              <a:spcAft>
                <a:spcPts val="0"/>
              </a:spcAft>
              <a:defRPr/>
            </a:pPr>
            <a:r>
              <a:rPr lang="ja-JP" altLang="en-US" sz="2000" dirty="0">
                <a:latin typeface="+mn-ea"/>
                <a:ea typeface="+mn-ea"/>
              </a:rPr>
              <a:t>２．実証実験の概要　②災害関連情報</a:t>
            </a:r>
            <a:endParaRPr lang="en-US" altLang="ja-JP" sz="2000" dirty="0">
              <a:latin typeface="+mn-ea"/>
              <a:ea typeface="+mn-ea"/>
            </a:endParaRPr>
          </a:p>
        </p:txBody>
      </p:sp>
      <p:sp>
        <p:nvSpPr>
          <p:cNvPr id="82" name="スライド番号プレースホルダ 11"/>
          <p:cNvSpPr>
            <a:spLocks noGrp="1"/>
          </p:cNvSpPr>
          <p:nvPr>
            <p:ph type="sldNum" sz="quarter" idx="12"/>
          </p:nvPr>
        </p:nvSpPr>
        <p:spPr>
          <a:xfrm>
            <a:off x="9129713" y="6519863"/>
            <a:ext cx="779462" cy="365125"/>
          </a:xfrm>
        </p:spPr>
        <p:txBody>
          <a:bodyPr/>
          <a:lstStyle/>
          <a:p>
            <a:pPr>
              <a:defRPr/>
            </a:pPr>
            <a:fld id="{BBE9E757-CEEC-47BE-A48E-99D6C3F29A15}" type="slidenum">
              <a:rPr kumimoji="0" lang="ja-JP" altLang="en-US" sz="1600" kern="0">
                <a:solidFill>
                  <a:sysClr val="windowText" lastClr="000000"/>
                </a:solidFill>
              </a:rPr>
              <a:pPr>
                <a:defRPr/>
              </a:pPr>
              <a:t>5</a:t>
            </a:fld>
            <a:endParaRPr kumimoji="0" lang="ja-JP" altLang="en-US" sz="1600" kern="0" dirty="0">
              <a:solidFill>
                <a:sysClr val="windowText" lastClr="000000"/>
              </a:solidFill>
            </a:endParaRPr>
          </a:p>
        </p:txBody>
      </p:sp>
      <p:sp>
        <p:nvSpPr>
          <p:cNvPr id="83" name="大かっこ 82"/>
          <p:cNvSpPr/>
          <p:nvPr/>
        </p:nvSpPr>
        <p:spPr>
          <a:xfrm>
            <a:off x="5961186" y="1700808"/>
            <a:ext cx="3816350" cy="503659"/>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r>
              <a:rPr lang="ja-JP" altLang="en-US" sz="1200" dirty="0">
                <a:latin typeface="+mn-ea"/>
              </a:rPr>
              <a:t>実施主体：エヌ・ティ・ティ・コミュニケーションズ株式会社</a:t>
            </a:r>
            <a:endParaRPr lang="en-US" altLang="ja-JP" sz="1200" dirty="0">
              <a:latin typeface="+mn-ea"/>
            </a:endParaRPr>
          </a:p>
          <a:p>
            <a:pPr fontAlgn="auto">
              <a:spcBef>
                <a:spcPts val="0"/>
              </a:spcBef>
              <a:spcAft>
                <a:spcPts val="0"/>
              </a:spcAft>
              <a:defRPr/>
            </a:pPr>
            <a:r>
              <a:rPr lang="ja-JP" altLang="en-US" sz="1200" dirty="0" smtClean="0">
                <a:latin typeface="+mn-ea"/>
              </a:rPr>
              <a:t>連携</a:t>
            </a:r>
            <a:r>
              <a:rPr lang="ja-JP" altLang="en-US" sz="1200" dirty="0">
                <a:latin typeface="+mn-ea"/>
              </a:rPr>
              <a:t>主体：内閣府（防災担当）、気象庁、山形市</a:t>
            </a:r>
            <a:endParaRPr lang="en-US" altLang="ja-JP" sz="1200" dirty="0">
              <a:latin typeface="+mn-ea"/>
            </a:endParaRPr>
          </a:p>
        </p:txBody>
      </p:sp>
      <p:pic>
        <p:nvPicPr>
          <p:cNvPr id="16422" name="Picture 82" descr="イメージ093"/>
          <p:cNvPicPr>
            <a:picLocks noChangeAspect="1" noChangeArrowheads="1"/>
          </p:cNvPicPr>
          <p:nvPr/>
        </p:nvPicPr>
        <p:blipFill>
          <a:blip r:embed="rId6" cstate="print"/>
          <a:srcRect/>
          <a:stretch>
            <a:fillRect/>
          </a:stretch>
        </p:blipFill>
        <p:spPr bwMode="auto">
          <a:xfrm>
            <a:off x="854769" y="2371725"/>
            <a:ext cx="1951038" cy="1206500"/>
          </a:xfrm>
          <a:prstGeom prst="rect">
            <a:avLst/>
          </a:prstGeom>
          <a:noFill/>
          <a:ln w="9525">
            <a:noFill/>
            <a:miter lim="800000"/>
            <a:headEnd/>
            <a:tailEnd/>
          </a:ln>
        </p:spPr>
      </p:pic>
      <p:pic>
        <p:nvPicPr>
          <p:cNvPr id="16423" name="Picture 84" descr="イメージ094"/>
          <p:cNvPicPr>
            <a:picLocks noChangeAspect="1" noChangeArrowheads="1"/>
          </p:cNvPicPr>
          <p:nvPr/>
        </p:nvPicPr>
        <p:blipFill>
          <a:blip r:embed="rId7" cstate="print"/>
          <a:srcRect/>
          <a:stretch>
            <a:fillRect/>
          </a:stretch>
        </p:blipFill>
        <p:spPr bwMode="auto">
          <a:xfrm>
            <a:off x="3088382" y="2384425"/>
            <a:ext cx="1933575" cy="1193800"/>
          </a:xfrm>
          <a:prstGeom prst="rect">
            <a:avLst/>
          </a:prstGeom>
          <a:noFill/>
          <a:ln w="9525">
            <a:noFill/>
            <a:miter lim="800000"/>
            <a:headEnd/>
            <a:tailEnd/>
          </a:ln>
        </p:spPr>
      </p:pic>
      <p:sp>
        <p:nvSpPr>
          <p:cNvPr id="16424" name="AutoShape 86"/>
          <p:cNvSpPr>
            <a:spLocks noChangeArrowheads="1"/>
          </p:cNvSpPr>
          <p:nvPr/>
        </p:nvSpPr>
        <p:spPr bwMode="auto">
          <a:xfrm>
            <a:off x="1935857" y="3068638"/>
            <a:ext cx="792162" cy="360362"/>
          </a:xfrm>
          <a:prstGeom prst="wedgeRoundRectCallout">
            <a:avLst>
              <a:gd name="adj1" fmla="val 42986"/>
              <a:gd name="adj2" fmla="val -78634"/>
              <a:gd name="adj3" fmla="val 16667"/>
            </a:avLst>
          </a:prstGeom>
          <a:solidFill>
            <a:srgbClr val="FFFFCC"/>
          </a:solidFill>
          <a:ln w="9525">
            <a:solidFill>
              <a:schemeClr val="tx1"/>
            </a:solidFill>
            <a:miter lim="800000"/>
            <a:headEnd/>
            <a:tailEnd/>
          </a:ln>
        </p:spPr>
        <p:txBody>
          <a:bodyPr lIns="18000" rIns="18000"/>
          <a:lstStyle/>
          <a:p>
            <a:pPr algn="ctr"/>
            <a:r>
              <a:rPr lang="en-US" altLang="ja-JP" sz="800">
                <a:latin typeface="Calibri" pitchFamily="34" charset="0"/>
              </a:rPr>
              <a:t>9</a:t>
            </a:r>
            <a:r>
              <a:rPr lang="ja-JP" altLang="en-US" sz="800">
                <a:latin typeface="Calibri" pitchFamily="34" charset="0"/>
              </a:rPr>
              <a:t>月</a:t>
            </a:r>
            <a:r>
              <a:rPr lang="en-US" altLang="ja-JP" sz="800">
                <a:latin typeface="Calibri" pitchFamily="34" charset="0"/>
              </a:rPr>
              <a:t>22</a:t>
            </a:r>
            <a:r>
              <a:rPr lang="ja-JP" altLang="en-US" sz="800">
                <a:latin typeface="Calibri" pitchFamily="34" charset="0"/>
              </a:rPr>
              <a:t>日現在、</a:t>
            </a:r>
          </a:p>
          <a:p>
            <a:pPr algn="ctr"/>
            <a:r>
              <a:rPr lang="ja-JP" altLang="en-US" sz="800">
                <a:latin typeface="Calibri" pitchFamily="34" charset="0"/>
              </a:rPr>
              <a:t>避難対象○人</a:t>
            </a:r>
          </a:p>
        </p:txBody>
      </p:sp>
      <p:sp>
        <p:nvSpPr>
          <p:cNvPr id="16425" name="正方形/長方形 815"/>
          <p:cNvSpPr>
            <a:spLocks noChangeArrowheads="1"/>
          </p:cNvSpPr>
          <p:nvPr/>
        </p:nvSpPr>
        <p:spPr bwMode="auto">
          <a:xfrm>
            <a:off x="1072257" y="3573463"/>
            <a:ext cx="1800225" cy="214312"/>
          </a:xfrm>
          <a:prstGeom prst="rect">
            <a:avLst/>
          </a:prstGeom>
          <a:noFill/>
          <a:ln w="9525">
            <a:noFill/>
            <a:miter lim="800000"/>
            <a:headEnd/>
            <a:tailEnd/>
          </a:ln>
        </p:spPr>
        <p:txBody>
          <a:bodyPr>
            <a:spAutoFit/>
          </a:bodyPr>
          <a:lstStyle/>
          <a:p>
            <a:r>
              <a:rPr lang="ja-JP" altLang="en-US" sz="800">
                <a:latin typeface="Calibri" pitchFamily="34" charset="0"/>
              </a:rPr>
              <a:t>気象、被害、ハザードエリアの表示</a:t>
            </a:r>
          </a:p>
        </p:txBody>
      </p:sp>
      <p:sp>
        <p:nvSpPr>
          <p:cNvPr id="16426" name="Oval 65"/>
          <p:cNvSpPr>
            <a:spLocks noChangeArrowheads="1"/>
          </p:cNvSpPr>
          <p:nvPr/>
        </p:nvSpPr>
        <p:spPr bwMode="auto">
          <a:xfrm>
            <a:off x="1577082" y="2997200"/>
            <a:ext cx="142875" cy="144463"/>
          </a:xfrm>
          <a:prstGeom prst="ellipse">
            <a:avLst/>
          </a:prstGeom>
          <a:solidFill>
            <a:srgbClr val="FF0000"/>
          </a:solidFill>
          <a:ln w="9525">
            <a:solidFill>
              <a:schemeClr val="tx1"/>
            </a:solidFill>
            <a:round/>
            <a:headEnd/>
            <a:tailEnd/>
          </a:ln>
        </p:spPr>
        <p:txBody>
          <a:bodyPr wrap="none" anchor="ctr"/>
          <a:lstStyle/>
          <a:p>
            <a:endParaRPr lang="ja-JP" altLang="en-US">
              <a:latin typeface="Calibri" pitchFamily="34" charset="0"/>
            </a:endParaRPr>
          </a:p>
        </p:txBody>
      </p:sp>
      <p:sp>
        <p:nvSpPr>
          <p:cNvPr id="16427" name="AutoShape 83"/>
          <p:cNvSpPr>
            <a:spLocks noChangeArrowheads="1"/>
          </p:cNvSpPr>
          <p:nvPr/>
        </p:nvSpPr>
        <p:spPr bwMode="auto">
          <a:xfrm>
            <a:off x="927794" y="2420938"/>
            <a:ext cx="792163" cy="360362"/>
          </a:xfrm>
          <a:prstGeom prst="wedgeRoundRectCallout">
            <a:avLst>
              <a:gd name="adj1" fmla="val 39778"/>
              <a:gd name="adj2" fmla="val 81278"/>
              <a:gd name="adj3" fmla="val 16667"/>
            </a:avLst>
          </a:prstGeom>
          <a:solidFill>
            <a:srgbClr val="FFFFCC"/>
          </a:solidFill>
          <a:ln w="9525">
            <a:solidFill>
              <a:schemeClr val="tx1"/>
            </a:solidFill>
            <a:miter lim="800000"/>
            <a:headEnd/>
            <a:tailEnd/>
          </a:ln>
        </p:spPr>
        <p:txBody>
          <a:bodyPr/>
          <a:lstStyle/>
          <a:p>
            <a:pPr algn="ctr"/>
            <a:r>
              <a:rPr lang="ja-JP" altLang="en-US" sz="800">
                <a:latin typeface="Calibri" pitchFamily="34" charset="0"/>
              </a:rPr>
              <a:t>氾濫警戒情報発生中！</a:t>
            </a:r>
          </a:p>
        </p:txBody>
      </p:sp>
      <p:pic>
        <p:nvPicPr>
          <p:cNvPr id="16428" name="Picture 335" descr="ANd9GcShqQBl-A4cWhfmoaeSDIG91P-uLaLjm6QFwz6L4zq7D8ZMp_5I"/>
          <p:cNvPicPr>
            <a:picLocks noChangeAspect="1" noChangeArrowheads="1"/>
          </p:cNvPicPr>
          <p:nvPr/>
        </p:nvPicPr>
        <p:blipFill>
          <a:blip r:embed="rId8" cstate="print"/>
          <a:srcRect/>
          <a:stretch>
            <a:fillRect/>
          </a:stretch>
        </p:blipFill>
        <p:spPr bwMode="auto">
          <a:xfrm>
            <a:off x="2512119" y="2781300"/>
            <a:ext cx="217488" cy="176213"/>
          </a:xfrm>
          <a:prstGeom prst="rect">
            <a:avLst/>
          </a:prstGeom>
          <a:noFill/>
          <a:ln w="9525">
            <a:noFill/>
            <a:miter lim="800000"/>
            <a:headEnd/>
            <a:tailEnd/>
          </a:ln>
        </p:spPr>
      </p:pic>
      <p:sp>
        <p:nvSpPr>
          <p:cNvPr id="16429" name="Rectangle 290"/>
          <p:cNvSpPr>
            <a:spLocks noChangeArrowheads="1"/>
          </p:cNvSpPr>
          <p:nvPr/>
        </p:nvSpPr>
        <p:spPr bwMode="auto">
          <a:xfrm>
            <a:off x="4096444" y="2997200"/>
            <a:ext cx="233363" cy="258763"/>
          </a:xfrm>
          <a:prstGeom prst="rect">
            <a:avLst/>
          </a:prstGeom>
          <a:solidFill>
            <a:srgbClr val="FF0000"/>
          </a:solidFill>
          <a:ln w="9525" algn="ctr">
            <a:solidFill>
              <a:schemeClr val="tx1"/>
            </a:solidFill>
            <a:miter lim="800000"/>
            <a:headEnd/>
            <a:tailEnd type="none" w="lg" len="lg"/>
          </a:ln>
        </p:spPr>
        <p:txBody>
          <a:bodyPr wrap="none" anchor="ctr"/>
          <a:lstStyle/>
          <a:p>
            <a:pPr algn="ctr"/>
            <a:r>
              <a:rPr lang="en-US" altLang="ja-JP">
                <a:latin typeface="Calibri" pitchFamily="34" charset="0"/>
              </a:rPr>
              <a:t>4</a:t>
            </a:r>
          </a:p>
        </p:txBody>
      </p:sp>
      <p:sp>
        <p:nvSpPr>
          <p:cNvPr id="16430" name="Rectangle 290"/>
          <p:cNvSpPr>
            <a:spLocks noChangeArrowheads="1"/>
          </p:cNvSpPr>
          <p:nvPr/>
        </p:nvSpPr>
        <p:spPr bwMode="auto">
          <a:xfrm>
            <a:off x="3591619" y="2636838"/>
            <a:ext cx="233363" cy="258762"/>
          </a:xfrm>
          <a:prstGeom prst="rect">
            <a:avLst/>
          </a:prstGeom>
          <a:solidFill>
            <a:srgbClr val="FFFF00"/>
          </a:solidFill>
          <a:ln w="9525" algn="ctr">
            <a:solidFill>
              <a:schemeClr val="tx1"/>
            </a:solidFill>
            <a:miter lim="800000"/>
            <a:headEnd/>
            <a:tailEnd type="none" w="lg" len="lg"/>
          </a:ln>
        </p:spPr>
        <p:txBody>
          <a:bodyPr wrap="none" anchor="ctr"/>
          <a:lstStyle/>
          <a:p>
            <a:pPr algn="ctr"/>
            <a:r>
              <a:rPr lang="en-US" altLang="ja-JP">
                <a:latin typeface="Calibri" pitchFamily="34" charset="0"/>
              </a:rPr>
              <a:t>3</a:t>
            </a:r>
          </a:p>
        </p:txBody>
      </p:sp>
      <p:sp>
        <p:nvSpPr>
          <p:cNvPr id="16431" name="正方形/長方形 815"/>
          <p:cNvSpPr>
            <a:spLocks noChangeArrowheads="1"/>
          </p:cNvSpPr>
          <p:nvPr/>
        </p:nvSpPr>
        <p:spPr bwMode="auto">
          <a:xfrm>
            <a:off x="3231257" y="3573463"/>
            <a:ext cx="1800225" cy="214312"/>
          </a:xfrm>
          <a:prstGeom prst="rect">
            <a:avLst/>
          </a:prstGeom>
          <a:noFill/>
          <a:ln w="9525">
            <a:noFill/>
            <a:miter lim="800000"/>
            <a:headEnd/>
            <a:tailEnd/>
          </a:ln>
        </p:spPr>
        <p:txBody>
          <a:bodyPr>
            <a:spAutoFit/>
          </a:bodyPr>
          <a:lstStyle/>
          <a:p>
            <a:r>
              <a:rPr lang="ja-JP" altLang="en-US" sz="800">
                <a:latin typeface="Calibri" pitchFamily="34" charset="0"/>
              </a:rPr>
              <a:t>地震、被害、ハザードエリアの表示</a:t>
            </a:r>
          </a:p>
        </p:txBody>
      </p:sp>
      <p:sp>
        <p:nvSpPr>
          <p:cNvPr id="16432" name="AutoShape 86"/>
          <p:cNvSpPr>
            <a:spLocks noChangeArrowheads="1"/>
          </p:cNvSpPr>
          <p:nvPr/>
        </p:nvSpPr>
        <p:spPr bwMode="auto">
          <a:xfrm>
            <a:off x="4096444" y="2492375"/>
            <a:ext cx="792163" cy="360363"/>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en-US" altLang="ja-JP" sz="800">
                <a:latin typeface="Calibri" pitchFamily="34" charset="0"/>
              </a:rPr>
              <a:t>4</a:t>
            </a:r>
            <a:r>
              <a:rPr lang="ja-JP" altLang="en-US" sz="800">
                <a:latin typeface="Calibri" pitchFamily="34" charset="0"/>
              </a:rPr>
              <a:t>月</a:t>
            </a:r>
            <a:r>
              <a:rPr lang="en-US" altLang="ja-JP" sz="800">
                <a:latin typeface="Calibri" pitchFamily="34" charset="0"/>
              </a:rPr>
              <a:t>5</a:t>
            </a:r>
            <a:r>
              <a:rPr lang="ja-JP" altLang="en-US" sz="800">
                <a:latin typeface="Calibri" pitchFamily="34" charset="0"/>
              </a:rPr>
              <a:t>日現在、</a:t>
            </a:r>
          </a:p>
          <a:p>
            <a:pPr algn="ctr"/>
            <a:r>
              <a:rPr lang="ja-JP" altLang="en-US" sz="800">
                <a:latin typeface="Calibri" pitchFamily="34" charset="0"/>
              </a:rPr>
              <a:t>負傷者○人</a:t>
            </a:r>
          </a:p>
        </p:txBody>
      </p:sp>
      <p:cxnSp>
        <p:nvCxnSpPr>
          <p:cNvPr id="301" name="直線コネクタ 300"/>
          <p:cNvCxnSpPr/>
          <p:nvPr/>
        </p:nvCxnSpPr>
        <p:spPr>
          <a:xfrm>
            <a:off x="5536307" y="2852738"/>
            <a:ext cx="534987" cy="2333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6434" name="Picture 5" descr="C:\Documents and Settings\t.kusumoto\Local Settings\Temporary Internet Files\Content.IE5\RMP4ST27\MC900250830[1].wmf"/>
          <p:cNvPicPr>
            <a:picLocks noChangeAspect="1" noChangeArrowheads="1"/>
          </p:cNvPicPr>
          <p:nvPr/>
        </p:nvPicPr>
        <p:blipFill>
          <a:blip r:embed="rId9" cstate="print"/>
          <a:srcRect/>
          <a:stretch>
            <a:fillRect/>
          </a:stretch>
        </p:blipFill>
        <p:spPr bwMode="auto">
          <a:xfrm>
            <a:off x="7620694" y="2990850"/>
            <a:ext cx="53975" cy="53975"/>
          </a:xfrm>
          <a:prstGeom prst="rect">
            <a:avLst/>
          </a:prstGeom>
          <a:noFill/>
          <a:ln w="9525">
            <a:noFill/>
            <a:miter lim="800000"/>
            <a:headEnd/>
            <a:tailEnd/>
          </a:ln>
        </p:spPr>
      </p:pic>
      <p:pic>
        <p:nvPicPr>
          <p:cNvPr id="16435" name="Picture 335" descr="ANd9GcShqQBl-A4cWhfmoaeSDIG91P-uLaLjm6QFwz6L4zq7D8ZMp_5I"/>
          <p:cNvPicPr>
            <a:picLocks noChangeAspect="1" noChangeArrowheads="1"/>
          </p:cNvPicPr>
          <p:nvPr/>
        </p:nvPicPr>
        <p:blipFill>
          <a:blip r:embed="rId8" cstate="print"/>
          <a:srcRect/>
          <a:stretch>
            <a:fillRect/>
          </a:stretch>
        </p:blipFill>
        <p:spPr bwMode="auto">
          <a:xfrm>
            <a:off x="7623869" y="2924175"/>
            <a:ext cx="217488" cy="176213"/>
          </a:xfrm>
          <a:prstGeom prst="rect">
            <a:avLst/>
          </a:prstGeom>
          <a:noFill/>
          <a:ln w="9525">
            <a:noFill/>
            <a:miter lim="800000"/>
            <a:headEnd/>
            <a:tailEnd/>
          </a:ln>
        </p:spPr>
      </p:pic>
      <p:pic>
        <p:nvPicPr>
          <p:cNvPr id="16436" name="図 89"/>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8631932" y="2852738"/>
            <a:ext cx="346075" cy="344487"/>
          </a:xfrm>
          <a:prstGeom prst="rect">
            <a:avLst/>
          </a:prstGeom>
          <a:noFill/>
          <a:ln w="9525">
            <a:noFill/>
            <a:miter lim="800000"/>
            <a:headEnd/>
            <a:tailEnd/>
          </a:ln>
        </p:spPr>
      </p:pic>
      <p:pic>
        <p:nvPicPr>
          <p:cNvPr id="16437" name="図 90"/>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8128694" y="2708275"/>
            <a:ext cx="344488" cy="346075"/>
          </a:xfrm>
          <a:prstGeom prst="rect">
            <a:avLst/>
          </a:prstGeom>
          <a:noFill/>
          <a:ln w="9525">
            <a:noFill/>
            <a:miter lim="800000"/>
            <a:headEnd/>
            <a:tailEnd/>
          </a:ln>
        </p:spPr>
      </p:pic>
      <p:pic>
        <p:nvPicPr>
          <p:cNvPr id="16438" name="Picture 335" descr="ANd9GcShqQBl-A4cWhfmoaeSDIG91P-uLaLjm6QFwz6L4zq7D8ZMp_5I"/>
          <p:cNvPicPr>
            <a:picLocks noChangeAspect="1" noChangeArrowheads="1"/>
          </p:cNvPicPr>
          <p:nvPr/>
        </p:nvPicPr>
        <p:blipFill>
          <a:blip r:embed="rId8" cstate="print"/>
          <a:srcRect/>
          <a:stretch>
            <a:fillRect/>
          </a:stretch>
        </p:blipFill>
        <p:spPr bwMode="auto">
          <a:xfrm>
            <a:off x="7912794" y="3213100"/>
            <a:ext cx="217488" cy="176213"/>
          </a:xfrm>
          <a:prstGeom prst="rect">
            <a:avLst/>
          </a:prstGeom>
          <a:noFill/>
          <a:ln w="9525">
            <a:noFill/>
            <a:miter lim="800000"/>
            <a:headEnd/>
            <a:tailEnd/>
          </a:ln>
        </p:spPr>
      </p:pic>
      <p:pic>
        <p:nvPicPr>
          <p:cNvPr id="16439" name="Picture 335" descr="ANd9GcShqQBl-A4cWhfmoaeSDIG91P-uLaLjm6QFwz6L4zq7D8ZMp_5I"/>
          <p:cNvPicPr>
            <a:picLocks noChangeAspect="1" noChangeArrowheads="1"/>
          </p:cNvPicPr>
          <p:nvPr/>
        </p:nvPicPr>
        <p:blipFill>
          <a:blip r:embed="rId8" cstate="print"/>
          <a:srcRect/>
          <a:stretch>
            <a:fillRect/>
          </a:stretch>
        </p:blipFill>
        <p:spPr bwMode="auto">
          <a:xfrm>
            <a:off x="8344594" y="2492375"/>
            <a:ext cx="217488" cy="176213"/>
          </a:xfrm>
          <a:prstGeom prst="rect">
            <a:avLst/>
          </a:prstGeom>
          <a:noFill/>
          <a:ln w="9525">
            <a:noFill/>
            <a:miter lim="800000"/>
            <a:headEnd/>
            <a:tailEnd/>
          </a:ln>
        </p:spPr>
      </p:pic>
      <p:sp>
        <p:nvSpPr>
          <p:cNvPr id="16440" name="AutoShape 86"/>
          <p:cNvSpPr>
            <a:spLocks noChangeArrowheads="1"/>
          </p:cNvSpPr>
          <p:nvPr/>
        </p:nvSpPr>
        <p:spPr bwMode="auto">
          <a:xfrm>
            <a:off x="8416032" y="3213100"/>
            <a:ext cx="792162" cy="360363"/>
          </a:xfrm>
          <a:prstGeom prst="wedgeRoundRectCallout">
            <a:avLst>
              <a:gd name="adj1" fmla="val -77519"/>
              <a:gd name="adj2" fmla="val -14931"/>
              <a:gd name="adj3" fmla="val 16667"/>
            </a:avLst>
          </a:prstGeom>
          <a:solidFill>
            <a:srgbClr val="FFFFCC"/>
          </a:solidFill>
          <a:ln w="9525">
            <a:solidFill>
              <a:schemeClr val="tx1"/>
            </a:solidFill>
            <a:miter lim="800000"/>
            <a:headEnd/>
            <a:tailEnd/>
          </a:ln>
        </p:spPr>
        <p:txBody>
          <a:bodyPr lIns="18000" rIns="18000"/>
          <a:lstStyle/>
          <a:p>
            <a:pPr algn="ctr"/>
            <a:r>
              <a:rPr lang="ja-JP" altLang="en-US" sz="800">
                <a:latin typeface="Calibri" pitchFamily="34" charset="0"/>
              </a:rPr>
              <a:t>○○小学校</a:t>
            </a:r>
            <a:endParaRPr lang="en-US" altLang="ja-JP" sz="800">
              <a:latin typeface="Calibri" pitchFamily="34" charset="0"/>
            </a:endParaRPr>
          </a:p>
          <a:p>
            <a:pPr algn="ctr"/>
            <a:r>
              <a:rPr lang="ja-JP" altLang="en-US" sz="800">
                <a:latin typeface="Calibri" pitchFamily="34" charset="0"/>
              </a:rPr>
              <a:t>市避難所</a:t>
            </a:r>
          </a:p>
        </p:txBody>
      </p:sp>
      <p:sp>
        <p:nvSpPr>
          <p:cNvPr id="16441" name="AutoShape 86"/>
          <p:cNvSpPr>
            <a:spLocks noChangeArrowheads="1"/>
          </p:cNvSpPr>
          <p:nvPr/>
        </p:nvSpPr>
        <p:spPr bwMode="auto">
          <a:xfrm>
            <a:off x="7407969" y="2420938"/>
            <a:ext cx="792163" cy="360362"/>
          </a:xfrm>
          <a:prstGeom prst="wedgeRoundRectCallout">
            <a:avLst>
              <a:gd name="adj1" fmla="val 60065"/>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ja-JP" altLang="en-US" sz="800">
                <a:latin typeface="Calibri" pitchFamily="34" charset="0"/>
              </a:rPr>
              <a:t>△△店舗</a:t>
            </a:r>
          </a:p>
        </p:txBody>
      </p:sp>
      <p:sp>
        <p:nvSpPr>
          <p:cNvPr id="16442" name="AutoShape 86"/>
          <p:cNvSpPr>
            <a:spLocks noChangeArrowheads="1"/>
          </p:cNvSpPr>
          <p:nvPr/>
        </p:nvSpPr>
        <p:spPr bwMode="auto">
          <a:xfrm>
            <a:off x="5823644" y="2420938"/>
            <a:ext cx="792163" cy="360362"/>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ja-JP" altLang="en-US" sz="800">
                <a:latin typeface="Calibri" pitchFamily="34" charset="0"/>
              </a:rPr>
              <a:t>通過時刻</a:t>
            </a:r>
            <a:endParaRPr lang="en-US" altLang="ja-JP" sz="800">
              <a:latin typeface="Calibri" pitchFamily="34" charset="0"/>
            </a:endParaRPr>
          </a:p>
          <a:p>
            <a:pPr algn="ctr"/>
            <a:r>
              <a:rPr lang="ja-JP" altLang="en-US" sz="800">
                <a:latin typeface="Calibri" pitchFamily="34" charset="0"/>
              </a:rPr>
              <a:t>○時△分</a:t>
            </a:r>
          </a:p>
        </p:txBody>
      </p:sp>
      <p:sp>
        <p:nvSpPr>
          <p:cNvPr id="16443" name="AutoShape 86"/>
          <p:cNvSpPr>
            <a:spLocks noChangeArrowheads="1"/>
          </p:cNvSpPr>
          <p:nvPr/>
        </p:nvSpPr>
        <p:spPr bwMode="auto">
          <a:xfrm>
            <a:off x="5463282" y="3284538"/>
            <a:ext cx="792162" cy="288925"/>
          </a:xfrm>
          <a:prstGeom prst="wedgeRoundRectCallout">
            <a:avLst>
              <a:gd name="adj1" fmla="val -8745"/>
              <a:gd name="adj2" fmla="val -120069"/>
              <a:gd name="adj3" fmla="val 16667"/>
            </a:avLst>
          </a:prstGeom>
          <a:solidFill>
            <a:srgbClr val="FFFFCC"/>
          </a:solidFill>
          <a:ln w="9525">
            <a:solidFill>
              <a:schemeClr val="tx1"/>
            </a:solidFill>
            <a:miter lim="800000"/>
            <a:headEnd/>
            <a:tailEnd/>
          </a:ln>
        </p:spPr>
        <p:txBody>
          <a:bodyPr lIns="18000" rIns="18000"/>
          <a:lstStyle/>
          <a:p>
            <a:pPr algn="ctr"/>
            <a:r>
              <a:rPr lang="ja-JP" altLang="en-US" sz="800">
                <a:latin typeface="Calibri" pitchFamily="34" charset="0"/>
              </a:rPr>
              <a:t>除雪済み道路</a:t>
            </a:r>
          </a:p>
        </p:txBody>
      </p:sp>
      <p:sp>
        <p:nvSpPr>
          <p:cNvPr id="16444" name="Line 303"/>
          <p:cNvSpPr>
            <a:spLocks noChangeShapeType="1"/>
          </p:cNvSpPr>
          <p:nvPr/>
        </p:nvSpPr>
        <p:spPr bwMode="auto">
          <a:xfrm flipH="1" flipV="1">
            <a:off x="8416032" y="3789362"/>
            <a:ext cx="765968" cy="719137"/>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16445" name="Line 303"/>
          <p:cNvSpPr>
            <a:spLocks noChangeShapeType="1"/>
          </p:cNvSpPr>
          <p:nvPr/>
        </p:nvSpPr>
        <p:spPr bwMode="auto">
          <a:xfrm flipH="1" flipV="1">
            <a:off x="2481957" y="3771899"/>
            <a:ext cx="6700043" cy="714375"/>
          </a:xfrm>
          <a:prstGeom prst="line">
            <a:avLst/>
          </a:prstGeom>
          <a:noFill/>
          <a:ln w="22225">
            <a:solidFill>
              <a:schemeClr val="bg2">
                <a:lumMod val="50000"/>
              </a:schemeClr>
            </a:solidFill>
            <a:round/>
            <a:headEnd/>
            <a:tailEnd type="triangle" w="lg" len="lg"/>
          </a:ln>
        </p:spPr>
        <p:txBody>
          <a:bodyPr/>
          <a:lstStyle/>
          <a:p>
            <a:endParaRPr lang="ja-JP" altLang="en-US"/>
          </a:p>
        </p:txBody>
      </p:sp>
      <p:sp>
        <p:nvSpPr>
          <p:cNvPr id="2069" name="Rectangle 140" descr="右上がり対角線 (反転)"/>
          <p:cNvSpPr>
            <a:spLocks noChangeArrowheads="1"/>
          </p:cNvSpPr>
          <p:nvPr/>
        </p:nvSpPr>
        <p:spPr bwMode="auto">
          <a:xfrm>
            <a:off x="762694" y="4040188"/>
            <a:ext cx="8462963" cy="323850"/>
          </a:xfrm>
          <a:prstGeom prst="rect">
            <a:avLst/>
          </a:prstGeom>
          <a:solidFill>
            <a:srgbClr val="CCFFCC"/>
          </a:solidFill>
          <a:ln w="12700">
            <a:solidFill>
              <a:schemeClr val="tx1"/>
            </a:solidFill>
            <a:miter lim="800000"/>
            <a:headEnd/>
            <a:tailEnd/>
          </a:ln>
          <a:effectLst>
            <a:outerShdw dist="35921" dir="2700000" algn="ctr" rotWithShape="0">
              <a:schemeClr val="bg2"/>
            </a:outerShdw>
          </a:effectLst>
        </p:spPr>
        <p:txBody>
          <a:bodyPr wrap="none" tIns="36000" anchor="ctr"/>
          <a:lstStyle/>
          <a:p>
            <a:pPr algn="ctr" fontAlgn="auto">
              <a:spcBef>
                <a:spcPts val="0"/>
              </a:spcBef>
              <a:spcAft>
                <a:spcPts val="0"/>
              </a:spcAft>
              <a:defRPr/>
            </a:pPr>
            <a:r>
              <a:rPr lang="ja-JP" altLang="en-US" sz="1200" dirty="0">
                <a:latin typeface="HGP創英角ｺﾞｼｯｸUB" pitchFamily="50" charset="-128"/>
                <a:ea typeface="HGP創英角ｺﾞｼｯｸUB" pitchFamily="50" charset="-128"/>
              </a:rPr>
              <a:t>情報流通連携基盤共通</a:t>
            </a:r>
            <a:r>
              <a:rPr lang="en-US" altLang="ja-JP" sz="1200" dirty="0">
                <a:latin typeface="HGP創英角ｺﾞｼｯｸUB" pitchFamily="50" charset="-128"/>
                <a:ea typeface="HGP創英角ｺﾞｼｯｸUB" pitchFamily="50" charset="-128"/>
              </a:rPr>
              <a:t>API</a:t>
            </a:r>
            <a:endParaRPr lang="ja-JP" altLang="en-US" sz="1200" dirty="0">
              <a:latin typeface="HGP創英角ｺﾞｼｯｸUB" pitchFamily="50" charset="-128"/>
              <a:ea typeface="HGP創英角ｺﾞｼｯｸUB" pitchFamily="50" charset="-128"/>
            </a:endParaRPr>
          </a:p>
        </p:txBody>
      </p:sp>
      <p:sp>
        <p:nvSpPr>
          <p:cNvPr id="2" name="テキスト ボックス 1"/>
          <p:cNvSpPr txBox="1"/>
          <p:nvPr/>
        </p:nvSpPr>
        <p:spPr>
          <a:xfrm>
            <a:off x="0" y="4221088"/>
            <a:ext cx="369332" cy="2143769"/>
          </a:xfrm>
          <a:prstGeom prst="rect">
            <a:avLst/>
          </a:prstGeom>
          <a:noFill/>
        </p:spPr>
        <p:txBody>
          <a:bodyPr vert="wordArtVertRtl" wrap="square" rtlCol="0">
            <a:spAutoFit/>
          </a:bodyPr>
          <a:lstStyle/>
          <a:p>
            <a:r>
              <a:rPr lang="en-US" altLang="ja-JP" sz="1200" b="1" dirty="0" smtClean="0">
                <a:solidFill>
                  <a:prstClr val="black"/>
                </a:solidFill>
                <a:latin typeface="+mn-ea"/>
              </a:rPr>
              <a:t>【</a:t>
            </a:r>
            <a:r>
              <a:rPr lang="ja-JP" altLang="en-US" sz="1200" b="1" dirty="0" smtClean="0">
                <a:solidFill>
                  <a:prstClr val="black"/>
                </a:solidFill>
                <a:latin typeface="+mn-ea"/>
              </a:rPr>
              <a:t>本実証</a:t>
            </a:r>
            <a:r>
              <a:rPr lang="ja-JP" altLang="en-US" sz="1200" b="1" dirty="0">
                <a:solidFill>
                  <a:prstClr val="black"/>
                </a:solidFill>
                <a:latin typeface="+mn-ea"/>
              </a:rPr>
              <a:t>で扱うデータ（例</a:t>
            </a:r>
            <a:r>
              <a:rPr lang="ja-JP" altLang="en-US" sz="1200" b="1" dirty="0" smtClean="0">
                <a:solidFill>
                  <a:prstClr val="black"/>
                </a:solidFill>
                <a:latin typeface="+mn-ea"/>
              </a:rPr>
              <a:t>）</a:t>
            </a:r>
            <a:r>
              <a:rPr lang="en-US" altLang="ja-JP" sz="1200" b="1" dirty="0" smtClean="0">
                <a:solidFill>
                  <a:prstClr val="black"/>
                </a:solidFill>
                <a:latin typeface="+mn-ea"/>
              </a:rPr>
              <a:t>】</a:t>
            </a:r>
            <a:endParaRPr lang="en-US" altLang="ja-JP" sz="1200" b="1" dirty="0">
              <a:solidFill>
                <a:prstClr val="black"/>
              </a:solidFill>
              <a:latin typeface="+mn-ea"/>
            </a:endParaRPr>
          </a:p>
        </p:txBody>
      </p:sp>
    </p:spTree>
    <p:extLst>
      <p:ext uri="{BB962C8B-B14F-4D97-AF65-F5344CB8AC3E}">
        <p14:creationId xmlns:p14="http://schemas.microsoft.com/office/powerpoint/2010/main" val="326345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上矢印 64"/>
          <p:cNvSpPr/>
          <p:nvPr/>
        </p:nvSpPr>
        <p:spPr>
          <a:xfrm>
            <a:off x="4536908" y="3479481"/>
            <a:ext cx="288032" cy="878215"/>
          </a:xfrm>
          <a:prstGeom prst="up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3" name="上矢印 92"/>
          <p:cNvSpPr/>
          <p:nvPr/>
        </p:nvSpPr>
        <p:spPr>
          <a:xfrm>
            <a:off x="3881430" y="5229200"/>
            <a:ext cx="288032" cy="700130"/>
          </a:xfrm>
          <a:prstGeom prst="up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grpSp>
        <p:nvGrpSpPr>
          <p:cNvPr id="10" name="グループ化 9"/>
          <p:cNvGrpSpPr/>
          <p:nvPr/>
        </p:nvGrpSpPr>
        <p:grpSpPr>
          <a:xfrm>
            <a:off x="2827566" y="3789040"/>
            <a:ext cx="3706716" cy="1440160"/>
            <a:chOff x="3342926" y="3717032"/>
            <a:chExt cx="3706716" cy="1440160"/>
          </a:xfrm>
        </p:grpSpPr>
        <p:grpSp>
          <p:nvGrpSpPr>
            <p:cNvPr id="15" name="グループ化 14"/>
            <p:cNvGrpSpPr/>
            <p:nvPr/>
          </p:nvGrpSpPr>
          <p:grpSpPr>
            <a:xfrm>
              <a:off x="3342927" y="4077072"/>
              <a:ext cx="3706715" cy="1080120"/>
              <a:chOff x="2875762" y="3933056"/>
              <a:chExt cx="3706715" cy="1080120"/>
            </a:xfrm>
          </p:grpSpPr>
          <p:sp>
            <p:nvSpPr>
              <p:cNvPr id="234" name="正方形/長方形 233"/>
              <p:cNvSpPr/>
              <p:nvPr/>
            </p:nvSpPr>
            <p:spPr>
              <a:xfrm>
                <a:off x="2875762" y="3933056"/>
                <a:ext cx="3706715" cy="1080120"/>
              </a:xfrm>
              <a:prstGeom prst="rect">
                <a:avLst/>
              </a:prstGeom>
              <a:noFill/>
              <a:ln w="19050">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endParaRPr lang="ja-JP" altLang="en-US" b="1" dirty="0" smtClean="0">
                  <a:solidFill>
                    <a:prstClr val="black"/>
                  </a:solidFill>
                </a:endParaRPr>
              </a:p>
            </p:txBody>
          </p:sp>
          <p:pic>
            <p:nvPicPr>
              <p:cNvPr id="103" name="図 102"/>
              <p:cNvPicPr>
                <a:picLocks noChangeAspect="1"/>
              </p:cNvPicPr>
              <p:nvPr/>
            </p:nvPicPr>
            <p:blipFill>
              <a:blip r:embed="rId3" cstate="print"/>
              <a:stretch>
                <a:fillRect/>
              </a:stretch>
            </p:blipFill>
            <p:spPr>
              <a:xfrm>
                <a:off x="4880992" y="4082639"/>
                <a:ext cx="1089561" cy="858529"/>
              </a:xfrm>
              <a:prstGeom prst="rect">
                <a:avLst/>
              </a:prstGeom>
            </p:spPr>
          </p:pic>
          <p:pic>
            <p:nvPicPr>
              <p:cNvPr id="49" name="図 48"/>
              <p:cNvPicPr>
                <a:picLocks noChangeAspect="1"/>
              </p:cNvPicPr>
              <p:nvPr/>
            </p:nvPicPr>
            <p:blipFill>
              <a:blip r:embed="rId3" cstate="print"/>
              <a:stretch>
                <a:fillRect/>
              </a:stretch>
            </p:blipFill>
            <p:spPr>
              <a:xfrm>
                <a:off x="3503399" y="4082639"/>
                <a:ext cx="1089561" cy="858529"/>
              </a:xfrm>
              <a:prstGeom prst="rect">
                <a:avLst/>
              </a:prstGeom>
            </p:spPr>
          </p:pic>
          <p:sp>
            <p:nvSpPr>
              <p:cNvPr id="50" name="テキスト ボックス 49"/>
              <p:cNvSpPr txBox="1"/>
              <p:nvPr/>
            </p:nvSpPr>
            <p:spPr bwMode="auto">
              <a:xfrm>
                <a:off x="3407168" y="4653136"/>
                <a:ext cx="1185792" cy="265134"/>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200" dirty="0" smtClean="0">
                    <a:solidFill>
                      <a:prstClr val="black"/>
                    </a:solidFill>
                    <a:latin typeface="Arial"/>
                    <a:ea typeface="ヒラギノ角ゴ ProN W6"/>
                    <a:cs typeface="Arial"/>
                  </a:rPr>
                  <a:t>データベース</a:t>
                </a:r>
                <a:endParaRPr lang="ja-JP" altLang="en-US" sz="1200" dirty="0">
                  <a:solidFill>
                    <a:prstClr val="black"/>
                  </a:solidFill>
                  <a:latin typeface="Arial"/>
                  <a:ea typeface="ヒラギノ角ゴ ProN W6"/>
                  <a:cs typeface="Arial"/>
                </a:endParaRPr>
              </a:p>
            </p:txBody>
          </p:sp>
          <p:sp>
            <p:nvSpPr>
              <p:cNvPr id="51" name="テキスト ボックス 50"/>
              <p:cNvSpPr txBox="1"/>
              <p:nvPr/>
            </p:nvSpPr>
            <p:spPr bwMode="auto">
              <a:xfrm>
                <a:off x="4736976" y="4671417"/>
                <a:ext cx="1418578" cy="269751"/>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200" dirty="0" smtClean="0">
                    <a:solidFill>
                      <a:prstClr val="black"/>
                    </a:solidFill>
                    <a:latin typeface="Arial"/>
                    <a:ea typeface="ヒラギノ角ゴ ProN W6"/>
                    <a:cs typeface="Arial"/>
                  </a:rPr>
                  <a:t>アプリケーション</a:t>
                </a:r>
                <a:endParaRPr lang="ja-JP" altLang="en-US" sz="1200" dirty="0">
                  <a:solidFill>
                    <a:prstClr val="black"/>
                  </a:solidFill>
                  <a:latin typeface="Arial"/>
                  <a:ea typeface="ヒラギノ角ゴ ProN W6"/>
                  <a:cs typeface="Arial"/>
                </a:endParaRPr>
              </a:p>
            </p:txBody>
          </p:sp>
          <p:sp>
            <p:nvSpPr>
              <p:cNvPr id="62" name="円/楕円 61"/>
              <p:cNvSpPr/>
              <p:nvPr/>
            </p:nvSpPr>
            <p:spPr bwMode="auto">
              <a:xfrm>
                <a:off x="3656856" y="4365104"/>
                <a:ext cx="2138283" cy="235126"/>
              </a:xfrm>
              <a:prstGeom prst="ellipse">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wrap="none"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defRPr/>
                </a:pPr>
                <a:r>
                  <a:rPr lang="ja-JP" altLang="en-US" sz="1200" b="1" dirty="0">
                    <a:solidFill>
                      <a:prstClr val="white"/>
                    </a:solidFill>
                  </a:rPr>
                  <a:t>共通コード</a:t>
                </a:r>
              </a:p>
            </p:txBody>
          </p:sp>
        </p:grpSp>
        <p:sp>
          <p:nvSpPr>
            <p:cNvPr id="14" name="正方形/長方形 13"/>
            <p:cNvSpPr/>
            <p:nvPr/>
          </p:nvSpPr>
          <p:spPr>
            <a:xfrm>
              <a:off x="3342926" y="3717032"/>
              <a:ext cx="3706715" cy="460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創英角ｺﾞｼｯｸUB" pitchFamily="50" charset="-128"/>
                  <a:ea typeface="HGP創英角ｺﾞｼｯｸUB" pitchFamily="50" charset="-128"/>
                </a:rPr>
                <a:t>情報流通連携基盤共通</a:t>
              </a:r>
              <a:r>
                <a:rPr lang="en-US" altLang="ja-JP" dirty="0">
                  <a:latin typeface="HGP創英角ｺﾞｼｯｸUB" pitchFamily="50" charset="-128"/>
                  <a:ea typeface="HGP創英角ｺﾞｼｯｸUB" pitchFamily="50" charset="-128"/>
                </a:rPr>
                <a:t>API</a:t>
              </a:r>
              <a:endParaRPr lang="ja-JP" altLang="en-US" dirty="0">
                <a:latin typeface="HGP創英角ｺﾞｼｯｸUB" pitchFamily="50" charset="-128"/>
                <a:ea typeface="HGP創英角ｺﾞｼｯｸUB" pitchFamily="50" charset="-128"/>
              </a:endParaRPr>
            </a:p>
          </p:txBody>
        </p:sp>
      </p:grpSp>
      <p:sp>
        <p:nvSpPr>
          <p:cNvPr id="66" name="角丸四角形 65"/>
          <p:cNvSpPr/>
          <p:nvPr/>
        </p:nvSpPr>
        <p:spPr>
          <a:xfrm>
            <a:off x="127793" y="516782"/>
            <a:ext cx="9650414" cy="1237590"/>
          </a:xfrm>
          <a:prstGeom prst="roundRect">
            <a:avLst>
              <a:gd name="adj" fmla="val 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80975" indent="-180975" fontAlgn="base">
              <a:spcBef>
                <a:spcPct val="0"/>
              </a:spcBef>
              <a:spcAft>
                <a:spcPct val="0"/>
              </a:spcAft>
              <a:defRPr/>
            </a:pPr>
            <a:r>
              <a:rPr lang="ja-JP" altLang="en-US" sz="1400" dirty="0" smtClean="0">
                <a:solidFill>
                  <a:prstClr val="black"/>
                </a:solidFill>
                <a:latin typeface="+mn-ea"/>
              </a:rPr>
              <a:t>○　国</a:t>
            </a:r>
            <a:r>
              <a:rPr lang="ja-JP" altLang="en-US" sz="1400" dirty="0">
                <a:solidFill>
                  <a:prstClr val="black"/>
                </a:solidFill>
                <a:latin typeface="+mn-ea"/>
              </a:rPr>
              <a:t>や</a:t>
            </a:r>
            <a:r>
              <a:rPr lang="ja-JP" altLang="ja-JP" sz="1400" dirty="0" smtClean="0">
                <a:solidFill>
                  <a:prstClr val="black"/>
                </a:solidFill>
                <a:latin typeface="+mn-ea"/>
              </a:rPr>
              <a:t>自治体</a:t>
            </a:r>
            <a:r>
              <a:rPr lang="ja-JP" altLang="en-US" sz="1400" dirty="0" smtClean="0">
                <a:solidFill>
                  <a:prstClr val="black"/>
                </a:solidFill>
                <a:latin typeface="+mn-ea"/>
              </a:rPr>
              <a:t>等が所有する大量のボーリング（地盤）データについては、</a:t>
            </a:r>
            <a:r>
              <a:rPr lang="ja-JP" altLang="ja-JP" sz="1400" dirty="0" smtClean="0">
                <a:solidFill>
                  <a:prstClr val="black"/>
                </a:solidFill>
                <a:latin typeface="+mn-ea"/>
              </a:rPr>
              <a:t>電子的</a:t>
            </a:r>
            <a:r>
              <a:rPr lang="ja-JP" altLang="en-US" sz="1400" dirty="0">
                <a:solidFill>
                  <a:prstClr val="black"/>
                </a:solidFill>
                <a:latin typeface="+mn-ea"/>
              </a:rPr>
              <a:t>な</a:t>
            </a:r>
            <a:r>
              <a:rPr lang="ja-JP" altLang="ja-JP" sz="1400" dirty="0" smtClean="0">
                <a:solidFill>
                  <a:prstClr val="black"/>
                </a:solidFill>
                <a:latin typeface="+mn-ea"/>
              </a:rPr>
              <a:t>収集</a:t>
            </a:r>
            <a:r>
              <a:rPr lang="ja-JP" altLang="ja-JP" sz="1400" dirty="0">
                <a:solidFill>
                  <a:prstClr val="black"/>
                </a:solidFill>
                <a:latin typeface="+mn-ea"/>
              </a:rPr>
              <a:t>・</a:t>
            </a:r>
            <a:r>
              <a:rPr lang="ja-JP" altLang="ja-JP" sz="1400" dirty="0" smtClean="0">
                <a:solidFill>
                  <a:prstClr val="black"/>
                </a:solidFill>
                <a:latin typeface="+mn-ea"/>
              </a:rPr>
              <a:t>管理</a:t>
            </a:r>
            <a:r>
              <a:rPr lang="ja-JP" altLang="en-US" sz="1400" dirty="0" smtClean="0">
                <a:solidFill>
                  <a:prstClr val="black"/>
                </a:solidFill>
                <a:latin typeface="+mn-ea"/>
              </a:rPr>
              <a:t>が行われ、他の分野のデータ等と容易に組み合わせることができるようになれば、</a:t>
            </a:r>
            <a:r>
              <a:rPr lang="ja-JP" altLang="en-US" sz="1400" u="sng" dirty="0" smtClean="0">
                <a:solidFill>
                  <a:prstClr val="black"/>
                </a:solidFill>
                <a:latin typeface="+mn-ea"/>
              </a:rPr>
              <a:t>防災･減災に資するより精緻なハザードマップの提供等、新たなサービスや情報の価値を創出することが期待</a:t>
            </a:r>
            <a:r>
              <a:rPr lang="ja-JP" altLang="en-US" sz="1400" dirty="0" smtClean="0">
                <a:solidFill>
                  <a:prstClr val="black"/>
                </a:solidFill>
                <a:latin typeface="+mn-ea"/>
              </a:rPr>
              <a:t>できる。</a:t>
            </a:r>
            <a:endParaRPr lang="en-US" altLang="ja-JP" sz="1400" dirty="0">
              <a:solidFill>
                <a:prstClr val="black"/>
              </a:solidFill>
              <a:latin typeface="+mn-ea"/>
            </a:endParaRPr>
          </a:p>
          <a:p>
            <a:pPr marL="180975" indent="-180975" fontAlgn="base">
              <a:spcBef>
                <a:spcPct val="0"/>
              </a:spcBef>
              <a:spcAft>
                <a:spcPct val="0"/>
              </a:spcAft>
              <a:defRPr/>
            </a:pPr>
            <a:r>
              <a:rPr lang="ja-JP" altLang="en-US" sz="1400" dirty="0" smtClean="0">
                <a:solidFill>
                  <a:prstClr val="black"/>
                </a:solidFill>
                <a:latin typeface="+mn-ea"/>
              </a:rPr>
              <a:t>○　このため、国、自治体等が保有する地盤情報を用いて、</a:t>
            </a:r>
            <a:r>
              <a:rPr lang="ja-JP" altLang="en-US" sz="1400" u="sng" dirty="0" smtClean="0">
                <a:solidFill>
                  <a:prstClr val="black"/>
                </a:solidFill>
                <a:latin typeface="+mn-ea"/>
              </a:rPr>
              <a:t>地盤情報分野のデータ規格の構築及び地盤情報の流通・連携に係る実証</a:t>
            </a:r>
            <a:r>
              <a:rPr lang="ja-JP" altLang="en-US" sz="1400" dirty="0" smtClean="0">
                <a:solidFill>
                  <a:prstClr val="black"/>
                </a:solidFill>
                <a:latin typeface="+mn-ea"/>
              </a:rPr>
              <a:t>を行う。</a:t>
            </a:r>
            <a:endParaRPr lang="en-US" altLang="ja-JP" sz="1400" dirty="0" smtClean="0">
              <a:solidFill>
                <a:prstClr val="black"/>
              </a:solidFill>
              <a:latin typeface="+mn-ea"/>
            </a:endParaRPr>
          </a:p>
        </p:txBody>
      </p:sp>
      <p:sp>
        <p:nvSpPr>
          <p:cNvPr id="38" name="正方形/長方形 37"/>
          <p:cNvSpPr/>
          <p:nvPr/>
        </p:nvSpPr>
        <p:spPr>
          <a:xfrm>
            <a:off x="5118677" y="5818038"/>
            <a:ext cx="1682048" cy="923330"/>
          </a:xfrm>
          <a:prstGeom prst="rect">
            <a:avLst/>
          </a:prstGeom>
          <a:solidFill>
            <a:schemeClr val="accent1">
              <a:lumMod val="20000"/>
              <a:lumOff val="80000"/>
            </a:schemeClr>
          </a:solidFill>
          <a:ln>
            <a:solidFill>
              <a:schemeClr val="tx1"/>
            </a:solidFill>
          </a:ln>
        </p:spPr>
        <p:txBody>
          <a:bodyPr wrap="square">
            <a:spAutoFit/>
          </a:bodyPr>
          <a:lstStyle/>
          <a:p>
            <a:r>
              <a:rPr lang="ja-JP" altLang="en-US" sz="900" dirty="0" smtClean="0">
                <a:solidFill>
                  <a:prstClr val="black"/>
                </a:solidFill>
                <a:latin typeface="ＭＳ Ｐゴシック"/>
              </a:rPr>
              <a:t>○土砂災害警戒区域</a:t>
            </a:r>
            <a:endParaRPr lang="en-US" altLang="ja-JP" sz="900" dirty="0" smtClean="0">
              <a:solidFill>
                <a:prstClr val="black"/>
              </a:solidFill>
              <a:latin typeface="ＭＳ Ｐゴシック"/>
            </a:endParaRPr>
          </a:p>
          <a:p>
            <a:r>
              <a:rPr lang="ja-JP" altLang="en-US" sz="900" dirty="0" smtClean="0">
                <a:solidFill>
                  <a:prstClr val="black"/>
                </a:solidFill>
                <a:latin typeface="ＭＳ Ｐゴシック"/>
              </a:rPr>
              <a:t>○微地形･地質図</a:t>
            </a:r>
            <a:endParaRPr lang="en-US" altLang="ja-JP" sz="900" dirty="0" smtClean="0">
              <a:solidFill>
                <a:prstClr val="black"/>
              </a:solidFill>
              <a:latin typeface="ＭＳ Ｐゴシック"/>
            </a:endParaRPr>
          </a:p>
          <a:p>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5m</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10mDEM</a:t>
            </a:r>
            <a:r>
              <a:rPr lang="ja-JP" altLang="en-US" sz="900" dirty="0" smtClean="0">
                <a:solidFill>
                  <a:prstClr val="black"/>
                </a:solidFill>
                <a:latin typeface="ＭＳ Ｐゴシック"/>
              </a:rPr>
              <a:t>断彩図</a:t>
            </a:r>
            <a:endParaRPr lang="en-US" altLang="ja-JP" sz="900" dirty="0" smtClean="0">
              <a:solidFill>
                <a:prstClr val="black"/>
              </a:solidFill>
              <a:latin typeface="ＭＳ Ｐゴシック"/>
            </a:endParaRPr>
          </a:p>
          <a:p>
            <a:r>
              <a:rPr lang="ja-JP" altLang="en-US" sz="900" dirty="0" smtClean="0">
                <a:solidFill>
                  <a:prstClr val="black"/>
                </a:solidFill>
                <a:latin typeface="ＭＳ Ｐゴシック"/>
              </a:rPr>
              <a:t>○解放基盤波形</a:t>
            </a:r>
            <a:endParaRPr lang="en-US" altLang="ja-JP" sz="900" dirty="0" smtClean="0">
              <a:solidFill>
                <a:prstClr val="black"/>
              </a:solidFill>
              <a:latin typeface="ＭＳ Ｐゴシック"/>
            </a:endParaRPr>
          </a:p>
          <a:p>
            <a:r>
              <a:rPr lang="ja-JP" altLang="en-US" sz="900" dirty="0" smtClean="0">
                <a:solidFill>
                  <a:prstClr val="black"/>
                </a:solidFill>
                <a:latin typeface="ＭＳ Ｐゴシック"/>
              </a:rPr>
              <a:t>○ランドマークデータ</a:t>
            </a:r>
            <a:r>
              <a:rPr lang="en-US" altLang="ja-JP" sz="900" smtClean="0">
                <a:solidFill>
                  <a:prstClr val="black"/>
                </a:solidFill>
                <a:latin typeface="ＭＳ Ｐゴシック"/>
              </a:rPr>
              <a:t>(</a:t>
            </a:r>
          </a:p>
          <a:p>
            <a:r>
              <a:rPr lang="ja-JP" altLang="en-US" sz="900" smtClean="0">
                <a:solidFill>
                  <a:prstClr val="black"/>
                </a:solidFill>
                <a:latin typeface="ＭＳ Ｐゴシック"/>
              </a:rPr>
              <a:t>ハザードマップ</a:t>
            </a:r>
            <a:r>
              <a:rPr lang="ja-JP" altLang="en-US" sz="900" dirty="0" smtClean="0">
                <a:solidFill>
                  <a:prstClr val="black"/>
                </a:solidFill>
                <a:latin typeface="ＭＳ Ｐゴシック"/>
              </a:rPr>
              <a:t>や避難所等</a:t>
            </a:r>
            <a:r>
              <a:rPr lang="en-US" altLang="ja-JP" sz="900" dirty="0" smtClean="0">
                <a:solidFill>
                  <a:prstClr val="black"/>
                </a:solidFill>
                <a:latin typeface="ＭＳ Ｐゴシック"/>
              </a:rPr>
              <a:t>)</a:t>
            </a:r>
          </a:p>
        </p:txBody>
      </p:sp>
      <p:sp>
        <p:nvSpPr>
          <p:cNvPr id="39" name="上矢印 38"/>
          <p:cNvSpPr/>
          <p:nvPr/>
        </p:nvSpPr>
        <p:spPr>
          <a:xfrm>
            <a:off x="5381628" y="5229200"/>
            <a:ext cx="288032" cy="588838"/>
          </a:xfrm>
          <a:prstGeom prst="up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dirty="0" err="1" smtClean="0">
              <a:solidFill>
                <a:prstClr val="white"/>
              </a:solidFill>
            </a:endParaRPr>
          </a:p>
        </p:txBody>
      </p:sp>
      <p:sp>
        <p:nvSpPr>
          <p:cNvPr id="9" name="テキスト ボックス 8"/>
          <p:cNvSpPr txBox="1"/>
          <p:nvPr/>
        </p:nvSpPr>
        <p:spPr>
          <a:xfrm>
            <a:off x="3642305" y="5456372"/>
            <a:ext cx="2077238" cy="307777"/>
          </a:xfrm>
          <a:prstGeom prst="rect">
            <a:avLst/>
          </a:prstGeom>
          <a:solidFill>
            <a:srgbClr val="FFFFCC"/>
          </a:solidFill>
          <a:ln>
            <a:solidFill>
              <a:schemeClr val="tx1"/>
            </a:solidFill>
          </a:ln>
        </p:spPr>
        <p:txBody>
          <a:bodyPr wrap="square" rtlCol="0">
            <a:spAutoFit/>
          </a:bodyPr>
          <a:lstStyle/>
          <a:p>
            <a:pPr algn="ctr"/>
            <a:r>
              <a:rPr lang="ja-JP" altLang="en-US" sz="1400" b="1" dirty="0" smtClean="0"/>
              <a:t>地盤情報の収集</a:t>
            </a:r>
            <a:endParaRPr lang="en-US" altLang="ja-JP" sz="1400" b="1" dirty="0" smtClean="0"/>
          </a:p>
        </p:txBody>
      </p:sp>
      <p:sp>
        <p:nvSpPr>
          <p:cNvPr id="41" name="角丸四角形 40"/>
          <p:cNvSpPr/>
          <p:nvPr/>
        </p:nvSpPr>
        <p:spPr>
          <a:xfrm>
            <a:off x="7239017" y="2780928"/>
            <a:ext cx="2524108" cy="3714776"/>
          </a:xfrm>
          <a:prstGeom prst="roundRect">
            <a:avLst>
              <a:gd name="adj" fmla="val 647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lnSpc>
                <a:spcPct val="120000"/>
              </a:lnSpc>
              <a:spcBef>
                <a:spcPct val="0"/>
              </a:spcBef>
              <a:spcAft>
                <a:spcPct val="0"/>
              </a:spcAft>
              <a:defRPr/>
            </a:pPr>
            <a:r>
              <a:rPr lang="ja-JP" altLang="en-US" sz="1400" b="1" dirty="0">
                <a:solidFill>
                  <a:prstClr val="black"/>
                </a:solidFill>
                <a:latin typeface="+mn-ea"/>
              </a:rPr>
              <a:t>　</a:t>
            </a:r>
            <a:r>
              <a:rPr lang="en-US" altLang="ja-JP" sz="1200" b="1" dirty="0" smtClean="0">
                <a:solidFill>
                  <a:prstClr val="black"/>
                </a:solidFill>
                <a:latin typeface="+mn-ea"/>
              </a:rPr>
              <a:t>【</a:t>
            </a:r>
            <a:r>
              <a:rPr lang="ja-JP" altLang="en-US" sz="1200" b="1" dirty="0" smtClean="0">
                <a:solidFill>
                  <a:prstClr val="black"/>
                </a:solidFill>
                <a:latin typeface="+mn-ea"/>
              </a:rPr>
              <a:t>本実証で扱う</a:t>
            </a:r>
            <a:r>
              <a:rPr lang="ja-JP" altLang="en-US" sz="1200" b="1" dirty="0">
                <a:solidFill>
                  <a:prstClr val="black"/>
                </a:solidFill>
                <a:latin typeface="+mn-ea"/>
              </a:rPr>
              <a:t>データ（例</a:t>
            </a:r>
            <a:r>
              <a:rPr lang="ja-JP" altLang="en-US" sz="1200" b="1" dirty="0" smtClean="0">
                <a:solidFill>
                  <a:prstClr val="black"/>
                </a:solidFill>
                <a:latin typeface="+mn-ea"/>
              </a:rPr>
              <a:t>）</a:t>
            </a:r>
            <a:r>
              <a:rPr lang="en-US" altLang="ja-JP" sz="1200" b="1" dirty="0" smtClean="0">
                <a:solidFill>
                  <a:prstClr val="black"/>
                </a:solidFill>
                <a:latin typeface="+mn-ea"/>
              </a:rPr>
              <a:t>】</a:t>
            </a:r>
            <a:endParaRPr lang="en-US" altLang="ja-JP" sz="1200" b="1" dirty="0">
              <a:solidFill>
                <a:prstClr val="black"/>
              </a:solidFill>
              <a:latin typeface="+mn-ea"/>
            </a:endParaRPr>
          </a:p>
          <a:p>
            <a:pPr fontAlgn="base">
              <a:lnSpc>
                <a:spcPct val="120000"/>
              </a:lnSpc>
              <a:spcBef>
                <a:spcPct val="0"/>
              </a:spcBef>
              <a:spcAft>
                <a:spcPct val="0"/>
              </a:spcAft>
              <a:defRPr/>
            </a:pPr>
            <a:endParaRPr lang="ja-JP" altLang="en-US"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(1)</a:t>
            </a:r>
            <a:r>
              <a:rPr lang="ja-JP" altLang="en-US" sz="1200" dirty="0" smtClean="0">
                <a:solidFill>
                  <a:prstClr val="black"/>
                </a:solidFill>
                <a:latin typeface="+mn-ea"/>
              </a:rPr>
              <a:t>オリジナルデータ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ja-JP" altLang="en-US" sz="1200" dirty="0" smtClean="0">
                <a:solidFill>
                  <a:prstClr val="black"/>
                </a:solidFill>
                <a:latin typeface="+mn-ea"/>
              </a:rPr>
              <a:t> ・ ボーリングデータ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・土質試験結果一覧表データ</a:t>
            </a:r>
          </a:p>
          <a:p>
            <a:pPr fontAlgn="base">
              <a:lnSpc>
                <a:spcPct val="120000"/>
              </a:lnSpc>
              <a:spcBef>
                <a:spcPct val="0"/>
              </a:spcBef>
              <a:spcAft>
                <a:spcPct val="0"/>
              </a:spcAft>
              <a:defRPr/>
            </a:pPr>
            <a:r>
              <a:rPr lang="ja-JP" altLang="en-US" sz="1200" dirty="0" smtClean="0">
                <a:solidFill>
                  <a:prstClr val="black"/>
                </a:solidFill>
                <a:latin typeface="+mn-ea"/>
              </a:rPr>
              <a:t>　 </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(2)</a:t>
            </a:r>
            <a:r>
              <a:rPr lang="ja-JP" altLang="en-US" sz="1200" dirty="0" smtClean="0">
                <a:solidFill>
                  <a:prstClr val="black"/>
                </a:solidFill>
                <a:latin typeface="+mn-ea"/>
              </a:rPr>
              <a:t>本実証での加工データ</a:t>
            </a: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・地域地盤常数データ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・鉛直</a:t>
            </a:r>
            <a:r>
              <a:rPr lang="en-US" altLang="ja-JP" sz="1200" dirty="0" smtClean="0">
                <a:solidFill>
                  <a:prstClr val="black"/>
                </a:solidFill>
                <a:latin typeface="+mn-ea"/>
              </a:rPr>
              <a:t>1</a:t>
            </a:r>
            <a:r>
              <a:rPr lang="ja-JP" altLang="en-US" sz="1200" dirty="0" smtClean="0">
                <a:solidFill>
                  <a:prstClr val="black"/>
                </a:solidFill>
                <a:latin typeface="+mn-ea"/>
              </a:rPr>
              <a:t>次元地盤柱状体モデル</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・地震シミュレーション結果</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r>
              <a:rPr lang="ja-JP" altLang="en-US" sz="1200" dirty="0" smtClean="0">
                <a:solidFill>
                  <a:prstClr val="black"/>
                </a:solidFill>
                <a:latin typeface="+mn-ea"/>
              </a:rPr>
              <a:t>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ja-JP" altLang="en-US" sz="1200" dirty="0" smtClean="0">
                <a:solidFill>
                  <a:prstClr val="black"/>
                </a:solidFill>
                <a:latin typeface="+mn-ea"/>
              </a:rPr>
              <a:t>・地盤リスク抽出結果データ</a:t>
            </a:r>
            <a:endParaRPr lang="en-US" altLang="ja-JP" sz="1200" dirty="0" smtClean="0">
              <a:solidFill>
                <a:prstClr val="black"/>
              </a:solidFill>
              <a:latin typeface="+mn-ea"/>
            </a:endParaRPr>
          </a:p>
          <a:p>
            <a:pPr fontAlgn="base">
              <a:lnSpc>
                <a:spcPct val="120000"/>
              </a:lnSpc>
              <a:spcBef>
                <a:spcPct val="0"/>
              </a:spcBef>
              <a:spcAft>
                <a:spcPct val="0"/>
              </a:spcAft>
              <a:defRPr/>
            </a:pPr>
            <a:r>
              <a:rPr lang="en-US" altLang="ja-JP" sz="1200" dirty="0" smtClean="0">
                <a:solidFill>
                  <a:prstClr val="black"/>
                </a:solidFill>
                <a:latin typeface="+mn-ea"/>
              </a:rPr>
              <a:t>   </a:t>
            </a:r>
          </a:p>
        </p:txBody>
      </p:sp>
      <p:grpSp>
        <p:nvGrpSpPr>
          <p:cNvPr id="5" name="グループ化 4"/>
          <p:cNvGrpSpPr/>
          <p:nvPr/>
        </p:nvGrpSpPr>
        <p:grpSpPr>
          <a:xfrm>
            <a:off x="2390581" y="1844825"/>
            <a:ext cx="4782646" cy="1630993"/>
            <a:chOff x="2755869" y="1725999"/>
            <a:chExt cx="4782646" cy="1630993"/>
          </a:xfrm>
        </p:grpSpPr>
        <p:sp>
          <p:nvSpPr>
            <p:cNvPr id="149" name="角丸四角形 148"/>
            <p:cNvSpPr/>
            <p:nvPr/>
          </p:nvSpPr>
          <p:spPr>
            <a:xfrm>
              <a:off x="3265379" y="1827963"/>
              <a:ext cx="3813514" cy="152902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1" name="Picture 5" descr="Image06"/>
            <p:cNvPicPr>
              <a:picLocks noChangeAspect="1" noChangeArrowheads="1"/>
            </p:cNvPicPr>
            <p:nvPr/>
          </p:nvPicPr>
          <p:blipFill>
            <a:blip r:embed="rId4">
              <a:extLst>
                <a:ext uri="{28A0092B-C50C-407E-A947-70E740481C1C}">
                  <a14:useLocalDpi xmlns:a14="http://schemas.microsoft.com/office/drawing/2010/main" val="0"/>
                </a:ext>
              </a:extLst>
            </a:blip>
            <a:srcRect t="-39"/>
            <a:stretch>
              <a:fillRect/>
            </a:stretch>
          </p:blipFill>
          <p:spPr bwMode="auto">
            <a:xfrm>
              <a:off x="4470753" y="2117192"/>
              <a:ext cx="981638" cy="108982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112" name="テキスト ボックス 111"/>
            <p:cNvSpPr txBox="1"/>
            <p:nvPr/>
          </p:nvSpPr>
          <p:spPr bwMode="auto">
            <a:xfrm>
              <a:off x="5550873" y="2260011"/>
              <a:ext cx="1444213" cy="923007"/>
            </a:xfrm>
            <a:prstGeom prst="rect">
              <a:avLst/>
            </a:prstGeom>
            <a:solidFill>
              <a:schemeClr val="accent1">
                <a:lumMod val="40000"/>
                <a:lumOff val="60000"/>
              </a:schemeClr>
            </a:solidFill>
            <a:ln w="9525">
              <a:noFill/>
              <a:miter lim="800000"/>
              <a:headEnd/>
              <a:tailEnd/>
            </a:ln>
            <a:effectLst/>
          </p:spPr>
          <p:txBody>
            <a:bodyPr wrap="square" lIns="0" tIns="48989" rIns="0" bIns="48989" rtlCol="0">
              <a:prstTxWarp prst="textNoShape">
                <a:avLst/>
              </a:prstTxWarp>
              <a:spAutoFit/>
            </a:bodyPr>
            <a:lstStyle/>
            <a:p>
              <a:pPr marL="182563" indent="-182563">
                <a:lnSpc>
                  <a:spcPct val="90000"/>
                </a:lnSpc>
                <a:spcBef>
                  <a:spcPct val="50000"/>
                </a:spcBef>
              </a:pPr>
              <a:r>
                <a:rPr lang="ja-JP" altLang="en-US" sz="1050" dirty="0" smtClean="0">
                  <a:solidFill>
                    <a:prstClr val="black">
                      <a:lumMod val="75000"/>
                      <a:lumOff val="25000"/>
                    </a:prstClr>
                  </a:solidFill>
                  <a:latin typeface="Arial"/>
                  <a:ea typeface="ヒラギノ角ゴ ProN W6"/>
                  <a:cs typeface="Arial"/>
                </a:rPr>
                <a:t>・災害予測ｱﾌﾟﾘｹｰｼｮﾝ</a:t>
              </a:r>
              <a:endParaRPr lang="en-US" altLang="ja-JP" sz="1050" dirty="0" smtClean="0">
                <a:solidFill>
                  <a:prstClr val="black">
                    <a:lumMod val="75000"/>
                    <a:lumOff val="25000"/>
                  </a:prstClr>
                </a:solidFill>
                <a:latin typeface="Arial"/>
                <a:ea typeface="ヒラギノ角ゴ ProN W6"/>
                <a:cs typeface="Arial"/>
              </a:endParaRPr>
            </a:p>
            <a:p>
              <a:pPr marL="182563" indent="-182563">
                <a:lnSpc>
                  <a:spcPct val="90000"/>
                </a:lnSpc>
                <a:spcBef>
                  <a:spcPct val="50000"/>
                </a:spcBef>
              </a:pPr>
              <a:r>
                <a:rPr lang="ja-JP" altLang="en-US" sz="1050" dirty="0" smtClean="0">
                  <a:solidFill>
                    <a:prstClr val="black">
                      <a:lumMod val="75000"/>
                      <a:lumOff val="25000"/>
                    </a:prstClr>
                  </a:solidFill>
                  <a:latin typeface="Arial"/>
                  <a:ea typeface="ヒラギノ角ゴ ProN W6"/>
                  <a:cs typeface="Arial"/>
                </a:rPr>
                <a:t>・ﾎﾞｰﾘﾝｸﾞﾃﾞｰﾀ公開ｼｽﾃﾑ</a:t>
              </a:r>
              <a:endParaRPr lang="en-US" altLang="ja-JP" sz="1050" dirty="0" smtClean="0">
                <a:solidFill>
                  <a:prstClr val="black">
                    <a:lumMod val="75000"/>
                    <a:lumOff val="25000"/>
                  </a:prstClr>
                </a:solidFill>
                <a:latin typeface="Arial"/>
                <a:ea typeface="ヒラギノ角ゴ ProN W6"/>
                <a:cs typeface="Arial"/>
              </a:endParaRPr>
            </a:p>
            <a:p>
              <a:pPr marL="182563" indent="-182563">
                <a:lnSpc>
                  <a:spcPct val="90000"/>
                </a:lnSpc>
                <a:spcBef>
                  <a:spcPct val="50000"/>
                </a:spcBef>
              </a:pPr>
              <a:r>
                <a:rPr lang="ja-JP" altLang="en-US" sz="1050" dirty="0" smtClean="0">
                  <a:solidFill>
                    <a:prstClr val="black">
                      <a:lumMod val="75000"/>
                      <a:lumOff val="25000"/>
                    </a:prstClr>
                  </a:solidFill>
                  <a:latin typeface="Arial"/>
                  <a:ea typeface="ヒラギノ角ゴ ProN W6"/>
                  <a:cs typeface="Arial"/>
                </a:rPr>
                <a:t>・ﾊｻﾞｰﾄﾞﾏｯﾌﾟ公開ｼｽﾃﾑ</a:t>
              </a:r>
              <a:endParaRPr lang="en-US" altLang="ja-JP" sz="1050" dirty="0" smtClean="0">
                <a:solidFill>
                  <a:prstClr val="black">
                    <a:lumMod val="75000"/>
                    <a:lumOff val="25000"/>
                  </a:prstClr>
                </a:solidFill>
                <a:latin typeface="Arial"/>
                <a:ea typeface="ヒラギノ角ゴ ProN W6"/>
                <a:cs typeface="Arial"/>
              </a:endParaRPr>
            </a:p>
            <a:p>
              <a:pPr marL="182563" indent="-182563">
                <a:lnSpc>
                  <a:spcPct val="90000"/>
                </a:lnSpc>
                <a:spcBef>
                  <a:spcPct val="50000"/>
                </a:spcBef>
              </a:pPr>
              <a:r>
                <a:rPr lang="ja-JP" altLang="en-US" sz="1050" dirty="0">
                  <a:solidFill>
                    <a:prstClr val="black">
                      <a:lumMod val="75000"/>
                      <a:lumOff val="25000"/>
                    </a:prstClr>
                  </a:solidFill>
                  <a:latin typeface="Arial"/>
                  <a:ea typeface="ヒラギノ角ゴ ProN W6"/>
                  <a:cs typeface="Arial"/>
                </a:rPr>
                <a:t>　</a:t>
              </a:r>
              <a:r>
                <a:rPr lang="ja-JP" altLang="en-US" sz="1050" dirty="0" smtClean="0">
                  <a:solidFill>
                    <a:prstClr val="black">
                      <a:lumMod val="75000"/>
                      <a:lumOff val="25000"/>
                    </a:prstClr>
                  </a:solidFill>
                  <a:latin typeface="Arial"/>
                  <a:ea typeface="ヒラギノ角ゴ ProN W6"/>
                  <a:cs typeface="Arial"/>
                </a:rPr>
                <a:t>等</a:t>
              </a:r>
              <a:endParaRPr lang="en-US" altLang="ja-JP" sz="1050" dirty="0" smtClean="0">
                <a:solidFill>
                  <a:prstClr val="black">
                    <a:lumMod val="75000"/>
                    <a:lumOff val="25000"/>
                  </a:prstClr>
                </a:solidFill>
                <a:latin typeface="Arial"/>
                <a:ea typeface="ヒラギノ角ゴ ProN W6"/>
                <a:cs typeface="Arial"/>
              </a:endParaRPr>
            </a:p>
          </p:txBody>
        </p:sp>
        <p:pic>
          <p:nvPicPr>
            <p:cNvPr id="63" name="Picture 12" descr="Image03のコピ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4650" y="2160543"/>
              <a:ext cx="1238214" cy="10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テキスト ボックス 239"/>
            <p:cNvSpPr txBox="1"/>
            <p:nvPr/>
          </p:nvSpPr>
          <p:spPr bwMode="auto">
            <a:xfrm>
              <a:off x="4144799" y="1827963"/>
              <a:ext cx="2202472" cy="283601"/>
            </a:xfrm>
            <a:prstGeom prst="rect">
              <a:avLst/>
            </a:prstGeom>
            <a:noFill/>
            <a:ln w="9525">
              <a:noFill/>
              <a:prstDash val="dash"/>
              <a:miter lim="800000"/>
              <a:headEnd/>
              <a:tailEnd/>
            </a:ln>
            <a:effectLst/>
          </p:spPr>
          <p:txBody>
            <a:bodyPr wrap="square" lIns="79434" tIns="48989" rIns="79434" bIns="48989" rtlCol="0">
              <a:prstTxWarp prst="textNoShape">
                <a:avLst/>
              </a:prstTxWarp>
              <a:spAutoFit/>
            </a:bodyPr>
            <a:lstStyle/>
            <a:p>
              <a:pPr algn="ctr"/>
              <a:r>
                <a:rPr lang="ja-JP" altLang="en-US" sz="1200" b="1" dirty="0" smtClean="0">
                  <a:solidFill>
                    <a:prstClr val="black"/>
                  </a:solidFill>
                  <a:latin typeface="ヒラギノ角ゴ ProN W6"/>
                  <a:ea typeface="ヒラギノ角ゴ ProN W6"/>
                  <a:cs typeface="ヒラギノ角ゴ ProN W6"/>
                </a:rPr>
                <a:t>地盤情報利活用サービス</a:t>
              </a:r>
              <a:endParaRPr lang="ja-JP" altLang="en-US" sz="1200" b="1" dirty="0">
                <a:solidFill>
                  <a:prstClr val="black"/>
                </a:solidFill>
                <a:latin typeface="ヒラギノ角ゴ ProN W6"/>
                <a:ea typeface="ヒラギノ角ゴ ProN W6"/>
                <a:cs typeface="ヒラギノ角ゴ ProN W6"/>
              </a:endParaRPr>
            </a:p>
          </p:txBody>
        </p:sp>
        <p:grpSp>
          <p:nvGrpSpPr>
            <p:cNvPr id="3" name="グループ化 2"/>
            <p:cNvGrpSpPr/>
            <p:nvPr/>
          </p:nvGrpSpPr>
          <p:grpSpPr>
            <a:xfrm>
              <a:off x="6788317" y="1725999"/>
              <a:ext cx="750198" cy="622881"/>
              <a:chOff x="8153279" y="2292468"/>
              <a:chExt cx="750198" cy="622881"/>
            </a:xfrm>
          </p:grpSpPr>
          <p:pic>
            <p:nvPicPr>
              <p:cNvPr id="45" name="Picture 77" descr="C:\Program Files\Microsoft Office\MEDIA\CAGCAT10\j019538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279" y="2292468"/>
                <a:ext cx="490455" cy="4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47"/>
              <p:cNvSpPr txBox="1"/>
              <p:nvPr/>
            </p:nvSpPr>
            <p:spPr>
              <a:xfrm>
                <a:off x="8264532" y="2699905"/>
                <a:ext cx="638945" cy="215444"/>
              </a:xfrm>
              <a:prstGeom prst="rect">
                <a:avLst/>
              </a:prstGeom>
              <a:noFill/>
              <a:ln>
                <a:noFill/>
              </a:ln>
            </p:spPr>
            <p:txBody>
              <a:bodyPr wrap="square" rtlCol="0">
                <a:spAutoFit/>
              </a:bodyPr>
              <a:lstStyle/>
              <a:p>
                <a:r>
                  <a:rPr lang="ja-JP" altLang="en-US" sz="800" dirty="0">
                    <a:solidFill>
                      <a:prstClr val="black"/>
                    </a:solidFill>
                  </a:rPr>
                  <a:t>住民</a:t>
                </a:r>
              </a:p>
            </p:txBody>
          </p:sp>
        </p:grpSp>
        <p:grpSp>
          <p:nvGrpSpPr>
            <p:cNvPr id="4" name="グループ化 3"/>
            <p:cNvGrpSpPr/>
            <p:nvPr/>
          </p:nvGrpSpPr>
          <p:grpSpPr>
            <a:xfrm>
              <a:off x="2755869" y="1837428"/>
              <a:ext cx="717766" cy="582942"/>
              <a:chOff x="8483707" y="3139657"/>
              <a:chExt cx="717766" cy="582942"/>
            </a:xfrm>
          </p:grpSpPr>
          <p:pic>
            <p:nvPicPr>
              <p:cNvPr id="46" name="Picture 37" descr="MC900088956[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2527" y="3139657"/>
                <a:ext cx="566937" cy="41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8483707" y="3507155"/>
                <a:ext cx="717766" cy="215444"/>
              </a:xfrm>
              <a:prstGeom prst="rect">
                <a:avLst/>
              </a:prstGeom>
              <a:noFill/>
              <a:ln>
                <a:noFill/>
              </a:ln>
            </p:spPr>
            <p:txBody>
              <a:bodyPr wrap="square" rtlCol="0">
                <a:spAutoFit/>
              </a:bodyPr>
              <a:lstStyle/>
              <a:p>
                <a:r>
                  <a:rPr lang="ja-JP" altLang="en-US" sz="800" dirty="0" smtClean="0">
                    <a:solidFill>
                      <a:prstClr val="black"/>
                    </a:solidFill>
                  </a:rPr>
                  <a:t>教育・観光</a:t>
                </a:r>
                <a:endParaRPr lang="ja-JP" altLang="en-US" sz="800" dirty="0">
                  <a:solidFill>
                    <a:prstClr val="black"/>
                  </a:solidFill>
                </a:endParaRPr>
              </a:p>
            </p:txBody>
          </p:sp>
        </p:grpSp>
        <p:grpSp>
          <p:nvGrpSpPr>
            <p:cNvPr id="2" name="グループ化 1"/>
            <p:cNvGrpSpPr/>
            <p:nvPr/>
          </p:nvGrpSpPr>
          <p:grpSpPr>
            <a:xfrm>
              <a:off x="2842395" y="2666960"/>
              <a:ext cx="692255" cy="658623"/>
              <a:chOff x="8592667" y="1826755"/>
              <a:chExt cx="692255" cy="658623"/>
            </a:xfrm>
          </p:grpSpPr>
          <p:pic>
            <p:nvPicPr>
              <p:cNvPr id="44" name="Picture 53" descr="j03434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305" y="1826755"/>
                <a:ext cx="460205" cy="44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592667" y="2269934"/>
                <a:ext cx="692255" cy="215444"/>
              </a:xfrm>
              <a:prstGeom prst="rect">
                <a:avLst/>
              </a:prstGeom>
              <a:noFill/>
              <a:ln>
                <a:noFill/>
              </a:ln>
            </p:spPr>
            <p:txBody>
              <a:bodyPr wrap="square" rtlCol="0">
                <a:spAutoFit/>
              </a:bodyPr>
              <a:lstStyle/>
              <a:p>
                <a:r>
                  <a:rPr lang="ja-JP" altLang="en-US" sz="800" dirty="0" smtClean="0">
                    <a:solidFill>
                      <a:prstClr val="black"/>
                    </a:solidFill>
                  </a:rPr>
                  <a:t>国・自治体</a:t>
                </a:r>
                <a:endParaRPr lang="ja-JP" altLang="en-US" sz="800" dirty="0">
                  <a:solidFill>
                    <a:prstClr val="black"/>
                  </a:solidFill>
                </a:endParaRPr>
              </a:p>
            </p:txBody>
          </p:sp>
        </p:grpSp>
      </p:grpSp>
      <p:cxnSp>
        <p:nvCxnSpPr>
          <p:cNvPr id="42" name="直線コネクタ 41"/>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43" name="テキスト ボックス 42"/>
          <p:cNvSpPr txBox="1"/>
          <p:nvPr/>
        </p:nvSpPr>
        <p:spPr>
          <a:xfrm>
            <a:off x="2" y="-2352"/>
            <a:ext cx="9905999" cy="400110"/>
          </a:xfrm>
          <a:prstGeom prst="rect">
            <a:avLst/>
          </a:prstGeom>
          <a:noFill/>
        </p:spPr>
        <p:txBody>
          <a:bodyPr wrap="square" rtlCol="0">
            <a:spAutoFit/>
          </a:bodyPr>
          <a:lstStyle/>
          <a:p>
            <a:pPr algn="ctr"/>
            <a:r>
              <a:rPr lang="ja-JP" altLang="en-US" sz="2000" dirty="0">
                <a:latin typeface="+mn-ea"/>
              </a:rPr>
              <a:t>２．</a:t>
            </a:r>
            <a:r>
              <a:rPr lang="ja-JP" altLang="en-US" sz="2000" dirty="0" smtClean="0">
                <a:latin typeface="+mn-ea"/>
              </a:rPr>
              <a:t>実証</a:t>
            </a:r>
            <a:r>
              <a:rPr lang="ja-JP" altLang="en-US" sz="2000" dirty="0">
                <a:latin typeface="+mn-ea"/>
              </a:rPr>
              <a:t>実験の</a:t>
            </a:r>
            <a:r>
              <a:rPr lang="ja-JP" altLang="en-US" sz="2000" dirty="0" smtClean="0">
                <a:latin typeface="+mn-ea"/>
              </a:rPr>
              <a:t>概要　③ボーリング（地盤）データ</a:t>
            </a:r>
            <a:endParaRPr kumimoji="1" lang="en-US" altLang="ja-JP" sz="2000" dirty="0" smtClean="0">
              <a:latin typeface="+mn-ea"/>
            </a:endParaRPr>
          </a:p>
        </p:txBody>
      </p:sp>
      <p:sp>
        <p:nvSpPr>
          <p:cNvPr id="55" name="正方形/長方形 54"/>
          <p:cNvSpPr/>
          <p:nvPr/>
        </p:nvSpPr>
        <p:spPr>
          <a:xfrm>
            <a:off x="2218349" y="5869823"/>
            <a:ext cx="2739419" cy="646331"/>
          </a:xfrm>
          <a:prstGeom prst="rect">
            <a:avLst/>
          </a:prstGeom>
          <a:solidFill>
            <a:schemeClr val="accent1">
              <a:lumMod val="20000"/>
              <a:lumOff val="80000"/>
            </a:schemeClr>
          </a:solidFill>
          <a:ln w="25400">
            <a:solidFill>
              <a:schemeClr val="tx1"/>
            </a:solidFill>
          </a:ln>
        </p:spPr>
        <p:txBody>
          <a:bodyPr wrap="square">
            <a:spAutoFit/>
          </a:bodyPr>
          <a:lstStyle/>
          <a:p>
            <a:r>
              <a:rPr lang="ja-JP" altLang="en-US" sz="900" dirty="0">
                <a:solidFill>
                  <a:prstClr val="black"/>
                </a:solidFill>
                <a:latin typeface="ＭＳ Ｐゴシック"/>
              </a:rPr>
              <a:t>〇</a:t>
            </a:r>
            <a:r>
              <a:rPr lang="ja-JP" altLang="en-US" sz="900" dirty="0" smtClean="0">
                <a:solidFill>
                  <a:prstClr val="black"/>
                </a:solidFill>
                <a:latin typeface="ＭＳ Ｐゴシック"/>
              </a:rPr>
              <a:t>国の</a:t>
            </a:r>
            <a:r>
              <a:rPr lang="ja-JP" altLang="en-US" sz="900" dirty="0">
                <a:solidFill>
                  <a:prstClr val="black"/>
                </a:solidFill>
                <a:latin typeface="ＭＳ Ｐゴシック"/>
              </a:rPr>
              <a:t>地盤</a:t>
            </a:r>
            <a:r>
              <a:rPr lang="ja-JP" altLang="en-US" sz="900" dirty="0" smtClean="0">
                <a:solidFill>
                  <a:prstClr val="black"/>
                </a:solidFill>
                <a:latin typeface="ＭＳ Ｐゴシック"/>
              </a:rPr>
              <a:t>情報</a:t>
            </a:r>
            <a:endParaRPr lang="en-US" altLang="ja-JP" sz="900" dirty="0" smtClean="0">
              <a:solidFill>
                <a:prstClr val="black"/>
              </a:solidFill>
              <a:latin typeface="ＭＳ Ｐゴシック"/>
            </a:endParaRPr>
          </a:p>
          <a:p>
            <a:r>
              <a:rPr lang="ja-JP" altLang="en-US" sz="900" dirty="0" smtClean="0">
                <a:solidFill>
                  <a:prstClr val="black"/>
                </a:solidFill>
                <a:latin typeface="ＭＳ Ｐゴシック"/>
              </a:rPr>
              <a:t>　　・</a:t>
            </a:r>
            <a:r>
              <a:rPr lang="en-US" altLang="ja-JP" sz="900" dirty="0" err="1" smtClean="0">
                <a:solidFill>
                  <a:prstClr val="black"/>
                </a:solidFill>
                <a:latin typeface="ＭＳ Ｐゴシック"/>
              </a:rPr>
              <a:t>KuniJiban</a:t>
            </a:r>
            <a:r>
              <a:rPr lang="en-US" altLang="ja-JP" sz="900" dirty="0" smtClean="0">
                <a:solidFill>
                  <a:prstClr val="black"/>
                </a:solidFill>
                <a:latin typeface="ＭＳ Ｐゴシック"/>
              </a:rPr>
              <a:t>(</a:t>
            </a:r>
            <a:r>
              <a:rPr lang="ja-JP" altLang="en-US" sz="900" dirty="0" smtClean="0">
                <a:solidFill>
                  <a:prstClr val="black"/>
                </a:solidFill>
                <a:latin typeface="ＭＳ Ｐゴシック"/>
              </a:rPr>
              <a:t>国交省</a:t>
            </a:r>
            <a:r>
              <a:rPr lang="en-US" altLang="ja-JP" sz="900" dirty="0" smtClean="0">
                <a:solidFill>
                  <a:prstClr val="black"/>
                </a:solidFill>
                <a:latin typeface="ＭＳ Ｐゴシック"/>
              </a:rPr>
              <a:t>)</a:t>
            </a:r>
          </a:p>
          <a:p>
            <a:r>
              <a:rPr lang="ja-JP" altLang="en-US" sz="900" dirty="0" smtClean="0">
                <a:solidFill>
                  <a:prstClr val="black"/>
                </a:solidFill>
                <a:latin typeface="ＭＳ Ｐゴシック"/>
              </a:rPr>
              <a:t>〇自治体のデータ</a:t>
            </a:r>
            <a:endParaRPr lang="en-US" altLang="ja-JP" sz="900" dirty="0" smtClean="0">
              <a:solidFill>
                <a:prstClr val="black"/>
              </a:solidFill>
              <a:latin typeface="ＭＳ Ｐゴシック"/>
            </a:endParaRPr>
          </a:p>
          <a:p>
            <a:r>
              <a:rPr lang="ja-JP" altLang="en-US" sz="900" dirty="0">
                <a:solidFill>
                  <a:prstClr val="black"/>
                </a:solidFill>
                <a:latin typeface="ＭＳ Ｐゴシック"/>
              </a:rPr>
              <a:t>　</a:t>
            </a:r>
            <a:r>
              <a:rPr lang="ja-JP" altLang="en-US" sz="900" dirty="0" smtClean="0">
                <a:solidFill>
                  <a:prstClr val="black"/>
                </a:solidFill>
                <a:latin typeface="ＭＳ Ｐゴシック"/>
              </a:rPr>
              <a:t>　・紙やイメージデータ→共通フォーマットの電子化</a:t>
            </a:r>
            <a:endParaRPr lang="en-US" altLang="ja-JP" sz="900" dirty="0" smtClean="0">
              <a:solidFill>
                <a:prstClr val="black"/>
              </a:solidFill>
              <a:latin typeface="ＭＳ Ｐゴシック"/>
            </a:endParaRPr>
          </a:p>
        </p:txBody>
      </p:sp>
      <p:sp>
        <p:nvSpPr>
          <p:cNvPr id="47" name="スライド番号プレースホルダ 11"/>
          <p:cNvSpPr>
            <a:spLocks noGrp="1"/>
          </p:cNvSpPr>
          <p:nvPr>
            <p:ph type="sldNum" sz="quarter" idx="4294967295"/>
          </p:nvPr>
        </p:nvSpPr>
        <p:spPr>
          <a:xfrm>
            <a:off x="9129464" y="6520261"/>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53" name="大かっこ 52"/>
          <p:cNvSpPr/>
          <p:nvPr/>
        </p:nvSpPr>
        <p:spPr>
          <a:xfrm>
            <a:off x="7329264" y="1822528"/>
            <a:ext cx="2376264" cy="45434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mn-ea"/>
              </a:rPr>
              <a:t>実施</a:t>
            </a:r>
            <a:r>
              <a:rPr lang="ja-JP" altLang="en-US" sz="1200" dirty="0">
                <a:latin typeface="+mn-ea"/>
              </a:rPr>
              <a:t>主体</a:t>
            </a:r>
            <a:r>
              <a:rPr lang="ja-JP" altLang="en-US" sz="1200" dirty="0" smtClean="0">
                <a:latin typeface="+mn-ea"/>
              </a:rPr>
              <a:t>：</a:t>
            </a:r>
            <a:r>
              <a:rPr lang="ja-JP" altLang="en-US" sz="1200" dirty="0">
                <a:latin typeface="+mn-ea"/>
              </a:rPr>
              <a:t>日本工営株式</a:t>
            </a:r>
            <a:r>
              <a:rPr lang="ja-JP" altLang="en-US" sz="1200" dirty="0" smtClean="0">
                <a:latin typeface="+mn-ea"/>
              </a:rPr>
              <a:t>会社</a:t>
            </a:r>
            <a:endParaRPr lang="en-US" altLang="ja-JP" sz="1200" dirty="0" smtClean="0">
              <a:latin typeface="+mn-ea"/>
            </a:endParaRPr>
          </a:p>
          <a:p>
            <a:r>
              <a:rPr lang="ja-JP" altLang="en-US" sz="1200" dirty="0" smtClean="0">
                <a:latin typeface="+mn-ea"/>
              </a:rPr>
              <a:t>連携</a:t>
            </a:r>
            <a:r>
              <a:rPr lang="ja-JP" altLang="en-US" sz="1200" dirty="0">
                <a:latin typeface="+mn-ea"/>
              </a:rPr>
              <a:t>主体</a:t>
            </a:r>
            <a:r>
              <a:rPr lang="ja-JP" altLang="en-US" sz="1200" dirty="0" smtClean="0">
                <a:latin typeface="+mn-ea"/>
              </a:rPr>
              <a:t>：国、地方自治体　他</a:t>
            </a:r>
            <a:endParaRPr lang="en-US" altLang="ja-JP" sz="1200" dirty="0" smtClean="0">
              <a:solidFill>
                <a:srgbClr val="FF0000"/>
              </a:solidFill>
              <a:latin typeface="+mn-ea"/>
            </a:endParaRPr>
          </a:p>
        </p:txBody>
      </p:sp>
      <p:sp>
        <p:nvSpPr>
          <p:cNvPr id="34" name="四角形吹き出し 33"/>
          <p:cNvSpPr/>
          <p:nvPr/>
        </p:nvSpPr>
        <p:spPr>
          <a:xfrm>
            <a:off x="211021" y="3625989"/>
            <a:ext cx="2244666" cy="508095"/>
          </a:xfrm>
          <a:prstGeom prst="wedgeRectCallout">
            <a:avLst>
              <a:gd name="adj1" fmla="val 71536"/>
              <a:gd name="adj2" fmla="val 44439"/>
            </a:avLst>
          </a:prstGeom>
          <a:solidFill>
            <a:schemeClr val="accent4">
              <a:lumMod val="40000"/>
              <a:lumOff val="60000"/>
            </a:schemeClr>
          </a:solidFill>
          <a:ln w="12700">
            <a:solidFill>
              <a:schemeClr val="accent4"/>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pPr marL="174625" indent="-174625">
              <a:lnSpc>
                <a:spcPct val="120000"/>
              </a:lnSpc>
            </a:pPr>
            <a:r>
              <a:rPr lang="ja-JP" altLang="en-US" sz="1050" dirty="0" smtClean="0">
                <a:solidFill>
                  <a:prstClr val="black"/>
                </a:solidFill>
                <a:latin typeface="ＭＳ Ｐゴシック"/>
              </a:rPr>
              <a:t>　・地盤情報分野のメタデータの標準仕様策定</a:t>
            </a:r>
            <a:endParaRPr lang="en-US" altLang="ja-JP" sz="1050" dirty="0" smtClean="0">
              <a:solidFill>
                <a:prstClr val="black"/>
              </a:solidFill>
              <a:latin typeface="ＭＳ Ｐゴシック"/>
            </a:endParaRPr>
          </a:p>
        </p:txBody>
      </p:sp>
    </p:spTree>
    <p:extLst>
      <p:ext uri="{BB962C8B-B14F-4D97-AF65-F5344CB8AC3E}">
        <p14:creationId xmlns:p14="http://schemas.microsoft.com/office/powerpoint/2010/main" val="134813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ストライプ矢印 53"/>
          <p:cNvSpPr/>
          <p:nvPr/>
        </p:nvSpPr>
        <p:spPr>
          <a:xfrm rot="16200000">
            <a:off x="-488528" y="4977023"/>
            <a:ext cx="1886330" cy="466214"/>
          </a:xfrm>
          <a:prstGeom prst="stripedRightArrow">
            <a:avLst>
              <a:gd name="adj1" fmla="val 42032"/>
              <a:gd name="adj2" fmla="val 63944"/>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55" name="正方形/長方形 54"/>
          <p:cNvSpPr/>
          <p:nvPr/>
        </p:nvSpPr>
        <p:spPr>
          <a:xfrm>
            <a:off x="1020681" y="4256396"/>
            <a:ext cx="2153919" cy="2544317"/>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120" name="正方形/長方形 119"/>
          <p:cNvSpPr/>
          <p:nvPr/>
        </p:nvSpPr>
        <p:spPr>
          <a:xfrm>
            <a:off x="4016896" y="4264333"/>
            <a:ext cx="1649156" cy="253638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121" name="正方形/長方形 120"/>
          <p:cNvSpPr/>
          <p:nvPr/>
        </p:nvSpPr>
        <p:spPr>
          <a:xfrm>
            <a:off x="5846523" y="4264333"/>
            <a:ext cx="1482741" cy="253638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7" name="正方形/長方形 6"/>
          <p:cNvSpPr/>
          <p:nvPr/>
        </p:nvSpPr>
        <p:spPr>
          <a:xfrm>
            <a:off x="128464" y="476672"/>
            <a:ext cx="9649071" cy="1656184"/>
          </a:xfrm>
          <a:prstGeom prst="rect">
            <a:avLst/>
          </a:prstGeom>
          <a:solidFill>
            <a:srgbClr val="FFFFCC"/>
          </a:solidFill>
          <a:ln w="19050">
            <a:solidFill>
              <a:schemeClr val="tx1"/>
            </a:solidFill>
          </a:ln>
        </p:spPr>
        <p:txBody>
          <a:bodyPr wrap="square" anchor="ctr" anchorCtr="0">
            <a:noAutofit/>
          </a:bodyPr>
          <a:lstStyle/>
          <a:p>
            <a:pPr marL="180975" indent="-180975" fontAlgn="base">
              <a:spcBef>
                <a:spcPct val="0"/>
              </a:spcBef>
              <a:spcAft>
                <a:spcPct val="0"/>
              </a:spcAft>
            </a:pPr>
            <a:r>
              <a:rPr lang="ja-JP" altLang="en-US" sz="1400" dirty="0" smtClean="0">
                <a:solidFill>
                  <a:srgbClr val="000000"/>
                </a:solidFill>
                <a:latin typeface="ＭＳ Ｐゴシック"/>
              </a:rPr>
              <a:t>○　</a:t>
            </a:r>
            <a:r>
              <a:rPr lang="ja-JP" altLang="ja-JP" sz="1400" dirty="0" smtClean="0">
                <a:solidFill>
                  <a:srgbClr val="000000"/>
                </a:solidFill>
                <a:latin typeface="ＭＳ Ｐゴシック"/>
              </a:rPr>
              <a:t>生鮮農産</a:t>
            </a:r>
            <a:r>
              <a:rPr lang="ja-JP" altLang="en-US" sz="1400" dirty="0" smtClean="0">
                <a:solidFill>
                  <a:srgbClr val="000000"/>
                </a:solidFill>
                <a:latin typeface="ＭＳ Ｐゴシック"/>
              </a:rPr>
              <a:t>物については、東日本大震災以降、</a:t>
            </a:r>
            <a:r>
              <a:rPr lang="ja-JP" altLang="en-US" sz="1400" u="sng" dirty="0" smtClean="0">
                <a:solidFill>
                  <a:srgbClr val="000000"/>
                </a:solidFill>
                <a:latin typeface="ＭＳ Ｐゴシック"/>
              </a:rPr>
              <a:t>安全・安心</a:t>
            </a:r>
            <a:r>
              <a:rPr lang="ja-JP" altLang="ja-JP" sz="1400" u="sng" dirty="0" smtClean="0">
                <a:solidFill>
                  <a:srgbClr val="000000"/>
                </a:solidFill>
                <a:latin typeface="ＭＳ Ｐゴシック"/>
              </a:rPr>
              <a:t>に係る社会的</a:t>
            </a:r>
            <a:r>
              <a:rPr lang="ja-JP" altLang="ja-JP" sz="1400" u="sng" dirty="0">
                <a:solidFill>
                  <a:srgbClr val="000000"/>
                </a:solidFill>
                <a:latin typeface="ＭＳ Ｐゴシック"/>
              </a:rPr>
              <a:t>重要性</a:t>
            </a:r>
            <a:r>
              <a:rPr lang="ja-JP" altLang="ja-JP" sz="1400" dirty="0">
                <a:solidFill>
                  <a:srgbClr val="000000"/>
                </a:solidFill>
                <a:latin typeface="ＭＳ Ｐゴシック"/>
              </a:rPr>
              <a:t>が急速に高まっている</a:t>
            </a:r>
            <a:r>
              <a:rPr lang="ja-JP" altLang="ja-JP" sz="1400" dirty="0" smtClean="0">
                <a:solidFill>
                  <a:srgbClr val="000000"/>
                </a:solidFill>
                <a:latin typeface="ＭＳ Ｐゴシック"/>
              </a:rPr>
              <a:t>。</a:t>
            </a:r>
            <a:r>
              <a:rPr lang="ja-JP" altLang="en-US" sz="1400" dirty="0" smtClean="0">
                <a:solidFill>
                  <a:srgbClr val="000000"/>
                </a:solidFill>
                <a:latin typeface="ＭＳ Ｐゴシック"/>
              </a:rPr>
              <a:t>安全・安心等に係る情報も含めたトレーサビリティシステムの実現にあたっては、</a:t>
            </a:r>
            <a:r>
              <a:rPr lang="ja-JP" altLang="ja-JP" sz="1400" dirty="0" smtClean="0">
                <a:solidFill>
                  <a:srgbClr val="000000"/>
                </a:solidFill>
                <a:latin typeface="ＭＳ Ｐゴシック"/>
              </a:rPr>
              <a:t>生産</a:t>
            </a:r>
            <a:r>
              <a:rPr lang="ja-JP" altLang="en-US" sz="1400" dirty="0">
                <a:solidFill>
                  <a:srgbClr val="000000"/>
                </a:solidFill>
                <a:latin typeface="ＭＳ Ｐゴシック"/>
              </a:rPr>
              <a:t>から</a:t>
            </a:r>
            <a:r>
              <a:rPr lang="ja-JP" altLang="ja-JP" sz="1400" dirty="0" smtClean="0">
                <a:solidFill>
                  <a:srgbClr val="000000"/>
                </a:solidFill>
                <a:latin typeface="ＭＳ Ｐゴシック"/>
              </a:rPr>
              <a:t>流通</a:t>
            </a:r>
            <a:r>
              <a:rPr lang="ja-JP" altLang="ja-JP" sz="1400" dirty="0">
                <a:solidFill>
                  <a:srgbClr val="000000"/>
                </a:solidFill>
                <a:latin typeface="ＭＳ Ｐゴシック"/>
              </a:rPr>
              <a:t>段階において、情報コードやフォーマットの不備や不統一、複数農場管理システム間の連携が</a:t>
            </a:r>
            <a:r>
              <a:rPr lang="ja-JP" altLang="ja-JP" sz="1400" dirty="0" smtClean="0">
                <a:solidFill>
                  <a:srgbClr val="000000"/>
                </a:solidFill>
                <a:latin typeface="ＭＳ Ｐゴシック"/>
              </a:rPr>
              <a:t>困難</a:t>
            </a:r>
            <a:r>
              <a:rPr lang="ja-JP" altLang="en-US" sz="1400" dirty="0" smtClean="0">
                <a:solidFill>
                  <a:srgbClr val="000000"/>
                </a:solidFill>
                <a:latin typeface="ＭＳ Ｐゴシック"/>
              </a:rPr>
              <a:t>であること等の課題がある。</a:t>
            </a:r>
            <a:r>
              <a:rPr lang="ja-JP" altLang="ja-JP" sz="1400" dirty="0" smtClean="0">
                <a:solidFill>
                  <a:srgbClr val="000000"/>
                </a:solidFill>
                <a:latin typeface="ＭＳ Ｐゴシック"/>
              </a:rPr>
              <a:t>これら</a:t>
            </a:r>
            <a:r>
              <a:rPr lang="ja-JP" altLang="ja-JP" sz="1400" dirty="0">
                <a:solidFill>
                  <a:srgbClr val="000000"/>
                </a:solidFill>
                <a:latin typeface="ＭＳ Ｐゴシック"/>
              </a:rPr>
              <a:t>を</a:t>
            </a:r>
            <a:r>
              <a:rPr lang="ja-JP" altLang="ja-JP" sz="1400" dirty="0" smtClean="0">
                <a:solidFill>
                  <a:srgbClr val="000000"/>
                </a:solidFill>
                <a:latin typeface="ＭＳ Ｐゴシック"/>
              </a:rPr>
              <a:t>解決</a:t>
            </a:r>
            <a:r>
              <a:rPr lang="ja-JP" altLang="en-US" sz="1400" dirty="0" smtClean="0">
                <a:solidFill>
                  <a:srgbClr val="000000"/>
                </a:solidFill>
                <a:latin typeface="ＭＳ Ｐゴシック"/>
              </a:rPr>
              <a:t>するために</a:t>
            </a:r>
            <a:r>
              <a:rPr lang="ja-JP" altLang="ja-JP" sz="1400" dirty="0" smtClean="0">
                <a:solidFill>
                  <a:srgbClr val="000000"/>
                </a:solidFill>
                <a:latin typeface="ＭＳ Ｐゴシック"/>
              </a:rPr>
              <a:t>、</a:t>
            </a:r>
            <a:r>
              <a:rPr lang="ja-JP" altLang="en-US" sz="1400" dirty="0" smtClean="0">
                <a:solidFill>
                  <a:srgbClr val="000000"/>
                </a:solidFill>
                <a:latin typeface="ＭＳ Ｐゴシック"/>
              </a:rPr>
              <a:t>情報流通連携基盤共通</a:t>
            </a:r>
            <a:r>
              <a:rPr lang="en-US" altLang="ja-JP" sz="1400" dirty="0" smtClean="0">
                <a:solidFill>
                  <a:srgbClr val="000000"/>
                </a:solidFill>
                <a:latin typeface="ＭＳ Ｐゴシック"/>
              </a:rPr>
              <a:t>API</a:t>
            </a:r>
            <a:r>
              <a:rPr lang="ja-JP" altLang="en-US" sz="1400" dirty="0" smtClean="0">
                <a:solidFill>
                  <a:srgbClr val="000000"/>
                </a:solidFill>
                <a:latin typeface="ＭＳ Ｐゴシック"/>
              </a:rPr>
              <a:t>を、生鮮農産物情報の二次利用の仕組みとして活用する</a:t>
            </a:r>
            <a:r>
              <a:rPr lang="ja-JP" altLang="ja-JP" sz="1400" dirty="0" smtClean="0">
                <a:solidFill>
                  <a:srgbClr val="000000"/>
                </a:solidFill>
                <a:latin typeface="ＭＳ Ｐゴシック"/>
              </a:rPr>
              <a:t>こと</a:t>
            </a:r>
            <a:r>
              <a:rPr lang="ja-JP" altLang="ja-JP" sz="1400" dirty="0">
                <a:solidFill>
                  <a:srgbClr val="000000"/>
                </a:solidFill>
                <a:latin typeface="ＭＳ Ｐゴシック"/>
              </a:rPr>
              <a:t>が有効である</a:t>
            </a:r>
            <a:r>
              <a:rPr lang="ja-JP" altLang="ja-JP" sz="1400" dirty="0" smtClean="0">
                <a:solidFill>
                  <a:srgbClr val="000000"/>
                </a:solidFill>
                <a:latin typeface="ＭＳ Ｐゴシック"/>
              </a:rPr>
              <a:t>。</a:t>
            </a:r>
            <a:endParaRPr lang="en-US" altLang="ja-JP" sz="1400" dirty="0">
              <a:solidFill>
                <a:srgbClr val="000000"/>
              </a:solidFill>
              <a:latin typeface="ＭＳ Ｐゴシック"/>
            </a:endParaRPr>
          </a:p>
          <a:p>
            <a:pPr marL="180975" indent="-180975" fontAlgn="base">
              <a:spcBef>
                <a:spcPct val="0"/>
              </a:spcBef>
              <a:spcAft>
                <a:spcPct val="0"/>
              </a:spcAft>
            </a:pPr>
            <a:r>
              <a:rPr lang="ja-JP" altLang="en-US" sz="1400" dirty="0" smtClean="0">
                <a:solidFill>
                  <a:srgbClr val="000000"/>
                </a:solidFill>
                <a:latin typeface="ＭＳ Ｐゴシック"/>
              </a:rPr>
              <a:t>○　このため</a:t>
            </a:r>
            <a:r>
              <a:rPr lang="ja-JP" altLang="ja-JP" sz="1400" dirty="0" smtClean="0">
                <a:solidFill>
                  <a:srgbClr val="000000"/>
                </a:solidFill>
                <a:latin typeface="ＭＳ Ｐゴシック"/>
              </a:rPr>
              <a:t>、</a:t>
            </a:r>
            <a:r>
              <a:rPr lang="en-US" altLang="ja-JP" sz="1400" dirty="0" smtClean="0">
                <a:solidFill>
                  <a:srgbClr val="000000"/>
                </a:solidFill>
                <a:latin typeface="ＭＳ Ｐゴシック"/>
              </a:rPr>
              <a:t>GAP</a:t>
            </a:r>
            <a:r>
              <a:rPr lang="ja-JP" altLang="ja-JP" sz="1400" dirty="0">
                <a:solidFill>
                  <a:srgbClr val="000000"/>
                </a:solidFill>
                <a:latin typeface="ＭＳ Ｐゴシック"/>
              </a:rPr>
              <a:t>認証</a:t>
            </a:r>
            <a:r>
              <a:rPr lang="ja-JP" altLang="ja-JP" sz="1400" dirty="0" smtClean="0">
                <a:solidFill>
                  <a:srgbClr val="000000"/>
                </a:solidFill>
                <a:latin typeface="ＭＳ Ｐゴシック"/>
              </a:rPr>
              <a:t>農場</a:t>
            </a:r>
            <a:r>
              <a:rPr lang="ja-JP" altLang="en-US" sz="1400" baseline="30000" dirty="0">
                <a:solidFill>
                  <a:srgbClr val="000000"/>
                </a:solidFill>
                <a:latin typeface="ＭＳ Ｐゴシック"/>
              </a:rPr>
              <a:t>（</a:t>
            </a:r>
            <a:r>
              <a:rPr lang="en-US" altLang="ja-JP" sz="1400" baseline="30000" dirty="0" smtClean="0">
                <a:solidFill>
                  <a:srgbClr val="000000"/>
                </a:solidFill>
                <a:latin typeface="ＭＳ Ｐゴシック"/>
              </a:rPr>
              <a:t>※</a:t>
            </a:r>
            <a:r>
              <a:rPr lang="ja-JP" altLang="en-US" sz="1400" baseline="30000" dirty="0" smtClean="0">
                <a:solidFill>
                  <a:srgbClr val="000000"/>
                </a:solidFill>
                <a:latin typeface="ＭＳ Ｐゴシック"/>
              </a:rPr>
              <a:t>）</a:t>
            </a:r>
            <a:r>
              <a:rPr lang="ja-JP" altLang="en-US" sz="1400" dirty="0" smtClean="0">
                <a:solidFill>
                  <a:srgbClr val="000000"/>
                </a:solidFill>
                <a:latin typeface="ＭＳ Ｐゴシック"/>
              </a:rPr>
              <a:t>と連携し、当該農場で生産された</a:t>
            </a:r>
            <a:r>
              <a:rPr lang="ja-JP" altLang="ja-JP" sz="1400" u="sng" dirty="0" smtClean="0">
                <a:solidFill>
                  <a:srgbClr val="000000"/>
                </a:solidFill>
                <a:latin typeface="ＭＳ Ｐゴシック"/>
              </a:rPr>
              <a:t>生鮮</a:t>
            </a:r>
            <a:r>
              <a:rPr lang="ja-JP" altLang="en-US" sz="1400" u="sng" dirty="0" smtClean="0">
                <a:solidFill>
                  <a:srgbClr val="000000"/>
                </a:solidFill>
                <a:latin typeface="ＭＳ Ｐゴシック"/>
              </a:rPr>
              <a:t>農産物（野菜、果物等）</a:t>
            </a:r>
            <a:r>
              <a:rPr lang="ja-JP" altLang="ja-JP" sz="1400" u="sng" dirty="0" smtClean="0">
                <a:solidFill>
                  <a:srgbClr val="000000"/>
                </a:solidFill>
                <a:latin typeface="ＭＳ Ｐゴシック"/>
              </a:rPr>
              <a:t>を対象として、生産者</a:t>
            </a:r>
            <a:r>
              <a:rPr lang="ja-JP" altLang="en-US" sz="1400" u="sng" dirty="0" smtClean="0">
                <a:solidFill>
                  <a:srgbClr val="000000"/>
                </a:solidFill>
                <a:latin typeface="ＭＳ Ｐゴシック"/>
              </a:rPr>
              <a:t>、</a:t>
            </a:r>
            <a:r>
              <a:rPr lang="ja-JP" altLang="en-US" sz="1400" u="sng" dirty="0">
                <a:solidFill>
                  <a:srgbClr val="000000"/>
                </a:solidFill>
                <a:latin typeface="ＭＳ Ｐゴシック"/>
              </a:rPr>
              <a:t>流通</a:t>
            </a:r>
            <a:r>
              <a:rPr lang="ja-JP" altLang="ja-JP" sz="1400" u="sng" dirty="0" smtClean="0">
                <a:solidFill>
                  <a:srgbClr val="000000"/>
                </a:solidFill>
                <a:latin typeface="ＭＳ Ｐゴシック"/>
              </a:rPr>
              <a:t>・</a:t>
            </a:r>
            <a:r>
              <a:rPr lang="ja-JP" altLang="ja-JP" sz="1400" u="sng" dirty="0">
                <a:solidFill>
                  <a:srgbClr val="000000"/>
                </a:solidFill>
                <a:latin typeface="ＭＳ Ｐゴシック"/>
              </a:rPr>
              <a:t>小売</a:t>
            </a:r>
            <a:r>
              <a:rPr lang="ja-JP" altLang="ja-JP" sz="1400" u="sng" dirty="0" smtClean="0">
                <a:solidFill>
                  <a:srgbClr val="000000"/>
                </a:solidFill>
                <a:latin typeface="ＭＳ Ｐゴシック"/>
              </a:rPr>
              <a:t>業者</a:t>
            </a:r>
            <a:r>
              <a:rPr lang="ja-JP" altLang="en-US" sz="1400" u="sng" dirty="0" smtClean="0">
                <a:solidFill>
                  <a:srgbClr val="000000"/>
                </a:solidFill>
                <a:latin typeface="ＭＳ Ｐゴシック"/>
              </a:rPr>
              <a:t>、</a:t>
            </a:r>
            <a:r>
              <a:rPr lang="ja-JP" altLang="ja-JP" sz="1400" u="sng" dirty="0" smtClean="0">
                <a:solidFill>
                  <a:srgbClr val="000000"/>
                </a:solidFill>
                <a:latin typeface="ＭＳ Ｐゴシック"/>
              </a:rPr>
              <a:t>消費者</a:t>
            </a:r>
            <a:r>
              <a:rPr lang="ja-JP" altLang="en-US" sz="1400" u="sng" dirty="0" smtClean="0">
                <a:solidFill>
                  <a:srgbClr val="000000"/>
                </a:solidFill>
                <a:latin typeface="ＭＳ Ｐゴシック"/>
              </a:rPr>
              <a:t>、それぞれの</a:t>
            </a:r>
            <a:r>
              <a:rPr lang="ja-JP" altLang="ja-JP" sz="1400" u="sng" dirty="0" smtClean="0">
                <a:solidFill>
                  <a:srgbClr val="000000"/>
                </a:solidFill>
                <a:latin typeface="ＭＳ Ｐゴシック"/>
              </a:rPr>
              <a:t>過程</a:t>
            </a:r>
            <a:r>
              <a:rPr lang="ja-JP" altLang="ja-JP" sz="1400" u="sng" dirty="0">
                <a:solidFill>
                  <a:srgbClr val="000000"/>
                </a:solidFill>
                <a:latin typeface="ＭＳ Ｐゴシック"/>
              </a:rPr>
              <a:t>で</a:t>
            </a:r>
            <a:r>
              <a:rPr lang="ja-JP" altLang="en-US" sz="1400" u="sng" dirty="0" smtClean="0">
                <a:solidFill>
                  <a:srgbClr val="000000"/>
                </a:solidFill>
                <a:latin typeface="ＭＳ Ｐゴシック"/>
              </a:rPr>
              <a:t>生じるデータの流通・連携に必要なデータ規格の構築及び生鮮農産物</a:t>
            </a:r>
            <a:r>
              <a:rPr lang="ja-JP" altLang="en-US" sz="1400" u="sng" dirty="0">
                <a:solidFill>
                  <a:srgbClr val="000000"/>
                </a:solidFill>
                <a:latin typeface="ＭＳ Ｐゴシック"/>
              </a:rPr>
              <a:t>の</a:t>
            </a:r>
            <a:r>
              <a:rPr lang="ja-JP" altLang="en-US" sz="1400" u="sng" dirty="0" smtClean="0">
                <a:solidFill>
                  <a:srgbClr val="000000"/>
                </a:solidFill>
                <a:latin typeface="ＭＳ Ｐゴシック"/>
              </a:rPr>
              <a:t>トレーサビリティ等を実現する仕組みの実証を行う</a:t>
            </a:r>
            <a:r>
              <a:rPr lang="ja-JP" altLang="ja-JP" sz="1400" dirty="0" smtClean="0">
                <a:solidFill>
                  <a:srgbClr val="000000"/>
                </a:solidFill>
                <a:latin typeface="ＭＳ Ｐゴシック"/>
              </a:rPr>
              <a:t>。</a:t>
            </a:r>
            <a:endParaRPr lang="ja-JP" altLang="ja-JP" sz="1400" dirty="0">
              <a:solidFill>
                <a:srgbClr val="000000"/>
              </a:solidFill>
              <a:latin typeface="ＭＳ Ｐゴシック"/>
            </a:endParaRPr>
          </a:p>
        </p:txBody>
      </p:sp>
      <p:sp>
        <p:nvSpPr>
          <p:cNvPr id="3" name="正方形/長方形 2"/>
          <p:cNvSpPr/>
          <p:nvPr/>
        </p:nvSpPr>
        <p:spPr>
          <a:xfrm>
            <a:off x="2974876" y="1894404"/>
            <a:ext cx="6905891" cy="230832"/>
          </a:xfrm>
          <a:prstGeom prst="rect">
            <a:avLst/>
          </a:prstGeom>
        </p:spPr>
        <p:txBody>
          <a:bodyPr wrap="square">
            <a:spAutoFit/>
          </a:bodyPr>
          <a:lstStyle/>
          <a:p>
            <a:pPr fontAlgn="base">
              <a:spcBef>
                <a:spcPct val="0"/>
              </a:spcBef>
              <a:spcAft>
                <a:spcPct val="0"/>
              </a:spcAft>
            </a:pPr>
            <a:r>
              <a:rPr lang="en-US" altLang="ja-JP" sz="900" dirty="0" smtClean="0">
                <a:solidFill>
                  <a:srgbClr val="000000"/>
                </a:solidFill>
                <a:latin typeface="ＭＳ Ｐゴシック"/>
              </a:rPr>
              <a:t>※</a:t>
            </a:r>
            <a:r>
              <a:rPr lang="ja-JP" altLang="en-US" sz="900" dirty="0" smtClean="0">
                <a:solidFill>
                  <a:srgbClr val="000000"/>
                </a:solidFill>
                <a:latin typeface="ＭＳ Ｐゴシック"/>
              </a:rPr>
              <a:t>　食</a:t>
            </a:r>
            <a:r>
              <a:rPr lang="ja-JP" altLang="en-US" sz="900" dirty="0">
                <a:solidFill>
                  <a:srgbClr val="000000"/>
                </a:solidFill>
                <a:latin typeface="ＭＳ Ｐゴシック"/>
              </a:rPr>
              <a:t>の安全や環境</a:t>
            </a:r>
            <a:r>
              <a:rPr lang="ja-JP" altLang="en-US" sz="900" dirty="0" smtClean="0">
                <a:solidFill>
                  <a:srgbClr val="000000"/>
                </a:solidFill>
                <a:latin typeface="ＭＳ Ｐゴシック"/>
              </a:rPr>
              <a:t>保全</a:t>
            </a:r>
            <a:r>
              <a:rPr lang="ja-JP" altLang="en-US" sz="900" dirty="0">
                <a:solidFill>
                  <a:srgbClr val="000000"/>
                </a:solidFill>
                <a:latin typeface="ＭＳ Ｐゴシック"/>
              </a:rPr>
              <a:t>の</a:t>
            </a:r>
            <a:r>
              <a:rPr lang="ja-JP" altLang="en-US" sz="900" dirty="0" smtClean="0">
                <a:solidFill>
                  <a:srgbClr val="000000"/>
                </a:solidFill>
                <a:latin typeface="ＭＳ Ｐゴシック"/>
              </a:rPr>
              <a:t>取り組みとして、都道府県や日本ＧＡＰ協会（</a:t>
            </a:r>
            <a:r>
              <a:rPr lang="en-US" altLang="ja-JP" sz="900" dirty="0" smtClean="0">
                <a:solidFill>
                  <a:srgbClr val="000000"/>
                </a:solidFill>
                <a:latin typeface="ＭＳ Ｐゴシック"/>
              </a:rPr>
              <a:t>Japan Good Agricultural Practice</a:t>
            </a:r>
            <a:r>
              <a:rPr lang="ja-JP" altLang="en-US" sz="900" dirty="0" smtClean="0">
                <a:solidFill>
                  <a:srgbClr val="000000"/>
                </a:solidFill>
                <a:latin typeface="ＭＳ Ｐゴシック"/>
              </a:rPr>
              <a:t>）などから認証が与えられた農場</a:t>
            </a:r>
            <a:endParaRPr lang="ja-JP" altLang="en-US" sz="900" dirty="0">
              <a:solidFill>
                <a:srgbClr val="000000"/>
              </a:solidFill>
              <a:latin typeface="ＭＳ Ｐゴシック"/>
            </a:endParaRPr>
          </a:p>
        </p:txBody>
      </p:sp>
      <p:cxnSp>
        <p:nvCxnSpPr>
          <p:cNvPr id="13" name="直線コネクタ 12"/>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4" name="テキスト ボックス 13"/>
          <p:cNvSpPr txBox="1"/>
          <p:nvPr/>
        </p:nvSpPr>
        <p:spPr>
          <a:xfrm>
            <a:off x="0" y="-2352"/>
            <a:ext cx="9905999" cy="400110"/>
          </a:xfrm>
          <a:prstGeom prst="rect">
            <a:avLst/>
          </a:prstGeom>
          <a:noFill/>
        </p:spPr>
        <p:txBody>
          <a:bodyPr wrap="square" rtlCol="0">
            <a:spAutoFit/>
          </a:bodyPr>
          <a:lstStyle/>
          <a:p>
            <a:pPr algn="ctr"/>
            <a:r>
              <a:rPr lang="ja-JP" altLang="en-US" sz="2000" dirty="0">
                <a:latin typeface="+mn-ea"/>
              </a:rPr>
              <a:t>２．</a:t>
            </a:r>
            <a:r>
              <a:rPr lang="ja-JP" altLang="en-US" sz="2000" dirty="0" smtClean="0">
                <a:latin typeface="+mn-ea"/>
              </a:rPr>
              <a:t>実証</a:t>
            </a:r>
            <a:r>
              <a:rPr lang="ja-JP" altLang="en-US" sz="2000" dirty="0">
                <a:latin typeface="+mn-ea"/>
              </a:rPr>
              <a:t>実験の</a:t>
            </a:r>
            <a:r>
              <a:rPr lang="ja-JP" altLang="en-US" sz="2000" dirty="0" smtClean="0">
                <a:latin typeface="+mn-ea"/>
              </a:rPr>
              <a:t>概要　④生鮮農産物の安全・安心情報</a:t>
            </a:r>
            <a:endParaRPr kumimoji="1" lang="en-US" altLang="ja-JP" sz="2000" dirty="0" smtClean="0">
              <a:latin typeface="+mn-ea"/>
            </a:endParaRPr>
          </a:p>
        </p:txBody>
      </p:sp>
      <p:sp>
        <p:nvSpPr>
          <p:cNvPr id="9"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10" name="大かっこ 9"/>
          <p:cNvSpPr/>
          <p:nvPr/>
        </p:nvSpPr>
        <p:spPr>
          <a:xfrm>
            <a:off x="6753200" y="2243470"/>
            <a:ext cx="3036910" cy="4654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mn-ea"/>
              </a:rPr>
              <a:t>実施</a:t>
            </a:r>
            <a:r>
              <a:rPr lang="ja-JP" altLang="en-US" sz="1200" dirty="0">
                <a:latin typeface="+mn-ea"/>
              </a:rPr>
              <a:t>主体</a:t>
            </a:r>
            <a:r>
              <a:rPr lang="ja-JP" altLang="en-US" sz="1200" dirty="0" smtClean="0">
                <a:latin typeface="+mn-ea"/>
              </a:rPr>
              <a:t>：</a:t>
            </a:r>
            <a:r>
              <a:rPr lang="ja-JP" altLang="en-US" sz="1200" dirty="0">
                <a:latin typeface="+mn-ea"/>
              </a:rPr>
              <a:t>株式会社野村総合研究所</a:t>
            </a:r>
          </a:p>
          <a:p>
            <a:r>
              <a:rPr lang="ja-JP" altLang="en-US" sz="1200" dirty="0" smtClean="0">
                <a:latin typeface="+mn-ea"/>
              </a:rPr>
              <a:t>連携</a:t>
            </a:r>
            <a:r>
              <a:rPr lang="ja-JP" altLang="en-US" sz="1200" dirty="0">
                <a:latin typeface="+mn-ea"/>
              </a:rPr>
              <a:t>主体</a:t>
            </a:r>
            <a:r>
              <a:rPr lang="ja-JP" altLang="en-US" sz="1200" dirty="0" smtClean="0">
                <a:latin typeface="+mn-ea"/>
              </a:rPr>
              <a:t>：</a:t>
            </a:r>
            <a:r>
              <a:rPr lang="en-US" altLang="ja-JP" sz="1200" dirty="0" smtClean="0">
                <a:latin typeface="+mn-ea"/>
              </a:rPr>
              <a:t>GAP</a:t>
            </a:r>
            <a:r>
              <a:rPr lang="ja-JP" altLang="en-US" sz="1200" dirty="0" smtClean="0">
                <a:latin typeface="+mn-ea"/>
              </a:rPr>
              <a:t>団体、流通業者、小売店 他</a:t>
            </a:r>
            <a:endParaRPr lang="en-US" altLang="ja-JP" sz="1200" dirty="0" smtClean="0">
              <a:solidFill>
                <a:srgbClr val="FF0000"/>
              </a:solidFill>
              <a:latin typeface="+mn-ea"/>
            </a:endParaRPr>
          </a:p>
        </p:txBody>
      </p:sp>
      <p:sp>
        <p:nvSpPr>
          <p:cNvPr id="15" name="角丸四角形 14"/>
          <p:cNvSpPr/>
          <p:nvPr/>
        </p:nvSpPr>
        <p:spPr>
          <a:xfrm rot="10800000" flipV="1">
            <a:off x="2226220" y="2861873"/>
            <a:ext cx="1981449" cy="5443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ctr"/>
          <a:lstStyle/>
          <a:p>
            <a:r>
              <a:rPr lang="ja-JP" altLang="en-US" sz="900" dirty="0" smtClean="0">
                <a:solidFill>
                  <a:schemeClr val="tx1"/>
                </a:solidFill>
                <a:latin typeface="+mn-ea"/>
              </a:rPr>
              <a:t>消費者</a:t>
            </a:r>
            <a:r>
              <a:rPr lang="ja-JP" altLang="en-US" sz="900" dirty="0">
                <a:solidFill>
                  <a:schemeClr val="tx1"/>
                </a:solidFill>
                <a:latin typeface="+mn-ea"/>
              </a:rPr>
              <a:t>等からの評価</a:t>
            </a:r>
            <a:r>
              <a:rPr lang="ja-JP" altLang="en-US" sz="900" dirty="0" smtClean="0">
                <a:solidFill>
                  <a:schemeClr val="tx1"/>
                </a:solidFill>
                <a:latin typeface="+mn-ea"/>
              </a:rPr>
              <a:t>情報</a:t>
            </a:r>
            <a:endParaRPr lang="en-US" altLang="ja-JP" sz="900" dirty="0">
              <a:solidFill>
                <a:schemeClr val="tx1"/>
              </a:solidFill>
              <a:latin typeface="+mn-ea"/>
            </a:endParaRPr>
          </a:p>
          <a:p>
            <a:r>
              <a:rPr lang="ja-JP" altLang="en-US" sz="900" dirty="0" smtClean="0">
                <a:solidFill>
                  <a:schemeClr val="tx1"/>
                </a:solidFill>
                <a:latin typeface="+mn-ea"/>
              </a:rPr>
              <a:t>放射線情報から農作物への影響予測</a:t>
            </a:r>
            <a:endParaRPr lang="en-US" altLang="ja-JP" sz="900" dirty="0" smtClean="0">
              <a:solidFill>
                <a:schemeClr val="tx1"/>
              </a:solidFill>
              <a:latin typeface="+mn-ea"/>
            </a:endParaRPr>
          </a:p>
        </p:txBody>
      </p:sp>
      <p:sp>
        <p:nvSpPr>
          <p:cNvPr id="16" name="角丸四角形 15"/>
          <p:cNvSpPr/>
          <p:nvPr/>
        </p:nvSpPr>
        <p:spPr>
          <a:xfrm rot="10800000" flipV="1">
            <a:off x="4279675" y="2874573"/>
            <a:ext cx="1295141" cy="52868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栽培</a:t>
            </a:r>
            <a:r>
              <a:rPr lang="ja-JP" altLang="en-US" sz="900" dirty="0">
                <a:solidFill>
                  <a:schemeClr val="tx1"/>
                </a:solidFill>
              </a:rPr>
              <a:t>情報、評価</a:t>
            </a:r>
            <a:r>
              <a:rPr lang="ja-JP" altLang="en-US" sz="900" dirty="0" smtClean="0">
                <a:solidFill>
                  <a:schemeClr val="tx1"/>
                </a:solidFill>
              </a:rPr>
              <a:t>情報</a:t>
            </a:r>
            <a:endParaRPr lang="ja-JP" altLang="en-US" sz="900" dirty="0">
              <a:solidFill>
                <a:schemeClr val="tx1"/>
              </a:solidFill>
            </a:endParaRPr>
          </a:p>
        </p:txBody>
      </p:sp>
      <p:sp>
        <p:nvSpPr>
          <p:cNvPr id="17" name="角丸四角形 16"/>
          <p:cNvSpPr/>
          <p:nvPr/>
        </p:nvSpPr>
        <p:spPr>
          <a:xfrm rot="10800000" flipV="1">
            <a:off x="5637562" y="2882253"/>
            <a:ext cx="799784" cy="51759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栽培情報</a:t>
            </a:r>
            <a:endParaRPr lang="ja-JP" altLang="en-US" sz="900" dirty="0">
              <a:solidFill>
                <a:schemeClr val="tx1"/>
              </a:solidFill>
            </a:endParaRPr>
          </a:p>
        </p:txBody>
      </p:sp>
      <p:sp>
        <p:nvSpPr>
          <p:cNvPr id="19" name="角丸四角形 18"/>
          <p:cNvSpPr/>
          <p:nvPr/>
        </p:nvSpPr>
        <p:spPr>
          <a:xfrm rot="10800000" flipV="1">
            <a:off x="6533867" y="2870547"/>
            <a:ext cx="969145" cy="505532"/>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放射線</a:t>
            </a:r>
            <a:r>
              <a:rPr lang="ja-JP" altLang="en-US" sz="900" dirty="0" smtClean="0">
                <a:solidFill>
                  <a:schemeClr val="tx1"/>
                </a:solidFill>
              </a:rPr>
              <a:t>分布図</a:t>
            </a:r>
          </a:p>
        </p:txBody>
      </p:sp>
      <p:sp>
        <p:nvSpPr>
          <p:cNvPr id="11" name="角丸四角形 10"/>
          <p:cNvSpPr/>
          <p:nvPr/>
        </p:nvSpPr>
        <p:spPr>
          <a:xfrm rot="10800000" flipV="1">
            <a:off x="65981" y="2861873"/>
            <a:ext cx="2088232" cy="5443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100" dirty="0" smtClean="0">
                <a:solidFill>
                  <a:schemeClr val="tx1"/>
                </a:solidFill>
              </a:rPr>
              <a:t>トレーサビリティ</a:t>
            </a:r>
            <a:endParaRPr kumimoji="1" lang="ja-JP" altLang="en-US" sz="1100" dirty="0">
              <a:solidFill>
                <a:schemeClr val="tx1"/>
              </a:solidFill>
            </a:endParaRPr>
          </a:p>
        </p:txBody>
      </p:sp>
      <p:grpSp>
        <p:nvGrpSpPr>
          <p:cNvPr id="5" name="グループ化 4"/>
          <p:cNvGrpSpPr/>
          <p:nvPr/>
        </p:nvGrpSpPr>
        <p:grpSpPr>
          <a:xfrm>
            <a:off x="157262" y="3067517"/>
            <a:ext cx="1905669" cy="312411"/>
            <a:chOff x="166783" y="3156590"/>
            <a:chExt cx="1905669" cy="312411"/>
          </a:xfrm>
        </p:grpSpPr>
        <p:pic>
          <p:nvPicPr>
            <p:cNvPr id="23" name="Picture 38"/>
            <p:cNvPicPr>
              <a:picLocks noChangeAspect="1" noChangeArrowheads="1"/>
            </p:cNvPicPr>
            <p:nvPr/>
          </p:nvPicPr>
          <p:blipFill>
            <a:blip r:embed="rId2" cstate="print"/>
            <a:srcRect/>
            <a:stretch>
              <a:fillRect/>
            </a:stretch>
          </p:blipFill>
          <p:spPr bwMode="auto">
            <a:xfrm>
              <a:off x="166783" y="3156590"/>
              <a:ext cx="395554" cy="296626"/>
            </a:xfrm>
            <a:prstGeom prst="rect">
              <a:avLst/>
            </a:prstGeom>
            <a:noFill/>
            <a:ln w="9525">
              <a:noFill/>
              <a:miter lim="800000"/>
              <a:headEnd/>
              <a:tailEnd/>
            </a:ln>
          </p:spPr>
        </p:pic>
        <p:pic>
          <p:nvPicPr>
            <p:cNvPr id="24" name="Picture 76"/>
            <p:cNvPicPr>
              <a:picLocks noChangeAspect="1" noChangeArrowheads="1"/>
            </p:cNvPicPr>
            <p:nvPr/>
          </p:nvPicPr>
          <p:blipFill>
            <a:blip r:embed="rId3" cstate="print"/>
            <a:srcRect/>
            <a:stretch>
              <a:fillRect/>
            </a:stretch>
          </p:blipFill>
          <p:spPr bwMode="auto">
            <a:xfrm>
              <a:off x="1468487" y="3220390"/>
              <a:ext cx="255656" cy="203492"/>
            </a:xfrm>
            <a:prstGeom prst="rect">
              <a:avLst/>
            </a:prstGeom>
            <a:noFill/>
            <a:ln w="9525">
              <a:noFill/>
              <a:miter lim="800000"/>
              <a:headEnd/>
              <a:tailEnd/>
            </a:ln>
          </p:spPr>
        </p:pic>
        <p:pic>
          <p:nvPicPr>
            <p:cNvPr id="25" name="Picture 43"/>
            <p:cNvPicPr>
              <a:picLocks noChangeAspect="1" noChangeArrowheads="1"/>
            </p:cNvPicPr>
            <p:nvPr/>
          </p:nvPicPr>
          <p:blipFill>
            <a:blip r:embed="rId4" cstate="print"/>
            <a:srcRect/>
            <a:stretch>
              <a:fillRect/>
            </a:stretch>
          </p:blipFill>
          <p:spPr bwMode="auto">
            <a:xfrm>
              <a:off x="1819292" y="3196095"/>
              <a:ext cx="253160" cy="248366"/>
            </a:xfrm>
            <a:prstGeom prst="rect">
              <a:avLst/>
            </a:prstGeom>
            <a:noFill/>
            <a:ln w="9525">
              <a:noFill/>
              <a:miter lim="800000"/>
              <a:headEnd/>
              <a:tailEnd/>
            </a:ln>
          </p:spPr>
        </p:pic>
        <p:pic>
          <p:nvPicPr>
            <p:cNvPr id="26"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noFill/>
            <a:ln w="9525">
              <a:noFill/>
              <a:miter lim="800000"/>
              <a:headEnd/>
              <a:tailEnd/>
            </a:ln>
          </p:spPr>
        </p:pic>
        <p:sp>
          <p:nvSpPr>
            <p:cNvPr id="27" name="AutoShape 49"/>
            <p:cNvSpPr>
              <a:spLocks noChangeArrowheads="1"/>
            </p:cNvSpPr>
            <p:nvPr/>
          </p:nvSpPr>
          <p:spPr bwMode="auto">
            <a:xfrm>
              <a:off x="971696" y="3243971"/>
              <a:ext cx="117012" cy="167846"/>
            </a:xfrm>
            <a:prstGeom prst="rightArrow">
              <a:avLst>
                <a:gd name="adj1" fmla="val 50000"/>
                <a:gd name="adj2" fmla="val 58333"/>
              </a:avLst>
            </a:prstGeom>
            <a:solidFill>
              <a:srgbClr val="CC99FF"/>
            </a:solidFill>
            <a:ln w="9525">
              <a:solidFill>
                <a:srgbClr val="000000"/>
              </a:solidFill>
              <a:miter lim="800000"/>
              <a:headEnd/>
              <a:tailEnd/>
            </a:ln>
          </p:spPr>
          <p:txBody>
            <a:bodyPr lIns="74295" tIns="8890" rIns="74295" bIns="8890"/>
            <a:lstStyle/>
            <a:p>
              <a:endParaRPr lang="ja-JP" altLang="en-US"/>
            </a:p>
          </p:txBody>
        </p:sp>
        <p:pic>
          <p:nvPicPr>
            <p:cNvPr id="28"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noFill/>
            <a:ln w="9525">
              <a:noFill/>
              <a:miter lim="800000"/>
              <a:headEnd/>
              <a:tailEnd/>
            </a:ln>
          </p:spPr>
        </p:pic>
      </p:grpSp>
      <p:sp>
        <p:nvSpPr>
          <p:cNvPr id="33" name="テキスト ボックス 32"/>
          <p:cNvSpPr txBox="1"/>
          <p:nvPr/>
        </p:nvSpPr>
        <p:spPr>
          <a:xfrm>
            <a:off x="2226220" y="2633199"/>
            <a:ext cx="466794" cy="261610"/>
          </a:xfrm>
          <a:prstGeom prst="rect">
            <a:avLst/>
          </a:prstGeom>
          <a:noFill/>
        </p:spPr>
        <p:txBody>
          <a:bodyPr wrap="none" rtlCol="0">
            <a:spAutoFit/>
          </a:bodyPr>
          <a:lstStyle/>
          <a:p>
            <a:r>
              <a:rPr lang="ja-JP" altLang="en-US" sz="1100" dirty="0" smtClean="0"/>
              <a:t>農</a:t>
            </a:r>
            <a:r>
              <a:rPr lang="ja-JP" altLang="en-US" sz="1100" dirty="0"/>
              <a:t>家</a:t>
            </a:r>
            <a:endParaRPr kumimoji="1" lang="ja-JP" altLang="en-US" sz="1100" dirty="0"/>
          </a:p>
        </p:txBody>
      </p:sp>
      <p:sp>
        <p:nvSpPr>
          <p:cNvPr id="34" name="テキスト ボックス 33"/>
          <p:cNvSpPr txBox="1"/>
          <p:nvPr/>
        </p:nvSpPr>
        <p:spPr>
          <a:xfrm>
            <a:off x="4243585" y="2634402"/>
            <a:ext cx="1383712" cy="261610"/>
          </a:xfrm>
          <a:prstGeom prst="rect">
            <a:avLst/>
          </a:prstGeom>
          <a:noFill/>
        </p:spPr>
        <p:txBody>
          <a:bodyPr wrap="none" rtlCol="0">
            <a:spAutoFit/>
          </a:bodyPr>
          <a:lstStyle/>
          <a:p>
            <a:r>
              <a:rPr kumimoji="1" lang="ja-JP" altLang="en-US" sz="1100" dirty="0" smtClean="0"/>
              <a:t>流通業者・小売業者</a:t>
            </a:r>
            <a:endParaRPr kumimoji="1" lang="ja-JP" altLang="en-US" sz="1100" dirty="0"/>
          </a:p>
        </p:txBody>
      </p:sp>
      <p:sp>
        <p:nvSpPr>
          <p:cNvPr id="35" name="テキスト ボックス 34"/>
          <p:cNvSpPr txBox="1"/>
          <p:nvPr/>
        </p:nvSpPr>
        <p:spPr>
          <a:xfrm>
            <a:off x="5639010" y="2634130"/>
            <a:ext cx="607859" cy="261610"/>
          </a:xfrm>
          <a:prstGeom prst="rect">
            <a:avLst/>
          </a:prstGeom>
          <a:noFill/>
        </p:spPr>
        <p:txBody>
          <a:bodyPr wrap="none" rtlCol="0">
            <a:spAutoFit/>
          </a:bodyPr>
          <a:lstStyle/>
          <a:p>
            <a:r>
              <a:rPr lang="ja-JP" altLang="en-US" sz="1100" dirty="0" smtClean="0"/>
              <a:t>消費者</a:t>
            </a:r>
            <a:endParaRPr kumimoji="1" lang="ja-JP" altLang="en-US" sz="1100" dirty="0"/>
          </a:p>
        </p:txBody>
      </p:sp>
      <p:sp>
        <p:nvSpPr>
          <p:cNvPr id="36" name="Text Box 11"/>
          <p:cNvSpPr txBox="1">
            <a:spLocks noChangeArrowheads="1"/>
          </p:cNvSpPr>
          <p:nvPr/>
        </p:nvSpPr>
        <p:spPr bwMode="auto">
          <a:xfrm>
            <a:off x="87241" y="3524955"/>
            <a:ext cx="7242023" cy="559599"/>
          </a:xfrm>
          <a:prstGeom prst="rect">
            <a:avLst/>
          </a:prstGeom>
          <a:solidFill>
            <a:srgbClr val="FFFFFF"/>
          </a:solidFill>
          <a:ln w="47625">
            <a:solidFill>
              <a:srgbClr val="00B050"/>
            </a:solidFill>
            <a:prstDash val="sysDash"/>
            <a:miter lim="800000"/>
            <a:headEnd/>
            <a:tailEnd/>
          </a:ln>
          <a:effectLst/>
        </p:spPr>
        <p:txBody>
          <a:bodyPr anchor="ctr" anchorCtr="0"/>
          <a:lstStyle/>
          <a:p>
            <a:pPr algn="ctr">
              <a:defRPr/>
            </a:pPr>
            <a:r>
              <a:rPr lang="ja-JP" altLang="en-US" sz="900" dirty="0" smtClean="0">
                <a:latin typeface="ＭＳ Ｐゴシック" charset="-128"/>
              </a:rPr>
              <a:t>　　　　　</a:t>
            </a:r>
            <a:endParaRPr lang="ja-JP" altLang="en-US" sz="900" dirty="0">
              <a:latin typeface="ＭＳ Ｐゴシック" charset="-128"/>
            </a:endParaRPr>
          </a:p>
          <a:p>
            <a:pPr algn="just">
              <a:defRPr/>
            </a:pPr>
            <a:r>
              <a:rPr lang="ja-JP" altLang="en-US" sz="900" dirty="0">
                <a:latin typeface="ＭＳ Ｐゴシック" charset="-128"/>
              </a:rPr>
              <a:t>　　　</a:t>
            </a:r>
            <a:endParaRPr lang="ja-JP" altLang="en-US" dirty="0"/>
          </a:p>
        </p:txBody>
      </p:sp>
      <p:sp>
        <p:nvSpPr>
          <p:cNvPr id="38" name="フローチャート : 磁気ディスク 37"/>
          <p:cNvSpPr/>
          <p:nvPr/>
        </p:nvSpPr>
        <p:spPr>
          <a:xfrm>
            <a:off x="499793" y="3596963"/>
            <a:ext cx="648000" cy="432000"/>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 dirty="0">
              <a:solidFill>
                <a:schemeClr val="tx1"/>
              </a:solidFill>
            </a:endParaRPr>
          </a:p>
          <a:p>
            <a:pPr algn="ctr"/>
            <a:r>
              <a:rPr kumimoji="1" lang="ja-JP" altLang="en-US" sz="900" dirty="0" smtClean="0">
                <a:solidFill>
                  <a:schemeClr val="tx1"/>
                </a:solidFill>
              </a:rPr>
              <a:t>栽培情報</a:t>
            </a:r>
            <a:endParaRPr kumimoji="1" lang="en-US" altLang="ja-JP" sz="900" dirty="0" smtClean="0">
              <a:solidFill>
                <a:schemeClr val="tx1"/>
              </a:solidFill>
            </a:endParaRPr>
          </a:p>
          <a:p>
            <a:pPr algn="ctr"/>
            <a:r>
              <a:rPr lang="ja-JP" altLang="en-US" sz="900" dirty="0">
                <a:solidFill>
                  <a:schemeClr val="tx1"/>
                </a:solidFill>
              </a:rPr>
              <a:t>品質情報</a:t>
            </a:r>
            <a:endParaRPr kumimoji="1" lang="ja-JP" altLang="en-US" sz="900" dirty="0">
              <a:solidFill>
                <a:schemeClr val="tx1"/>
              </a:solidFill>
            </a:endParaRPr>
          </a:p>
        </p:txBody>
      </p:sp>
      <p:sp>
        <p:nvSpPr>
          <p:cNvPr id="48" name="フローチャート : 磁気ディスク 47"/>
          <p:cNvSpPr/>
          <p:nvPr/>
        </p:nvSpPr>
        <p:spPr>
          <a:xfrm>
            <a:off x="4088904" y="3593788"/>
            <a:ext cx="648000" cy="432000"/>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solidFill>
                <a:schemeClr val="tx1"/>
              </a:solidFill>
            </a:endParaRPr>
          </a:p>
          <a:p>
            <a:pPr algn="ctr"/>
            <a:r>
              <a:rPr kumimoji="1" lang="ja-JP" altLang="en-US" sz="900" dirty="0" smtClean="0">
                <a:solidFill>
                  <a:schemeClr val="tx1"/>
                </a:solidFill>
              </a:rPr>
              <a:t>流通情報</a:t>
            </a:r>
            <a:endParaRPr kumimoji="1" lang="en-US" altLang="ja-JP" sz="900" dirty="0" smtClean="0">
              <a:solidFill>
                <a:schemeClr val="tx1"/>
              </a:solidFill>
            </a:endParaRPr>
          </a:p>
          <a:p>
            <a:pPr algn="ctr"/>
            <a:r>
              <a:rPr lang="ja-JP" altLang="en-US" sz="900" dirty="0">
                <a:solidFill>
                  <a:schemeClr val="tx1"/>
                </a:solidFill>
              </a:rPr>
              <a:t>評価</a:t>
            </a:r>
            <a:r>
              <a:rPr lang="ja-JP" altLang="en-US" sz="900" dirty="0" smtClean="0">
                <a:solidFill>
                  <a:schemeClr val="tx1"/>
                </a:solidFill>
              </a:rPr>
              <a:t>情報</a:t>
            </a:r>
            <a:endParaRPr kumimoji="1" lang="ja-JP" altLang="en-US" sz="900" dirty="0">
              <a:solidFill>
                <a:schemeClr val="tx1"/>
              </a:solidFill>
            </a:endParaRPr>
          </a:p>
        </p:txBody>
      </p:sp>
      <p:sp>
        <p:nvSpPr>
          <p:cNvPr id="49" name="フローチャート : 磁気ディスク 48"/>
          <p:cNvSpPr/>
          <p:nvPr/>
        </p:nvSpPr>
        <p:spPr>
          <a:xfrm>
            <a:off x="6177136" y="3594398"/>
            <a:ext cx="648000" cy="432000"/>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solidFill>
                <a:schemeClr val="tx1"/>
              </a:solidFill>
            </a:endParaRPr>
          </a:p>
          <a:p>
            <a:pPr algn="ctr"/>
            <a:r>
              <a:rPr lang="ja-JP" altLang="en-US" sz="900" dirty="0" smtClean="0">
                <a:solidFill>
                  <a:schemeClr val="tx1"/>
                </a:solidFill>
              </a:rPr>
              <a:t>評価情報</a:t>
            </a:r>
            <a:endParaRPr kumimoji="1" lang="ja-JP" altLang="en-US" sz="900" dirty="0">
              <a:solidFill>
                <a:schemeClr val="tx1"/>
              </a:solidFill>
            </a:endParaRPr>
          </a:p>
        </p:txBody>
      </p:sp>
      <p:sp>
        <p:nvSpPr>
          <p:cNvPr id="2" name="正方形/長方形 1"/>
          <p:cNvSpPr/>
          <p:nvPr/>
        </p:nvSpPr>
        <p:spPr>
          <a:xfrm>
            <a:off x="1282234" y="3624947"/>
            <a:ext cx="2286203" cy="307777"/>
          </a:xfrm>
          <a:prstGeom prst="rect">
            <a:avLst/>
          </a:prstGeom>
        </p:spPr>
        <p:txBody>
          <a:bodyPr wrap="none">
            <a:spAutoFit/>
          </a:bodyPr>
          <a:lstStyle/>
          <a:p>
            <a:r>
              <a:rPr lang="ja-JP" altLang="en-US" sz="1400" dirty="0" smtClean="0">
                <a:latin typeface="ＭＳ Ｐゴシック" charset="-128"/>
              </a:rPr>
              <a:t>情報</a:t>
            </a:r>
            <a:r>
              <a:rPr lang="ja-JP" altLang="en-US" sz="1400" dirty="0">
                <a:latin typeface="ＭＳ Ｐゴシック" charset="-128"/>
              </a:rPr>
              <a:t>流通連携</a:t>
            </a:r>
            <a:r>
              <a:rPr lang="ja-JP" altLang="en-US" sz="1400" dirty="0" smtClean="0">
                <a:latin typeface="ＭＳ Ｐゴシック" charset="-128"/>
              </a:rPr>
              <a:t>基盤共通ＡＰＩ</a:t>
            </a:r>
            <a:endParaRPr lang="ja-JP" altLang="en-US" sz="1400" dirty="0"/>
          </a:p>
        </p:txBody>
      </p:sp>
      <p:grpSp>
        <p:nvGrpSpPr>
          <p:cNvPr id="6" name="グループ化 5"/>
          <p:cNvGrpSpPr/>
          <p:nvPr/>
        </p:nvGrpSpPr>
        <p:grpSpPr>
          <a:xfrm>
            <a:off x="935241" y="3385931"/>
            <a:ext cx="6224265" cy="246757"/>
            <a:chOff x="1067951" y="4868921"/>
            <a:chExt cx="6224265" cy="246757"/>
          </a:xfrm>
        </p:grpSpPr>
        <p:sp>
          <p:nvSpPr>
            <p:cNvPr id="12" name="上矢印 11"/>
            <p:cNvSpPr/>
            <p:nvPr/>
          </p:nvSpPr>
          <p:spPr>
            <a:xfrm>
              <a:off x="1067951" y="4869160"/>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50" name="上矢印 49"/>
            <p:cNvSpPr/>
            <p:nvPr/>
          </p:nvSpPr>
          <p:spPr>
            <a:xfrm>
              <a:off x="3202934" y="4873215"/>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51" name="上矢印 50"/>
            <p:cNvSpPr/>
            <p:nvPr/>
          </p:nvSpPr>
          <p:spPr>
            <a:xfrm>
              <a:off x="4914427" y="4873215"/>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52" name="上矢印 51"/>
            <p:cNvSpPr/>
            <p:nvPr/>
          </p:nvSpPr>
          <p:spPr>
            <a:xfrm>
              <a:off x="6012339" y="4868921"/>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53" name="上矢印 52"/>
            <p:cNvSpPr/>
            <p:nvPr/>
          </p:nvSpPr>
          <p:spPr>
            <a:xfrm>
              <a:off x="6976566" y="4876662"/>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grpSp>
      <p:cxnSp>
        <p:nvCxnSpPr>
          <p:cNvPr id="59" name="AutoShape 8"/>
          <p:cNvCxnSpPr>
            <a:cxnSpLocks noChangeShapeType="1"/>
            <a:stCxn id="144" idx="0"/>
          </p:cNvCxnSpPr>
          <p:nvPr/>
        </p:nvCxnSpPr>
        <p:spPr bwMode="auto">
          <a:xfrm rot="5400000" flipH="1" flipV="1">
            <a:off x="1391040" y="5390735"/>
            <a:ext cx="212090" cy="1346324"/>
          </a:xfrm>
          <a:prstGeom prst="curvedConnector2">
            <a:avLst/>
          </a:prstGeom>
          <a:noFill/>
          <a:ln w="38100">
            <a:solidFill>
              <a:srgbClr val="000000"/>
            </a:solidFill>
            <a:prstDash val="dash"/>
            <a:round/>
            <a:headEnd/>
            <a:tailEnd type="triangle" w="med" len="med"/>
          </a:ln>
        </p:spPr>
      </p:cxnSp>
      <p:sp>
        <p:nvSpPr>
          <p:cNvPr id="61" name="Text Box 22"/>
          <p:cNvSpPr txBox="1">
            <a:spLocks noChangeArrowheads="1"/>
          </p:cNvSpPr>
          <p:nvPr/>
        </p:nvSpPr>
        <p:spPr bwMode="auto">
          <a:xfrm>
            <a:off x="1469764" y="4459690"/>
            <a:ext cx="495300" cy="203200"/>
          </a:xfrm>
          <a:prstGeom prst="rect">
            <a:avLst/>
          </a:prstGeom>
          <a:noFill/>
          <a:ln w="9525">
            <a:noFill/>
            <a:miter lim="800000"/>
            <a:headEnd/>
            <a:tailEnd/>
          </a:ln>
          <a:effectLst/>
        </p:spPr>
        <p:txBody>
          <a:bodyPr lIns="74295" tIns="8890" rIns="74295" bIns="8890" anchor="ctr" anchorCtr="0"/>
          <a:lstStyle/>
          <a:p>
            <a:pPr algn="ctr"/>
            <a:r>
              <a:rPr lang="ja-JP" altLang="en-US" sz="900" dirty="0">
                <a:latin typeface="ＭＳ Ｐゴシック" charset="-128"/>
              </a:rPr>
              <a:t>利用</a:t>
            </a:r>
            <a:endParaRPr lang="ja-JP" altLang="en-US" dirty="0"/>
          </a:p>
        </p:txBody>
      </p:sp>
      <p:sp>
        <p:nvSpPr>
          <p:cNvPr id="63" name="Text Box 13"/>
          <p:cNvSpPr txBox="1">
            <a:spLocks noChangeArrowheads="1"/>
          </p:cNvSpPr>
          <p:nvPr/>
        </p:nvSpPr>
        <p:spPr bwMode="auto">
          <a:xfrm>
            <a:off x="105886" y="4632610"/>
            <a:ext cx="1413497" cy="596590"/>
          </a:xfrm>
          <a:prstGeom prst="rect">
            <a:avLst/>
          </a:prstGeom>
          <a:solidFill>
            <a:schemeClr val="bg1"/>
          </a:solidFill>
          <a:ln w="6350">
            <a:solidFill>
              <a:schemeClr val="tx1"/>
            </a:solidFill>
            <a:miter lim="800000"/>
            <a:headEnd/>
            <a:tailEnd/>
          </a:ln>
          <a:effectLst/>
        </p:spPr>
        <p:txBody>
          <a:bodyPr/>
          <a:lstStyle/>
          <a:p>
            <a:pPr algn="just">
              <a:defRPr/>
            </a:pPr>
            <a:r>
              <a:rPr lang="ja-JP" altLang="en-US" sz="900" dirty="0">
                <a:latin typeface="ＭＳ Ｐゴシック" charset="-128"/>
              </a:rPr>
              <a:t>農場管理システム（</a:t>
            </a:r>
            <a:r>
              <a:rPr lang="en-US" altLang="ja-JP" sz="900" dirty="0">
                <a:latin typeface="ＭＳ Ｐゴシック" charset="-128"/>
              </a:rPr>
              <a:t>A</a:t>
            </a:r>
            <a:r>
              <a:rPr lang="ja-JP" altLang="en-US" sz="900" dirty="0">
                <a:latin typeface="ＭＳ Ｐゴシック" charset="-128"/>
              </a:rPr>
              <a:t>社</a:t>
            </a:r>
            <a:r>
              <a:rPr lang="ja-JP" altLang="en-US" sz="900" dirty="0" smtClean="0">
                <a:latin typeface="ＭＳ Ｐゴシック" charset="-128"/>
              </a:rPr>
              <a:t>）</a:t>
            </a:r>
            <a:endParaRPr lang="en-US" altLang="ja-JP" sz="900" dirty="0" smtClean="0">
              <a:latin typeface="ＭＳ Ｐゴシック" charset="-128"/>
            </a:endParaRPr>
          </a:p>
          <a:p>
            <a:pPr algn="just">
              <a:defRPr/>
            </a:pPr>
            <a:r>
              <a:rPr lang="ja-JP" altLang="en-US" sz="800" dirty="0" smtClean="0">
                <a:latin typeface="ＭＳ Ｐゴシック" charset="-128"/>
              </a:rPr>
              <a:t>・</a:t>
            </a:r>
            <a:r>
              <a:rPr lang="ja-JP" altLang="en-US" sz="800" dirty="0">
                <a:latin typeface="ＭＳ Ｐゴシック" charset="-128"/>
              </a:rPr>
              <a:t>生産地・生産者情報</a:t>
            </a:r>
          </a:p>
          <a:p>
            <a:pPr algn="just">
              <a:defRPr/>
            </a:pPr>
            <a:r>
              <a:rPr lang="ja-JP" altLang="en-US" sz="800" dirty="0">
                <a:latin typeface="ＭＳ Ｐゴシック" charset="-128"/>
              </a:rPr>
              <a:t>・農薬・肥料履歴情報</a:t>
            </a:r>
          </a:p>
          <a:p>
            <a:pPr algn="just">
              <a:defRPr/>
            </a:pPr>
            <a:r>
              <a:rPr lang="ja-JP" altLang="en-US" sz="800" dirty="0">
                <a:latin typeface="ＭＳ Ｐゴシック" charset="-128"/>
              </a:rPr>
              <a:t>・放射線量</a:t>
            </a:r>
            <a:r>
              <a:rPr lang="ja-JP" altLang="en-US" sz="800" dirty="0" smtClean="0">
                <a:latin typeface="ＭＳ Ｐゴシック" charset="-128"/>
              </a:rPr>
              <a:t>情報</a:t>
            </a:r>
            <a:r>
              <a:rPr lang="ja-JP" altLang="en-US" sz="800" dirty="0">
                <a:latin typeface="ＭＳ Ｐゴシック" charset="-128"/>
              </a:rPr>
              <a:t>　</a:t>
            </a:r>
            <a:r>
              <a:rPr lang="ja-JP" altLang="en-US" sz="800" dirty="0" smtClean="0">
                <a:latin typeface="ＭＳ Ｐゴシック" charset="-128"/>
              </a:rPr>
              <a:t>　　等</a:t>
            </a:r>
            <a:endParaRPr lang="ja-JP" altLang="en-US" sz="8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defRPr/>
            </a:pPr>
            <a:endParaRPr lang="ja-JP" altLang="en-US" dirty="0"/>
          </a:p>
        </p:txBody>
      </p:sp>
      <p:sp>
        <p:nvSpPr>
          <p:cNvPr id="64" name="Text Box 10"/>
          <p:cNvSpPr txBox="1">
            <a:spLocks noChangeArrowheads="1"/>
          </p:cNvSpPr>
          <p:nvPr/>
        </p:nvSpPr>
        <p:spPr bwMode="auto">
          <a:xfrm>
            <a:off x="1856655" y="4310175"/>
            <a:ext cx="1251373" cy="468000"/>
          </a:xfrm>
          <a:prstGeom prst="rect">
            <a:avLst/>
          </a:prstGeom>
          <a:solidFill>
            <a:schemeClr val="bg1"/>
          </a:solidFill>
          <a:ln w="6350">
            <a:solidFill>
              <a:schemeClr val="tx1"/>
            </a:solidFill>
            <a:miter lim="800000"/>
            <a:headEnd/>
            <a:tailEnd/>
          </a:ln>
          <a:effectLst/>
        </p:spPr>
        <p:txBody>
          <a:bodyPr/>
          <a:lstStyle/>
          <a:p>
            <a:pPr>
              <a:defRPr/>
            </a:pPr>
            <a:r>
              <a:rPr lang="en-US" altLang="ja-JP" sz="900" dirty="0" smtClean="0">
                <a:latin typeface="ＭＳ Ｐゴシック" charset="-128"/>
              </a:rPr>
              <a:t>GAP</a:t>
            </a:r>
            <a:r>
              <a:rPr lang="ja-JP" altLang="en-US" sz="900" dirty="0">
                <a:latin typeface="ＭＳ Ｐゴシック" charset="-128"/>
              </a:rPr>
              <a:t>認証</a:t>
            </a:r>
            <a:r>
              <a:rPr lang="ja-JP" altLang="en-US" sz="900" dirty="0" smtClean="0">
                <a:latin typeface="ＭＳ Ｐゴシック" charset="-128"/>
              </a:rPr>
              <a:t>農場（野菜）</a:t>
            </a:r>
            <a:endParaRPr lang="ja-JP" altLang="en-US" sz="900" dirty="0">
              <a:latin typeface="ＭＳ Ｐゴシック" charset="-128"/>
            </a:endParaRPr>
          </a:p>
          <a:p>
            <a:pPr algn="ctr">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defRPr/>
            </a:pPr>
            <a:endParaRPr lang="ja-JP" altLang="en-US" dirty="0"/>
          </a:p>
        </p:txBody>
      </p:sp>
      <p:pic>
        <p:nvPicPr>
          <p:cNvPr id="65" name="Picture 19"/>
          <p:cNvPicPr>
            <a:picLocks noChangeAspect="1" noChangeArrowheads="1"/>
          </p:cNvPicPr>
          <p:nvPr/>
        </p:nvPicPr>
        <p:blipFill>
          <a:blip r:embed="rId7" cstate="print"/>
          <a:srcRect/>
          <a:stretch>
            <a:fillRect/>
          </a:stretch>
        </p:blipFill>
        <p:spPr bwMode="auto">
          <a:xfrm>
            <a:off x="2299993" y="4508869"/>
            <a:ext cx="360098" cy="256805"/>
          </a:xfrm>
          <a:prstGeom prst="rect">
            <a:avLst/>
          </a:prstGeom>
          <a:noFill/>
          <a:ln w="9525">
            <a:noFill/>
            <a:miter lim="800000"/>
            <a:headEnd/>
            <a:tailEnd/>
          </a:ln>
        </p:spPr>
      </p:pic>
      <p:sp>
        <p:nvSpPr>
          <p:cNvPr id="67" name="Text Box 27"/>
          <p:cNvSpPr txBox="1">
            <a:spLocks noChangeArrowheads="1"/>
          </p:cNvSpPr>
          <p:nvPr/>
        </p:nvSpPr>
        <p:spPr bwMode="auto">
          <a:xfrm>
            <a:off x="4497948" y="4377382"/>
            <a:ext cx="1129348"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a:latin typeface="ＭＳ Ｐゴシック" charset="-128"/>
              </a:rPr>
              <a:t>流通</a:t>
            </a:r>
            <a:r>
              <a:rPr lang="ja-JP" altLang="en-US" sz="900" dirty="0" smtClean="0">
                <a:latin typeface="ＭＳ Ｐゴシック" charset="-128"/>
              </a:rPr>
              <a:t>業者（卸・小売）</a:t>
            </a:r>
            <a:endParaRPr lang="ja-JP" altLang="en-US" sz="900" dirty="0">
              <a:latin typeface="ＭＳ Ｐゴシック" charset="-128"/>
            </a:endParaRPr>
          </a:p>
        </p:txBody>
      </p:sp>
      <p:pic>
        <p:nvPicPr>
          <p:cNvPr id="68" name="Picture 35"/>
          <p:cNvPicPr>
            <a:picLocks noChangeAspect="1" noChangeArrowheads="1"/>
          </p:cNvPicPr>
          <p:nvPr/>
        </p:nvPicPr>
        <p:blipFill>
          <a:blip r:embed="rId8" cstate="print"/>
          <a:srcRect/>
          <a:stretch>
            <a:fillRect/>
          </a:stretch>
        </p:blipFill>
        <p:spPr bwMode="auto">
          <a:xfrm>
            <a:off x="4823728" y="4540011"/>
            <a:ext cx="428592" cy="375836"/>
          </a:xfrm>
          <a:prstGeom prst="rect">
            <a:avLst/>
          </a:prstGeom>
          <a:noFill/>
          <a:ln w="9525">
            <a:noFill/>
            <a:miter lim="800000"/>
            <a:headEnd/>
            <a:tailEnd/>
          </a:ln>
        </p:spPr>
      </p:pic>
      <p:sp>
        <p:nvSpPr>
          <p:cNvPr id="182" name="Text Box 27"/>
          <p:cNvSpPr txBox="1">
            <a:spLocks noChangeArrowheads="1"/>
          </p:cNvSpPr>
          <p:nvPr/>
        </p:nvSpPr>
        <p:spPr bwMode="auto">
          <a:xfrm>
            <a:off x="4486659" y="5292146"/>
            <a:ext cx="1129347"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a:latin typeface="ＭＳ Ｐゴシック" charset="-128"/>
              </a:rPr>
              <a:t>流通業者（卸・小売</a:t>
            </a:r>
            <a:r>
              <a:rPr lang="ja-JP" altLang="en-US" sz="900" dirty="0" smtClean="0">
                <a:latin typeface="ＭＳ Ｐゴシック" charset="-128"/>
              </a:rPr>
              <a:t>）</a:t>
            </a:r>
            <a:endParaRPr lang="ja-JP" altLang="en-US" sz="900" dirty="0">
              <a:latin typeface="ＭＳ Ｐゴシック" charset="-128"/>
            </a:endParaRPr>
          </a:p>
        </p:txBody>
      </p:sp>
      <p:pic>
        <p:nvPicPr>
          <p:cNvPr id="213" name="Picture 37"/>
          <p:cNvPicPr>
            <a:picLocks noChangeAspect="1" noChangeArrowheads="1"/>
          </p:cNvPicPr>
          <p:nvPr/>
        </p:nvPicPr>
        <p:blipFill>
          <a:blip r:embed="rId9" cstate="print"/>
          <a:srcRect/>
          <a:stretch>
            <a:fillRect/>
          </a:stretch>
        </p:blipFill>
        <p:spPr bwMode="auto">
          <a:xfrm>
            <a:off x="4808735" y="5470103"/>
            <a:ext cx="462536" cy="346208"/>
          </a:xfrm>
          <a:prstGeom prst="rect">
            <a:avLst/>
          </a:prstGeom>
          <a:noFill/>
          <a:ln w="9525">
            <a:noFill/>
            <a:miter lim="800000"/>
            <a:headEnd/>
            <a:tailEnd/>
          </a:ln>
        </p:spPr>
      </p:pic>
      <p:sp>
        <p:nvSpPr>
          <p:cNvPr id="94" name="Line 67"/>
          <p:cNvSpPr>
            <a:spLocks noChangeShapeType="1"/>
          </p:cNvSpPr>
          <p:nvPr/>
        </p:nvSpPr>
        <p:spPr bwMode="auto">
          <a:xfrm flipV="1">
            <a:off x="3750851" y="4602400"/>
            <a:ext cx="741612" cy="615540"/>
          </a:xfrm>
          <a:prstGeom prst="line">
            <a:avLst/>
          </a:prstGeom>
          <a:noFill/>
          <a:ln w="19050">
            <a:solidFill>
              <a:schemeClr val="tx1"/>
            </a:solidFill>
            <a:round/>
            <a:headEnd/>
            <a:tailEnd type="triangle" w="med" len="med"/>
          </a:ln>
        </p:spPr>
        <p:txBody>
          <a:bodyPr/>
          <a:lstStyle/>
          <a:p>
            <a:endParaRPr lang="ja-JP" altLang="en-US"/>
          </a:p>
        </p:txBody>
      </p:sp>
      <p:sp>
        <p:nvSpPr>
          <p:cNvPr id="107" name="Text Box 104"/>
          <p:cNvSpPr txBox="1">
            <a:spLocks noChangeArrowheads="1"/>
          </p:cNvSpPr>
          <p:nvPr/>
        </p:nvSpPr>
        <p:spPr bwMode="auto">
          <a:xfrm>
            <a:off x="1031076" y="5615950"/>
            <a:ext cx="829302" cy="215242"/>
          </a:xfrm>
          <a:prstGeom prst="rect">
            <a:avLst/>
          </a:prstGeom>
          <a:solidFill>
            <a:srgbClr val="FFFFFF"/>
          </a:solidFill>
          <a:ln w="6350">
            <a:solidFill>
              <a:schemeClr val="tx1"/>
            </a:solidFill>
            <a:miter lim="800000"/>
            <a:headEnd/>
            <a:tailEnd/>
          </a:ln>
        </p:spPr>
        <p:txBody>
          <a:bodyPr lIns="0" tIns="8890" rIns="0" bIns="8890" anchor="ctr" anchorCtr="0"/>
          <a:lstStyle/>
          <a:p>
            <a:pPr algn="ctr"/>
            <a:r>
              <a:rPr lang="ja-JP" altLang="en-US" sz="900" dirty="0">
                <a:latin typeface="ＭＳ Ｐゴシック" charset="-128"/>
              </a:rPr>
              <a:t>情報コード</a:t>
            </a:r>
            <a:r>
              <a:rPr lang="ja-JP" altLang="en-US" sz="900" dirty="0" smtClean="0">
                <a:latin typeface="ＭＳ Ｐゴシック" charset="-128"/>
              </a:rPr>
              <a:t>発行</a:t>
            </a:r>
            <a:endParaRPr lang="ja-JP" altLang="en-US" dirty="0"/>
          </a:p>
        </p:txBody>
      </p:sp>
      <p:grpSp>
        <p:nvGrpSpPr>
          <p:cNvPr id="1030" name="グループ化 1029"/>
          <p:cNvGrpSpPr/>
          <p:nvPr/>
        </p:nvGrpSpPr>
        <p:grpSpPr>
          <a:xfrm>
            <a:off x="2223541" y="4898161"/>
            <a:ext cx="1527310" cy="582446"/>
            <a:chOff x="2816422" y="4820691"/>
            <a:chExt cx="1527310" cy="582446"/>
          </a:xfrm>
        </p:grpSpPr>
        <p:sp>
          <p:nvSpPr>
            <p:cNvPr id="81" name="Text Box 15"/>
            <p:cNvSpPr txBox="1">
              <a:spLocks noChangeArrowheads="1"/>
            </p:cNvSpPr>
            <p:nvPr/>
          </p:nvSpPr>
          <p:spPr bwMode="auto">
            <a:xfrm>
              <a:off x="2816422" y="4820691"/>
              <a:ext cx="1527310" cy="582446"/>
            </a:xfrm>
            <a:prstGeom prst="rect">
              <a:avLst/>
            </a:prstGeom>
            <a:solidFill>
              <a:schemeClr val="bg1"/>
            </a:solidFill>
            <a:ln w="6350">
              <a:solidFill>
                <a:schemeClr val="tx1"/>
              </a:solidFill>
              <a:miter lim="800000"/>
              <a:headEnd/>
              <a:tailEnd/>
            </a:ln>
            <a:effectLst/>
          </p:spPr>
          <p:txBody>
            <a:bodyPr lIns="74295" tIns="8890" rIns="74295" bIns="8890"/>
            <a:lstStyle/>
            <a:p>
              <a:pPr algn="ctr">
                <a:spcBef>
                  <a:spcPts val="300"/>
                </a:spcBef>
                <a:defRPr/>
              </a:pPr>
              <a:r>
                <a:rPr lang="ja-JP" altLang="en-US" sz="1000" dirty="0" smtClean="0">
                  <a:latin typeface="ＭＳ Ｐゴシック" charset="-128"/>
                </a:rPr>
                <a:t>野菜</a:t>
              </a:r>
              <a:r>
                <a:rPr lang="ja-JP" altLang="en-US" sz="1000" dirty="0">
                  <a:latin typeface="ＭＳ Ｐゴシック" charset="-128"/>
                </a:rPr>
                <a:t>＋</a:t>
              </a:r>
              <a:r>
                <a:rPr lang="ja-JP" altLang="en-US" sz="1000" dirty="0" smtClean="0">
                  <a:latin typeface="ＭＳ Ｐゴシック" charset="-128"/>
                </a:rPr>
                <a:t>情報</a:t>
              </a:r>
              <a:r>
                <a:rPr lang="ja-JP" altLang="en-US" sz="1000" dirty="0">
                  <a:latin typeface="ＭＳ Ｐゴシック" charset="-128"/>
                </a:rPr>
                <a:t>コード付帯</a:t>
              </a:r>
            </a:p>
            <a:p>
              <a:pPr algn="ctr">
                <a:defRPr/>
              </a:pPr>
              <a:r>
                <a:rPr lang="ja-JP" altLang="en-US" sz="800" dirty="0">
                  <a:latin typeface="ＭＳ Ｐゴシック" charset="-128"/>
                </a:rPr>
                <a:t>（包材に印刷・梱包）</a:t>
              </a:r>
              <a:endParaRPr lang="ja-JP" altLang="en-US" sz="800" dirty="0"/>
            </a:p>
          </p:txBody>
        </p:sp>
        <p:grpSp>
          <p:nvGrpSpPr>
            <p:cNvPr id="1027" name="グループ化 1026"/>
            <p:cNvGrpSpPr/>
            <p:nvPr/>
          </p:nvGrpSpPr>
          <p:grpSpPr>
            <a:xfrm>
              <a:off x="2847121" y="5135141"/>
              <a:ext cx="1289548" cy="255227"/>
              <a:chOff x="2877504" y="5293899"/>
              <a:chExt cx="1289548" cy="312411"/>
            </a:xfrm>
          </p:grpSpPr>
          <p:pic>
            <p:nvPicPr>
              <p:cNvPr id="82" name="Picture 16"/>
              <p:cNvPicPr>
                <a:picLocks noChangeAspect="1" noChangeArrowheads="1"/>
              </p:cNvPicPr>
              <p:nvPr/>
            </p:nvPicPr>
            <p:blipFill>
              <a:blip r:embed="rId10" cstate="print"/>
              <a:srcRect/>
              <a:stretch>
                <a:fillRect/>
              </a:stretch>
            </p:blipFill>
            <p:spPr bwMode="auto">
              <a:xfrm>
                <a:off x="2877504" y="5300425"/>
                <a:ext cx="496160" cy="298059"/>
              </a:xfrm>
              <a:prstGeom prst="rect">
                <a:avLst/>
              </a:prstGeom>
              <a:noFill/>
              <a:ln w="9525">
                <a:noFill/>
                <a:miter lim="800000"/>
                <a:headEnd/>
                <a:tailEnd/>
              </a:ln>
            </p:spPr>
          </p:pic>
          <p:grpSp>
            <p:nvGrpSpPr>
              <p:cNvPr id="130" name="グループ化 129"/>
              <p:cNvGrpSpPr/>
              <p:nvPr/>
            </p:nvGrpSpPr>
            <p:grpSpPr>
              <a:xfrm>
                <a:off x="3434835" y="5293899"/>
                <a:ext cx="732217" cy="312411"/>
                <a:chOff x="621791" y="3156590"/>
                <a:chExt cx="732217" cy="312411"/>
              </a:xfrm>
            </p:grpSpPr>
            <p:pic>
              <p:nvPicPr>
                <p:cNvPr id="134"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noFill/>
                <a:ln w="9525">
                  <a:noFill/>
                  <a:miter lim="800000"/>
                  <a:headEnd/>
                  <a:tailEnd/>
                </a:ln>
              </p:spPr>
            </p:pic>
            <p:sp>
              <p:nvSpPr>
                <p:cNvPr id="135" name="AutoShape 49"/>
                <p:cNvSpPr>
                  <a:spLocks noChangeArrowheads="1"/>
                </p:cNvSpPr>
                <p:nvPr/>
              </p:nvSpPr>
              <p:spPr bwMode="auto">
                <a:xfrm>
                  <a:off x="971696" y="3243971"/>
                  <a:ext cx="117012" cy="167846"/>
                </a:xfrm>
                <a:prstGeom prst="rightArrow">
                  <a:avLst>
                    <a:gd name="adj1" fmla="val 50000"/>
                    <a:gd name="adj2" fmla="val 58333"/>
                  </a:avLst>
                </a:prstGeom>
                <a:solidFill>
                  <a:srgbClr val="CC99FF"/>
                </a:solidFill>
                <a:ln w="9525">
                  <a:solidFill>
                    <a:srgbClr val="000000"/>
                  </a:solidFill>
                  <a:miter lim="800000"/>
                  <a:headEnd/>
                  <a:tailEnd/>
                </a:ln>
              </p:spPr>
              <p:txBody>
                <a:bodyPr lIns="74295" tIns="8890" rIns="74295" bIns="8890"/>
                <a:lstStyle/>
                <a:p>
                  <a:endParaRPr lang="ja-JP" altLang="en-US"/>
                </a:p>
              </p:txBody>
            </p:sp>
            <p:pic>
              <p:nvPicPr>
                <p:cNvPr id="136"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noFill/>
                <a:ln w="9525">
                  <a:noFill/>
                  <a:miter lim="800000"/>
                  <a:headEnd/>
                  <a:tailEnd/>
                </a:ln>
              </p:spPr>
            </p:pic>
          </p:grpSp>
        </p:grpSp>
      </p:grpSp>
      <p:sp>
        <p:nvSpPr>
          <p:cNvPr id="137" name="Text Box 10"/>
          <p:cNvSpPr txBox="1">
            <a:spLocks noChangeArrowheads="1"/>
          </p:cNvSpPr>
          <p:nvPr/>
        </p:nvSpPr>
        <p:spPr bwMode="auto">
          <a:xfrm>
            <a:off x="1864504" y="6255543"/>
            <a:ext cx="1205720" cy="468000"/>
          </a:xfrm>
          <a:prstGeom prst="rect">
            <a:avLst/>
          </a:prstGeom>
          <a:solidFill>
            <a:schemeClr val="bg1"/>
          </a:solidFill>
          <a:ln w="6350">
            <a:solidFill>
              <a:schemeClr val="tx1"/>
            </a:solidFill>
            <a:miter lim="800000"/>
            <a:headEnd/>
            <a:tailEnd/>
          </a:ln>
          <a:effectLst/>
        </p:spPr>
        <p:txBody>
          <a:bodyPr/>
          <a:lstStyle/>
          <a:p>
            <a:pPr>
              <a:defRPr/>
            </a:pPr>
            <a:r>
              <a:rPr lang="en-US" altLang="ja-JP" sz="900" dirty="0" smtClean="0">
                <a:latin typeface="ＭＳ Ｐゴシック" charset="-128"/>
              </a:rPr>
              <a:t>GAP</a:t>
            </a:r>
            <a:r>
              <a:rPr lang="ja-JP" altLang="en-US" sz="900" dirty="0">
                <a:latin typeface="ＭＳ Ｐゴシック" charset="-128"/>
              </a:rPr>
              <a:t>認証</a:t>
            </a:r>
            <a:r>
              <a:rPr lang="ja-JP" altLang="en-US" sz="900" dirty="0" smtClean="0">
                <a:latin typeface="ＭＳ Ｐゴシック" charset="-128"/>
              </a:rPr>
              <a:t>農場（</a:t>
            </a:r>
            <a:r>
              <a:rPr lang="ja-JP" altLang="en-US" sz="900" dirty="0">
                <a:latin typeface="ＭＳ Ｐゴシック" charset="-128"/>
              </a:rPr>
              <a:t>果物</a:t>
            </a:r>
            <a:r>
              <a:rPr lang="ja-JP" altLang="en-US" sz="900" dirty="0" smtClean="0">
                <a:latin typeface="ＭＳ Ｐゴシック" charset="-128"/>
              </a:rPr>
              <a:t>）</a:t>
            </a:r>
            <a:endParaRPr lang="ja-JP" altLang="en-US" sz="900" dirty="0">
              <a:latin typeface="ＭＳ Ｐゴシック" charset="-128"/>
            </a:endParaRPr>
          </a:p>
          <a:p>
            <a:pPr algn="ctr">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defRPr/>
            </a:pPr>
            <a:endParaRPr lang="ja-JP" altLang="en-US" dirty="0"/>
          </a:p>
        </p:txBody>
      </p:sp>
      <p:pic>
        <p:nvPicPr>
          <p:cNvPr id="123" name="Picture 38"/>
          <p:cNvPicPr>
            <a:picLocks noChangeAspect="1" noChangeArrowheads="1"/>
          </p:cNvPicPr>
          <p:nvPr/>
        </p:nvPicPr>
        <p:blipFill>
          <a:blip r:embed="rId2" cstate="print"/>
          <a:srcRect/>
          <a:stretch>
            <a:fillRect/>
          </a:stretch>
        </p:blipFill>
        <p:spPr bwMode="auto">
          <a:xfrm>
            <a:off x="2290043" y="6428601"/>
            <a:ext cx="339147" cy="294942"/>
          </a:xfrm>
          <a:prstGeom prst="rect">
            <a:avLst/>
          </a:prstGeom>
          <a:noFill/>
          <a:ln w="9525">
            <a:noFill/>
            <a:miter lim="800000"/>
            <a:headEnd/>
            <a:tailEnd/>
          </a:ln>
        </p:spPr>
      </p:pic>
      <p:sp>
        <p:nvSpPr>
          <p:cNvPr id="144" name="Text Box 13"/>
          <p:cNvSpPr txBox="1">
            <a:spLocks noChangeArrowheads="1"/>
          </p:cNvSpPr>
          <p:nvPr/>
        </p:nvSpPr>
        <p:spPr bwMode="auto">
          <a:xfrm>
            <a:off x="117174" y="6169942"/>
            <a:ext cx="1413497" cy="596590"/>
          </a:xfrm>
          <a:prstGeom prst="rect">
            <a:avLst/>
          </a:prstGeom>
          <a:solidFill>
            <a:schemeClr val="bg1"/>
          </a:solidFill>
          <a:ln w="6350">
            <a:solidFill>
              <a:schemeClr val="tx1"/>
            </a:solidFill>
            <a:miter lim="800000"/>
            <a:headEnd/>
            <a:tailEnd/>
          </a:ln>
          <a:effectLst/>
        </p:spPr>
        <p:txBody>
          <a:bodyPr/>
          <a:lstStyle/>
          <a:p>
            <a:pPr algn="just">
              <a:defRPr/>
            </a:pPr>
            <a:r>
              <a:rPr lang="ja-JP" altLang="en-US" sz="900" dirty="0">
                <a:latin typeface="ＭＳ Ｐゴシック" charset="-128"/>
              </a:rPr>
              <a:t>農場管理システム</a:t>
            </a:r>
            <a:r>
              <a:rPr lang="ja-JP" altLang="en-US" sz="900" dirty="0" smtClean="0">
                <a:latin typeface="ＭＳ Ｐゴシック" charset="-128"/>
              </a:rPr>
              <a:t>（</a:t>
            </a:r>
            <a:r>
              <a:rPr lang="en-US" altLang="ja-JP" sz="900" dirty="0" smtClean="0">
                <a:latin typeface="ＭＳ Ｐゴシック" charset="-128"/>
              </a:rPr>
              <a:t>B</a:t>
            </a:r>
            <a:r>
              <a:rPr lang="ja-JP" altLang="en-US" sz="900" dirty="0" smtClean="0">
                <a:latin typeface="ＭＳ Ｐゴシック" charset="-128"/>
              </a:rPr>
              <a:t>社）</a:t>
            </a:r>
            <a:endParaRPr lang="en-US" altLang="ja-JP" sz="900" dirty="0" smtClean="0">
              <a:latin typeface="ＭＳ Ｐゴシック" charset="-128"/>
            </a:endParaRPr>
          </a:p>
          <a:p>
            <a:pPr algn="just">
              <a:defRPr/>
            </a:pPr>
            <a:r>
              <a:rPr lang="ja-JP" altLang="en-US" sz="800" dirty="0" smtClean="0">
                <a:latin typeface="ＭＳ Ｐゴシック" charset="-128"/>
              </a:rPr>
              <a:t>・</a:t>
            </a:r>
            <a:r>
              <a:rPr lang="ja-JP" altLang="en-US" sz="800" dirty="0">
                <a:latin typeface="ＭＳ Ｐゴシック" charset="-128"/>
              </a:rPr>
              <a:t>生産地・生産者情報</a:t>
            </a:r>
          </a:p>
          <a:p>
            <a:pPr algn="just">
              <a:defRPr/>
            </a:pPr>
            <a:r>
              <a:rPr lang="ja-JP" altLang="en-US" sz="800" dirty="0">
                <a:latin typeface="ＭＳ Ｐゴシック" charset="-128"/>
              </a:rPr>
              <a:t>・農薬・肥料履歴情報</a:t>
            </a:r>
          </a:p>
          <a:p>
            <a:pPr algn="just">
              <a:defRPr/>
            </a:pPr>
            <a:r>
              <a:rPr lang="ja-JP" altLang="en-US" sz="800" dirty="0">
                <a:latin typeface="ＭＳ Ｐゴシック" charset="-128"/>
              </a:rPr>
              <a:t>・放射線量</a:t>
            </a:r>
            <a:r>
              <a:rPr lang="ja-JP" altLang="en-US" sz="800" dirty="0" smtClean="0">
                <a:latin typeface="ＭＳ Ｐゴシック" charset="-128"/>
              </a:rPr>
              <a:t>情報</a:t>
            </a:r>
            <a:r>
              <a:rPr lang="ja-JP" altLang="en-US" sz="800" dirty="0">
                <a:latin typeface="ＭＳ Ｐゴシック" charset="-128"/>
              </a:rPr>
              <a:t>　</a:t>
            </a:r>
            <a:r>
              <a:rPr lang="ja-JP" altLang="en-US" sz="800" dirty="0" smtClean="0">
                <a:latin typeface="ＭＳ Ｐゴシック" charset="-128"/>
              </a:rPr>
              <a:t>　　等</a:t>
            </a:r>
            <a:endParaRPr lang="ja-JP" altLang="en-US" sz="8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lgn="just">
              <a:defRPr/>
            </a:pPr>
            <a:endParaRPr lang="ja-JP" altLang="en-US" sz="1000" dirty="0">
              <a:latin typeface="Times New Roman" pitchFamily="18" charset="0"/>
              <a:ea typeface="ＭＳ 明朝" pitchFamily="17" charset="-128"/>
            </a:endParaRPr>
          </a:p>
          <a:p>
            <a:pPr>
              <a:defRPr/>
            </a:pPr>
            <a:endParaRPr lang="ja-JP" altLang="en-US" dirty="0"/>
          </a:p>
        </p:txBody>
      </p:sp>
      <p:sp>
        <p:nvSpPr>
          <p:cNvPr id="92" name="Line 65"/>
          <p:cNvSpPr>
            <a:spLocks noChangeShapeType="1"/>
          </p:cNvSpPr>
          <p:nvPr/>
        </p:nvSpPr>
        <p:spPr bwMode="auto">
          <a:xfrm flipH="1">
            <a:off x="1517183" y="6420419"/>
            <a:ext cx="334495" cy="1"/>
          </a:xfrm>
          <a:prstGeom prst="line">
            <a:avLst/>
          </a:prstGeom>
          <a:noFill/>
          <a:ln w="19050">
            <a:solidFill>
              <a:schemeClr val="tx1"/>
            </a:solidFill>
            <a:round/>
            <a:headEnd/>
            <a:tailEnd type="triangle" w="lg" len="lg"/>
          </a:ln>
        </p:spPr>
        <p:txBody>
          <a:bodyPr/>
          <a:lstStyle/>
          <a:p>
            <a:endParaRPr lang="ja-JP" altLang="en-US"/>
          </a:p>
        </p:txBody>
      </p:sp>
      <p:grpSp>
        <p:nvGrpSpPr>
          <p:cNvPr id="1031" name="グループ化 1030"/>
          <p:cNvGrpSpPr/>
          <p:nvPr/>
        </p:nvGrpSpPr>
        <p:grpSpPr>
          <a:xfrm>
            <a:off x="2223541" y="5555524"/>
            <a:ext cx="1527310" cy="586168"/>
            <a:chOff x="2816422" y="5478054"/>
            <a:chExt cx="1527310" cy="586168"/>
          </a:xfrm>
        </p:grpSpPr>
        <p:sp>
          <p:nvSpPr>
            <p:cNvPr id="146" name="Text Box 15"/>
            <p:cNvSpPr txBox="1">
              <a:spLocks noChangeArrowheads="1"/>
            </p:cNvSpPr>
            <p:nvPr/>
          </p:nvSpPr>
          <p:spPr bwMode="auto">
            <a:xfrm>
              <a:off x="2816422" y="5478054"/>
              <a:ext cx="1527310" cy="582446"/>
            </a:xfrm>
            <a:prstGeom prst="rect">
              <a:avLst/>
            </a:prstGeom>
            <a:solidFill>
              <a:schemeClr val="bg1"/>
            </a:solidFill>
            <a:ln w="6350">
              <a:solidFill>
                <a:schemeClr val="tx1"/>
              </a:solidFill>
              <a:miter lim="800000"/>
              <a:headEnd/>
              <a:tailEnd/>
            </a:ln>
            <a:effectLst/>
          </p:spPr>
          <p:txBody>
            <a:bodyPr lIns="74295" tIns="8890" rIns="74295" bIns="8890"/>
            <a:lstStyle/>
            <a:p>
              <a:pPr algn="ctr">
                <a:spcBef>
                  <a:spcPts val="300"/>
                </a:spcBef>
                <a:defRPr/>
              </a:pPr>
              <a:r>
                <a:rPr lang="ja-JP" altLang="en-US" sz="1000" dirty="0">
                  <a:latin typeface="ＭＳ Ｐゴシック" charset="-128"/>
                </a:rPr>
                <a:t>果物</a:t>
              </a:r>
              <a:r>
                <a:rPr lang="ja-JP" altLang="en-US" sz="1000" dirty="0" smtClean="0">
                  <a:latin typeface="ＭＳ Ｐゴシック" charset="-128"/>
                </a:rPr>
                <a:t>＋情報</a:t>
              </a:r>
              <a:r>
                <a:rPr lang="ja-JP" altLang="en-US" sz="1000" dirty="0">
                  <a:latin typeface="ＭＳ Ｐゴシック" charset="-128"/>
                </a:rPr>
                <a:t>コード付帯</a:t>
              </a:r>
            </a:p>
            <a:p>
              <a:pPr algn="ctr">
                <a:defRPr/>
              </a:pPr>
              <a:r>
                <a:rPr lang="ja-JP" altLang="en-US" sz="800" dirty="0">
                  <a:latin typeface="ＭＳ Ｐゴシック" charset="-128"/>
                </a:rPr>
                <a:t>（包材に印刷・梱包）</a:t>
              </a:r>
              <a:endParaRPr lang="ja-JP" altLang="en-US" sz="800" dirty="0"/>
            </a:p>
          </p:txBody>
        </p:sp>
        <p:grpSp>
          <p:nvGrpSpPr>
            <p:cNvPr id="1029" name="グループ化 1028"/>
            <p:cNvGrpSpPr/>
            <p:nvPr/>
          </p:nvGrpSpPr>
          <p:grpSpPr>
            <a:xfrm>
              <a:off x="2890953" y="5798397"/>
              <a:ext cx="1258840" cy="265825"/>
              <a:chOff x="2787364" y="5860486"/>
              <a:chExt cx="1258840" cy="265825"/>
            </a:xfrm>
          </p:grpSpPr>
          <p:grpSp>
            <p:nvGrpSpPr>
              <p:cNvPr id="149" name="グループ化 148"/>
              <p:cNvGrpSpPr/>
              <p:nvPr/>
            </p:nvGrpSpPr>
            <p:grpSpPr>
              <a:xfrm>
                <a:off x="3313987" y="5871084"/>
                <a:ext cx="732217" cy="255227"/>
                <a:chOff x="621791" y="3156590"/>
                <a:chExt cx="732217" cy="312411"/>
              </a:xfrm>
            </p:grpSpPr>
            <p:pic>
              <p:nvPicPr>
                <p:cNvPr id="150"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noFill/>
                <a:ln w="9525">
                  <a:noFill/>
                  <a:miter lim="800000"/>
                  <a:headEnd/>
                  <a:tailEnd/>
                </a:ln>
              </p:spPr>
            </p:pic>
            <p:sp>
              <p:nvSpPr>
                <p:cNvPr id="151" name="AutoShape 49"/>
                <p:cNvSpPr>
                  <a:spLocks noChangeArrowheads="1"/>
                </p:cNvSpPr>
                <p:nvPr/>
              </p:nvSpPr>
              <p:spPr bwMode="auto">
                <a:xfrm>
                  <a:off x="971696" y="3243971"/>
                  <a:ext cx="117012" cy="167846"/>
                </a:xfrm>
                <a:prstGeom prst="rightArrow">
                  <a:avLst>
                    <a:gd name="adj1" fmla="val 50000"/>
                    <a:gd name="adj2" fmla="val 58333"/>
                  </a:avLst>
                </a:prstGeom>
                <a:solidFill>
                  <a:srgbClr val="CC99FF"/>
                </a:solidFill>
                <a:ln w="9525">
                  <a:solidFill>
                    <a:srgbClr val="000000"/>
                  </a:solidFill>
                  <a:miter lim="800000"/>
                  <a:headEnd/>
                  <a:tailEnd/>
                </a:ln>
              </p:spPr>
              <p:txBody>
                <a:bodyPr lIns="74295" tIns="8890" rIns="74295" bIns="8890"/>
                <a:lstStyle/>
                <a:p>
                  <a:endParaRPr lang="ja-JP" altLang="en-US"/>
                </a:p>
              </p:txBody>
            </p:sp>
            <p:pic>
              <p:nvPicPr>
                <p:cNvPr id="152"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noFill/>
                <a:ln w="9525">
                  <a:noFill/>
                  <a:miter lim="800000"/>
                  <a:headEnd/>
                  <a:tailEnd/>
                </a:ln>
              </p:spPr>
            </p:pic>
          </p:grpSp>
          <p:pic>
            <p:nvPicPr>
              <p:cNvPr id="153" name="Picture 18"/>
              <p:cNvPicPr>
                <a:picLocks noChangeAspect="1" noChangeArrowheads="1"/>
              </p:cNvPicPr>
              <p:nvPr/>
            </p:nvPicPr>
            <p:blipFill>
              <a:blip r:embed="rId11" cstate="print"/>
              <a:srcRect/>
              <a:stretch>
                <a:fillRect/>
              </a:stretch>
            </p:blipFill>
            <p:spPr bwMode="auto">
              <a:xfrm>
                <a:off x="2787364" y="5860486"/>
                <a:ext cx="455772" cy="240953"/>
              </a:xfrm>
              <a:prstGeom prst="rect">
                <a:avLst/>
              </a:prstGeom>
              <a:solidFill>
                <a:schemeClr val="bg1"/>
              </a:solidFill>
              <a:ln w="6350">
                <a:noFill/>
                <a:miter lim="800000"/>
                <a:headEnd/>
                <a:tailEnd/>
              </a:ln>
            </p:spPr>
          </p:pic>
        </p:grpSp>
      </p:grpSp>
      <p:sp>
        <p:nvSpPr>
          <p:cNvPr id="109" name="Line 107"/>
          <p:cNvSpPr>
            <a:spLocks noChangeShapeType="1"/>
          </p:cNvSpPr>
          <p:nvPr/>
        </p:nvSpPr>
        <p:spPr bwMode="auto">
          <a:xfrm>
            <a:off x="2299993" y="4738988"/>
            <a:ext cx="0" cy="215900"/>
          </a:xfrm>
          <a:prstGeom prst="line">
            <a:avLst/>
          </a:prstGeom>
          <a:noFill/>
          <a:ln w="25400">
            <a:solidFill>
              <a:schemeClr val="tx1"/>
            </a:solidFill>
            <a:round/>
            <a:headEnd/>
            <a:tailEnd type="triangle" w="lg" len="med"/>
          </a:ln>
        </p:spPr>
        <p:txBody>
          <a:bodyPr/>
          <a:lstStyle/>
          <a:p>
            <a:endParaRPr lang="ja-JP" altLang="en-US"/>
          </a:p>
        </p:txBody>
      </p:sp>
      <p:sp>
        <p:nvSpPr>
          <p:cNvPr id="176" name="Line 65"/>
          <p:cNvSpPr>
            <a:spLocks noChangeShapeType="1"/>
          </p:cNvSpPr>
          <p:nvPr/>
        </p:nvSpPr>
        <p:spPr bwMode="auto">
          <a:xfrm flipH="1">
            <a:off x="1510878" y="4723611"/>
            <a:ext cx="334495" cy="1"/>
          </a:xfrm>
          <a:prstGeom prst="line">
            <a:avLst/>
          </a:prstGeom>
          <a:noFill/>
          <a:ln w="19050">
            <a:solidFill>
              <a:schemeClr val="tx1"/>
            </a:solidFill>
            <a:round/>
            <a:headEnd/>
            <a:tailEnd type="triangle" w="lg" len="lg"/>
          </a:ln>
        </p:spPr>
        <p:txBody>
          <a:bodyPr/>
          <a:lstStyle/>
          <a:p>
            <a:endParaRPr lang="ja-JP" altLang="en-US"/>
          </a:p>
        </p:txBody>
      </p:sp>
      <p:sp>
        <p:nvSpPr>
          <p:cNvPr id="177" name="Text Box 22"/>
          <p:cNvSpPr txBox="1">
            <a:spLocks noChangeArrowheads="1"/>
          </p:cNvSpPr>
          <p:nvPr/>
        </p:nvSpPr>
        <p:spPr bwMode="auto">
          <a:xfrm>
            <a:off x="1485327" y="6182382"/>
            <a:ext cx="495300" cy="203200"/>
          </a:xfrm>
          <a:prstGeom prst="rect">
            <a:avLst/>
          </a:prstGeom>
          <a:noFill/>
          <a:ln w="9525">
            <a:noFill/>
            <a:miter lim="800000"/>
            <a:headEnd/>
            <a:tailEnd/>
          </a:ln>
          <a:effectLst/>
        </p:spPr>
        <p:txBody>
          <a:bodyPr lIns="74295" tIns="8890" rIns="74295" bIns="8890" anchor="ctr" anchorCtr="0"/>
          <a:lstStyle/>
          <a:p>
            <a:pPr algn="ctr"/>
            <a:r>
              <a:rPr lang="ja-JP" altLang="en-US" sz="900">
                <a:latin typeface="ＭＳ Ｐゴシック" charset="-128"/>
              </a:rPr>
              <a:t>利用</a:t>
            </a:r>
            <a:endParaRPr lang="ja-JP" altLang="en-US"/>
          </a:p>
        </p:txBody>
      </p:sp>
      <p:cxnSp>
        <p:nvCxnSpPr>
          <p:cNvPr id="186" name="AutoShape 8"/>
          <p:cNvCxnSpPr>
            <a:cxnSpLocks noChangeShapeType="1"/>
            <a:stCxn id="63" idx="2"/>
          </p:cNvCxnSpPr>
          <p:nvPr/>
        </p:nvCxnSpPr>
        <p:spPr bwMode="auto">
          <a:xfrm rot="16200000" flipH="1">
            <a:off x="1367302" y="4674533"/>
            <a:ext cx="232244" cy="1341578"/>
          </a:xfrm>
          <a:prstGeom prst="curvedConnector2">
            <a:avLst/>
          </a:prstGeom>
          <a:noFill/>
          <a:ln w="38100">
            <a:solidFill>
              <a:srgbClr val="000000"/>
            </a:solidFill>
            <a:prstDash val="dash"/>
            <a:round/>
            <a:headEnd/>
            <a:tailEnd type="triangle" w="med" len="med"/>
          </a:ln>
        </p:spPr>
      </p:cxnSp>
      <p:sp>
        <p:nvSpPr>
          <p:cNvPr id="158" name="Line 107"/>
          <p:cNvSpPr>
            <a:spLocks noChangeShapeType="1"/>
          </p:cNvSpPr>
          <p:nvPr/>
        </p:nvSpPr>
        <p:spPr bwMode="auto">
          <a:xfrm>
            <a:off x="2288704" y="6082828"/>
            <a:ext cx="0" cy="215900"/>
          </a:xfrm>
          <a:prstGeom prst="line">
            <a:avLst/>
          </a:prstGeom>
          <a:noFill/>
          <a:ln w="25400">
            <a:solidFill>
              <a:schemeClr val="tx1"/>
            </a:solidFill>
            <a:round/>
            <a:headEnd type="triangle" w="lg" len="med"/>
            <a:tailEnd type="none" w="lg" len="med"/>
          </a:ln>
        </p:spPr>
        <p:txBody>
          <a:bodyPr/>
          <a:lstStyle/>
          <a:p>
            <a:endParaRPr lang="ja-JP" altLang="en-US"/>
          </a:p>
        </p:txBody>
      </p:sp>
      <p:sp>
        <p:nvSpPr>
          <p:cNvPr id="201" name="上矢印 200"/>
          <p:cNvSpPr/>
          <p:nvPr/>
        </p:nvSpPr>
        <p:spPr>
          <a:xfrm>
            <a:off x="513693" y="4054494"/>
            <a:ext cx="506988" cy="304894"/>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206" name="上矢印 205"/>
          <p:cNvSpPr/>
          <p:nvPr/>
        </p:nvSpPr>
        <p:spPr>
          <a:xfrm>
            <a:off x="4157980" y="4028963"/>
            <a:ext cx="506988" cy="304894"/>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207" name="上矢印 206"/>
          <p:cNvSpPr/>
          <p:nvPr/>
        </p:nvSpPr>
        <p:spPr>
          <a:xfrm>
            <a:off x="6241831" y="4030840"/>
            <a:ext cx="506988" cy="304894"/>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dirty="0" smtClean="0">
              <a:solidFill>
                <a:schemeClr val="tx1"/>
              </a:solidFill>
            </a:endParaRPr>
          </a:p>
        </p:txBody>
      </p:sp>
      <p:sp>
        <p:nvSpPr>
          <p:cNvPr id="208" name="Text Box 27"/>
          <p:cNvSpPr txBox="1">
            <a:spLocks noChangeArrowheads="1"/>
          </p:cNvSpPr>
          <p:nvPr/>
        </p:nvSpPr>
        <p:spPr bwMode="auto">
          <a:xfrm>
            <a:off x="4497950" y="6161561"/>
            <a:ext cx="1129347"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a:latin typeface="ＭＳ Ｐゴシック" charset="-128"/>
              </a:rPr>
              <a:t>流通業者（卸・小売</a:t>
            </a:r>
            <a:r>
              <a:rPr lang="ja-JP" altLang="en-US" sz="900" dirty="0" smtClean="0">
                <a:latin typeface="ＭＳ Ｐゴシック" charset="-128"/>
              </a:rPr>
              <a:t>）</a:t>
            </a:r>
            <a:endParaRPr lang="ja-JP" altLang="en-US" sz="900" dirty="0">
              <a:latin typeface="ＭＳ Ｐゴシック" charset="-128"/>
            </a:endParaRPr>
          </a:p>
        </p:txBody>
      </p:sp>
      <p:sp>
        <p:nvSpPr>
          <p:cNvPr id="209" name="Line 67"/>
          <p:cNvSpPr>
            <a:spLocks noChangeShapeType="1"/>
          </p:cNvSpPr>
          <p:nvPr/>
        </p:nvSpPr>
        <p:spPr bwMode="auto">
          <a:xfrm flipV="1">
            <a:off x="3753593" y="4669944"/>
            <a:ext cx="744355" cy="1176801"/>
          </a:xfrm>
          <a:prstGeom prst="line">
            <a:avLst/>
          </a:prstGeom>
          <a:noFill/>
          <a:ln w="19050">
            <a:solidFill>
              <a:schemeClr val="tx1"/>
            </a:solidFill>
            <a:round/>
            <a:headEnd/>
            <a:tailEnd type="triangle" w="med" len="med"/>
          </a:ln>
        </p:spPr>
        <p:txBody>
          <a:bodyPr/>
          <a:lstStyle/>
          <a:p>
            <a:endParaRPr lang="ja-JP" altLang="en-US"/>
          </a:p>
        </p:txBody>
      </p:sp>
      <p:sp>
        <p:nvSpPr>
          <p:cNvPr id="210" name="Line 67"/>
          <p:cNvSpPr>
            <a:spLocks noChangeShapeType="1"/>
          </p:cNvSpPr>
          <p:nvPr/>
        </p:nvSpPr>
        <p:spPr bwMode="auto">
          <a:xfrm>
            <a:off x="3750851" y="5217940"/>
            <a:ext cx="703787" cy="310614"/>
          </a:xfrm>
          <a:prstGeom prst="line">
            <a:avLst/>
          </a:prstGeom>
          <a:noFill/>
          <a:ln w="19050">
            <a:solidFill>
              <a:schemeClr val="tx1"/>
            </a:solidFill>
            <a:round/>
            <a:headEnd/>
            <a:tailEnd type="triangle" w="med" len="med"/>
          </a:ln>
        </p:spPr>
        <p:txBody>
          <a:bodyPr/>
          <a:lstStyle/>
          <a:p>
            <a:endParaRPr lang="ja-JP" altLang="en-US"/>
          </a:p>
        </p:txBody>
      </p:sp>
      <p:sp>
        <p:nvSpPr>
          <p:cNvPr id="211" name="Line 67"/>
          <p:cNvSpPr>
            <a:spLocks noChangeShapeType="1"/>
          </p:cNvSpPr>
          <p:nvPr/>
        </p:nvSpPr>
        <p:spPr bwMode="auto">
          <a:xfrm flipV="1">
            <a:off x="3750851" y="5569108"/>
            <a:ext cx="741612" cy="277638"/>
          </a:xfrm>
          <a:prstGeom prst="line">
            <a:avLst/>
          </a:prstGeom>
          <a:noFill/>
          <a:ln w="19050">
            <a:solidFill>
              <a:schemeClr val="tx1"/>
            </a:solidFill>
            <a:round/>
            <a:headEnd/>
            <a:tailEnd type="triangle" w="med" len="med"/>
          </a:ln>
        </p:spPr>
        <p:txBody>
          <a:bodyPr/>
          <a:lstStyle/>
          <a:p>
            <a:endParaRPr lang="ja-JP" altLang="en-US"/>
          </a:p>
        </p:txBody>
      </p:sp>
      <p:sp>
        <p:nvSpPr>
          <p:cNvPr id="212" name="Line 67"/>
          <p:cNvSpPr>
            <a:spLocks noChangeShapeType="1"/>
          </p:cNvSpPr>
          <p:nvPr/>
        </p:nvSpPr>
        <p:spPr bwMode="auto">
          <a:xfrm>
            <a:off x="3753594" y="5846746"/>
            <a:ext cx="733066" cy="635077"/>
          </a:xfrm>
          <a:prstGeom prst="line">
            <a:avLst/>
          </a:prstGeom>
          <a:noFill/>
          <a:ln w="19050">
            <a:solidFill>
              <a:schemeClr val="tx1"/>
            </a:solidFill>
            <a:round/>
            <a:headEnd/>
            <a:tailEnd type="triangle" w="med" len="med"/>
          </a:ln>
        </p:spPr>
        <p:txBody>
          <a:bodyPr/>
          <a:lstStyle/>
          <a:p>
            <a:endParaRPr lang="ja-JP" altLang="en-US"/>
          </a:p>
        </p:txBody>
      </p:sp>
      <p:pic>
        <p:nvPicPr>
          <p:cNvPr id="71" name="Picture 36"/>
          <p:cNvPicPr>
            <a:picLocks noChangeAspect="1" noChangeArrowheads="1"/>
          </p:cNvPicPr>
          <p:nvPr/>
        </p:nvPicPr>
        <p:blipFill>
          <a:blip r:embed="rId12" cstate="print"/>
          <a:srcRect/>
          <a:stretch>
            <a:fillRect/>
          </a:stretch>
        </p:blipFill>
        <p:spPr bwMode="auto">
          <a:xfrm>
            <a:off x="4858437" y="6357314"/>
            <a:ext cx="400999" cy="349075"/>
          </a:xfrm>
          <a:prstGeom prst="rect">
            <a:avLst/>
          </a:prstGeom>
          <a:noFill/>
          <a:ln w="9525">
            <a:noFill/>
            <a:miter lim="800000"/>
            <a:headEnd/>
            <a:tailEnd/>
          </a:ln>
        </p:spPr>
      </p:pic>
      <p:sp>
        <p:nvSpPr>
          <p:cNvPr id="217" name="Text Box 27"/>
          <p:cNvSpPr txBox="1">
            <a:spLocks noChangeArrowheads="1"/>
          </p:cNvSpPr>
          <p:nvPr/>
        </p:nvSpPr>
        <p:spPr bwMode="auto">
          <a:xfrm>
            <a:off x="6050103" y="4377382"/>
            <a:ext cx="1129348"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smtClean="0">
                <a:latin typeface="ＭＳ Ｐゴシック" charset="-128"/>
              </a:rPr>
              <a:t>消費者</a:t>
            </a:r>
            <a:endParaRPr lang="ja-JP" altLang="en-US" sz="900" dirty="0">
              <a:latin typeface="ＭＳ Ｐゴシック" charset="-128"/>
            </a:endParaRPr>
          </a:p>
        </p:txBody>
      </p:sp>
      <p:sp>
        <p:nvSpPr>
          <p:cNvPr id="218" name="Text Box 27"/>
          <p:cNvSpPr txBox="1">
            <a:spLocks noChangeArrowheads="1"/>
          </p:cNvSpPr>
          <p:nvPr/>
        </p:nvSpPr>
        <p:spPr bwMode="auto">
          <a:xfrm>
            <a:off x="6050103" y="5276545"/>
            <a:ext cx="1129348"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smtClean="0">
                <a:latin typeface="ＭＳ Ｐゴシック" charset="-128"/>
              </a:rPr>
              <a:t>消費者</a:t>
            </a:r>
            <a:endParaRPr lang="ja-JP" altLang="en-US" sz="900" dirty="0">
              <a:latin typeface="ＭＳ Ｐゴシック" charset="-128"/>
            </a:endParaRPr>
          </a:p>
        </p:txBody>
      </p:sp>
      <p:sp>
        <p:nvSpPr>
          <p:cNvPr id="219" name="Text Box 27"/>
          <p:cNvSpPr txBox="1">
            <a:spLocks noChangeArrowheads="1"/>
          </p:cNvSpPr>
          <p:nvPr/>
        </p:nvSpPr>
        <p:spPr bwMode="auto">
          <a:xfrm>
            <a:off x="6055485" y="6148693"/>
            <a:ext cx="1129348" cy="58512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900" dirty="0" smtClean="0">
                <a:latin typeface="ＭＳ Ｐゴシック" charset="-128"/>
              </a:rPr>
              <a:t>消費者</a:t>
            </a:r>
            <a:endParaRPr lang="ja-JP" altLang="en-US" sz="900" dirty="0">
              <a:latin typeface="ＭＳ Ｐゴシック" charset="-128"/>
            </a:endParaRPr>
          </a:p>
        </p:txBody>
      </p:sp>
      <p:sp>
        <p:nvSpPr>
          <p:cNvPr id="220" name="Line 67"/>
          <p:cNvSpPr>
            <a:spLocks noChangeShapeType="1"/>
          </p:cNvSpPr>
          <p:nvPr/>
        </p:nvSpPr>
        <p:spPr bwMode="auto">
          <a:xfrm flipV="1">
            <a:off x="5637562" y="4669945"/>
            <a:ext cx="417923" cy="0"/>
          </a:xfrm>
          <a:prstGeom prst="line">
            <a:avLst/>
          </a:prstGeom>
          <a:noFill/>
          <a:ln w="19050">
            <a:solidFill>
              <a:schemeClr val="tx1"/>
            </a:solidFill>
            <a:round/>
            <a:headEnd/>
            <a:tailEnd type="triangle" w="med" len="med"/>
          </a:ln>
        </p:spPr>
        <p:txBody>
          <a:bodyPr/>
          <a:lstStyle/>
          <a:p>
            <a:endParaRPr lang="ja-JP" altLang="en-US"/>
          </a:p>
        </p:txBody>
      </p:sp>
      <p:sp>
        <p:nvSpPr>
          <p:cNvPr id="221" name="Line 67"/>
          <p:cNvSpPr>
            <a:spLocks noChangeShapeType="1"/>
          </p:cNvSpPr>
          <p:nvPr/>
        </p:nvSpPr>
        <p:spPr bwMode="auto">
          <a:xfrm flipV="1">
            <a:off x="5637562" y="5588568"/>
            <a:ext cx="417923" cy="0"/>
          </a:xfrm>
          <a:prstGeom prst="line">
            <a:avLst/>
          </a:prstGeom>
          <a:noFill/>
          <a:ln w="19050">
            <a:solidFill>
              <a:schemeClr val="tx1"/>
            </a:solidFill>
            <a:round/>
            <a:headEnd/>
            <a:tailEnd type="triangle" w="med" len="med"/>
          </a:ln>
        </p:spPr>
        <p:txBody>
          <a:bodyPr/>
          <a:lstStyle/>
          <a:p>
            <a:endParaRPr lang="ja-JP" altLang="en-US"/>
          </a:p>
        </p:txBody>
      </p:sp>
      <p:sp>
        <p:nvSpPr>
          <p:cNvPr id="222" name="Line 67"/>
          <p:cNvSpPr>
            <a:spLocks noChangeShapeType="1"/>
          </p:cNvSpPr>
          <p:nvPr/>
        </p:nvSpPr>
        <p:spPr bwMode="auto">
          <a:xfrm flipV="1">
            <a:off x="5666052" y="6481823"/>
            <a:ext cx="417923" cy="0"/>
          </a:xfrm>
          <a:prstGeom prst="line">
            <a:avLst/>
          </a:prstGeom>
          <a:noFill/>
          <a:ln w="19050">
            <a:solidFill>
              <a:schemeClr val="tx1"/>
            </a:solidFill>
            <a:round/>
            <a:headEnd/>
            <a:tailEnd type="triangle" w="med" len="med"/>
          </a:ln>
        </p:spPr>
        <p:txBody>
          <a:bodyPr/>
          <a:lstStyle/>
          <a:p>
            <a:endParaRPr lang="ja-JP" altLang="en-US"/>
          </a:p>
        </p:txBody>
      </p:sp>
      <p:pic>
        <p:nvPicPr>
          <p:cNvPr id="79" name="Picture 42"/>
          <p:cNvPicPr>
            <a:picLocks noChangeAspect="1" noChangeArrowheads="1"/>
          </p:cNvPicPr>
          <p:nvPr/>
        </p:nvPicPr>
        <p:blipFill>
          <a:blip r:embed="rId13" cstate="print"/>
          <a:srcRect/>
          <a:stretch>
            <a:fillRect/>
          </a:stretch>
        </p:blipFill>
        <p:spPr bwMode="auto">
          <a:xfrm>
            <a:off x="6646616" y="4511844"/>
            <a:ext cx="331024" cy="396244"/>
          </a:xfrm>
          <a:prstGeom prst="rect">
            <a:avLst/>
          </a:prstGeom>
          <a:noFill/>
          <a:ln w="9525">
            <a:noFill/>
            <a:miter lim="800000"/>
            <a:headEnd/>
            <a:tailEnd/>
          </a:ln>
        </p:spPr>
      </p:pic>
      <p:pic>
        <p:nvPicPr>
          <p:cNvPr id="80" name="Picture 44"/>
          <p:cNvPicPr>
            <a:picLocks noChangeAspect="1" noChangeArrowheads="1"/>
          </p:cNvPicPr>
          <p:nvPr/>
        </p:nvPicPr>
        <p:blipFill>
          <a:blip r:embed="rId3" cstate="print"/>
          <a:srcRect/>
          <a:stretch>
            <a:fillRect/>
          </a:stretch>
        </p:blipFill>
        <p:spPr bwMode="auto">
          <a:xfrm>
            <a:off x="6195279" y="4602400"/>
            <a:ext cx="339567" cy="313447"/>
          </a:xfrm>
          <a:prstGeom prst="rect">
            <a:avLst/>
          </a:prstGeom>
          <a:noFill/>
          <a:ln w="9525">
            <a:noFill/>
            <a:miter lim="800000"/>
            <a:headEnd/>
            <a:tailEnd/>
          </a:ln>
        </p:spPr>
      </p:pic>
      <p:pic>
        <p:nvPicPr>
          <p:cNvPr id="223" name="Picture 44"/>
          <p:cNvPicPr>
            <a:picLocks noChangeAspect="1" noChangeArrowheads="1"/>
          </p:cNvPicPr>
          <p:nvPr/>
        </p:nvPicPr>
        <p:blipFill>
          <a:blip r:embed="rId3" cstate="print"/>
          <a:srcRect/>
          <a:stretch>
            <a:fillRect/>
          </a:stretch>
        </p:blipFill>
        <p:spPr bwMode="auto">
          <a:xfrm>
            <a:off x="6194177" y="5507132"/>
            <a:ext cx="339567" cy="313447"/>
          </a:xfrm>
          <a:prstGeom prst="rect">
            <a:avLst/>
          </a:prstGeom>
          <a:noFill/>
          <a:ln w="9525">
            <a:noFill/>
            <a:miter lim="800000"/>
            <a:headEnd/>
            <a:tailEnd/>
          </a:ln>
        </p:spPr>
      </p:pic>
      <p:pic>
        <p:nvPicPr>
          <p:cNvPr id="224" name="Picture 44"/>
          <p:cNvPicPr>
            <a:picLocks noChangeAspect="1" noChangeArrowheads="1"/>
          </p:cNvPicPr>
          <p:nvPr/>
        </p:nvPicPr>
        <p:blipFill>
          <a:blip r:embed="rId3" cstate="print"/>
          <a:srcRect/>
          <a:stretch>
            <a:fillRect/>
          </a:stretch>
        </p:blipFill>
        <p:spPr bwMode="auto">
          <a:xfrm>
            <a:off x="6228204" y="6396296"/>
            <a:ext cx="339567" cy="313447"/>
          </a:xfrm>
          <a:prstGeom prst="rect">
            <a:avLst/>
          </a:prstGeom>
          <a:noFill/>
          <a:ln w="9525">
            <a:noFill/>
            <a:miter lim="800000"/>
            <a:headEnd/>
            <a:tailEnd/>
          </a:ln>
        </p:spPr>
      </p:pic>
      <p:pic>
        <p:nvPicPr>
          <p:cNvPr id="225" name="Picture 43"/>
          <p:cNvPicPr>
            <a:picLocks noChangeAspect="1" noChangeArrowheads="1"/>
          </p:cNvPicPr>
          <p:nvPr/>
        </p:nvPicPr>
        <p:blipFill>
          <a:blip r:embed="rId4" cstate="print"/>
          <a:srcRect/>
          <a:stretch>
            <a:fillRect/>
          </a:stretch>
        </p:blipFill>
        <p:spPr bwMode="auto">
          <a:xfrm>
            <a:off x="6674036" y="5412449"/>
            <a:ext cx="367195" cy="359588"/>
          </a:xfrm>
          <a:prstGeom prst="rect">
            <a:avLst/>
          </a:prstGeom>
          <a:noFill/>
          <a:ln w="9525">
            <a:noFill/>
            <a:miter lim="800000"/>
            <a:headEnd/>
            <a:tailEnd/>
          </a:ln>
        </p:spPr>
      </p:pic>
      <p:pic>
        <p:nvPicPr>
          <p:cNvPr id="226" name="Picture 42"/>
          <p:cNvPicPr>
            <a:picLocks noChangeAspect="1" noChangeArrowheads="1"/>
          </p:cNvPicPr>
          <p:nvPr/>
        </p:nvPicPr>
        <p:blipFill>
          <a:blip r:embed="rId13" cstate="print"/>
          <a:srcRect/>
          <a:stretch>
            <a:fillRect/>
          </a:stretch>
        </p:blipFill>
        <p:spPr bwMode="auto">
          <a:xfrm>
            <a:off x="6720611" y="6296110"/>
            <a:ext cx="331024" cy="396244"/>
          </a:xfrm>
          <a:prstGeom prst="rect">
            <a:avLst/>
          </a:prstGeom>
          <a:noFill/>
          <a:ln w="9525">
            <a:noFill/>
            <a:miter lim="800000"/>
            <a:headEnd/>
            <a:tailEnd/>
          </a:ln>
        </p:spPr>
      </p:pic>
      <p:sp>
        <p:nvSpPr>
          <p:cNvPr id="227" name="角丸四角形 226"/>
          <p:cNvSpPr/>
          <p:nvPr/>
        </p:nvSpPr>
        <p:spPr>
          <a:xfrm>
            <a:off x="7545288" y="3323568"/>
            <a:ext cx="2263470" cy="3273784"/>
          </a:xfrm>
          <a:prstGeom prst="roundRect">
            <a:avLst>
              <a:gd name="adj" fmla="val 6471"/>
            </a:avLst>
          </a:prstGeom>
          <a:solidFill>
            <a:srgbClr val="CCFF99">
              <a:alpha val="9568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lnSpc>
                <a:spcPct val="120000"/>
              </a:lnSpc>
              <a:spcBef>
                <a:spcPct val="0"/>
              </a:spcBef>
              <a:spcAft>
                <a:spcPct val="0"/>
              </a:spcAft>
              <a:defRPr/>
            </a:pPr>
            <a:r>
              <a:rPr lang="ja-JP" altLang="en-US" sz="1400" b="1" dirty="0">
                <a:solidFill>
                  <a:prstClr val="black"/>
                </a:solidFill>
                <a:latin typeface="+mn-ea"/>
              </a:rPr>
              <a:t>　</a:t>
            </a:r>
            <a:r>
              <a:rPr lang="en-US" altLang="ja-JP" sz="1200" b="1" dirty="0">
                <a:solidFill>
                  <a:prstClr val="black"/>
                </a:solidFill>
                <a:latin typeface="+mn-ea"/>
              </a:rPr>
              <a:t>【</a:t>
            </a:r>
            <a:r>
              <a:rPr lang="ja-JP" altLang="en-US" sz="1200" b="1" dirty="0">
                <a:solidFill>
                  <a:prstClr val="black"/>
                </a:solidFill>
                <a:latin typeface="+mn-ea"/>
              </a:rPr>
              <a:t>本実証で扱うデータ（例）</a:t>
            </a:r>
            <a:r>
              <a:rPr lang="en-US" altLang="ja-JP" sz="1200" b="1" dirty="0">
                <a:solidFill>
                  <a:prstClr val="black"/>
                </a:solidFill>
                <a:latin typeface="+mn-ea"/>
              </a:rPr>
              <a:t>】</a:t>
            </a:r>
          </a:p>
          <a:p>
            <a:pPr fontAlgn="base">
              <a:lnSpc>
                <a:spcPct val="120000"/>
              </a:lnSpc>
              <a:spcBef>
                <a:spcPct val="0"/>
              </a:spcBef>
              <a:spcAft>
                <a:spcPct val="0"/>
              </a:spcAft>
              <a:defRPr/>
            </a:pPr>
            <a:endParaRPr lang="en-US" altLang="ja-JP" sz="800" dirty="0" smtClean="0">
              <a:solidFill>
                <a:prstClr val="black"/>
              </a:solidFill>
              <a:latin typeface="+mn-ea"/>
            </a:endParaRPr>
          </a:p>
          <a:p>
            <a:pPr fontAlgn="base">
              <a:lnSpc>
                <a:spcPct val="120000"/>
              </a:lnSpc>
              <a:spcBef>
                <a:spcPct val="0"/>
              </a:spcBef>
              <a:spcAft>
                <a:spcPct val="0"/>
              </a:spcAft>
              <a:defRPr/>
            </a:pPr>
            <a:r>
              <a:rPr lang="en-US" altLang="ja-JP" sz="1100" b="1" dirty="0" smtClean="0">
                <a:solidFill>
                  <a:srgbClr val="003366"/>
                </a:solidFill>
                <a:latin typeface="+mn-ea"/>
              </a:rPr>
              <a:t>(1) </a:t>
            </a:r>
            <a:r>
              <a:rPr lang="ja-JP" altLang="en-US" sz="1100" b="1" dirty="0" smtClean="0">
                <a:solidFill>
                  <a:srgbClr val="003366"/>
                </a:solidFill>
                <a:latin typeface="+mn-ea"/>
              </a:rPr>
              <a:t>栽培</a:t>
            </a:r>
            <a:r>
              <a:rPr lang="ja-JP" altLang="en-US" sz="1100" b="1" dirty="0">
                <a:solidFill>
                  <a:srgbClr val="003366"/>
                </a:solidFill>
                <a:latin typeface="+mn-ea"/>
              </a:rPr>
              <a:t>情報</a:t>
            </a:r>
            <a:endParaRPr lang="en-US" altLang="ja-JP" sz="1100" b="1" dirty="0" smtClean="0">
              <a:solidFill>
                <a:srgbClr val="003366"/>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生産地、品目、投与農薬、肥料、</a:t>
            </a:r>
            <a:endParaRPr lang="en-US" altLang="ja-JP" sz="1100" dirty="0" smtClean="0">
              <a:solidFill>
                <a:prstClr val="black"/>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農場の放射線量　等</a:t>
            </a:r>
            <a:endParaRPr lang="en-US" altLang="ja-JP" sz="1100" dirty="0" smtClean="0">
              <a:solidFill>
                <a:prstClr val="black"/>
              </a:solidFill>
              <a:latin typeface="+mn-ea"/>
            </a:endParaRPr>
          </a:p>
          <a:p>
            <a:pPr fontAlgn="base">
              <a:lnSpc>
                <a:spcPct val="120000"/>
              </a:lnSpc>
              <a:spcBef>
                <a:spcPct val="0"/>
              </a:spcBef>
              <a:spcAft>
                <a:spcPct val="0"/>
              </a:spcAft>
              <a:defRPr/>
            </a:pPr>
            <a:endParaRPr lang="en-US" altLang="ja-JP" sz="800" dirty="0" smtClean="0">
              <a:solidFill>
                <a:prstClr val="black"/>
              </a:solidFill>
              <a:latin typeface="+mn-ea"/>
            </a:endParaRPr>
          </a:p>
          <a:p>
            <a:pPr fontAlgn="base">
              <a:lnSpc>
                <a:spcPct val="120000"/>
              </a:lnSpc>
              <a:spcBef>
                <a:spcPct val="0"/>
              </a:spcBef>
              <a:spcAft>
                <a:spcPct val="0"/>
              </a:spcAft>
              <a:defRPr/>
            </a:pPr>
            <a:r>
              <a:rPr lang="en-US" altLang="ja-JP" sz="1100" b="1" dirty="0" smtClean="0">
                <a:solidFill>
                  <a:srgbClr val="003366"/>
                </a:solidFill>
                <a:latin typeface="+mn-ea"/>
              </a:rPr>
              <a:t>(</a:t>
            </a:r>
            <a:r>
              <a:rPr lang="en-US" altLang="ja-JP" sz="1100" b="1" dirty="0">
                <a:solidFill>
                  <a:srgbClr val="003366"/>
                </a:solidFill>
                <a:latin typeface="+mn-ea"/>
              </a:rPr>
              <a:t>2</a:t>
            </a:r>
            <a:r>
              <a:rPr lang="en-US" altLang="ja-JP" sz="1100" b="1" dirty="0" smtClean="0">
                <a:solidFill>
                  <a:srgbClr val="003366"/>
                </a:solidFill>
                <a:latin typeface="+mn-ea"/>
              </a:rPr>
              <a:t>) </a:t>
            </a:r>
            <a:r>
              <a:rPr lang="ja-JP" altLang="en-US" sz="1100" b="1" dirty="0" smtClean="0">
                <a:solidFill>
                  <a:srgbClr val="003366"/>
                </a:solidFill>
                <a:latin typeface="+mn-ea"/>
              </a:rPr>
              <a:t>品質情報</a:t>
            </a:r>
            <a:endParaRPr lang="en-US" altLang="ja-JP" sz="1100" b="1" dirty="0" smtClean="0">
              <a:solidFill>
                <a:srgbClr val="003366"/>
              </a:solidFill>
              <a:latin typeface="+mn-ea"/>
            </a:endParaRPr>
          </a:p>
          <a:p>
            <a:pPr fontAlgn="base">
              <a:lnSpc>
                <a:spcPct val="120000"/>
              </a:lnSpc>
              <a:spcBef>
                <a:spcPct val="0"/>
              </a:spcBef>
              <a:spcAft>
                <a:spcPct val="0"/>
              </a:spcAft>
              <a:defRPr/>
            </a:pPr>
            <a:r>
              <a:rPr lang="ja-JP" altLang="en-US" sz="1100" dirty="0" smtClean="0">
                <a:solidFill>
                  <a:prstClr val="black"/>
                </a:solidFill>
                <a:latin typeface="+mn-ea"/>
              </a:rPr>
              <a:t>　等級</a:t>
            </a:r>
            <a:r>
              <a:rPr lang="ja-JP" altLang="en-US" sz="1100" dirty="0">
                <a:solidFill>
                  <a:prstClr val="black"/>
                </a:solidFill>
                <a:latin typeface="+mn-ea"/>
              </a:rPr>
              <a:t>、</a:t>
            </a:r>
            <a:r>
              <a:rPr lang="ja-JP" altLang="en-US" sz="1100" dirty="0" smtClean="0">
                <a:solidFill>
                  <a:prstClr val="black"/>
                </a:solidFill>
                <a:latin typeface="+mn-ea"/>
              </a:rPr>
              <a:t>糖度　等</a:t>
            </a:r>
            <a:endParaRPr lang="en-US" altLang="ja-JP" sz="1100" dirty="0" smtClean="0">
              <a:solidFill>
                <a:prstClr val="black"/>
              </a:solidFill>
              <a:latin typeface="+mn-ea"/>
            </a:endParaRPr>
          </a:p>
          <a:p>
            <a:pPr fontAlgn="base">
              <a:lnSpc>
                <a:spcPct val="120000"/>
              </a:lnSpc>
              <a:spcBef>
                <a:spcPct val="0"/>
              </a:spcBef>
              <a:spcAft>
                <a:spcPct val="0"/>
              </a:spcAft>
              <a:defRPr/>
            </a:pPr>
            <a:endParaRPr lang="en-US" altLang="ja-JP" sz="800" b="1" dirty="0" smtClean="0">
              <a:solidFill>
                <a:prstClr val="black"/>
              </a:solidFill>
              <a:latin typeface="+mn-ea"/>
            </a:endParaRPr>
          </a:p>
          <a:p>
            <a:pPr fontAlgn="base">
              <a:lnSpc>
                <a:spcPct val="120000"/>
              </a:lnSpc>
              <a:spcBef>
                <a:spcPct val="0"/>
              </a:spcBef>
              <a:spcAft>
                <a:spcPct val="0"/>
              </a:spcAft>
              <a:defRPr/>
            </a:pPr>
            <a:r>
              <a:rPr lang="en-US" altLang="ja-JP" sz="1100" b="1" dirty="0" smtClean="0">
                <a:solidFill>
                  <a:srgbClr val="003366"/>
                </a:solidFill>
                <a:latin typeface="+mn-ea"/>
              </a:rPr>
              <a:t>(3) </a:t>
            </a:r>
            <a:r>
              <a:rPr lang="ja-JP" altLang="en-US" sz="1100" b="1" dirty="0" smtClean="0">
                <a:solidFill>
                  <a:srgbClr val="003366"/>
                </a:solidFill>
                <a:latin typeface="+mn-ea"/>
              </a:rPr>
              <a:t>流通情報</a:t>
            </a:r>
            <a:endParaRPr lang="en-US" altLang="ja-JP" sz="1100" b="1" dirty="0" smtClean="0">
              <a:solidFill>
                <a:srgbClr val="003366"/>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位置情報、拠点名称、</a:t>
            </a:r>
            <a:endParaRPr lang="en-US" altLang="ja-JP" sz="1100" dirty="0" smtClean="0">
              <a:solidFill>
                <a:prstClr val="black"/>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入荷時刻、出荷時刻　等</a:t>
            </a:r>
            <a:endParaRPr lang="en-US" altLang="ja-JP" sz="1100" dirty="0" smtClean="0">
              <a:solidFill>
                <a:prstClr val="black"/>
              </a:solidFill>
              <a:latin typeface="+mn-ea"/>
            </a:endParaRPr>
          </a:p>
          <a:p>
            <a:pPr fontAlgn="base">
              <a:lnSpc>
                <a:spcPct val="120000"/>
              </a:lnSpc>
              <a:spcBef>
                <a:spcPct val="0"/>
              </a:spcBef>
              <a:spcAft>
                <a:spcPct val="0"/>
              </a:spcAft>
              <a:defRPr/>
            </a:pPr>
            <a:endParaRPr lang="en-US" altLang="ja-JP" sz="800" b="1" dirty="0" smtClean="0">
              <a:solidFill>
                <a:prstClr val="black"/>
              </a:solidFill>
              <a:latin typeface="+mn-ea"/>
            </a:endParaRPr>
          </a:p>
          <a:p>
            <a:pPr fontAlgn="base">
              <a:lnSpc>
                <a:spcPct val="120000"/>
              </a:lnSpc>
              <a:spcBef>
                <a:spcPct val="0"/>
              </a:spcBef>
              <a:spcAft>
                <a:spcPct val="0"/>
              </a:spcAft>
              <a:defRPr/>
            </a:pPr>
            <a:r>
              <a:rPr lang="en-US" altLang="ja-JP" sz="1100" b="1" dirty="0" smtClean="0">
                <a:solidFill>
                  <a:srgbClr val="003366"/>
                </a:solidFill>
                <a:latin typeface="+mn-ea"/>
              </a:rPr>
              <a:t>(4) </a:t>
            </a:r>
            <a:r>
              <a:rPr lang="ja-JP" altLang="en-US" sz="1100" b="1" dirty="0" smtClean="0">
                <a:solidFill>
                  <a:srgbClr val="003366"/>
                </a:solidFill>
                <a:latin typeface="+mn-ea"/>
              </a:rPr>
              <a:t>評価情報</a:t>
            </a:r>
            <a:endParaRPr lang="en-US" altLang="ja-JP" sz="1100" b="1" dirty="0" smtClean="0">
              <a:solidFill>
                <a:srgbClr val="003366"/>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味の評価</a:t>
            </a:r>
            <a:r>
              <a:rPr lang="ja-JP" altLang="en-US" sz="1100" dirty="0">
                <a:solidFill>
                  <a:prstClr val="black"/>
                </a:solidFill>
                <a:latin typeface="+mn-ea"/>
              </a:rPr>
              <a:t>、</a:t>
            </a:r>
            <a:r>
              <a:rPr lang="ja-JP" altLang="en-US" sz="1100" dirty="0" smtClean="0">
                <a:solidFill>
                  <a:prstClr val="black"/>
                </a:solidFill>
                <a:latin typeface="+mn-ea"/>
              </a:rPr>
              <a:t>外見の評価、</a:t>
            </a:r>
            <a:endParaRPr lang="en-US" altLang="ja-JP" sz="1100" dirty="0" smtClean="0">
              <a:solidFill>
                <a:prstClr val="black"/>
              </a:solidFill>
              <a:latin typeface="+mn-ea"/>
            </a:endParaRPr>
          </a:p>
          <a:p>
            <a:pPr fontAlgn="base">
              <a:lnSpc>
                <a:spcPct val="120000"/>
              </a:lnSpc>
              <a:spcBef>
                <a:spcPct val="0"/>
              </a:spcBef>
              <a:spcAft>
                <a:spcPct val="0"/>
              </a:spcAft>
              <a:defRPr/>
            </a:pPr>
            <a:r>
              <a:rPr lang="ja-JP" altLang="en-US" sz="1100" dirty="0">
                <a:solidFill>
                  <a:prstClr val="black"/>
                </a:solidFill>
                <a:latin typeface="+mn-ea"/>
              </a:rPr>
              <a:t>　</a:t>
            </a:r>
            <a:r>
              <a:rPr lang="ja-JP" altLang="en-US" sz="1100" dirty="0" smtClean="0">
                <a:solidFill>
                  <a:prstClr val="black"/>
                </a:solidFill>
                <a:latin typeface="+mn-ea"/>
              </a:rPr>
              <a:t>感想　等</a:t>
            </a:r>
            <a:endParaRPr lang="en-US" altLang="ja-JP" sz="1100" dirty="0" smtClean="0">
              <a:solidFill>
                <a:prstClr val="black"/>
              </a:solidFill>
              <a:latin typeface="+mn-ea"/>
            </a:endParaRPr>
          </a:p>
        </p:txBody>
      </p:sp>
    </p:spTree>
    <p:extLst>
      <p:ext uri="{BB962C8B-B14F-4D97-AF65-F5344CB8AC3E}">
        <p14:creationId xmlns:p14="http://schemas.microsoft.com/office/powerpoint/2010/main" val="2136033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228" y="3191965"/>
            <a:ext cx="655036" cy="74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130" y="2428182"/>
            <a:ext cx="701134" cy="763476"/>
          </a:xfrm>
          <a:prstGeom prst="rect">
            <a:avLst/>
          </a:prstGeom>
          <a:noFill/>
          <a:extLst>
            <a:ext uri="{909E8E84-426E-40DD-AFC4-6F175D3DCCD1}">
              <a14:hiddenFill xmlns:a14="http://schemas.microsoft.com/office/drawing/2010/main">
                <a:solidFill>
                  <a:srgbClr val="FFFFFF"/>
                </a:solidFill>
              </a14:hiddenFill>
            </a:ext>
          </a:extLst>
        </p:spPr>
      </p:pic>
      <p:sp>
        <p:nvSpPr>
          <p:cNvPr id="222" name="角丸四角形 221"/>
          <p:cNvSpPr/>
          <p:nvPr/>
        </p:nvSpPr>
        <p:spPr>
          <a:xfrm>
            <a:off x="150968" y="5695706"/>
            <a:ext cx="5760640" cy="890165"/>
          </a:xfrm>
          <a:prstGeom prst="roundRect">
            <a:avLst/>
          </a:prstGeom>
          <a:solidFill>
            <a:srgbClr val="CCECFF">
              <a:alpha val="71000"/>
            </a:srgbClr>
          </a:solidFill>
          <a:ln w="28575">
            <a:solidFill>
              <a:srgbClr val="0066FF"/>
            </a:solidFill>
            <a:prstDash val="dash"/>
          </a:ln>
          <a:effectLst>
            <a:softEdge rad="12700"/>
          </a:effectLst>
        </p:spPr>
        <p:style>
          <a:lnRef idx="2">
            <a:schemeClr val="dk1"/>
          </a:lnRef>
          <a:fillRef idx="1">
            <a:schemeClr val="lt1"/>
          </a:fillRef>
          <a:effectRef idx="0">
            <a:schemeClr val="dk1"/>
          </a:effectRef>
          <a:fontRef idx="minor">
            <a:schemeClr val="dk1"/>
          </a:fontRef>
        </p:style>
        <p:txBody>
          <a:bodyPr anchor="b"/>
          <a:lstStyle/>
          <a:p>
            <a:pPr algn="ctr"/>
            <a:endParaRPr lang="ja-JP" altLang="en-US" sz="1600" dirty="0">
              <a:latin typeface="HGP創英角ｺﾞｼｯｸUB" pitchFamily="50" charset="-128"/>
              <a:ea typeface="HGP創英角ｺﾞｼｯｸUB" pitchFamily="50" charset="-128"/>
            </a:endParaRPr>
          </a:p>
        </p:txBody>
      </p:sp>
      <p:sp>
        <p:nvSpPr>
          <p:cNvPr id="5" name="角丸四角形 4"/>
          <p:cNvSpPr/>
          <p:nvPr/>
        </p:nvSpPr>
        <p:spPr>
          <a:xfrm>
            <a:off x="170260" y="476672"/>
            <a:ext cx="9607276" cy="1631021"/>
          </a:xfrm>
          <a:prstGeom prst="roundRect">
            <a:avLst>
              <a:gd name="adj" fmla="val 0"/>
            </a:avLst>
          </a:prstGeom>
          <a:solidFill>
            <a:srgbClr val="FFFFCC"/>
          </a:solidFill>
          <a:ln w="19050">
            <a:solidFill>
              <a:schemeClr val="tx1"/>
            </a:solidFill>
          </a:ln>
          <a:effectLst/>
        </p:spPr>
        <p:style>
          <a:lnRef idx="1">
            <a:schemeClr val="accent5"/>
          </a:lnRef>
          <a:fillRef idx="2">
            <a:schemeClr val="accent5"/>
          </a:fillRef>
          <a:effectRef idx="1">
            <a:schemeClr val="accent5"/>
          </a:effectRef>
          <a:fontRef idx="minor">
            <a:schemeClr val="dk1"/>
          </a:fontRef>
        </p:style>
        <p:txBody>
          <a:bodyPr anchor="ctr"/>
          <a:lstStyle/>
          <a:p>
            <a:pPr marL="176213" indent="-176213" fontAlgn="base">
              <a:lnSpc>
                <a:spcPts val="1800"/>
              </a:lnSpc>
              <a:spcBef>
                <a:spcPct val="0"/>
              </a:spcBef>
              <a:spcAft>
                <a:spcPct val="0"/>
              </a:spcAft>
              <a:defRPr/>
            </a:pPr>
            <a:r>
              <a:rPr lang="ja-JP" altLang="en-US" sz="1400" dirty="0" smtClean="0">
                <a:solidFill>
                  <a:srgbClr val="000000"/>
                </a:solidFill>
                <a:latin typeface="ＭＳ Ｐゴシック"/>
                <a:cs typeface="Arial" charset="0"/>
              </a:rPr>
              <a:t>○　東日本大震災以降、</a:t>
            </a:r>
            <a:r>
              <a:rPr lang="ja-JP" altLang="en-US" sz="1400" u="sng" dirty="0" smtClean="0">
                <a:solidFill>
                  <a:srgbClr val="000000"/>
                </a:solidFill>
                <a:latin typeface="ＭＳ Ｐゴシック"/>
                <a:cs typeface="Arial" charset="0"/>
              </a:rPr>
              <a:t>食品の安全・安心の</a:t>
            </a:r>
            <a:r>
              <a:rPr lang="ja-JP" altLang="en-US" sz="1400" u="sng" dirty="0">
                <a:solidFill>
                  <a:srgbClr val="000000"/>
                </a:solidFill>
                <a:latin typeface="ＭＳ Ｐゴシック"/>
                <a:cs typeface="Arial" charset="0"/>
              </a:rPr>
              <a:t>担保への</a:t>
            </a:r>
            <a:r>
              <a:rPr lang="ja-JP" altLang="en-US" sz="1400" u="sng" dirty="0" smtClean="0">
                <a:solidFill>
                  <a:srgbClr val="000000"/>
                </a:solidFill>
                <a:latin typeface="ＭＳ Ｐゴシック"/>
                <a:cs typeface="Arial" charset="0"/>
              </a:rPr>
              <a:t>要請が高まっている</a:t>
            </a:r>
            <a:r>
              <a:rPr lang="ja-JP" altLang="en-US" sz="1400" dirty="0" smtClean="0">
                <a:solidFill>
                  <a:srgbClr val="000000"/>
                </a:solidFill>
                <a:latin typeface="ＭＳ Ｐゴシック"/>
                <a:cs typeface="Arial" charset="0"/>
              </a:rPr>
              <a:t>。このような状況を踏まえ、被災地における重要な産業である水産業に着目し、安全・安心情報を含む水産物の生産</a:t>
            </a:r>
            <a:r>
              <a:rPr lang="ja-JP" altLang="en-US" sz="1400" dirty="0">
                <a:solidFill>
                  <a:srgbClr val="000000"/>
                </a:solidFill>
                <a:latin typeface="ＭＳ Ｐゴシック"/>
                <a:cs typeface="Arial" charset="0"/>
              </a:rPr>
              <a:t>・加工情報の効果的な利</a:t>
            </a:r>
            <a:r>
              <a:rPr lang="ja-JP" altLang="en-US" sz="1400" dirty="0" smtClean="0">
                <a:solidFill>
                  <a:srgbClr val="000000"/>
                </a:solidFill>
                <a:latin typeface="ＭＳ Ｐゴシック"/>
                <a:cs typeface="Arial" charset="0"/>
              </a:rPr>
              <a:t>活用の実現に</a:t>
            </a:r>
            <a:r>
              <a:rPr lang="ja-JP" altLang="en-US" sz="1400" dirty="0">
                <a:solidFill>
                  <a:srgbClr val="000000"/>
                </a:solidFill>
                <a:latin typeface="ＭＳ Ｐゴシック"/>
                <a:cs typeface="Arial" charset="0"/>
              </a:rPr>
              <a:t>向け</a:t>
            </a:r>
            <a:r>
              <a:rPr lang="ja-JP" altLang="en-US" sz="1400" dirty="0" smtClean="0">
                <a:solidFill>
                  <a:srgbClr val="000000"/>
                </a:solidFill>
                <a:latin typeface="ＭＳ Ｐゴシック"/>
                <a:cs typeface="Arial" charset="0"/>
              </a:rPr>
              <a:t>、</a:t>
            </a:r>
            <a:r>
              <a:rPr lang="ja-JP" altLang="en-US" sz="1400" u="sng" dirty="0" smtClean="0">
                <a:solidFill>
                  <a:srgbClr val="000000"/>
                </a:solidFill>
                <a:latin typeface="ＭＳ Ｐゴシック"/>
                <a:cs typeface="Arial" charset="0"/>
              </a:rPr>
              <a:t>情報流通連携基盤共通ＡＰＩを</a:t>
            </a:r>
            <a:r>
              <a:rPr lang="ja-JP" altLang="en-US" sz="1400" u="sng" dirty="0">
                <a:solidFill>
                  <a:srgbClr val="000000"/>
                </a:solidFill>
                <a:latin typeface="ＭＳ Ｐゴシック"/>
                <a:cs typeface="Arial" charset="0"/>
              </a:rPr>
              <a:t>前提とした</a:t>
            </a:r>
            <a:r>
              <a:rPr lang="ja-JP" altLang="en-US" sz="1400" u="sng" dirty="0" smtClean="0">
                <a:solidFill>
                  <a:srgbClr val="000000"/>
                </a:solidFill>
                <a:latin typeface="ＭＳ Ｐゴシック"/>
                <a:cs typeface="Arial" charset="0"/>
              </a:rPr>
              <a:t>水産物分野</a:t>
            </a:r>
            <a:r>
              <a:rPr lang="ja-JP" altLang="en-US" sz="1400" u="sng" dirty="0">
                <a:solidFill>
                  <a:srgbClr val="000000"/>
                </a:solidFill>
                <a:latin typeface="ＭＳ Ｐゴシック"/>
                <a:cs typeface="Arial" charset="0"/>
              </a:rPr>
              <a:t>におけるデータ規格</a:t>
            </a:r>
            <a:r>
              <a:rPr lang="ja-JP" altLang="en-US" sz="1400" u="sng" dirty="0" smtClean="0">
                <a:solidFill>
                  <a:srgbClr val="000000"/>
                </a:solidFill>
                <a:latin typeface="ＭＳ Ｐゴシック"/>
                <a:cs typeface="Arial" charset="0"/>
              </a:rPr>
              <a:t>の</a:t>
            </a:r>
            <a:r>
              <a:rPr lang="ja-JP" altLang="en-US" sz="1400" u="sng" dirty="0">
                <a:solidFill>
                  <a:srgbClr val="000000"/>
                </a:solidFill>
                <a:latin typeface="ＭＳ Ｐゴシック"/>
                <a:cs typeface="Arial" charset="0"/>
              </a:rPr>
              <a:t>構築</a:t>
            </a:r>
            <a:r>
              <a:rPr lang="ja-JP" altLang="en-US" sz="1400" u="sng" dirty="0" smtClean="0">
                <a:solidFill>
                  <a:srgbClr val="000000"/>
                </a:solidFill>
                <a:latin typeface="ＭＳ Ｐゴシック"/>
                <a:cs typeface="Arial" charset="0"/>
              </a:rPr>
              <a:t>及び水産物トレーサビリティ</a:t>
            </a:r>
            <a:r>
              <a:rPr lang="ja-JP" altLang="en-US" sz="1400" u="sng" dirty="0">
                <a:solidFill>
                  <a:srgbClr val="000000"/>
                </a:solidFill>
                <a:latin typeface="ＭＳ Ｐゴシック"/>
                <a:cs typeface="Arial" charset="0"/>
              </a:rPr>
              <a:t>等を実現する</a:t>
            </a:r>
            <a:r>
              <a:rPr lang="ja-JP" altLang="en-US" sz="1400" u="sng" dirty="0" smtClean="0">
                <a:solidFill>
                  <a:srgbClr val="000000"/>
                </a:solidFill>
                <a:latin typeface="ＭＳ Ｐゴシック"/>
                <a:cs typeface="Arial" charset="0"/>
              </a:rPr>
              <a:t>仕組みの開発</a:t>
            </a:r>
            <a:r>
              <a:rPr lang="ja-JP" altLang="en-US" sz="1400" u="sng" dirty="0">
                <a:solidFill>
                  <a:srgbClr val="000000"/>
                </a:solidFill>
                <a:latin typeface="ＭＳ Ｐゴシック"/>
                <a:cs typeface="Arial" charset="0"/>
              </a:rPr>
              <a:t>・実証を行う</a:t>
            </a:r>
            <a:r>
              <a:rPr lang="ja-JP" altLang="en-US" sz="1400" dirty="0">
                <a:solidFill>
                  <a:srgbClr val="000000"/>
                </a:solidFill>
                <a:latin typeface="ＭＳ Ｐゴシック"/>
                <a:cs typeface="Arial" charset="0"/>
              </a:rPr>
              <a:t>。</a:t>
            </a:r>
            <a:endParaRPr lang="en-US" altLang="ja-JP" sz="1400" dirty="0">
              <a:solidFill>
                <a:srgbClr val="000000"/>
              </a:solidFill>
              <a:latin typeface="ＭＳ Ｐゴシック"/>
              <a:cs typeface="Arial" charset="0"/>
            </a:endParaRPr>
          </a:p>
          <a:p>
            <a:pPr marL="176213" indent="-176213" fontAlgn="base">
              <a:lnSpc>
                <a:spcPts val="1800"/>
              </a:lnSpc>
              <a:spcBef>
                <a:spcPct val="0"/>
              </a:spcBef>
              <a:spcAft>
                <a:spcPct val="0"/>
              </a:spcAft>
              <a:defRPr/>
            </a:pPr>
            <a:r>
              <a:rPr lang="ja-JP" altLang="en-US" sz="1400" dirty="0" smtClean="0">
                <a:solidFill>
                  <a:srgbClr val="000000"/>
                </a:solidFill>
                <a:latin typeface="ＭＳ Ｐゴシック"/>
                <a:cs typeface="Arial" charset="0"/>
              </a:rPr>
              <a:t>○　</a:t>
            </a:r>
            <a:r>
              <a:rPr lang="ja-JP" altLang="en-US" sz="1400" dirty="0">
                <a:solidFill>
                  <a:srgbClr val="000000"/>
                </a:solidFill>
                <a:latin typeface="ＭＳ Ｐゴシック"/>
                <a:cs typeface="Arial" charset="0"/>
              </a:rPr>
              <a:t>これにより</a:t>
            </a:r>
            <a:r>
              <a:rPr lang="ja-JP" altLang="en-US" sz="1400" dirty="0" smtClean="0">
                <a:solidFill>
                  <a:srgbClr val="000000"/>
                </a:solidFill>
                <a:latin typeface="ＭＳ Ｐゴシック"/>
                <a:cs typeface="Arial" charset="0"/>
              </a:rPr>
              <a:t>、水産物の安心・安全に係る情報を消費者まで届けるための基盤づくりを図るとともに、</a:t>
            </a:r>
            <a:r>
              <a:rPr lang="en-US" altLang="ja-JP" sz="1400" dirty="0" smtClean="0">
                <a:solidFill>
                  <a:srgbClr val="000000"/>
                </a:solidFill>
                <a:latin typeface="ＭＳ Ｐゴシック"/>
                <a:cs typeface="Arial" charset="0"/>
              </a:rPr>
              <a:t>ICT</a:t>
            </a:r>
            <a:r>
              <a:rPr lang="ja-JP" altLang="en-US" sz="1400" dirty="0">
                <a:solidFill>
                  <a:srgbClr val="000000"/>
                </a:solidFill>
                <a:latin typeface="ＭＳ Ｐゴシック"/>
                <a:cs typeface="Arial" charset="0"/>
              </a:rPr>
              <a:t>や</a:t>
            </a:r>
            <a:r>
              <a:rPr lang="en-US" altLang="ja-JP" sz="1400" dirty="0" err="1" smtClean="0">
                <a:solidFill>
                  <a:srgbClr val="000000"/>
                </a:solidFill>
                <a:latin typeface="ＭＳ Ｐゴシック"/>
                <a:cs typeface="Arial" charset="0"/>
              </a:rPr>
              <a:t>クラウドを活用した新しい水産業ビジネスモデル</a:t>
            </a:r>
            <a:r>
              <a:rPr lang="ja-JP" altLang="en-US" sz="1400" dirty="0">
                <a:solidFill>
                  <a:srgbClr val="000000"/>
                </a:solidFill>
                <a:latin typeface="ＭＳ Ｐゴシック"/>
                <a:cs typeface="Arial" charset="0"/>
              </a:rPr>
              <a:t>の</a:t>
            </a:r>
            <a:r>
              <a:rPr lang="en-US" altLang="ja-JP" sz="1400" dirty="0" err="1">
                <a:solidFill>
                  <a:srgbClr val="000000"/>
                </a:solidFill>
                <a:latin typeface="ＭＳ Ｐゴシック"/>
                <a:cs typeface="Arial" charset="0"/>
              </a:rPr>
              <a:t>構築</a:t>
            </a:r>
            <a:r>
              <a:rPr lang="ja-JP" altLang="en-US" sz="1400" dirty="0">
                <a:solidFill>
                  <a:srgbClr val="000000"/>
                </a:solidFill>
                <a:latin typeface="ＭＳ Ｐゴシック"/>
                <a:cs typeface="Arial" charset="0"/>
              </a:rPr>
              <a:t>や</a:t>
            </a:r>
            <a:r>
              <a:rPr lang="en-US" altLang="ja-JP" sz="1400" dirty="0">
                <a:solidFill>
                  <a:srgbClr val="000000"/>
                </a:solidFill>
                <a:latin typeface="ＭＳ Ｐゴシック"/>
                <a:cs typeface="Arial" charset="0"/>
              </a:rPr>
              <a:t>、</a:t>
            </a:r>
            <a:r>
              <a:rPr lang="en-US" altLang="ja-JP" sz="1400" dirty="0" err="1" smtClean="0">
                <a:solidFill>
                  <a:srgbClr val="000000"/>
                </a:solidFill>
                <a:latin typeface="ＭＳ Ｐゴシック"/>
                <a:cs typeface="Arial" charset="0"/>
              </a:rPr>
              <a:t>水産業の高収益化</a:t>
            </a:r>
            <a:r>
              <a:rPr lang="ja-JP" altLang="en-US" sz="1400" dirty="0">
                <a:solidFill>
                  <a:srgbClr val="000000"/>
                </a:solidFill>
                <a:latin typeface="ＭＳ Ｐゴシック"/>
                <a:cs typeface="Arial" charset="0"/>
              </a:rPr>
              <a:t>、</a:t>
            </a:r>
            <a:r>
              <a:rPr lang="ja-JP" altLang="en-US" sz="1400" dirty="0" smtClean="0">
                <a:solidFill>
                  <a:srgbClr val="000000"/>
                </a:solidFill>
                <a:latin typeface="ＭＳ Ｐゴシック"/>
                <a:cs typeface="Arial" charset="0"/>
              </a:rPr>
              <a:t>６次</a:t>
            </a:r>
            <a:r>
              <a:rPr lang="ja-JP" altLang="en-US" sz="1400" dirty="0">
                <a:solidFill>
                  <a:srgbClr val="000000"/>
                </a:solidFill>
                <a:latin typeface="ＭＳ Ｐゴシック"/>
                <a:cs typeface="Arial" charset="0"/>
              </a:rPr>
              <a:t>産業化、ブランド競争力の向上に</a:t>
            </a:r>
            <a:r>
              <a:rPr lang="ja-JP" altLang="en-US" sz="1400" dirty="0" smtClean="0">
                <a:solidFill>
                  <a:srgbClr val="000000"/>
                </a:solidFill>
                <a:latin typeface="ＭＳ Ｐゴシック"/>
                <a:cs typeface="Arial" charset="0"/>
              </a:rPr>
              <a:t>資する。</a:t>
            </a:r>
            <a:endParaRPr lang="en-US" altLang="ja-JP" sz="1400" dirty="0">
              <a:solidFill>
                <a:srgbClr val="000000"/>
              </a:solidFill>
              <a:latin typeface="ＭＳ Ｐゴシック"/>
              <a:cs typeface="Arial" charset="0"/>
            </a:endParaRPr>
          </a:p>
        </p:txBody>
      </p:sp>
      <p:cxnSp>
        <p:nvCxnSpPr>
          <p:cNvPr id="113" name="直線コネクタ 112"/>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14" name="テキスト ボックス 113"/>
          <p:cNvSpPr txBox="1"/>
          <p:nvPr/>
        </p:nvSpPr>
        <p:spPr>
          <a:xfrm>
            <a:off x="0" y="-2352"/>
            <a:ext cx="9905999" cy="400110"/>
          </a:xfrm>
          <a:prstGeom prst="rect">
            <a:avLst/>
          </a:prstGeom>
          <a:noFill/>
        </p:spPr>
        <p:txBody>
          <a:bodyPr wrap="square" rtlCol="0">
            <a:spAutoFit/>
          </a:bodyPr>
          <a:lstStyle/>
          <a:p>
            <a:pPr algn="ctr"/>
            <a:r>
              <a:rPr lang="ja-JP" altLang="en-US" sz="2000" dirty="0">
                <a:latin typeface="+mn-ea"/>
              </a:rPr>
              <a:t>２．</a:t>
            </a:r>
            <a:r>
              <a:rPr lang="ja-JP" altLang="en-US" sz="2000" dirty="0" smtClean="0">
                <a:latin typeface="+mn-ea"/>
              </a:rPr>
              <a:t>実証</a:t>
            </a:r>
            <a:r>
              <a:rPr lang="ja-JP" altLang="en-US" sz="2000" dirty="0">
                <a:latin typeface="+mn-ea"/>
              </a:rPr>
              <a:t>実験の概要　</a:t>
            </a:r>
            <a:r>
              <a:rPr lang="ja-JP" altLang="en-US" sz="2000" dirty="0" smtClean="0">
                <a:latin typeface="+mn-ea"/>
              </a:rPr>
              <a:t>⑤水産物の安全・安心情報</a:t>
            </a:r>
            <a:endParaRPr kumimoji="1" lang="en-US" altLang="ja-JP" sz="2000" dirty="0" smtClean="0">
              <a:latin typeface="+mn-ea"/>
            </a:endParaRPr>
          </a:p>
        </p:txBody>
      </p:sp>
      <p:sp>
        <p:nvSpPr>
          <p:cNvPr id="111"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110" name="大かっこ 109"/>
          <p:cNvSpPr/>
          <p:nvPr/>
        </p:nvSpPr>
        <p:spPr>
          <a:xfrm>
            <a:off x="6647961" y="2204864"/>
            <a:ext cx="3129575" cy="438352"/>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mn-ea"/>
              </a:rPr>
              <a:t>実施</a:t>
            </a:r>
            <a:r>
              <a:rPr lang="ja-JP" altLang="en-US" sz="1200" dirty="0">
                <a:latin typeface="+mn-ea"/>
              </a:rPr>
              <a:t>主体</a:t>
            </a:r>
            <a:r>
              <a:rPr lang="ja-JP" altLang="en-US" sz="1200" dirty="0" smtClean="0">
                <a:latin typeface="+mn-ea"/>
              </a:rPr>
              <a:t>：</a:t>
            </a:r>
            <a:r>
              <a:rPr lang="ja-JP" altLang="en-US" sz="1200" dirty="0">
                <a:latin typeface="+mn-ea"/>
              </a:rPr>
              <a:t>日本アイ・ビー・エム株式会社</a:t>
            </a:r>
          </a:p>
          <a:p>
            <a:r>
              <a:rPr lang="ja-JP" altLang="en-US" sz="1200" dirty="0" smtClean="0">
                <a:latin typeface="+mn-ea"/>
              </a:rPr>
              <a:t>連携</a:t>
            </a:r>
            <a:r>
              <a:rPr lang="ja-JP" altLang="en-US" sz="1200" dirty="0">
                <a:latin typeface="+mn-ea"/>
              </a:rPr>
              <a:t>主体</a:t>
            </a:r>
            <a:r>
              <a:rPr lang="ja-JP" altLang="en-US" sz="1200" dirty="0" smtClean="0">
                <a:latin typeface="+mn-ea"/>
              </a:rPr>
              <a:t>：水産加工業者、物流業者 他</a:t>
            </a:r>
            <a:endParaRPr lang="en-US" altLang="ja-JP" sz="1200" dirty="0" smtClean="0">
              <a:solidFill>
                <a:srgbClr val="FF0000"/>
              </a:solidFill>
              <a:latin typeface="+mn-ea"/>
            </a:endParaRPr>
          </a:p>
        </p:txBody>
      </p:sp>
      <p:sp>
        <p:nvSpPr>
          <p:cNvPr id="3" name="角丸四角形 2"/>
          <p:cNvSpPr/>
          <p:nvPr/>
        </p:nvSpPr>
        <p:spPr>
          <a:xfrm>
            <a:off x="6647961" y="3140967"/>
            <a:ext cx="3129575" cy="3444903"/>
          </a:xfrm>
          <a:prstGeom prst="roundRect">
            <a:avLst>
              <a:gd name="adj" fmla="val 8338"/>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lIns="108000" tIns="36000" rIns="36000" bIns="36000" rtlCol="0" anchor="t"/>
          <a:lstStyle/>
          <a:p>
            <a:pPr algn="ctr" fontAlgn="base">
              <a:lnSpc>
                <a:spcPct val="120000"/>
              </a:lnSpc>
              <a:spcBef>
                <a:spcPct val="0"/>
              </a:spcBef>
              <a:spcAft>
                <a:spcPct val="0"/>
              </a:spcAft>
              <a:defRPr/>
            </a:pPr>
            <a:r>
              <a:rPr lang="ja-JP" altLang="en-US" sz="1600" b="1" dirty="0">
                <a:solidFill>
                  <a:prstClr val="black"/>
                </a:solidFill>
                <a:latin typeface="+mn-ea"/>
              </a:rPr>
              <a:t>　</a:t>
            </a:r>
            <a:r>
              <a:rPr lang="en-US" altLang="ja-JP" sz="1400" b="1" dirty="0">
                <a:solidFill>
                  <a:prstClr val="black"/>
                </a:solidFill>
                <a:latin typeface="+mn-ea"/>
              </a:rPr>
              <a:t>【</a:t>
            </a:r>
            <a:r>
              <a:rPr lang="ja-JP" altLang="en-US" sz="1400" b="1" dirty="0">
                <a:solidFill>
                  <a:prstClr val="black"/>
                </a:solidFill>
                <a:latin typeface="+mn-ea"/>
              </a:rPr>
              <a:t>本実証で扱うデータ（例）</a:t>
            </a:r>
            <a:r>
              <a:rPr lang="en-US" altLang="ja-JP" sz="1400" b="1" dirty="0">
                <a:solidFill>
                  <a:prstClr val="black"/>
                </a:solidFill>
                <a:latin typeface="+mn-ea"/>
              </a:rPr>
              <a:t>】</a:t>
            </a:r>
          </a:p>
          <a:p>
            <a:pPr>
              <a:spcBef>
                <a:spcPts val="600"/>
              </a:spcBef>
            </a:pPr>
            <a:r>
              <a:rPr kumimoji="1" lang="ja-JP" altLang="en-US" sz="1200" b="1" dirty="0" smtClean="0"/>
              <a:t>●水産物属性情報</a:t>
            </a:r>
            <a:endParaRPr kumimoji="1" lang="en-US" altLang="ja-JP" sz="1200" b="1" dirty="0" smtClean="0"/>
          </a:p>
          <a:p>
            <a:r>
              <a:rPr lang="ja-JP" altLang="en-US" sz="1200" dirty="0" smtClean="0"/>
              <a:t>　天然物・養殖物・水産加工物に関する属性情報。</a:t>
            </a:r>
            <a:endParaRPr lang="en-US" altLang="ja-JP" sz="1200" dirty="0" smtClean="0"/>
          </a:p>
          <a:p>
            <a:pPr>
              <a:spcBef>
                <a:spcPts val="600"/>
              </a:spcBef>
            </a:pPr>
            <a:r>
              <a:rPr lang="en-US" altLang="ja-JP" sz="1200" dirty="0"/>
              <a:t>【</a:t>
            </a:r>
            <a:r>
              <a:rPr lang="ja-JP" altLang="en-US" sz="1200" dirty="0" smtClean="0"/>
              <a:t>例</a:t>
            </a:r>
            <a:r>
              <a:rPr lang="en-US" altLang="ja-JP" sz="1200" dirty="0" smtClean="0"/>
              <a:t>】 </a:t>
            </a:r>
            <a:r>
              <a:rPr lang="ja-JP" altLang="en-US" sz="1200" dirty="0" smtClean="0"/>
              <a:t>品名、態様、採捕方法、水揚げ港、　</a:t>
            </a:r>
            <a:endParaRPr lang="en-US" altLang="ja-JP" sz="1200" dirty="0" smtClean="0"/>
          </a:p>
          <a:p>
            <a:r>
              <a:rPr lang="ja-JP" altLang="en-US" sz="1200" dirty="0"/>
              <a:t>　</a:t>
            </a:r>
            <a:r>
              <a:rPr lang="ja-JP" altLang="en-US" sz="1200" dirty="0" smtClean="0"/>
              <a:t>水揚げ</a:t>
            </a:r>
            <a:r>
              <a:rPr lang="ja-JP" altLang="en-US" sz="1200" dirty="0" smtClean="0">
                <a:latin typeface="+mn-ea"/>
              </a:rPr>
              <a:t>年月日、加工方法、製造年月日</a:t>
            </a:r>
            <a:r>
              <a:rPr lang="zh-TW" altLang="en-US" sz="1200" dirty="0" smtClean="0">
                <a:latin typeface="+mn-ea"/>
              </a:rPr>
              <a:t> </a:t>
            </a:r>
            <a:r>
              <a:rPr lang="ja-JP" altLang="en-US" sz="1200" dirty="0" smtClean="0"/>
              <a:t>等</a:t>
            </a:r>
            <a:endParaRPr lang="en-US" altLang="ja-JP" sz="1200" dirty="0" smtClean="0"/>
          </a:p>
          <a:p>
            <a:pPr>
              <a:spcBef>
                <a:spcPts val="600"/>
              </a:spcBef>
            </a:pPr>
            <a:r>
              <a:rPr lang="ja-JP" altLang="en-US" sz="1200" b="1" dirty="0" smtClean="0"/>
              <a:t>●物流情報</a:t>
            </a:r>
            <a:endParaRPr lang="en-US" altLang="ja-JP" sz="1200" b="1" dirty="0" smtClean="0"/>
          </a:p>
          <a:p>
            <a:r>
              <a:rPr lang="ja-JP" altLang="en-US" sz="1200" dirty="0" smtClean="0"/>
              <a:t>　荷物に関する情報。</a:t>
            </a:r>
            <a:endParaRPr lang="en-US" altLang="ja-JP" sz="1200" dirty="0" smtClean="0"/>
          </a:p>
          <a:p>
            <a:pPr marL="85725" indent="-85725">
              <a:spcBef>
                <a:spcPts val="600"/>
              </a:spcBef>
            </a:pPr>
            <a:r>
              <a:rPr lang="en-US" altLang="ja-JP" sz="1200" dirty="0"/>
              <a:t>【</a:t>
            </a:r>
            <a:r>
              <a:rPr lang="ja-JP" altLang="en-US" sz="1200" dirty="0" smtClean="0"/>
              <a:t>例</a:t>
            </a:r>
            <a:r>
              <a:rPr lang="en-US" altLang="ja-JP" sz="1200" dirty="0" smtClean="0"/>
              <a:t>】 </a:t>
            </a:r>
            <a:r>
              <a:rPr lang="ja-JP" altLang="en-US" sz="1200" dirty="0" smtClean="0"/>
              <a:t>出荷先、出荷日時、出荷元、配送追跡コード、ＥＰＣコード、温度履歴情報 等</a:t>
            </a:r>
            <a:endParaRPr lang="en-US" altLang="ja-JP" sz="1200" dirty="0" smtClean="0"/>
          </a:p>
          <a:p>
            <a:pPr>
              <a:spcBef>
                <a:spcPts val="600"/>
              </a:spcBef>
            </a:pPr>
            <a:r>
              <a:rPr kumimoji="1" lang="ja-JP" altLang="en-US" sz="1200" b="1" dirty="0" smtClean="0"/>
              <a:t>●イベント情報</a:t>
            </a:r>
            <a:endParaRPr kumimoji="1" lang="en-US" altLang="ja-JP" sz="1200" b="1" dirty="0" smtClean="0"/>
          </a:p>
          <a:p>
            <a:r>
              <a:rPr lang="ja-JP" altLang="en-US" sz="1200" dirty="0" smtClean="0"/>
              <a:t>　天然物、養殖物</a:t>
            </a:r>
            <a:r>
              <a:rPr lang="ja-JP" altLang="en-US" sz="1200" dirty="0"/>
              <a:t>、</a:t>
            </a:r>
            <a:r>
              <a:rPr lang="ja-JP" altLang="en-US" sz="1200" dirty="0" smtClean="0"/>
              <a:t>水産加工物の状態の変化を表す情報。</a:t>
            </a:r>
            <a:endParaRPr lang="en-US" altLang="ja-JP" sz="1200" dirty="0" smtClean="0"/>
          </a:p>
          <a:p>
            <a:pPr>
              <a:spcBef>
                <a:spcPts val="600"/>
              </a:spcBef>
            </a:pPr>
            <a:r>
              <a:rPr lang="ja-JP" altLang="en-US" sz="1200" b="1" dirty="0" smtClean="0"/>
              <a:t>●その他、付加価値情報</a:t>
            </a:r>
            <a:endParaRPr lang="en-US" altLang="ja-JP" sz="1200" b="1" dirty="0" smtClean="0"/>
          </a:p>
          <a:p>
            <a:r>
              <a:rPr lang="ja-JP" altLang="en-US" sz="1200" dirty="0" smtClean="0"/>
              <a:t>　レシピ情報、目利き情報 等</a:t>
            </a:r>
            <a:endParaRPr kumimoji="1" lang="ja-JP" altLang="en-US" sz="1200" dirty="0"/>
          </a:p>
        </p:txBody>
      </p:sp>
      <p:sp>
        <p:nvSpPr>
          <p:cNvPr id="19" name="AutoShape 10"/>
          <p:cNvSpPr>
            <a:spLocks noChangeArrowheads="1"/>
          </p:cNvSpPr>
          <p:nvPr/>
        </p:nvSpPr>
        <p:spPr bwMode="auto">
          <a:xfrm>
            <a:off x="3856956" y="5517709"/>
            <a:ext cx="1327790" cy="743095"/>
          </a:xfrm>
          <a:prstGeom prst="can">
            <a:avLst>
              <a:gd name="adj" fmla="val 15457"/>
            </a:avLst>
          </a:prstGeom>
          <a:solidFill>
            <a:srgbClr val="3366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トレーサビリティ情報</a:t>
            </a:r>
          </a:p>
          <a:p>
            <a:pPr algn="ct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基盤 （</a:t>
            </a:r>
            <a:r>
              <a:rPr kumimoji="0" lang="en-US" altLang="ja-JP"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EPCIS</a:t>
            </a: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a:t>
            </a:r>
            <a:endParaRPr kumimoji="0" lang="en-US" altLang="ja-JP"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endParaRPr>
          </a:p>
          <a:p>
            <a:pPr algn="ctr">
              <a:spcBef>
                <a:spcPts val="600"/>
              </a:spcBef>
            </a:pP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＜物流情報管理＞</a:t>
            </a:r>
            <a:endParaRPr kumimoji="0" lang="ja-JP" altLang="en-US" sz="900" dirty="0">
              <a:solidFill>
                <a:schemeClr val="bg1"/>
              </a:solidFill>
              <a:effectLst>
                <a:outerShdw blurRad="38100" dist="38100" dir="2700000" algn="tl">
                  <a:srgbClr val="000000"/>
                </a:outerShdw>
              </a:effectLst>
              <a:latin typeface="HG丸ｺﾞｼｯｸM-PRO" pitchFamily="49" charset="-128"/>
              <a:ea typeface="HG丸ｺﾞｼｯｸM-PRO" pitchFamily="49" charset="-128"/>
            </a:endParaRPr>
          </a:p>
        </p:txBody>
      </p:sp>
      <p:cxnSp>
        <p:nvCxnSpPr>
          <p:cNvPr id="21" name="AutoShape 12"/>
          <p:cNvCxnSpPr>
            <a:cxnSpLocks noChangeShapeType="1"/>
          </p:cNvCxnSpPr>
          <p:nvPr/>
        </p:nvCxnSpPr>
        <p:spPr bwMode="auto">
          <a:xfrm rot="5400000" flipH="1" flipV="1">
            <a:off x="4473931" y="4863418"/>
            <a:ext cx="1681396" cy="3177"/>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AutoShape 14"/>
          <p:cNvSpPr>
            <a:spLocks noChangeArrowheads="1"/>
          </p:cNvSpPr>
          <p:nvPr/>
        </p:nvSpPr>
        <p:spPr bwMode="auto">
          <a:xfrm>
            <a:off x="1427659" y="3987646"/>
            <a:ext cx="1472537" cy="464564"/>
          </a:xfrm>
          <a:prstGeom prst="wedgeRoundRectCallout">
            <a:avLst>
              <a:gd name="adj1" fmla="val -48430"/>
              <a:gd name="adj2" fmla="val 70903"/>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nchorCtr="0"/>
          <a:lstStyle/>
          <a:p>
            <a:pPr algn="ctr"/>
            <a:r>
              <a:rPr kumimoji="0" lang="ja-JP" altLang="en-US" sz="1000" dirty="0" smtClean="0">
                <a:latin typeface="HG丸ｺﾞｼｯｸM-PRO" pitchFamily="49" charset="-128"/>
                <a:ea typeface="HG丸ｺﾞｼｯｸM-PRO" pitchFamily="49" charset="-128"/>
              </a:rPr>
              <a:t>生産・加工における</a:t>
            </a:r>
            <a:endParaRPr kumimoji="0" lang="en-US" altLang="ja-JP" sz="1000" dirty="0" smtClean="0">
              <a:latin typeface="HG丸ｺﾞｼｯｸM-PRO" pitchFamily="49" charset="-128"/>
              <a:ea typeface="HG丸ｺﾞｼｯｸM-PRO" pitchFamily="49" charset="-128"/>
            </a:endParaRPr>
          </a:p>
          <a:p>
            <a:pPr algn="ctr"/>
            <a:r>
              <a:rPr kumimoji="0" lang="ja-JP" altLang="en-US" sz="1000" dirty="0" smtClean="0">
                <a:latin typeface="HG丸ｺﾞｼｯｸM-PRO" pitchFamily="49" charset="-128"/>
                <a:ea typeface="HG丸ｺﾞｼｯｸM-PRO" pitchFamily="49" charset="-128"/>
              </a:rPr>
              <a:t>「</a:t>
            </a:r>
            <a:r>
              <a:rPr kumimoji="0" lang="ja-JP" altLang="en-US" sz="1000" dirty="0">
                <a:latin typeface="HG丸ｺﾞｼｯｸM-PRO" pitchFamily="49" charset="-128"/>
                <a:ea typeface="HG丸ｺﾞｼｯｸM-PRO" pitchFamily="49" charset="-128"/>
              </a:rPr>
              <a:t>安心・安全</a:t>
            </a:r>
            <a:r>
              <a:rPr kumimoji="0" lang="en-US" altLang="ja-JP" sz="1000" dirty="0">
                <a:latin typeface="HG丸ｺﾞｼｯｸM-PRO" pitchFamily="49" charset="-128"/>
                <a:ea typeface="HG丸ｺﾞｼｯｸM-PRO" pitchFamily="49" charset="-128"/>
              </a:rPr>
              <a:t>｣ </a:t>
            </a:r>
            <a:r>
              <a:rPr kumimoji="0" lang="ja-JP" altLang="en-US" sz="1000" dirty="0">
                <a:latin typeface="HG丸ｺﾞｼｯｸM-PRO" pitchFamily="49" charset="-128"/>
                <a:ea typeface="HG丸ｺﾞｼｯｸM-PRO" pitchFamily="49" charset="-128"/>
              </a:rPr>
              <a:t>情報提供</a:t>
            </a:r>
          </a:p>
        </p:txBody>
      </p:sp>
      <p:sp>
        <p:nvSpPr>
          <p:cNvPr id="24" name="AutoShape 15"/>
          <p:cNvSpPr>
            <a:spLocks noChangeArrowheads="1"/>
          </p:cNvSpPr>
          <p:nvPr/>
        </p:nvSpPr>
        <p:spPr bwMode="auto">
          <a:xfrm>
            <a:off x="4669343" y="4673298"/>
            <a:ext cx="1370201" cy="518190"/>
          </a:xfrm>
          <a:prstGeom prst="wedgeRoundRectCallout">
            <a:avLst>
              <a:gd name="adj1" fmla="val 4834"/>
              <a:gd name="adj2" fmla="val 67309"/>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p>
            <a:pPr algn="ctr"/>
            <a:r>
              <a:rPr kumimoji="0" lang="ja-JP" altLang="en-US" sz="1000" dirty="0">
                <a:latin typeface="HG丸ｺﾞｼｯｸM-PRO" pitchFamily="49" charset="-128"/>
                <a:ea typeface="HG丸ｺﾞｼｯｸM-PRO" pitchFamily="49" charset="-128"/>
              </a:rPr>
              <a:t>「安心・安全</a:t>
            </a:r>
            <a:r>
              <a:rPr kumimoji="0" lang="en-US" altLang="ja-JP" sz="1000" dirty="0">
                <a:latin typeface="HG丸ｺﾞｼｯｸM-PRO" pitchFamily="49" charset="-128"/>
                <a:ea typeface="HG丸ｺﾞｼｯｸM-PRO" pitchFamily="49" charset="-128"/>
              </a:rPr>
              <a:t>｣</a:t>
            </a:r>
            <a:r>
              <a:rPr kumimoji="0" lang="ja-JP" altLang="en-US" sz="1000" dirty="0" smtClean="0">
                <a:latin typeface="HG丸ｺﾞｼｯｸM-PRO" pitchFamily="49" charset="-128"/>
                <a:ea typeface="HG丸ｺﾞｼｯｸM-PRO" pitchFamily="49" charset="-128"/>
              </a:rPr>
              <a:t>＋</a:t>
            </a:r>
            <a:endParaRPr kumimoji="0" lang="en-US" altLang="ja-JP" sz="1000" dirty="0" smtClean="0">
              <a:latin typeface="HG丸ｺﾞｼｯｸM-PRO" pitchFamily="49" charset="-128"/>
              <a:ea typeface="HG丸ｺﾞｼｯｸM-PRO" pitchFamily="49" charset="-128"/>
            </a:endParaRPr>
          </a:p>
          <a:p>
            <a:pPr algn="ctr"/>
            <a:r>
              <a:rPr kumimoji="0" lang="ja-JP" altLang="en-US" sz="1000" dirty="0" smtClean="0">
                <a:latin typeface="HG丸ｺﾞｼｯｸM-PRO" pitchFamily="49" charset="-128"/>
                <a:ea typeface="HG丸ｺﾞｼｯｸM-PRO" pitchFamily="49" charset="-128"/>
              </a:rPr>
              <a:t>「</a:t>
            </a:r>
            <a:r>
              <a:rPr kumimoji="0" lang="ja-JP" altLang="en-US" sz="1000" dirty="0">
                <a:latin typeface="HG丸ｺﾞｼｯｸM-PRO" pitchFamily="49" charset="-128"/>
                <a:ea typeface="HG丸ｺﾞｼｯｸM-PRO" pitchFamily="49" charset="-128"/>
              </a:rPr>
              <a:t>付加価値」情報提供</a:t>
            </a:r>
          </a:p>
        </p:txBody>
      </p:sp>
      <p:sp>
        <p:nvSpPr>
          <p:cNvPr id="28" name="Rectangle 19"/>
          <p:cNvSpPr>
            <a:spLocks noChangeArrowheads="1"/>
          </p:cNvSpPr>
          <p:nvPr/>
        </p:nvSpPr>
        <p:spPr bwMode="auto">
          <a:xfrm>
            <a:off x="2636461" y="5620870"/>
            <a:ext cx="168387" cy="290068"/>
          </a:xfrm>
          <a:prstGeom prst="rect">
            <a:avLst/>
          </a:prstGeom>
          <a:noFill/>
          <a:ln>
            <a:noFill/>
          </a:ln>
          <a:effectLst/>
          <a:extLst>
            <a:ext uri="{909E8E84-426E-40DD-AFC4-6F175D3DCCD1}">
              <a14:hiddenFill xmlns:a14="http://schemas.microsoft.com/office/drawing/2010/main">
                <a:solidFill>
                  <a:schemeClr val="bg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0" lang="ja-JP" altLang="ja-JP" sz="1600">
              <a:latin typeface="HG丸ｺﾞｼｯｸM-PRO" pitchFamily="49" charset="-128"/>
              <a:ea typeface="HG丸ｺﾞｼｯｸM-PRO" pitchFamily="49" charset="-128"/>
            </a:endParaRPr>
          </a:p>
        </p:txBody>
      </p:sp>
      <p:sp>
        <p:nvSpPr>
          <p:cNvPr id="47" name="AutoShape 122"/>
          <p:cNvSpPr>
            <a:spLocks noChangeArrowheads="1"/>
          </p:cNvSpPr>
          <p:nvPr/>
        </p:nvSpPr>
        <p:spPr bwMode="auto">
          <a:xfrm>
            <a:off x="1034316" y="5517709"/>
            <a:ext cx="1292024" cy="766039"/>
          </a:xfrm>
          <a:prstGeom prst="can">
            <a:avLst>
              <a:gd name="adj" fmla="val 16608"/>
            </a:avLst>
          </a:prstGeom>
          <a:solidFill>
            <a:srgbClr val="3366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水産物属性情報基盤</a:t>
            </a:r>
            <a:endParaRPr kumimoji="0" lang="en-US" altLang="ja-JP"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endParaRPr>
          </a:p>
          <a:p>
            <a:pPr algn="ctr">
              <a:spcBef>
                <a:spcPts val="600"/>
              </a:spcBef>
            </a:pPr>
            <a:r>
              <a:rPr kumimoji="0" lang="ja-JP" altLang="en-US" sz="900" dirty="0" smtClean="0">
                <a:solidFill>
                  <a:schemeClr val="bg1"/>
                </a:solidFill>
                <a:effectLst>
                  <a:outerShdw blurRad="38100" dist="38100" dir="2700000" algn="tl">
                    <a:srgbClr val="000000"/>
                  </a:outerShdw>
                </a:effectLst>
                <a:latin typeface="HG丸ｺﾞｼｯｸM-PRO" pitchFamily="49" charset="-128"/>
                <a:ea typeface="HG丸ｺﾞｼｯｸM-PRO" pitchFamily="49" charset="-128"/>
              </a:rPr>
              <a:t>＜生産・加工情報管理＞</a:t>
            </a:r>
            <a:endParaRPr kumimoji="0" lang="ja-JP" altLang="en-US" sz="900" dirty="0">
              <a:solidFill>
                <a:schemeClr val="bg1"/>
              </a:solidFill>
              <a:effectLst>
                <a:outerShdw blurRad="38100" dist="38100" dir="2700000" algn="tl">
                  <a:srgbClr val="000000"/>
                </a:outerShdw>
              </a:effectLst>
              <a:latin typeface="HG丸ｺﾞｼｯｸM-PRO" pitchFamily="49" charset="-128"/>
              <a:ea typeface="HG丸ｺﾞｼｯｸM-PRO" pitchFamily="49" charset="-128"/>
            </a:endParaRPr>
          </a:p>
        </p:txBody>
      </p:sp>
      <p:cxnSp>
        <p:nvCxnSpPr>
          <p:cNvPr id="48" name="AutoShape 123"/>
          <p:cNvCxnSpPr>
            <a:cxnSpLocks noChangeShapeType="1"/>
          </p:cNvCxnSpPr>
          <p:nvPr/>
        </p:nvCxnSpPr>
        <p:spPr bwMode="auto">
          <a:xfrm rot="5400000" flipH="1" flipV="1">
            <a:off x="3398199" y="4693582"/>
            <a:ext cx="1854576" cy="1"/>
          </a:xfrm>
          <a:prstGeom prst="bentConnector3">
            <a:avLst>
              <a:gd name="adj1" fmla="val 50000"/>
            </a:avLst>
          </a:prstGeom>
          <a:noFill/>
          <a:ln w="50800">
            <a:solidFill>
              <a:srgbClr val="80808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Line 125"/>
          <p:cNvSpPr>
            <a:spLocks noChangeShapeType="1"/>
          </p:cNvSpPr>
          <p:nvPr/>
        </p:nvSpPr>
        <p:spPr bwMode="auto">
          <a:xfrm>
            <a:off x="2335057" y="5921086"/>
            <a:ext cx="1451791" cy="0"/>
          </a:xfrm>
          <a:prstGeom prst="line">
            <a:avLst/>
          </a:prstGeom>
          <a:noFill/>
          <a:ln w="63500">
            <a:solidFill>
              <a:schemeClr val="accent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14" name="Line 3"/>
          <p:cNvSpPr>
            <a:spLocks noChangeShapeType="1"/>
          </p:cNvSpPr>
          <p:nvPr/>
        </p:nvSpPr>
        <p:spPr bwMode="auto">
          <a:xfrm>
            <a:off x="993096" y="3245353"/>
            <a:ext cx="3959903" cy="29276"/>
          </a:xfrm>
          <a:prstGeom prst="line">
            <a:avLst/>
          </a:prstGeom>
          <a:noFill/>
          <a:ln w="190500">
            <a:solidFill>
              <a:srgbClr val="FFCC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pic>
        <p:nvPicPr>
          <p:cNvPr id="17" name="Picture 7" descr="MC90007103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963" y="2918146"/>
            <a:ext cx="724258" cy="8913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MC90007123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0257" y="2798778"/>
            <a:ext cx="936104" cy="9554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1" descr="05_linda_DROID_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725" y="3489072"/>
            <a:ext cx="190654" cy="51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p:cNvSpPr>
            <a:spLocks noChangeArrowheads="1"/>
          </p:cNvSpPr>
          <p:nvPr/>
        </p:nvSpPr>
        <p:spPr bwMode="auto">
          <a:xfrm>
            <a:off x="5396539" y="3648768"/>
            <a:ext cx="703951" cy="306467"/>
          </a:xfrm>
          <a:prstGeom prst="roundRect">
            <a:avLst>
              <a:gd name="adj" fmla="val 16667"/>
            </a:avLst>
          </a:prstGeom>
          <a:solidFill>
            <a:schemeClr val="bg1"/>
          </a:solidFill>
          <a:ln w="25400" algn="ctr">
            <a:solidFill>
              <a:schemeClr val="tx1"/>
            </a:solidFill>
            <a:round/>
            <a:headEnd/>
            <a:tailEnd/>
          </a:ln>
        </p:spPr>
        <p:txBody>
          <a:bodyPr wrap="square" anchor="ctr">
            <a:spAutoFit/>
          </a:bodyPr>
          <a:lstStyle/>
          <a:p>
            <a:pPr algn="ctr"/>
            <a:r>
              <a:rPr lang="ja-JP" altLang="en-US" sz="1200" dirty="0">
                <a:latin typeface="+mj-ea"/>
                <a:ea typeface="+mj-ea"/>
              </a:rPr>
              <a:t>消費者</a:t>
            </a:r>
          </a:p>
        </p:txBody>
      </p:sp>
      <p:sp>
        <p:nvSpPr>
          <p:cNvPr id="32" name="角丸四角形 8"/>
          <p:cNvSpPr>
            <a:spLocks noChangeArrowheads="1"/>
          </p:cNvSpPr>
          <p:nvPr/>
        </p:nvSpPr>
        <p:spPr bwMode="auto">
          <a:xfrm>
            <a:off x="5402368" y="2477810"/>
            <a:ext cx="712976" cy="306467"/>
          </a:xfrm>
          <a:prstGeom prst="roundRect">
            <a:avLst>
              <a:gd name="adj" fmla="val 16667"/>
            </a:avLst>
          </a:prstGeom>
          <a:solidFill>
            <a:schemeClr val="bg1"/>
          </a:solidFill>
          <a:ln w="25400" algn="ctr">
            <a:solidFill>
              <a:schemeClr val="tx1"/>
            </a:solidFill>
            <a:round/>
            <a:headEnd/>
            <a:tailEnd/>
          </a:ln>
        </p:spPr>
        <p:txBody>
          <a:bodyPr wrap="square" anchor="ctr">
            <a:spAutoFit/>
          </a:bodyPr>
          <a:lstStyle/>
          <a:p>
            <a:pPr algn="ctr"/>
            <a:r>
              <a:rPr lang="ja-JP" altLang="en-US" sz="1200" dirty="0">
                <a:latin typeface="+mj-ea"/>
                <a:ea typeface="+mj-ea"/>
              </a:rPr>
              <a:t>飲食店</a:t>
            </a:r>
          </a:p>
        </p:txBody>
      </p:sp>
      <p:sp>
        <p:nvSpPr>
          <p:cNvPr id="34" name="角丸四角形 8"/>
          <p:cNvSpPr>
            <a:spLocks noChangeArrowheads="1"/>
          </p:cNvSpPr>
          <p:nvPr/>
        </p:nvSpPr>
        <p:spPr bwMode="auto">
          <a:xfrm>
            <a:off x="3603733" y="2553176"/>
            <a:ext cx="843026" cy="306467"/>
          </a:xfrm>
          <a:prstGeom prst="roundRect">
            <a:avLst>
              <a:gd name="adj" fmla="val 16667"/>
            </a:avLst>
          </a:prstGeom>
          <a:solidFill>
            <a:schemeClr val="bg1"/>
          </a:solidFill>
          <a:ln w="25400" algn="ctr">
            <a:solidFill>
              <a:schemeClr val="tx1"/>
            </a:solidFill>
            <a:round/>
            <a:headEnd/>
            <a:tailEnd/>
          </a:ln>
        </p:spPr>
        <p:txBody>
          <a:bodyPr wrap="square" anchor="ctr">
            <a:spAutoFit/>
          </a:bodyPr>
          <a:lstStyle/>
          <a:p>
            <a:pPr algn="ctr"/>
            <a:r>
              <a:rPr lang="ja-JP" altLang="en-US" sz="1200" dirty="0" smtClean="0">
                <a:latin typeface="+mj-ea"/>
                <a:ea typeface="+mj-ea"/>
              </a:rPr>
              <a:t>物流業者</a:t>
            </a:r>
            <a:endParaRPr lang="ja-JP" altLang="en-US" sz="1200" dirty="0">
              <a:latin typeface="+mj-ea"/>
              <a:ea typeface="+mj-ea"/>
            </a:endParaRPr>
          </a:p>
        </p:txBody>
      </p:sp>
      <p:sp>
        <p:nvSpPr>
          <p:cNvPr id="35" name="角丸四角形 8"/>
          <p:cNvSpPr>
            <a:spLocks noChangeArrowheads="1"/>
          </p:cNvSpPr>
          <p:nvPr/>
        </p:nvSpPr>
        <p:spPr bwMode="auto">
          <a:xfrm>
            <a:off x="803672" y="2553176"/>
            <a:ext cx="1247975" cy="284748"/>
          </a:xfrm>
          <a:prstGeom prst="roundRect">
            <a:avLst>
              <a:gd name="adj" fmla="val 16667"/>
            </a:avLst>
          </a:prstGeom>
          <a:solidFill>
            <a:schemeClr val="bg1"/>
          </a:solidFill>
          <a:ln w="25400" algn="ctr">
            <a:solidFill>
              <a:schemeClr val="tx1"/>
            </a:solidFill>
            <a:round/>
            <a:headEnd/>
            <a:tailEnd/>
          </a:ln>
        </p:spPr>
        <p:txBody>
          <a:bodyPr wrap="square" lIns="72000" tIns="36000" rIns="72000" bIns="36000" anchor="ctr">
            <a:spAutoFit/>
          </a:bodyPr>
          <a:lstStyle/>
          <a:p>
            <a:pPr algn="ctr"/>
            <a:r>
              <a:rPr lang="ja-JP" altLang="en-US" sz="1200" dirty="0" smtClean="0">
                <a:latin typeface="+mj-ea"/>
                <a:ea typeface="+mj-ea"/>
              </a:rPr>
              <a:t>生産・加工業者</a:t>
            </a:r>
            <a:endParaRPr lang="ja-JP" altLang="en-US" sz="1200" dirty="0">
              <a:latin typeface="+mj-ea"/>
              <a:ea typeface="+mj-ea"/>
            </a:endParaRPr>
          </a:p>
        </p:txBody>
      </p:sp>
      <p:sp>
        <p:nvSpPr>
          <p:cNvPr id="36" name="Text Box 71"/>
          <p:cNvSpPr txBox="1">
            <a:spLocks noChangeArrowheads="1"/>
          </p:cNvSpPr>
          <p:nvPr/>
        </p:nvSpPr>
        <p:spPr bwMode="auto">
          <a:xfrm>
            <a:off x="86973" y="3682231"/>
            <a:ext cx="816766" cy="41614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nSpc>
                <a:spcPct val="95000"/>
              </a:lnSpc>
            </a:pPr>
            <a:r>
              <a:rPr kumimoji="0" lang="ja-JP" altLang="en-US" sz="1100" u="sng" dirty="0">
                <a:latin typeface="HG丸ｺﾞｼｯｸM-PRO" pitchFamily="49" charset="-128"/>
                <a:ea typeface="HG丸ｺﾞｼｯｸM-PRO" pitchFamily="49" charset="-128"/>
                <a:cs typeface="Arial" charset="0"/>
              </a:rPr>
              <a:t>鮮魚</a:t>
            </a:r>
            <a:r>
              <a:rPr kumimoji="0" lang="ja-JP" altLang="en-US" sz="1100" u="sng" dirty="0" smtClean="0">
                <a:latin typeface="HG丸ｺﾞｼｯｸM-PRO" pitchFamily="49" charset="-128"/>
                <a:ea typeface="HG丸ｺﾞｼｯｸM-PRO" pitchFamily="49" charset="-128"/>
                <a:cs typeface="Arial" charset="0"/>
              </a:rPr>
              <a:t>、</a:t>
            </a:r>
            <a:endParaRPr kumimoji="0" lang="en-US" altLang="ja-JP" sz="1100" u="sng" dirty="0" smtClean="0">
              <a:latin typeface="HG丸ｺﾞｼｯｸM-PRO" pitchFamily="49" charset="-128"/>
              <a:ea typeface="HG丸ｺﾞｼｯｸM-PRO" pitchFamily="49" charset="-128"/>
              <a:cs typeface="Arial" charset="0"/>
            </a:endParaRPr>
          </a:p>
          <a:p>
            <a:pPr>
              <a:lnSpc>
                <a:spcPct val="95000"/>
              </a:lnSpc>
            </a:pPr>
            <a:r>
              <a:rPr kumimoji="0" lang="ja-JP" altLang="en-US" sz="1100" u="sng" dirty="0" smtClean="0">
                <a:latin typeface="HG丸ｺﾞｼｯｸM-PRO" pitchFamily="49" charset="-128"/>
                <a:ea typeface="HG丸ｺﾞｼｯｸM-PRO" pitchFamily="49" charset="-128"/>
                <a:cs typeface="Arial" charset="0"/>
              </a:rPr>
              <a:t>産地</a:t>
            </a:r>
            <a:r>
              <a:rPr kumimoji="0" lang="ja-JP" altLang="en-US" sz="1100" u="sng" dirty="0">
                <a:latin typeface="HG丸ｺﾞｼｯｸM-PRO" pitchFamily="49" charset="-128"/>
                <a:ea typeface="HG丸ｺﾞｼｯｸM-PRO" pitchFamily="49" charset="-128"/>
                <a:cs typeface="Arial" charset="0"/>
              </a:rPr>
              <a:t>情報</a:t>
            </a:r>
          </a:p>
        </p:txBody>
      </p:sp>
      <p:grpSp>
        <p:nvGrpSpPr>
          <p:cNvPr id="37" name="Group 72"/>
          <p:cNvGrpSpPr>
            <a:grpSpLocks/>
          </p:cNvGrpSpPr>
          <p:nvPr/>
        </p:nvGrpSpPr>
        <p:grpSpPr bwMode="auto">
          <a:xfrm>
            <a:off x="1959473" y="3058430"/>
            <a:ext cx="354347" cy="232160"/>
            <a:chOff x="1795" y="1665"/>
            <a:chExt cx="403" cy="160"/>
          </a:xfrm>
        </p:grpSpPr>
        <p:sp>
          <p:nvSpPr>
            <p:cNvPr id="100" name="Rectangle 75"/>
            <p:cNvSpPr>
              <a:spLocks noChangeArrowheads="1"/>
            </p:cNvSpPr>
            <p:nvPr/>
          </p:nvSpPr>
          <p:spPr bwMode="auto">
            <a:xfrm>
              <a:off x="1795" y="1665"/>
              <a:ext cx="403" cy="2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89" name="Group 76"/>
            <p:cNvGrpSpPr>
              <a:grpSpLocks/>
            </p:cNvGrpSpPr>
            <p:nvPr/>
          </p:nvGrpSpPr>
          <p:grpSpPr bwMode="auto">
            <a:xfrm flipH="1">
              <a:off x="2063" y="1717"/>
              <a:ext cx="33" cy="26"/>
              <a:chOff x="1145" y="878"/>
              <a:chExt cx="33" cy="26"/>
            </a:xfrm>
          </p:grpSpPr>
          <p:sp>
            <p:nvSpPr>
              <p:cNvPr id="96" name="Freeform 78"/>
              <p:cNvSpPr>
                <a:spLocks/>
              </p:cNvSpPr>
              <p:nvPr/>
            </p:nvSpPr>
            <p:spPr bwMode="auto">
              <a:xfrm>
                <a:off x="1166" y="878"/>
                <a:ext cx="12" cy="26"/>
              </a:xfrm>
              <a:custGeom>
                <a:avLst/>
                <a:gdLst>
                  <a:gd name="T0" fmla="*/ 0 w 12"/>
                  <a:gd name="T1" fmla="*/ 0 h 26"/>
                  <a:gd name="T2" fmla="*/ 10 w 12"/>
                  <a:gd name="T3" fmla="*/ 14 h 26"/>
                  <a:gd name="T4" fmla="*/ 10 w 12"/>
                  <a:gd name="T5" fmla="*/ 26 h 26"/>
                </a:gdLst>
                <a:ahLst/>
                <a:cxnLst>
                  <a:cxn ang="0">
                    <a:pos x="T0" y="T1"/>
                  </a:cxn>
                  <a:cxn ang="0">
                    <a:pos x="T2" y="T3"/>
                  </a:cxn>
                  <a:cxn ang="0">
                    <a:pos x="T4" y="T5"/>
                  </a:cxn>
                </a:cxnLst>
                <a:rect l="0" t="0" r="r" b="b"/>
                <a:pathLst>
                  <a:path w="12" h="26">
                    <a:moveTo>
                      <a:pt x="0" y="0"/>
                    </a:moveTo>
                    <a:cubicBezTo>
                      <a:pt x="4" y="5"/>
                      <a:pt x="8" y="10"/>
                      <a:pt x="10" y="14"/>
                    </a:cubicBezTo>
                    <a:cubicBezTo>
                      <a:pt x="12" y="18"/>
                      <a:pt x="11" y="21"/>
                      <a:pt x="10" y="26"/>
                    </a:cubicBezTo>
                  </a:path>
                </a:pathLst>
              </a:custGeom>
              <a:noFill/>
              <a:ln w="3175" cap="flat" cmpd="sng">
                <a:solidFill>
                  <a:srgbClr val="CCFFCC"/>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97" name="Oval 79"/>
              <p:cNvSpPr>
                <a:spLocks noChangeArrowheads="1"/>
              </p:cNvSpPr>
              <p:nvPr/>
            </p:nvSpPr>
            <p:spPr bwMode="auto">
              <a:xfrm>
                <a:off x="1145" y="884"/>
                <a:ext cx="9" cy="9"/>
              </a:xfrm>
              <a:prstGeom prst="ellipse">
                <a:avLst/>
              </a:prstGeom>
              <a:solidFill>
                <a:srgbClr val="CC99FF"/>
              </a:solidFill>
              <a:ln w="3175" algn="ctr">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90" name="Group 81"/>
            <p:cNvGrpSpPr>
              <a:grpSpLocks/>
            </p:cNvGrpSpPr>
            <p:nvPr/>
          </p:nvGrpSpPr>
          <p:grpSpPr bwMode="auto">
            <a:xfrm flipH="1">
              <a:off x="1973" y="1799"/>
              <a:ext cx="33" cy="26"/>
              <a:chOff x="1145" y="878"/>
              <a:chExt cx="33" cy="26"/>
            </a:xfrm>
          </p:grpSpPr>
          <p:sp>
            <p:nvSpPr>
              <p:cNvPr id="92" name="Freeform 83"/>
              <p:cNvSpPr>
                <a:spLocks/>
              </p:cNvSpPr>
              <p:nvPr/>
            </p:nvSpPr>
            <p:spPr bwMode="auto">
              <a:xfrm>
                <a:off x="1166" y="878"/>
                <a:ext cx="12" cy="26"/>
              </a:xfrm>
              <a:custGeom>
                <a:avLst/>
                <a:gdLst>
                  <a:gd name="T0" fmla="*/ 0 w 12"/>
                  <a:gd name="T1" fmla="*/ 0 h 26"/>
                  <a:gd name="T2" fmla="*/ 10 w 12"/>
                  <a:gd name="T3" fmla="*/ 14 h 26"/>
                  <a:gd name="T4" fmla="*/ 10 w 12"/>
                  <a:gd name="T5" fmla="*/ 26 h 26"/>
                </a:gdLst>
                <a:ahLst/>
                <a:cxnLst>
                  <a:cxn ang="0">
                    <a:pos x="T0" y="T1"/>
                  </a:cxn>
                  <a:cxn ang="0">
                    <a:pos x="T2" y="T3"/>
                  </a:cxn>
                  <a:cxn ang="0">
                    <a:pos x="T4" y="T5"/>
                  </a:cxn>
                </a:cxnLst>
                <a:rect l="0" t="0" r="r" b="b"/>
                <a:pathLst>
                  <a:path w="12" h="26">
                    <a:moveTo>
                      <a:pt x="0" y="0"/>
                    </a:moveTo>
                    <a:cubicBezTo>
                      <a:pt x="4" y="5"/>
                      <a:pt x="8" y="10"/>
                      <a:pt x="10" y="14"/>
                    </a:cubicBezTo>
                    <a:cubicBezTo>
                      <a:pt x="12" y="18"/>
                      <a:pt x="11" y="21"/>
                      <a:pt x="10" y="26"/>
                    </a:cubicBezTo>
                  </a:path>
                </a:pathLst>
              </a:custGeom>
              <a:noFill/>
              <a:ln w="3175" cap="flat" cmpd="sng">
                <a:solidFill>
                  <a:srgbClr val="CCFFCC"/>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93" name="Oval 84"/>
              <p:cNvSpPr>
                <a:spLocks noChangeArrowheads="1"/>
              </p:cNvSpPr>
              <p:nvPr/>
            </p:nvSpPr>
            <p:spPr bwMode="auto">
              <a:xfrm>
                <a:off x="1145" y="884"/>
                <a:ext cx="9" cy="9"/>
              </a:xfrm>
              <a:prstGeom prst="ellipse">
                <a:avLst/>
              </a:prstGeom>
              <a:solidFill>
                <a:srgbClr val="CC99FF"/>
              </a:solidFill>
              <a:ln w="3175" algn="ctr">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grpSp>
        <p:nvGrpSpPr>
          <p:cNvPr id="45" name="Group 103"/>
          <p:cNvGrpSpPr>
            <a:grpSpLocks/>
          </p:cNvGrpSpPr>
          <p:nvPr/>
        </p:nvGrpSpPr>
        <p:grpSpPr bwMode="auto">
          <a:xfrm>
            <a:off x="2951710" y="2985340"/>
            <a:ext cx="298002" cy="552459"/>
            <a:chOff x="4832" y="1254"/>
            <a:chExt cx="452" cy="407"/>
          </a:xfrm>
        </p:grpSpPr>
        <p:grpSp>
          <p:nvGrpSpPr>
            <p:cNvPr id="63" name="Group 104"/>
            <p:cNvGrpSpPr>
              <a:grpSpLocks/>
            </p:cNvGrpSpPr>
            <p:nvPr/>
          </p:nvGrpSpPr>
          <p:grpSpPr bwMode="auto">
            <a:xfrm>
              <a:off x="4832" y="1254"/>
              <a:ext cx="362" cy="237"/>
              <a:chOff x="4967" y="1254"/>
              <a:chExt cx="362" cy="237"/>
            </a:xfrm>
          </p:grpSpPr>
          <p:grpSp>
            <p:nvGrpSpPr>
              <p:cNvPr id="74" name="Group 105"/>
              <p:cNvGrpSpPr>
                <a:grpSpLocks noChangeAspect="1"/>
              </p:cNvGrpSpPr>
              <p:nvPr/>
            </p:nvGrpSpPr>
            <p:grpSpPr bwMode="auto">
              <a:xfrm>
                <a:off x="4967" y="1254"/>
                <a:ext cx="362" cy="237"/>
                <a:chOff x="4678" y="3137"/>
                <a:chExt cx="292" cy="191"/>
              </a:xfrm>
            </p:grpSpPr>
            <p:sp>
              <p:nvSpPr>
                <p:cNvPr id="76" name="Freeform 106"/>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a:p>
              </p:txBody>
            </p:sp>
            <p:sp>
              <p:nvSpPr>
                <p:cNvPr id="77" name="Freeform 107"/>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a:p>
              </p:txBody>
            </p:sp>
          </p:grpSp>
          <p:sp>
            <p:nvSpPr>
              <p:cNvPr id="75" name="AutoShape 108"/>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1000">
                    <a:solidFill>
                      <a:srgbClr val="000000"/>
                    </a:solidFill>
                    <a:latin typeface="HG丸ｺﾞｼｯｸM-PRO" pitchFamily="49" charset="-128"/>
                    <a:ea typeface="HG丸ｺﾞｼｯｸM-PRO" pitchFamily="49" charset="-128"/>
                    <a:cs typeface="Arial" charset="0"/>
                  </a:rPr>
                  <a:t>ID</a:t>
                </a:r>
              </a:p>
            </p:txBody>
          </p:sp>
        </p:grpSp>
        <p:grpSp>
          <p:nvGrpSpPr>
            <p:cNvPr id="64" name="Group 109"/>
            <p:cNvGrpSpPr>
              <a:grpSpLocks/>
            </p:cNvGrpSpPr>
            <p:nvPr/>
          </p:nvGrpSpPr>
          <p:grpSpPr bwMode="auto">
            <a:xfrm>
              <a:off x="4877" y="1344"/>
              <a:ext cx="362" cy="237"/>
              <a:chOff x="4967" y="1254"/>
              <a:chExt cx="362" cy="237"/>
            </a:xfrm>
          </p:grpSpPr>
          <p:grpSp>
            <p:nvGrpSpPr>
              <p:cNvPr id="70" name="Group 110"/>
              <p:cNvGrpSpPr>
                <a:grpSpLocks noChangeAspect="1"/>
              </p:cNvGrpSpPr>
              <p:nvPr/>
            </p:nvGrpSpPr>
            <p:grpSpPr bwMode="auto">
              <a:xfrm>
                <a:off x="4967" y="1254"/>
                <a:ext cx="362" cy="237"/>
                <a:chOff x="4678" y="3137"/>
                <a:chExt cx="292" cy="191"/>
              </a:xfrm>
            </p:grpSpPr>
            <p:sp>
              <p:nvSpPr>
                <p:cNvPr id="72" name="Freeform 111"/>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a:p>
              </p:txBody>
            </p:sp>
            <p:sp>
              <p:nvSpPr>
                <p:cNvPr id="73" name="Freeform 112"/>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a:p>
              </p:txBody>
            </p:sp>
          </p:grpSp>
          <p:sp>
            <p:nvSpPr>
              <p:cNvPr id="71" name="AutoShape 113"/>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1000" dirty="0">
                    <a:solidFill>
                      <a:srgbClr val="000000"/>
                    </a:solidFill>
                    <a:latin typeface="HG丸ｺﾞｼｯｸM-PRO" pitchFamily="49" charset="-128"/>
                    <a:ea typeface="HG丸ｺﾞｼｯｸM-PRO" pitchFamily="49" charset="-128"/>
                    <a:cs typeface="Arial" charset="0"/>
                  </a:rPr>
                  <a:t>ID</a:t>
                </a:r>
              </a:p>
            </p:txBody>
          </p:sp>
        </p:grpSp>
        <p:grpSp>
          <p:nvGrpSpPr>
            <p:cNvPr id="65" name="Group 114"/>
            <p:cNvGrpSpPr>
              <a:grpSpLocks/>
            </p:cNvGrpSpPr>
            <p:nvPr/>
          </p:nvGrpSpPr>
          <p:grpSpPr bwMode="auto">
            <a:xfrm>
              <a:off x="4922" y="1424"/>
              <a:ext cx="362" cy="237"/>
              <a:chOff x="4967" y="1254"/>
              <a:chExt cx="362" cy="237"/>
            </a:xfrm>
          </p:grpSpPr>
          <p:grpSp>
            <p:nvGrpSpPr>
              <p:cNvPr id="66" name="Group 115"/>
              <p:cNvGrpSpPr>
                <a:grpSpLocks noChangeAspect="1"/>
              </p:cNvGrpSpPr>
              <p:nvPr/>
            </p:nvGrpSpPr>
            <p:grpSpPr bwMode="auto">
              <a:xfrm>
                <a:off x="4967" y="1254"/>
                <a:ext cx="362" cy="237"/>
                <a:chOff x="4678" y="3137"/>
                <a:chExt cx="292" cy="191"/>
              </a:xfrm>
            </p:grpSpPr>
            <p:sp>
              <p:nvSpPr>
                <p:cNvPr id="68" name="Freeform 116"/>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a:p>
              </p:txBody>
            </p:sp>
            <p:sp>
              <p:nvSpPr>
                <p:cNvPr id="69" name="Freeform 117"/>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a:p>
              </p:txBody>
            </p:sp>
          </p:grpSp>
          <p:sp>
            <p:nvSpPr>
              <p:cNvPr id="67" name="AutoShape 118"/>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1000" dirty="0">
                    <a:solidFill>
                      <a:srgbClr val="000000"/>
                    </a:solidFill>
                    <a:latin typeface="HG丸ｺﾞｼｯｸM-PRO" pitchFamily="49" charset="-128"/>
                    <a:ea typeface="HG丸ｺﾞｼｯｸM-PRO" pitchFamily="49" charset="-128"/>
                    <a:cs typeface="Arial" charset="0"/>
                  </a:rPr>
                  <a:t>ID</a:t>
                </a:r>
              </a:p>
            </p:txBody>
          </p:sp>
        </p:grpSp>
      </p:grpSp>
      <p:sp>
        <p:nvSpPr>
          <p:cNvPr id="46" name="Text Box 119"/>
          <p:cNvSpPr txBox="1">
            <a:spLocks noChangeArrowheads="1"/>
          </p:cNvSpPr>
          <p:nvPr/>
        </p:nvSpPr>
        <p:spPr bwMode="auto">
          <a:xfrm>
            <a:off x="2720655" y="2784277"/>
            <a:ext cx="741256" cy="2553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nSpc>
                <a:spcPct val="95000"/>
              </a:lnSpc>
            </a:pPr>
            <a:r>
              <a:rPr kumimoji="0" lang="ja-JP" altLang="en-US" sz="1100" dirty="0" smtClean="0">
                <a:latin typeface="HG丸ｺﾞｼｯｸM-PRO" pitchFamily="49" charset="-128"/>
                <a:ea typeface="HG丸ｺﾞｼｯｸM-PRO" pitchFamily="49" charset="-128"/>
                <a:cs typeface="Arial" charset="0"/>
              </a:rPr>
              <a:t>（出荷）</a:t>
            </a:r>
            <a:endParaRPr kumimoji="0" lang="ja-JP" altLang="en-US" sz="1100" dirty="0">
              <a:latin typeface="HG丸ｺﾞｼｯｸM-PRO" pitchFamily="49" charset="-128"/>
              <a:ea typeface="HG丸ｺﾞｼｯｸM-PRO" pitchFamily="49" charset="-128"/>
              <a:cs typeface="Arial" charset="0"/>
            </a:endParaRPr>
          </a:p>
        </p:txBody>
      </p:sp>
      <p:sp>
        <p:nvSpPr>
          <p:cNvPr id="52" name="Text Box 128"/>
          <p:cNvSpPr txBox="1">
            <a:spLocks noChangeArrowheads="1"/>
          </p:cNvSpPr>
          <p:nvPr/>
        </p:nvSpPr>
        <p:spPr bwMode="auto">
          <a:xfrm>
            <a:off x="833013" y="3766293"/>
            <a:ext cx="746820" cy="24801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95000"/>
              </a:lnSpc>
            </a:pPr>
            <a:r>
              <a:rPr kumimoji="0" lang="ja-JP" altLang="en-US" sz="1050" u="sng" dirty="0">
                <a:latin typeface="HG丸ｺﾞｼｯｸM-PRO" pitchFamily="49" charset="-128"/>
                <a:ea typeface="HG丸ｺﾞｼｯｸM-PRO" pitchFamily="49" charset="-128"/>
                <a:cs typeface="Arial" charset="0"/>
              </a:rPr>
              <a:t>養魚情報</a:t>
            </a:r>
          </a:p>
        </p:txBody>
      </p:sp>
      <p:grpSp>
        <p:nvGrpSpPr>
          <p:cNvPr id="53" name="Group 130"/>
          <p:cNvGrpSpPr>
            <a:grpSpLocks/>
          </p:cNvGrpSpPr>
          <p:nvPr/>
        </p:nvGrpSpPr>
        <p:grpSpPr bwMode="auto">
          <a:xfrm>
            <a:off x="226541" y="2822847"/>
            <a:ext cx="564063" cy="846865"/>
            <a:chOff x="983" y="3132"/>
            <a:chExt cx="521" cy="504"/>
          </a:xfrm>
        </p:grpSpPr>
        <p:pic>
          <p:nvPicPr>
            <p:cNvPr id="57" name="Picture 236"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 y="3132"/>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37"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 y="3268"/>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38"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 y="3158"/>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39"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7" y="3359"/>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0"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 y="3495"/>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59"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 y="3261"/>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844" y="2993225"/>
            <a:ext cx="791945" cy="3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43"/>
          <p:cNvSpPr txBox="1">
            <a:spLocks noChangeArrowheads="1"/>
          </p:cNvSpPr>
          <p:nvPr/>
        </p:nvSpPr>
        <p:spPr bwMode="auto">
          <a:xfrm>
            <a:off x="5551006" y="3308144"/>
            <a:ext cx="11721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ja-JP" altLang="en-US" sz="1100" u="sng" dirty="0">
                <a:latin typeface="HG丸ｺﾞｼｯｸM-PRO" pitchFamily="49" charset="-128"/>
                <a:ea typeface="HG丸ｺﾞｼｯｸM-PRO" pitchFamily="49" charset="-128"/>
              </a:rPr>
              <a:t>評価・</a:t>
            </a:r>
            <a:r>
              <a:rPr kumimoji="0" lang="ja-JP" altLang="en-US" sz="1100" u="sng" dirty="0" smtClean="0">
                <a:latin typeface="HG丸ｺﾞｼｯｸM-PRO" pitchFamily="49" charset="-128"/>
                <a:ea typeface="HG丸ｺﾞｼｯｸM-PRO" pitchFamily="49" charset="-128"/>
              </a:rPr>
              <a:t>評判情報</a:t>
            </a:r>
            <a:endParaRPr kumimoji="0" lang="ja-JP" altLang="en-US" sz="1100" u="sng" dirty="0">
              <a:latin typeface="HG丸ｺﾞｼｯｸM-PRO" pitchFamily="49" charset="-128"/>
              <a:ea typeface="HG丸ｺﾞｼｯｸM-PRO" pitchFamily="49" charset="-128"/>
            </a:endParaRPr>
          </a:p>
        </p:txBody>
      </p:sp>
      <p:pic>
        <p:nvPicPr>
          <p:cNvPr id="126" name="Picture 1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2663" y="2869958"/>
            <a:ext cx="527359" cy="6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4" name="Group 223"/>
          <p:cNvGrpSpPr>
            <a:grpSpLocks/>
          </p:cNvGrpSpPr>
          <p:nvPr/>
        </p:nvGrpSpPr>
        <p:grpSpPr bwMode="auto">
          <a:xfrm>
            <a:off x="1584662" y="3159603"/>
            <a:ext cx="591238" cy="546376"/>
            <a:chOff x="3198" y="709"/>
            <a:chExt cx="571" cy="374"/>
          </a:xfrm>
        </p:grpSpPr>
        <p:grpSp>
          <p:nvGrpSpPr>
            <p:cNvPr id="134" name="Group 224"/>
            <p:cNvGrpSpPr>
              <a:grpSpLocks noChangeAspect="1"/>
            </p:cNvGrpSpPr>
            <p:nvPr/>
          </p:nvGrpSpPr>
          <p:grpSpPr bwMode="auto">
            <a:xfrm>
              <a:off x="3198" y="709"/>
              <a:ext cx="571" cy="374"/>
              <a:chOff x="4678" y="3137"/>
              <a:chExt cx="292" cy="191"/>
            </a:xfrm>
          </p:grpSpPr>
          <p:sp>
            <p:nvSpPr>
              <p:cNvPr id="137" name="Freeform 225"/>
              <p:cNvSpPr>
                <a:spLocks noChangeAspect="1"/>
              </p:cNvSpPr>
              <p:nvPr/>
            </p:nvSpPr>
            <p:spPr bwMode="auto">
              <a:xfrm>
                <a:off x="4678" y="3137"/>
                <a:ext cx="292" cy="191"/>
              </a:xfrm>
              <a:custGeom>
                <a:avLst/>
                <a:gdLst>
                  <a:gd name="T0" fmla="*/ 45 w 342"/>
                  <a:gd name="T1" fmla="*/ 0 h 174"/>
                  <a:gd name="T2" fmla="*/ 0 w 342"/>
                  <a:gd name="T3" fmla="*/ 180 h 174"/>
                  <a:gd name="T4" fmla="*/ 0 w 342"/>
                  <a:gd name="T5" fmla="*/ 261 h 174"/>
                  <a:gd name="T6" fmla="*/ 67 w 342"/>
                  <a:gd name="T7" fmla="*/ 336 h 174"/>
                  <a:gd name="T8" fmla="*/ 67 w 342"/>
                  <a:gd name="T9" fmla="*/ 257 h 174"/>
                  <a:gd name="T10" fmla="*/ 113 w 342"/>
                  <a:gd name="T11" fmla="*/ 77 h 174"/>
                  <a:gd name="T12" fmla="*/ 45 w 34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pPr fontAlgn="base">
                  <a:spcBef>
                    <a:spcPct val="0"/>
                  </a:spcBef>
                  <a:spcAft>
                    <a:spcPct val="0"/>
                  </a:spcAft>
                </a:pPr>
                <a:endParaRPr lang="ja-JP" altLang="en-US">
                  <a:solidFill>
                    <a:srgbClr val="000000"/>
                  </a:solidFill>
                  <a:latin typeface="ＭＳ Ｐゴシック"/>
                </a:endParaRPr>
              </a:p>
            </p:txBody>
          </p:sp>
          <p:sp>
            <p:nvSpPr>
              <p:cNvPr id="138" name="Freeform 226"/>
              <p:cNvSpPr>
                <a:spLocks noChangeAspect="1"/>
              </p:cNvSpPr>
              <p:nvPr/>
            </p:nvSpPr>
            <p:spPr bwMode="auto">
              <a:xfrm>
                <a:off x="4852" y="3181"/>
                <a:ext cx="118" cy="147"/>
              </a:xfrm>
              <a:custGeom>
                <a:avLst/>
                <a:gdLst>
                  <a:gd name="T0" fmla="*/ 0 w 138"/>
                  <a:gd name="T1" fmla="*/ 257 h 134"/>
                  <a:gd name="T2" fmla="*/ 46 w 138"/>
                  <a:gd name="T3" fmla="*/ 77 h 134"/>
                  <a:gd name="T4" fmla="*/ 46 w 138"/>
                  <a:gd name="T5" fmla="*/ 0 h 134"/>
                  <a:gd name="T6" fmla="*/ 0 w 138"/>
                  <a:gd name="T7" fmla="*/ 179 h 134"/>
                  <a:gd name="T8" fmla="*/ 0 w 138"/>
                  <a:gd name="T9" fmla="*/ 25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pPr fontAlgn="base">
                  <a:spcBef>
                    <a:spcPct val="0"/>
                  </a:spcBef>
                  <a:spcAft>
                    <a:spcPct val="0"/>
                  </a:spcAft>
                </a:pPr>
                <a:endParaRPr lang="ja-JP" altLang="en-US">
                  <a:solidFill>
                    <a:srgbClr val="000000"/>
                  </a:solidFill>
                  <a:latin typeface="ＭＳ Ｐゴシック"/>
                </a:endParaRPr>
              </a:p>
            </p:txBody>
          </p:sp>
        </p:grpSp>
        <p:pic>
          <p:nvPicPr>
            <p:cNvPr id="135" name="Picture 227" descr="dglxasse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9" y="776"/>
              <a:ext cx="36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 name="Group 229"/>
          <p:cNvGrpSpPr>
            <a:grpSpLocks/>
          </p:cNvGrpSpPr>
          <p:nvPr/>
        </p:nvGrpSpPr>
        <p:grpSpPr bwMode="auto">
          <a:xfrm>
            <a:off x="1660844" y="3227645"/>
            <a:ext cx="438873" cy="272342"/>
            <a:chOff x="3334" y="749"/>
            <a:chExt cx="363" cy="186"/>
          </a:xfrm>
        </p:grpSpPr>
        <p:sp>
          <p:nvSpPr>
            <p:cNvPr id="129" name="Freeform 230"/>
            <p:cNvSpPr>
              <a:spLocks/>
            </p:cNvSpPr>
            <p:nvPr/>
          </p:nvSpPr>
          <p:spPr bwMode="auto">
            <a:xfrm>
              <a:off x="3334" y="864"/>
              <a:ext cx="61" cy="71"/>
            </a:xfrm>
            <a:custGeom>
              <a:avLst/>
              <a:gdLst>
                <a:gd name="T0" fmla="*/ 2 w 96"/>
                <a:gd name="T1" fmla="*/ 10 h 71"/>
                <a:gd name="T2" fmla="*/ 1 w 96"/>
                <a:gd name="T3" fmla="*/ 22 h 71"/>
                <a:gd name="T4" fmla="*/ 1 w 96"/>
                <a:gd name="T5" fmla="*/ 64 h 71"/>
                <a:gd name="T6" fmla="*/ 2 w 96"/>
                <a:gd name="T7" fmla="*/ 63 h 71"/>
                <a:gd name="T8" fmla="*/ 4 w 96"/>
                <a:gd name="T9" fmla="*/ 59 h 71"/>
                <a:gd name="T10" fmla="*/ 4 w 96"/>
                <a:gd name="T11" fmla="*/ 35 h 71"/>
                <a:gd name="T12" fmla="*/ 4 w 96"/>
                <a:gd name="T13" fmla="*/ 4 h 71"/>
                <a:gd name="T14" fmla="*/ 3 w 96"/>
                <a:gd name="T15" fmla="*/ 4 h 71"/>
                <a:gd name="T16" fmla="*/ 3 w 96"/>
                <a:gd name="T17" fmla="*/ 4 h 71"/>
                <a:gd name="T18" fmla="*/ 2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ＭＳ Ｐゴシック"/>
              </a:endParaRPr>
            </a:p>
          </p:txBody>
        </p:sp>
        <p:sp>
          <p:nvSpPr>
            <p:cNvPr id="130" name="Freeform 231"/>
            <p:cNvSpPr>
              <a:spLocks/>
            </p:cNvSpPr>
            <p:nvPr/>
          </p:nvSpPr>
          <p:spPr bwMode="auto">
            <a:xfrm rot="3152965">
              <a:off x="3365" y="78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ＭＳ Ｐゴシック"/>
              </a:endParaRPr>
            </a:p>
          </p:txBody>
        </p:sp>
        <p:sp>
          <p:nvSpPr>
            <p:cNvPr id="131" name="Freeform 232"/>
            <p:cNvSpPr>
              <a:spLocks/>
            </p:cNvSpPr>
            <p:nvPr/>
          </p:nvSpPr>
          <p:spPr bwMode="auto">
            <a:xfrm rot="18447035" flipH="1">
              <a:off x="3432" y="761"/>
              <a:ext cx="96" cy="71"/>
            </a:xfrm>
            <a:custGeom>
              <a:avLst/>
              <a:gdLst>
                <a:gd name="T0" fmla="*/ 45 w 96"/>
                <a:gd name="T1" fmla="*/ 10 h 71"/>
                <a:gd name="T2" fmla="*/ 3 w 96"/>
                <a:gd name="T3" fmla="*/ 22 h 71"/>
                <a:gd name="T4" fmla="*/ 18 w 96"/>
                <a:gd name="T5" fmla="*/ 64 h 71"/>
                <a:gd name="T6" fmla="*/ 50 w 96"/>
                <a:gd name="T7" fmla="*/ 63 h 71"/>
                <a:gd name="T8" fmla="*/ 84 w 96"/>
                <a:gd name="T9" fmla="*/ 59 h 71"/>
                <a:gd name="T10" fmla="*/ 92 w 96"/>
                <a:gd name="T11" fmla="*/ 35 h 71"/>
                <a:gd name="T12" fmla="*/ 92 w 96"/>
                <a:gd name="T13" fmla="*/ 4 h 71"/>
                <a:gd name="T14" fmla="*/ 69 w 96"/>
                <a:gd name="T15" fmla="*/ 4 h 71"/>
                <a:gd name="T16" fmla="*/ 59 w 96"/>
                <a:gd name="T17" fmla="*/ 4 h 71"/>
                <a:gd name="T18" fmla="*/ 45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ＭＳ Ｐゴシック"/>
              </a:endParaRPr>
            </a:p>
          </p:txBody>
        </p:sp>
        <p:sp>
          <p:nvSpPr>
            <p:cNvPr id="132" name="Freeform 233"/>
            <p:cNvSpPr>
              <a:spLocks/>
            </p:cNvSpPr>
            <p:nvPr/>
          </p:nvSpPr>
          <p:spPr bwMode="auto">
            <a:xfrm rot="18447035" flipH="1">
              <a:off x="3637" y="78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ＭＳ Ｐゴシック"/>
              </a:endParaRPr>
            </a:p>
          </p:txBody>
        </p:sp>
        <p:sp>
          <p:nvSpPr>
            <p:cNvPr id="133" name="Freeform 234"/>
            <p:cNvSpPr>
              <a:spLocks/>
            </p:cNvSpPr>
            <p:nvPr/>
          </p:nvSpPr>
          <p:spPr bwMode="auto">
            <a:xfrm rot="3152965">
              <a:off x="3592" y="83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0000"/>
                </a:solidFill>
                <a:latin typeface="ＭＳ Ｐゴシック"/>
              </a:endParaRPr>
            </a:p>
          </p:txBody>
        </p:sp>
      </p:grpSp>
      <p:sp>
        <p:nvSpPr>
          <p:cNvPr id="127" name="AutoShape 237"/>
          <p:cNvSpPr>
            <a:spLocks noChangeArrowheads="1"/>
          </p:cNvSpPr>
          <p:nvPr/>
        </p:nvSpPr>
        <p:spPr bwMode="auto">
          <a:xfrm>
            <a:off x="2382116" y="3329407"/>
            <a:ext cx="200609" cy="196921"/>
          </a:xfrm>
          <a:prstGeom prst="parallelogram">
            <a:avLst>
              <a:gd name="adj" fmla="val 22404"/>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fontAlgn="base">
              <a:spcBef>
                <a:spcPct val="0"/>
              </a:spcBef>
              <a:spcAft>
                <a:spcPct val="0"/>
              </a:spcAft>
            </a:pPr>
            <a:r>
              <a:rPr lang="en-US" altLang="ja-JP" sz="1000" dirty="0">
                <a:solidFill>
                  <a:srgbClr val="000000"/>
                </a:solidFill>
                <a:latin typeface="ＭＳ Ｐゴシック"/>
                <a:cs typeface="Arial" charset="0"/>
              </a:rPr>
              <a:t>ID</a:t>
            </a:r>
          </a:p>
        </p:txBody>
      </p:sp>
      <p:sp>
        <p:nvSpPr>
          <p:cNvPr id="141" name="Text Box 128"/>
          <p:cNvSpPr txBox="1">
            <a:spLocks noChangeArrowheads="1"/>
          </p:cNvSpPr>
          <p:nvPr/>
        </p:nvSpPr>
        <p:spPr bwMode="auto">
          <a:xfrm>
            <a:off x="1784881" y="3699908"/>
            <a:ext cx="746820" cy="25532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95000"/>
              </a:lnSpc>
            </a:pPr>
            <a:r>
              <a:rPr kumimoji="0" lang="ja-JP" altLang="en-US" sz="1100" u="sng" dirty="0">
                <a:latin typeface="HG丸ｺﾞｼｯｸM-PRO" pitchFamily="49" charset="-128"/>
                <a:ea typeface="HG丸ｺﾞｼｯｸM-PRO" pitchFamily="49" charset="-128"/>
                <a:cs typeface="Arial" charset="0"/>
              </a:rPr>
              <a:t>加工</a:t>
            </a:r>
            <a:r>
              <a:rPr kumimoji="0" lang="ja-JP" altLang="en-US" sz="1100" u="sng" dirty="0" smtClean="0">
                <a:latin typeface="HG丸ｺﾞｼｯｸM-PRO" pitchFamily="49" charset="-128"/>
                <a:ea typeface="HG丸ｺﾞｼｯｸM-PRO" pitchFamily="49" charset="-128"/>
                <a:cs typeface="Arial" charset="0"/>
              </a:rPr>
              <a:t>情報</a:t>
            </a:r>
            <a:endParaRPr kumimoji="0" lang="ja-JP" altLang="en-US" sz="1100" u="sng" dirty="0">
              <a:latin typeface="HG丸ｺﾞｼｯｸM-PRO" pitchFamily="49" charset="-128"/>
              <a:ea typeface="HG丸ｺﾞｼｯｸM-PRO" pitchFamily="49" charset="-128"/>
              <a:cs typeface="Arial" charset="0"/>
            </a:endParaRPr>
          </a:p>
        </p:txBody>
      </p:sp>
      <p:sp>
        <p:nvSpPr>
          <p:cNvPr id="253" name="AutoShape 228"/>
          <p:cNvSpPr>
            <a:spLocks noChangeArrowheads="1"/>
          </p:cNvSpPr>
          <p:nvPr/>
        </p:nvSpPr>
        <p:spPr bwMode="auto">
          <a:xfrm>
            <a:off x="1837361" y="3495724"/>
            <a:ext cx="184337" cy="170665"/>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fontAlgn="base">
              <a:spcBef>
                <a:spcPct val="0"/>
              </a:spcBef>
              <a:spcAft>
                <a:spcPct val="0"/>
              </a:spcAft>
            </a:pPr>
            <a:r>
              <a:rPr lang="en-US" altLang="ja-JP" sz="1000" dirty="0">
                <a:solidFill>
                  <a:srgbClr val="000000"/>
                </a:solidFill>
                <a:latin typeface="ＭＳ Ｐゴシック"/>
                <a:cs typeface="Arial" charset="0"/>
              </a:rPr>
              <a:t>ID</a:t>
            </a:r>
          </a:p>
        </p:txBody>
      </p:sp>
      <p:sp>
        <p:nvSpPr>
          <p:cNvPr id="254" name="正方形/長方形 253"/>
          <p:cNvSpPr/>
          <p:nvPr/>
        </p:nvSpPr>
        <p:spPr>
          <a:xfrm>
            <a:off x="1526978" y="6359172"/>
            <a:ext cx="2892138" cy="369332"/>
          </a:xfrm>
          <a:prstGeom prst="rect">
            <a:avLst/>
          </a:prstGeom>
          <a:ln w="28575">
            <a:solidFill>
              <a:srgbClr val="0066FF"/>
            </a:solidFill>
            <a:prstDash val="soli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ja-JP" altLang="en-US" dirty="0" smtClean="0">
                <a:latin typeface="HGP創英角ｺﾞｼｯｸUB" pitchFamily="50" charset="-128"/>
                <a:ea typeface="HGP創英角ｺﾞｼｯｸUB" pitchFamily="50" charset="-128"/>
              </a:rPr>
              <a:t>情報</a:t>
            </a:r>
            <a:r>
              <a:rPr lang="ja-JP" altLang="en-US" dirty="0">
                <a:latin typeface="HGP創英角ｺﾞｼｯｸUB" pitchFamily="50" charset="-128"/>
                <a:ea typeface="HGP創英角ｺﾞｼｯｸUB" pitchFamily="50" charset="-128"/>
              </a:rPr>
              <a:t>流通連携</a:t>
            </a:r>
            <a:r>
              <a:rPr lang="ja-JP" altLang="en-US" dirty="0" smtClean="0">
                <a:latin typeface="HGP創英角ｺﾞｼｯｸUB" pitchFamily="50" charset="-128"/>
                <a:ea typeface="HGP創英角ｺﾞｼｯｸUB" pitchFamily="50" charset="-128"/>
              </a:rPr>
              <a:t>基盤共通ＡＰＩ</a:t>
            </a:r>
            <a:endParaRPr lang="ja-JP" altLang="en-US" dirty="0">
              <a:latin typeface="HGP創英角ｺﾞｼｯｸUB" pitchFamily="50" charset="-128"/>
              <a:ea typeface="HGP創英角ｺﾞｼｯｸUB" pitchFamily="50" charset="-128"/>
            </a:endParaRPr>
          </a:p>
        </p:txBody>
      </p:sp>
      <p:sp>
        <p:nvSpPr>
          <p:cNvPr id="51" name="Text Box 126"/>
          <p:cNvSpPr txBox="1">
            <a:spLocks noChangeArrowheads="1"/>
          </p:cNvSpPr>
          <p:nvPr/>
        </p:nvSpPr>
        <p:spPr bwMode="auto">
          <a:xfrm>
            <a:off x="2612925" y="5926888"/>
            <a:ext cx="848985" cy="276999"/>
          </a:xfrm>
          <a:prstGeom prst="rect">
            <a:avLst/>
          </a:prstGeom>
          <a:noFill/>
          <a:ln>
            <a:noFill/>
          </a:ln>
          <a:effectLst/>
          <a:extLst>
            <a:ext uri="{909E8E84-426E-40DD-AFC4-6F175D3DCCD1}">
              <a14:hiddenFill xmlns:a14="http://schemas.microsoft.com/office/drawing/2010/main">
                <a:gradFill rotWithShape="1">
                  <a:gsLst>
                    <a:gs pos="0">
                      <a:srgbClr val="CCFFFF">
                        <a:gamma/>
                        <a:shade val="31765"/>
                        <a:invGamma/>
                      </a:srgbClr>
                    </a:gs>
                    <a:gs pos="100000">
                      <a:srgbClr val="CCFFFF">
                        <a:alpha val="50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0" lang="ja-JP" altLang="en-US" sz="1200" b="1" dirty="0">
                <a:latin typeface="HG丸ｺﾞｼｯｸM-PRO" pitchFamily="49" charset="-128"/>
                <a:ea typeface="HG丸ｺﾞｼｯｸM-PRO" pitchFamily="49" charset="-128"/>
              </a:rPr>
              <a:t>情報連携</a:t>
            </a:r>
          </a:p>
        </p:txBody>
      </p:sp>
      <p:cxnSp>
        <p:nvCxnSpPr>
          <p:cNvPr id="267" name="AutoShape 123"/>
          <p:cNvCxnSpPr>
            <a:cxnSpLocks noChangeShapeType="1"/>
            <a:stCxn id="222" idx="3"/>
          </p:cNvCxnSpPr>
          <p:nvPr/>
        </p:nvCxnSpPr>
        <p:spPr bwMode="auto">
          <a:xfrm flipV="1">
            <a:off x="5911608" y="3566291"/>
            <a:ext cx="337537" cy="2574498"/>
          </a:xfrm>
          <a:prstGeom prst="bentConnector2">
            <a:avLst/>
          </a:prstGeom>
          <a:noFill/>
          <a:ln w="44450">
            <a:solidFill>
              <a:srgbClr val="80808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 name="AutoShape 12"/>
          <p:cNvCxnSpPr>
            <a:cxnSpLocks noChangeShapeType="1"/>
          </p:cNvCxnSpPr>
          <p:nvPr/>
        </p:nvCxnSpPr>
        <p:spPr bwMode="auto">
          <a:xfrm rot="16200000" flipV="1">
            <a:off x="-19472" y="4850040"/>
            <a:ext cx="1711331" cy="3"/>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5" name="AutoShape 12"/>
          <p:cNvCxnSpPr>
            <a:cxnSpLocks noChangeShapeType="1"/>
          </p:cNvCxnSpPr>
          <p:nvPr/>
        </p:nvCxnSpPr>
        <p:spPr bwMode="auto">
          <a:xfrm rot="5400000" flipH="1" flipV="1">
            <a:off x="2719035" y="4715810"/>
            <a:ext cx="2019662" cy="12700"/>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1"/>
          <p:cNvCxnSpPr>
            <a:cxnSpLocks noChangeShapeType="1"/>
          </p:cNvCxnSpPr>
          <p:nvPr/>
        </p:nvCxnSpPr>
        <p:spPr bwMode="auto">
          <a:xfrm rot="5400000">
            <a:off x="524687" y="4822590"/>
            <a:ext cx="1596561" cy="12700"/>
          </a:xfrm>
          <a:prstGeom prst="bentConnector3">
            <a:avLst>
              <a:gd name="adj1" fmla="val 91290"/>
            </a:avLst>
          </a:prstGeom>
          <a:noFill/>
          <a:ln w="5080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AutoShape 124"/>
          <p:cNvSpPr>
            <a:spLocks noChangeArrowheads="1"/>
          </p:cNvSpPr>
          <p:nvPr/>
        </p:nvSpPr>
        <p:spPr bwMode="auto">
          <a:xfrm>
            <a:off x="1879579" y="4533190"/>
            <a:ext cx="2327802" cy="761475"/>
          </a:xfrm>
          <a:prstGeom prst="wedgeRoundRectCallout">
            <a:avLst>
              <a:gd name="adj1" fmla="val 52921"/>
              <a:gd name="adj2" fmla="val 60217"/>
              <a:gd name="adj3" fmla="val 166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nchorCtr="0">
            <a:spAutoFit/>
          </a:bodyPr>
          <a:lstStyle/>
          <a:p>
            <a:r>
              <a:rPr kumimoji="0" lang="ja-JP" altLang="en-US" sz="1000" dirty="0">
                <a:latin typeface="HG丸ｺﾞｼｯｸM-PRO" pitchFamily="49" charset="-128"/>
                <a:ea typeface="HG丸ｺﾞｼｯｸM-PRO" pitchFamily="49" charset="-128"/>
              </a:rPr>
              <a:t>物流における「安心・安全</a:t>
            </a:r>
            <a:r>
              <a:rPr kumimoji="0" lang="en-US" altLang="ja-JP" sz="1000" dirty="0">
                <a:latin typeface="HG丸ｺﾞｼｯｸM-PRO" pitchFamily="49" charset="-128"/>
                <a:ea typeface="HG丸ｺﾞｼｯｸM-PRO" pitchFamily="49" charset="-128"/>
              </a:rPr>
              <a:t>｣ </a:t>
            </a:r>
            <a:r>
              <a:rPr kumimoji="0" lang="ja-JP" altLang="en-US" sz="1000" dirty="0">
                <a:latin typeface="HG丸ｺﾞｼｯｸM-PRO" pitchFamily="49" charset="-128"/>
                <a:ea typeface="HG丸ｺﾞｼｯｸM-PRO" pitchFamily="49" charset="-128"/>
              </a:rPr>
              <a:t>情報提供</a:t>
            </a:r>
          </a:p>
          <a:p>
            <a:r>
              <a:rPr kumimoji="0" lang="ja-JP" altLang="en-US" sz="1000" dirty="0">
                <a:ea typeface="HG丸ｺﾞｼｯｸM-PRO" pitchFamily="49" charset="-128"/>
              </a:rPr>
              <a:t>　・</a:t>
            </a:r>
            <a:r>
              <a:rPr kumimoji="0" lang="ja-JP" altLang="en-US" sz="1000" u="sng" dirty="0">
                <a:ea typeface="HG丸ｺﾞｼｯｸM-PRO" pitchFamily="49" charset="-128"/>
              </a:rPr>
              <a:t>温度（定温）管理</a:t>
            </a:r>
          </a:p>
          <a:p>
            <a:r>
              <a:rPr kumimoji="0" lang="ja-JP" altLang="en-US" sz="1000" dirty="0">
                <a:ea typeface="HG丸ｺﾞｼｯｸM-PRO" pitchFamily="49" charset="-128"/>
              </a:rPr>
              <a:t>　・</a:t>
            </a:r>
            <a:r>
              <a:rPr kumimoji="0" lang="ja-JP" altLang="en-US" sz="1000" u="sng" dirty="0">
                <a:ea typeface="HG丸ｺﾞｼｯｸM-PRO" pitchFamily="49" charset="-128"/>
              </a:rPr>
              <a:t>輸送ルート管理</a:t>
            </a:r>
          </a:p>
          <a:p>
            <a:r>
              <a:rPr kumimoji="0" lang="ja-JP" altLang="en-US" sz="1000" dirty="0">
                <a:ea typeface="HG丸ｺﾞｼｯｸM-PRO" pitchFamily="49" charset="-128"/>
              </a:rPr>
              <a:t>　・</a:t>
            </a:r>
            <a:r>
              <a:rPr kumimoji="0" lang="ja-JP" altLang="en-US" sz="1000" u="sng" dirty="0">
                <a:ea typeface="HG丸ｺﾞｼｯｸM-PRO" pitchFamily="49" charset="-128"/>
              </a:rPr>
              <a:t>時間情報管理</a:t>
            </a:r>
            <a:endParaRPr kumimoji="0" lang="ja-JP" altLang="en-US" sz="1000" u="sng" dirty="0">
              <a:latin typeface="HG丸ｺﾞｼｯｸM-PRO" pitchFamily="49" charset="-128"/>
              <a:ea typeface="HG丸ｺﾞｼｯｸM-PRO" pitchFamily="49" charset="-128"/>
            </a:endParaRPr>
          </a:p>
        </p:txBody>
      </p:sp>
    </p:spTree>
    <p:extLst>
      <p:ext uri="{BB962C8B-B14F-4D97-AF65-F5344CB8AC3E}">
        <p14:creationId xmlns:p14="http://schemas.microsoft.com/office/powerpoint/2010/main" val="1730485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pen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1787</Words>
  <Application>Microsoft Office PowerPoint</Application>
  <PresentationFormat>A4 210 x 297 mm</PresentationFormat>
  <Paragraphs>577</Paragraphs>
  <Slides>12</Slides>
  <Notes>5</Notes>
  <HiddenSlides>0</HiddenSlides>
  <MMClips>0</MMClips>
  <ScaleCrop>false</ScaleCrop>
  <HeadingPairs>
    <vt:vector size="4" baseType="variant">
      <vt:variant>
        <vt:lpstr>テーマ</vt:lpstr>
      </vt:variant>
      <vt:variant>
        <vt:i4>3</vt:i4>
      </vt:variant>
      <vt:variant>
        <vt:lpstr>スライド タイトル</vt:lpstr>
      </vt:variant>
      <vt:variant>
        <vt:i4>12</vt:i4>
      </vt:variant>
    </vt:vector>
  </HeadingPairs>
  <TitlesOfParts>
    <vt:vector size="15" baseType="lpstr">
      <vt:lpstr>Office ​​テーマ</vt:lpstr>
      <vt:lpstr>opendata</vt:lpstr>
      <vt:lpstr>1_opendata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2011-09-28T11:55:58Z</dcterms:created>
  <dcterms:modified xsi:type="dcterms:W3CDTF">2013-01-21T07:08:21Z</dcterms:modified>
</cp:coreProperties>
</file>