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35"/>
  </p:notesMasterIdLst>
  <p:handoutMasterIdLst>
    <p:handoutMasterId r:id="rId36"/>
  </p:handoutMasterIdLst>
  <p:sldIdLst>
    <p:sldId id="256" r:id="rId15"/>
    <p:sldId id="261" r:id="rId16"/>
    <p:sldId id="316" r:id="rId17"/>
    <p:sldId id="265" r:id="rId18"/>
    <p:sldId id="267" r:id="rId19"/>
    <p:sldId id="264" r:id="rId20"/>
    <p:sldId id="272" r:id="rId21"/>
    <p:sldId id="289" r:id="rId22"/>
    <p:sldId id="287" r:id="rId23"/>
    <p:sldId id="258" r:id="rId24"/>
    <p:sldId id="335" r:id="rId25"/>
    <p:sldId id="288" r:id="rId26"/>
    <p:sldId id="294" r:id="rId27"/>
    <p:sldId id="305" r:id="rId28"/>
    <p:sldId id="259" r:id="rId29"/>
    <p:sldId id="296" r:id="rId30"/>
    <p:sldId id="290" r:id="rId31"/>
    <p:sldId id="375" r:id="rId32"/>
    <p:sldId id="376" r:id="rId33"/>
    <p:sldId id="377" r:id="rId34"/>
  </p:sldIdLst>
  <p:sldSz cx="13004800" cy="97536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chemeClr val="tx1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EDAEB6B-DE81-4D70-9DAD-BE20B3A9B2AB}">
          <p14:sldIdLst>
            <p14:sldId id="256"/>
            <p14:sldId id="261"/>
            <p14:sldId id="316"/>
            <p14:sldId id="265"/>
            <p14:sldId id="267"/>
            <p14:sldId id="264"/>
            <p14:sldId id="272"/>
            <p14:sldId id="289"/>
            <p14:sldId id="287"/>
            <p14:sldId id="258"/>
            <p14:sldId id="335"/>
            <p14:sldId id="288"/>
            <p14:sldId id="294"/>
            <p14:sldId id="305"/>
            <p14:sldId id="259"/>
            <p14:sldId id="296"/>
            <p14:sldId id="290"/>
            <p14:sldId id="375"/>
            <p14:sldId id="376"/>
            <p14:sldId id="3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59" d="100"/>
          <a:sy n="59" d="100"/>
        </p:scale>
        <p:origin x="-72" y="-63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DFD2525-F770-4407-BD11-19D83D1EE7CE}" type="datetimeFigureOut">
              <a:rPr lang="ja-JP" altLang="en-US"/>
              <a:pPr>
                <a:defRPr/>
              </a:pPr>
              <a:t>2013/1/21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smtClean="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F7EACA5-A6E1-4E60-B174-C90F046D636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0936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Rectangle 3"/>
          <p:cNvSpPr>
            <a:spLocks noGrp="1" noRot="1" noChangeArrowheads="1"/>
          </p:cNvSpPr>
          <p:nvPr>
            <p:ph type="body" sz="quarter" idx="1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5895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mtClean="0">
              <a:latin typeface="Helvetica" panose="020B0604020202020204" pitchFamily="34" charset="0"/>
              <a:ea typeface="ＭＳ Ｐゴシック" panose="020B0600070205080204" pitchFamily="50" charset="-128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2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>
                <a:latin typeface="Helvetica" panose="020B0604020202020204" pitchFamily="34" charset="0"/>
                <a:ea typeface="ＭＳ Ｐゴシック" panose="020B0600070205080204" pitchFamily="50" charset="-128"/>
                <a:sym typeface="Helvetica" panose="020B0604020202020204" pitchFamily="34" charset="0"/>
              </a:rPr>
              <a:t/>
            </a:r>
            <a:br>
              <a:rPr lang="en-US" altLang="ja-JP" smtClean="0">
                <a:latin typeface="Helvetica" panose="020B0604020202020204" pitchFamily="34" charset="0"/>
                <a:ea typeface="ＭＳ Ｐゴシック" panose="020B0600070205080204" pitchFamily="50" charset="-128"/>
                <a:sym typeface="Helvetica" panose="020B0604020202020204" pitchFamily="34" charset="0"/>
              </a:rPr>
            </a:br>
            <a:endParaRPr lang="en-US" altLang="ja-JP" smtClean="0">
              <a:latin typeface="Helvetica" panose="020B0604020202020204" pitchFamily="34" charset="0"/>
              <a:ea typeface="ＭＳ Ｐゴシック" panose="020B0600070205080204" pitchFamily="50" charset="-128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2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>
                <a:latin typeface="Helvetica" panose="020B0604020202020204" pitchFamily="34" charset="0"/>
                <a:ea typeface="ＭＳ Ｐゴシック" panose="020B0600070205080204" pitchFamily="50" charset="-128"/>
                <a:sym typeface="Helvetica" panose="020B0604020202020204" pitchFamily="34" charset="0"/>
              </a:rPr>
              <a:t/>
            </a:r>
            <a:br>
              <a:rPr lang="en-US" altLang="ja-JP" smtClean="0">
                <a:latin typeface="Helvetica" panose="020B0604020202020204" pitchFamily="34" charset="0"/>
                <a:ea typeface="ＭＳ Ｐゴシック" panose="020B0600070205080204" pitchFamily="50" charset="-128"/>
                <a:sym typeface="Helvetica" panose="020B0604020202020204" pitchFamily="34" charset="0"/>
              </a:rPr>
            </a:br>
            <a:endParaRPr lang="en-US" altLang="ja-JP" smtClean="0">
              <a:latin typeface="Helvetica" panose="020B0604020202020204" pitchFamily="34" charset="0"/>
              <a:ea typeface="ＭＳ Ｐゴシック" panose="020B0600070205080204" pitchFamily="50" charset="-128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61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>
                <a:latin typeface="Helvetica" panose="020B0604020202020204" pitchFamily="34" charset="0"/>
                <a:ea typeface="ＭＳ Ｐゴシック" panose="020B0600070205080204" pitchFamily="50" charset="-128"/>
                <a:sym typeface="Helvetica" panose="020B0604020202020204" pitchFamily="34" charset="0"/>
              </a:rPr>
              <a:t/>
            </a:r>
            <a:br>
              <a:rPr lang="en-US" altLang="ja-JP" smtClean="0">
                <a:latin typeface="Helvetica" panose="020B0604020202020204" pitchFamily="34" charset="0"/>
                <a:ea typeface="ＭＳ Ｐゴシック" panose="020B0600070205080204" pitchFamily="50" charset="-128"/>
                <a:sym typeface="Helvetica" panose="020B0604020202020204" pitchFamily="34" charset="0"/>
              </a:rPr>
            </a:br>
            <a:endParaRPr lang="en-US" altLang="ja-JP" smtClean="0">
              <a:latin typeface="Helvetica" panose="020B0604020202020204" pitchFamily="34" charset="0"/>
              <a:ea typeface="ＭＳ Ｐゴシック" panose="020B0600070205080204" pitchFamily="50" charset="-128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04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>
                <a:latin typeface="Helvetica" panose="020B0604020202020204" pitchFamily="34" charset="0"/>
                <a:ea typeface="ＭＳ Ｐゴシック" panose="020B0600070205080204" pitchFamily="50" charset="-128"/>
                <a:sym typeface="Helvetica" panose="020B0604020202020204" pitchFamily="34" charset="0"/>
              </a:rPr>
              <a:t/>
            </a:r>
            <a:br>
              <a:rPr lang="en-US" altLang="ja-JP" smtClean="0">
                <a:latin typeface="Helvetica" panose="020B0604020202020204" pitchFamily="34" charset="0"/>
                <a:ea typeface="ＭＳ Ｐゴシック" panose="020B0600070205080204" pitchFamily="50" charset="-128"/>
                <a:sym typeface="Helvetica" panose="020B0604020202020204" pitchFamily="34" charset="0"/>
              </a:rPr>
            </a:br>
            <a:endParaRPr lang="en-US" altLang="ja-JP" smtClean="0">
              <a:latin typeface="Helvetica" panose="020B0604020202020204" pitchFamily="34" charset="0"/>
              <a:ea typeface="ＭＳ Ｐゴシック" panose="020B0600070205080204" pitchFamily="50" charset="-128"/>
              <a:sym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466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smtClean="0"/>
              <a:t>Bibliographic record is from Amazon API,</a:t>
            </a:r>
          </a:p>
          <a:p>
            <a:r>
              <a:rPr lang="ja-JP" altLang="en-US" smtClean="0"/>
              <a:t>and Holding status is from CALIL API.</a:t>
            </a:r>
          </a:p>
        </p:txBody>
      </p:sp>
    </p:spTree>
    <p:extLst>
      <p:ext uri="{BB962C8B-B14F-4D97-AF65-F5344CB8AC3E}">
        <p14:creationId xmlns:p14="http://schemas.microsoft.com/office/powerpoint/2010/main" val="33045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297872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64398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998284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895193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20247044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265914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0518888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122683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0392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36812639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2266399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81384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02102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7785264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413074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154579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6962710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772728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142047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415115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83555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6045779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491164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693427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4020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38652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742669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98850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2136041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90179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51145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902807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754801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674834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18152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48974191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313217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563671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153136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913579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2402378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465150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547459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33489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37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2716045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95359067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6450931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0818915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674080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9314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796833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5305230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076868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400164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69140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2783419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02663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64219659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8605978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108238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97459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09565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427475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484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300299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132253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327605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82792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03450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16678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8751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89977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67941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902857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23205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52436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2513603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9362088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444092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018801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98137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159366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24380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502887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476067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427874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02316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489678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607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4561893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6882473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695207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0744426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641725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364679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132988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854363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332487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835248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744639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28511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0669477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3190628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400395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790814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2953604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10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724819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79966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237514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5019769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639589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73275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9927155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6047968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7000325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703172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856395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4530020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042335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99553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50559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366906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005431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29624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39535656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5379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0133378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571199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242855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235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6684186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1238344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229162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411183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256956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247227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3580390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5179362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4126191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771992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25600" y="1481138"/>
            <a:ext cx="9753600" cy="33956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16779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95528487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6237994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70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20841619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186299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87413" y="390525"/>
            <a:ext cx="11217275" cy="16256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87413" y="2117725"/>
            <a:ext cx="5499100" cy="91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87413" y="3121025"/>
            <a:ext cx="5499100" cy="56578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13" y="2117725"/>
            <a:ext cx="5502275" cy="91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13" y="3121025"/>
            <a:ext cx="5502275" cy="56578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7991982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227695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31568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9192151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Gill Sans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95350" y="2989263"/>
            <a:ext cx="4194175" cy="534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7458624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76228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97508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rgbClr val="343434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43434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43434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43434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rgbClr val="343434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343434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343434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343434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343434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rgbClr val="343434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rgbClr val="343434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rgbClr val="343434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rgbClr val="343434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rgbClr val="343434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charset="0"/>
              </a:rPr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charset="0"/>
              </a:rPr>
              <a:t>Fifth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ja-JP" smtClean="0">
                <a:sym typeface="Gill Sans" charset="0"/>
              </a:rPr>
              <a:t>Second level</a:t>
            </a:r>
          </a:p>
          <a:p>
            <a:pPr lvl="2"/>
            <a:r>
              <a:rPr lang="en-US" altLang="ja-JP" smtClean="0">
                <a:sym typeface="Gill Sans" charset="0"/>
              </a:rPr>
              <a:t>Third level</a:t>
            </a:r>
          </a:p>
          <a:p>
            <a:pPr lvl="3"/>
            <a:r>
              <a:rPr lang="en-US" altLang="ja-JP" smtClean="0">
                <a:sym typeface="Gill Sans" charset="0"/>
              </a:rPr>
              <a:t>Fourth level</a:t>
            </a:r>
          </a:p>
          <a:p>
            <a:pPr lvl="4"/>
            <a:r>
              <a:rPr lang="en-US" altLang="ja-JP" smtClean="0">
                <a:sym typeface="Gill Sans" charset="0"/>
              </a:rPr>
              <a:t>Fifth level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435650"/>
            <a:ext cx="130222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-1404710" y="2951755"/>
            <a:ext cx="15796755" cy="322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 anchor="ctr"/>
          <a:lstStyle>
            <a:lvl1pPr marL="838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ja-JP" altLang="en-US" sz="6600" dirty="0" smtClean="0">
                <a:solidFill>
                  <a:srgbClr val="00B0F0"/>
                </a:solidFill>
                <a:ea typeface="ヒラギノ丸ゴ Pro W4" panose="020F0400000000000000"/>
              </a:rPr>
              <a:t>図書館蔵書検索サイト</a:t>
            </a:r>
            <a:r>
              <a:rPr lang="en-US" altLang="ja-JP" sz="6600" dirty="0" smtClean="0">
                <a:solidFill>
                  <a:srgbClr val="00B0F0"/>
                </a:solidFill>
                <a:ea typeface="ヒラギノ丸ゴ Pro W4" panose="020F0400000000000000"/>
              </a:rPr>
              <a:t/>
            </a:r>
            <a:br>
              <a:rPr lang="en-US" altLang="ja-JP" sz="6600" dirty="0" smtClean="0">
                <a:solidFill>
                  <a:srgbClr val="00B0F0"/>
                </a:solidFill>
                <a:ea typeface="ヒラギノ丸ゴ Pro W4" panose="020F0400000000000000"/>
              </a:rPr>
            </a:br>
            <a:r>
              <a:rPr lang="ja-JP" altLang="en-US" sz="6600" dirty="0" smtClean="0">
                <a:solidFill>
                  <a:srgbClr val="00B0F0"/>
                </a:solidFill>
                <a:ea typeface="ヒラギノ丸ゴ Pro W4" panose="020F0400000000000000"/>
              </a:rPr>
              <a:t>「カーリル」の取り組み</a:t>
            </a:r>
            <a:endParaRPr lang="en-US" altLang="ja-JP" sz="8000" dirty="0">
              <a:solidFill>
                <a:srgbClr val="00B0F0"/>
              </a:solidFill>
              <a:latin typeface="ふい字" panose="02000609000000000000" pitchFamily="1" charset="-128"/>
              <a:ea typeface="ヒラギノ丸ゴ Pro W4" panose="020F0400000000000000"/>
              <a:sym typeface="Lucida Grande" charset="0"/>
            </a:endParaRP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918325" y="8297863"/>
            <a:ext cx="121729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 anchor="ctr"/>
          <a:lstStyle>
            <a:lvl1pPr marL="838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ja-JP" altLang="en-US" sz="2800" dirty="0">
                <a:solidFill>
                  <a:schemeClr val="bg1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  <a:sym typeface="Lucida Grande" charset="0"/>
              </a:rPr>
              <a:t>株式会社カーリル</a:t>
            </a:r>
            <a:endParaRPr lang="en-US" altLang="ja-JP" sz="2800" dirty="0">
              <a:solidFill>
                <a:schemeClr val="bg1"/>
              </a:solidFill>
              <a:latin typeface="ヒラギノ丸ゴ Pro W4" panose="020F0400000000000000" pitchFamily="34" charset="-128"/>
              <a:ea typeface="ヒラギノ丸ゴ Pro W4" panose="020F0400000000000000" pitchFamily="34" charset="-128"/>
              <a:sym typeface="Lucida Grande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ja-JP" altLang="en-US" sz="2000" dirty="0">
                <a:solidFill>
                  <a:schemeClr val="bg1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  <a:sym typeface="Lucida Grande" charset="0"/>
              </a:rPr>
              <a:t>代表取締役　</a:t>
            </a:r>
            <a:r>
              <a:rPr lang="ja-JP" altLang="en-US" sz="3600" dirty="0">
                <a:solidFill>
                  <a:schemeClr val="bg1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  <a:sym typeface="Lucida Grande" charset="0"/>
              </a:rPr>
              <a:t>吉本 龍司 </a:t>
            </a:r>
            <a:r>
              <a:rPr lang="en-US" altLang="ja-JP" sz="2800" dirty="0">
                <a:solidFill>
                  <a:schemeClr val="bg1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  <a:sym typeface="Lucida Grande" charset="0"/>
              </a:rPr>
              <a:t>(@ryuuji_y)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812990" y="46631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資料</a:t>
            </a:r>
            <a:r>
              <a:rPr kumimoji="1" lang="en-US" altLang="ja-JP" sz="1400" dirty="0" smtClean="0"/>
              <a:t>10</a:t>
            </a:r>
            <a:endParaRPr kumimoji="1" lang="ja-JP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7499350"/>
            <a:ext cx="134318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1270000" y="292100"/>
            <a:ext cx="10464800" cy="2349500"/>
          </a:xfrm>
          <a:noFill/>
        </p:spPr>
        <p:txBody>
          <a:bodyPr/>
          <a:lstStyle/>
          <a:p>
            <a:pPr eaLnBrk="1" hangingPunct="1"/>
            <a:r>
              <a:rPr lang="ja-JP" altLang="en-US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図書館で検索</a:t>
            </a:r>
            <a:r>
              <a:rPr lang="en-US" altLang="ja-JP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!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73300" y="3638550"/>
            <a:ext cx="8445500" cy="39624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60000"/>
              </a:lnSpc>
              <a:spcBef>
                <a:spcPct val="0"/>
              </a:spcBef>
              <a:buFont typeface="Gill Sans" charset="0"/>
              <a:buNone/>
            </a:pPr>
            <a:r>
              <a:rPr lang="en-US" altLang="ja-JP" sz="4000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Amazon</a:t>
            </a:r>
            <a:r>
              <a:rPr lang="ja-JP" altLang="en-US" sz="4000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で本を探して、</a:t>
            </a:r>
          </a:p>
          <a:p>
            <a:pPr marL="0" indent="0" algn="ctr" eaLnBrk="1" hangingPunct="1">
              <a:lnSpc>
                <a:spcPct val="60000"/>
              </a:lnSpc>
              <a:spcBef>
                <a:spcPts val="1500"/>
              </a:spcBef>
              <a:buFont typeface="Gill Sans" charset="0"/>
              <a:buNone/>
            </a:pPr>
            <a:r>
              <a:rPr lang="ja-JP" altLang="en-US" sz="4000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図書館探して、</a:t>
            </a:r>
          </a:p>
          <a:p>
            <a:pPr marL="0" indent="0" algn="ctr" eaLnBrk="1" hangingPunct="1">
              <a:lnSpc>
                <a:spcPct val="60000"/>
              </a:lnSpc>
              <a:spcBef>
                <a:spcPts val="1500"/>
              </a:spcBef>
              <a:buFont typeface="Gill Sans" charset="0"/>
              <a:buNone/>
            </a:pPr>
            <a:r>
              <a:rPr lang="ja-JP" altLang="en-US" sz="4000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町の図書館サイトに書名をコピペ</a:t>
            </a:r>
          </a:p>
          <a:p>
            <a:pPr marL="0" indent="0" algn="ctr" eaLnBrk="1" hangingPunct="1">
              <a:lnSpc>
                <a:spcPct val="60000"/>
              </a:lnSpc>
              <a:spcBef>
                <a:spcPts val="1500"/>
              </a:spcBef>
              <a:buFont typeface="Gill Sans" charset="0"/>
              <a:buNone/>
            </a:pPr>
            <a:r>
              <a:rPr lang="ja-JP" altLang="en-US" sz="4000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・・・</a:t>
            </a:r>
          </a:p>
          <a:p>
            <a:pPr marL="0" indent="0" algn="ctr" eaLnBrk="1" hangingPunct="1">
              <a:lnSpc>
                <a:spcPct val="60000"/>
              </a:lnSpc>
              <a:spcBef>
                <a:spcPts val="1500"/>
              </a:spcBef>
              <a:buFont typeface="Gill Sans" charset="0"/>
              <a:buNone/>
            </a:pPr>
            <a:r>
              <a:rPr lang="ja-JP" altLang="en-US" sz="4000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あれ、「蔵書なし？」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491038" y="2265363"/>
            <a:ext cx="4673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838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buSzTx/>
              <a:buFontTx/>
              <a:buNone/>
            </a:pPr>
            <a:r>
              <a:rPr lang="ja-JP" altLang="en-US" sz="7200">
                <a:solidFill>
                  <a:srgbClr val="FF97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でも、、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81700" y="2959100"/>
            <a:ext cx="6642100" cy="373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marL="889000" indent="-571500" algn="l">
              <a:lnSpc>
                <a:spcPct val="80000"/>
              </a:lnSpc>
              <a:buClr>
                <a:srgbClr val="343434"/>
              </a:buClr>
              <a:buSzPct val="171000"/>
              <a:buFont typeface="AXIS Std M" charset="0"/>
              <a:buChar char="•"/>
            </a:pPr>
            <a:r>
              <a:rPr lang="ja-JP" altLang="en-US" sz="2900" dirty="0">
                <a:solidFill>
                  <a:srgbClr val="343434"/>
                </a:solidFill>
                <a:latin typeface="AXIS Std M" charset="0"/>
                <a:ea typeface="ＭＳ Ｐゴシック" panose="020B0600070205080204" pitchFamily="50" charset="-128"/>
                <a:sym typeface="AXIS Std M" charset="0"/>
              </a:rPr>
              <a:t>目的にあった本が探せる</a:t>
            </a:r>
          </a:p>
          <a:p>
            <a:pPr marL="889000" indent="-571500" algn="l">
              <a:lnSpc>
                <a:spcPct val="80000"/>
              </a:lnSpc>
              <a:spcBef>
                <a:spcPts val="1963"/>
              </a:spcBef>
              <a:buClr>
                <a:srgbClr val="343434"/>
              </a:buClr>
              <a:buSzPct val="171000"/>
              <a:buFont typeface="AXIS Std M" charset="0"/>
              <a:buChar char="•"/>
            </a:pPr>
            <a:r>
              <a:rPr lang="ja-JP" altLang="en-US" sz="2900" dirty="0">
                <a:solidFill>
                  <a:srgbClr val="343434"/>
                </a:solidFill>
                <a:latin typeface="AXIS Std M" charset="0"/>
                <a:ea typeface="ＭＳ Ｐゴシック" panose="020B0600070205080204" pitchFamily="50" charset="-128"/>
                <a:sym typeface="AXIS Std M" charset="0"/>
              </a:rPr>
              <a:t>近くの図書館から蔵書が</a:t>
            </a:r>
            <a:r>
              <a:rPr lang="ja-JP" altLang="en-US" sz="2900" dirty="0" smtClean="0">
                <a:solidFill>
                  <a:srgbClr val="343434"/>
                </a:solidFill>
                <a:latin typeface="AXIS Std M" charset="0"/>
                <a:ea typeface="ＭＳ Ｐゴシック" panose="020B0600070205080204" pitchFamily="50" charset="-128"/>
                <a:sym typeface="AXIS Std M" charset="0"/>
              </a:rPr>
              <a:t>見つかる</a:t>
            </a:r>
            <a:r>
              <a:rPr lang="en-US" altLang="ja-JP" sz="2900" dirty="0" smtClean="0">
                <a:solidFill>
                  <a:srgbClr val="343434"/>
                </a:solidFill>
                <a:latin typeface="AXIS Std M" charset="0"/>
                <a:ea typeface="ＭＳ Ｐゴシック" panose="020B0600070205080204" pitchFamily="50" charset="-128"/>
                <a:sym typeface="AXIS Std M" charset="0"/>
              </a:rPr>
              <a:t/>
            </a:r>
            <a:br>
              <a:rPr lang="en-US" altLang="ja-JP" sz="2900" dirty="0" smtClean="0">
                <a:solidFill>
                  <a:srgbClr val="343434"/>
                </a:solidFill>
                <a:latin typeface="AXIS Std M" charset="0"/>
                <a:ea typeface="ＭＳ Ｐゴシック" panose="020B0600070205080204" pitchFamily="50" charset="-128"/>
                <a:sym typeface="AXIS Std M" charset="0"/>
              </a:rPr>
            </a:br>
            <a:r>
              <a:rPr lang="en-US" altLang="ja-JP" sz="2900" dirty="0" smtClean="0">
                <a:solidFill>
                  <a:srgbClr val="343434"/>
                </a:solidFill>
                <a:latin typeface="AXIS Std M" charset="0"/>
                <a:ea typeface="ＭＳ Ｐゴシック" panose="020B0600070205080204" pitchFamily="50" charset="-128"/>
                <a:sym typeface="AXIS Std M" charset="0"/>
              </a:rPr>
              <a:t>(</a:t>
            </a:r>
            <a:r>
              <a:rPr lang="ja-JP" altLang="en-US" sz="2900" dirty="0" smtClean="0">
                <a:solidFill>
                  <a:srgbClr val="343434"/>
                </a:solidFill>
                <a:latin typeface="AXIS Std M" charset="0"/>
                <a:ea typeface="ＭＳ Ｐゴシック" panose="020B0600070205080204" pitchFamily="50" charset="-128"/>
                <a:sym typeface="AXIS Std M" charset="0"/>
              </a:rPr>
              <a:t>まとめて複数の図書館を検索</a:t>
            </a:r>
            <a:r>
              <a:rPr lang="en-US" altLang="ja-JP" sz="2900" dirty="0" smtClean="0">
                <a:solidFill>
                  <a:srgbClr val="343434"/>
                </a:solidFill>
                <a:latin typeface="AXIS Std M" charset="0"/>
                <a:ea typeface="ＭＳ Ｐゴシック" panose="020B0600070205080204" pitchFamily="50" charset="-128"/>
                <a:sym typeface="AXIS Std M" charset="0"/>
              </a:rPr>
              <a:t>)</a:t>
            </a:r>
            <a:endParaRPr lang="ja-JP" altLang="en-US" sz="2900" dirty="0">
              <a:solidFill>
                <a:srgbClr val="343434"/>
              </a:solidFill>
              <a:latin typeface="AXIS Std M" charset="0"/>
              <a:ea typeface="ＭＳ Ｐゴシック" panose="020B0600070205080204" pitchFamily="50" charset="-128"/>
              <a:sym typeface="AXIS Std M" charset="0"/>
            </a:endParaRPr>
          </a:p>
          <a:p>
            <a:pPr marL="889000" indent="-571500" algn="l">
              <a:lnSpc>
                <a:spcPct val="80000"/>
              </a:lnSpc>
              <a:spcBef>
                <a:spcPts val="1963"/>
              </a:spcBef>
              <a:buClr>
                <a:srgbClr val="343434"/>
              </a:buClr>
              <a:buSzPct val="171000"/>
              <a:buFont typeface="AXIS Std M" charset="0"/>
              <a:buChar char="•"/>
            </a:pPr>
            <a:r>
              <a:rPr lang="ja-JP" altLang="en-US" sz="2900" dirty="0">
                <a:solidFill>
                  <a:srgbClr val="343434"/>
                </a:solidFill>
                <a:latin typeface="AXIS Std M" charset="0"/>
                <a:ea typeface="ＭＳ Ｐゴシック" panose="020B0600070205080204" pitchFamily="50" charset="-128"/>
                <a:sym typeface="AXIS Std M" charset="0"/>
              </a:rPr>
              <a:t>貸し出し状況も分かる</a:t>
            </a:r>
          </a:p>
          <a:p>
            <a:pPr marL="889000" indent="-571500" algn="l">
              <a:lnSpc>
                <a:spcPct val="80000"/>
              </a:lnSpc>
              <a:spcBef>
                <a:spcPts val="1963"/>
              </a:spcBef>
              <a:buClr>
                <a:srgbClr val="343434"/>
              </a:buClr>
              <a:buSzPct val="171000"/>
              <a:buFont typeface="AXIS Std M" charset="0"/>
              <a:buChar char="•"/>
            </a:pPr>
            <a:r>
              <a:rPr lang="ja-JP" altLang="en-US" sz="2900" dirty="0">
                <a:solidFill>
                  <a:srgbClr val="343434"/>
                </a:solidFill>
                <a:latin typeface="AXIS Std M" charset="0"/>
                <a:ea typeface="ＭＳ Ｐゴシック" panose="020B0600070205080204" pitchFamily="50" charset="-128"/>
                <a:sym typeface="AXIS Std M" charset="0"/>
              </a:rPr>
              <a:t>図書館になくても、買える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889000" y="1817688"/>
            <a:ext cx="4597400" cy="5067300"/>
            <a:chOff x="0" y="0"/>
            <a:chExt cx="2896" cy="3192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96"/>
              <a:ext cx="2647" cy="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9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96" cy="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763" y="7499350"/>
            <a:ext cx="13433426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282700"/>
            <a:ext cx="504983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27526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smtClean="0">
              <a:ea typeface="ＭＳ Ｐゴシック" panose="020B0600070205080204" pitchFamily="50" charset="-128"/>
            </a:endParaRPr>
          </a:p>
        </p:txBody>
      </p:sp>
      <p:sp>
        <p:nvSpPr>
          <p:cNvPr id="4096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smtClean="0">
              <a:ea typeface="ＭＳ Ｐゴシック" panose="020B0600070205080204" pitchFamily="50" charset="-128"/>
            </a:endParaRPr>
          </a:p>
        </p:txBody>
      </p:sp>
      <p:pic>
        <p:nvPicPr>
          <p:cNvPr id="40964" name="Picture 4" descr="http://gyazo.com/4e8e462b303ff9e877ecf744160e23f6.png?13475613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998450" cy="1028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地図から選ぶ</a:t>
            </a:r>
          </a:p>
        </p:txBody>
      </p:sp>
      <p:pic>
        <p:nvPicPr>
          <p:cNvPr id="4198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5" y="2540000"/>
            <a:ext cx="77089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254000"/>
            <a:ext cx="11760200" cy="2438400"/>
          </a:xfrm>
          <a:noFill/>
        </p:spPr>
        <p:txBody>
          <a:bodyPr/>
          <a:lstStyle/>
          <a:p>
            <a:pPr eaLnBrk="1" hangingPunct="1"/>
            <a:r>
              <a:rPr lang="ja-JP" altLang="en-US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色分けされた検索結果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27300"/>
            <a:ext cx="107823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266700"/>
            <a:ext cx="10464800" cy="2997200"/>
          </a:xfrm>
          <a:noFill/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ja-JP" altLang="en-US" sz="72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貸出可能を知らせる</a:t>
            </a:r>
            <a:br>
              <a:rPr lang="ja-JP" altLang="en-US" sz="72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</a:br>
            <a:r>
              <a:rPr lang="en-US" altLang="ja-JP" sz="72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/>
            </a:r>
            <a:br>
              <a:rPr lang="en-US" altLang="ja-JP" sz="72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</a:br>
            <a:r>
              <a:rPr lang="ja-JP" altLang="en-US" sz="72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読みたいリスト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581275"/>
            <a:ext cx="10899775" cy="730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http://gyazo.com/f8a1253dd8771583ca919f9f184dfa4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727200"/>
            <a:ext cx="11933237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966788" y="4876800"/>
            <a:ext cx="3429000" cy="10668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Amazon API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966788" y="6081713"/>
            <a:ext cx="4191000" cy="550862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国立国会図書館API</a:t>
            </a:r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 flipV="1">
            <a:off x="4852988" y="3276600"/>
            <a:ext cx="1587" cy="274320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 flipV="1">
            <a:off x="4014788" y="3276600"/>
            <a:ext cx="1587" cy="144780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6910388" y="4876800"/>
            <a:ext cx="3429000" cy="1066800"/>
          </a:xfrm>
          <a:prstGeom prst="rect">
            <a:avLst/>
          </a:prstGeom>
          <a:solidFill>
            <a:srgbClr val="FFD1D1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CALIL API</a:t>
            </a: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 flipV="1">
            <a:off x="7748588" y="3276600"/>
            <a:ext cx="1587" cy="144780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84" name="Rectangle 9"/>
          <p:cNvSpPr>
            <a:spLocks noChangeArrowheads="1"/>
          </p:cNvSpPr>
          <p:nvPr/>
        </p:nvSpPr>
        <p:spPr bwMode="auto">
          <a:xfrm>
            <a:off x="7926388" y="6959600"/>
            <a:ext cx="3429000" cy="10668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2000 OPACs</a:t>
            </a:r>
          </a:p>
        </p:txBody>
      </p:sp>
      <p:sp>
        <p:nvSpPr>
          <p:cNvPr id="50185" name="Rectangle 10"/>
          <p:cNvSpPr>
            <a:spLocks noChangeArrowheads="1"/>
          </p:cNvSpPr>
          <p:nvPr/>
        </p:nvSpPr>
        <p:spPr bwMode="auto">
          <a:xfrm>
            <a:off x="8053388" y="7086600"/>
            <a:ext cx="3429000" cy="10668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2000 OPACs</a:t>
            </a:r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50186" name="Rectangle 11"/>
          <p:cNvSpPr>
            <a:spLocks noChangeArrowheads="1"/>
          </p:cNvSpPr>
          <p:nvPr/>
        </p:nvSpPr>
        <p:spPr bwMode="auto">
          <a:xfrm>
            <a:off x="7748588" y="7213600"/>
            <a:ext cx="4354512" cy="192405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2</a:t>
            </a:r>
            <a:r>
              <a:rPr lang="en-US" altLang="ja-JP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,000</a:t>
            </a:r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の図書館システム</a:t>
            </a:r>
            <a:endParaRPr lang="en-US" altLang="ja-JP" sz="300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r>
              <a:rPr lang="en-US" altLang="ja-JP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6,000</a:t>
            </a:r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の図書館</a:t>
            </a:r>
            <a:endParaRPr lang="en-US" altLang="ja-JP" sz="300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富士通</a:t>
            </a:r>
            <a:r>
              <a:rPr lang="en-US" altLang="ja-JP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,NEC etc..</a:t>
            </a:r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50187" name="Line 12"/>
          <p:cNvSpPr>
            <a:spLocks noChangeShapeType="1"/>
          </p:cNvSpPr>
          <p:nvPr/>
        </p:nvSpPr>
        <p:spPr bwMode="auto">
          <a:xfrm flipV="1">
            <a:off x="9424988" y="6096000"/>
            <a:ext cx="1587" cy="76200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88" name="Rectangle 13"/>
          <p:cNvSpPr>
            <a:spLocks noChangeArrowheads="1"/>
          </p:cNvSpPr>
          <p:nvPr/>
        </p:nvSpPr>
        <p:spPr bwMode="auto">
          <a:xfrm>
            <a:off x="1119188" y="7486650"/>
            <a:ext cx="5410200" cy="11430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WorldCat BASIC API </a:t>
            </a:r>
            <a:r>
              <a:rPr lang="en-US" altLang="ja-JP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(</a:t>
            </a:r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洋書</a:t>
            </a:r>
            <a:r>
              <a:rPr lang="en-US" altLang="ja-JP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)</a:t>
            </a:r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50189" name="Line 14"/>
          <p:cNvSpPr>
            <a:spLocks noChangeShapeType="1"/>
          </p:cNvSpPr>
          <p:nvPr/>
        </p:nvSpPr>
        <p:spPr bwMode="auto">
          <a:xfrm flipV="1">
            <a:off x="5834063" y="3276600"/>
            <a:ext cx="11112" cy="4114800"/>
          </a:xfrm>
          <a:prstGeom prst="line">
            <a:avLst/>
          </a:prstGeom>
          <a:noFill/>
          <a:ln w="127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7985125" y="3979863"/>
            <a:ext cx="4292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200" b="1">
                <a:solidFill>
                  <a:srgbClr val="FF0000"/>
                </a:solidFill>
                <a:ea typeface="ＭＳ Ｐゴシック" panose="020B0600070205080204" pitchFamily="50" charset="-128"/>
              </a:rPr>
              <a:t>リアルタイム所蔵データ</a:t>
            </a:r>
          </a:p>
        </p:txBody>
      </p:sp>
      <p:sp>
        <p:nvSpPr>
          <p:cNvPr id="50191" name="Text Box 16"/>
          <p:cNvSpPr txBox="1">
            <a:spLocks noChangeArrowheads="1"/>
          </p:cNvSpPr>
          <p:nvPr/>
        </p:nvSpPr>
        <p:spPr bwMode="auto">
          <a:xfrm>
            <a:off x="1682750" y="3840163"/>
            <a:ext cx="3276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200">
                <a:solidFill>
                  <a:srgbClr val="FF0000"/>
                </a:solidFill>
                <a:ea typeface="ＭＳ Ｐゴシック" panose="020B0600070205080204" pitchFamily="50" charset="-128"/>
              </a:rPr>
              <a:t>書誌データ</a:t>
            </a:r>
          </a:p>
        </p:txBody>
      </p:sp>
      <p:cxnSp>
        <p:nvCxnSpPr>
          <p:cNvPr id="50192" name="AutoShape 17"/>
          <p:cNvCxnSpPr>
            <a:cxnSpLocks noChangeShapeType="1"/>
          </p:cNvCxnSpPr>
          <p:nvPr/>
        </p:nvCxnSpPr>
        <p:spPr bwMode="auto">
          <a:xfrm rot="16200000" flipH="1">
            <a:off x="5311775" y="4572000"/>
            <a:ext cx="3657600" cy="1371600"/>
          </a:xfrm>
          <a:prstGeom prst="bentConnector3">
            <a:avLst>
              <a:gd name="adj1" fmla="val 97884"/>
            </a:avLst>
          </a:prstGeom>
          <a:noFill/>
          <a:ln w="12700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6610350" y="6283325"/>
            <a:ext cx="281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000">
                <a:ea typeface="ＭＳ Ｐゴシック" panose="020B0600070205080204" pitchFamily="50" charset="-128"/>
              </a:rPr>
              <a:t>予約連携</a:t>
            </a:r>
          </a:p>
        </p:txBody>
      </p:sp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9704388" y="6203950"/>
            <a:ext cx="2819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000">
                <a:ea typeface="ＭＳ Ｐゴシック" panose="020B0600070205080204" pitchFamily="50" charset="-128"/>
              </a:rPr>
              <a:t>スクレイピング</a:t>
            </a:r>
            <a:endParaRPr lang="ja-JP" altLang="en-US">
              <a:ea typeface="ＭＳ Ｐゴシック" panose="020B0600070205080204" pitchFamily="50" charset="-128"/>
            </a:endParaRPr>
          </a:p>
        </p:txBody>
      </p:sp>
      <p:pic>
        <p:nvPicPr>
          <p:cNvPr id="501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4088"/>
            <a:ext cx="7239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6" name="Rectangle 3"/>
          <p:cNvSpPr>
            <a:spLocks noChangeArrowheads="1"/>
          </p:cNvSpPr>
          <p:nvPr/>
        </p:nvSpPr>
        <p:spPr bwMode="auto">
          <a:xfrm>
            <a:off x="966788" y="6757988"/>
            <a:ext cx="4191000" cy="549275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ja-JP" altLang="en-US" sz="300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国立情報学研究所API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799" cy="9753599"/>
          </a:xfrm>
          <a:noFill/>
        </p:spPr>
        <p:txBody>
          <a:bodyPr/>
          <a:lstStyle/>
          <a:p>
            <a:pPr eaLnBrk="1" hangingPunct="1"/>
            <a:r>
              <a:rPr lang="ja-JP" altLang="en-US" sz="5400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カーリルが提供する</a:t>
            </a:r>
            <a:r>
              <a:rPr lang="en-US" altLang="ja-JP" sz="5400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API</a:t>
            </a:r>
            <a:br>
              <a:rPr lang="en-US" altLang="ja-JP" sz="5400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</a:br>
            <a:r>
              <a:rPr lang="en-US" altLang="ja-JP" sz="6600" b="1" spc="6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/>
            </a:r>
            <a:br>
              <a:rPr lang="en-US" altLang="ja-JP" sz="6600" b="1" spc="600" dirty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</a:br>
            <a:r>
              <a:rPr lang="ja-JP" altLang="en-US" sz="6600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・図書館所蔵</a:t>
            </a:r>
            <a:r>
              <a:rPr lang="en-US" altLang="ja-JP" sz="6600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API</a:t>
            </a:r>
            <a:br>
              <a:rPr lang="en-US" altLang="ja-JP" sz="6600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</a:br>
            <a:r>
              <a:rPr lang="en-US" altLang="ja-JP" sz="6600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/>
            </a:r>
            <a:br>
              <a:rPr lang="en-US" altLang="ja-JP" sz="6600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</a:br>
            <a:r>
              <a:rPr lang="ja-JP" altLang="en-US" sz="6600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・図書館データベース</a:t>
            </a:r>
            <a:r>
              <a:rPr lang="en-US" altLang="ja-JP" sz="6600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API</a:t>
            </a:r>
            <a:endParaRPr lang="ja-JP" altLang="en-US" sz="6600" b="1" spc="600" dirty="0" smtClean="0">
              <a:solidFill>
                <a:srgbClr val="00B0F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6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800" dirty="0" smtClean="0"/>
              <a:t>API</a:t>
            </a:r>
            <a:r>
              <a:rPr kumimoji="1" lang="ja-JP" altLang="en-US" sz="4800" dirty="0" smtClean="0"/>
              <a:t>を使った様々なアプリケーション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iPhone</a:t>
            </a:r>
            <a:r>
              <a:rPr kumimoji="1" lang="ja-JP" altLang="en-US" dirty="0" smtClean="0"/>
              <a:t>アプリ</a:t>
            </a:r>
            <a:r>
              <a:rPr kumimoji="1" lang="en-US" altLang="ja-JP" dirty="0" smtClean="0"/>
              <a:t>/Android</a:t>
            </a:r>
            <a:r>
              <a:rPr kumimoji="1" lang="ja-JP" altLang="en-US" dirty="0" smtClean="0"/>
              <a:t>アプリ</a:t>
            </a:r>
            <a:endParaRPr kumimoji="1" lang="en-US" altLang="ja-JP" dirty="0" smtClean="0"/>
          </a:p>
          <a:p>
            <a:r>
              <a:rPr kumimoji="1" lang="en-US" altLang="ja-JP" dirty="0" smtClean="0"/>
              <a:t>Twitter</a:t>
            </a:r>
            <a:r>
              <a:rPr kumimoji="1" lang="ja-JP" altLang="en-US" dirty="0" smtClean="0"/>
              <a:t>ボット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ブラウザー拡張ほか・・・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pPr marL="266700" indent="0">
              <a:buNone/>
            </a:pPr>
            <a:r>
              <a:rPr kumimoji="1" lang="ja-JP" altLang="en-US" dirty="0" smtClean="0"/>
              <a:t>アマゾンや楽天、国立国会図書館の</a:t>
            </a:r>
            <a:r>
              <a:rPr kumimoji="1" lang="en-US" altLang="ja-JP" dirty="0" smtClean="0"/>
              <a:t>API</a:t>
            </a:r>
            <a:r>
              <a:rPr kumimoji="1" lang="ja-JP" altLang="en-US" dirty="0" smtClean="0"/>
              <a:t>と組み合わせて利用。多くの開発者により開発。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15025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271463"/>
            <a:ext cx="10464800" cy="2349500"/>
          </a:xfrm>
          <a:noFill/>
        </p:spPr>
        <p:txBody>
          <a:bodyPr/>
          <a:lstStyle/>
          <a:p>
            <a:pPr eaLnBrk="1" hangingPunct="1"/>
            <a:r>
              <a:rPr lang="ja-JP" altLang="en-US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はじめまして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95" y="2491535"/>
            <a:ext cx="13295312" cy="5535612"/>
          </a:xfrm>
          <a:noFill/>
        </p:spPr>
        <p:txBody>
          <a:bodyPr/>
          <a:lstStyle/>
          <a:p>
            <a:pPr marL="889000" eaLnBrk="1" hangingPunct="1">
              <a:lnSpc>
                <a:spcPct val="90000"/>
              </a:lnSpc>
              <a:buSzPct val="91000"/>
            </a:pPr>
            <a:r>
              <a:rPr lang="ja-JP" altLang="en-US" sz="3600" dirty="0">
                <a:solidFill>
                  <a:srgbClr val="C971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株式会社カーリル代表取締役</a:t>
            </a:r>
            <a:endParaRPr lang="en-US" altLang="ja-JP" sz="3600" dirty="0">
              <a:solidFill>
                <a:srgbClr val="C971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Lucida Grande" charset="0"/>
            </a:endParaRPr>
          </a:p>
          <a:p>
            <a:pPr marL="889000" eaLnBrk="1" hangingPunct="1">
              <a:lnSpc>
                <a:spcPct val="90000"/>
              </a:lnSpc>
              <a:buSzPct val="91000"/>
            </a:pPr>
            <a:r>
              <a:rPr lang="en-US" altLang="ja-JP" sz="3600" dirty="0" smtClean="0">
                <a:solidFill>
                  <a:srgbClr val="C971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30</a:t>
            </a:r>
            <a:r>
              <a:rPr lang="ja-JP" altLang="en-US" sz="3600" dirty="0" smtClean="0">
                <a:solidFill>
                  <a:srgbClr val="C971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歳エンジニア</a:t>
            </a:r>
          </a:p>
          <a:p>
            <a:pPr marL="889000" eaLnBrk="1" hangingPunct="1">
              <a:lnSpc>
                <a:spcPct val="90000"/>
              </a:lnSpc>
              <a:buSzPct val="91000"/>
            </a:pPr>
            <a:r>
              <a:rPr lang="ja-JP" altLang="en-US" sz="3600" dirty="0" smtClean="0">
                <a:solidFill>
                  <a:srgbClr val="C971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慶應義塾大学環境情報学部卒業</a:t>
            </a:r>
            <a:endParaRPr lang="ja-JP" altLang="en-US" dirty="0" smtClean="0">
              <a:solidFill>
                <a:srgbClr val="C971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sym typeface="Lucida Grande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7532688"/>
            <a:ext cx="134318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600" dirty="0" smtClean="0"/>
              <a:t>より便利にしていくために</a:t>
            </a:r>
            <a:endParaRPr kumimoji="1" lang="ja-JP" altLang="en-US" sz="6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拡張性のある</a:t>
            </a:r>
            <a:r>
              <a:rPr kumimoji="1" lang="en-US" altLang="ja-JP" dirty="0" smtClean="0"/>
              <a:t>”</a:t>
            </a:r>
            <a:r>
              <a:rPr kumimoji="1" lang="ja-JP" altLang="en-US" dirty="0" smtClean="0"/>
              <a:t>ゆるい</a:t>
            </a:r>
            <a:r>
              <a:rPr kumimoji="1" lang="en-US" altLang="ja-JP" dirty="0" smtClean="0"/>
              <a:t>”API</a:t>
            </a:r>
            <a:r>
              <a:rPr kumimoji="1" lang="ja-JP" altLang="en-US" dirty="0" smtClean="0"/>
              <a:t>の統合</a:t>
            </a:r>
            <a:endParaRPr kumimoji="1" lang="en-US" altLang="ja-JP" dirty="0" smtClean="0"/>
          </a:p>
          <a:p>
            <a:pPr marL="266700" indent="0">
              <a:buNone/>
            </a:pPr>
            <a:r>
              <a:rPr kumimoji="1" lang="en-US" altLang="ja-JP" dirty="0" smtClean="0"/>
              <a:t>    </a:t>
            </a:r>
            <a:r>
              <a:rPr kumimoji="1" lang="ja-JP" altLang="en-US" dirty="0" smtClean="0"/>
              <a:t>　　図書の予約、取り消し、貸出履歴</a:t>
            </a:r>
            <a:endParaRPr kumimoji="1" lang="en-US" altLang="ja-JP" dirty="0" smtClean="0"/>
          </a:p>
          <a:p>
            <a:pPr marL="26670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↑認証をどうするか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いろいろな使われ方を前提にしたデータの公開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書誌データの著作権はだれのもの</a:t>
            </a:r>
            <a:r>
              <a:rPr kumimoji="1" lang="en-US" altLang="ja-JP" dirty="0" smtClean="0"/>
              <a:t>?)</a:t>
            </a:r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405489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004799" cy="9753599"/>
          </a:xfrm>
          <a:noFill/>
        </p:spPr>
        <p:txBody>
          <a:bodyPr/>
          <a:lstStyle/>
          <a:p>
            <a:pPr eaLnBrk="1" hangingPunct="1"/>
            <a:r>
              <a:rPr lang="ja-JP" altLang="en-US" b="1" spc="600" dirty="0" smtClean="0">
                <a:solidFill>
                  <a:srgbClr val="00B0F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sym typeface="Lucida Grande" charset="0"/>
              </a:rPr>
              <a:t>カーリルができるまで</a:t>
            </a:r>
          </a:p>
        </p:txBody>
      </p:sp>
    </p:spTree>
    <p:extLst>
      <p:ext uri="{BB962C8B-B14F-4D97-AF65-F5344CB8AC3E}">
        <p14:creationId xmlns:p14="http://schemas.microsoft.com/office/powerpoint/2010/main" val="3865542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-2106613" y="1611313"/>
            <a:ext cx="16876713" cy="2519362"/>
          </a:xfrm>
          <a:noFill/>
        </p:spPr>
        <p:txBody>
          <a:bodyPr/>
          <a:lstStyle/>
          <a:p>
            <a:pPr eaLnBrk="1" hangingPunct="1"/>
            <a:r>
              <a:rPr lang="en-US" altLang="ja-JP" sz="60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“</a:t>
            </a:r>
            <a:r>
              <a:rPr lang="ja-JP" altLang="en-US" sz="60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新しいウェブサービスを作ろう</a:t>
            </a:r>
            <a:r>
              <a:rPr lang="en-US" altLang="ja-JP" sz="60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”</a:t>
            </a:r>
            <a:br>
              <a:rPr lang="en-US" altLang="ja-JP" sz="60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</a:br>
            <a:r>
              <a:rPr lang="en-US" altLang="ja-JP" sz="60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@</a:t>
            </a:r>
            <a:r>
              <a:rPr lang="ja-JP" altLang="en-US" sz="60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中津川合宿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82950"/>
            <a:ext cx="13181013" cy="4216400"/>
          </a:xfrm>
        </p:spPr>
        <p:txBody>
          <a:bodyPr/>
          <a:lstStyle/>
          <a:p>
            <a:pPr marL="317500" indent="0" algn="ctr" eaLnBrk="1" hangingPunct="1">
              <a:lnSpc>
                <a:spcPct val="90000"/>
              </a:lnSpc>
              <a:buSzPct val="91000"/>
              <a:buFont typeface="Gill Sans" charset="0"/>
              <a:buNone/>
              <a:defRPr/>
            </a:pPr>
            <a:r>
              <a:rPr lang="ja-JP" altLang="en-US" dirty="0">
                <a:solidFill>
                  <a:srgbClr val="C971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開発</a:t>
            </a:r>
            <a:r>
              <a:rPr lang="ja-JP" altLang="en-US" dirty="0" smtClean="0">
                <a:solidFill>
                  <a:srgbClr val="C971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合宿を定期的に開催</a:t>
            </a:r>
          </a:p>
          <a:p>
            <a:pPr marL="889000" algn="ctr" eaLnBrk="1" hangingPunct="1">
              <a:lnSpc>
                <a:spcPct val="90000"/>
              </a:lnSpc>
              <a:buSzPct val="91000"/>
              <a:buFont typeface="Gill Sans" charset="0"/>
              <a:buBlip>
                <a:blip r:embed="rId3"/>
              </a:buBlip>
              <a:defRPr/>
            </a:pPr>
            <a:r>
              <a:rPr lang="ja-JP" altLang="en-US" dirty="0" smtClean="0">
                <a:solidFill>
                  <a:srgbClr val="C971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ブレストや開発を進める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7499350"/>
            <a:ext cx="134318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mtClean="0">
                <a:ea typeface="ＭＳ Ｐゴシック" panose="020B0600070205080204" pitchFamily="50" charset="-128"/>
              </a:rPr>
              <a:t>ぬぬぬ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889000" eaLnBrk="1" hangingPunct="1"/>
            <a:endParaRPr lang="ja-JP" altLang="ja-JP" smtClean="0">
              <a:ea typeface="ＭＳ Ｐゴシック" panose="020B0600070205080204" pitchFamily="50" charset="-128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213" y="-55563"/>
            <a:ext cx="15263813" cy="1013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/>
          </p:cNvSpPr>
          <p:nvPr/>
        </p:nvSpPr>
        <p:spPr bwMode="auto">
          <a:xfrm>
            <a:off x="4081463" y="698500"/>
            <a:ext cx="8013700" cy="7493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marL="838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282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727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21717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616200" indent="-571500">
              <a:spcBef>
                <a:spcPts val="2400"/>
              </a:spcBef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30734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5306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9878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4445000" indent="-571500" eaLnBrk="0" fontAlgn="base" hangingPunct="0">
              <a:spcBef>
                <a:spcPts val="24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4200">
                <a:solidFill>
                  <a:srgbClr val="343434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ja-JP" b="1">
                <a:solidFill>
                  <a:srgbClr val="FFFFFF"/>
                </a:solidFill>
                <a:ea typeface="ＭＳ Ｐゴシック" panose="020B0600070205080204" pitchFamily="50" charset="-128"/>
              </a:rPr>
              <a:t>2010</a:t>
            </a:r>
            <a:r>
              <a:rPr lang="ja-JP" altLang="en-US" b="1">
                <a:solidFill>
                  <a:srgbClr val="FFFFFF"/>
                </a:solidFill>
                <a:ea typeface="ＭＳ Ｐゴシック" panose="020B0600070205080204" pitchFamily="50" charset="-128"/>
              </a:rPr>
              <a:t>年</a:t>
            </a:r>
            <a:r>
              <a:rPr lang="en-US" altLang="ja-JP" b="1">
                <a:solidFill>
                  <a:srgbClr val="FFFFFF"/>
                </a:solidFill>
                <a:ea typeface="ＭＳ Ｐゴシック" panose="020B0600070205080204" pitchFamily="50" charset="-128"/>
              </a:rPr>
              <a:t>1</a:t>
            </a:r>
            <a:r>
              <a:rPr lang="ja-JP" altLang="en-US" b="1">
                <a:solidFill>
                  <a:srgbClr val="FFFFFF"/>
                </a:solidFill>
                <a:ea typeface="ＭＳ Ｐゴシック" panose="020B0600070205080204" pitchFamily="50" charset="-128"/>
              </a:rPr>
              <a:t>月</a:t>
            </a:r>
            <a:r>
              <a:rPr lang="en-US" altLang="ja-JP" b="1">
                <a:solidFill>
                  <a:srgbClr val="FFFFFF"/>
                </a:solidFill>
                <a:ea typeface="ＭＳ Ｐゴシック" panose="020B0600070205080204" pitchFamily="50" charset="-128"/>
              </a:rPr>
              <a:t>23</a:t>
            </a:r>
            <a:r>
              <a:rPr lang="ja-JP" altLang="en-US" b="1">
                <a:solidFill>
                  <a:srgbClr val="FFFFFF"/>
                </a:solidFill>
                <a:ea typeface="ＭＳ Ｐゴシック" panose="020B0600070205080204" pitchFamily="50" charset="-128"/>
              </a:rPr>
              <a:t>日 </a:t>
            </a:r>
            <a:r>
              <a:rPr lang="en-US" altLang="ja-JP" b="1">
                <a:solidFill>
                  <a:srgbClr val="FFFFFF"/>
                </a:solidFill>
                <a:ea typeface="ＭＳ Ｐゴシック" panose="020B0600070205080204" pitchFamily="50" charset="-128"/>
              </a:rPr>
              <a:t>at </a:t>
            </a:r>
            <a:r>
              <a:rPr lang="ja-JP" altLang="en-US" b="1">
                <a:solidFill>
                  <a:srgbClr val="FFFFFF"/>
                </a:solidFill>
                <a:ea typeface="ＭＳ Ｐゴシック" panose="020B0600070205080204" pitchFamily="50" charset="-128"/>
              </a:rPr>
              <a:t>中津川合宿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-1588"/>
            <a:ext cx="11950700" cy="6307138"/>
            <a:chOff x="0" y="0"/>
            <a:chExt cx="7528" cy="3976"/>
          </a:xfrm>
        </p:grpSpPr>
        <p:pic>
          <p:nvPicPr>
            <p:cNvPr id="2970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32"/>
              <a:ext cx="7464" cy="3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1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28" cy="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5524500"/>
            <a:ext cx="204216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3346450"/>
            <a:ext cx="10464800" cy="2349500"/>
          </a:xfrm>
          <a:noFill/>
        </p:spPr>
        <p:txBody>
          <a:bodyPr/>
          <a:lstStyle/>
          <a:p>
            <a:pPr eaLnBrk="1" hangingPunct="1"/>
            <a:r>
              <a:rPr lang="ja-JP" altLang="en-US" sz="74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なんか図書館、</a:t>
            </a:r>
            <a:r>
              <a:rPr lang="en-US" altLang="ja-JP" sz="74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/>
            </a:r>
            <a:br>
              <a:rPr lang="en-US" altLang="ja-JP" sz="74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</a:br>
            <a:r>
              <a:rPr lang="ja-JP" altLang="en-US" sz="74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面白いんじゃないか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7499350"/>
            <a:ext cx="134318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smtClean="0">
              <a:ea typeface="ＭＳ Ｐゴシック" panose="020B0600070205080204" pitchFamily="50" charset="-128"/>
            </a:endParaRPr>
          </a:p>
        </p:txBody>
      </p:sp>
      <p:sp>
        <p:nvSpPr>
          <p:cNvPr id="32771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smtClean="0">
              <a:ea typeface="ＭＳ Ｐゴシック" panose="020B0600070205080204" pitchFamily="50" charset="-128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5056188"/>
            <a:ext cx="6110288" cy="436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641850"/>
            <a:ext cx="6164263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781050"/>
            <a:ext cx="7165975" cy="384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774700"/>
            <a:ext cx="10464800" cy="2349500"/>
          </a:xfrm>
          <a:noFill/>
        </p:spPr>
        <p:txBody>
          <a:bodyPr/>
          <a:lstStyle/>
          <a:p>
            <a:pPr eaLnBrk="1" hangingPunct="1"/>
            <a:r>
              <a:rPr lang="ja-JP" altLang="en-US" sz="7400" b="1" smtClean="0"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図書館システムの問題点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6175" y="3143250"/>
            <a:ext cx="12647613" cy="3568700"/>
          </a:xfrm>
          <a:noFill/>
        </p:spPr>
        <p:txBody>
          <a:bodyPr/>
          <a:lstStyle/>
          <a:p>
            <a:pPr marL="317500" indent="0" eaLnBrk="1" hangingPunct="1">
              <a:lnSpc>
                <a:spcPct val="90000"/>
              </a:lnSpc>
              <a:spcBef>
                <a:spcPct val="0"/>
              </a:spcBef>
              <a:buSzPct val="91000"/>
              <a:buFont typeface="Gill Sans" charset="0"/>
              <a:buNone/>
            </a:pPr>
            <a:r>
              <a:rPr lang="ja-JP" altLang="en-US" sz="3500" smtClean="0">
                <a:solidFill>
                  <a:srgbClr val="C971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全国で導入されているが</a:t>
            </a:r>
            <a:r>
              <a:rPr lang="en-US" altLang="ja-JP" sz="3500" smtClean="0">
                <a:solidFill>
                  <a:srgbClr val="C971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…</a:t>
            </a:r>
            <a:br>
              <a:rPr lang="en-US" altLang="ja-JP" sz="3500" smtClean="0">
                <a:solidFill>
                  <a:srgbClr val="C971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</a:br>
            <a:endParaRPr lang="en-US" altLang="ja-JP" sz="3500" smtClean="0">
              <a:solidFill>
                <a:srgbClr val="C97100"/>
              </a:solidFill>
              <a:latin typeface="Lucida Grande" charset="0"/>
              <a:ea typeface="ＭＳ Ｐゴシック" panose="020B0600070205080204" pitchFamily="50" charset="-128"/>
              <a:sym typeface="Lucida Grande" charset="0"/>
            </a:endParaRPr>
          </a:p>
          <a:p>
            <a:pPr marL="317500" indent="0" eaLnBrk="1" hangingPunct="1">
              <a:lnSpc>
                <a:spcPct val="90000"/>
              </a:lnSpc>
              <a:spcBef>
                <a:spcPct val="0"/>
              </a:spcBef>
              <a:buSzPct val="91000"/>
              <a:buFont typeface="Gill Sans" charset="0"/>
              <a:buNone/>
            </a:pPr>
            <a:r>
              <a:rPr lang="ja-JP" altLang="en-US" sz="3500" smtClean="0">
                <a:solidFill>
                  <a:srgbClr val="C971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図書館システムがバラバラ、画面もバラバラ</a:t>
            </a:r>
          </a:p>
          <a:p>
            <a:pPr marL="317500" indent="0" eaLnBrk="1" hangingPunct="1">
              <a:lnSpc>
                <a:spcPct val="90000"/>
              </a:lnSpc>
              <a:spcBef>
                <a:spcPts val="2013"/>
              </a:spcBef>
              <a:buSzPct val="91000"/>
              <a:buFont typeface="Gill Sans" charset="0"/>
              <a:buNone/>
            </a:pPr>
            <a:r>
              <a:rPr lang="ja-JP" altLang="en-US" sz="3500" smtClean="0">
                <a:solidFill>
                  <a:srgbClr val="C971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図書館にある本しか探せない</a:t>
            </a:r>
          </a:p>
          <a:p>
            <a:pPr marL="317500" indent="0" eaLnBrk="1" hangingPunct="1">
              <a:lnSpc>
                <a:spcPct val="90000"/>
              </a:lnSpc>
              <a:spcBef>
                <a:spcPts val="2013"/>
              </a:spcBef>
              <a:buSzPct val="91000"/>
              <a:buFont typeface="Gill Sans" charset="0"/>
              <a:buNone/>
            </a:pPr>
            <a:r>
              <a:rPr lang="ja-JP" altLang="en-US" sz="3500" smtClean="0">
                <a:solidFill>
                  <a:srgbClr val="C971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利用者視点で作られていない</a:t>
            </a:r>
            <a:endParaRPr lang="en-US" altLang="ja-JP" sz="3500" smtClean="0">
              <a:solidFill>
                <a:srgbClr val="C97100"/>
              </a:solidFill>
              <a:latin typeface="Lucida Grande" charset="0"/>
              <a:ea typeface="ＭＳ Ｐゴシック" panose="020B0600070205080204" pitchFamily="50" charset="-128"/>
              <a:sym typeface="Lucida Grande" charset="0"/>
            </a:endParaRPr>
          </a:p>
          <a:p>
            <a:pPr marL="317500" indent="0" eaLnBrk="1" hangingPunct="1">
              <a:lnSpc>
                <a:spcPct val="90000"/>
              </a:lnSpc>
              <a:spcBef>
                <a:spcPts val="2013"/>
              </a:spcBef>
              <a:buSzPct val="91000"/>
              <a:buFont typeface="Gill Sans" charset="0"/>
              <a:buNone/>
            </a:pPr>
            <a:r>
              <a:rPr lang="ja-JP" altLang="en-US" sz="3500" smtClean="0">
                <a:solidFill>
                  <a:srgbClr val="C97100"/>
                </a:solidFill>
                <a:latin typeface="Lucida Grande" charset="0"/>
                <a:ea typeface="ＭＳ Ｐゴシック" panose="020B0600070205080204" pitchFamily="50" charset="-128"/>
                <a:sym typeface="Lucida Grande" charset="0"/>
              </a:rPr>
              <a:t>そもそも、図書館使ってない。</a:t>
            </a:r>
            <a:endParaRPr lang="en-US" altLang="ja-JP" sz="3500" smtClean="0">
              <a:solidFill>
                <a:srgbClr val="C97100"/>
              </a:solidFill>
              <a:latin typeface="Lucida Grande" charset="0"/>
              <a:ea typeface="ＭＳ Ｐゴシック" panose="020B0600070205080204" pitchFamily="50" charset="-128"/>
              <a:sym typeface="Lucida Grande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175" y="7499350"/>
            <a:ext cx="134318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343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EAEAE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</TotalTime>
  <Pages>0</Pages>
  <Words>250</Words>
  <Characters>0</Characters>
  <Application>Microsoft Office PowerPoint</Application>
  <DocSecurity>0</DocSecurity>
  <PresentationFormat>ユーザー設定</PresentationFormat>
  <Lines>0</Lines>
  <Paragraphs>67</Paragraphs>
  <Slides>20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14</vt:i4>
      </vt:variant>
      <vt:variant>
        <vt:lpstr>スライド タイトル</vt:lpstr>
      </vt:variant>
      <vt:variant>
        <vt:i4>20</vt:i4>
      </vt:variant>
    </vt:vector>
  </HeadingPairs>
  <TitlesOfParts>
    <vt:vector size="34" baseType="lpstr">
      <vt:lpstr>Title &amp; Bullets</vt:lpstr>
      <vt:lpstr>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プレゼンテーション</vt:lpstr>
      <vt:lpstr>はじめまして</vt:lpstr>
      <vt:lpstr>カーリルができるまで</vt:lpstr>
      <vt:lpstr>“新しいウェブサービスを作ろう” @中津川合宿</vt:lpstr>
      <vt:lpstr>ぬぬぬ</vt:lpstr>
      <vt:lpstr>PowerPoint プレゼンテーション</vt:lpstr>
      <vt:lpstr>なんか図書館、 面白いんじゃないか</vt:lpstr>
      <vt:lpstr>PowerPoint プレゼンテーション</vt:lpstr>
      <vt:lpstr>図書館システムの問題点</vt:lpstr>
      <vt:lpstr>図書館で検索!</vt:lpstr>
      <vt:lpstr>PowerPoint プレゼンテーション</vt:lpstr>
      <vt:lpstr>PowerPoint プレゼンテーション</vt:lpstr>
      <vt:lpstr>地図から選ぶ</vt:lpstr>
      <vt:lpstr>色分けされた検索結果</vt:lpstr>
      <vt:lpstr>貸出可能を知らせる  読みたいリスト</vt:lpstr>
      <vt:lpstr>PowerPoint プレゼンテーション</vt:lpstr>
      <vt:lpstr>PowerPoint プレゼンテーション</vt:lpstr>
      <vt:lpstr>カーリルが提供するAPI  ・図書館所蔵API  ・図書館データベースAPI</vt:lpstr>
      <vt:lpstr>APIを使った様々なアプリケーション</vt:lpstr>
      <vt:lpstr>より便利にしていくために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ryuuji</dc:creator>
  <cp:lastModifiedBy> </cp:lastModifiedBy>
  <cp:revision>75</cp:revision>
  <cp:lastPrinted>2012-09-13T20:53:35Z</cp:lastPrinted>
  <dcterms:created xsi:type="dcterms:W3CDTF">2012-09-13T17:26:15Z</dcterms:created>
  <dcterms:modified xsi:type="dcterms:W3CDTF">2013-01-21T06:43:22Z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1041-8.1.0.3185</vt:lpwstr>
  </property>
</Properties>
</file>