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17"/>
  </p:notesMasterIdLst>
  <p:handoutMasterIdLst>
    <p:handoutMasterId r:id="rId18"/>
  </p:handoutMasterIdLst>
  <p:sldIdLst>
    <p:sldId id="580" r:id="rId3"/>
    <p:sldId id="613" r:id="rId4"/>
    <p:sldId id="608" r:id="rId5"/>
    <p:sldId id="609" r:id="rId6"/>
    <p:sldId id="610" r:id="rId7"/>
    <p:sldId id="606" r:id="rId8"/>
    <p:sldId id="594" r:id="rId9"/>
    <p:sldId id="612" r:id="rId10"/>
    <p:sldId id="615" r:id="rId11"/>
    <p:sldId id="617" r:id="rId12"/>
    <p:sldId id="616" r:id="rId13"/>
    <p:sldId id="614" r:id="rId14"/>
    <p:sldId id="593" r:id="rId15"/>
    <p:sldId id="611" r:id="rId16"/>
  </p:sldIdLst>
  <p:sldSz cx="9906000" cy="6858000" type="A4"/>
  <p:notesSz cx="9939338" cy="6807200"/>
  <p:defaultTextStyle>
    <a:defPPr>
      <a:defRPr lang="ja-JP"/>
    </a:defPPr>
    <a:lvl1pPr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1pPr>
    <a:lvl2pPr marL="4572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2pPr>
    <a:lvl3pPr marL="9144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3pPr>
    <a:lvl4pPr marL="13716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4pPr>
    <a:lvl5pPr marL="18288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400" kern="1200">
        <a:solidFill>
          <a:schemeClr val="tx1"/>
        </a:solidFill>
        <a:latin typeface="ＭＳ Ｐゴシック" charset="-128"/>
        <a:ea typeface="ＭＳ Ｐゴシック" charset="-128"/>
        <a:cs typeface="+mn-cs"/>
      </a:defRPr>
    </a:lvl6pPr>
    <a:lvl7pPr marL="2743200" algn="l" defTabSz="914400" rtl="0" eaLnBrk="1" latinLnBrk="0" hangingPunct="1">
      <a:defRPr kumimoji="1" sz="1400" kern="1200">
        <a:solidFill>
          <a:schemeClr val="tx1"/>
        </a:solidFill>
        <a:latin typeface="ＭＳ Ｐゴシック" charset="-128"/>
        <a:ea typeface="ＭＳ Ｐゴシック" charset="-128"/>
        <a:cs typeface="+mn-cs"/>
      </a:defRPr>
    </a:lvl7pPr>
    <a:lvl8pPr marL="3200400" algn="l" defTabSz="914400" rtl="0" eaLnBrk="1" latinLnBrk="0" hangingPunct="1">
      <a:defRPr kumimoji="1" sz="1400" kern="1200">
        <a:solidFill>
          <a:schemeClr val="tx1"/>
        </a:solidFill>
        <a:latin typeface="ＭＳ Ｐゴシック" charset="-128"/>
        <a:ea typeface="ＭＳ Ｐゴシック" charset="-128"/>
        <a:cs typeface="+mn-cs"/>
      </a:defRPr>
    </a:lvl8pPr>
    <a:lvl9pPr marL="3657600" algn="l" defTabSz="914400" rtl="0" eaLnBrk="1" latinLnBrk="0" hangingPunct="1">
      <a:defRPr kumimoji="1" sz="1400" kern="1200">
        <a:solidFill>
          <a:schemeClr val="tx1"/>
        </a:solidFill>
        <a:latin typeface="ＭＳ Ｐゴシック" charset="-128"/>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8C99"/>
    <a:srgbClr val="CDE7DA"/>
    <a:srgbClr val="0000FF"/>
    <a:srgbClr val="66FF33"/>
    <a:srgbClr val="A92C1D"/>
    <a:srgbClr val="FFFFCC"/>
    <a:srgbClr val="D7929F"/>
    <a:srgbClr val="00FFFF"/>
    <a:srgbClr val="E9C4A3"/>
    <a:srgbClr val="CB9C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670" autoAdjust="0"/>
  </p:normalViewPr>
  <p:slideViewPr>
    <p:cSldViewPr>
      <p:cViewPr>
        <p:scale>
          <a:sx n="80" d="100"/>
          <a:sy n="80" d="100"/>
        </p:scale>
        <p:origin x="-210" y="-12"/>
      </p:cViewPr>
      <p:guideLst>
        <p:guide orient="horz" pos="2160"/>
        <p:guide pos="312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smtClean="0">
                <a:latin typeface="Times New Roman" pitchFamily="18" charset="0"/>
              </a:defRPr>
            </a:lvl1pPr>
          </a:lstStyle>
          <a:p>
            <a:pPr>
              <a:defRPr/>
            </a:pPr>
            <a:endParaRPr lang="en-US" altLang="ja-JP"/>
          </a:p>
        </p:txBody>
      </p:sp>
      <p:sp>
        <p:nvSpPr>
          <p:cNvPr id="6147" name="Rectangle 3"/>
          <p:cNvSpPr>
            <a:spLocks noGrp="1" noChangeArrowheads="1"/>
          </p:cNvSpPr>
          <p:nvPr>
            <p:ph type="dt" sz="quarter" idx="1"/>
          </p:nvPr>
        </p:nvSpPr>
        <p:spPr bwMode="auto">
          <a:xfrm>
            <a:off x="5635025"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smtClean="0">
                <a:latin typeface="Times New Roman" pitchFamily="18" charset="0"/>
              </a:defRPr>
            </a:lvl1pPr>
          </a:lstStyle>
          <a:p>
            <a:pPr>
              <a:defRPr/>
            </a:pPr>
            <a:endParaRPr lang="en-US" altLang="ja-JP"/>
          </a:p>
        </p:txBody>
      </p:sp>
      <p:sp>
        <p:nvSpPr>
          <p:cNvPr id="6148" name="Rectangle 4"/>
          <p:cNvSpPr>
            <a:spLocks noGrp="1" noChangeArrowheads="1"/>
          </p:cNvSpPr>
          <p:nvPr>
            <p:ph type="ftr" sz="quarter" idx="2"/>
          </p:nvPr>
        </p:nvSpPr>
        <p:spPr bwMode="auto">
          <a:xfrm>
            <a:off x="463542" y="6537173"/>
            <a:ext cx="4506128" cy="270027"/>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a:buFontTx/>
              <a:buNone/>
              <a:defRPr sz="1000" smtClean="0">
                <a:solidFill>
                  <a:schemeClr val="bg2"/>
                </a:solidFill>
              </a:defRPr>
            </a:lvl1pPr>
          </a:lstStyle>
          <a:p>
            <a:pPr>
              <a:defRPr/>
            </a:pPr>
            <a:r>
              <a:rPr lang="en-US" altLang="ja-JP"/>
              <a:t>Copyright (C) Mitsubishi Research Institute, Inc.</a:t>
            </a:r>
          </a:p>
        </p:txBody>
      </p:sp>
      <p:sp>
        <p:nvSpPr>
          <p:cNvPr id="6149" name="Rectangle 5"/>
          <p:cNvSpPr>
            <a:spLocks noGrp="1" noChangeArrowheads="1"/>
          </p:cNvSpPr>
          <p:nvPr>
            <p:ph type="sldNum" sz="quarter" idx="3"/>
          </p:nvPr>
        </p:nvSpPr>
        <p:spPr bwMode="auto">
          <a:xfrm>
            <a:off x="4611765" y="6537173"/>
            <a:ext cx="695312" cy="270027"/>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fontAlgn="base">
              <a:buFontTx/>
              <a:buNone/>
              <a:defRPr sz="1200" smtClean="0"/>
            </a:lvl1pPr>
          </a:lstStyle>
          <a:p>
            <a:pPr>
              <a:defRPr/>
            </a:pPr>
            <a:fld id="{3B61B6F9-219B-4B3A-8B0A-5A1E13396702}" type="slidenum">
              <a:rPr lang="en-US" altLang="ja-JP"/>
              <a:pPr>
                <a:defRPr/>
              </a:pPr>
              <a:t>‹#›</a:t>
            </a:fld>
            <a:endParaRPr lang="en-US" altLang="ja-JP"/>
          </a:p>
        </p:txBody>
      </p:sp>
      <p:sp>
        <p:nvSpPr>
          <p:cNvPr id="621570" name="Line 2"/>
          <p:cNvSpPr>
            <a:spLocks noChangeShapeType="1"/>
          </p:cNvSpPr>
          <p:nvPr/>
        </p:nvSpPr>
        <p:spPr bwMode="auto">
          <a:xfrm>
            <a:off x="463542" y="6518334"/>
            <a:ext cx="8990182" cy="0"/>
          </a:xfrm>
          <a:prstGeom prst="line">
            <a:avLst/>
          </a:prstGeom>
          <a:noFill/>
          <a:ln w="9525">
            <a:solidFill>
              <a:schemeClr val="bg2"/>
            </a:solidFill>
            <a:round/>
            <a:headEnd/>
            <a:tailEnd/>
          </a:ln>
          <a:effectLst/>
        </p:spPr>
        <p:txBody>
          <a:bodyPr wrap="none" lIns="90654" tIns="45327" rIns="90654" bIns="45327" anchor="ctr"/>
          <a:lstStyle/>
          <a:p>
            <a:pPr>
              <a:defRPr/>
            </a:pPr>
            <a:endParaRPr lang="ja-JP" altLang="en-US"/>
          </a:p>
        </p:txBody>
      </p:sp>
    </p:spTree>
    <p:extLst>
      <p:ext uri="{BB962C8B-B14F-4D97-AF65-F5344CB8AC3E}">
        <p14:creationId xmlns:p14="http://schemas.microsoft.com/office/powerpoint/2010/main" val="1357058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smtClean="0">
                <a:latin typeface="Times New Roman" pitchFamily="18" charset="0"/>
              </a:defRPr>
            </a:lvl1pPr>
          </a:lstStyle>
          <a:p>
            <a:pPr>
              <a:defRPr/>
            </a:pPr>
            <a:endParaRPr lang="en-US" altLang="ja-JP"/>
          </a:p>
        </p:txBody>
      </p:sp>
      <p:sp>
        <p:nvSpPr>
          <p:cNvPr id="7171" name="Rectangle 3"/>
          <p:cNvSpPr>
            <a:spLocks noGrp="1" noChangeArrowheads="1"/>
          </p:cNvSpPr>
          <p:nvPr>
            <p:ph type="dt" idx="1"/>
          </p:nvPr>
        </p:nvSpPr>
        <p:spPr bwMode="auto">
          <a:xfrm>
            <a:off x="5635025"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smtClean="0">
                <a:latin typeface="Times New Roman" pitchFamily="18" charset="0"/>
              </a:defRPr>
            </a:lvl1pPr>
          </a:lstStyle>
          <a:p>
            <a:pPr>
              <a:defRPr/>
            </a:pPr>
            <a:endParaRPr lang="en-US" altLang="ja-JP"/>
          </a:p>
        </p:txBody>
      </p:sp>
      <p:sp>
        <p:nvSpPr>
          <p:cNvPr id="9220" name="Rectangle 4"/>
          <p:cNvSpPr>
            <a:spLocks noGrp="1" noRot="1" noChangeAspect="1" noChangeArrowheads="1" noTextEdit="1"/>
          </p:cNvSpPr>
          <p:nvPr>
            <p:ph type="sldImg" idx="2"/>
          </p:nvPr>
        </p:nvSpPr>
        <p:spPr bwMode="auto">
          <a:xfrm>
            <a:off x="3128963" y="509588"/>
            <a:ext cx="3689350" cy="25542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324404" y="3235619"/>
            <a:ext cx="7290530" cy="95410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7174" name="Rectangle 6"/>
          <p:cNvSpPr>
            <a:spLocks noGrp="1" noChangeArrowheads="1"/>
          </p:cNvSpPr>
          <p:nvPr>
            <p:ph type="ftr" sz="quarter" idx="4"/>
          </p:nvPr>
        </p:nvSpPr>
        <p:spPr bwMode="auto">
          <a:xfrm>
            <a:off x="463542" y="6551303"/>
            <a:ext cx="4506128" cy="270027"/>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a:buFontTx/>
              <a:buNone/>
              <a:defRPr sz="1000" smtClean="0">
                <a:solidFill>
                  <a:schemeClr val="bg2"/>
                </a:solidFill>
              </a:defRPr>
            </a:lvl1pPr>
          </a:lstStyle>
          <a:p>
            <a:pPr>
              <a:defRPr/>
            </a:pPr>
            <a:r>
              <a:rPr lang="en-US" altLang="ja-JP"/>
              <a:t>Copyright (C) Mitsubishi Research Institute, Inc.</a:t>
            </a:r>
          </a:p>
        </p:txBody>
      </p:sp>
      <p:sp>
        <p:nvSpPr>
          <p:cNvPr id="7175" name="Rectangle 7"/>
          <p:cNvSpPr>
            <a:spLocks noGrp="1" noChangeArrowheads="1"/>
          </p:cNvSpPr>
          <p:nvPr>
            <p:ph type="sldNum" sz="quarter" idx="5"/>
          </p:nvPr>
        </p:nvSpPr>
        <p:spPr bwMode="auto">
          <a:xfrm>
            <a:off x="4657488" y="6551303"/>
            <a:ext cx="624362" cy="270027"/>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fontAlgn="base">
              <a:buFontTx/>
              <a:buNone/>
              <a:defRPr sz="1200" smtClean="0"/>
            </a:lvl1pPr>
          </a:lstStyle>
          <a:p>
            <a:pPr>
              <a:defRPr/>
            </a:pPr>
            <a:fld id="{698CD133-173A-41A4-A25C-674E28FE9E20}" type="slidenum">
              <a:rPr lang="en-US" altLang="ja-JP"/>
              <a:pPr>
                <a:defRPr/>
              </a:pPr>
              <a:t>‹#›</a:t>
            </a:fld>
            <a:endParaRPr lang="en-US" altLang="ja-JP"/>
          </a:p>
        </p:txBody>
      </p:sp>
      <p:sp>
        <p:nvSpPr>
          <p:cNvPr id="7176" name="Line 8"/>
          <p:cNvSpPr>
            <a:spLocks noChangeShapeType="1"/>
          </p:cNvSpPr>
          <p:nvPr/>
        </p:nvSpPr>
        <p:spPr bwMode="auto">
          <a:xfrm>
            <a:off x="463542" y="6518334"/>
            <a:ext cx="8990182" cy="0"/>
          </a:xfrm>
          <a:prstGeom prst="line">
            <a:avLst/>
          </a:prstGeom>
          <a:noFill/>
          <a:ln w="9525">
            <a:solidFill>
              <a:schemeClr val="bg2"/>
            </a:solidFill>
            <a:round/>
            <a:headEnd/>
            <a:tailEnd/>
          </a:ln>
          <a:effectLst/>
        </p:spPr>
        <p:txBody>
          <a:bodyPr wrap="none" lIns="90654" tIns="45327" rIns="90654" bIns="45327" anchor="ctr"/>
          <a:lstStyle/>
          <a:p>
            <a:pPr>
              <a:defRPr/>
            </a:pPr>
            <a:endParaRPr lang="ja-JP" altLang="en-US"/>
          </a:p>
        </p:txBody>
      </p:sp>
    </p:spTree>
    <p:extLst>
      <p:ext uri="{BB962C8B-B14F-4D97-AF65-F5344CB8AC3E}">
        <p14:creationId xmlns:p14="http://schemas.microsoft.com/office/powerpoint/2010/main" val="623564689"/>
      </p:ext>
    </p:extLst>
  </p:cSld>
  <p:clrMap bg1="lt1" tx1="dk1" bg2="lt2" tx2="dk2" accent1="accent1" accent2="accent2" accent3="accent3" accent4="accent4" accent5="accent5" accent6="accent6" hlink="hlink" folHlink="folHlink"/>
  <p:hf hdr="0" dt="0"/>
  <p:notesStyle>
    <a:lvl1pPr algn="l" rtl="0" eaLnBrk="0" fontAlgn="base" hangingPunct="0">
      <a:spcBef>
        <a:spcPct val="20000"/>
      </a:spcBef>
      <a:spcAft>
        <a:spcPct val="0"/>
      </a:spcAft>
      <a:buClr>
        <a:schemeClr val="tx2"/>
      </a:buClr>
      <a:buFont typeface="Wingdings" pitchFamily="2" charset="2"/>
      <a:defRPr kumimoji="1" sz="1400" kern="1200">
        <a:solidFill>
          <a:schemeClr val="tx1"/>
        </a:solidFill>
        <a:latin typeface="ＭＳ Ｐゴシック" charset="-128"/>
        <a:ea typeface="ＭＳ Ｐゴシック" charset="-128"/>
        <a:cs typeface="+mn-cs"/>
      </a:defRPr>
    </a:lvl1pPr>
    <a:lvl2pPr marL="233363" indent="-231775" algn="l" rtl="0" eaLnBrk="0" fontAlgn="base" hangingPunct="0">
      <a:spcBef>
        <a:spcPct val="20000"/>
      </a:spcBef>
      <a:spcAft>
        <a:spcPct val="0"/>
      </a:spcAft>
      <a:buClr>
        <a:srgbClr val="3E5E84"/>
      </a:buClr>
      <a:buFont typeface="Wingdings" pitchFamily="2" charset="2"/>
      <a:buChar char="n"/>
      <a:defRPr kumimoji="1" sz="1200" kern="1200">
        <a:solidFill>
          <a:schemeClr val="tx1"/>
        </a:solidFill>
        <a:latin typeface="ＭＳ Ｐゴシック" charset="-128"/>
        <a:ea typeface="ＭＳ Ｐゴシック" charset="-128"/>
        <a:cs typeface="+mn-cs"/>
      </a:defRPr>
    </a:lvl2pPr>
    <a:lvl3pPr marL="523875" indent="-242888" algn="l" rtl="0" eaLnBrk="0" fontAlgn="base" hangingPunct="0">
      <a:spcBef>
        <a:spcPct val="20000"/>
      </a:spcBef>
      <a:spcAft>
        <a:spcPct val="0"/>
      </a:spcAft>
      <a:buClr>
        <a:srgbClr val="808080"/>
      </a:buClr>
      <a:buFont typeface="Wingdings" pitchFamily="2" charset="2"/>
      <a:buChar char="n"/>
      <a:defRPr kumimoji="1" sz="1000" kern="1200">
        <a:solidFill>
          <a:schemeClr val="tx1"/>
        </a:solidFill>
        <a:latin typeface="ＭＳ Ｐゴシック" charset="-128"/>
        <a:ea typeface="ＭＳ Ｐゴシック" charset="-128"/>
        <a:cs typeface="+mn-cs"/>
      </a:defRPr>
    </a:lvl3pPr>
    <a:lvl4pPr marL="771525" indent="-195263" algn="l" rtl="0" eaLnBrk="0" fontAlgn="base" hangingPunct="0">
      <a:spcBef>
        <a:spcPct val="20000"/>
      </a:spcBef>
      <a:spcAft>
        <a:spcPct val="0"/>
      </a:spcAft>
      <a:buClr>
        <a:srgbClr val="558C99"/>
      </a:buClr>
      <a:buFont typeface="Wingdings" pitchFamily="2" charset="2"/>
      <a:buChar char="l"/>
      <a:defRPr kumimoji="1" sz="900" kern="1200">
        <a:solidFill>
          <a:schemeClr val="tx1"/>
        </a:solidFill>
        <a:latin typeface="ＭＳ Ｐゴシック" charset="-128"/>
        <a:ea typeface="ＭＳ Ｐゴシック" charset="-128"/>
        <a:cs typeface="+mn-cs"/>
      </a:defRPr>
    </a:lvl4pPr>
    <a:lvl5pPr marL="985838" indent="-195263" algn="l" rtl="0" eaLnBrk="0" fontAlgn="base" hangingPunct="0">
      <a:spcBef>
        <a:spcPct val="20000"/>
      </a:spcBef>
      <a:spcAft>
        <a:spcPct val="0"/>
      </a:spcAft>
      <a:buClr>
        <a:srgbClr val="C0C0C0"/>
      </a:buClr>
      <a:buFont typeface="Wingdings" pitchFamily="2" charset="2"/>
      <a:buChar char="l"/>
      <a:defRPr kumimoji="1" sz="9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0243" name="Rectangle 7"/>
          <p:cNvSpPr>
            <a:spLocks noGrp="1" noChangeArrowheads="1"/>
          </p:cNvSpPr>
          <p:nvPr>
            <p:ph type="sldNum" sz="quarter" idx="5"/>
          </p:nvPr>
        </p:nvSpPr>
        <p:spPr>
          <a:noFill/>
        </p:spPr>
        <p:txBody>
          <a:bodyPr/>
          <a:lstStyle/>
          <a:p>
            <a:fld id="{B3C2E30E-48F2-41EB-926A-4B7EAB2DB545}" type="slidenum">
              <a:rPr lang="en-US" altLang="ja-JP"/>
              <a:pPr/>
              <a:t>1</a:t>
            </a:fld>
            <a:endParaRPr lang="en-US" altLang="ja-JP"/>
          </a:p>
        </p:txBody>
      </p:sp>
      <p:sp>
        <p:nvSpPr>
          <p:cNvPr id="10244" name="Rectangle 2"/>
          <p:cNvSpPr>
            <a:spLocks noGrp="1" noRot="1" noChangeAspect="1" noChangeArrowheads="1" noTextEdit="1"/>
          </p:cNvSpPr>
          <p:nvPr>
            <p:ph type="sldImg"/>
          </p:nvPr>
        </p:nvSpPr>
        <p:spPr>
          <a:ln/>
        </p:spPr>
      </p:sp>
      <p:sp>
        <p:nvSpPr>
          <p:cNvPr id="10245"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10</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11</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12</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13</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14</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2</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3</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4</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5</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6</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7</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8</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9</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07"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B580305E-C98E-4D27-B539-9BD7D1E964F3}"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B958602E-4BC9-4A28-BE95-D62BEF1C96C5}"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7"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
        <p:nvSpPr>
          <p:cNvPr id="108" name="Line 10"/>
          <p:cNvSpPr>
            <a:spLocks noChangeShapeType="1"/>
          </p:cNvSpPr>
          <p:nvPr/>
        </p:nvSpPr>
        <p:spPr bwMode="gray">
          <a:xfrm>
            <a:off x="415925" y="34290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sp>
        <p:nvSpPr>
          <p:cNvPr id="109" name="Line 11"/>
          <p:cNvSpPr>
            <a:spLocks noChangeShapeType="1"/>
          </p:cNvSpPr>
          <p:nvPr/>
        </p:nvSpPr>
        <p:spPr bwMode="gray">
          <a:xfrm>
            <a:off x="415925" y="27813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pic>
        <p:nvPicPr>
          <p:cNvPr id="110" name="Picture 16" descr="ヨコカラー中用"/>
          <p:cNvPicPr>
            <a:picLocks noChangeAspect="1" noChangeArrowheads="1"/>
          </p:cNvPicPr>
          <p:nvPr/>
        </p:nvPicPr>
        <p:blipFill>
          <a:blip r:embed="rId2" cstate="print"/>
          <a:srcRect/>
          <a:stretch>
            <a:fillRect/>
          </a:stretch>
        </p:blipFill>
        <p:spPr bwMode="gray">
          <a:xfrm>
            <a:off x="406400" y="188913"/>
            <a:ext cx="9080500" cy="195262"/>
          </a:xfrm>
          <a:prstGeom prst="rect">
            <a:avLst/>
          </a:prstGeom>
          <a:noFill/>
          <a:ln w="9525">
            <a:noFill/>
            <a:miter lim="800000"/>
            <a:headEnd/>
            <a:tailEnd/>
          </a:ln>
        </p:spPr>
      </p:pic>
      <p:sp>
        <p:nvSpPr>
          <p:cNvPr id="1249294" name="Rectangle 14"/>
          <p:cNvSpPr>
            <a:spLocks noGrp="1" noChangeArrowheads="1"/>
          </p:cNvSpPr>
          <p:nvPr>
            <p:ph type="subTitle" idx="1"/>
          </p:nvPr>
        </p:nvSpPr>
        <p:spPr>
          <a:xfrm>
            <a:off x="1497013" y="4005263"/>
            <a:ext cx="6911975" cy="212725"/>
          </a:xfrm>
          <a:ln algn="ctr"/>
        </p:spPr>
        <p:txBody>
          <a:bodyPr/>
          <a:lstStyle>
            <a:lvl1pPr>
              <a:defRPr sz="1400"/>
            </a:lvl1pPr>
          </a:lstStyle>
          <a:p>
            <a:r>
              <a:rPr lang="ja-JP" altLang="en-US"/>
              <a:t>マスター サブタイトルの書式設定</a:t>
            </a:r>
          </a:p>
        </p:txBody>
      </p:sp>
      <p:sp>
        <p:nvSpPr>
          <p:cNvPr id="1249295" name="Rectangle 15"/>
          <p:cNvSpPr>
            <a:spLocks noGrp="1" noChangeArrowheads="1"/>
          </p:cNvSpPr>
          <p:nvPr>
            <p:ph type="ctrTitle"/>
          </p:nvPr>
        </p:nvSpPr>
        <p:spPr>
          <a:xfrm>
            <a:off x="636588" y="2781300"/>
            <a:ext cx="8637587" cy="647700"/>
          </a:xfrm>
          <a:ln algn="ctr"/>
        </p:spPr>
        <p:txBody>
          <a:bodyPr lIns="0" bIns="0" anchor="ctr"/>
          <a:lstStyle>
            <a:lvl1pPr algn="ctr">
              <a:defRPr kumimoji="0"/>
            </a:lvl1pPr>
          </a:lstStyle>
          <a:p>
            <a:r>
              <a:rPr lang="ja-JP" altLang="en-US"/>
              <a:t>マスタ タイトルの書式設定</a:t>
            </a:r>
            <a:endParaRPr lang="en-US"/>
          </a:p>
        </p:txBody>
      </p:sp>
      <p:sp>
        <p:nvSpPr>
          <p:cNvPr id="111" name="Rectangle 6"/>
          <p:cNvSpPr>
            <a:spLocks noGrp="1" noChangeArrowheads="1"/>
          </p:cNvSpPr>
          <p:nvPr>
            <p:ph type="ftr" sz="quarter" idx="10"/>
          </p:nvPr>
        </p:nvSpPr>
        <p:spPr/>
        <p:txBody>
          <a:bodyPr/>
          <a:lstStyle>
            <a:lvl1pPr>
              <a:defRPr smtClean="0"/>
            </a:lvl1pPr>
          </a:lstStyle>
          <a:p>
            <a:pPr>
              <a:defRPr/>
            </a:pPr>
            <a:r>
              <a:rPr lang="en-US" altLang="ja-JP" smtClean="0"/>
              <a:t>Copyright (C) 2012, Mitsubishi Research Institute, Inc.</a:t>
            </a:r>
            <a:endParaRPr lang="en-US" altLang="ja-JP"/>
          </a:p>
        </p:txBody>
      </p:sp>
      <p:sp>
        <p:nvSpPr>
          <p:cNvPr id="112" name="Rectangle 12"/>
          <p:cNvSpPr>
            <a:spLocks noGrp="1" noChangeArrowheads="1"/>
          </p:cNvSpPr>
          <p:nvPr>
            <p:ph type="sldNum" sz="quarter" idx="11"/>
          </p:nvPr>
        </p:nvSpPr>
        <p:spPr/>
        <p:txBody>
          <a:bodyPr/>
          <a:lstStyle>
            <a:lvl1pPr>
              <a:defRPr smtClean="0"/>
            </a:lvl1pPr>
          </a:lstStyle>
          <a:p>
            <a:pPr>
              <a:defRPr/>
            </a:pPr>
            <a:fld id="{802CA3A1-7DF7-463D-AFEE-9570D3C06FD7}"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F096FC08-7370-4862-A82C-984A80691184}"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D05BE097-7993-418F-8A4F-BA0A375E7E55}"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58B90632-51E4-4A27-AF2F-4BFEAEDA8C99}"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31C1DC29-56C0-453C-A5DF-265F47D1D0B2}" type="slidenum">
              <a:rPr lang="en-US" altLang="ja-JP"/>
              <a:pPr>
                <a:defRPr/>
              </a:pPr>
              <a:t>‹#›</a:t>
            </a:fld>
            <a:endParaRPr lang="en-US" altLang="ja-JP"/>
          </a:p>
        </p:txBody>
      </p:sp>
      <p:sp>
        <p:nvSpPr>
          <p:cNvPr id="8"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E439C4F1-9C0A-408C-8656-DB43FE81E4DB}" type="slidenum">
              <a:rPr lang="en-US" altLang="ja-JP"/>
              <a:pPr>
                <a:defRPr/>
              </a:pPr>
              <a:t>‹#›</a:t>
            </a:fld>
            <a:endParaRPr lang="en-US" altLang="ja-JP"/>
          </a:p>
        </p:txBody>
      </p:sp>
      <p:sp>
        <p:nvSpPr>
          <p:cNvPr id="4"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798FF938-3C6B-4531-A584-6BF29187EBA2}" type="slidenum">
              <a:rPr lang="en-US" altLang="ja-JP"/>
              <a:pPr>
                <a:defRPr/>
              </a:pPr>
              <a:t>‹#›</a:t>
            </a:fld>
            <a:endParaRPr lang="en-US" altLang="ja-JP"/>
          </a:p>
        </p:txBody>
      </p:sp>
      <p:sp>
        <p:nvSpPr>
          <p:cNvPr id="3"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C1F43A7B-F825-49EC-A250-0BACCB11E430}"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F0C4F47D-F0E2-4B51-A37A-6EB2D82EFE32}"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80B4F211-EA51-4524-85D8-B2DE5BB5A03C}"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C762317F-C9A6-4D2F-BEBF-D91CE09A2C5B}"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835A86F7-6AAD-460B-A62C-A0989F960DF4}"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9"/>
          <p:cNvSpPr>
            <a:spLocks noGrp="1" noChangeArrowheads="1"/>
          </p:cNvSpPr>
          <p:nvPr>
            <p:ph type="sldNum" sz="quarter" idx="10"/>
          </p:nvPr>
        </p:nvSpPr>
        <p:spPr>
          <a:ln/>
        </p:spPr>
        <p:txBody>
          <a:bodyPr/>
          <a:lstStyle>
            <a:lvl1pPr>
              <a:defRPr/>
            </a:lvl1pPr>
          </a:lstStyle>
          <a:p>
            <a:pPr>
              <a:defRPr/>
            </a:pPr>
            <a:fld id="{7A97B80E-527C-4EB5-895E-080528788B56}"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9"/>
          <p:cNvSpPr>
            <a:spLocks noGrp="1" noChangeArrowheads="1"/>
          </p:cNvSpPr>
          <p:nvPr>
            <p:ph type="sldNum" sz="quarter" idx="10"/>
          </p:nvPr>
        </p:nvSpPr>
        <p:spPr>
          <a:ln/>
        </p:spPr>
        <p:txBody>
          <a:bodyPr/>
          <a:lstStyle>
            <a:lvl1pPr>
              <a:defRPr/>
            </a:lvl1pPr>
          </a:lstStyle>
          <a:p>
            <a:pPr>
              <a:defRPr/>
            </a:pPr>
            <a:fld id="{2CCD254B-BCD9-456C-9C31-1A0919AF6218}" type="slidenum">
              <a:rPr lang="en-US" altLang="ja-JP"/>
              <a:pPr>
                <a:defRPr/>
              </a:pPr>
              <a:t>‹#›</a:t>
            </a:fld>
            <a:endParaRPr lang="en-US" altLang="ja-JP"/>
          </a:p>
        </p:txBody>
      </p:sp>
      <p:sp>
        <p:nvSpPr>
          <p:cNvPr id="6"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9"/>
          <p:cNvSpPr>
            <a:spLocks noGrp="1" noChangeArrowheads="1"/>
          </p:cNvSpPr>
          <p:nvPr>
            <p:ph type="sldNum" sz="quarter" idx="10"/>
          </p:nvPr>
        </p:nvSpPr>
        <p:spPr>
          <a:ln/>
        </p:spPr>
        <p:txBody>
          <a:bodyPr/>
          <a:lstStyle>
            <a:lvl1pPr>
              <a:defRPr/>
            </a:lvl1pPr>
          </a:lstStyle>
          <a:p>
            <a:pPr>
              <a:defRPr/>
            </a:pPr>
            <a:fld id="{129C6753-BF29-4CEA-8107-155117D39C61}" type="slidenum">
              <a:rPr lang="en-US" altLang="ja-JP"/>
              <a:pPr>
                <a:defRPr/>
              </a:pPr>
              <a:t>‹#›</a:t>
            </a:fld>
            <a:endParaRPr lang="en-US" altLang="ja-JP"/>
          </a:p>
        </p:txBody>
      </p:sp>
      <p:sp>
        <p:nvSpPr>
          <p:cNvPr id="8"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9"/>
          <p:cNvSpPr>
            <a:spLocks noGrp="1" noChangeArrowheads="1"/>
          </p:cNvSpPr>
          <p:nvPr>
            <p:ph type="sldNum" sz="quarter" idx="10"/>
          </p:nvPr>
        </p:nvSpPr>
        <p:spPr>
          <a:ln/>
        </p:spPr>
        <p:txBody>
          <a:bodyPr/>
          <a:lstStyle>
            <a:lvl1pPr>
              <a:defRPr/>
            </a:lvl1pPr>
          </a:lstStyle>
          <a:p>
            <a:pPr>
              <a:defRPr/>
            </a:pPr>
            <a:fld id="{CA45B5E7-3F2F-48E8-8891-A745D948456B}" type="slidenum">
              <a:rPr lang="en-US" altLang="ja-JP"/>
              <a:pPr>
                <a:defRPr/>
              </a:pPr>
              <a:t>‹#›</a:t>
            </a:fld>
            <a:endParaRPr lang="en-US" altLang="ja-JP"/>
          </a:p>
        </p:txBody>
      </p:sp>
      <p:sp>
        <p:nvSpPr>
          <p:cNvPr id="4"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9"/>
          <p:cNvSpPr>
            <a:spLocks noGrp="1" noChangeArrowheads="1"/>
          </p:cNvSpPr>
          <p:nvPr>
            <p:ph type="sldNum" sz="quarter" idx="10"/>
          </p:nvPr>
        </p:nvSpPr>
        <p:spPr>
          <a:ln/>
        </p:spPr>
        <p:txBody>
          <a:bodyPr/>
          <a:lstStyle>
            <a:lvl1pPr>
              <a:defRPr/>
            </a:lvl1pPr>
          </a:lstStyle>
          <a:p>
            <a:pPr>
              <a:defRPr/>
            </a:pPr>
            <a:fld id="{A1CA0CF5-E780-46B1-B722-212EA80FAD51}" type="slidenum">
              <a:rPr lang="en-US" altLang="ja-JP"/>
              <a:pPr>
                <a:defRPr/>
              </a:pPr>
              <a:t>‹#›</a:t>
            </a:fld>
            <a:endParaRPr lang="en-US" altLang="ja-JP"/>
          </a:p>
        </p:txBody>
      </p:sp>
      <p:sp>
        <p:nvSpPr>
          <p:cNvPr id="3"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a:ln/>
        </p:spPr>
        <p:txBody>
          <a:bodyPr/>
          <a:lstStyle>
            <a:lvl1pPr>
              <a:defRPr/>
            </a:lvl1pPr>
          </a:lstStyle>
          <a:p>
            <a:pPr>
              <a:defRPr/>
            </a:pPr>
            <a:fld id="{54D22BA3-F543-4DB2-A077-1D0FC9557CF8}" type="slidenum">
              <a:rPr lang="en-US" altLang="ja-JP"/>
              <a:pPr>
                <a:defRPr/>
              </a:pPr>
              <a:t>‹#›</a:t>
            </a:fld>
            <a:endParaRPr lang="en-US" altLang="ja-JP"/>
          </a:p>
        </p:txBody>
      </p:sp>
      <p:sp>
        <p:nvSpPr>
          <p:cNvPr id="6"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a:ln/>
        </p:spPr>
        <p:txBody>
          <a:bodyPr/>
          <a:lstStyle>
            <a:lvl1pPr>
              <a:defRPr/>
            </a:lvl1pPr>
          </a:lstStyle>
          <a:p>
            <a:pPr>
              <a:defRPr/>
            </a:pPr>
            <a:fld id="{E4740729-E42E-42F2-BE87-75571669EF02}" type="slidenum">
              <a:rPr lang="en-US" altLang="ja-JP"/>
              <a:pPr>
                <a:defRPr/>
              </a:pPr>
              <a:t>‹#›</a:t>
            </a:fld>
            <a:endParaRPr lang="en-US" altLang="ja-JP"/>
          </a:p>
        </p:txBody>
      </p:sp>
      <p:sp>
        <p:nvSpPr>
          <p:cNvPr id="6"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105"/>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029" name="Rectangle 108"/>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98189" name="Rectangle 109"/>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fontAlgn="base">
              <a:buFontTx/>
              <a:buNone/>
              <a:defRPr sz="1200" smtClean="0">
                <a:latin typeface="Arial" charset="0"/>
              </a:defRPr>
            </a:lvl1pPr>
          </a:lstStyle>
          <a:p>
            <a:pPr>
              <a:defRPr/>
            </a:pPr>
            <a:fld id="{2CC3F2D3-F07B-4935-B0A7-95B0923521CC}" type="slidenum">
              <a:rPr lang="en-US" altLang="ja-JP"/>
              <a:pPr>
                <a:defRPr/>
              </a:pPr>
              <a:t>‹#›</a:t>
            </a:fld>
            <a:endParaRPr lang="en-US" altLang="ja-JP"/>
          </a:p>
        </p:txBody>
      </p:sp>
      <p:sp>
        <p:nvSpPr>
          <p:cNvPr id="1198190" name="Line 110"/>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
        <p:nvSpPr>
          <p:cNvPr id="1198299"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9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hf hdr="0" dt="0"/>
  <p:txStyles>
    <p:titleStyle>
      <a:lvl1pPr algn="l" rtl="0" eaLnBrk="1" fontAlgn="base" hangingPunct="1">
        <a:spcBef>
          <a:spcPct val="0"/>
        </a:spcBef>
        <a:spcAft>
          <a:spcPct val="0"/>
        </a:spcAft>
        <a:buClr>
          <a:srgbClr val="5F5F5F"/>
        </a:buClr>
        <a:defRPr kumimoji="1" sz="2400" b="1">
          <a:solidFill>
            <a:schemeClr val="tx1"/>
          </a:solidFill>
          <a:latin typeface="+mj-lt"/>
          <a:ea typeface="+mj-ea"/>
          <a:cs typeface="+mj-cs"/>
        </a:defRPr>
      </a:lvl1pPr>
      <a:lvl2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1" fontAlgn="base" hangingPunct="1">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1" fontAlgn="base" hangingPunct="1">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1" fontAlgn="base" hangingPunct="1">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1" fontAlgn="base" hangingPunct="1">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2" descr="ヨコカラー中用"/>
          <p:cNvPicPr>
            <a:picLocks noChangeAspect="1" noChangeArrowheads="1"/>
          </p:cNvPicPr>
          <p:nvPr/>
        </p:nvPicPr>
        <p:blipFill>
          <a:blip r:embed="rId13" cstate="print"/>
          <a:srcRect/>
          <a:stretch>
            <a:fillRect/>
          </a:stretch>
        </p:blipFill>
        <p:spPr bwMode="gray">
          <a:xfrm>
            <a:off x="406400" y="188913"/>
            <a:ext cx="9080500" cy="195262"/>
          </a:xfrm>
          <a:prstGeom prst="rect">
            <a:avLst/>
          </a:prstGeom>
          <a:noFill/>
          <a:ln w="9525">
            <a:noFill/>
            <a:miter lim="800000"/>
            <a:headEnd/>
            <a:tailEnd/>
          </a:ln>
        </p:spPr>
      </p:pic>
      <p:sp>
        <p:nvSpPr>
          <p:cNvPr id="2052" name="Rectangle 3"/>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2053" name="Rectangle 5"/>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fontAlgn="base">
              <a:buFontTx/>
              <a:buNone/>
              <a:defRPr sz="1200" smtClean="0">
                <a:latin typeface="Arial" charset="0"/>
              </a:defRPr>
            </a:lvl1pPr>
          </a:lstStyle>
          <a:p>
            <a:pPr>
              <a:defRPr/>
            </a:pPr>
            <a:fld id="{A6748646-9A80-42F4-929F-3CF294A660D6}" type="slidenum">
              <a:rPr lang="en-US" altLang="ja-JP"/>
              <a:pPr>
                <a:defRPr/>
              </a:pPr>
              <a:t>‹#›</a:t>
            </a:fld>
            <a:endParaRPr lang="en-US" altLang="ja-JP"/>
          </a:p>
        </p:txBody>
      </p:sp>
      <p:sp>
        <p:nvSpPr>
          <p:cNvPr id="1248263"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
        <p:nvSpPr>
          <p:cNvPr id="1248264" name="Rectangle 8"/>
          <p:cNvSpPr>
            <a:spLocks noGrp="1" noChangeArrowheads="1"/>
          </p:cNvSpPr>
          <p:nvPr>
            <p:ph type="ftr" sz="quarter" idx="3"/>
          </p:nvPr>
        </p:nvSpPr>
        <p:spPr bwMode="gray">
          <a:xfrm>
            <a:off x="381000" y="6654800"/>
            <a:ext cx="3598863" cy="152400"/>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spAutoFit/>
          </a:bodyPr>
          <a:lstStyle>
            <a:lvl1pPr algn="l">
              <a:buFontTx/>
              <a:buNone/>
              <a:defRPr sz="1000" smtClean="0">
                <a:solidFill>
                  <a:srgbClr val="ACACAC"/>
                </a:solidFill>
                <a:latin typeface="Arial" charset="0"/>
              </a:defRPr>
            </a:lvl1pPr>
          </a:lstStyle>
          <a:p>
            <a:pPr>
              <a:defRPr/>
            </a:pPr>
            <a:r>
              <a:rPr lang="en-US" altLang="ja-JP" smtClean="0"/>
              <a:t>Copyright (C) 2012, Mitsubishi Research Institute, Inc.</a:t>
            </a:r>
            <a:endParaRPr lang="en-US" altLang="ja-JP"/>
          </a:p>
        </p:txBody>
      </p:sp>
      <p:sp>
        <p:nvSpPr>
          <p:cNvPr id="1248371"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97"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______1.xlsx"/></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5"/>
          <p:cNvSpPr>
            <a:spLocks noGrp="1" noChangeArrowheads="1"/>
          </p:cNvSpPr>
          <p:nvPr>
            <p:ph type="subTitle" idx="4294967295"/>
          </p:nvPr>
        </p:nvSpPr>
        <p:spPr>
          <a:xfrm>
            <a:off x="430066" y="2913949"/>
            <a:ext cx="9051925" cy="2585323"/>
          </a:xfrm>
        </p:spPr>
        <p:txBody>
          <a:bodyPr/>
          <a:lstStyle/>
          <a:p>
            <a:pPr marL="0" indent="0" eaLnBrk="1" hangingPunct="1"/>
            <a:r>
              <a:rPr lang="ja-JP" altLang="en-US" sz="2400" b="0" dirty="0">
                <a:latin typeface="HGP創英角ｺﾞｼｯｸUB" pitchFamily="50" charset="-128"/>
                <a:ea typeface="HGP創英角ｺﾞｼｯｸUB" pitchFamily="50" charset="-128"/>
              </a:rPr>
              <a:t>今年度</a:t>
            </a:r>
            <a:r>
              <a:rPr lang="ja-JP" altLang="en-US" sz="2400" b="0" dirty="0" smtClean="0">
                <a:latin typeface="HGP創英角ｺﾞｼｯｸUB" pitchFamily="50" charset="-128"/>
                <a:ea typeface="HGP創英角ｺﾞｼｯｸUB" pitchFamily="50" charset="-128"/>
              </a:rPr>
              <a:t>の検討事項と進め方について（案）</a:t>
            </a:r>
          </a:p>
          <a:p>
            <a:pPr marL="0" indent="0" eaLnBrk="1" hangingPunct="1"/>
            <a:endParaRPr lang="en-US" altLang="ja-JP" b="0" dirty="0" smtClean="0"/>
          </a:p>
          <a:p>
            <a:pPr marL="0" indent="0" eaLnBrk="1" hangingPunct="1"/>
            <a:endParaRPr lang="en-US" altLang="ja-JP" b="0" dirty="0" smtClean="0"/>
          </a:p>
          <a:p>
            <a:pPr marL="0" indent="0" eaLnBrk="1" hangingPunct="1"/>
            <a:endParaRPr lang="en-US" altLang="ja-JP" b="0" dirty="0" smtClean="0"/>
          </a:p>
          <a:p>
            <a:pPr marL="0" indent="0" eaLnBrk="1" hangingPunct="1"/>
            <a:r>
              <a:rPr lang="en-US" altLang="ja-JP" b="0" dirty="0" smtClean="0"/>
              <a:t>2012</a:t>
            </a:r>
            <a:r>
              <a:rPr lang="ja-JP" altLang="en-US" b="0" dirty="0" smtClean="0"/>
              <a:t>年</a:t>
            </a:r>
            <a:r>
              <a:rPr lang="en-US" altLang="ja-JP" b="0" dirty="0" smtClean="0"/>
              <a:t>9</a:t>
            </a:r>
            <a:r>
              <a:rPr lang="ja-JP" altLang="en-US" b="0" dirty="0" smtClean="0"/>
              <a:t>月</a:t>
            </a:r>
            <a:r>
              <a:rPr lang="en-US" altLang="ja-JP" b="0" dirty="0" smtClean="0"/>
              <a:t>28</a:t>
            </a:r>
            <a:r>
              <a:rPr lang="ja-JP" altLang="en-US" b="0" dirty="0" smtClean="0"/>
              <a:t>日</a:t>
            </a:r>
            <a:endParaRPr lang="en-US" altLang="ja-JP" b="0" dirty="0" smtClean="0"/>
          </a:p>
          <a:p>
            <a:pPr marL="0" indent="0" eaLnBrk="1" hangingPunct="1"/>
            <a:endParaRPr lang="en-US" altLang="ja-JP" dirty="0"/>
          </a:p>
          <a:p>
            <a:pPr marL="0" indent="0" eaLnBrk="1" hangingPunct="1"/>
            <a:r>
              <a:rPr lang="ja-JP" altLang="en-US" b="0" dirty="0" smtClean="0"/>
              <a:t>オープンデータ流通推進コンソーシアム事務局</a:t>
            </a:r>
          </a:p>
        </p:txBody>
      </p:sp>
      <p:sp>
        <p:nvSpPr>
          <p:cNvPr id="2" name="正方形/長方形 1"/>
          <p:cNvSpPr/>
          <p:nvPr/>
        </p:nvSpPr>
        <p:spPr>
          <a:xfrm>
            <a:off x="344488" y="2348880"/>
            <a:ext cx="7587333" cy="400110"/>
          </a:xfrm>
          <a:prstGeom prst="rect">
            <a:avLst/>
          </a:prstGeom>
        </p:spPr>
        <p:txBody>
          <a:bodyPr wrap="none">
            <a:spAutoFit/>
          </a:bodyPr>
          <a:lstStyle/>
          <a:p>
            <a:pPr algn="l"/>
            <a:r>
              <a:rPr lang="ja-JP" altLang="en-US" sz="2000" dirty="0" smtClean="0">
                <a:latin typeface="+mn-ea"/>
                <a:ea typeface="+mn-ea"/>
              </a:rPr>
              <a:t>オープンデータ流通推進コンソーシアム</a:t>
            </a:r>
            <a:r>
              <a:rPr lang="ja-JP" altLang="en-US" sz="2000" dirty="0">
                <a:latin typeface="+mn-ea"/>
                <a:ea typeface="+mn-ea"/>
              </a:rPr>
              <a:t>　</a:t>
            </a:r>
            <a:r>
              <a:rPr lang="ja-JP" altLang="en-US" sz="2000" dirty="0" smtClean="0">
                <a:latin typeface="+mn-ea"/>
                <a:ea typeface="+mn-ea"/>
              </a:rPr>
              <a:t>第</a:t>
            </a:r>
            <a:r>
              <a:rPr lang="en-US" altLang="ja-JP" sz="2000" dirty="0" smtClean="0">
                <a:latin typeface="+mn-ea"/>
                <a:ea typeface="+mn-ea"/>
              </a:rPr>
              <a:t>1</a:t>
            </a:r>
            <a:r>
              <a:rPr lang="ja-JP" altLang="en-US" sz="2000" dirty="0" smtClean="0">
                <a:latin typeface="+mn-ea"/>
                <a:ea typeface="+mn-ea"/>
              </a:rPr>
              <a:t>回　利活用・普及委員会</a:t>
            </a:r>
            <a:endParaRPr lang="ja-JP" altLang="en-US" sz="2000" dirty="0">
              <a:latin typeface="+mn-ea"/>
              <a:ea typeface="+mn-ea"/>
            </a:endParaRPr>
          </a:p>
        </p:txBody>
      </p:sp>
      <p:cxnSp>
        <p:nvCxnSpPr>
          <p:cNvPr id="4" name="直線コネクタ 3"/>
          <p:cNvCxnSpPr/>
          <p:nvPr/>
        </p:nvCxnSpPr>
        <p:spPr bwMode="auto">
          <a:xfrm>
            <a:off x="415925" y="2769933"/>
            <a:ext cx="8929563" cy="0"/>
          </a:xfrm>
          <a:prstGeom prst="line">
            <a:avLst/>
          </a:prstGeom>
          <a:solidFill>
            <a:schemeClr val="bg1"/>
          </a:solidFill>
          <a:ln w="19050" cap="flat" cmpd="sng" algn="ctr">
            <a:solidFill>
              <a:schemeClr val="tx2">
                <a:lumMod val="50000"/>
                <a:lumOff val="50000"/>
              </a:schemeClr>
            </a:solidFill>
            <a:prstDash val="solid"/>
            <a:round/>
            <a:headEnd type="none" w="med" len="med"/>
            <a:tailEnd type="none" w="med" len="med"/>
          </a:ln>
          <a:effectLst/>
        </p:spPr>
      </p:cxnSp>
      <p:sp>
        <p:nvSpPr>
          <p:cNvPr id="3" name="テキスト ボックス 2"/>
          <p:cNvSpPr txBox="1"/>
          <p:nvPr/>
        </p:nvSpPr>
        <p:spPr>
          <a:xfrm>
            <a:off x="8676577" y="548680"/>
            <a:ext cx="803426" cy="369332"/>
          </a:xfrm>
          <a:prstGeom prst="rect">
            <a:avLst/>
          </a:prstGeom>
          <a:noFill/>
          <a:ln>
            <a:solidFill>
              <a:schemeClr val="tx1"/>
            </a:solidFill>
          </a:ln>
        </p:spPr>
        <p:txBody>
          <a:bodyPr wrap="none" rtlCol="0">
            <a:spAutoFit/>
          </a:bodyPr>
          <a:lstStyle/>
          <a:p>
            <a:r>
              <a:rPr kumimoji="1" lang="ja-JP" altLang="en-US" sz="1800" dirty="0" smtClean="0"/>
              <a:t>資料５</a:t>
            </a:r>
            <a:endParaRPr kumimoji="1" lang="ja-JP" alt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10</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参考２．参考となる取り組み事例の紹介（会員からの情報提供など）</a:t>
            </a:r>
          </a:p>
        </p:txBody>
      </p:sp>
      <p:sp>
        <p:nvSpPr>
          <p:cNvPr id="109" name="正方形/長方形 108"/>
          <p:cNvSpPr/>
          <p:nvPr/>
        </p:nvSpPr>
        <p:spPr>
          <a:xfrm>
            <a:off x="315700" y="2276873"/>
            <a:ext cx="9275709" cy="673712"/>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角丸四角形 109"/>
          <p:cNvSpPr/>
          <p:nvPr/>
        </p:nvSpPr>
        <p:spPr>
          <a:xfrm>
            <a:off x="211142" y="992965"/>
            <a:ext cx="9430943" cy="1115198"/>
          </a:xfrm>
          <a:prstGeom prst="roundRect">
            <a:avLst>
              <a:gd name="adj" fmla="val 12515"/>
            </a:avLst>
          </a:prstGeom>
          <a:solidFill>
            <a:schemeClr val="bg1"/>
          </a:solidFill>
          <a:ln w="3175">
            <a:solidFill>
              <a:schemeClr val="tx1"/>
            </a:solidFill>
          </a:ln>
          <a:effectLst>
            <a:outerShdw blurRad="50800" dist="76200" dir="42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p:cNvSpPr txBox="1"/>
          <p:nvPr/>
        </p:nvSpPr>
        <p:spPr>
          <a:xfrm>
            <a:off x="166255" y="1101344"/>
            <a:ext cx="7981672" cy="584775"/>
          </a:xfrm>
          <a:prstGeom prst="rect">
            <a:avLst/>
          </a:prstGeom>
          <a:noFill/>
        </p:spPr>
        <p:txBody>
          <a:bodyPr wrap="none" rtlCol="0">
            <a:spAutoFit/>
          </a:bodyPr>
          <a:lstStyle/>
          <a:p>
            <a:r>
              <a:rPr lang="ja-JP" altLang="en-US" sz="3200" dirty="0">
                <a:latin typeface="メイリオ" pitchFamily="50" charset="-128"/>
                <a:ea typeface="メイリオ" pitchFamily="50" charset="-128"/>
                <a:cs typeface="メイリオ" pitchFamily="50" charset="-128"/>
              </a:rPr>
              <a:t>位置</a:t>
            </a:r>
            <a:r>
              <a:rPr lang="ja-JP" altLang="en-US" sz="3200" dirty="0" smtClean="0">
                <a:latin typeface="メイリオ" pitchFamily="50" charset="-128"/>
                <a:ea typeface="メイリオ" pitchFamily="50" charset="-128"/>
                <a:cs typeface="メイリオ" pitchFamily="50" charset="-128"/>
              </a:rPr>
              <a:t>情報の収集・流通とボランティア支援</a:t>
            </a:r>
            <a:endParaRPr lang="en-US" altLang="ja-JP" sz="3200" dirty="0" smtClean="0">
              <a:latin typeface="メイリオ" pitchFamily="50" charset="-128"/>
              <a:ea typeface="メイリオ" pitchFamily="50" charset="-128"/>
              <a:cs typeface="メイリオ" pitchFamily="50" charset="-128"/>
            </a:endParaRPr>
          </a:p>
        </p:txBody>
      </p:sp>
      <p:sp>
        <p:nvSpPr>
          <p:cNvPr id="112" name="テキスト ボックス 111"/>
          <p:cNvSpPr txBox="1"/>
          <p:nvPr/>
        </p:nvSpPr>
        <p:spPr>
          <a:xfrm>
            <a:off x="765697" y="1744539"/>
            <a:ext cx="7974864" cy="338554"/>
          </a:xfrm>
          <a:prstGeom prst="rect">
            <a:avLst/>
          </a:prstGeom>
          <a:noFill/>
        </p:spPr>
        <p:txBody>
          <a:bodyPr wrap="square" rtlCol="0">
            <a:spAutoFit/>
          </a:bodyPr>
          <a:lstStyle/>
          <a:p>
            <a:r>
              <a:rPr lang="en-US" altLang="ja-JP" sz="1600" dirty="0" smtClean="0">
                <a:latin typeface="メイリオ" pitchFamily="50" charset="-128"/>
                <a:ea typeface="メイリオ" pitchFamily="50" charset="-128"/>
                <a:cs typeface="メイリオ" pitchFamily="50" charset="-128"/>
              </a:rPr>
              <a:t>NPO</a:t>
            </a:r>
            <a:r>
              <a:rPr lang="ja-JP" altLang="en-US" sz="1600" dirty="0" smtClean="0">
                <a:latin typeface="メイリオ" pitchFamily="50" charset="-128"/>
                <a:ea typeface="メイリオ" pitchFamily="50" charset="-128"/>
                <a:cs typeface="メイリオ" pitchFamily="50" charset="-128"/>
              </a:rPr>
              <a:t>法人</a:t>
            </a:r>
            <a:r>
              <a:rPr lang="en-US" altLang="ja-JP" sz="1600" dirty="0" smtClean="0">
                <a:latin typeface="メイリオ" pitchFamily="50" charset="-128"/>
                <a:ea typeface="メイリオ" pitchFamily="50" charset="-128"/>
                <a:cs typeface="メイリオ" pitchFamily="50" charset="-128"/>
              </a:rPr>
              <a:t> </a:t>
            </a:r>
            <a:r>
              <a:rPr lang="ja-JP" altLang="en-US" sz="1600" dirty="0">
                <a:latin typeface="メイリオ" pitchFamily="50" charset="-128"/>
                <a:ea typeface="メイリオ" pitchFamily="50" charset="-128"/>
                <a:cs typeface="メイリオ" pitchFamily="50" charset="-128"/>
              </a:rPr>
              <a:t>位置</a:t>
            </a:r>
            <a:r>
              <a:rPr lang="ja-JP" altLang="en-US" sz="1600" dirty="0" smtClean="0">
                <a:latin typeface="メイリオ" pitchFamily="50" charset="-128"/>
                <a:ea typeface="メイリオ" pitchFamily="50" charset="-128"/>
                <a:cs typeface="メイリオ" pitchFamily="50" charset="-128"/>
              </a:rPr>
              <a:t>情報サービス研究機構</a:t>
            </a:r>
            <a:r>
              <a:rPr lang="en-US" altLang="ja-JP" sz="1600" dirty="0" smtClean="0">
                <a:latin typeface="メイリオ" pitchFamily="50" charset="-128"/>
                <a:ea typeface="メイリオ" pitchFamily="50" charset="-128"/>
                <a:cs typeface="メイリオ" pitchFamily="50" charset="-128"/>
              </a:rPr>
              <a:t>(</a:t>
            </a:r>
            <a:r>
              <a:rPr lang="en-US" altLang="ja-JP" sz="1600" dirty="0" err="1" smtClean="0">
                <a:latin typeface="メイリオ" pitchFamily="50" charset="-128"/>
                <a:ea typeface="メイリオ" pitchFamily="50" charset="-128"/>
                <a:cs typeface="メイリオ" pitchFamily="50" charset="-128"/>
              </a:rPr>
              <a:t>Lisra</a:t>
            </a:r>
            <a:r>
              <a:rPr lang="en-US" altLang="ja-JP" sz="1600" dirty="0" smtClean="0">
                <a:latin typeface="メイリオ" pitchFamily="50" charset="-128"/>
                <a:ea typeface="メイリオ" pitchFamily="50" charset="-128"/>
                <a:cs typeface="メイリオ" pitchFamily="50" charset="-128"/>
              </a:rPr>
              <a:t>) </a:t>
            </a:r>
            <a:r>
              <a:rPr lang="ja-JP" altLang="en-US" sz="1600" dirty="0" smtClean="0">
                <a:latin typeface="メイリオ" pitchFamily="50" charset="-128"/>
                <a:ea typeface="メイリオ" pitchFamily="50" charset="-128"/>
                <a:cs typeface="メイリオ" pitchFamily="50" charset="-128"/>
              </a:rPr>
              <a:t>代表</a:t>
            </a:r>
            <a:r>
              <a:rPr lang="ja-JP" altLang="en-US" sz="1600" dirty="0">
                <a:latin typeface="メイリオ" pitchFamily="50" charset="-128"/>
                <a:ea typeface="メイリオ" pitchFamily="50" charset="-128"/>
                <a:cs typeface="メイリオ" pitchFamily="50" charset="-128"/>
              </a:rPr>
              <a:t>理事</a:t>
            </a:r>
            <a:r>
              <a:rPr lang="ja-JP" altLang="en-US" sz="1600" dirty="0" smtClean="0">
                <a:latin typeface="メイリオ" pitchFamily="50" charset="-128"/>
                <a:ea typeface="メイリオ" pitchFamily="50" charset="-128"/>
                <a:cs typeface="メイリオ" pitchFamily="50" charset="-128"/>
              </a:rPr>
              <a:t>／名古屋大学 教授  河口信夫</a:t>
            </a:r>
            <a:endParaRPr kumimoji="1" lang="en-US" altLang="ja-JP" sz="1600" dirty="0" smtClean="0">
              <a:latin typeface="メイリオ" pitchFamily="50" charset="-128"/>
              <a:ea typeface="メイリオ" pitchFamily="50" charset="-128"/>
              <a:cs typeface="メイリオ" pitchFamily="50" charset="-128"/>
            </a:endParaRPr>
          </a:p>
        </p:txBody>
      </p:sp>
      <p:cxnSp>
        <p:nvCxnSpPr>
          <p:cNvPr id="113" name="直線コネクタ 112"/>
          <p:cNvCxnSpPr/>
          <p:nvPr/>
        </p:nvCxnSpPr>
        <p:spPr>
          <a:xfrm>
            <a:off x="247046" y="1686119"/>
            <a:ext cx="9177993" cy="0"/>
          </a:xfrm>
          <a:prstGeom prst="line">
            <a:avLst/>
          </a:prstGeom>
          <a:ln w="41275" cap="rnd">
            <a:solidFill>
              <a:srgbClr val="FF6600"/>
            </a:solidFill>
          </a:ln>
        </p:spPr>
        <p:style>
          <a:lnRef idx="1">
            <a:schemeClr val="accent1"/>
          </a:lnRef>
          <a:fillRef idx="0">
            <a:schemeClr val="accent1"/>
          </a:fillRef>
          <a:effectRef idx="0">
            <a:schemeClr val="accent1"/>
          </a:effectRef>
          <a:fontRef idx="minor">
            <a:schemeClr val="tx1"/>
          </a:fontRef>
        </p:style>
      </p:cxnSp>
      <p:pic>
        <p:nvPicPr>
          <p:cNvPr id="118" name="図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73795" y="973915"/>
            <a:ext cx="146843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 name="正方形/長方形 118"/>
          <p:cNvSpPr/>
          <p:nvPr/>
        </p:nvSpPr>
        <p:spPr>
          <a:xfrm>
            <a:off x="234909" y="2365810"/>
            <a:ext cx="9331453" cy="584775"/>
          </a:xfrm>
          <a:prstGeom prst="rect">
            <a:avLst/>
          </a:prstGeom>
        </p:spPr>
        <p:txBody>
          <a:bodyPr wrap="square">
            <a:spAutoFit/>
          </a:bodyPr>
          <a:lstStyle/>
          <a:p>
            <a:r>
              <a:rPr lang="en-US" altLang="ja-JP" sz="1600" dirty="0" smtClean="0">
                <a:latin typeface="メイリオ" pitchFamily="50" charset="-128"/>
                <a:ea typeface="メイリオ" pitchFamily="50" charset="-128"/>
                <a:cs typeface="メイリオ" pitchFamily="50" charset="-128"/>
              </a:rPr>
              <a:t>100</a:t>
            </a:r>
            <a:r>
              <a:rPr lang="ja-JP" altLang="en-US" sz="1600" dirty="0" smtClean="0">
                <a:latin typeface="メイリオ" pitchFamily="50" charset="-128"/>
                <a:ea typeface="メイリオ" pitchFamily="50" charset="-128"/>
                <a:cs typeface="メイリオ" pitchFamily="50" charset="-128"/>
              </a:rPr>
              <a:t>万件以上のデータ収集を実現した「</a:t>
            </a:r>
            <a:r>
              <a:rPr lang="en-US" altLang="ja-JP" sz="1600" b="1" dirty="0" smtClean="0">
                <a:latin typeface="メイリオ" pitchFamily="50" charset="-128"/>
                <a:ea typeface="メイリオ" pitchFamily="50" charset="-128"/>
                <a:cs typeface="メイリオ" pitchFamily="50" charset="-128"/>
              </a:rPr>
              <a:t>Locky.jp</a:t>
            </a:r>
            <a:r>
              <a:rPr lang="ja-JP" altLang="en-US" sz="1600" dirty="0" smtClean="0">
                <a:latin typeface="メイリオ" pitchFamily="50" charset="-128"/>
                <a:ea typeface="メイリオ" pitchFamily="50" charset="-128"/>
                <a:cs typeface="メイリオ" pitchFamily="50" charset="-128"/>
              </a:rPr>
              <a:t>」，</a:t>
            </a:r>
            <a:r>
              <a:rPr lang="en-US" altLang="ja-JP" sz="1600" dirty="0" smtClean="0">
                <a:latin typeface="メイリオ" pitchFamily="50" charset="-128"/>
                <a:ea typeface="メイリオ" pitchFamily="50" charset="-128"/>
                <a:cs typeface="メイリオ" pitchFamily="50" charset="-128"/>
              </a:rPr>
              <a:t>130</a:t>
            </a:r>
            <a:r>
              <a:rPr lang="ja-JP" altLang="en-US" sz="1600" dirty="0">
                <a:latin typeface="メイリオ" pitchFamily="50" charset="-128"/>
                <a:ea typeface="メイリオ" pitchFamily="50" charset="-128"/>
                <a:cs typeface="メイリオ" pitchFamily="50" charset="-128"/>
              </a:rPr>
              <a:t>万人以上が利用している</a:t>
            </a:r>
            <a:r>
              <a:rPr lang="en-US" altLang="ja-JP" sz="1600" dirty="0">
                <a:latin typeface="メイリオ" pitchFamily="50" charset="-128"/>
                <a:ea typeface="メイリオ" pitchFamily="50" charset="-128"/>
                <a:cs typeface="メイリオ" pitchFamily="50" charset="-128"/>
              </a:rPr>
              <a:t>iPhone</a:t>
            </a:r>
            <a:r>
              <a:rPr lang="ja-JP" altLang="en-US" sz="1600" dirty="0">
                <a:latin typeface="メイリオ" pitchFamily="50" charset="-128"/>
                <a:ea typeface="メイリオ" pitchFamily="50" charset="-128"/>
                <a:cs typeface="メイリオ" pitchFamily="50" charset="-128"/>
              </a:rPr>
              <a:t>アプリ「</a:t>
            </a:r>
            <a:r>
              <a:rPr lang="ja-JP" altLang="en-US" sz="1600" b="1" dirty="0">
                <a:latin typeface="メイリオ" pitchFamily="50" charset="-128"/>
                <a:ea typeface="メイリオ" pitchFamily="50" charset="-128"/>
                <a:cs typeface="メイリオ" pitchFamily="50" charset="-128"/>
              </a:rPr>
              <a:t>駅</a:t>
            </a:r>
            <a:r>
              <a:rPr lang="en-US" altLang="ja-JP" sz="1600" b="1" dirty="0">
                <a:latin typeface="メイリオ" pitchFamily="50" charset="-128"/>
                <a:ea typeface="メイリオ" pitchFamily="50" charset="-128"/>
                <a:cs typeface="メイリオ" pitchFamily="50" charset="-128"/>
              </a:rPr>
              <a:t>.</a:t>
            </a:r>
            <a:r>
              <a:rPr lang="en-US" altLang="ja-JP" sz="1600" b="1" dirty="0" err="1">
                <a:latin typeface="メイリオ" pitchFamily="50" charset="-128"/>
                <a:ea typeface="メイリオ" pitchFamily="50" charset="-128"/>
                <a:cs typeface="メイリオ" pitchFamily="50" charset="-128"/>
              </a:rPr>
              <a:t>Locky</a:t>
            </a:r>
            <a:r>
              <a:rPr lang="ja-JP" altLang="en-US" sz="1600" dirty="0" smtClean="0">
                <a:latin typeface="メイリオ" pitchFamily="50" charset="-128"/>
                <a:ea typeface="メイリオ" pitchFamily="50" charset="-128"/>
                <a:cs typeface="メイリオ" pitchFamily="50" charset="-128"/>
              </a:rPr>
              <a:t>」の経験から</a:t>
            </a:r>
            <a:r>
              <a:rPr lang="ja-JP" altLang="en-US" sz="1600" dirty="0">
                <a:latin typeface="メイリオ" pitchFamily="50" charset="-128"/>
                <a:ea typeface="メイリオ" pitchFamily="50" charset="-128"/>
                <a:cs typeface="メイリオ" pitchFamily="50" charset="-128"/>
              </a:rPr>
              <a:t>、位置情報の活用</a:t>
            </a:r>
            <a:r>
              <a:rPr lang="ja-JP" altLang="en-US" sz="1600" dirty="0" smtClean="0">
                <a:latin typeface="メイリオ" pitchFamily="50" charset="-128"/>
                <a:ea typeface="メイリオ" pitchFamily="50" charset="-128"/>
                <a:cs typeface="メイリオ" pitchFamily="50" charset="-128"/>
              </a:rPr>
              <a:t>にユーザ参加型の枠組みの有効性を確認。</a:t>
            </a:r>
            <a:endParaRPr lang="ja-JP" altLang="en-US" sz="1600" dirty="0">
              <a:latin typeface="メイリオ" pitchFamily="50" charset="-128"/>
              <a:ea typeface="メイリオ" pitchFamily="50" charset="-128"/>
              <a:cs typeface="メイリオ" pitchFamily="50" charset="-128"/>
            </a:endParaRPr>
          </a:p>
        </p:txBody>
      </p:sp>
      <p:sp>
        <p:nvSpPr>
          <p:cNvPr id="20" name="角丸四角形 19"/>
          <p:cNvSpPr/>
          <p:nvPr/>
        </p:nvSpPr>
        <p:spPr bwMode="auto">
          <a:xfrm>
            <a:off x="472041" y="5016406"/>
            <a:ext cx="2611090" cy="1220906"/>
          </a:xfrm>
          <a:prstGeom prst="roundRect">
            <a:avLst>
              <a:gd name="adj" fmla="val 13800"/>
            </a:avLst>
          </a:prstGeom>
          <a:solidFill>
            <a:schemeClr val="bg2">
              <a:lumMod val="75000"/>
              <a:alpha val="16078"/>
            </a:scheme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900"/>
          </a:p>
        </p:txBody>
      </p:sp>
      <p:sp>
        <p:nvSpPr>
          <p:cNvPr id="21" name="角丸四角形 20"/>
          <p:cNvSpPr/>
          <p:nvPr/>
        </p:nvSpPr>
        <p:spPr bwMode="auto">
          <a:xfrm>
            <a:off x="512245" y="3685282"/>
            <a:ext cx="2530684" cy="905816"/>
          </a:xfrm>
          <a:prstGeom prst="roundRect">
            <a:avLst/>
          </a:prstGeom>
          <a:solidFill>
            <a:srgbClr val="99FF99"/>
          </a:solidFill>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ja-JP" altLang="en-US" sz="900" dirty="0"/>
          </a:p>
        </p:txBody>
      </p:sp>
      <p:pic>
        <p:nvPicPr>
          <p:cNvPr id="22" name="図 1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53545" y="3867134"/>
            <a:ext cx="352647" cy="778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角丸四角形 22"/>
          <p:cNvSpPr/>
          <p:nvPr/>
        </p:nvSpPr>
        <p:spPr bwMode="auto">
          <a:xfrm>
            <a:off x="511726" y="5032136"/>
            <a:ext cx="1010696" cy="723105"/>
          </a:xfrm>
          <a:prstGeom prst="roundRect">
            <a:avLst/>
          </a:prstGeom>
          <a:solidFill>
            <a:srgbClr val="FF660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ja-JP" altLang="en-US" sz="1400" b="1" dirty="0">
                <a:latin typeface="メイリオ" pitchFamily="50" charset="-128"/>
                <a:ea typeface="メイリオ" pitchFamily="50" charset="-128"/>
                <a:cs typeface="メイリオ" pitchFamily="50" charset="-128"/>
              </a:rPr>
              <a:t>位置情報</a:t>
            </a:r>
            <a:endParaRPr lang="en-US" altLang="ja-JP" sz="1400" b="1" dirty="0">
              <a:latin typeface="メイリオ" pitchFamily="50" charset="-128"/>
              <a:ea typeface="メイリオ" pitchFamily="50" charset="-128"/>
              <a:cs typeface="メイリオ" pitchFamily="50" charset="-128"/>
            </a:endParaRPr>
          </a:p>
          <a:p>
            <a:pPr algn="ctr">
              <a:defRPr/>
            </a:pPr>
            <a:r>
              <a:rPr lang="ja-JP" altLang="en-US" sz="1400" b="1" dirty="0">
                <a:latin typeface="メイリオ" pitchFamily="50" charset="-128"/>
                <a:ea typeface="メイリオ" pitchFamily="50" charset="-128"/>
                <a:cs typeface="メイリオ" pitchFamily="50" charset="-128"/>
              </a:rPr>
              <a:t>サービス</a:t>
            </a:r>
          </a:p>
        </p:txBody>
      </p:sp>
      <p:sp>
        <p:nvSpPr>
          <p:cNvPr id="24" name="角丸四角形 23"/>
          <p:cNvSpPr/>
          <p:nvPr/>
        </p:nvSpPr>
        <p:spPr bwMode="auto">
          <a:xfrm>
            <a:off x="1978139" y="5032136"/>
            <a:ext cx="1044061" cy="723105"/>
          </a:xfrm>
          <a:prstGeom prst="roundRect">
            <a:avLst/>
          </a:prstGeom>
          <a:solidFill>
            <a:srgbClr val="0000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1200" b="1" dirty="0">
                <a:latin typeface="メイリオ" pitchFamily="50" charset="-128"/>
                <a:ea typeface="メイリオ" pitchFamily="50" charset="-128"/>
                <a:cs typeface="メイリオ" pitchFamily="50" charset="-128"/>
              </a:rPr>
              <a:t>Crowd</a:t>
            </a:r>
          </a:p>
          <a:p>
            <a:pPr algn="ctr">
              <a:defRPr/>
            </a:pPr>
            <a:r>
              <a:rPr lang="en-US" altLang="ja-JP" sz="1200" b="1" dirty="0">
                <a:latin typeface="メイリオ" pitchFamily="50" charset="-128"/>
                <a:ea typeface="メイリオ" pitchFamily="50" charset="-128"/>
                <a:cs typeface="メイリオ" pitchFamily="50" charset="-128"/>
              </a:rPr>
              <a:t>Sourcing</a:t>
            </a:r>
          </a:p>
          <a:p>
            <a:pPr algn="ctr">
              <a:defRPr/>
            </a:pPr>
            <a:r>
              <a:rPr lang="ja-JP" altLang="en-US" sz="1200" b="1" dirty="0">
                <a:latin typeface="メイリオ" pitchFamily="50" charset="-128"/>
                <a:ea typeface="メイリオ" pitchFamily="50" charset="-128"/>
                <a:cs typeface="メイリオ" pitchFamily="50" charset="-128"/>
              </a:rPr>
              <a:t>システム</a:t>
            </a:r>
            <a:endParaRPr lang="en-US" altLang="ja-JP" sz="1200" b="1" dirty="0">
              <a:latin typeface="メイリオ" pitchFamily="50" charset="-128"/>
              <a:ea typeface="メイリオ" pitchFamily="50" charset="-128"/>
              <a:cs typeface="メイリオ" pitchFamily="50" charset="-128"/>
            </a:endParaRPr>
          </a:p>
        </p:txBody>
      </p:sp>
      <p:sp>
        <p:nvSpPr>
          <p:cNvPr id="25" name="角丸四角形 24"/>
          <p:cNvSpPr/>
          <p:nvPr/>
        </p:nvSpPr>
        <p:spPr bwMode="auto">
          <a:xfrm>
            <a:off x="1957825" y="3867134"/>
            <a:ext cx="1244844" cy="723105"/>
          </a:xfrm>
          <a:prstGeom prst="roundRect">
            <a:avLst/>
          </a:prstGeom>
          <a:solidFill>
            <a:srgbClr val="009900"/>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1200" b="1" dirty="0">
                <a:latin typeface="メイリオ" pitchFamily="50" charset="-128"/>
                <a:ea typeface="メイリオ" pitchFamily="50" charset="-128"/>
                <a:cs typeface="メイリオ" pitchFamily="50" charset="-128"/>
              </a:rPr>
              <a:t>地理空間情報</a:t>
            </a:r>
            <a:endParaRPr lang="en-US" altLang="ja-JP" sz="1200" b="1" dirty="0">
              <a:latin typeface="メイリオ" pitchFamily="50" charset="-128"/>
              <a:ea typeface="メイリオ" pitchFamily="50" charset="-128"/>
              <a:cs typeface="メイリオ" pitchFamily="50" charset="-128"/>
            </a:endParaRPr>
          </a:p>
          <a:p>
            <a:pPr algn="ctr">
              <a:defRPr/>
            </a:pPr>
            <a:r>
              <a:rPr lang="ja-JP" altLang="en-US" sz="1200" b="1" dirty="0">
                <a:latin typeface="メイリオ" pitchFamily="50" charset="-128"/>
                <a:ea typeface="メイリオ" pitchFamily="50" charset="-128"/>
                <a:cs typeface="メイリオ" pitchFamily="50" charset="-128"/>
              </a:rPr>
              <a:t>ボランティア</a:t>
            </a:r>
          </a:p>
        </p:txBody>
      </p:sp>
      <p:sp>
        <p:nvSpPr>
          <p:cNvPr id="26" name="テキスト ボックス 22"/>
          <p:cNvSpPr txBox="1">
            <a:spLocks noChangeArrowheads="1"/>
          </p:cNvSpPr>
          <p:nvPr/>
        </p:nvSpPr>
        <p:spPr bwMode="auto">
          <a:xfrm>
            <a:off x="737353" y="3920880"/>
            <a:ext cx="10756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b="1" dirty="0">
                <a:latin typeface="メイリオ" pitchFamily="50" charset="-128"/>
                <a:ea typeface="メイリオ" pitchFamily="50" charset="-128"/>
                <a:cs typeface="メイリオ" pitchFamily="50" charset="-128"/>
              </a:rPr>
              <a:t>一般ユーザ</a:t>
            </a:r>
          </a:p>
        </p:txBody>
      </p:sp>
      <p:sp>
        <p:nvSpPr>
          <p:cNvPr id="27" name="右矢印 26"/>
          <p:cNvSpPr/>
          <p:nvPr/>
        </p:nvSpPr>
        <p:spPr bwMode="auto">
          <a:xfrm rot="16200000">
            <a:off x="712203" y="4666214"/>
            <a:ext cx="321625" cy="281422"/>
          </a:xfrm>
          <a:prstGeom prst="rightArrow">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900"/>
          </a:p>
        </p:txBody>
      </p:sp>
      <p:sp>
        <p:nvSpPr>
          <p:cNvPr id="28" name="テキスト ボックス 24"/>
          <p:cNvSpPr txBox="1">
            <a:spLocks noChangeArrowheads="1"/>
          </p:cNvSpPr>
          <p:nvPr/>
        </p:nvSpPr>
        <p:spPr bwMode="auto">
          <a:xfrm>
            <a:off x="862505" y="4589297"/>
            <a:ext cx="963750" cy="461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1200" b="1" dirty="0">
                <a:latin typeface="メイリオ" pitchFamily="50" charset="-128"/>
                <a:ea typeface="メイリオ" pitchFamily="50" charset="-128"/>
                <a:cs typeface="メイリオ" pitchFamily="50" charset="-128"/>
              </a:rPr>
              <a:t>サービス</a:t>
            </a:r>
            <a:endParaRPr lang="en-US" altLang="ja-JP" sz="1200" b="1" dirty="0">
              <a:latin typeface="メイリオ" pitchFamily="50" charset="-128"/>
              <a:ea typeface="メイリオ" pitchFamily="50" charset="-128"/>
              <a:cs typeface="メイリオ" pitchFamily="50" charset="-128"/>
            </a:endParaRPr>
          </a:p>
          <a:p>
            <a:pPr algn="ctr" eaLnBrk="1" hangingPunct="1"/>
            <a:r>
              <a:rPr lang="ja-JP" altLang="en-US" sz="1200" b="1" dirty="0">
                <a:latin typeface="メイリオ" pitchFamily="50" charset="-128"/>
                <a:ea typeface="メイリオ" pitchFamily="50" charset="-128"/>
                <a:cs typeface="メイリオ" pitchFamily="50" charset="-128"/>
              </a:rPr>
              <a:t>提供</a:t>
            </a:r>
          </a:p>
        </p:txBody>
      </p:sp>
      <p:sp>
        <p:nvSpPr>
          <p:cNvPr id="29" name="右矢印 28"/>
          <p:cNvSpPr/>
          <p:nvPr/>
        </p:nvSpPr>
        <p:spPr bwMode="auto">
          <a:xfrm rot="5400000">
            <a:off x="2288590" y="4681026"/>
            <a:ext cx="321625" cy="281423"/>
          </a:xfrm>
          <a:prstGeom prst="rightArrow">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900"/>
          </a:p>
        </p:txBody>
      </p:sp>
      <p:sp>
        <p:nvSpPr>
          <p:cNvPr id="30" name="テキスト ボックス 26"/>
          <p:cNvSpPr txBox="1">
            <a:spLocks noChangeArrowheads="1"/>
          </p:cNvSpPr>
          <p:nvPr/>
        </p:nvSpPr>
        <p:spPr bwMode="auto">
          <a:xfrm>
            <a:off x="2555067" y="4594314"/>
            <a:ext cx="711392" cy="461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1200" b="1">
                <a:latin typeface="メイリオ" pitchFamily="50" charset="-128"/>
                <a:ea typeface="メイリオ" pitchFamily="50" charset="-128"/>
                <a:cs typeface="メイリオ" pitchFamily="50" charset="-128"/>
              </a:rPr>
              <a:t>データ</a:t>
            </a:r>
            <a:endParaRPr lang="en-US" altLang="ja-JP" sz="1200" b="1">
              <a:latin typeface="メイリオ" pitchFamily="50" charset="-128"/>
              <a:ea typeface="メイリオ" pitchFamily="50" charset="-128"/>
              <a:cs typeface="メイリオ" pitchFamily="50" charset="-128"/>
            </a:endParaRPr>
          </a:p>
          <a:p>
            <a:pPr algn="ctr" eaLnBrk="1" hangingPunct="1"/>
            <a:r>
              <a:rPr lang="ja-JP" altLang="en-US" sz="1200" b="1">
                <a:latin typeface="メイリオ" pitchFamily="50" charset="-128"/>
                <a:ea typeface="メイリオ" pitchFamily="50" charset="-128"/>
                <a:cs typeface="メイリオ" pitchFamily="50" charset="-128"/>
              </a:rPr>
              <a:t>登録</a:t>
            </a:r>
          </a:p>
        </p:txBody>
      </p:sp>
      <p:pic>
        <p:nvPicPr>
          <p:cNvPr id="31" name="Picture 2" descr="C:\Doc2012\Locky.jp\Lansers提案\最終納品物\文字濃色背景透過.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5167" y="5776914"/>
            <a:ext cx="962232" cy="380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右矢印 31"/>
          <p:cNvSpPr/>
          <p:nvPr/>
        </p:nvSpPr>
        <p:spPr bwMode="auto">
          <a:xfrm rot="10800000">
            <a:off x="1595614" y="5111623"/>
            <a:ext cx="321626" cy="281423"/>
          </a:xfrm>
          <a:prstGeom prst="rightArrow">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900"/>
          </a:p>
        </p:txBody>
      </p:sp>
      <p:sp>
        <p:nvSpPr>
          <p:cNvPr id="33" name="テキスト ボックス 29"/>
          <p:cNvSpPr txBox="1">
            <a:spLocks noChangeArrowheads="1"/>
          </p:cNvSpPr>
          <p:nvPr/>
        </p:nvSpPr>
        <p:spPr bwMode="auto">
          <a:xfrm>
            <a:off x="1410933" y="5393690"/>
            <a:ext cx="72281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1100" b="1">
                <a:latin typeface="メイリオ" pitchFamily="50" charset="-128"/>
                <a:ea typeface="メイリオ" pitchFamily="50" charset="-128"/>
                <a:cs typeface="メイリオ" pitchFamily="50" charset="-128"/>
              </a:rPr>
              <a:t>データ</a:t>
            </a:r>
            <a:r>
              <a:rPr lang="en-US" altLang="ja-JP" sz="1100" b="1">
                <a:latin typeface="メイリオ" pitchFamily="50" charset="-128"/>
                <a:ea typeface="メイリオ" pitchFamily="50" charset="-128"/>
                <a:cs typeface="メイリオ" pitchFamily="50" charset="-128"/>
              </a:rPr>
              <a:t/>
            </a:r>
            <a:br>
              <a:rPr lang="en-US" altLang="ja-JP" sz="1100" b="1">
                <a:latin typeface="メイリオ" pitchFamily="50" charset="-128"/>
                <a:ea typeface="メイリオ" pitchFamily="50" charset="-128"/>
                <a:cs typeface="メイリオ" pitchFamily="50" charset="-128"/>
              </a:rPr>
            </a:br>
            <a:r>
              <a:rPr lang="ja-JP" altLang="en-US" sz="1100" b="1">
                <a:latin typeface="メイリオ" pitchFamily="50" charset="-128"/>
                <a:ea typeface="メイリオ" pitchFamily="50" charset="-128"/>
                <a:cs typeface="メイリオ" pitchFamily="50" charset="-128"/>
              </a:rPr>
              <a:t>変換</a:t>
            </a:r>
            <a:endParaRPr lang="en-US" altLang="ja-JP" sz="1100" b="1">
              <a:latin typeface="メイリオ" pitchFamily="50" charset="-128"/>
              <a:ea typeface="メイリオ" pitchFamily="50" charset="-128"/>
              <a:cs typeface="メイリオ" pitchFamily="50" charset="-128"/>
            </a:endParaRPr>
          </a:p>
        </p:txBody>
      </p:sp>
      <p:sp>
        <p:nvSpPr>
          <p:cNvPr id="34" name="テキスト ボックス 203"/>
          <p:cNvSpPr txBox="1">
            <a:spLocks noChangeArrowheads="1"/>
          </p:cNvSpPr>
          <p:nvPr/>
        </p:nvSpPr>
        <p:spPr bwMode="auto">
          <a:xfrm>
            <a:off x="211142" y="3206906"/>
            <a:ext cx="44156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2000" b="1" dirty="0">
                <a:latin typeface="メイリオ" pitchFamily="50" charset="-128"/>
                <a:ea typeface="メイリオ" pitchFamily="50" charset="-128"/>
                <a:cs typeface="メイリオ" pitchFamily="50" charset="-128"/>
              </a:rPr>
              <a:t>サービス提供とデータ収集の循環</a:t>
            </a:r>
            <a:endParaRPr lang="en-US" altLang="ja-JP" sz="2000" b="1" dirty="0">
              <a:latin typeface="メイリオ" pitchFamily="50" charset="-128"/>
              <a:ea typeface="メイリオ" pitchFamily="50" charset="-128"/>
              <a:cs typeface="メイリオ" pitchFamily="50" charset="-128"/>
            </a:endParaRPr>
          </a:p>
        </p:txBody>
      </p:sp>
      <p:sp>
        <p:nvSpPr>
          <p:cNvPr id="35" name="角丸四角形 34"/>
          <p:cNvSpPr/>
          <p:nvPr/>
        </p:nvSpPr>
        <p:spPr>
          <a:xfrm>
            <a:off x="5535608" y="5113806"/>
            <a:ext cx="1434464" cy="580281"/>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ja-JP" altLang="en-US" sz="1050" b="1" dirty="0">
                <a:latin typeface="メイリオ" pitchFamily="50" charset="-128"/>
                <a:ea typeface="メイリオ" pitchFamily="50" charset="-128"/>
                <a:cs typeface="メイリオ" pitchFamily="50" charset="-128"/>
              </a:rPr>
              <a:t>実証実験</a:t>
            </a:r>
            <a:endParaRPr lang="en-US" altLang="ja-JP" sz="1050" b="1" dirty="0">
              <a:latin typeface="メイリオ" pitchFamily="50" charset="-128"/>
              <a:ea typeface="メイリオ" pitchFamily="50" charset="-128"/>
              <a:cs typeface="メイリオ" pitchFamily="50" charset="-128"/>
            </a:endParaRPr>
          </a:p>
          <a:p>
            <a:pPr algn="ctr">
              <a:defRPr/>
            </a:pPr>
            <a:r>
              <a:rPr lang="ja-JP" altLang="en-US" sz="1050" b="1" dirty="0">
                <a:latin typeface="メイリオ" pitchFamily="50" charset="-128"/>
                <a:ea typeface="メイリオ" pitchFamily="50" charset="-128"/>
                <a:cs typeface="メイリオ" pitchFamily="50" charset="-128"/>
              </a:rPr>
              <a:t>位置情報サービス</a:t>
            </a:r>
          </a:p>
        </p:txBody>
      </p:sp>
      <p:sp>
        <p:nvSpPr>
          <p:cNvPr id="36" name="角丸四角形 35"/>
          <p:cNvSpPr/>
          <p:nvPr/>
        </p:nvSpPr>
        <p:spPr>
          <a:xfrm>
            <a:off x="8015465" y="3464120"/>
            <a:ext cx="1327855" cy="639703"/>
          </a:xfrm>
          <a:prstGeom prst="roundRect">
            <a:avLst/>
          </a:prstGeom>
          <a:solidFill>
            <a:srgbClr val="009900"/>
          </a:solidFill>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1100" b="1" dirty="0">
                <a:latin typeface="メイリオ" pitchFamily="50" charset="-128"/>
                <a:ea typeface="メイリオ" pitchFamily="50" charset="-128"/>
                <a:cs typeface="メイリオ" pitchFamily="50" charset="-128"/>
              </a:rPr>
              <a:t>民間</a:t>
            </a:r>
            <a:endParaRPr lang="en-US" altLang="ja-JP" sz="1100" b="1" dirty="0">
              <a:latin typeface="メイリオ" pitchFamily="50" charset="-128"/>
              <a:ea typeface="メイリオ" pitchFamily="50" charset="-128"/>
              <a:cs typeface="メイリオ" pitchFamily="50" charset="-128"/>
            </a:endParaRPr>
          </a:p>
          <a:p>
            <a:pPr algn="ctr">
              <a:defRPr/>
            </a:pPr>
            <a:r>
              <a:rPr lang="ja-JP" altLang="en-US" sz="1100" b="1" dirty="0">
                <a:latin typeface="メイリオ" pitchFamily="50" charset="-128"/>
                <a:ea typeface="メイリオ" pitchFamily="50" charset="-128"/>
                <a:cs typeface="メイリオ" pitchFamily="50" charset="-128"/>
              </a:rPr>
              <a:t>位置情報</a:t>
            </a:r>
            <a:endParaRPr lang="en-US" altLang="ja-JP" sz="1100" b="1" dirty="0">
              <a:latin typeface="メイリオ" pitchFamily="50" charset="-128"/>
              <a:ea typeface="メイリオ" pitchFamily="50" charset="-128"/>
              <a:cs typeface="メイリオ" pitchFamily="50" charset="-128"/>
            </a:endParaRPr>
          </a:p>
          <a:p>
            <a:pPr algn="ctr">
              <a:defRPr/>
            </a:pPr>
            <a:r>
              <a:rPr lang="ja-JP" altLang="en-US" sz="1100" b="1" dirty="0">
                <a:latin typeface="メイリオ" pitchFamily="50" charset="-128"/>
                <a:ea typeface="メイリオ" pitchFamily="50" charset="-128"/>
                <a:cs typeface="メイリオ" pitchFamily="50" charset="-128"/>
              </a:rPr>
              <a:t>サービス事業</a:t>
            </a:r>
          </a:p>
        </p:txBody>
      </p:sp>
      <p:cxnSp>
        <p:nvCxnSpPr>
          <p:cNvPr id="37" name="直線矢印コネクタ 36"/>
          <p:cNvCxnSpPr/>
          <p:nvPr/>
        </p:nvCxnSpPr>
        <p:spPr>
          <a:xfrm>
            <a:off x="5457074" y="5924628"/>
            <a:ext cx="3799670"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5457074" y="3423600"/>
            <a:ext cx="0" cy="2513736"/>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9" name="テキスト ボックス 74"/>
          <p:cNvSpPr txBox="1">
            <a:spLocks noChangeArrowheads="1"/>
          </p:cNvSpPr>
          <p:nvPr/>
        </p:nvSpPr>
        <p:spPr bwMode="auto">
          <a:xfrm>
            <a:off x="6791463" y="6001543"/>
            <a:ext cx="144142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dirty="0">
                <a:latin typeface="メイリオ" pitchFamily="50" charset="-128"/>
                <a:ea typeface="メイリオ" pitchFamily="50" charset="-128"/>
                <a:cs typeface="メイリオ" pitchFamily="50" charset="-128"/>
              </a:rPr>
              <a:t>規模のスケール</a:t>
            </a:r>
          </a:p>
        </p:txBody>
      </p:sp>
      <p:sp>
        <p:nvSpPr>
          <p:cNvPr id="40" name="テキスト ボックス 75"/>
          <p:cNvSpPr txBox="1">
            <a:spLocks noChangeArrowheads="1"/>
          </p:cNvSpPr>
          <p:nvPr/>
        </p:nvSpPr>
        <p:spPr bwMode="auto">
          <a:xfrm>
            <a:off x="8788669" y="5937336"/>
            <a:ext cx="3642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大</a:t>
            </a:r>
          </a:p>
        </p:txBody>
      </p:sp>
      <p:sp>
        <p:nvSpPr>
          <p:cNvPr id="41" name="テキスト ボックス 76"/>
          <p:cNvSpPr txBox="1">
            <a:spLocks noChangeArrowheads="1"/>
          </p:cNvSpPr>
          <p:nvPr/>
        </p:nvSpPr>
        <p:spPr bwMode="auto">
          <a:xfrm>
            <a:off x="5524849" y="5924628"/>
            <a:ext cx="3642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小</a:t>
            </a:r>
          </a:p>
        </p:txBody>
      </p:sp>
      <p:sp>
        <p:nvSpPr>
          <p:cNvPr id="42" name="テキスト ボックス 77"/>
          <p:cNvSpPr txBox="1">
            <a:spLocks noChangeArrowheads="1"/>
          </p:cNvSpPr>
          <p:nvPr/>
        </p:nvSpPr>
        <p:spPr bwMode="auto">
          <a:xfrm>
            <a:off x="5101442" y="4291974"/>
            <a:ext cx="400110"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収益性</a:t>
            </a:r>
          </a:p>
        </p:txBody>
      </p:sp>
      <p:sp>
        <p:nvSpPr>
          <p:cNvPr id="43" name="テキスト ボックス 78"/>
          <p:cNvSpPr txBox="1">
            <a:spLocks noChangeArrowheads="1"/>
          </p:cNvSpPr>
          <p:nvPr/>
        </p:nvSpPr>
        <p:spPr bwMode="auto">
          <a:xfrm>
            <a:off x="5097016" y="3499846"/>
            <a:ext cx="3642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有</a:t>
            </a:r>
          </a:p>
        </p:txBody>
      </p:sp>
      <p:sp>
        <p:nvSpPr>
          <p:cNvPr id="44" name="テキスト ボックス 79"/>
          <p:cNvSpPr txBox="1">
            <a:spLocks noChangeArrowheads="1"/>
          </p:cNvSpPr>
          <p:nvPr/>
        </p:nvSpPr>
        <p:spPr bwMode="auto">
          <a:xfrm>
            <a:off x="5097016" y="5634463"/>
            <a:ext cx="3642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無</a:t>
            </a:r>
          </a:p>
        </p:txBody>
      </p:sp>
      <p:cxnSp>
        <p:nvCxnSpPr>
          <p:cNvPr id="45" name="直線矢印コネクタ 44"/>
          <p:cNvCxnSpPr/>
          <p:nvPr/>
        </p:nvCxnSpPr>
        <p:spPr>
          <a:xfrm flipV="1">
            <a:off x="6842927" y="4028506"/>
            <a:ext cx="1173365" cy="936151"/>
          </a:xfrm>
          <a:prstGeom prst="straightConnector1">
            <a:avLst/>
          </a:prstGeom>
          <a:ln>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46" name="角丸四角形 45"/>
          <p:cNvSpPr/>
          <p:nvPr/>
        </p:nvSpPr>
        <p:spPr>
          <a:xfrm>
            <a:off x="7965632" y="5105026"/>
            <a:ext cx="1544593" cy="602344"/>
          </a:xfrm>
          <a:prstGeom prst="roundRect">
            <a:avLst/>
          </a:prstGeom>
          <a:solidFill>
            <a:srgbClr val="FF6600"/>
          </a:solidFill>
        </p:spPr>
        <p:style>
          <a:lnRef idx="0">
            <a:schemeClr val="accent5"/>
          </a:lnRef>
          <a:fillRef idx="3">
            <a:schemeClr val="accent5"/>
          </a:fillRef>
          <a:effectRef idx="3">
            <a:schemeClr val="accent5"/>
          </a:effectRef>
          <a:fontRef idx="minor">
            <a:schemeClr val="lt1"/>
          </a:fontRef>
        </p:style>
        <p:txBody>
          <a:bodyPr anchor="ctr"/>
          <a:lstStyle/>
          <a:p>
            <a:pPr algn="ctr">
              <a:defRPr/>
            </a:pPr>
            <a:r>
              <a:rPr lang="ja-JP" altLang="en-US" sz="1100" b="1" dirty="0">
                <a:latin typeface="メイリオ" pitchFamily="50" charset="-128"/>
                <a:ea typeface="メイリオ" pitchFamily="50" charset="-128"/>
                <a:cs typeface="メイリオ" pitchFamily="50" charset="-128"/>
              </a:rPr>
              <a:t>ボランティア</a:t>
            </a:r>
            <a:endParaRPr lang="en-US" altLang="ja-JP" sz="1100" b="1" dirty="0">
              <a:latin typeface="メイリオ" pitchFamily="50" charset="-128"/>
              <a:ea typeface="メイリオ" pitchFamily="50" charset="-128"/>
              <a:cs typeface="メイリオ" pitchFamily="50" charset="-128"/>
            </a:endParaRPr>
          </a:p>
          <a:p>
            <a:pPr algn="ctr">
              <a:defRPr/>
            </a:pPr>
            <a:r>
              <a:rPr lang="ja-JP" altLang="en-US" sz="1100" b="1" dirty="0">
                <a:latin typeface="メイリオ" pitchFamily="50" charset="-128"/>
                <a:ea typeface="メイリオ" pitchFamily="50" charset="-128"/>
                <a:cs typeface="メイリオ" pitchFamily="50" charset="-128"/>
              </a:rPr>
              <a:t>による</a:t>
            </a:r>
            <a:endParaRPr lang="en-US" altLang="ja-JP" sz="1100" b="1" dirty="0">
              <a:latin typeface="メイリオ" pitchFamily="50" charset="-128"/>
              <a:ea typeface="メイリオ" pitchFamily="50" charset="-128"/>
              <a:cs typeface="メイリオ" pitchFamily="50" charset="-128"/>
            </a:endParaRPr>
          </a:p>
          <a:p>
            <a:pPr algn="ctr">
              <a:defRPr/>
            </a:pPr>
            <a:r>
              <a:rPr lang="ja-JP" altLang="en-US" sz="1100" b="1" dirty="0">
                <a:latin typeface="メイリオ" pitchFamily="50" charset="-128"/>
                <a:ea typeface="メイリオ" pitchFamily="50" charset="-128"/>
                <a:cs typeface="メイリオ" pitchFamily="50" charset="-128"/>
              </a:rPr>
              <a:t>位置情報サービス</a:t>
            </a:r>
          </a:p>
        </p:txBody>
      </p:sp>
      <p:sp>
        <p:nvSpPr>
          <p:cNvPr id="47" name="テキスト ボックス 82"/>
          <p:cNvSpPr txBox="1">
            <a:spLocks noChangeArrowheads="1"/>
          </p:cNvSpPr>
          <p:nvPr/>
        </p:nvSpPr>
        <p:spPr bwMode="auto">
          <a:xfrm rot="19447197">
            <a:off x="6878288" y="4240874"/>
            <a:ext cx="10823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dirty="0">
                <a:latin typeface="メイリオ" pitchFamily="50" charset="-128"/>
                <a:ea typeface="メイリオ" pitchFamily="50" charset="-128"/>
                <a:cs typeface="メイリオ" pitchFamily="50" charset="-128"/>
              </a:rPr>
              <a:t>通常のパス</a:t>
            </a:r>
          </a:p>
        </p:txBody>
      </p:sp>
      <p:cxnSp>
        <p:nvCxnSpPr>
          <p:cNvPr id="48" name="直線矢印コネクタ 47"/>
          <p:cNvCxnSpPr/>
          <p:nvPr/>
        </p:nvCxnSpPr>
        <p:spPr>
          <a:xfrm>
            <a:off x="7024385" y="5534918"/>
            <a:ext cx="79636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9" name="テキスト ボックス 84"/>
          <p:cNvSpPr txBox="1">
            <a:spLocks noChangeArrowheads="1"/>
          </p:cNvSpPr>
          <p:nvPr/>
        </p:nvSpPr>
        <p:spPr bwMode="auto">
          <a:xfrm>
            <a:off x="6956584" y="5045662"/>
            <a:ext cx="10823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1400" dirty="0">
                <a:latin typeface="メイリオ" pitchFamily="50" charset="-128"/>
                <a:ea typeface="メイリオ" pitchFamily="50" charset="-128"/>
                <a:cs typeface="メイリオ" pitchFamily="50" charset="-128"/>
              </a:rPr>
              <a:t>本</a:t>
            </a:r>
            <a:r>
              <a:rPr lang="en-US" altLang="ja-JP" sz="1400" dirty="0">
                <a:latin typeface="メイリオ" pitchFamily="50" charset="-128"/>
                <a:ea typeface="メイリオ" pitchFamily="50" charset="-128"/>
                <a:cs typeface="メイリオ" pitchFamily="50" charset="-128"/>
              </a:rPr>
              <a:t>NPO</a:t>
            </a:r>
            <a:r>
              <a:rPr lang="ja-JP" altLang="en-US" sz="1400" dirty="0">
                <a:latin typeface="メイリオ" pitchFamily="50" charset="-128"/>
                <a:ea typeface="メイリオ" pitchFamily="50" charset="-128"/>
                <a:cs typeface="メイリオ" pitchFamily="50" charset="-128"/>
              </a:rPr>
              <a:t>の</a:t>
            </a:r>
            <a:endParaRPr lang="en-US" altLang="ja-JP" sz="1400" dirty="0">
              <a:latin typeface="メイリオ" pitchFamily="50" charset="-128"/>
              <a:ea typeface="メイリオ" pitchFamily="50" charset="-128"/>
              <a:cs typeface="メイリオ" pitchFamily="50" charset="-128"/>
            </a:endParaRPr>
          </a:p>
          <a:p>
            <a:pPr algn="ctr" eaLnBrk="1" hangingPunct="1"/>
            <a:r>
              <a:rPr lang="ja-JP" altLang="en-US" sz="1400" dirty="0">
                <a:latin typeface="メイリオ" pitchFamily="50" charset="-128"/>
                <a:ea typeface="メイリオ" pitchFamily="50" charset="-128"/>
                <a:cs typeface="メイリオ" pitchFamily="50" charset="-128"/>
              </a:rPr>
              <a:t>ターゲット</a:t>
            </a:r>
          </a:p>
        </p:txBody>
      </p:sp>
      <p:cxnSp>
        <p:nvCxnSpPr>
          <p:cNvPr id="50" name="直線矢印コネクタ 49"/>
          <p:cNvCxnSpPr/>
          <p:nvPr/>
        </p:nvCxnSpPr>
        <p:spPr>
          <a:xfrm flipV="1">
            <a:off x="8703950" y="4196664"/>
            <a:ext cx="0" cy="84899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テキスト ボックス 86"/>
          <p:cNvSpPr txBox="1">
            <a:spLocks noChangeArrowheads="1"/>
          </p:cNvSpPr>
          <p:nvPr/>
        </p:nvSpPr>
        <p:spPr bwMode="auto">
          <a:xfrm>
            <a:off x="8771781" y="4086381"/>
            <a:ext cx="46166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900" dirty="0">
                <a:latin typeface="メイリオ" pitchFamily="50" charset="-128"/>
                <a:ea typeface="メイリオ" pitchFamily="50" charset="-128"/>
                <a:cs typeface="メイリオ" pitchFamily="50" charset="-128"/>
              </a:rPr>
              <a:t>　事業化も可能</a:t>
            </a:r>
          </a:p>
          <a:p>
            <a:pPr eaLnBrk="1" hangingPunct="1"/>
            <a:r>
              <a:rPr lang="ja-JP" altLang="en-US" sz="900" dirty="0">
                <a:latin typeface="メイリオ" pitchFamily="50" charset="-128"/>
                <a:ea typeface="メイリオ" pitchFamily="50" charset="-128"/>
                <a:cs typeface="メイリオ" pitchFamily="50" charset="-128"/>
              </a:rPr>
              <a:t>収益性が高まれば</a:t>
            </a:r>
            <a:endParaRPr lang="en-US" altLang="ja-JP" sz="900" dirty="0">
              <a:latin typeface="メイリオ" pitchFamily="50" charset="-128"/>
              <a:ea typeface="メイリオ" pitchFamily="50" charset="-128"/>
              <a:cs typeface="メイリオ" pitchFamily="50" charset="-128"/>
            </a:endParaRPr>
          </a:p>
        </p:txBody>
      </p:sp>
      <p:sp>
        <p:nvSpPr>
          <p:cNvPr id="52" name="角丸四角形 51"/>
          <p:cNvSpPr/>
          <p:nvPr/>
        </p:nvSpPr>
        <p:spPr>
          <a:xfrm>
            <a:off x="5666755" y="3499846"/>
            <a:ext cx="1248646" cy="603977"/>
          </a:xfrm>
          <a:prstGeom prst="roundRect">
            <a:avLst/>
          </a:prstGeom>
          <a:solidFill>
            <a:srgbClr val="CCECFF"/>
          </a:solidFill>
        </p:spPr>
        <p:style>
          <a:lnRef idx="1">
            <a:schemeClr val="dk1"/>
          </a:lnRef>
          <a:fillRef idx="2">
            <a:schemeClr val="dk1"/>
          </a:fillRef>
          <a:effectRef idx="1">
            <a:schemeClr val="dk1"/>
          </a:effectRef>
          <a:fontRef idx="minor">
            <a:schemeClr val="dk1"/>
          </a:fontRef>
        </p:style>
        <p:txBody>
          <a:bodyPr anchor="ctr"/>
          <a:lstStyle/>
          <a:p>
            <a:pPr algn="ctr">
              <a:defRPr/>
            </a:pPr>
            <a:r>
              <a:rPr lang="ja-JP" altLang="en-US" sz="1050" b="1" dirty="0">
                <a:latin typeface="メイリオ" pitchFamily="50" charset="-128"/>
                <a:ea typeface="メイリオ" pitchFamily="50" charset="-128"/>
                <a:cs typeface="メイリオ" pitchFamily="50" charset="-128"/>
              </a:rPr>
              <a:t>ニッチな</a:t>
            </a:r>
            <a:endParaRPr lang="en-US" altLang="ja-JP" sz="1050" b="1" dirty="0">
              <a:latin typeface="メイリオ" pitchFamily="50" charset="-128"/>
              <a:ea typeface="メイリオ" pitchFamily="50" charset="-128"/>
              <a:cs typeface="メイリオ" pitchFamily="50" charset="-128"/>
            </a:endParaRPr>
          </a:p>
          <a:p>
            <a:pPr algn="ctr">
              <a:defRPr/>
            </a:pPr>
            <a:r>
              <a:rPr lang="ja-JP" altLang="en-US" sz="1050" b="1" dirty="0">
                <a:latin typeface="メイリオ" pitchFamily="50" charset="-128"/>
                <a:ea typeface="メイリオ" pitchFamily="50" charset="-128"/>
                <a:cs typeface="メイリオ" pitchFamily="50" charset="-128"/>
              </a:rPr>
              <a:t>位置情報</a:t>
            </a:r>
            <a:endParaRPr lang="en-US" altLang="ja-JP" sz="1050" b="1" dirty="0">
              <a:latin typeface="メイリオ" pitchFamily="50" charset="-128"/>
              <a:ea typeface="メイリオ" pitchFamily="50" charset="-128"/>
              <a:cs typeface="メイリオ" pitchFamily="50" charset="-128"/>
            </a:endParaRPr>
          </a:p>
          <a:p>
            <a:pPr algn="ctr">
              <a:defRPr/>
            </a:pPr>
            <a:r>
              <a:rPr lang="ja-JP" altLang="en-US" sz="1050" b="1" dirty="0">
                <a:latin typeface="メイリオ" pitchFamily="50" charset="-128"/>
                <a:ea typeface="メイリオ" pitchFamily="50" charset="-128"/>
                <a:cs typeface="メイリオ" pitchFamily="50" charset="-128"/>
              </a:rPr>
              <a:t>サービス事業</a:t>
            </a:r>
          </a:p>
        </p:txBody>
      </p:sp>
      <p:sp>
        <p:nvSpPr>
          <p:cNvPr id="53" name="テキスト ボックス 88"/>
          <p:cNvSpPr txBox="1">
            <a:spLocks noChangeArrowheads="1"/>
          </p:cNvSpPr>
          <p:nvPr/>
        </p:nvSpPr>
        <p:spPr bwMode="auto">
          <a:xfrm>
            <a:off x="8483679" y="5693766"/>
            <a:ext cx="56137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400">
                <a:latin typeface="メイリオ" pitchFamily="50" charset="-128"/>
                <a:ea typeface="メイリオ" pitchFamily="50" charset="-128"/>
                <a:cs typeface="メイリオ" pitchFamily="50" charset="-128"/>
              </a:rPr>
              <a:t>NPO</a:t>
            </a:r>
            <a:endParaRPr lang="ja-JP" altLang="en-US" sz="1400">
              <a:latin typeface="メイリオ" pitchFamily="50" charset="-128"/>
              <a:ea typeface="メイリオ" pitchFamily="50" charset="-128"/>
              <a:cs typeface="メイリオ" pitchFamily="50" charset="-128"/>
            </a:endParaRPr>
          </a:p>
        </p:txBody>
      </p:sp>
      <p:sp>
        <p:nvSpPr>
          <p:cNvPr id="54" name="テキスト ボックス 89"/>
          <p:cNvSpPr txBox="1">
            <a:spLocks noChangeArrowheads="1"/>
          </p:cNvSpPr>
          <p:nvPr/>
        </p:nvSpPr>
        <p:spPr bwMode="auto">
          <a:xfrm>
            <a:off x="5851019" y="5704357"/>
            <a:ext cx="8002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200">
                <a:latin typeface="メイリオ" pitchFamily="50" charset="-128"/>
                <a:ea typeface="メイリオ" pitchFamily="50" charset="-128"/>
                <a:cs typeface="メイリオ" pitchFamily="50" charset="-128"/>
              </a:rPr>
              <a:t>研究機関</a:t>
            </a:r>
          </a:p>
        </p:txBody>
      </p:sp>
      <p:sp>
        <p:nvSpPr>
          <p:cNvPr id="55" name="テキスト ボックス 90"/>
          <p:cNvSpPr txBox="1">
            <a:spLocks noChangeArrowheads="1"/>
          </p:cNvSpPr>
          <p:nvPr/>
        </p:nvSpPr>
        <p:spPr bwMode="auto">
          <a:xfrm>
            <a:off x="8212576" y="3252041"/>
            <a:ext cx="95410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200">
                <a:latin typeface="メイリオ" pitchFamily="50" charset="-128"/>
                <a:ea typeface="メイリオ" pitchFamily="50" charset="-128"/>
                <a:cs typeface="メイリオ" pitchFamily="50" charset="-128"/>
              </a:rPr>
              <a:t>民間事業者</a:t>
            </a:r>
          </a:p>
        </p:txBody>
      </p:sp>
      <p:sp>
        <p:nvSpPr>
          <p:cNvPr id="56" name="テキスト ボックス 91"/>
          <p:cNvSpPr txBox="1">
            <a:spLocks noChangeArrowheads="1"/>
          </p:cNvSpPr>
          <p:nvPr/>
        </p:nvSpPr>
        <p:spPr bwMode="auto">
          <a:xfrm>
            <a:off x="5842547" y="3288048"/>
            <a:ext cx="95410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200" dirty="0">
                <a:latin typeface="メイリオ" pitchFamily="50" charset="-128"/>
                <a:ea typeface="メイリオ" pitchFamily="50" charset="-128"/>
                <a:cs typeface="メイリオ" pitchFamily="50" charset="-128"/>
              </a:rPr>
              <a:t>民間事業者</a:t>
            </a:r>
          </a:p>
        </p:txBody>
      </p:sp>
      <p:sp>
        <p:nvSpPr>
          <p:cNvPr id="57" name="テキスト ボックス 90"/>
          <p:cNvSpPr txBox="1">
            <a:spLocks noChangeArrowheads="1"/>
          </p:cNvSpPr>
          <p:nvPr/>
        </p:nvSpPr>
        <p:spPr bwMode="auto">
          <a:xfrm>
            <a:off x="3248744" y="5101301"/>
            <a:ext cx="163224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1200" dirty="0" smtClean="0">
                <a:latin typeface="メイリオ" pitchFamily="50" charset="-128"/>
                <a:ea typeface="メイリオ" pitchFamily="50" charset="-128"/>
                <a:cs typeface="メイリオ" pitchFamily="50" charset="-128"/>
              </a:rPr>
              <a:t>良質なサービス提供</a:t>
            </a:r>
            <a:r>
              <a:rPr lang="en-US" altLang="ja-JP" sz="1200" dirty="0" smtClean="0">
                <a:latin typeface="メイリオ" pitchFamily="50" charset="-128"/>
                <a:ea typeface="メイリオ" pitchFamily="50" charset="-128"/>
                <a:cs typeface="メイリオ" pitchFamily="50" charset="-128"/>
              </a:rPr>
              <a:t/>
            </a:r>
            <a:br>
              <a:rPr lang="en-US" altLang="ja-JP" sz="1200" dirty="0" smtClean="0">
                <a:latin typeface="メイリオ" pitchFamily="50" charset="-128"/>
                <a:ea typeface="メイリオ" pitchFamily="50" charset="-128"/>
                <a:cs typeface="メイリオ" pitchFamily="50" charset="-128"/>
              </a:rPr>
            </a:br>
            <a:r>
              <a:rPr lang="ja-JP" altLang="en-US" sz="1200" dirty="0" smtClean="0">
                <a:latin typeface="メイリオ" pitchFamily="50" charset="-128"/>
                <a:ea typeface="メイリオ" pitchFamily="50" charset="-128"/>
                <a:cs typeface="メイリオ" pitchFamily="50" charset="-128"/>
              </a:rPr>
              <a:t>により、より多くの</a:t>
            </a:r>
            <a:endParaRPr lang="en-US" altLang="ja-JP" sz="1200" dirty="0" smtClean="0">
              <a:latin typeface="メイリオ" pitchFamily="50" charset="-128"/>
              <a:ea typeface="メイリオ" pitchFamily="50" charset="-128"/>
              <a:cs typeface="メイリオ" pitchFamily="50" charset="-128"/>
            </a:endParaRPr>
          </a:p>
          <a:p>
            <a:pPr algn="ctr" eaLnBrk="1" hangingPunct="1"/>
            <a:r>
              <a:rPr lang="ja-JP" altLang="en-US" sz="1200" dirty="0" smtClean="0">
                <a:latin typeface="メイリオ" pitchFamily="50" charset="-128"/>
                <a:ea typeface="メイリオ" pitchFamily="50" charset="-128"/>
                <a:cs typeface="メイリオ" pitchFamily="50" charset="-128"/>
              </a:rPr>
              <a:t>ボランティアの</a:t>
            </a:r>
            <a:r>
              <a:rPr lang="en-US" altLang="ja-JP" sz="1200" dirty="0" smtClean="0">
                <a:latin typeface="メイリオ" pitchFamily="50" charset="-128"/>
                <a:ea typeface="メイリオ" pitchFamily="50" charset="-128"/>
                <a:cs typeface="メイリオ" pitchFamily="50" charset="-128"/>
              </a:rPr>
              <a:t/>
            </a:r>
            <a:br>
              <a:rPr lang="en-US" altLang="ja-JP" sz="1200" dirty="0" smtClean="0">
                <a:latin typeface="メイリオ" pitchFamily="50" charset="-128"/>
                <a:ea typeface="メイリオ" pitchFamily="50" charset="-128"/>
                <a:cs typeface="メイリオ" pitchFamily="50" charset="-128"/>
              </a:rPr>
            </a:br>
            <a:r>
              <a:rPr lang="ja-JP" altLang="en-US" sz="1200" dirty="0" smtClean="0">
                <a:latin typeface="メイリオ" pitchFamily="50" charset="-128"/>
                <a:ea typeface="メイリオ" pitchFamily="50" charset="-128"/>
                <a:cs typeface="メイリオ" pitchFamily="50" charset="-128"/>
              </a:rPr>
              <a:t>参加を目指す</a:t>
            </a:r>
            <a:endParaRPr lang="en-US" altLang="ja-JP" sz="1200" dirty="0" smtClean="0">
              <a:latin typeface="メイリオ" pitchFamily="50" charset="-128"/>
              <a:ea typeface="メイリオ" pitchFamily="50" charset="-128"/>
              <a:cs typeface="メイリオ" pitchFamily="50" charset="-128"/>
            </a:endParaRPr>
          </a:p>
          <a:p>
            <a:pPr algn="ctr" eaLnBrk="1" hangingPunct="1"/>
            <a:endParaRPr lang="en-US" altLang="ja-JP" sz="1200" dirty="0" smtClean="0">
              <a:latin typeface="メイリオ" pitchFamily="50" charset="-128"/>
              <a:ea typeface="メイリオ" pitchFamily="50" charset="-128"/>
              <a:cs typeface="メイリオ" pitchFamily="50" charset="-128"/>
            </a:endParaRPr>
          </a:p>
        </p:txBody>
      </p:sp>
      <p:sp>
        <p:nvSpPr>
          <p:cNvPr id="2" name="正方形/長方形 1"/>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例</a:t>
            </a:r>
          </a:p>
        </p:txBody>
      </p:sp>
    </p:spTree>
    <p:extLst>
      <p:ext uri="{BB962C8B-B14F-4D97-AF65-F5344CB8AC3E}">
        <p14:creationId xmlns:p14="http://schemas.microsoft.com/office/powerpoint/2010/main" val="3417919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11</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参考２．参考となる取り組み事例の紹介（会員からの情報提供など）</a:t>
            </a:r>
          </a:p>
        </p:txBody>
      </p:sp>
      <p:sp>
        <p:nvSpPr>
          <p:cNvPr id="115" name="角丸四角形 114"/>
          <p:cNvSpPr/>
          <p:nvPr/>
        </p:nvSpPr>
        <p:spPr>
          <a:xfrm>
            <a:off x="5357754" y="1216142"/>
            <a:ext cx="1200064" cy="84390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000" dirty="0" smtClean="0">
                <a:effectLst>
                  <a:outerShdw blurRad="38100" dist="38100" dir="2700000" algn="tl">
                    <a:srgbClr val="000000">
                      <a:alpha val="43137"/>
                    </a:srgbClr>
                  </a:outerShdw>
                </a:effectLst>
              </a:rPr>
              <a:t>法人化</a:t>
            </a:r>
            <a:endParaRPr kumimoji="1" lang="en-US" altLang="ja-JP" sz="2000" dirty="0" smtClean="0">
              <a:effectLst>
                <a:outerShdw blurRad="38100" dist="38100" dir="2700000" algn="tl">
                  <a:srgbClr val="000000">
                    <a:alpha val="43137"/>
                  </a:srgbClr>
                </a:outerShdw>
              </a:effectLst>
            </a:endParaRPr>
          </a:p>
          <a:p>
            <a:pPr algn="ctr"/>
            <a:r>
              <a:rPr kumimoji="1" lang="ja-JP" altLang="en-US" sz="2400" dirty="0" smtClean="0">
                <a:effectLst>
                  <a:outerShdw blurRad="38100" dist="38100" dir="2700000" algn="tl">
                    <a:srgbClr val="000000">
                      <a:alpha val="43137"/>
                    </a:srgbClr>
                  </a:outerShdw>
                </a:effectLst>
              </a:rPr>
              <a:t>メリット</a:t>
            </a:r>
            <a:endParaRPr kumimoji="1" lang="ja-JP" altLang="en-US" sz="2400" dirty="0">
              <a:effectLst>
                <a:outerShdw blurRad="38100" dist="38100" dir="2700000" algn="tl">
                  <a:srgbClr val="000000">
                    <a:alpha val="43137"/>
                  </a:srgbClr>
                </a:outerShdw>
              </a:effectLst>
            </a:endParaRPr>
          </a:p>
        </p:txBody>
      </p:sp>
      <p:sp>
        <p:nvSpPr>
          <p:cNvPr id="116" name="角丸四角形 115"/>
          <p:cNvSpPr/>
          <p:nvPr/>
        </p:nvSpPr>
        <p:spPr>
          <a:xfrm>
            <a:off x="356173" y="1085530"/>
            <a:ext cx="4678822" cy="44409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400" dirty="0">
                <a:effectLst>
                  <a:outerShdw blurRad="38100" dist="38100" dir="2700000" algn="tl">
                    <a:srgbClr val="000000">
                      <a:alpha val="43137"/>
                    </a:srgbClr>
                  </a:outerShdw>
                </a:effectLst>
              </a:rPr>
              <a:t>新しい</a:t>
            </a:r>
            <a:r>
              <a:rPr lang="ja-JP" altLang="en-US" sz="2400" dirty="0" smtClean="0">
                <a:effectLst>
                  <a:outerShdw blurRad="38100" dist="38100" dir="2700000" algn="tl">
                    <a:srgbClr val="000000">
                      <a:alpha val="43137"/>
                    </a:srgbClr>
                  </a:outerShdw>
                </a:effectLst>
              </a:rPr>
              <a:t>公共として</a:t>
            </a:r>
            <a:r>
              <a:rPr lang="en-US" altLang="ja-JP" sz="2400" dirty="0" smtClean="0">
                <a:effectLst>
                  <a:outerShdw blurRad="38100" dist="38100" dir="2700000" algn="tl">
                    <a:srgbClr val="000000">
                      <a:alpha val="43137"/>
                    </a:srgbClr>
                  </a:outerShdw>
                </a:effectLst>
              </a:rPr>
              <a:t>NPO</a:t>
            </a:r>
            <a:r>
              <a:rPr lang="ja-JP" altLang="en-US" sz="2400" dirty="0" smtClean="0">
                <a:effectLst>
                  <a:outerShdw blurRad="38100" dist="38100" dir="2700000" algn="tl">
                    <a:srgbClr val="000000">
                      <a:alpha val="43137"/>
                    </a:srgbClr>
                  </a:outerShdw>
                </a:effectLst>
              </a:rPr>
              <a:t>法人を設立</a:t>
            </a:r>
            <a:endParaRPr kumimoji="1" lang="ja-JP" altLang="en-US" sz="2400" dirty="0">
              <a:effectLst>
                <a:outerShdw blurRad="38100" dist="38100" dir="2700000" algn="tl">
                  <a:srgbClr val="000000">
                    <a:alpha val="43137"/>
                  </a:srgbClr>
                </a:outerShdw>
              </a:effectLst>
            </a:endParaRPr>
          </a:p>
        </p:txBody>
      </p:sp>
      <p:sp>
        <p:nvSpPr>
          <p:cNvPr id="120" name="正方形/長方形 119"/>
          <p:cNvSpPr/>
          <p:nvPr/>
        </p:nvSpPr>
        <p:spPr>
          <a:xfrm>
            <a:off x="342250" y="1775718"/>
            <a:ext cx="5025194" cy="1077218"/>
          </a:xfrm>
          <a:prstGeom prst="rect">
            <a:avLst/>
          </a:prstGeom>
        </p:spPr>
        <p:txBody>
          <a:bodyPr wrap="square">
            <a:spAutoFit/>
          </a:bodyPr>
          <a:lstStyle/>
          <a:p>
            <a:pPr algn="l"/>
            <a:r>
              <a:rPr lang="ja-JP" altLang="en-US" sz="1400" dirty="0" smtClean="0">
                <a:latin typeface="メイリオ" pitchFamily="50" charset="-128"/>
                <a:ea typeface="メイリオ" pitchFamily="50" charset="-128"/>
                <a:cs typeface="メイリオ" pitchFamily="50" charset="-128"/>
              </a:rPr>
              <a:t>民間事業者にも、自治体でも困難な事業の実施を目指し</a:t>
            </a:r>
            <a:r>
              <a:rPr lang="en-US" altLang="ja-JP" sz="1400" dirty="0" smtClean="0">
                <a:latin typeface="メイリオ" pitchFamily="50" charset="-128"/>
                <a:ea typeface="メイリオ" pitchFamily="50" charset="-128"/>
                <a:cs typeface="メイリオ" pitchFamily="50" charset="-128"/>
              </a:rPr>
              <a:t/>
            </a:r>
            <a:br>
              <a:rPr lang="en-US" altLang="ja-JP" sz="1400" dirty="0" smtClean="0">
                <a:latin typeface="メイリオ" pitchFamily="50" charset="-128"/>
                <a:ea typeface="メイリオ" pitchFamily="50" charset="-128"/>
                <a:cs typeface="メイリオ" pitchFamily="50" charset="-128"/>
              </a:rPr>
            </a:br>
            <a:r>
              <a:rPr lang="ja-JP" altLang="en-US" sz="1800" dirty="0" smtClean="0">
                <a:latin typeface="メイリオ" pitchFamily="50" charset="-128"/>
                <a:ea typeface="メイリオ" pitchFamily="50" charset="-128"/>
                <a:cs typeface="メイリオ" pitchFamily="50" charset="-128"/>
              </a:rPr>
              <a:t>「</a:t>
            </a:r>
            <a:r>
              <a:rPr lang="ja-JP" altLang="en-US" sz="1800" b="1" dirty="0">
                <a:solidFill>
                  <a:srgbClr val="FF0000"/>
                </a:solidFill>
                <a:latin typeface="メイリオ" pitchFamily="50" charset="-128"/>
                <a:ea typeface="メイリオ" pitchFamily="50" charset="-128"/>
                <a:cs typeface="メイリオ" pitchFamily="50" charset="-128"/>
              </a:rPr>
              <a:t>地理空間情報ボランティア</a:t>
            </a:r>
            <a:r>
              <a:rPr lang="ja-JP" altLang="en-US" sz="18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を支援</a:t>
            </a:r>
            <a:r>
              <a:rPr lang="ja-JP" altLang="en-US" sz="1400" dirty="0">
                <a:latin typeface="メイリオ" pitchFamily="50" charset="-128"/>
                <a:ea typeface="メイリオ" pitchFamily="50" charset="-128"/>
                <a:cs typeface="メイリオ" pitchFamily="50" charset="-128"/>
              </a:rPr>
              <a:t>するため</a:t>
            </a:r>
            <a:endParaRPr lang="en-US" altLang="ja-JP" sz="1400" dirty="0">
              <a:latin typeface="メイリオ" pitchFamily="50" charset="-128"/>
              <a:ea typeface="メイリオ" pitchFamily="50" charset="-128"/>
              <a:cs typeface="メイリオ" pitchFamily="50" charset="-128"/>
            </a:endParaRPr>
          </a:p>
          <a:p>
            <a:pPr algn="l"/>
            <a:r>
              <a:rPr lang="ja-JP" altLang="en-US" sz="1400" dirty="0">
                <a:latin typeface="メイリオ" pitchFamily="50" charset="-128"/>
                <a:ea typeface="メイリオ" pitchFamily="50" charset="-128"/>
                <a:cs typeface="メイリオ" pitchFamily="50" charset="-128"/>
              </a:rPr>
              <a:t>特定非営利活動法人 </a:t>
            </a:r>
            <a:r>
              <a:rPr lang="ja-JP" altLang="en-US" sz="1800" b="1" dirty="0">
                <a:solidFill>
                  <a:schemeClr val="bg2">
                    <a:lumMod val="25000"/>
                  </a:schemeClr>
                </a:solidFill>
                <a:latin typeface="メイリオ" pitchFamily="50" charset="-128"/>
                <a:ea typeface="メイリオ" pitchFamily="50" charset="-128"/>
                <a:cs typeface="メイリオ" pitchFamily="50" charset="-128"/>
              </a:rPr>
              <a:t>位置情報サービス研究機構</a:t>
            </a:r>
            <a:endParaRPr lang="en-US" altLang="ja-JP" sz="1400" dirty="0" smtClean="0">
              <a:solidFill>
                <a:schemeClr val="bg2">
                  <a:lumMod val="25000"/>
                </a:schemeClr>
              </a:solidFill>
              <a:latin typeface="メイリオ" pitchFamily="50" charset="-128"/>
              <a:ea typeface="メイリオ" pitchFamily="50" charset="-128"/>
              <a:cs typeface="メイリオ" pitchFamily="50" charset="-128"/>
            </a:endParaRPr>
          </a:p>
          <a:p>
            <a:pPr algn="l"/>
            <a:r>
              <a:rPr lang="ja-JP" altLang="en-US" sz="1400" dirty="0" smtClean="0">
                <a:latin typeface="メイリオ" pitchFamily="50" charset="-128"/>
                <a:ea typeface="メイリオ" pitchFamily="50" charset="-128"/>
                <a:cs typeface="メイリオ" pitchFamily="50" charset="-128"/>
              </a:rPr>
              <a:t>を設立（</a:t>
            </a:r>
            <a:r>
              <a:rPr lang="en-US" altLang="ja-JP" sz="1400" dirty="0" smtClean="0">
                <a:latin typeface="メイリオ" pitchFamily="50" charset="-128"/>
                <a:ea typeface="メイリオ" pitchFamily="50" charset="-128"/>
                <a:cs typeface="メイリオ" pitchFamily="50" charset="-128"/>
              </a:rPr>
              <a:t>2012</a:t>
            </a:r>
            <a:r>
              <a:rPr lang="ja-JP" altLang="en-US" sz="1400" dirty="0" smtClean="0">
                <a:latin typeface="メイリオ" pitchFamily="50" charset="-128"/>
                <a:ea typeface="メイリオ" pitchFamily="50" charset="-128"/>
                <a:cs typeface="メイリオ" pitchFamily="50" charset="-128"/>
              </a:rPr>
              <a:t>年</a:t>
            </a:r>
            <a:r>
              <a:rPr lang="en-US" altLang="ja-JP" sz="1400" dirty="0">
                <a:latin typeface="メイリオ" pitchFamily="50" charset="-128"/>
                <a:ea typeface="メイリオ" pitchFamily="50" charset="-128"/>
                <a:cs typeface="メイリオ" pitchFamily="50" charset="-128"/>
              </a:rPr>
              <a:t>9</a:t>
            </a:r>
            <a:r>
              <a:rPr lang="ja-JP" altLang="en-US" sz="1400" dirty="0" smtClean="0">
                <a:latin typeface="メイリオ" pitchFamily="50" charset="-128"/>
                <a:ea typeface="メイリオ" pitchFamily="50" charset="-128"/>
                <a:cs typeface="メイリオ" pitchFamily="50" charset="-128"/>
              </a:rPr>
              <a:t>月設立）</a:t>
            </a:r>
            <a:endParaRPr lang="ja-JP" altLang="en-US" sz="1400" dirty="0">
              <a:latin typeface="メイリオ" pitchFamily="50" charset="-128"/>
              <a:ea typeface="メイリオ" pitchFamily="50" charset="-128"/>
              <a:cs typeface="メイリオ" pitchFamily="50" charset="-128"/>
            </a:endParaRPr>
          </a:p>
        </p:txBody>
      </p:sp>
      <p:sp>
        <p:nvSpPr>
          <p:cNvPr id="159" name="正方形/長方形 158"/>
          <p:cNvSpPr/>
          <p:nvPr/>
        </p:nvSpPr>
        <p:spPr>
          <a:xfrm>
            <a:off x="1612540" y="3723993"/>
            <a:ext cx="7584876" cy="338554"/>
          </a:xfrm>
          <a:prstGeom prst="rect">
            <a:avLst/>
          </a:prstGeom>
        </p:spPr>
        <p:txBody>
          <a:bodyPr wrap="square">
            <a:spAutoFit/>
          </a:bodyPr>
          <a:lstStyle/>
          <a:p>
            <a:endParaRPr lang="en-US" altLang="ja-JP" sz="1600" dirty="0" smtClean="0">
              <a:solidFill>
                <a:schemeClr val="bg2">
                  <a:lumMod val="25000"/>
                </a:schemeClr>
              </a:solidFill>
              <a:latin typeface="メイリオ" pitchFamily="50" charset="-128"/>
              <a:ea typeface="メイリオ" pitchFamily="50" charset="-128"/>
              <a:cs typeface="メイリオ" pitchFamily="50" charset="-128"/>
            </a:endParaRPr>
          </a:p>
        </p:txBody>
      </p:sp>
      <p:sp>
        <p:nvSpPr>
          <p:cNvPr id="160" name="正方形/長方形 159"/>
          <p:cNvSpPr/>
          <p:nvPr/>
        </p:nvSpPr>
        <p:spPr>
          <a:xfrm>
            <a:off x="6627638" y="1125587"/>
            <a:ext cx="3054546" cy="1200329"/>
          </a:xfrm>
          <a:prstGeom prst="rect">
            <a:avLst/>
          </a:prstGeom>
        </p:spPr>
        <p:txBody>
          <a:bodyPr wrap="square">
            <a:spAutoFit/>
          </a:bodyPr>
          <a:lstStyle/>
          <a:p>
            <a:pPr algn="l"/>
            <a:r>
              <a:rPr lang="ja-JP" altLang="en-US" dirty="0" smtClean="0">
                <a:latin typeface="メイリオ" pitchFamily="50" charset="-128"/>
                <a:ea typeface="メイリオ" pitchFamily="50" charset="-128"/>
                <a:cs typeface="メイリオ" pitchFamily="50" charset="-128"/>
              </a:rPr>
              <a:t>・収集したデータの</a:t>
            </a:r>
            <a:r>
              <a:rPr lang="ja-JP" altLang="en-US" sz="1800" b="1" dirty="0" smtClean="0">
                <a:solidFill>
                  <a:srgbClr val="FF0000"/>
                </a:solidFill>
                <a:latin typeface="メイリオ" pitchFamily="50" charset="-128"/>
                <a:ea typeface="メイリオ" pitchFamily="50" charset="-128"/>
                <a:cs typeface="メイリオ" pitchFamily="50" charset="-128"/>
              </a:rPr>
              <a:t>権利の所属</a:t>
            </a:r>
            <a:endParaRPr lang="en-US" altLang="ja-JP" sz="1800" b="1" dirty="0" smtClean="0">
              <a:solidFill>
                <a:srgbClr val="FF0000"/>
              </a:solidFill>
              <a:latin typeface="メイリオ" pitchFamily="50" charset="-128"/>
              <a:ea typeface="メイリオ" pitchFamily="50" charset="-128"/>
              <a:cs typeface="メイリオ" pitchFamily="50" charset="-128"/>
            </a:endParaRPr>
          </a:p>
          <a:p>
            <a:pPr algn="l"/>
            <a:r>
              <a:rPr lang="ja-JP" altLang="en-US" dirty="0" smtClean="0">
                <a:latin typeface="メイリオ" pitchFamily="50" charset="-128"/>
                <a:ea typeface="メイリオ" pitchFamily="50" charset="-128"/>
                <a:cs typeface="メイリオ" pitchFamily="50" charset="-128"/>
              </a:rPr>
              <a:t>・他法人との</a:t>
            </a:r>
            <a:r>
              <a:rPr lang="ja-JP" altLang="en-US" sz="1800" b="1" dirty="0" smtClean="0">
                <a:latin typeface="メイリオ" pitchFamily="50" charset="-128"/>
                <a:ea typeface="メイリオ" pitchFamily="50" charset="-128"/>
                <a:cs typeface="メイリオ" pitchFamily="50" charset="-128"/>
              </a:rPr>
              <a:t>契約</a:t>
            </a:r>
            <a:endParaRPr lang="en-US" altLang="ja-JP" sz="1800" b="1" dirty="0" smtClean="0">
              <a:latin typeface="メイリオ" pitchFamily="50" charset="-128"/>
              <a:ea typeface="メイリオ" pitchFamily="50" charset="-128"/>
              <a:cs typeface="メイリオ" pitchFamily="50" charset="-128"/>
            </a:endParaRPr>
          </a:p>
          <a:p>
            <a:pPr algn="l"/>
            <a:r>
              <a:rPr lang="ja-JP" altLang="en-US" dirty="0" smtClean="0">
                <a:latin typeface="メイリオ" pitchFamily="50" charset="-128"/>
                <a:ea typeface="メイリオ" pitchFamily="50" charset="-128"/>
                <a:cs typeface="メイリオ" pitchFamily="50" charset="-128"/>
              </a:rPr>
              <a:t>・事業の</a:t>
            </a:r>
            <a:r>
              <a:rPr lang="ja-JP" altLang="en-US" sz="1800" b="1" dirty="0" smtClean="0">
                <a:solidFill>
                  <a:srgbClr val="FF0000"/>
                </a:solidFill>
                <a:latin typeface="メイリオ" pitchFamily="50" charset="-128"/>
                <a:ea typeface="メイリオ" pitchFamily="50" charset="-128"/>
                <a:cs typeface="メイリオ" pitchFamily="50" charset="-128"/>
              </a:rPr>
              <a:t>継続性</a:t>
            </a:r>
            <a:endParaRPr lang="en-US" altLang="ja-JP" sz="1800" b="1" dirty="0" smtClean="0">
              <a:solidFill>
                <a:srgbClr val="FF0000"/>
              </a:solidFill>
              <a:latin typeface="メイリオ" pitchFamily="50" charset="-128"/>
              <a:ea typeface="メイリオ" pitchFamily="50" charset="-128"/>
              <a:cs typeface="メイリオ" pitchFamily="50" charset="-128"/>
            </a:endParaRPr>
          </a:p>
          <a:p>
            <a:pPr algn="l"/>
            <a:r>
              <a:rPr lang="ja-JP" altLang="en-US" dirty="0" smtClean="0">
                <a:latin typeface="メイリオ" pitchFamily="50" charset="-128"/>
                <a:ea typeface="メイリオ" pitchFamily="50" charset="-128"/>
                <a:cs typeface="メイリオ" pitchFamily="50" charset="-128"/>
              </a:rPr>
              <a:t>・</a:t>
            </a:r>
            <a:r>
              <a:rPr lang="en-US" altLang="ja-JP" dirty="0" smtClean="0">
                <a:latin typeface="メイリオ" pitchFamily="50" charset="-128"/>
                <a:ea typeface="メイリオ" pitchFamily="50" charset="-128"/>
                <a:cs typeface="メイリオ" pitchFamily="50" charset="-128"/>
              </a:rPr>
              <a:t>NPO</a:t>
            </a:r>
            <a:r>
              <a:rPr lang="ja-JP" altLang="en-US" dirty="0" smtClean="0">
                <a:latin typeface="メイリオ" pitchFamily="50" charset="-128"/>
                <a:ea typeface="メイリオ" pitchFamily="50" charset="-128"/>
                <a:cs typeface="メイリオ" pitchFamily="50" charset="-128"/>
              </a:rPr>
              <a:t>としての</a:t>
            </a:r>
            <a:r>
              <a:rPr lang="ja-JP" altLang="en-US" sz="1800" b="1" dirty="0" smtClean="0">
                <a:solidFill>
                  <a:srgbClr val="FF0000"/>
                </a:solidFill>
                <a:latin typeface="メイリオ" pitchFamily="50" charset="-128"/>
                <a:ea typeface="メイリオ" pitchFamily="50" charset="-128"/>
                <a:cs typeface="メイリオ" pitchFamily="50" charset="-128"/>
              </a:rPr>
              <a:t>公益性</a:t>
            </a:r>
            <a:endParaRPr lang="en-US" altLang="ja-JP" sz="1800" b="1" dirty="0" smtClean="0">
              <a:solidFill>
                <a:srgbClr val="FF0000"/>
              </a:solidFill>
              <a:latin typeface="メイリオ" pitchFamily="50" charset="-128"/>
              <a:ea typeface="メイリオ" pitchFamily="50" charset="-128"/>
              <a:cs typeface="メイリオ" pitchFamily="50" charset="-128"/>
            </a:endParaRPr>
          </a:p>
        </p:txBody>
      </p:sp>
      <p:sp>
        <p:nvSpPr>
          <p:cNvPr id="165" name="正方形/長方形 164"/>
          <p:cNvSpPr/>
          <p:nvPr/>
        </p:nvSpPr>
        <p:spPr>
          <a:xfrm>
            <a:off x="387514" y="3468641"/>
            <a:ext cx="4162421" cy="738664"/>
          </a:xfrm>
          <a:prstGeom prst="rect">
            <a:avLst/>
          </a:prstGeom>
        </p:spPr>
        <p:txBody>
          <a:bodyPr wrap="square">
            <a:spAutoFit/>
          </a:bodyPr>
          <a:lstStyle/>
          <a:p>
            <a:pPr algn="l"/>
            <a:r>
              <a:rPr lang="ja-JP" altLang="en-US" sz="1400" dirty="0">
                <a:latin typeface="メイリオ" pitchFamily="50" charset="-128"/>
                <a:ea typeface="メイリオ" pitchFamily="50" charset="-128"/>
                <a:cs typeface="メイリオ" pitchFamily="50" charset="-128"/>
              </a:rPr>
              <a:t>・</a:t>
            </a:r>
            <a:r>
              <a:rPr lang="ja-JP" altLang="ja-JP" sz="1400" dirty="0">
                <a:latin typeface="メイリオ" pitchFamily="50" charset="-128"/>
                <a:ea typeface="メイリオ" pitchFamily="50" charset="-128"/>
                <a:cs typeface="メイリオ" pitchFamily="50" charset="-128"/>
              </a:rPr>
              <a:t>位置情報に関する技術・サービスの</a:t>
            </a:r>
            <a:r>
              <a:rPr lang="ja-JP" altLang="ja-JP" sz="1400" b="1" dirty="0">
                <a:latin typeface="メイリオ" pitchFamily="50" charset="-128"/>
                <a:ea typeface="メイリオ" pitchFamily="50" charset="-128"/>
                <a:cs typeface="メイリオ" pitchFamily="50" charset="-128"/>
              </a:rPr>
              <a:t>研究・開発</a:t>
            </a:r>
            <a:endParaRPr lang="en-US" altLang="ja-JP" sz="1400" b="1" dirty="0">
              <a:latin typeface="メイリオ" pitchFamily="50" charset="-128"/>
              <a:ea typeface="メイリオ" pitchFamily="50" charset="-128"/>
              <a:cs typeface="メイリオ" pitchFamily="50" charset="-128"/>
            </a:endParaRPr>
          </a:p>
          <a:p>
            <a:pPr algn="l"/>
            <a:r>
              <a:rPr lang="ja-JP"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位置情報関連技術の</a:t>
            </a:r>
            <a:r>
              <a:rPr lang="ja-JP" altLang="ja-JP" sz="1400" b="1" dirty="0">
                <a:latin typeface="メイリオ" pitchFamily="50" charset="-128"/>
                <a:ea typeface="メイリオ" pitchFamily="50" charset="-128"/>
                <a:cs typeface="メイリオ" pitchFamily="50" charset="-128"/>
              </a:rPr>
              <a:t>教育・振興</a:t>
            </a:r>
            <a:endParaRPr lang="en-US" altLang="ja-JP" sz="1400" b="1" dirty="0">
              <a:latin typeface="メイリオ" pitchFamily="50" charset="-128"/>
              <a:ea typeface="メイリオ" pitchFamily="50" charset="-128"/>
              <a:cs typeface="メイリオ" pitchFamily="50" charset="-128"/>
            </a:endParaRPr>
          </a:p>
          <a:p>
            <a:pPr algn="l"/>
            <a:r>
              <a:rPr lang="ja-JP" altLang="en-US" sz="1400" dirty="0">
                <a:latin typeface="メイリオ" pitchFamily="50" charset="-128"/>
                <a:ea typeface="メイリオ" pitchFamily="50" charset="-128"/>
                <a:cs typeface="メイリオ" pitchFamily="50" charset="-128"/>
              </a:rPr>
              <a:t>・</a:t>
            </a:r>
            <a:r>
              <a:rPr lang="ja-JP" altLang="ja-JP" sz="1400" dirty="0">
                <a:latin typeface="メイリオ" pitchFamily="50" charset="-128"/>
                <a:ea typeface="メイリオ" pitchFamily="50" charset="-128"/>
                <a:cs typeface="メイリオ" pitchFamily="50" charset="-128"/>
              </a:rPr>
              <a:t>位置情報登録を行なう</a:t>
            </a:r>
            <a:r>
              <a:rPr lang="ja-JP" altLang="ja-JP" sz="1400" b="1" dirty="0">
                <a:latin typeface="メイリオ" pitchFamily="50" charset="-128"/>
                <a:ea typeface="メイリオ" pitchFamily="50" charset="-128"/>
                <a:cs typeface="メイリオ" pitchFamily="50" charset="-128"/>
              </a:rPr>
              <a:t>ボランティアの支援</a:t>
            </a:r>
            <a:endParaRPr lang="en-US" altLang="ja-JP" sz="1400" b="1" dirty="0">
              <a:latin typeface="メイリオ" pitchFamily="50" charset="-128"/>
              <a:ea typeface="メイリオ" pitchFamily="50" charset="-128"/>
              <a:cs typeface="メイリオ" pitchFamily="50" charset="-128"/>
            </a:endParaRPr>
          </a:p>
        </p:txBody>
      </p:sp>
      <p:sp>
        <p:nvSpPr>
          <p:cNvPr id="166" name="正方形/長方形 165"/>
          <p:cNvSpPr/>
          <p:nvPr/>
        </p:nvSpPr>
        <p:spPr>
          <a:xfrm>
            <a:off x="272480" y="3159345"/>
            <a:ext cx="1338828" cy="369332"/>
          </a:xfrm>
          <a:prstGeom prst="rect">
            <a:avLst/>
          </a:prstGeom>
        </p:spPr>
        <p:txBody>
          <a:bodyPr wrap="none">
            <a:spAutoFit/>
          </a:bodyPr>
          <a:lstStyle/>
          <a:p>
            <a:pPr algn="ctr"/>
            <a:r>
              <a:rPr lang="ja-JP" altLang="en-US" sz="1800" b="1" dirty="0">
                <a:latin typeface="メイリオ" pitchFamily="50" charset="-128"/>
                <a:ea typeface="メイリオ" pitchFamily="50" charset="-128"/>
                <a:cs typeface="メイリオ" pitchFamily="50" charset="-128"/>
              </a:rPr>
              <a:t>法人の目的</a:t>
            </a:r>
          </a:p>
        </p:txBody>
      </p:sp>
      <p:sp>
        <p:nvSpPr>
          <p:cNvPr id="167" name="正方形/長方形 166"/>
          <p:cNvSpPr/>
          <p:nvPr/>
        </p:nvSpPr>
        <p:spPr>
          <a:xfrm>
            <a:off x="411156" y="4564285"/>
            <a:ext cx="4993822" cy="1384995"/>
          </a:xfrm>
          <a:prstGeom prst="rect">
            <a:avLst/>
          </a:prstGeom>
        </p:spPr>
        <p:txBody>
          <a:bodyPr wrap="square">
            <a:spAutoFit/>
          </a:bodyPr>
          <a:lstStyle/>
          <a:p>
            <a:pPr algn="l"/>
            <a:r>
              <a:rPr lang="en-US" altLang="ja-JP" sz="1400" dirty="0">
                <a:latin typeface="メイリオ" pitchFamily="50" charset="-128"/>
                <a:ea typeface="メイリオ" pitchFamily="50" charset="-128"/>
                <a:cs typeface="メイリオ" pitchFamily="50" charset="-128"/>
              </a:rPr>
              <a:t>1. </a:t>
            </a:r>
            <a:r>
              <a:rPr lang="ja-JP" altLang="en-US" sz="1400" dirty="0">
                <a:latin typeface="メイリオ" pitchFamily="50" charset="-128"/>
                <a:ea typeface="メイリオ" pitchFamily="50" charset="-128"/>
                <a:cs typeface="メイリオ" pitchFamily="50" charset="-128"/>
              </a:rPr>
              <a:t>位置情報に関する技術・サービス等の</a:t>
            </a:r>
            <a:r>
              <a:rPr lang="ja-JP" altLang="en-US" sz="1400" b="1" dirty="0">
                <a:latin typeface="メイリオ" pitchFamily="50" charset="-128"/>
                <a:ea typeface="メイリオ" pitchFamily="50" charset="-128"/>
                <a:cs typeface="メイリオ" pitchFamily="50" charset="-128"/>
              </a:rPr>
              <a:t>情報提供</a:t>
            </a:r>
            <a:r>
              <a:rPr lang="ja-JP" altLang="en-US" sz="1400" dirty="0">
                <a:latin typeface="メイリオ" pitchFamily="50" charset="-128"/>
                <a:ea typeface="メイリオ" pitchFamily="50" charset="-128"/>
                <a:cs typeface="メイリオ" pitchFamily="50" charset="-128"/>
              </a:rPr>
              <a:t>事業</a:t>
            </a:r>
            <a:br>
              <a:rPr lang="ja-JP" altLang="en-US" sz="1400" dirty="0">
                <a:latin typeface="メイリオ" pitchFamily="50" charset="-128"/>
                <a:ea typeface="メイリオ" pitchFamily="50" charset="-128"/>
                <a:cs typeface="メイリオ" pitchFamily="50" charset="-128"/>
              </a:rPr>
            </a:br>
            <a:r>
              <a:rPr lang="en-US" altLang="ja-JP" sz="1400" dirty="0">
                <a:latin typeface="メイリオ" pitchFamily="50" charset="-128"/>
                <a:ea typeface="メイリオ" pitchFamily="50" charset="-128"/>
                <a:cs typeface="メイリオ" pitchFamily="50" charset="-128"/>
              </a:rPr>
              <a:t>2. </a:t>
            </a:r>
            <a:r>
              <a:rPr lang="ja-JP" altLang="en-US" sz="1400" dirty="0">
                <a:latin typeface="メイリオ" pitchFamily="50" charset="-128"/>
                <a:ea typeface="メイリオ" pitchFamily="50" charset="-128"/>
                <a:cs typeface="メイリオ" pitchFamily="50" charset="-128"/>
              </a:rPr>
              <a:t>位置情報に関するシンポジウム・セミナー</a:t>
            </a:r>
            <a:r>
              <a:rPr lang="ja-JP" altLang="en-US" sz="1400" dirty="0" smtClean="0">
                <a:latin typeface="メイリオ" pitchFamily="50" charset="-128"/>
                <a:ea typeface="メイリオ" pitchFamily="50" charset="-128"/>
                <a:cs typeface="メイリオ" pitchFamily="50" charset="-128"/>
              </a:rPr>
              <a:t>開催事業</a:t>
            </a:r>
            <a:r>
              <a:rPr lang="ja-JP" altLang="en-US" sz="1400" dirty="0">
                <a:latin typeface="メイリオ" pitchFamily="50" charset="-128"/>
                <a:ea typeface="メイリオ" pitchFamily="50" charset="-128"/>
                <a:cs typeface="メイリオ" pitchFamily="50" charset="-128"/>
              </a:rPr>
              <a:t/>
            </a:r>
            <a:br>
              <a:rPr lang="ja-JP" altLang="en-US" sz="1400" dirty="0">
                <a:latin typeface="メイリオ" pitchFamily="50" charset="-128"/>
                <a:ea typeface="メイリオ" pitchFamily="50" charset="-128"/>
                <a:cs typeface="メイリオ" pitchFamily="50" charset="-128"/>
              </a:rPr>
            </a:br>
            <a:r>
              <a:rPr lang="en-US" altLang="ja-JP" sz="1400" dirty="0">
                <a:latin typeface="メイリオ" pitchFamily="50" charset="-128"/>
                <a:ea typeface="メイリオ" pitchFamily="50" charset="-128"/>
                <a:cs typeface="メイリオ" pitchFamily="50" charset="-128"/>
              </a:rPr>
              <a:t>3. </a:t>
            </a:r>
            <a:r>
              <a:rPr lang="ja-JP" altLang="en-US" sz="1400" dirty="0">
                <a:latin typeface="メイリオ" pitchFamily="50" charset="-128"/>
                <a:ea typeface="メイリオ" pitchFamily="50" charset="-128"/>
                <a:cs typeface="メイリオ" pitchFamily="50" charset="-128"/>
              </a:rPr>
              <a:t>位置情報に関する情報システムの</a:t>
            </a:r>
            <a:r>
              <a:rPr lang="ja-JP" altLang="en-US" sz="1400" b="1" dirty="0">
                <a:latin typeface="メイリオ" pitchFamily="50" charset="-128"/>
                <a:ea typeface="メイリオ" pitchFamily="50" charset="-128"/>
                <a:cs typeface="メイリオ" pitchFamily="50" charset="-128"/>
              </a:rPr>
              <a:t>開発・</a:t>
            </a:r>
            <a:r>
              <a:rPr lang="ja-JP" altLang="en-US" sz="1400" b="1" dirty="0">
                <a:solidFill>
                  <a:srgbClr val="FF0000"/>
                </a:solidFill>
                <a:latin typeface="メイリオ" pitchFamily="50" charset="-128"/>
                <a:ea typeface="メイリオ" pitchFamily="50" charset="-128"/>
                <a:cs typeface="メイリオ" pitchFamily="50" charset="-128"/>
              </a:rPr>
              <a:t>実験</a:t>
            </a:r>
            <a:r>
              <a:rPr lang="ja-JP" altLang="en-US" sz="1400" dirty="0">
                <a:latin typeface="メイリオ" pitchFamily="50" charset="-128"/>
                <a:ea typeface="メイリオ" pitchFamily="50" charset="-128"/>
                <a:cs typeface="メイリオ" pitchFamily="50" charset="-128"/>
              </a:rPr>
              <a:t>事業</a:t>
            </a:r>
            <a:br>
              <a:rPr lang="ja-JP" altLang="en-US" sz="1400" dirty="0">
                <a:latin typeface="メイリオ" pitchFamily="50" charset="-128"/>
                <a:ea typeface="メイリオ" pitchFamily="50" charset="-128"/>
                <a:cs typeface="メイリオ" pitchFamily="50" charset="-128"/>
              </a:rPr>
            </a:br>
            <a:r>
              <a:rPr lang="en-US" altLang="ja-JP" sz="1400" dirty="0">
                <a:latin typeface="メイリオ" pitchFamily="50" charset="-128"/>
                <a:ea typeface="メイリオ" pitchFamily="50" charset="-128"/>
                <a:cs typeface="メイリオ" pitchFamily="50" charset="-128"/>
              </a:rPr>
              <a:t>4. </a:t>
            </a:r>
            <a:r>
              <a:rPr lang="ja-JP" altLang="en-US" sz="1400" dirty="0">
                <a:latin typeface="メイリオ" pitchFamily="50" charset="-128"/>
                <a:ea typeface="メイリオ" pitchFamily="50" charset="-128"/>
                <a:cs typeface="メイリオ" pitchFamily="50" charset="-128"/>
              </a:rPr>
              <a:t>位置情報や位置依存情報の</a:t>
            </a:r>
            <a:r>
              <a:rPr lang="ja-JP" altLang="en-US" sz="1400" dirty="0" smtClean="0">
                <a:latin typeface="メイリオ" pitchFamily="50" charset="-128"/>
                <a:ea typeface="メイリオ" pitchFamily="50" charset="-128"/>
                <a:cs typeface="メイリオ" pitchFamily="50" charset="-128"/>
              </a:rPr>
              <a:t>収集・</a:t>
            </a:r>
            <a:r>
              <a:rPr lang="ja-JP" altLang="en-US" sz="1400" dirty="0">
                <a:latin typeface="メイリオ" pitchFamily="50" charset="-128"/>
                <a:ea typeface="メイリオ" pitchFamily="50" charset="-128"/>
                <a:cs typeface="メイリオ" pitchFamily="50" charset="-128"/>
              </a:rPr>
              <a:t>提供及び</a:t>
            </a:r>
            <a:r>
              <a:rPr lang="ja-JP" altLang="en-US" sz="1400" b="1" dirty="0">
                <a:solidFill>
                  <a:srgbClr val="FF0000"/>
                </a:solidFill>
                <a:latin typeface="メイリオ" pitchFamily="50" charset="-128"/>
                <a:ea typeface="メイリオ" pitchFamily="50" charset="-128"/>
                <a:cs typeface="メイリオ" pitchFamily="50" charset="-128"/>
              </a:rPr>
              <a:t>流通支援</a:t>
            </a:r>
            <a:r>
              <a:rPr lang="ja-JP" altLang="en-US" sz="1400" dirty="0">
                <a:latin typeface="メイリオ" pitchFamily="50" charset="-128"/>
                <a:ea typeface="メイリオ" pitchFamily="50" charset="-128"/>
                <a:cs typeface="メイリオ" pitchFamily="50" charset="-128"/>
              </a:rPr>
              <a:t>事業</a:t>
            </a:r>
            <a:br>
              <a:rPr lang="ja-JP" altLang="en-US" sz="1400" dirty="0">
                <a:latin typeface="メイリオ" pitchFamily="50" charset="-128"/>
                <a:ea typeface="メイリオ" pitchFamily="50" charset="-128"/>
                <a:cs typeface="メイリオ" pitchFamily="50" charset="-128"/>
              </a:rPr>
            </a:br>
            <a:r>
              <a:rPr lang="en-US" altLang="ja-JP" sz="1400" dirty="0">
                <a:latin typeface="メイリオ" pitchFamily="50" charset="-128"/>
                <a:ea typeface="メイリオ" pitchFamily="50" charset="-128"/>
                <a:cs typeface="メイリオ" pitchFamily="50" charset="-128"/>
              </a:rPr>
              <a:t>5. </a:t>
            </a:r>
            <a:r>
              <a:rPr lang="ja-JP" altLang="en-US" sz="1400" dirty="0">
                <a:latin typeface="メイリオ" pitchFamily="50" charset="-128"/>
                <a:ea typeface="メイリオ" pitchFamily="50" charset="-128"/>
                <a:cs typeface="メイリオ" pitchFamily="50" charset="-128"/>
              </a:rPr>
              <a:t>位置情報に関する</a:t>
            </a:r>
            <a:r>
              <a:rPr lang="ja-JP" altLang="en-US" sz="1400" b="1" dirty="0">
                <a:solidFill>
                  <a:srgbClr val="FF0000"/>
                </a:solidFill>
                <a:latin typeface="メイリオ" pitchFamily="50" charset="-128"/>
                <a:ea typeface="メイリオ" pitchFamily="50" charset="-128"/>
                <a:cs typeface="メイリオ" pitchFamily="50" charset="-128"/>
              </a:rPr>
              <a:t>ボランティア活動の支援</a:t>
            </a:r>
            <a:r>
              <a:rPr lang="ja-JP" altLang="en-US" sz="1400" dirty="0">
                <a:latin typeface="メイリオ" pitchFamily="50" charset="-128"/>
                <a:ea typeface="メイリオ" pitchFamily="50" charset="-128"/>
                <a:cs typeface="メイリオ" pitchFamily="50" charset="-128"/>
              </a:rPr>
              <a:t>事業</a:t>
            </a:r>
            <a:br>
              <a:rPr lang="ja-JP" altLang="en-US" sz="1400" dirty="0">
                <a:latin typeface="メイリオ" pitchFamily="50" charset="-128"/>
                <a:ea typeface="メイリオ" pitchFamily="50" charset="-128"/>
                <a:cs typeface="メイリオ" pitchFamily="50" charset="-128"/>
              </a:rPr>
            </a:br>
            <a:r>
              <a:rPr lang="en-US" altLang="ja-JP" sz="1400" dirty="0">
                <a:latin typeface="メイリオ" pitchFamily="50" charset="-128"/>
                <a:ea typeface="メイリオ" pitchFamily="50" charset="-128"/>
                <a:cs typeface="メイリオ" pitchFamily="50" charset="-128"/>
              </a:rPr>
              <a:t>6. </a:t>
            </a:r>
            <a:r>
              <a:rPr lang="ja-JP" altLang="en-US" sz="1400" dirty="0">
                <a:latin typeface="メイリオ" pitchFamily="50" charset="-128"/>
                <a:ea typeface="メイリオ" pitchFamily="50" charset="-128"/>
                <a:cs typeface="メイリオ" pitchFamily="50" charset="-128"/>
              </a:rPr>
              <a:t>その他この法人の目的を達成するために必要な事業</a:t>
            </a:r>
            <a:endParaRPr lang="en-US" altLang="ja-JP" sz="1400" dirty="0">
              <a:latin typeface="メイリオ" pitchFamily="50" charset="-128"/>
              <a:ea typeface="メイリオ" pitchFamily="50" charset="-128"/>
              <a:cs typeface="メイリオ" pitchFamily="50" charset="-128"/>
            </a:endParaRPr>
          </a:p>
        </p:txBody>
      </p:sp>
      <p:sp>
        <p:nvSpPr>
          <p:cNvPr id="168" name="正方形/長方形 167"/>
          <p:cNvSpPr/>
          <p:nvPr/>
        </p:nvSpPr>
        <p:spPr>
          <a:xfrm>
            <a:off x="281659" y="4228287"/>
            <a:ext cx="1800493" cy="369332"/>
          </a:xfrm>
          <a:prstGeom prst="rect">
            <a:avLst/>
          </a:prstGeom>
        </p:spPr>
        <p:txBody>
          <a:bodyPr wrap="none">
            <a:spAutoFit/>
          </a:bodyPr>
          <a:lstStyle/>
          <a:p>
            <a:pPr algn="ctr"/>
            <a:r>
              <a:rPr lang="ja-JP" altLang="en-US" sz="1800" b="1" dirty="0">
                <a:latin typeface="メイリオ" pitchFamily="50" charset="-128"/>
                <a:ea typeface="メイリオ" pitchFamily="50" charset="-128"/>
                <a:cs typeface="メイリオ" pitchFamily="50" charset="-128"/>
              </a:rPr>
              <a:t>法人</a:t>
            </a:r>
            <a:r>
              <a:rPr lang="ja-JP" altLang="en-US" sz="1800" b="1" dirty="0" smtClean="0">
                <a:latin typeface="メイリオ" pitchFamily="50" charset="-128"/>
                <a:ea typeface="メイリオ" pitchFamily="50" charset="-128"/>
                <a:cs typeface="メイリオ" pitchFamily="50" charset="-128"/>
              </a:rPr>
              <a:t>の事業内容</a:t>
            </a:r>
            <a:endParaRPr lang="ja-JP" altLang="en-US" sz="1800" b="1" dirty="0">
              <a:latin typeface="メイリオ" pitchFamily="50" charset="-128"/>
              <a:ea typeface="メイリオ" pitchFamily="50" charset="-128"/>
              <a:cs typeface="メイリオ" pitchFamily="50" charset="-128"/>
            </a:endParaRPr>
          </a:p>
        </p:txBody>
      </p:sp>
      <p:grpSp>
        <p:nvGrpSpPr>
          <p:cNvPr id="59" name="グループ化 167"/>
          <p:cNvGrpSpPr>
            <a:grpSpLocks/>
          </p:cNvGrpSpPr>
          <p:nvPr/>
        </p:nvGrpSpPr>
        <p:grpSpPr bwMode="auto">
          <a:xfrm>
            <a:off x="5560505" y="3011681"/>
            <a:ext cx="3419751" cy="3140548"/>
            <a:chOff x="953656" y="1534284"/>
            <a:chExt cx="6346075" cy="5829970"/>
          </a:xfrm>
        </p:grpSpPr>
        <p:sp>
          <p:nvSpPr>
            <p:cNvPr id="60" name="直方体 59"/>
            <p:cNvSpPr/>
            <p:nvPr/>
          </p:nvSpPr>
          <p:spPr>
            <a:xfrm>
              <a:off x="1221217" y="2269813"/>
              <a:ext cx="1393554" cy="1655900"/>
            </a:xfrm>
            <a:prstGeom prst="cube">
              <a:avLst>
                <a:gd name="adj" fmla="val 15552"/>
              </a:avLst>
            </a:prstGeom>
            <a:solidFill>
              <a:schemeClr val="accent2">
                <a:lumMod val="20000"/>
                <a:lumOff val="80000"/>
              </a:schemeClr>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ja-JP" altLang="en-US" sz="1400" dirty="0">
                  <a:latin typeface="メイリオ" pitchFamily="50" charset="-128"/>
                  <a:ea typeface="メイリオ" pitchFamily="50" charset="-128"/>
                  <a:cs typeface="メイリオ" pitchFamily="50" charset="-128"/>
                </a:rPr>
                <a:t>公的機関</a:t>
              </a:r>
            </a:p>
          </p:txBody>
        </p:sp>
        <p:sp>
          <p:nvSpPr>
            <p:cNvPr id="61" name="角丸四角形 60"/>
            <p:cNvSpPr/>
            <p:nvPr/>
          </p:nvSpPr>
          <p:spPr>
            <a:xfrm>
              <a:off x="3076449" y="4034383"/>
              <a:ext cx="1994068" cy="1008112"/>
            </a:xfrm>
            <a:prstGeom prst="roundRect">
              <a:avLst/>
            </a:prstGeom>
            <a:solidFill>
              <a:srgbClr val="663300"/>
            </a:solidFill>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ja-JP" altLang="en-US" sz="1800" dirty="0">
                <a:latin typeface="メイリオ" pitchFamily="50" charset="-128"/>
                <a:ea typeface="メイリオ" pitchFamily="50" charset="-128"/>
                <a:cs typeface="メイリオ" pitchFamily="50" charset="-128"/>
              </a:endParaRPr>
            </a:p>
          </p:txBody>
        </p:sp>
        <p:sp>
          <p:nvSpPr>
            <p:cNvPr id="62" name="直方体 61"/>
            <p:cNvSpPr/>
            <p:nvPr/>
          </p:nvSpPr>
          <p:spPr>
            <a:xfrm>
              <a:off x="2753357" y="1711427"/>
              <a:ext cx="2128826" cy="1186087"/>
            </a:xfrm>
            <a:prstGeom prst="cube">
              <a:avLst>
                <a:gd name="adj" fmla="val 15552"/>
              </a:avLst>
            </a:prstGeom>
            <a:solidFill>
              <a:srgbClr val="9999FF"/>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ja-JP" altLang="en-US" sz="1400" dirty="0">
                  <a:latin typeface="メイリオ" pitchFamily="50" charset="-128"/>
                  <a:ea typeface="メイリオ" pitchFamily="50" charset="-128"/>
                  <a:cs typeface="メイリオ" pitchFamily="50" charset="-128"/>
                </a:rPr>
                <a:t>公共</a:t>
              </a:r>
              <a:r>
                <a:rPr lang="en-US" altLang="ja-JP" sz="1400" dirty="0">
                  <a:latin typeface="メイリオ" pitchFamily="50" charset="-128"/>
                  <a:ea typeface="メイリオ" pitchFamily="50" charset="-128"/>
                  <a:cs typeface="メイリオ" pitchFamily="50" charset="-128"/>
                </a:rPr>
                <a:t/>
              </a:r>
              <a:br>
                <a:rPr lang="en-US" altLang="ja-JP" sz="1400" dirty="0">
                  <a:latin typeface="メイリオ" pitchFamily="50" charset="-128"/>
                  <a:ea typeface="メイリオ" pitchFamily="50" charset="-128"/>
                  <a:cs typeface="メイリオ" pitchFamily="50" charset="-128"/>
                </a:rPr>
              </a:br>
              <a:r>
                <a:rPr lang="ja-JP" altLang="en-US" sz="1400" dirty="0">
                  <a:latin typeface="メイリオ" pitchFamily="50" charset="-128"/>
                  <a:ea typeface="メイリオ" pitchFamily="50" charset="-128"/>
                  <a:cs typeface="メイリオ" pitchFamily="50" charset="-128"/>
                </a:rPr>
                <a:t>交通機関</a:t>
              </a:r>
            </a:p>
          </p:txBody>
        </p:sp>
        <p:sp>
          <p:nvSpPr>
            <p:cNvPr id="63" name="角丸四角形 62"/>
            <p:cNvSpPr/>
            <p:nvPr/>
          </p:nvSpPr>
          <p:spPr>
            <a:xfrm>
              <a:off x="5105460" y="1534284"/>
              <a:ext cx="1697674" cy="1220746"/>
            </a:xfrm>
            <a:prstGeom prst="roundRect">
              <a:avLst/>
            </a:prstGeom>
            <a:solidFill>
              <a:srgbClr val="FFCCFF"/>
            </a:solidFill>
          </p:spPr>
          <p:style>
            <a:lnRef idx="1">
              <a:schemeClr val="accent6"/>
            </a:lnRef>
            <a:fillRef idx="2">
              <a:schemeClr val="accent6"/>
            </a:fillRef>
            <a:effectRef idx="1">
              <a:schemeClr val="accent6"/>
            </a:effectRef>
            <a:fontRef idx="minor">
              <a:schemeClr val="dk1"/>
            </a:fontRef>
          </p:style>
          <p:txBody>
            <a:bodyPr anchor="ctr"/>
            <a:lstStyle/>
            <a:p>
              <a:pPr algn="ctr">
                <a:defRPr/>
              </a:pPr>
              <a:r>
                <a:rPr lang="ja-JP" altLang="en-US" sz="1200" dirty="0">
                  <a:latin typeface="メイリオ" pitchFamily="50" charset="-128"/>
                  <a:ea typeface="メイリオ" pitchFamily="50" charset="-128"/>
                  <a:cs typeface="メイリオ" pitchFamily="50" charset="-128"/>
                </a:rPr>
                <a:t>民間</a:t>
              </a:r>
              <a:endParaRPr lang="en-US" altLang="ja-JP" sz="1200" dirty="0">
                <a:latin typeface="メイリオ" pitchFamily="50" charset="-128"/>
                <a:ea typeface="メイリオ" pitchFamily="50" charset="-128"/>
                <a:cs typeface="メイリオ" pitchFamily="50" charset="-128"/>
              </a:endParaRPr>
            </a:p>
            <a:p>
              <a:pPr algn="ctr">
                <a:defRPr/>
              </a:pPr>
              <a:r>
                <a:rPr lang="ja-JP" altLang="en-US" sz="1200" dirty="0">
                  <a:latin typeface="メイリオ" pitchFamily="50" charset="-128"/>
                  <a:ea typeface="メイリオ" pitchFamily="50" charset="-128"/>
                  <a:cs typeface="メイリオ" pitchFamily="50" charset="-128"/>
                </a:rPr>
                <a:t>事業者</a:t>
              </a:r>
            </a:p>
          </p:txBody>
        </p:sp>
        <p:sp>
          <p:nvSpPr>
            <p:cNvPr id="64" name="角丸四角形 63"/>
            <p:cNvSpPr/>
            <p:nvPr/>
          </p:nvSpPr>
          <p:spPr>
            <a:xfrm>
              <a:off x="5717548" y="2997638"/>
              <a:ext cx="1582183" cy="1205342"/>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ja-JP" altLang="en-US" sz="1400" dirty="0">
                  <a:latin typeface="メイリオ" pitchFamily="50" charset="-128"/>
                  <a:ea typeface="メイリオ" pitchFamily="50" charset="-128"/>
                  <a:cs typeface="メイリオ" pitchFamily="50" charset="-128"/>
                </a:rPr>
                <a:t>民間</a:t>
              </a:r>
              <a:endParaRPr lang="en-US" altLang="ja-JP" sz="1400" dirty="0">
                <a:latin typeface="メイリオ" pitchFamily="50" charset="-128"/>
                <a:ea typeface="メイリオ" pitchFamily="50" charset="-128"/>
                <a:cs typeface="メイリオ" pitchFamily="50" charset="-128"/>
              </a:endParaRPr>
            </a:p>
            <a:p>
              <a:pPr algn="ctr">
                <a:defRPr/>
              </a:pPr>
              <a:r>
                <a:rPr lang="ja-JP" altLang="en-US" sz="1400" dirty="0">
                  <a:latin typeface="メイリオ" pitchFamily="50" charset="-128"/>
                  <a:ea typeface="メイリオ" pitchFamily="50" charset="-128"/>
                  <a:cs typeface="メイリオ" pitchFamily="50" charset="-128"/>
                </a:rPr>
                <a:t>事業者</a:t>
              </a:r>
            </a:p>
          </p:txBody>
        </p:sp>
        <p:cxnSp>
          <p:nvCxnSpPr>
            <p:cNvPr id="65" name="直線矢印コネクタ 64"/>
            <p:cNvCxnSpPr/>
            <p:nvPr/>
          </p:nvCxnSpPr>
          <p:spPr>
            <a:xfrm>
              <a:off x="2329902" y="4014283"/>
              <a:ext cx="746822" cy="52372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p:nvPr/>
          </p:nvCxnSpPr>
          <p:spPr>
            <a:xfrm>
              <a:off x="3915936" y="2978384"/>
              <a:ext cx="88540" cy="101664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テキスト ボックス 175"/>
            <p:cNvSpPr txBox="1">
              <a:spLocks noChangeArrowheads="1"/>
            </p:cNvSpPr>
            <p:nvPr/>
          </p:nvSpPr>
          <p:spPr bwMode="auto">
            <a:xfrm>
              <a:off x="953656" y="4385349"/>
              <a:ext cx="2008529" cy="571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1400">
                  <a:latin typeface="メイリオ" pitchFamily="50" charset="-128"/>
                  <a:ea typeface="メイリオ" pitchFamily="50" charset="-128"/>
                  <a:cs typeface="メイリオ" pitchFamily="50" charset="-128"/>
                </a:rPr>
                <a:t>データ提供</a:t>
              </a:r>
            </a:p>
          </p:txBody>
        </p:sp>
        <p:cxnSp>
          <p:nvCxnSpPr>
            <p:cNvPr id="68" name="直線矢印コネクタ 67"/>
            <p:cNvCxnSpPr/>
            <p:nvPr/>
          </p:nvCxnSpPr>
          <p:spPr>
            <a:xfrm flipV="1">
              <a:off x="2045031" y="5011675"/>
              <a:ext cx="966248" cy="254161"/>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p:nvPr/>
          </p:nvCxnSpPr>
          <p:spPr>
            <a:xfrm flipH="1">
              <a:off x="2429991" y="5138755"/>
              <a:ext cx="646732" cy="666212"/>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p:nvPr/>
          </p:nvCxnSpPr>
          <p:spPr>
            <a:xfrm flipV="1">
              <a:off x="3076724" y="5138755"/>
              <a:ext cx="204027" cy="874162"/>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p:nvPr/>
          </p:nvCxnSpPr>
          <p:spPr>
            <a:xfrm>
              <a:off x="3708058" y="5181116"/>
              <a:ext cx="0" cy="858756"/>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H="1" flipV="1">
              <a:off x="4173858" y="5181116"/>
              <a:ext cx="200179" cy="858756"/>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a:off x="4770547" y="5181116"/>
              <a:ext cx="400358" cy="804843"/>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4932230" y="5138755"/>
              <a:ext cx="504296" cy="554534"/>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5128558" y="4726707"/>
              <a:ext cx="912356" cy="465961"/>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a:off x="5128558" y="5011675"/>
              <a:ext cx="904657" cy="462112"/>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sp>
          <p:nvSpPr>
            <p:cNvPr id="77" name="テキスト ボックス 185"/>
            <p:cNvSpPr txBox="1">
              <a:spLocks noChangeArrowheads="1"/>
            </p:cNvSpPr>
            <p:nvPr/>
          </p:nvSpPr>
          <p:spPr bwMode="auto">
            <a:xfrm>
              <a:off x="2214403" y="6792911"/>
              <a:ext cx="4340701" cy="571343"/>
            </a:xfrm>
            <a:prstGeom prst="rect">
              <a:avLst/>
            </a:prstGeom>
            <a:solidFill>
              <a:srgbClr val="FFFFFF">
                <a:alpha val="7411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地理空間情報ボランティア</a:t>
              </a:r>
            </a:p>
          </p:txBody>
        </p:sp>
        <p:cxnSp>
          <p:nvCxnSpPr>
            <p:cNvPr id="78" name="直線矢印コネクタ 77"/>
            <p:cNvCxnSpPr/>
            <p:nvPr/>
          </p:nvCxnSpPr>
          <p:spPr>
            <a:xfrm flipH="1">
              <a:off x="4770547" y="2855154"/>
              <a:ext cx="746822" cy="107055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V="1">
              <a:off x="5109311" y="3571427"/>
              <a:ext cx="585139" cy="66621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テキスト ボックス 188"/>
            <p:cNvSpPr txBox="1">
              <a:spLocks noChangeArrowheads="1"/>
            </p:cNvSpPr>
            <p:nvPr/>
          </p:nvSpPr>
          <p:spPr bwMode="auto">
            <a:xfrm>
              <a:off x="5236331" y="4308435"/>
              <a:ext cx="2008527" cy="571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400">
                  <a:latin typeface="メイリオ" pitchFamily="50" charset="-128"/>
                  <a:ea typeface="メイリオ" pitchFamily="50" charset="-128"/>
                  <a:cs typeface="メイリオ" pitchFamily="50" charset="-128"/>
                </a:rPr>
                <a:t>データ提供</a:t>
              </a:r>
            </a:p>
          </p:txBody>
        </p:sp>
        <p:pic>
          <p:nvPicPr>
            <p:cNvPr id="81" name="Picture 2" descr="C:\Users\kawaguti\AppData\Local\Microsoft\Windows\Temporary Internet Files\Content.IE5\NEQ6BLGC\MC90043261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1470" y="5824315"/>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 name="Picture 3" descr="C:\Users\kawaguti\AppData\Local\Microsoft\Windows\Temporary Internet Files\Content.IE5\WJZSGZY5\MC900432612[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1001" y="5735561"/>
              <a:ext cx="1006800" cy="10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Picture 4" descr="C:\Users\kawaguti\AppData\Local\Microsoft\Windows\Temporary Internet Files\Content.IE5\212SPS7Y\MC90043260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66540" y="5013177"/>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 name="Picture 5" descr="C:\Users\kawaguti\AppData\Local\Microsoft\Windows\Temporary Internet Files\Content.IE5\JD6SXF1P\MC90043261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68441" y="4958364"/>
              <a:ext cx="1082242" cy="1172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5" name="Picture 4" descr="C:\Users\kawaguti\AppData\Local\Microsoft\Windows\Temporary Internet Files\Content.IE5\212SPS7Y\MC90043260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0043" y="5750595"/>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 name="Picture 3" descr="C:\Users\kawaguti\AppData\Local\Microsoft\Windows\Temporary Internet Files\Content.IE5\WJZSGZY5\MC900432612[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9250" y="5416723"/>
              <a:ext cx="1006800" cy="10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 name="Picture 5" descr="C:\Users\kawaguti\AppData\Local\Microsoft\Windows\Temporary Internet Files\Content.IE5\JD6SXF1P\MC90043261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6783" y="5750595"/>
              <a:ext cx="1082242" cy="1172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8" name="Picture 2" descr="C:\Users\kawaguti\AppData\Local\Microsoft\Windows\Temporary Internet Files\Content.IE5\NEQ6BLGC\MC90043261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0514" y="5431756"/>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9" name="Picture 2" descr="C:\Doc2012\Locky.jp\Lansers提案\最終納品物\文字白抜き背景透過.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8942" y="4232934"/>
              <a:ext cx="1429082" cy="56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0" name="テキスト ボックス 206"/>
          <p:cNvSpPr txBox="1">
            <a:spLocks noChangeArrowheads="1"/>
          </p:cNvSpPr>
          <p:nvPr/>
        </p:nvSpPr>
        <p:spPr bwMode="auto">
          <a:xfrm>
            <a:off x="5097016" y="2611571"/>
            <a:ext cx="457453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ja-JP" altLang="en-US" sz="2000" b="1" dirty="0">
                <a:latin typeface="メイリオ" pitchFamily="50" charset="-128"/>
                <a:ea typeface="メイリオ" pitchFamily="50" charset="-128"/>
                <a:cs typeface="メイリオ" pitchFamily="50" charset="-128"/>
              </a:rPr>
              <a:t>地理空間情報の流通ハブを目指す</a:t>
            </a:r>
            <a:endParaRPr lang="en-US" altLang="ja-JP" sz="2000" b="1" dirty="0">
              <a:latin typeface="メイリオ" pitchFamily="50" charset="-128"/>
              <a:ea typeface="メイリオ" pitchFamily="50" charset="-128"/>
              <a:cs typeface="メイリオ" pitchFamily="50" charset="-128"/>
            </a:endParaRPr>
          </a:p>
        </p:txBody>
      </p:sp>
      <p:sp>
        <p:nvSpPr>
          <p:cNvPr id="95" name="正方形/長方形 94"/>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例</a:t>
            </a:r>
          </a:p>
        </p:txBody>
      </p:sp>
    </p:spTree>
    <p:extLst>
      <p:ext uri="{BB962C8B-B14F-4D97-AF65-F5344CB8AC3E}">
        <p14:creationId xmlns:p14="http://schemas.microsoft.com/office/powerpoint/2010/main" val="2532850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参考２．参考となる取り組み事例の紹介（会員からの情報提供など）</a:t>
            </a:r>
          </a:p>
        </p:txBody>
      </p:sp>
      <p:pic>
        <p:nvPicPr>
          <p:cNvPr id="78" name="Picture 2" descr="https://encrypted-tbn1.google.com/images?q=tbn:ANd9GcTiey7DyP24NNZSYtZRE5tGgZWMhbzPQqeLQvjJ5FM4SalDx5j34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76736" y="4404416"/>
            <a:ext cx="267059" cy="248720"/>
          </a:xfrm>
          <a:prstGeom prst="rect">
            <a:avLst/>
          </a:prstGeom>
          <a:noFill/>
          <a:extLst>
            <a:ext uri="{909E8E84-426E-40DD-AFC4-6F175D3DCCD1}">
              <a14:hiddenFill xmlns:a14="http://schemas.microsoft.com/office/drawing/2010/main">
                <a:solidFill>
                  <a:srgbClr val="FFFFFF"/>
                </a:solidFill>
              </a14:hiddenFill>
            </a:ext>
          </a:extLst>
        </p:spPr>
      </p:pic>
      <p:sp>
        <p:nvSpPr>
          <p:cNvPr id="79" name="角丸四角形 204"/>
          <p:cNvSpPr>
            <a:spLocks noChangeArrowheads="1"/>
          </p:cNvSpPr>
          <p:nvPr/>
        </p:nvSpPr>
        <p:spPr bwMode="auto">
          <a:xfrm>
            <a:off x="436609" y="3152512"/>
            <a:ext cx="9028048" cy="1800200"/>
          </a:xfrm>
          <a:prstGeom prst="roundRect">
            <a:avLst>
              <a:gd name="adj" fmla="val 9636"/>
            </a:avLst>
          </a:prstGeom>
          <a:noFill/>
          <a:ln w="0" algn="ctr">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0" name="テキスト ボックス 208"/>
          <p:cNvSpPr txBox="1">
            <a:spLocks noChangeArrowheads="1"/>
          </p:cNvSpPr>
          <p:nvPr/>
        </p:nvSpPr>
        <p:spPr bwMode="auto">
          <a:xfrm>
            <a:off x="477424" y="3296528"/>
            <a:ext cx="545084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l" eaLnBrk="1" hangingPunct="1"/>
            <a:r>
              <a:rPr lang="en-US" altLang="ja-JP" sz="1050" dirty="0" smtClean="0">
                <a:latin typeface="メイリオ" pitchFamily="50" charset="-128"/>
                <a:ea typeface="メイリオ" pitchFamily="50" charset="-128"/>
                <a:cs typeface="メイリオ" pitchFamily="50" charset="-128"/>
              </a:rPr>
              <a:t>NPO</a:t>
            </a:r>
            <a:r>
              <a:rPr lang="ja-JP" altLang="en-US" sz="1050" dirty="0" smtClean="0">
                <a:latin typeface="メイリオ" pitchFamily="50" charset="-128"/>
                <a:ea typeface="メイリオ" pitchFamily="50" charset="-128"/>
                <a:cs typeface="メイリオ" pitchFamily="50" charset="-128"/>
              </a:rPr>
              <a:t>法人 </a:t>
            </a:r>
            <a:r>
              <a:rPr lang="en-US" altLang="ja-JP" sz="1050" dirty="0" err="1" smtClean="0">
                <a:latin typeface="メイリオ" pitchFamily="50" charset="-128"/>
                <a:ea typeface="メイリオ" pitchFamily="50" charset="-128"/>
                <a:cs typeface="メイリオ" pitchFamily="50" charset="-128"/>
              </a:rPr>
              <a:t>Lisra</a:t>
            </a:r>
            <a:r>
              <a:rPr lang="en-US" altLang="ja-JP" sz="1050" dirty="0" smtClean="0">
                <a:latin typeface="メイリオ" pitchFamily="50" charset="-128"/>
                <a:ea typeface="メイリオ" pitchFamily="50" charset="-128"/>
                <a:cs typeface="メイリオ" pitchFamily="50" charset="-128"/>
              </a:rPr>
              <a:t> </a:t>
            </a:r>
            <a:r>
              <a:rPr lang="ja-JP" altLang="en-US" sz="1050" dirty="0" smtClean="0">
                <a:latin typeface="メイリオ" pitchFamily="50" charset="-128"/>
                <a:ea typeface="メイリオ" pitchFamily="50" charset="-128"/>
                <a:cs typeface="メイリオ" pitchFamily="50" charset="-128"/>
              </a:rPr>
              <a:t>では、現在、様々な活動</a:t>
            </a:r>
            <a:r>
              <a:rPr lang="ja-JP" altLang="en-US" sz="1050" dirty="0">
                <a:latin typeface="メイリオ" pitchFamily="50" charset="-128"/>
                <a:ea typeface="メイリオ" pitchFamily="50" charset="-128"/>
                <a:cs typeface="メイリオ" pitchFamily="50" charset="-128"/>
              </a:rPr>
              <a:t>の</a:t>
            </a:r>
            <a:r>
              <a:rPr lang="ja-JP" altLang="en-US" sz="1050" dirty="0" smtClean="0">
                <a:latin typeface="メイリオ" pitchFamily="50" charset="-128"/>
                <a:ea typeface="メイリオ" pitchFamily="50" charset="-128"/>
                <a:cs typeface="メイリオ" pitchFamily="50" charset="-128"/>
              </a:rPr>
              <a:t>準備</a:t>
            </a:r>
            <a:r>
              <a:rPr lang="ja-JP" altLang="en-US" sz="1050" dirty="0">
                <a:latin typeface="メイリオ" pitchFamily="50" charset="-128"/>
                <a:ea typeface="メイリオ" pitchFamily="50" charset="-128"/>
                <a:cs typeface="メイリオ" pitchFamily="50" charset="-128"/>
              </a:rPr>
              <a:t>を行なっています。特に</a:t>
            </a:r>
            <a:r>
              <a:rPr lang="ja-JP" altLang="en-US" sz="1050" dirty="0" smtClean="0">
                <a:latin typeface="メイリオ" pitchFamily="50" charset="-128"/>
                <a:ea typeface="メイリオ" pitchFamily="50" charset="-128"/>
                <a:cs typeface="メイリオ" pitchFamily="50" charset="-128"/>
              </a:rPr>
              <a:t>、民間事</a:t>
            </a:r>
            <a:r>
              <a:rPr lang="ja-JP" altLang="en-US" sz="1050" dirty="0">
                <a:latin typeface="メイリオ" pitchFamily="50" charset="-128"/>
                <a:ea typeface="メイリオ" pitchFamily="50" charset="-128"/>
                <a:cs typeface="メイリオ" pitchFamily="50" charset="-128"/>
              </a:rPr>
              <a:t>業者や公共交通機関とのデータ連係についての連携</a:t>
            </a:r>
            <a:r>
              <a:rPr lang="ja-JP" altLang="en-US" sz="1050" dirty="0" smtClean="0">
                <a:latin typeface="メイリオ" pitchFamily="50" charset="-128"/>
                <a:ea typeface="メイリオ" pitchFamily="50" charset="-128"/>
                <a:cs typeface="メイリオ" pitchFamily="50" charset="-128"/>
              </a:rPr>
              <a:t>を期待して</a:t>
            </a:r>
            <a:r>
              <a:rPr lang="ja-JP" altLang="en-US" sz="1050" dirty="0">
                <a:latin typeface="メイリオ" pitchFamily="50" charset="-128"/>
                <a:ea typeface="メイリオ" pitchFamily="50" charset="-128"/>
                <a:cs typeface="メイリオ" pitchFamily="50" charset="-128"/>
              </a:rPr>
              <a:t>おります。また「駅</a:t>
            </a:r>
            <a:r>
              <a:rPr lang="en-US" altLang="ja-JP" sz="1050" dirty="0">
                <a:latin typeface="メイリオ" pitchFamily="50" charset="-128"/>
                <a:ea typeface="メイリオ" pitchFamily="50" charset="-128"/>
                <a:cs typeface="メイリオ" pitchFamily="50" charset="-128"/>
              </a:rPr>
              <a:t>.</a:t>
            </a:r>
            <a:r>
              <a:rPr lang="en-US" altLang="ja-JP" sz="1050" dirty="0" err="1">
                <a:latin typeface="メイリオ" pitchFamily="50" charset="-128"/>
                <a:ea typeface="メイリオ" pitchFamily="50" charset="-128"/>
                <a:cs typeface="メイリオ" pitchFamily="50" charset="-128"/>
              </a:rPr>
              <a:t>Locky</a:t>
            </a:r>
            <a:r>
              <a:rPr lang="ja-JP" altLang="en-US" sz="1050" dirty="0">
                <a:latin typeface="メイリオ" pitchFamily="50" charset="-128"/>
                <a:ea typeface="メイリオ" pitchFamily="50" charset="-128"/>
                <a:cs typeface="メイリオ" pitchFamily="50" charset="-128"/>
              </a:rPr>
              <a:t>」等を</a:t>
            </a:r>
            <a:r>
              <a:rPr lang="ja-JP" altLang="en-US" sz="1050" dirty="0" smtClean="0">
                <a:latin typeface="メイリオ" pitchFamily="50" charset="-128"/>
                <a:ea typeface="メイリオ" pitchFamily="50" charset="-128"/>
                <a:cs typeface="メイリオ" pitchFamily="50" charset="-128"/>
              </a:rPr>
              <a:t>用いた様々</a:t>
            </a:r>
            <a:r>
              <a:rPr lang="ja-JP" altLang="en-US" sz="1050" dirty="0">
                <a:latin typeface="メイリオ" pitchFamily="50" charset="-128"/>
                <a:ea typeface="メイリオ" pitchFamily="50" charset="-128"/>
                <a:cs typeface="メイリオ" pitchFamily="50" charset="-128"/>
              </a:rPr>
              <a:t>な実証実験を予定</a:t>
            </a:r>
            <a:r>
              <a:rPr lang="ja-JP" altLang="en-US" sz="1050" dirty="0" smtClean="0">
                <a:latin typeface="メイリオ" pitchFamily="50" charset="-128"/>
                <a:ea typeface="メイリオ" pitchFamily="50" charset="-128"/>
                <a:cs typeface="メイリオ" pitchFamily="50" charset="-128"/>
              </a:rPr>
              <a:t>して</a:t>
            </a:r>
            <a:r>
              <a:rPr lang="ja-JP" altLang="en-US" sz="1050" dirty="0">
                <a:latin typeface="メイリオ" pitchFamily="50" charset="-128"/>
                <a:ea typeface="メイリオ" pitchFamily="50" charset="-128"/>
                <a:cs typeface="メイリオ" pitchFamily="50" charset="-128"/>
              </a:rPr>
              <a:t>おります</a:t>
            </a:r>
            <a:r>
              <a:rPr lang="ja-JP" altLang="en-US" sz="1050" dirty="0" smtClean="0">
                <a:latin typeface="メイリオ" pitchFamily="50" charset="-128"/>
                <a:ea typeface="メイリオ" pitchFamily="50" charset="-128"/>
                <a:cs typeface="メイリオ" pitchFamily="50" charset="-128"/>
              </a:rPr>
              <a:t>。</a:t>
            </a:r>
            <a:endParaRPr lang="en-US" altLang="ja-JP" sz="1050" dirty="0" smtClean="0">
              <a:latin typeface="メイリオ" pitchFamily="50" charset="-128"/>
              <a:ea typeface="メイリオ" pitchFamily="50" charset="-128"/>
              <a:cs typeface="メイリオ" pitchFamily="50" charset="-128"/>
            </a:endParaRPr>
          </a:p>
          <a:p>
            <a:pPr algn="l" eaLnBrk="1" hangingPunct="1"/>
            <a:r>
              <a:rPr lang="ja-JP" altLang="en-US" sz="1050" dirty="0" smtClean="0">
                <a:latin typeface="メイリオ" pitchFamily="50" charset="-128"/>
                <a:ea typeface="メイリオ" pitchFamily="50" charset="-128"/>
                <a:cs typeface="メイリオ" pitchFamily="50" charset="-128"/>
              </a:rPr>
              <a:t>ご興味のある方、ぜひご連絡ください。</a:t>
            </a:r>
            <a:endParaRPr lang="ja-JP" altLang="en-US" sz="1050" dirty="0">
              <a:latin typeface="メイリオ" pitchFamily="50" charset="-128"/>
              <a:ea typeface="メイリオ" pitchFamily="50" charset="-128"/>
              <a:cs typeface="メイリオ" pitchFamily="50" charset="-128"/>
            </a:endParaRPr>
          </a:p>
        </p:txBody>
      </p:sp>
      <p:sp>
        <p:nvSpPr>
          <p:cNvPr id="81" name="テキスト ボックス 213"/>
          <p:cNvSpPr txBox="1">
            <a:spLocks noChangeArrowheads="1"/>
          </p:cNvSpPr>
          <p:nvPr/>
        </p:nvSpPr>
        <p:spPr bwMode="auto">
          <a:xfrm>
            <a:off x="2559058" y="4127467"/>
            <a:ext cx="321852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ja-JP" altLang="en-US" sz="1000" dirty="0">
                <a:latin typeface="メイリオ" pitchFamily="50" charset="-128"/>
                <a:ea typeface="メイリオ" pitchFamily="50" charset="-128"/>
                <a:cs typeface="メイリオ" pitchFamily="50" charset="-128"/>
              </a:rPr>
              <a:t>連絡先：   </a:t>
            </a:r>
            <a:r>
              <a:rPr lang="en-US" altLang="ja-JP" sz="1000" dirty="0">
                <a:latin typeface="メイリオ" pitchFamily="50" charset="-128"/>
                <a:ea typeface="メイリオ" pitchFamily="50" charset="-128"/>
                <a:cs typeface="メイリオ" pitchFamily="50" charset="-128"/>
              </a:rPr>
              <a:t>NPO</a:t>
            </a:r>
            <a:r>
              <a:rPr lang="ja-JP" altLang="en-US" sz="1000" dirty="0">
                <a:latin typeface="メイリオ" pitchFamily="50" charset="-128"/>
                <a:ea typeface="メイリオ" pitchFamily="50" charset="-128"/>
                <a:cs typeface="メイリオ" pitchFamily="50" charset="-128"/>
              </a:rPr>
              <a:t>法人 位置</a:t>
            </a:r>
            <a:r>
              <a:rPr lang="ja-JP" altLang="en-US" sz="1000" dirty="0" smtClean="0">
                <a:latin typeface="メイリオ" pitchFamily="50" charset="-128"/>
                <a:ea typeface="メイリオ" pitchFamily="50" charset="-128"/>
                <a:cs typeface="メイリオ" pitchFamily="50" charset="-128"/>
              </a:rPr>
              <a:t>情報サービス</a:t>
            </a:r>
            <a:r>
              <a:rPr lang="ja-JP" altLang="en-US" sz="1000" dirty="0">
                <a:latin typeface="メイリオ" pitchFamily="50" charset="-128"/>
                <a:ea typeface="メイリオ" pitchFamily="50" charset="-128"/>
                <a:cs typeface="メイリオ" pitchFamily="50" charset="-128"/>
              </a:rPr>
              <a:t>研究機構</a:t>
            </a:r>
            <a:endParaRPr lang="en-US" altLang="ja-JP" sz="1000" dirty="0">
              <a:latin typeface="メイリオ" pitchFamily="50" charset="-128"/>
              <a:ea typeface="メイリオ" pitchFamily="50" charset="-128"/>
              <a:cs typeface="メイリオ" pitchFamily="50" charset="-128"/>
            </a:endParaRPr>
          </a:p>
          <a:p>
            <a:pPr eaLnBrk="1" hangingPunct="1"/>
            <a:r>
              <a:rPr lang="en-US" altLang="ja-JP" sz="1000" dirty="0">
                <a:latin typeface="メイリオ" pitchFamily="50" charset="-128"/>
                <a:ea typeface="メイリオ" pitchFamily="50" charset="-128"/>
                <a:cs typeface="メイリオ" pitchFamily="50" charset="-128"/>
              </a:rPr>
              <a:t>  </a:t>
            </a:r>
            <a:r>
              <a:rPr lang="en-US" altLang="ja-JP" sz="1000" dirty="0" smtClean="0">
                <a:latin typeface="メイリオ" pitchFamily="50" charset="-128"/>
                <a:ea typeface="メイリオ" pitchFamily="50" charset="-128"/>
                <a:cs typeface="メイリオ" pitchFamily="50" charset="-128"/>
              </a:rPr>
              <a:t>  Email</a:t>
            </a:r>
            <a:r>
              <a:rPr lang="en-US" altLang="ja-JP" sz="1000" dirty="0">
                <a:latin typeface="メイリオ" pitchFamily="50" charset="-128"/>
                <a:ea typeface="メイリオ" pitchFamily="50" charset="-128"/>
                <a:cs typeface="メイリオ" pitchFamily="50" charset="-128"/>
              </a:rPr>
              <a:t>: info@lisra.jp   URL: http://</a:t>
            </a:r>
            <a:r>
              <a:rPr lang="en-US" altLang="ja-JP" sz="1000" dirty="0" smtClean="0">
                <a:latin typeface="メイリオ" pitchFamily="50" charset="-128"/>
                <a:ea typeface="メイリオ" pitchFamily="50" charset="-128"/>
                <a:cs typeface="メイリオ" pitchFamily="50" charset="-128"/>
              </a:rPr>
              <a:t>lisra.jp</a:t>
            </a:r>
          </a:p>
          <a:p>
            <a:pPr eaLnBrk="1" hangingPunct="1"/>
            <a:r>
              <a:rPr lang="en-US" altLang="ja-JP" sz="1000" dirty="0" smtClean="0">
                <a:latin typeface="メイリオ" pitchFamily="50" charset="-128"/>
                <a:ea typeface="メイリオ" pitchFamily="50" charset="-128"/>
                <a:cs typeface="メイリオ" pitchFamily="50" charset="-128"/>
              </a:rPr>
              <a:t>    Facebook: http://www.facebook.com/lisra.jp</a:t>
            </a:r>
            <a:endParaRPr lang="ja-JP" altLang="en-US" sz="1000" dirty="0">
              <a:latin typeface="メイリオ" pitchFamily="50" charset="-128"/>
              <a:ea typeface="メイリオ" pitchFamily="50" charset="-128"/>
              <a:cs typeface="メイリオ" pitchFamily="50" charset="-128"/>
            </a:endParaRPr>
          </a:p>
        </p:txBody>
      </p:sp>
      <p:sp>
        <p:nvSpPr>
          <p:cNvPr id="82" name="角丸四角形 2064"/>
          <p:cNvSpPr>
            <a:spLocks noChangeArrowheads="1"/>
          </p:cNvSpPr>
          <p:nvPr/>
        </p:nvSpPr>
        <p:spPr bwMode="auto">
          <a:xfrm>
            <a:off x="2504728" y="4048824"/>
            <a:ext cx="3312368" cy="636327"/>
          </a:xfrm>
          <a:prstGeom prst="roundRect">
            <a:avLst>
              <a:gd name="adj" fmla="val 16667"/>
            </a:avLst>
          </a:prstGeom>
          <a:noFill/>
          <a:ln w="9525" algn="ctr">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3" name="角丸四角形 82"/>
          <p:cNvSpPr/>
          <p:nvPr/>
        </p:nvSpPr>
        <p:spPr>
          <a:xfrm>
            <a:off x="6017649" y="3348926"/>
            <a:ext cx="3217167" cy="1070420"/>
          </a:xfrm>
          <a:prstGeom prst="roundRect">
            <a:avLst>
              <a:gd name="adj" fmla="val 7106"/>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000" dirty="0" err="1">
                <a:latin typeface="メイリオ" pitchFamily="50" charset="-128"/>
                <a:ea typeface="メイリオ" pitchFamily="50" charset="-128"/>
                <a:cs typeface="メイリオ" pitchFamily="50" charset="-128"/>
              </a:rPr>
              <a:t>Lisra</a:t>
            </a:r>
            <a:r>
              <a:rPr lang="en-US" altLang="ja-JP" sz="1000" dirty="0">
                <a:latin typeface="メイリオ" pitchFamily="50" charset="-128"/>
                <a:ea typeface="メイリオ" pitchFamily="50" charset="-128"/>
                <a:cs typeface="メイリオ" pitchFamily="50" charset="-128"/>
              </a:rPr>
              <a:t> </a:t>
            </a:r>
            <a:r>
              <a:rPr lang="ja-JP" altLang="en-US" sz="1000" dirty="0">
                <a:latin typeface="メイリオ" pitchFamily="50" charset="-128"/>
                <a:ea typeface="メイリオ" pitchFamily="50" charset="-128"/>
                <a:cs typeface="メイリオ" pitchFamily="50" charset="-128"/>
              </a:rPr>
              <a:t>会員</a:t>
            </a:r>
            <a:r>
              <a:rPr lang="ja-JP" altLang="en-US" sz="1000" dirty="0" smtClean="0">
                <a:latin typeface="メイリオ" pitchFamily="50" charset="-128"/>
                <a:ea typeface="メイリオ" pitchFamily="50" charset="-128"/>
                <a:cs typeface="メイリオ" pitchFamily="50" charset="-128"/>
              </a:rPr>
              <a:t>種別</a:t>
            </a:r>
            <a:endParaRPr lang="en-US" altLang="ja-JP" sz="1000" dirty="0">
              <a:latin typeface="メイリオ" pitchFamily="50" charset="-128"/>
              <a:ea typeface="メイリオ" pitchFamily="50" charset="-128"/>
              <a:cs typeface="メイリオ" pitchFamily="50" charset="-128"/>
            </a:endParaRPr>
          </a:p>
          <a:p>
            <a:r>
              <a:rPr lang="ja-JP" altLang="en-US" sz="1000" dirty="0">
                <a:latin typeface="メイリオ" pitchFamily="50" charset="-128"/>
                <a:ea typeface="メイリオ" pitchFamily="50" charset="-128"/>
                <a:cs typeface="メイリオ" pitchFamily="50" charset="-128"/>
              </a:rPr>
              <a:t>　団体</a:t>
            </a:r>
            <a:r>
              <a:rPr lang="ja-JP" altLang="en-US" sz="1000" b="1" dirty="0">
                <a:latin typeface="メイリオ" pitchFamily="50" charset="-128"/>
                <a:ea typeface="メイリオ" pitchFamily="50" charset="-128"/>
                <a:cs typeface="メイリオ" pitchFamily="50" charset="-128"/>
              </a:rPr>
              <a:t>正会員</a:t>
            </a:r>
            <a:r>
              <a:rPr lang="ja-JP" altLang="en-US" sz="1000" dirty="0">
                <a:latin typeface="メイリオ" pitchFamily="50" charset="-128"/>
                <a:ea typeface="メイリオ" pitchFamily="50" charset="-128"/>
                <a:cs typeface="メイリオ" pitchFamily="50" charset="-128"/>
              </a:rPr>
              <a:t>　　入会金 </a:t>
            </a:r>
            <a:r>
              <a:rPr lang="en-US" altLang="ja-JP" sz="1000" dirty="0">
                <a:latin typeface="メイリオ" pitchFamily="50" charset="-128"/>
                <a:ea typeface="メイリオ" pitchFamily="50" charset="-128"/>
                <a:cs typeface="メイリオ" pitchFamily="50" charset="-128"/>
              </a:rPr>
              <a:t>5</a:t>
            </a:r>
            <a:r>
              <a:rPr lang="ja-JP" altLang="en-US" sz="1000" dirty="0">
                <a:latin typeface="メイリオ" pitchFamily="50" charset="-128"/>
                <a:ea typeface="メイリオ" pitchFamily="50" charset="-128"/>
                <a:cs typeface="メイリオ" pitchFamily="50" charset="-128"/>
              </a:rPr>
              <a:t>万</a:t>
            </a:r>
            <a:r>
              <a:rPr lang="ja-JP" altLang="en-US" sz="1000" dirty="0" smtClean="0">
                <a:latin typeface="メイリオ" pitchFamily="50" charset="-128"/>
                <a:ea typeface="メイリオ" pitchFamily="50" charset="-128"/>
                <a:cs typeface="メイリオ" pitchFamily="50" charset="-128"/>
              </a:rPr>
              <a:t>円，年会費</a:t>
            </a:r>
            <a:r>
              <a:rPr lang="en-US" altLang="ja-JP" sz="1000" dirty="0" smtClean="0">
                <a:latin typeface="メイリオ" pitchFamily="50" charset="-128"/>
                <a:ea typeface="メイリオ" pitchFamily="50" charset="-128"/>
                <a:cs typeface="メイリオ" pitchFamily="50" charset="-128"/>
              </a:rPr>
              <a:t>1</a:t>
            </a:r>
            <a:r>
              <a:rPr lang="ja-JP" altLang="en-US" sz="1000" dirty="0" smtClean="0">
                <a:latin typeface="メイリオ" pitchFamily="50" charset="-128"/>
                <a:ea typeface="メイリオ" pitchFamily="50" charset="-128"/>
                <a:cs typeface="メイリオ" pitchFamily="50" charset="-128"/>
              </a:rPr>
              <a:t>口 </a:t>
            </a:r>
            <a:r>
              <a:rPr lang="en-US" altLang="ja-JP" sz="1000" dirty="0" smtClean="0">
                <a:latin typeface="メイリオ" pitchFamily="50" charset="-128"/>
                <a:ea typeface="メイリオ" pitchFamily="50" charset="-128"/>
                <a:cs typeface="メイリオ" pitchFamily="50" charset="-128"/>
              </a:rPr>
              <a:t>5</a:t>
            </a:r>
            <a:r>
              <a:rPr lang="ja-JP" altLang="en-US" sz="1000" dirty="0" smtClean="0">
                <a:latin typeface="メイリオ" pitchFamily="50" charset="-128"/>
                <a:ea typeface="メイリオ" pitchFamily="50" charset="-128"/>
                <a:cs typeface="メイリオ" pitchFamily="50" charset="-128"/>
              </a:rPr>
              <a:t>万円</a:t>
            </a:r>
            <a:endParaRPr lang="en-US" altLang="ja-JP" sz="1000" dirty="0">
              <a:latin typeface="メイリオ" pitchFamily="50" charset="-128"/>
              <a:ea typeface="メイリオ" pitchFamily="50" charset="-128"/>
              <a:cs typeface="メイリオ" pitchFamily="50" charset="-128"/>
            </a:endParaRPr>
          </a:p>
          <a:p>
            <a:r>
              <a:rPr lang="ja-JP" altLang="en-US" sz="1000" dirty="0">
                <a:latin typeface="メイリオ" pitchFamily="50" charset="-128"/>
                <a:ea typeface="メイリオ" pitchFamily="50" charset="-128"/>
                <a:cs typeface="メイリオ" pitchFamily="50" charset="-128"/>
              </a:rPr>
              <a:t>　個人</a:t>
            </a:r>
            <a:r>
              <a:rPr lang="ja-JP" altLang="en-US" sz="1000" b="1" dirty="0">
                <a:latin typeface="メイリオ" pitchFamily="50" charset="-128"/>
                <a:ea typeface="メイリオ" pitchFamily="50" charset="-128"/>
                <a:cs typeface="メイリオ" pitchFamily="50" charset="-128"/>
              </a:rPr>
              <a:t>正会員</a:t>
            </a:r>
            <a:r>
              <a:rPr lang="ja-JP" altLang="en-US" sz="1000" dirty="0">
                <a:latin typeface="メイリオ" pitchFamily="50" charset="-128"/>
                <a:ea typeface="メイリオ" pitchFamily="50" charset="-128"/>
                <a:cs typeface="メイリオ" pitchFamily="50" charset="-128"/>
              </a:rPr>
              <a:t>　　入会金１万円，年会費</a:t>
            </a:r>
            <a:r>
              <a:rPr lang="en-US" altLang="ja-JP" sz="1000" dirty="0">
                <a:latin typeface="メイリオ" pitchFamily="50" charset="-128"/>
                <a:ea typeface="メイリオ" pitchFamily="50" charset="-128"/>
                <a:cs typeface="メイリオ" pitchFamily="50" charset="-128"/>
              </a:rPr>
              <a:t>1</a:t>
            </a:r>
            <a:r>
              <a:rPr lang="ja-JP" altLang="en-US" sz="1000" dirty="0" smtClean="0">
                <a:latin typeface="メイリオ" pitchFamily="50" charset="-128"/>
                <a:ea typeface="メイリオ" pitchFamily="50" charset="-128"/>
                <a:cs typeface="メイリオ" pitchFamily="50" charset="-128"/>
              </a:rPr>
              <a:t>口 </a:t>
            </a:r>
            <a:r>
              <a:rPr lang="en-US" altLang="ja-JP" sz="1000" dirty="0" smtClean="0">
                <a:latin typeface="メイリオ" pitchFamily="50" charset="-128"/>
                <a:ea typeface="メイリオ" pitchFamily="50" charset="-128"/>
                <a:cs typeface="メイリオ" pitchFamily="50" charset="-128"/>
              </a:rPr>
              <a:t>1</a:t>
            </a:r>
            <a:r>
              <a:rPr lang="ja-JP" altLang="en-US" sz="1000" dirty="0" smtClean="0">
                <a:latin typeface="メイリオ" pitchFamily="50" charset="-128"/>
                <a:ea typeface="メイリオ" pitchFamily="50" charset="-128"/>
                <a:cs typeface="メイリオ" pitchFamily="50" charset="-128"/>
              </a:rPr>
              <a:t>万円</a:t>
            </a:r>
            <a:endParaRPr lang="en-US" altLang="ja-JP" sz="1000" dirty="0">
              <a:latin typeface="メイリオ" pitchFamily="50" charset="-128"/>
              <a:ea typeface="メイリオ" pitchFamily="50" charset="-128"/>
              <a:cs typeface="メイリオ" pitchFamily="50" charset="-128"/>
            </a:endParaRPr>
          </a:p>
          <a:p>
            <a:r>
              <a:rPr lang="ja-JP" altLang="en-US" sz="1000" dirty="0">
                <a:latin typeface="メイリオ" pitchFamily="50" charset="-128"/>
                <a:ea typeface="メイリオ" pitchFamily="50" charset="-128"/>
                <a:cs typeface="メイリオ" pitchFamily="50" charset="-128"/>
              </a:rPr>
              <a:t>　準会員　　　　入会金０円　</a:t>
            </a:r>
            <a:r>
              <a:rPr lang="ja-JP" altLang="en-US" sz="1000" dirty="0" smtClean="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年会費</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口 </a:t>
            </a:r>
            <a:r>
              <a:rPr lang="en-US" altLang="ja-JP" sz="1000" dirty="0">
                <a:latin typeface="メイリオ" pitchFamily="50" charset="-128"/>
                <a:ea typeface="メイリオ" pitchFamily="50" charset="-128"/>
                <a:cs typeface="メイリオ" pitchFamily="50" charset="-128"/>
              </a:rPr>
              <a:t>2</a:t>
            </a:r>
            <a:r>
              <a:rPr lang="ja-JP" altLang="en-US" sz="1000" dirty="0">
                <a:latin typeface="メイリオ" pitchFamily="50" charset="-128"/>
                <a:ea typeface="メイリオ" pitchFamily="50" charset="-128"/>
                <a:cs typeface="メイリオ" pitchFamily="50" charset="-128"/>
              </a:rPr>
              <a:t>千円</a:t>
            </a:r>
            <a:endParaRPr lang="en-US" altLang="ja-JP" sz="1000" dirty="0">
              <a:latin typeface="メイリオ" pitchFamily="50" charset="-128"/>
              <a:ea typeface="メイリオ" pitchFamily="50" charset="-128"/>
              <a:cs typeface="メイリオ" pitchFamily="50" charset="-128"/>
            </a:endParaRPr>
          </a:p>
          <a:p>
            <a:r>
              <a:rPr lang="ja-JP" altLang="en-US" sz="1000" dirty="0">
                <a:latin typeface="メイリオ" pitchFamily="50" charset="-128"/>
                <a:ea typeface="メイリオ" pitchFamily="50" charset="-128"/>
                <a:cs typeface="メイリオ" pitchFamily="50" charset="-128"/>
              </a:rPr>
              <a:t>　</a:t>
            </a:r>
            <a:r>
              <a:rPr lang="ja-JP" altLang="en-US" sz="1000" dirty="0" smtClean="0">
                <a:latin typeface="メイリオ" pitchFamily="50" charset="-128"/>
                <a:ea typeface="メイリオ" pitchFamily="50" charset="-128"/>
                <a:cs typeface="メイリオ" pitchFamily="50" charset="-128"/>
              </a:rPr>
              <a:t>団体</a:t>
            </a:r>
            <a:r>
              <a:rPr lang="ja-JP" altLang="en-US" sz="1000" dirty="0">
                <a:latin typeface="メイリオ" pitchFamily="50" charset="-128"/>
                <a:ea typeface="メイリオ" pitchFamily="50" charset="-128"/>
                <a:cs typeface="メイリオ" pitchFamily="50" charset="-128"/>
              </a:rPr>
              <a:t>特別会員　入会金０円　</a:t>
            </a:r>
            <a:r>
              <a:rPr lang="ja-JP" altLang="en-US" sz="1000" dirty="0" smtClean="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年</a:t>
            </a:r>
            <a:r>
              <a:rPr lang="ja-JP" altLang="en-US" sz="1000" dirty="0" smtClean="0">
                <a:latin typeface="メイリオ" pitchFamily="50" charset="-128"/>
                <a:ea typeface="メイリオ" pitchFamily="50" charset="-128"/>
                <a:cs typeface="メイリオ" pitchFamily="50" charset="-128"/>
              </a:rPr>
              <a:t>会費</a:t>
            </a:r>
            <a:r>
              <a:rPr lang="en-US" altLang="ja-JP" sz="1000" dirty="0">
                <a:latin typeface="メイリオ" pitchFamily="50" charset="-128"/>
                <a:ea typeface="メイリオ" pitchFamily="50" charset="-128"/>
                <a:cs typeface="メイリオ" pitchFamily="50" charset="-128"/>
              </a:rPr>
              <a:t>1</a:t>
            </a:r>
            <a:r>
              <a:rPr lang="ja-JP" altLang="en-US" sz="1000" dirty="0" smtClean="0">
                <a:latin typeface="メイリオ" pitchFamily="50" charset="-128"/>
                <a:ea typeface="メイリオ" pitchFamily="50" charset="-128"/>
                <a:cs typeface="メイリオ" pitchFamily="50" charset="-128"/>
              </a:rPr>
              <a:t>口 </a:t>
            </a:r>
            <a:r>
              <a:rPr lang="en-US" altLang="ja-JP" sz="1000" dirty="0" smtClean="0">
                <a:latin typeface="メイリオ" pitchFamily="50" charset="-128"/>
                <a:ea typeface="メイリオ" pitchFamily="50" charset="-128"/>
                <a:cs typeface="メイリオ" pitchFamily="50" charset="-128"/>
              </a:rPr>
              <a:t>2</a:t>
            </a:r>
            <a:r>
              <a:rPr lang="ja-JP" altLang="en-US" sz="1000" dirty="0" smtClean="0">
                <a:latin typeface="メイリオ" pitchFamily="50" charset="-128"/>
                <a:ea typeface="メイリオ" pitchFamily="50" charset="-128"/>
                <a:cs typeface="メイリオ" pitchFamily="50" charset="-128"/>
              </a:rPr>
              <a:t>万円</a:t>
            </a:r>
            <a:endParaRPr lang="en-US" altLang="ja-JP" sz="1000" dirty="0" smtClean="0">
              <a:latin typeface="メイリオ" pitchFamily="50" charset="-128"/>
              <a:ea typeface="メイリオ" pitchFamily="50" charset="-128"/>
              <a:cs typeface="メイリオ" pitchFamily="50" charset="-128"/>
            </a:endParaRPr>
          </a:p>
          <a:p>
            <a:r>
              <a:rPr lang="ja-JP" altLang="en-US" sz="1000" dirty="0" smtClean="0">
                <a:latin typeface="メイリオ" pitchFamily="50" charset="-128"/>
                <a:ea typeface="メイリオ" pitchFamily="50" charset="-128"/>
                <a:cs typeface="メイリオ" pitchFamily="50" charset="-128"/>
              </a:rPr>
              <a:t>　個人</a:t>
            </a:r>
            <a:r>
              <a:rPr lang="ja-JP" altLang="en-US" sz="1000" dirty="0">
                <a:latin typeface="メイリオ" pitchFamily="50" charset="-128"/>
                <a:ea typeface="メイリオ" pitchFamily="50" charset="-128"/>
                <a:cs typeface="メイリオ" pitchFamily="50" charset="-128"/>
              </a:rPr>
              <a:t>特別会員　入会金０円　</a:t>
            </a:r>
            <a:r>
              <a:rPr lang="ja-JP" altLang="en-US" sz="1000" dirty="0" smtClean="0">
                <a:latin typeface="メイリオ" pitchFamily="50" charset="-128"/>
                <a:ea typeface="メイリオ" pitchFamily="50" charset="-128"/>
                <a:cs typeface="メイリオ" pitchFamily="50" charset="-128"/>
              </a:rPr>
              <a:t>，年</a:t>
            </a:r>
            <a:r>
              <a:rPr lang="ja-JP" altLang="en-US" sz="1000" dirty="0">
                <a:latin typeface="メイリオ" pitchFamily="50" charset="-128"/>
                <a:ea typeface="メイリオ" pitchFamily="50" charset="-128"/>
                <a:cs typeface="メイリオ" pitchFamily="50" charset="-128"/>
              </a:rPr>
              <a:t>会費　　  ０円</a:t>
            </a:r>
            <a:endParaRPr lang="en-US" altLang="ja-JP" sz="1000" dirty="0">
              <a:latin typeface="メイリオ" pitchFamily="50" charset="-128"/>
              <a:ea typeface="メイリオ" pitchFamily="50" charset="-128"/>
              <a:cs typeface="メイリオ" pitchFamily="50" charset="-128"/>
            </a:endParaRPr>
          </a:p>
        </p:txBody>
      </p:sp>
      <p:sp>
        <p:nvSpPr>
          <p:cNvPr id="84" name="テキスト ボックス 83"/>
          <p:cNvSpPr txBox="1"/>
          <p:nvPr/>
        </p:nvSpPr>
        <p:spPr>
          <a:xfrm>
            <a:off x="1033234" y="4448145"/>
            <a:ext cx="1399486" cy="276999"/>
          </a:xfrm>
          <a:prstGeom prst="rect">
            <a:avLst/>
          </a:prstGeom>
          <a:noFill/>
        </p:spPr>
        <p:txBody>
          <a:bodyPr wrap="none" rtlCol="0">
            <a:spAutoFit/>
          </a:bodyPr>
          <a:lstStyle/>
          <a:p>
            <a:r>
              <a:rPr kumimoji="1" lang="en-US" altLang="ja-JP" sz="1200" dirty="0" smtClean="0">
                <a:latin typeface="メイリオ" pitchFamily="50" charset="-128"/>
                <a:ea typeface="メイリオ" pitchFamily="50" charset="-128"/>
                <a:cs typeface="メイリオ" pitchFamily="50" charset="-128"/>
              </a:rPr>
              <a:t>Twitter: @</a:t>
            </a:r>
            <a:r>
              <a:rPr kumimoji="1" lang="en-US" altLang="ja-JP" sz="1200" dirty="0" err="1" smtClean="0">
                <a:latin typeface="メイリオ" pitchFamily="50" charset="-128"/>
                <a:ea typeface="メイリオ" pitchFamily="50" charset="-128"/>
                <a:cs typeface="メイリオ" pitchFamily="50" charset="-128"/>
              </a:rPr>
              <a:t>LisraJ</a:t>
            </a:r>
            <a:endParaRPr kumimoji="1" lang="ja-JP" altLang="en-US" sz="1200" dirty="0">
              <a:latin typeface="メイリオ" pitchFamily="50" charset="-128"/>
              <a:ea typeface="メイリオ" pitchFamily="50" charset="-128"/>
              <a:cs typeface="メイリオ" pitchFamily="50" charset="-128"/>
            </a:endParaRPr>
          </a:p>
        </p:txBody>
      </p:sp>
      <p:pic>
        <p:nvPicPr>
          <p:cNvPr id="85" name="Picture 4" descr="http://simplyzesty.com/wp-content/uploads/2011/08/twitter_newbird_boxed_blueonwhit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5691" y="4413721"/>
            <a:ext cx="311423" cy="311423"/>
          </a:xfrm>
          <a:prstGeom prst="rect">
            <a:avLst/>
          </a:prstGeom>
          <a:noFill/>
          <a:extLst>
            <a:ext uri="{909E8E84-426E-40DD-AFC4-6F175D3DCCD1}">
              <a14:hiddenFill xmlns:a14="http://schemas.microsoft.com/office/drawing/2010/main">
                <a:solidFill>
                  <a:srgbClr val="FFFFFF"/>
                </a:solidFill>
              </a14:hiddenFill>
            </a:ext>
          </a:extLst>
        </p:spPr>
      </p:pic>
      <p:sp>
        <p:nvSpPr>
          <p:cNvPr id="86" name="テキスト ボックス 85"/>
          <p:cNvSpPr txBox="1"/>
          <p:nvPr/>
        </p:nvSpPr>
        <p:spPr>
          <a:xfrm>
            <a:off x="533647" y="1520371"/>
            <a:ext cx="5210657" cy="1384995"/>
          </a:xfrm>
          <a:prstGeom prst="rect">
            <a:avLst/>
          </a:prstGeom>
          <a:noFill/>
        </p:spPr>
        <p:txBody>
          <a:bodyPr wrap="square" rtlCol="0">
            <a:spAutoFit/>
          </a:bodyPr>
          <a:lstStyle/>
          <a:p>
            <a:pPr algn="l"/>
            <a:r>
              <a:rPr lang="ja-JP" altLang="en-US" sz="1200" dirty="0" smtClean="0">
                <a:latin typeface="メイリオ" pitchFamily="50" charset="-128"/>
                <a:ea typeface="メイリオ" pitchFamily="50" charset="-128"/>
                <a:cs typeface="メイリオ" pitchFamily="50" charset="-128"/>
              </a:rPr>
              <a:t>・「駅</a:t>
            </a:r>
            <a:r>
              <a:rPr lang="en-US" altLang="ja-JP" sz="1200" dirty="0" smtClean="0">
                <a:latin typeface="メイリオ" pitchFamily="50" charset="-128"/>
                <a:ea typeface="メイリオ" pitchFamily="50" charset="-128"/>
                <a:cs typeface="メイリオ" pitchFamily="50" charset="-128"/>
              </a:rPr>
              <a:t>.</a:t>
            </a:r>
            <a:r>
              <a:rPr lang="en-US" altLang="ja-JP" sz="1200" dirty="0" err="1" smtClean="0">
                <a:latin typeface="メイリオ" pitchFamily="50" charset="-128"/>
                <a:ea typeface="メイリオ" pitchFamily="50" charset="-128"/>
                <a:cs typeface="メイリオ" pitchFamily="50" charset="-128"/>
              </a:rPr>
              <a:t>Locky</a:t>
            </a:r>
            <a:r>
              <a:rPr lang="ja-JP" altLang="en-US" sz="1200" dirty="0" smtClean="0">
                <a:latin typeface="メイリオ" pitchFamily="50" charset="-128"/>
                <a:ea typeface="メイリオ" pitchFamily="50" charset="-128"/>
                <a:cs typeface="メイリオ" pitchFamily="50" charset="-128"/>
              </a:rPr>
              <a:t>」の</a:t>
            </a:r>
            <a:r>
              <a:rPr lang="ja-JP" altLang="en-US" sz="1200" b="1" dirty="0" smtClean="0">
                <a:solidFill>
                  <a:srgbClr val="FF0000"/>
                </a:solidFill>
                <a:latin typeface="メイリオ" pitchFamily="50" charset="-128"/>
                <a:ea typeface="メイリオ" pitchFamily="50" charset="-128"/>
                <a:cs typeface="メイリオ" pitchFamily="50" charset="-128"/>
              </a:rPr>
              <a:t>バナーエリア</a:t>
            </a:r>
            <a:r>
              <a:rPr lang="ja-JP" altLang="en-US" sz="1200" dirty="0" smtClean="0">
                <a:latin typeface="メイリオ" pitchFamily="50" charset="-128"/>
                <a:ea typeface="メイリオ" pitchFamily="50" charset="-128"/>
                <a:cs typeface="メイリオ" pitchFamily="50" charset="-128"/>
              </a:rPr>
              <a:t>を用いて位置依存広告を実施</a:t>
            </a:r>
            <a:endParaRPr lang="en-US" altLang="ja-JP" sz="1200" dirty="0" smtClean="0">
              <a:latin typeface="メイリオ" pitchFamily="50" charset="-128"/>
              <a:ea typeface="メイリオ" pitchFamily="50" charset="-128"/>
              <a:cs typeface="メイリオ" pitchFamily="50" charset="-128"/>
            </a:endParaRPr>
          </a:p>
          <a:p>
            <a:pPr algn="l"/>
            <a:r>
              <a:rPr lang="ja-JP" altLang="en-US" sz="1200" dirty="0" smtClean="0">
                <a:latin typeface="メイリオ" pitchFamily="50" charset="-128"/>
                <a:ea typeface="メイリオ" pitchFamily="50" charset="-128"/>
                <a:cs typeface="メイリオ" pitchFamily="50" charset="-128"/>
              </a:rPr>
              <a:t>・</a:t>
            </a:r>
            <a:r>
              <a:rPr lang="en-US" altLang="ja-JP" sz="1200" b="1" dirty="0" smtClean="0">
                <a:solidFill>
                  <a:srgbClr val="FF0000"/>
                </a:solidFill>
                <a:latin typeface="メイリオ" pitchFamily="50" charset="-128"/>
                <a:ea typeface="メイリオ" pitchFamily="50" charset="-128"/>
                <a:cs typeface="メイリオ" pitchFamily="50" charset="-128"/>
              </a:rPr>
              <a:t>10</a:t>
            </a:r>
            <a:r>
              <a:rPr lang="ja-JP" altLang="en-US" sz="1200" b="1" dirty="0" smtClean="0">
                <a:solidFill>
                  <a:srgbClr val="FF0000"/>
                </a:solidFill>
                <a:latin typeface="メイリオ" pitchFamily="50" charset="-128"/>
                <a:ea typeface="メイリオ" pitchFamily="50" charset="-128"/>
                <a:cs typeface="メイリオ" pitchFamily="50" charset="-128"/>
              </a:rPr>
              <a:t>万人／日のデータを用いて様々な実験</a:t>
            </a:r>
            <a:r>
              <a:rPr lang="ja-JP" altLang="en-US" sz="1200" dirty="0" smtClean="0">
                <a:latin typeface="メイリオ" pitchFamily="50" charset="-128"/>
                <a:ea typeface="メイリオ" pitchFamily="50" charset="-128"/>
                <a:cs typeface="メイリオ" pitchFamily="50" charset="-128"/>
              </a:rPr>
              <a:t>が実施可能に</a:t>
            </a:r>
            <a:endParaRPr lang="en-US" altLang="ja-JP" sz="1200" dirty="0" smtClean="0">
              <a:latin typeface="メイリオ" pitchFamily="50" charset="-128"/>
              <a:ea typeface="メイリオ" pitchFamily="50" charset="-128"/>
              <a:cs typeface="メイリオ" pitchFamily="50" charset="-128"/>
            </a:endParaRPr>
          </a:p>
          <a:p>
            <a:pPr algn="l"/>
            <a:r>
              <a:rPr lang="ja-JP" altLang="en-US" sz="1200" dirty="0" smtClean="0">
                <a:latin typeface="メイリオ" pitchFamily="50" charset="-128"/>
                <a:ea typeface="メイリオ" pitchFamily="50" charset="-128"/>
                <a:cs typeface="メイリオ" pitchFamily="50" charset="-128"/>
              </a:rPr>
              <a:t>・場所・時間・内容を変えて様々なパラメータを検証する</a:t>
            </a:r>
            <a:endParaRPr lang="en-US" altLang="ja-JP" sz="1200" dirty="0" smtClean="0">
              <a:latin typeface="メイリオ" pitchFamily="50" charset="-128"/>
              <a:ea typeface="メイリオ" pitchFamily="50" charset="-128"/>
              <a:cs typeface="メイリオ" pitchFamily="50" charset="-128"/>
            </a:endParaRPr>
          </a:p>
          <a:p>
            <a:pPr algn="l"/>
            <a:r>
              <a:rPr lang="ja-JP" altLang="en-US" sz="1200" dirty="0" smtClean="0">
                <a:latin typeface="メイリオ" pitchFamily="50" charset="-128"/>
                <a:ea typeface="メイリオ" pitchFamily="50" charset="-128"/>
                <a:cs typeface="メイリオ" pitchFamily="50" charset="-128"/>
              </a:rPr>
              <a:t>・位置依存広告のためのソフトウェアプラットホーム</a:t>
            </a:r>
            <a:r>
              <a:rPr lang="ja-JP" altLang="en-US" sz="1200" dirty="0">
                <a:latin typeface="メイリオ" pitchFamily="50" charset="-128"/>
                <a:ea typeface="メイリオ" pitchFamily="50" charset="-128"/>
                <a:cs typeface="メイリオ" pitchFamily="50" charset="-128"/>
              </a:rPr>
              <a:t>を</a:t>
            </a:r>
            <a:r>
              <a:rPr lang="ja-JP" altLang="en-US" sz="1200" dirty="0" smtClean="0">
                <a:latin typeface="メイリオ" pitchFamily="50" charset="-128"/>
                <a:ea typeface="メイリオ" pitchFamily="50" charset="-128"/>
                <a:cs typeface="メイリオ" pitchFamily="50" charset="-128"/>
              </a:rPr>
              <a:t>構築</a:t>
            </a:r>
            <a:endParaRPr lang="en-US" altLang="ja-JP" sz="1200" dirty="0" smtClean="0">
              <a:latin typeface="メイリオ" pitchFamily="50" charset="-128"/>
              <a:ea typeface="メイリオ" pitchFamily="50" charset="-128"/>
              <a:cs typeface="メイリオ" pitchFamily="50" charset="-128"/>
            </a:endParaRPr>
          </a:p>
          <a:p>
            <a:pPr algn="l"/>
            <a:r>
              <a:rPr lang="ja-JP" altLang="en-US" sz="1200" dirty="0" smtClean="0">
                <a:latin typeface="メイリオ" pitchFamily="50" charset="-128"/>
                <a:ea typeface="メイリオ" pitchFamily="50" charset="-128"/>
                <a:cs typeface="メイリオ" pitchFamily="50" charset="-128"/>
              </a:rPr>
              <a:t>・結果を可視化するツールも作成</a:t>
            </a:r>
            <a:endParaRPr lang="en-US" altLang="ja-JP" sz="1200" dirty="0" smtClean="0">
              <a:latin typeface="メイリオ" pitchFamily="50" charset="-128"/>
              <a:ea typeface="メイリオ" pitchFamily="50" charset="-128"/>
              <a:cs typeface="メイリオ" pitchFamily="50" charset="-128"/>
            </a:endParaRPr>
          </a:p>
          <a:p>
            <a:pPr algn="l"/>
            <a:r>
              <a:rPr lang="ja-JP" altLang="en-US" sz="1200" dirty="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a:t>
            </a:r>
            <a:r>
              <a:rPr lang="en-US" altLang="ja-JP" sz="1200" dirty="0" smtClean="0">
                <a:latin typeface="メイリオ" pitchFamily="50" charset="-128"/>
                <a:ea typeface="メイリオ" pitchFamily="50" charset="-128"/>
                <a:cs typeface="メイリオ" pitchFamily="50" charset="-128"/>
              </a:rPr>
              <a:t>NPO </a:t>
            </a:r>
            <a:r>
              <a:rPr lang="ja-JP" altLang="en-US" sz="1200" dirty="0" smtClean="0">
                <a:latin typeface="メイリオ" pitchFamily="50" charset="-128"/>
                <a:ea typeface="メイリオ" pitchFamily="50" charset="-128"/>
                <a:cs typeface="メイリオ" pitchFamily="50" charset="-128"/>
              </a:rPr>
              <a:t>の会員から実験内容を募集</a:t>
            </a:r>
            <a:endParaRPr lang="en-US" altLang="ja-JP" sz="1200" dirty="0" smtClean="0">
              <a:latin typeface="メイリオ" pitchFamily="50" charset="-128"/>
              <a:ea typeface="メイリオ" pitchFamily="50" charset="-128"/>
              <a:cs typeface="メイリオ" pitchFamily="50" charset="-128"/>
            </a:endParaRPr>
          </a:p>
          <a:p>
            <a:pPr algn="l"/>
            <a:r>
              <a:rPr lang="ja-JP" altLang="en-US" sz="1200" dirty="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（対象とする広告も募集）</a:t>
            </a:r>
            <a:endParaRPr lang="en-US" altLang="ja-JP" sz="1200" dirty="0" smtClean="0">
              <a:latin typeface="メイリオ" pitchFamily="50" charset="-128"/>
              <a:ea typeface="メイリオ" pitchFamily="50" charset="-128"/>
              <a:cs typeface="メイリオ" pitchFamily="50" charset="-128"/>
            </a:endParaRPr>
          </a:p>
        </p:txBody>
      </p:sp>
      <p:sp>
        <p:nvSpPr>
          <p:cNvPr id="87" name="角丸四角形 86"/>
          <p:cNvSpPr/>
          <p:nvPr/>
        </p:nvSpPr>
        <p:spPr>
          <a:xfrm>
            <a:off x="595210" y="1032620"/>
            <a:ext cx="2790933" cy="31170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2000" dirty="0">
                <a:effectLst>
                  <a:outerShdw blurRad="38100" dist="38100" dir="2700000" algn="tl">
                    <a:srgbClr val="000000">
                      <a:alpha val="43137"/>
                    </a:srgbClr>
                  </a:outerShdw>
                </a:effectLst>
              </a:rPr>
              <a:t>位置</a:t>
            </a:r>
            <a:r>
              <a:rPr lang="ja-JP" altLang="en-US" sz="2000" dirty="0" smtClean="0">
                <a:effectLst>
                  <a:outerShdw blurRad="38100" dist="38100" dir="2700000" algn="tl">
                    <a:srgbClr val="000000">
                      <a:alpha val="43137"/>
                    </a:srgbClr>
                  </a:outerShdw>
                </a:effectLst>
              </a:rPr>
              <a:t>情報サービス</a:t>
            </a:r>
            <a:r>
              <a:rPr lang="ja-JP" altLang="en-US" sz="2000" dirty="0">
                <a:effectLst>
                  <a:outerShdw blurRad="38100" dist="38100" dir="2700000" algn="tl">
                    <a:srgbClr val="000000">
                      <a:alpha val="43137"/>
                    </a:srgbClr>
                  </a:outerShdw>
                </a:effectLst>
              </a:rPr>
              <a:t>実験</a:t>
            </a:r>
            <a:endParaRPr kumimoji="1" lang="ja-JP" altLang="en-US" sz="2000" dirty="0">
              <a:effectLst>
                <a:outerShdw blurRad="38100" dist="38100" dir="2700000" algn="tl">
                  <a:srgbClr val="000000">
                    <a:alpha val="43137"/>
                  </a:srgbClr>
                </a:outerShdw>
              </a:effectLst>
            </a:endParaRPr>
          </a:p>
        </p:txBody>
      </p:sp>
      <p:sp>
        <p:nvSpPr>
          <p:cNvPr id="88" name="正方形/長方形 87"/>
          <p:cNvSpPr/>
          <p:nvPr/>
        </p:nvSpPr>
        <p:spPr>
          <a:xfrm>
            <a:off x="5259789" y="1660166"/>
            <a:ext cx="2387767" cy="55399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ja-JP" altLang="en-US" sz="1000" dirty="0">
                <a:latin typeface="メイリオ" pitchFamily="50" charset="-128"/>
                <a:ea typeface="メイリオ" pitchFamily="50" charset="-128"/>
                <a:cs typeface="メイリオ" pitchFamily="50" charset="-128"/>
              </a:rPr>
              <a:t>正会員のメリット</a:t>
            </a:r>
            <a:endParaRPr lang="en-US" altLang="ja-JP" sz="1000" dirty="0">
              <a:latin typeface="メイリオ" pitchFamily="50" charset="-128"/>
              <a:ea typeface="メイリオ" pitchFamily="50" charset="-128"/>
              <a:cs typeface="メイリオ" pitchFamily="50" charset="-128"/>
            </a:endParaRPr>
          </a:p>
          <a:p>
            <a:r>
              <a:rPr lang="ja-JP" altLang="en-US" sz="1000" dirty="0">
                <a:latin typeface="メイリオ" pitchFamily="50" charset="-128"/>
                <a:ea typeface="メイリオ" pitchFamily="50" charset="-128"/>
                <a:cs typeface="メイリオ" pitchFamily="50" charset="-128"/>
              </a:rPr>
              <a:t>　　</a:t>
            </a:r>
            <a:r>
              <a:rPr lang="en-US" altLang="ja-JP" sz="1000" dirty="0" err="1">
                <a:latin typeface="メイリオ" pitchFamily="50" charset="-128"/>
                <a:ea typeface="メイリオ" pitchFamily="50" charset="-128"/>
                <a:cs typeface="メイリオ" pitchFamily="50" charset="-128"/>
              </a:rPr>
              <a:t>Lisra</a:t>
            </a:r>
            <a:r>
              <a:rPr lang="en-US" altLang="ja-JP" sz="1000" dirty="0">
                <a:latin typeface="メイリオ" pitchFamily="50" charset="-128"/>
                <a:ea typeface="メイリオ" pitchFamily="50" charset="-128"/>
                <a:cs typeface="メイリオ" pitchFamily="50" charset="-128"/>
              </a:rPr>
              <a:t> </a:t>
            </a:r>
            <a:r>
              <a:rPr lang="ja-JP" altLang="en-US" sz="1000" dirty="0">
                <a:latin typeface="メイリオ" pitchFamily="50" charset="-128"/>
                <a:ea typeface="メイリオ" pitchFamily="50" charset="-128"/>
                <a:cs typeface="メイリオ" pitchFamily="50" charset="-128"/>
              </a:rPr>
              <a:t>の意志決定に参加できる</a:t>
            </a:r>
            <a:endParaRPr lang="en-US" altLang="ja-JP" sz="1000" dirty="0">
              <a:latin typeface="メイリオ" pitchFamily="50" charset="-128"/>
              <a:ea typeface="メイリオ" pitchFamily="50" charset="-128"/>
              <a:cs typeface="メイリオ" pitchFamily="50" charset="-128"/>
            </a:endParaRPr>
          </a:p>
          <a:p>
            <a:r>
              <a:rPr lang="ja-JP" altLang="en-US" sz="1000" dirty="0">
                <a:latin typeface="メイリオ" pitchFamily="50" charset="-128"/>
                <a:ea typeface="メイリオ" pitchFamily="50" charset="-128"/>
                <a:cs typeface="メイリオ" pitchFamily="50" charset="-128"/>
              </a:rPr>
              <a:t>　　優先的に実験等の対象となる</a:t>
            </a:r>
            <a:endParaRPr lang="en-US" altLang="ja-JP" sz="1000" dirty="0">
              <a:latin typeface="メイリオ" pitchFamily="50" charset="-128"/>
              <a:ea typeface="メイリオ" pitchFamily="50" charset="-128"/>
              <a:cs typeface="メイリオ" pitchFamily="50" charset="-128"/>
            </a:endParaRPr>
          </a:p>
        </p:txBody>
      </p:sp>
      <p:sp>
        <p:nvSpPr>
          <p:cNvPr id="90" name="正方形/長方形 89"/>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例</a:t>
            </a:r>
          </a:p>
        </p:txBody>
      </p:sp>
    </p:spTree>
    <p:extLst>
      <p:ext uri="{BB962C8B-B14F-4D97-AF65-F5344CB8AC3E}">
        <p14:creationId xmlns:p14="http://schemas.microsoft.com/office/powerpoint/2010/main" val="2197258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13</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参考３．</a:t>
            </a:r>
            <a:r>
              <a:rPr lang="en-US" altLang="ja-JP" sz="2000" b="0" dirty="0" smtClean="0">
                <a:solidFill>
                  <a:srgbClr val="000000"/>
                </a:solidFill>
                <a:latin typeface="HGP創英角ｺﾞｼｯｸUB" pitchFamily="50" charset="-128"/>
                <a:ea typeface="HGP創英角ｺﾞｼｯｸUB" pitchFamily="50" charset="-128"/>
              </a:rPr>
              <a:t>Where </a:t>
            </a:r>
            <a:r>
              <a:rPr lang="en-US" altLang="ja-JP" sz="2000" b="0" dirty="0">
                <a:solidFill>
                  <a:srgbClr val="000000"/>
                </a:solidFill>
                <a:latin typeface="HGP創英角ｺﾞｼｯｸUB" pitchFamily="50" charset="-128"/>
                <a:ea typeface="HGP創英角ｺﾞｼｯｸUB" pitchFamily="50" charset="-128"/>
              </a:rPr>
              <a:t>does my money go?</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1034" y="2276872"/>
            <a:ext cx="5184651" cy="3758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a:off x="538599" y="954131"/>
            <a:ext cx="8928992" cy="1015663"/>
          </a:xfrm>
          <a:prstGeom prst="rect">
            <a:avLst/>
          </a:prstGeom>
        </p:spPr>
        <p:txBody>
          <a:bodyPr wrap="square">
            <a:spAutoFit/>
          </a:bodyPr>
          <a:lstStyle/>
          <a:p>
            <a:pPr marL="92075" indent="-92075" algn="l"/>
            <a:r>
              <a:rPr lang="ja-JP" altLang="en-US" sz="1200" dirty="0" smtClean="0"/>
              <a:t>・</a:t>
            </a:r>
            <a:r>
              <a:rPr lang="en-US" altLang="ja-JP" sz="1200" dirty="0" smtClean="0"/>
              <a:t>Open </a:t>
            </a:r>
            <a:r>
              <a:rPr lang="en-US" altLang="ja-JP" sz="1200" dirty="0"/>
              <a:t>Knowledge </a:t>
            </a:r>
            <a:r>
              <a:rPr lang="en-US" altLang="ja-JP" sz="1200" dirty="0" smtClean="0"/>
              <a:t>Foundation</a:t>
            </a:r>
            <a:r>
              <a:rPr lang="ja-JP" altLang="en-US" sz="1200" dirty="0" smtClean="0"/>
              <a:t>（英国）が作成した、税金の使い道を可視化できるオープンソースアプリ。</a:t>
            </a:r>
            <a:endParaRPr lang="ja-JP" altLang="en-US" sz="1200" dirty="0"/>
          </a:p>
          <a:p>
            <a:pPr marL="92075" indent="-92075" algn="l"/>
            <a:r>
              <a:rPr lang="ja-JP" altLang="en-US" sz="1200" dirty="0" smtClean="0"/>
              <a:t>・</a:t>
            </a:r>
            <a:r>
              <a:rPr lang="en-US" altLang="ja-JP" sz="1200" dirty="0" smtClean="0"/>
              <a:t>2012</a:t>
            </a:r>
            <a:r>
              <a:rPr lang="ja-JP" altLang="en-US" sz="1200" dirty="0" smtClean="0"/>
              <a:t>年</a:t>
            </a:r>
            <a:r>
              <a:rPr lang="en-US" altLang="ja-JP" sz="1200" dirty="0" smtClean="0"/>
              <a:t>7</a:t>
            </a:r>
            <a:r>
              <a:rPr lang="ja-JP" altLang="en-US" sz="1200" dirty="0" smtClean="0"/>
              <a:t>月</a:t>
            </a:r>
            <a:r>
              <a:rPr lang="en-US" altLang="ja-JP" sz="1200" dirty="0" smtClean="0"/>
              <a:t>2</a:t>
            </a:r>
            <a:r>
              <a:rPr lang="ja-JP" altLang="en-US" sz="1200" dirty="0" smtClean="0"/>
              <a:t>日に開催された国際大学</a:t>
            </a:r>
            <a:r>
              <a:rPr lang="en-US" altLang="ja-JP" sz="1200" dirty="0" smtClean="0"/>
              <a:t>GLOCOM</a:t>
            </a:r>
            <a:r>
              <a:rPr lang="ja-JP" altLang="en-US" sz="1200" dirty="0" smtClean="0"/>
              <a:t>主催のハッカソンで、ボランティアチームが横浜市版を作成。</a:t>
            </a:r>
            <a:endParaRPr lang="ja-JP" altLang="en-US" sz="1200" dirty="0"/>
          </a:p>
          <a:p>
            <a:pPr marL="92075" indent="-92075" algn="l"/>
            <a:endParaRPr lang="en-US" altLang="ja-JP" sz="1200" dirty="0" smtClean="0"/>
          </a:p>
          <a:p>
            <a:pPr marL="92075" indent="-92075" algn="l"/>
            <a:r>
              <a:rPr lang="ja-JP" altLang="en-US" sz="1200" dirty="0" smtClean="0"/>
              <a:t>・英国</a:t>
            </a:r>
            <a:r>
              <a:rPr lang="ja-JP" altLang="en-US" sz="1200" dirty="0"/>
              <a:t>の元サイト</a:t>
            </a:r>
            <a:r>
              <a:rPr lang="ja-JP" altLang="en-US" sz="1200" dirty="0" smtClean="0"/>
              <a:t>：　</a:t>
            </a:r>
            <a:r>
              <a:rPr lang="en-US" altLang="ja-JP" sz="1200" dirty="0" smtClean="0"/>
              <a:t>http</a:t>
            </a:r>
            <a:r>
              <a:rPr lang="en-US" altLang="ja-JP" sz="1200" dirty="0"/>
              <a:t>://wheredoesmymoneygo.org/</a:t>
            </a:r>
          </a:p>
          <a:p>
            <a:pPr marL="92075" indent="-92075" algn="l"/>
            <a:r>
              <a:rPr lang="ja-JP" altLang="en-US" sz="1200" dirty="0" smtClean="0"/>
              <a:t>・横浜市版（下図）</a:t>
            </a:r>
            <a:r>
              <a:rPr lang="ja-JP" altLang="en-US" sz="1200" dirty="0"/>
              <a:t>：　</a:t>
            </a:r>
            <a:r>
              <a:rPr lang="en-US" altLang="ja-JP" sz="1200" dirty="0" smtClean="0"/>
              <a:t>http</a:t>
            </a:r>
            <a:r>
              <a:rPr lang="en-US" altLang="ja-JP" sz="1200" dirty="0"/>
              <a:t>://spending.jp/</a:t>
            </a:r>
          </a:p>
        </p:txBody>
      </p:sp>
    </p:spTree>
    <p:extLst>
      <p:ext uri="{BB962C8B-B14F-4D97-AF65-F5344CB8AC3E}">
        <p14:creationId xmlns:p14="http://schemas.microsoft.com/office/powerpoint/2010/main" val="242415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14</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参考４．分野や技術からのアプローチ例</a:t>
            </a:r>
            <a:endParaRPr lang="en-US" altLang="ja-JP" sz="2000" b="0" dirty="0">
              <a:solidFill>
                <a:srgbClr val="000000"/>
              </a:solidFill>
              <a:latin typeface="HGP創英角ｺﾞｼｯｸUB" pitchFamily="50" charset="-128"/>
              <a:ea typeface="HGP創英角ｺﾞｼｯｸUB" pitchFamily="50" charset="-128"/>
            </a:endParaRPr>
          </a:p>
        </p:txBody>
      </p:sp>
      <p:sp>
        <p:nvSpPr>
          <p:cNvPr id="3" name="正方形/長方形 2"/>
          <p:cNvSpPr/>
          <p:nvPr/>
        </p:nvSpPr>
        <p:spPr>
          <a:xfrm>
            <a:off x="704528" y="1124744"/>
            <a:ext cx="8424936" cy="4401205"/>
          </a:xfrm>
          <a:prstGeom prst="rect">
            <a:avLst/>
          </a:prstGeom>
        </p:spPr>
        <p:txBody>
          <a:bodyPr wrap="square">
            <a:spAutoFit/>
          </a:bodyPr>
          <a:lstStyle/>
          <a:p>
            <a:pPr marL="92075" indent="-92075" algn="l"/>
            <a:r>
              <a:rPr lang="ja-JP" altLang="en-US" dirty="0" smtClean="0">
                <a:latin typeface="HGP創英角ｺﾞｼｯｸUB" pitchFamily="50" charset="-128"/>
                <a:ea typeface="HGP創英角ｺﾞｼｯｸUB" pitchFamily="50" charset="-128"/>
              </a:rPr>
              <a:t>１）分野からのアプローチ</a:t>
            </a:r>
            <a:endParaRPr lang="en-US" altLang="ja-JP" dirty="0" smtClean="0">
              <a:latin typeface="HGP創英角ｺﾞｼｯｸUB" pitchFamily="50" charset="-128"/>
              <a:ea typeface="HGP創英角ｺﾞｼｯｸUB" pitchFamily="50" charset="-128"/>
            </a:endParaRPr>
          </a:p>
          <a:p>
            <a:pPr marL="92075" indent="-92075" algn="l"/>
            <a:r>
              <a:rPr lang="ja-JP" altLang="en-US" sz="1200" dirty="0" smtClean="0"/>
              <a:t>・オープンデータの活用が期待される主な分野（例：気象</a:t>
            </a:r>
            <a:r>
              <a:rPr lang="ja-JP" altLang="en-US" sz="1200" dirty="0"/>
              <a:t>、地質、衛生、経済、行政、交通等</a:t>
            </a:r>
            <a:r>
              <a:rPr lang="ja-JP" altLang="en-US" sz="1200" dirty="0" smtClean="0"/>
              <a:t>）の専門家にヒアリングを行い、オープンデータにより可能となる課題解決やビジネス成立の要件などを把握。</a:t>
            </a:r>
            <a:endParaRPr lang="en-US" altLang="ja-JP" sz="1200" dirty="0" smtClean="0"/>
          </a:p>
          <a:p>
            <a:pPr marL="92075" indent="-92075" algn="l"/>
            <a:endParaRPr lang="en-US" altLang="ja-JP" sz="1200" dirty="0" smtClean="0"/>
          </a:p>
          <a:p>
            <a:pPr algn="l"/>
            <a:r>
              <a:rPr lang="ja-JP" altLang="en-US" sz="1200" dirty="0" smtClean="0"/>
              <a:t>（ヒアリング候補例）</a:t>
            </a:r>
            <a:endParaRPr lang="en-US" altLang="ja-JP" sz="1200" dirty="0" smtClean="0"/>
          </a:p>
          <a:p>
            <a:pPr algn="l"/>
            <a:r>
              <a:rPr lang="ja-JP" altLang="en-US" sz="1200" dirty="0" smtClean="0"/>
              <a:t>　・気象</a:t>
            </a:r>
            <a:r>
              <a:rPr lang="ja-JP" altLang="en-US" sz="1200" dirty="0"/>
              <a:t>、地質、衛星写真などのフィジカルデータ　→　ウェザーニューズ社</a:t>
            </a:r>
          </a:p>
          <a:p>
            <a:pPr algn="l"/>
            <a:r>
              <a:rPr lang="ja-JP" altLang="en-US" sz="1200" dirty="0" smtClean="0"/>
              <a:t>　・経済</a:t>
            </a:r>
            <a:r>
              <a:rPr lang="ja-JP" altLang="en-US" sz="1200" dirty="0"/>
              <a:t>統計　→　東京大学大学院情報学環　際情報学府・田中秀幸氏</a:t>
            </a:r>
          </a:p>
          <a:p>
            <a:pPr algn="l"/>
            <a:r>
              <a:rPr lang="ja-JP" altLang="en-US" sz="1200" dirty="0" smtClean="0"/>
              <a:t>　・地図</a:t>
            </a:r>
            <a:r>
              <a:rPr lang="ja-JP" altLang="en-US" sz="1200" dirty="0"/>
              <a:t>情報　→　</a:t>
            </a:r>
            <a:r>
              <a:rPr lang="en-US" altLang="ja-JP" sz="1200" dirty="0"/>
              <a:t>JIPDEC</a:t>
            </a:r>
            <a:r>
              <a:rPr lang="ja-JP" altLang="en-US" sz="1200" dirty="0"/>
              <a:t>・坂下氏、東京大学空間情報科学研究センター・関本義秀氏</a:t>
            </a:r>
          </a:p>
          <a:p>
            <a:pPr algn="l"/>
            <a:r>
              <a:rPr lang="ja-JP" altLang="en-US" sz="1200" dirty="0" smtClean="0"/>
              <a:t>　・行政</a:t>
            </a:r>
            <a:r>
              <a:rPr lang="ja-JP" altLang="en-US" sz="1200" dirty="0"/>
              <a:t>サービス情報　→　川島委員</a:t>
            </a:r>
          </a:p>
          <a:p>
            <a:pPr algn="l"/>
            <a:r>
              <a:rPr lang="ja-JP" altLang="en-US" sz="1200" dirty="0" smtClean="0"/>
              <a:t>　・交通</a:t>
            </a:r>
            <a:r>
              <a:rPr lang="ja-JP" altLang="en-US" sz="1200" dirty="0"/>
              <a:t>情報　→　ジョルダン、ナビタイム</a:t>
            </a:r>
          </a:p>
          <a:p>
            <a:pPr algn="l"/>
            <a:r>
              <a:rPr lang="ja-JP" altLang="en-US" sz="1200" dirty="0" smtClean="0"/>
              <a:t>　・医療</a:t>
            </a:r>
            <a:r>
              <a:rPr lang="ja-JP" altLang="en-US" sz="1200" dirty="0"/>
              <a:t>・健康情報　→　小宮山</a:t>
            </a:r>
            <a:r>
              <a:rPr lang="ja-JP" altLang="en-US" sz="1200" dirty="0" smtClean="0"/>
              <a:t>会長</a:t>
            </a:r>
            <a:endParaRPr lang="en-US" altLang="ja-JP" sz="1200" dirty="0" smtClean="0"/>
          </a:p>
          <a:p>
            <a:pPr algn="l"/>
            <a:endParaRPr lang="ja-JP" altLang="en-US" sz="1200" dirty="0"/>
          </a:p>
          <a:p>
            <a:pPr algn="l"/>
            <a:endParaRPr lang="en-US" altLang="ja-JP" sz="1200" dirty="0" smtClean="0"/>
          </a:p>
          <a:p>
            <a:pPr algn="l"/>
            <a:r>
              <a:rPr lang="ja-JP" altLang="en-US" dirty="0">
                <a:latin typeface="HGP創英角ｺﾞｼｯｸUB" pitchFamily="50" charset="-128"/>
                <a:ea typeface="HGP創英角ｺﾞｼｯｸUB" pitchFamily="50" charset="-128"/>
              </a:rPr>
              <a:t>２</a:t>
            </a:r>
            <a:r>
              <a:rPr lang="ja-JP" altLang="en-US" dirty="0" smtClean="0">
                <a:latin typeface="HGP創英角ｺﾞｼｯｸUB" pitchFamily="50" charset="-128"/>
                <a:ea typeface="HGP創英角ｺﾞｼｯｸUB" pitchFamily="50" charset="-128"/>
              </a:rPr>
              <a:t>）技術からのアプローチ</a:t>
            </a:r>
            <a:endParaRPr lang="ja-JP" altLang="en-US" dirty="0">
              <a:latin typeface="HGP創英角ｺﾞｼｯｸUB" pitchFamily="50" charset="-128"/>
              <a:ea typeface="HGP創英角ｺﾞｼｯｸUB" pitchFamily="50" charset="-128"/>
            </a:endParaRPr>
          </a:p>
          <a:p>
            <a:pPr algn="l"/>
            <a:r>
              <a:rPr lang="ja-JP" altLang="en-US" sz="1200" dirty="0" smtClean="0"/>
              <a:t>・オープンデータの活用可能性について、最新技術動向の側面から検討。</a:t>
            </a:r>
            <a:endParaRPr lang="ja-JP" altLang="en-US" sz="1200" dirty="0"/>
          </a:p>
          <a:p>
            <a:pPr algn="l"/>
            <a:endParaRPr lang="en-US" altLang="ja-JP" sz="1200" dirty="0" smtClean="0"/>
          </a:p>
          <a:p>
            <a:pPr algn="l"/>
            <a:r>
              <a:rPr lang="ja-JP" altLang="en-US" sz="1200" dirty="0" smtClean="0"/>
              <a:t>（ヒアリング候補例</a:t>
            </a:r>
            <a:r>
              <a:rPr lang="ja-JP" altLang="en-US" sz="1200" dirty="0"/>
              <a:t>）</a:t>
            </a:r>
            <a:endParaRPr lang="en-US" altLang="ja-JP" sz="1200" dirty="0" smtClean="0"/>
          </a:p>
          <a:p>
            <a:pPr algn="l"/>
            <a:r>
              <a:rPr lang="ja-JP" altLang="en-US" sz="1200" dirty="0"/>
              <a:t>　・センサー情報（</a:t>
            </a:r>
            <a:r>
              <a:rPr lang="en-US" altLang="ja-JP" sz="1200" dirty="0" err="1"/>
              <a:t>MtoM</a:t>
            </a:r>
            <a:r>
              <a:rPr lang="ja-JP" altLang="en-US" sz="1200" dirty="0"/>
              <a:t>）　→　坂村顧問、徳田顧問、越塚主査</a:t>
            </a:r>
          </a:p>
          <a:p>
            <a:pPr algn="l"/>
            <a:r>
              <a:rPr lang="ja-JP" altLang="en-US" sz="1200" dirty="0" smtClean="0"/>
              <a:t>　・ビッグデータ</a:t>
            </a:r>
            <a:r>
              <a:rPr lang="ja-JP" altLang="en-US" sz="1200" dirty="0"/>
              <a:t>解析技術　→　日本</a:t>
            </a:r>
            <a:r>
              <a:rPr lang="en-US" altLang="ja-JP" sz="1200" dirty="0" smtClean="0"/>
              <a:t>IBM</a:t>
            </a:r>
            <a:r>
              <a:rPr lang="ja-JP" altLang="en-US" sz="1200" dirty="0" err="1" smtClean="0"/>
              <a:t>、</a:t>
            </a:r>
            <a:r>
              <a:rPr lang="en-US" altLang="ja-JP" sz="1200" dirty="0" smtClean="0"/>
              <a:t>PFI</a:t>
            </a:r>
            <a:endParaRPr lang="en-US" altLang="ja-JP" sz="1200" dirty="0"/>
          </a:p>
          <a:p>
            <a:pPr algn="l"/>
            <a:r>
              <a:rPr lang="ja-JP" altLang="en-US" sz="1200" dirty="0"/>
              <a:t>　</a:t>
            </a:r>
            <a:r>
              <a:rPr lang="ja-JP" altLang="en-US" sz="1200" dirty="0" smtClean="0"/>
              <a:t>・データマイニング</a:t>
            </a:r>
            <a:r>
              <a:rPr lang="ja-JP" altLang="en-US" sz="1200" dirty="0"/>
              <a:t>技術導入事例　→　</a:t>
            </a:r>
            <a:r>
              <a:rPr lang="ja-JP" altLang="en-US" sz="1200" dirty="0" smtClean="0"/>
              <a:t>ディープインパクト（製薬業界）、プラスアルファ・コンサルティング（マーケティング）</a:t>
            </a:r>
            <a:endParaRPr lang="ja-JP" altLang="en-US" sz="1200" dirty="0"/>
          </a:p>
          <a:p>
            <a:pPr algn="l"/>
            <a:r>
              <a:rPr lang="ja-JP" altLang="en-US" sz="1200" dirty="0" smtClean="0"/>
              <a:t>　・特許</a:t>
            </a:r>
            <a:r>
              <a:rPr lang="ja-JP" altLang="en-US" sz="1200" dirty="0"/>
              <a:t>情報の可視化　→　野村総合研究所</a:t>
            </a:r>
          </a:p>
          <a:p>
            <a:pPr algn="l"/>
            <a:r>
              <a:rPr lang="ja-JP" altLang="en-US" sz="1200" dirty="0" smtClean="0"/>
              <a:t>　・ソーシャルメディア</a:t>
            </a:r>
            <a:r>
              <a:rPr lang="ja-JP" altLang="en-US" sz="1200" dirty="0"/>
              <a:t>　→　ホットリンク、</a:t>
            </a:r>
            <a:r>
              <a:rPr lang="en-US" altLang="ja-JP" sz="1200" dirty="0"/>
              <a:t>CGM</a:t>
            </a:r>
            <a:r>
              <a:rPr lang="ja-JP" altLang="en-US" sz="1200" dirty="0"/>
              <a:t>マーケティング</a:t>
            </a:r>
          </a:p>
          <a:p>
            <a:pPr algn="l"/>
            <a:r>
              <a:rPr lang="ja-JP" altLang="en-US" sz="1200" dirty="0" smtClean="0"/>
              <a:t>　・人</a:t>
            </a:r>
            <a:r>
              <a:rPr lang="ja-JP" altLang="en-US" sz="1200" dirty="0"/>
              <a:t>の流れ　→　</a:t>
            </a:r>
            <a:r>
              <a:rPr lang="en-US" altLang="ja-JP" sz="1200" dirty="0"/>
              <a:t>NTT</a:t>
            </a:r>
            <a:r>
              <a:rPr lang="ja-JP" altLang="en-US" sz="1200" dirty="0"/>
              <a:t>ドコモ、東京大学空間情報科学研究センター・関本義秀氏</a:t>
            </a:r>
          </a:p>
        </p:txBody>
      </p:sp>
    </p:spTree>
    <p:extLst>
      <p:ext uri="{BB962C8B-B14F-4D97-AF65-F5344CB8AC3E}">
        <p14:creationId xmlns:p14="http://schemas.microsoft.com/office/powerpoint/2010/main" val="4168443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2</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目　次</a:t>
            </a:r>
          </a:p>
        </p:txBody>
      </p:sp>
      <p:sp>
        <p:nvSpPr>
          <p:cNvPr id="6" name="正方形/長方形 5"/>
          <p:cNvSpPr/>
          <p:nvPr/>
        </p:nvSpPr>
        <p:spPr>
          <a:xfrm>
            <a:off x="992559" y="1196752"/>
            <a:ext cx="7056785" cy="2246769"/>
          </a:xfrm>
          <a:prstGeom prst="rect">
            <a:avLst/>
          </a:prstGeom>
        </p:spPr>
        <p:txBody>
          <a:bodyPr wrap="square">
            <a:spAutoFit/>
          </a:bodyPr>
          <a:lstStyle/>
          <a:p>
            <a:pPr algn="l"/>
            <a:r>
              <a:rPr lang="ja-JP" altLang="en-US" dirty="0" smtClean="0">
                <a:solidFill>
                  <a:srgbClr val="000000"/>
                </a:solidFill>
                <a:latin typeface="+mn-ea"/>
                <a:ea typeface="+mn-ea"/>
              </a:rPr>
              <a:t>１．利</a:t>
            </a:r>
            <a:r>
              <a:rPr lang="ja-JP" altLang="en-US" dirty="0">
                <a:solidFill>
                  <a:srgbClr val="000000"/>
                </a:solidFill>
                <a:latin typeface="+mn-ea"/>
                <a:ea typeface="+mn-ea"/>
              </a:rPr>
              <a:t>活用・普及委員会</a:t>
            </a:r>
            <a:r>
              <a:rPr lang="ja-JP" altLang="en-US" dirty="0" smtClean="0">
                <a:solidFill>
                  <a:srgbClr val="000000"/>
                </a:solidFill>
                <a:latin typeface="+mn-ea"/>
                <a:ea typeface="+mn-ea"/>
              </a:rPr>
              <a:t>の</a:t>
            </a:r>
            <a:r>
              <a:rPr lang="en-US" altLang="ja-JP" dirty="0" smtClean="0">
                <a:solidFill>
                  <a:srgbClr val="000000"/>
                </a:solidFill>
                <a:latin typeface="+mn-ea"/>
                <a:ea typeface="+mn-ea"/>
              </a:rPr>
              <a:t>2012</a:t>
            </a:r>
            <a:r>
              <a:rPr lang="ja-JP" altLang="en-US" dirty="0" smtClean="0">
                <a:solidFill>
                  <a:srgbClr val="000000"/>
                </a:solidFill>
                <a:latin typeface="+mn-ea"/>
                <a:ea typeface="+mn-ea"/>
              </a:rPr>
              <a:t>年度の活動</a:t>
            </a:r>
            <a:r>
              <a:rPr lang="ja-JP" altLang="en-US" dirty="0">
                <a:solidFill>
                  <a:srgbClr val="000000"/>
                </a:solidFill>
                <a:latin typeface="+mn-ea"/>
                <a:ea typeface="+mn-ea"/>
              </a:rPr>
              <a:t>内容</a:t>
            </a:r>
            <a:r>
              <a:rPr lang="ja-JP" altLang="en-US" dirty="0" smtClean="0">
                <a:solidFill>
                  <a:srgbClr val="000000"/>
                </a:solidFill>
                <a:latin typeface="+mn-ea"/>
                <a:ea typeface="+mn-ea"/>
              </a:rPr>
              <a:t>（案）　</a:t>
            </a:r>
            <a:r>
              <a:rPr lang="en-US" altLang="ja-JP" dirty="0" smtClean="0">
                <a:solidFill>
                  <a:srgbClr val="000000"/>
                </a:solidFill>
                <a:latin typeface="+mn-ea"/>
                <a:ea typeface="+mn-ea"/>
              </a:rPr>
              <a:t> </a:t>
            </a:r>
            <a:r>
              <a:rPr lang="ja-JP" altLang="en-US" dirty="0" smtClean="0">
                <a:solidFill>
                  <a:srgbClr val="000000"/>
                </a:solidFill>
                <a:latin typeface="+mn-ea"/>
                <a:ea typeface="+mn-ea"/>
              </a:rPr>
              <a:t>・・・・・・・・・・・・・・・・・・・・・・・・</a:t>
            </a:r>
            <a:r>
              <a:rPr lang="en-US" altLang="ja-JP" dirty="0" smtClean="0">
                <a:solidFill>
                  <a:srgbClr val="000000"/>
                </a:solidFill>
                <a:latin typeface="+mn-ea"/>
                <a:ea typeface="+mn-ea"/>
              </a:rPr>
              <a:t>	</a:t>
            </a:r>
            <a:r>
              <a:rPr lang="ja-JP" altLang="en-US" dirty="0" smtClean="0">
                <a:solidFill>
                  <a:srgbClr val="000000"/>
                </a:solidFill>
                <a:latin typeface="+mn-ea"/>
                <a:ea typeface="+mn-ea"/>
              </a:rPr>
              <a:t>３</a:t>
            </a:r>
            <a:endParaRPr lang="en-US" altLang="ja-JP" dirty="0" smtClean="0">
              <a:solidFill>
                <a:srgbClr val="000000"/>
              </a:solidFill>
              <a:latin typeface="+mn-ea"/>
              <a:ea typeface="+mn-ea"/>
            </a:endParaRPr>
          </a:p>
          <a:p>
            <a:pPr algn="l"/>
            <a:r>
              <a:rPr lang="ja-JP" altLang="en-US" kern="0" dirty="0">
                <a:solidFill>
                  <a:srgbClr val="000000"/>
                </a:solidFill>
                <a:latin typeface="+mn-ea"/>
                <a:ea typeface="+mn-ea"/>
                <a:cs typeface="+mj-cs"/>
              </a:rPr>
              <a:t>２</a:t>
            </a:r>
            <a:r>
              <a:rPr lang="ja-JP" altLang="en-US" kern="0" dirty="0" smtClean="0">
                <a:solidFill>
                  <a:srgbClr val="000000"/>
                </a:solidFill>
                <a:latin typeface="+mn-ea"/>
                <a:ea typeface="+mn-ea"/>
                <a:cs typeface="+mj-cs"/>
              </a:rPr>
              <a:t>．各回</a:t>
            </a:r>
            <a:r>
              <a:rPr lang="ja-JP" altLang="en-US" kern="0" dirty="0">
                <a:solidFill>
                  <a:srgbClr val="000000"/>
                </a:solidFill>
                <a:latin typeface="+mn-ea"/>
                <a:ea typeface="+mn-ea"/>
                <a:cs typeface="+mj-cs"/>
              </a:rPr>
              <a:t>の主な検討テーマ（案</a:t>
            </a:r>
            <a:r>
              <a:rPr lang="ja-JP" altLang="en-US" kern="0" dirty="0" smtClean="0">
                <a:solidFill>
                  <a:srgbClr val="000000"/>
                </a:solidFill>
                <a:latin typeface="+mn-ea"/>
                <a:ea typeface="+mn-ea"/>
                <a:cs typeface="+mj-cs"/>
              </a:rPr>
              <a:t>）</a:t>
            </a:r>
            <a:r>
              <a:rPr lang="en-US" altLang="ja-JP" dirty="0">
                <a:solidFill>
                  <a:srgbClr val="000000"/>
                </a:solidFill>
                <a:latin typeface="+mn-ea"/>
                <a:ea typeface="+mn-ea"/>
              </a:rPr>
              <a:t> </a:t>
            </a:r>
            <a:r>
              <a:rPr lang="ja-JP" altLang="en-US" dirty="0" smtClean="0">
                <a:solidFill>
                  <a:srgbClr val="000000"/>
                </a:solidFill>
                <a:latin typeface="+mn-ea"/>
                <a:ea typeface="+mn-ea"/>
              </a:rPr>
              <a:t>　・・・・・・・・・・・・・・・・・・・・・・・・・・・・・・・・・・・・・・・・・・</a:t>
            </a:r>
            <a:r>
              <a:rPr lang="en-US" altLang="ja-JP" dirty="0" smtClean="0">
                <a:solidFill>
                  <a:srgbClr val="000000"/>
                </a:solidFill>
                <a:latin typeface="+mn-ea"/>
                <a:ea typeface="+mn-ea"/>
              </a:rPr>
              <a:t>	</a:t>
            </a:r>
            <a:r>
              <a:rPr lang="ja-JP" altLang="en-US" dirty="0" smtClean="0">
                <a:solidFill>
                  <a:srgbClr val="000000"/>
                </a:solidFill>
                <a:latin typeface="+mn-ea"/>
                <a:ea typeface="+mn-ea"/>
              </a:rPr>
              <a:t>６</a:t>
            </a:r>
            <a:endParaRPr lang="en-US" altLang="ja-JP" dirty="0" smtClean="0">
              <a:solidFill>
                <a:srgbClr val="000000"/>
              </a:solidFill>
              <a:latin typeface="+mn-ea"/>
              <a:ea typeface="+mn-ea"/>
            </a:endParaRPr>
          </a:p>
          <a:p>
            <a:pPr algn="l"/>
            <a:r>
              <a:rPr lang="ja-JP" altLang="en-US" dirty="0">
                <a:solidFill>
                  <a:srgbClr val="000000"/>
                </a:solidFill>
                <a:latin typeface="+mn-ea"/>
                <a:ea typeface="+mn-ea"/>
              </a:rPr>
              <a:t>３</a:t>
            </a:r>
            <a:r>
              <a:rPr lang="ja-JP" altLang="en-US" dirty="0" smtClean="0">
                <a:solidFill>
                  <a:srgbClr val="000000"/>
                </a:solidFill>
                <a:latin typeface="+mn-ea"/>
                <a:ea typeface="+mn-ea"/>
              </a:rPr>
              <a:t>．スケジュール（案）　・・・・・・・・・・・・・・・・・・・・・・・・・・・・・・・・・・・・・・・・・・・・・・・・・・・</a:t>
            </a:r>
            <a:r>
              <a:rPr lang="en-US" altLang="ja-JP" dirty="0" smtClean="0">
                <a:solidFill>
                  <a:srgbClr val="000000"/>
                </a:solidFill>
                <a:latin typeface="+mn-ea"/>
                <a:ea typeface="+mn-ea"/>
              </a:rPr>
              <a:t>	</a:t>
            </a:r>
            <a:r>
              <a:rPr lang="ja-JP" altLang="en-US" dirty="0" smtClean="0">
                <a:solidFill>
                  <a:srgbClr val="000000"/>
                </a:solidFill>
                <a:latin typeface="+mn-ea"/>
                <a:ea typeface="+mn-ea"/>
              </a:rPr>
              <a:t>７</a:t>
            </a:r>
            <a:endParaRPr lang="en-US" altLang="ja-JP" dirty="0" smtClean="0">
              <a:solidFill>
                <a:srgbClr val="000000"/>
              </a:solidFill>
              <a:latin typeface="+mn-ea"/>
              <a:ea typeface="+mn-ea"/>
            </a:endParaRPr>
          </a:p>
          <a:p>
            <a:pPr algn="l"/>
            <a:endParaRPr lang="en-US" altLang="ja-JP" dirty="0">
              <a:solidFill>
                <a:srgbClr val="000000"/>
              </a:solidFill>
              <a:latin typeface="+mn-ea"/>
              <a:ea typeface="+mn-ea"/>
            </a:endParaRPr>
          </a:p>
          <a:p>
            <a:pPr algn="l"/>
            <a:r>
              <a:rPr lang="en-US" altLang="ja-JP" dirty="0" smtClean="0">
                <a:solidFill>
                  <a:srgbClr val="000000"/>
                </a:solidFill>
                <a:latin typeface="+mn-ea"/>
                <a:ea typeface="+mn-ea"/>
              </a:rPr>
              <a:t>【</a:t>
            </a:r>
            <a:r>
              <a:rPr lang="ja-JP" altLang="en-US" dirty="0" smtClean="0">
                <a:solidFill>
                  <a:srgbClr val="000000"/>
                </a:solidFill>
                <a:latin typeface="+mn-ea"/>
                <a:ea typeface="+mn-ea"/>
              </a:rPr>
              <a:t>参考</a:t>
            </a:r>
            <a:r>
              <a:rPr lang="en-US" altLang="ja-JP" dirty="0" smtClean="0">
                <a:solidFill>
                  <a:srgbClr val="000000"/>
                </a:solidFill>
                <a:latin typeface="+mn-ea"/>
                <a:ea typeface="+mn-ea"/>
              </a:rPr>
              <a:t>】</a:t>
            </a:r>
          </a:p>
          <a:p>
            <a:pPr algn="l"/>
            <a:r>
              <a:rPr lang="ja-JP" altLang="en-US" dirty="0">
                <a:solidFill>
                  <a:srgbClr val="000000"/>
                </a:solidFill>
                <a:latin typeface="+mn-ea"/>
                <a:ea typeface="+mn-ea"/>
              </a:rPr>
              <a:t>　</a:t>
            </a:r>
            <a:r>
              <a:rPr lang="ja-JP" altLang="en-US" dirty="0" smtClean="0">
                <a:solidFill>
                  <a:srgbClr val="000000"/>
                </a:solidFill>
                <a:latin typeface="+mn-ea"/>
                <a:ea typeface="+mn-ea"/>
              </a:rPr>
              <a:t>参考１</a:t>
            </a:r>
            <a:r>
              <a:rPr lang="ja-JP" altLang="en-US" dirty="0">
                <a:solidFill>
                  <a:srgbClr val="000000"/>
                </a:solidFill>
                <a:latin typeface="+mn-ea"/>
                <a:ea typeface="+mn-ea"/>
              </a:rPr>
              <a:t>．オープンデータカタログへの掲載（リンク含む）を依頼するデータの</a:t>
            </a:r>
            <a:r>
              <a:rPr lang="ja-JP" altLang="en-US" dirty="0" smtClean="0">
                <a:solidFill>
                  <a:srgbClr val="000000"/>
                </a:solidFill>
                <a:latin typeface="+mn-ea"/>
                <a:ea typeface="+mn-ea"/>
              </a:rPr>
              <a:t>例</a:t>
            </a:r>
            <a:r>
              <a:rPr lang="ja-JP" altLang="en-US" dirty="0">
                <a:solidFill>
                  <a:srgbClr val="000000"/>
                </a:solidFill>
                <a:latin typeface="+mn-ea"/>
                <a:ea typeface="+mn-ea"/>
              </a:rPr>
              <a:t>　</a:t>
            </a:r>
            <a:r>
              <a:rPr lang="ja-JP" altLang="en-US" dirty="0" smtClean="0">
                <a:solidFill>
                  <a:srgbClr val="000000"/>
                </a:solidFill>
                <a:latin typeface="+mn-ea"/>
                <a:ea typeface="+mn-ea"/>
              </a:rPr>
              <a:t>・・・・</a:t>
            </a:r>
            <a:r>
              <a:rPr lang="en-US" altLang="ja-JP" dirty="0" smtClean="0">
                <a:solidFill>
                  <a:srgbClr val="000000"/>
                </a:solidFill>
                <a:latin typeface="+mn-ea"/>
                <a:ea typeface="+mn-ea"/>
              </a:rPr>
              <a:t>	</a:t>
            </a:r>
            <a:r>
              <a:rPr lang="ja-JP" altLang="en-US" dirty="0" smtClean="0">
                <a:solidFill>
                  <a:srgbClr val="000000"/>
                </a:solidFill>
                <a:latin typeface="+mn-ea"/>
                <a:ea typeface="+mn-ea"/>
              </a:rPr>
              <a:t>８</a:t>
            </a:r>
            <a:endParaRPr lang="en-US" altLang="ja-JP" dirty="0" smtClean="0">
              <a:solidFill>
                <a:srgbClr val="000000"/>
              </a:solidFill>
              <a:latin typeface="+mn-ea"/>
              <a:ea typeface="+mn-ea"/>
            </a:endParaRPr>
          </a:p>
          <a:p>
            <a:pPr algn="l"/>
            <a:r>
              <a:rPr lang="ja-JP" altLang="en-US" dirty="0">
                <a:solidFill>
                  <a:srgbClr val="000000"/>
                </a:solidFill>
                <a:latin typeface="+mn-ea"/>
                <a:ea typeface="+mn-ea"/>
              </a:rPr>
              <a:t>　参考２．参考となる取り組み事例の紹介（会員からの情報提供など</a:t>
            </a:r>
            <a:r>
              <a:rPr lang="ja-JP" altLang="en-US" dirty="0" smtClean="0">
                <a:solidFill>
                  <a:srgbClr val="000000"/>
                </a:solidFill>
                <a:latin typeface="+mn-ea"/>
                <a:ea typeface="+mn-ea"/>
              </a:rPr>
              <a:t>）　・・・・・・・・・・・</a:t>
            </a:r>
            <a:r>
              <a:rPr lang="en-US" altLang="ja-JP" dirty="0" smtClean="0">
                <a:solidFill>
                  <a:srgbClr val="000000"/>
                </a:solidFill>
                <a:latin typeface="+mn-ea"/>
                <a:ea typeface="+mn-ea"/>
              </a:rPr>
              <a:t>	</a:t>
            </a:r>
            <a:r>
              <a:rPr lang="ja-JP" altLang="en-US" dirty="0" smtClean="0">
                <a:solidFill>
                  <a:srgbClr val="000000"/>
                </a:solidFill>
                <a:latin typeface="+mn-ea"/>
                <a:ea typeface="+mn-ea"/>
              </a:rPr>
              <a:t>９</a:t>
            </a:r>
            <a:endParaRPr lang="en-US" altLang="ja-JP" dirty="0" smtClean="0">
              <a:solidFill>
                <a:srgbClr val="000000"/>
              </a:solidFill>
              <a:latin typeface="+mn-ea"/>
              <a:ea typeface="+mn-ea"/>
            </a:endParaRPr>
          </a:p>
          <a:p>
            <a:pPr algn="l"/>
            <a:r>
              <a:rPr lang="ja-JP" altLang="en-US" dirty="0" smtClean="0">
                <a:solidFill>
                  <a:srgbClr val="000000"/>
                </a:solidFill>
                <a:latin typeface="+mn-ea"/>
                <a:ea typeface="+mn-ea"/>
              </a:rPr>
              <a:t>　参考</a:t>
            </a:r>
            <a:r>
              <a:rPr lang="ja-JP" altLang="en-US" dirty="0">
                <a:solidFill>
                  <a:srgbClr val="000000"/>
                </a:solidFill>
                <a:latin typeface="+mn-ea"/>
                <a:ea typeface="+mn-ea"/>
              </a:rPr>
              <a:t>３</a:t>
            </a:r>
            <a:r>
              <a:rPr lang="ja-JP" altLang="en-US" dirty="0" smtClean="0">
                <a:solidFill>
                  <a:srgbClr val="000000"/>
                </a:solidFill>
                <a:latin typeface="+mn-ea"/>
                <a:ea typeface="+mn-ea"/>
              </a:rPr>
              <a:t>．</a:t>
            </a:r>
            <a:r>
              <a:rPr lang="en-US" altLang="ja-JP" dirty="0">
                <a:solidFill>
                  <a:srgbClr val="000000"/>
                </a:solidFill>
                <a:latin typeface="+mn-ea"/>
                <a:ea typeface="+mn-ea"/>
              </a:rPr>
              <a:t>Where does my money go</a:t>
            </a:r>
            <a:r>
              <a:rPr lang="en-US" altLang="ja-JP" dirty="0" smtClean="0">
                <a:solidFill>
                  <a:srgbClr val="000000"/>
                </a:solidFill>
                <a:latin typeface="+mn-ea"/>
                <a:ea typeface="+mn-ea"/>
              </a:rPr>
              <a:t>?</a:t>
            </a:r>
            <a:r>
              <a:rPr lang="ja-JP" altLang="en-US" dirty="0">
                <a:solidFill>
                  <a:srgbClr val="000000"/>
                </a:solidFill>
                <a:latin typeface="+mn-ea"/>
                <a:ea typeface="+mn-ea"/>
              </a:rPr>
              <a:t> </a:t>
            </a:r>
            <a:r>
              <a:rPr lang="ja-JP" altLang="en-US" dirty="0" smtClean="0">
                <a:solidFill>
                  <a:srgbClr val="000000"/>
                </a:solidFill>
                <a:latin typeface="+mn-ea"/>
                <a:ea typeface="+mn-ea"/>
              </a:rPr>
              <a:t>　・・・・・・・・・・・・・・・・・・・・・・・・・・・・・・・・・・・・・・</a:t>
            </a:r>
            <a:r>
              <a:rPr lang="en-US" altLang="ja-JP" dirty="0" smtClean="0">
                <a:solidFill>
                  <a:srgbClr val="000000"/>
                </a:solidFill>
                <a:latin typeface="+mn-ea"/>
                <a:ea typeface="+mn-ea"/>
              </a:rPr>
              <a:t>	</a:t>
            </a:r>
            <a:r>
              <a:rPr lang="ja-JP" altLang="en-US" dirty="0" smtClean="0">
                <a:solidFill>
                  <a:srgbClr val="000000"/>
                </a:solidFill>
                <a:latin typeface="+mn-ea"/>
                <a:ea typeface="+mn-ea"/>
              </a:rPr>
              <a:t>１３</a:t>
            </a:r>
            <a:endParaRPr lang="en-US" altLang="ja-JP" dirty="0" smtClean="0">
              <a:solidFill>
                <a:srgbClr val="000000"/>
              </a:solidFill>
              <a:latin typeface="+mn-ea"/>
              <a:ea typeface="+mn-ea"/>
            </a:endParaRPr>
          </a:p>
          <a:p>
            <a:pPr algn="l"/>
            <a:r>
              <a:rPr lang="ja-JP" altLang="en-US" dirty="0" smtClean="0">
                <a:solidFill>
                  <a:srgbClr val="000000"/>
                </a:solidFill>
                <a:latin typeface="+mn-ea"/>
                <a:ea typeface="+mn-ea"/>
              </a:rPr>
              <a:t>　参考</a:t>
            </a:r>
            <a:r>
              <a:rPr lang="ja-JP" altLang="en-US" dirty="0">
                <a:solidFill>
                  <a:srgbClr val="000000"/>
                </a:solidFill>
                <a:latin typeface="+mn-ea"/>
                <a:ea typeface="+mn-ea"/>
              </a:rPr>
              <a:t>４</a:t>
            </a:r>
            <a:r>
              <a:rPr lang="ja-JP" altLang="en-US" dirty="0" smtClean="0">
                <a:solidFill>
                  <a:srgbClr val="000000"/>
                </a:solidFill>
                <a:latin typeface="+mn-ea"/>
                <a:ea typeface="+mn-ea"/>
              </a:rPr>
              <a:t>．</a:t>
            </a:r>
            <a:r>
              <a:rPr lang="ja-JP" altLang="en-US" dirty="0">
                <a:solidFill>
                  <a:srgbClr val="000000"/>
                </a:solidFill>
                <a:latin typeface="+mn-ea"/>
                <a:ea typeface="+mn-ea"/>
              </a:rPr>
              <a:t>分野や技術からの</a:t>
            </a:r>
            <a:r>
              <a:rPr lang="ja-JP" altLang="en-US" dirty="0" smtClean="0">
                <a:solidFill>
                  <a:srgbClr val="000000"/>
                </a:solidFill>
                <a:latin typeface="+mn-ea"/>
                <a:ea typeface="+mn-ea"/>
              </a:rPr>
              <a:t>アプローチ例 　・・・・・・・・・・・・・・・・・・・・・・・・・・・・・・・・・・</a:t>
            </a:r>
            <a:r>
              <a:rPr lang="en-US" altLang="ja-JP" dirty="0" smtClean="0">
                <a:solidFill>
                  <a:srgbClr val="000000"/>
                </a:solidFill>
                <a:latin typeface="+mn-ea"/>
                <a:ea typeface="+mn-ea"/>
              </a:rPr>
              <a:t>	</a:t>
            </a:r>
            <a:r>
              <a:rPr lang="ja-JP" altLang="en-US" dirty="0" smtClean="0">
                <a:solidFill>
                  <a:srgbClr val="000000"/>
                </a:solidFill>
                <a:latin typeface="+mn-ea"/>
                <a:ea typeface="+mn-ea"/>
              </a:rPr>
              <a:t>１４</a:t>
            </a:r>
            <a:endParaRPr lang="en-US" altLang="ja-JP" dirty="0" smtClean="0">
              <a:solidFill>
                <a:srgbClr val="000000"/>
              </a:solidFill>
              <a:latin typeface="+mn-ea"/>
              <a:ea typeface="+mn-ea"/>
            </a:endParaRPr>
          </a:p>
          <a:p>
            <a:pPr algn="l"/>
            <a:r>
              <a:rPr lang="ja-JP" altLang="en-US" dirty="0">
                <a:solidFill>
                  <a:srgbClr val="000000"/>
                </a:solidFill>
                <a:latin typeface="+mn-ea"/>
                <a:ea typeface="+mn-ea"/>
              </a:rPr>
              <a:t>　</a:t>
            </a:r>
            <a:endParaRPr lang="ja-JP" altLang="en-US" dirty="0">
              <a:latin typeface="+mn-ea"/>
              <a:ea typeface="+mn-ea"/>
            </a:endParaRPr>
          </a:p>
        </p:txBody>
      </p:sp>
    </p:spTree>
    <p:extLst>
      <p:ext uri="{BB962C8B-B14F-4D97-AF65-F5344CB8AC3E}">
        <p14:creationId xmlns:p14="http://schemas.microsoft.com/office/powerpoint/2010/main" val="3114919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3</a:t>
            </a:fld>
            <a:endParaRPr lang="en-US" altLang="ja-JP"/>
          </a:p>
        </p:txBody>
      </p:sp>
      <p:sp>
        <p:nvSpPr>
          <p:cNvPr id="8196" name="Rectangle 2"/>
          <p:cNvSpPr>
            <a:spLocks noGrp="1" noChangeArrowheads="1"/>
          </p:cNvSpPr>
          <p:nvPr>
            <p:ph type="title"/>
          </p:nvPr>
        </p:nvSpPr>
        <p:spPr/>
        <p:txBody>
          <a:bodyPr/>
          <a:lstStyle/>
          <a:p>
            <a:r>
              <a:rPr lang="ja-JP" altLang="en-US" sz="2000" b="0" dirty="0">
                <a:solidFill>
                  <a:srgbClr val="000000"/>
                </a:solidFill>
                <a:latin typeface="HGP創英角ｺﾞｼｯｸUB" pitchFamily="50" charset="-128"/>
                <a:ea typeface="HGP創英角ｺﾞｼｯｸUB" pitchFamily="50" charset="-128"/>
              </a:rPr>
              <a:t>１</a:t>
            </a:r>
            <a:r>
              <a:rPr lang="ja-JP" altLang="en-US" sz="2000" b="0" dirty="0" smtClean="0">
                <a:solidFill>
                  <a:srgbClr val="000000"/>
                </a:solidFill>
                <a:latin typeface="HGP創英角ｺﾞｼｯｸUB" pitchFamily="50" charset="-128"/>
                <a:ea typeface="HGP創英角ｺﾞｼｯｸUB" pitchFamily="50" charset="-128"/>
              </a:rPr>
              <a:t>．利活用・普及委員会の</a:t>
            </a:r>
            <a:r>
              <a:rPr lang="en-US" altLang="ja-JP" sz="2000" b="0" dirty="0" smtClean="0">
                <a:solidFill>
                  <a:srgbClr val="000000"/>
                </a:solidFill>
                <a:latin typeface="HGP創英角ｺﾞｼｯｸUB" pitchFamily="50" charset="-128"/>
                <a:ea typeface="HGP創英角ｺﾞｼｯｸUB" pitchFamily="50" charset="-128"/>
              </a:rPr>
              <a:t>2012</a:t>
            </a:r>
            <a:r>
              <a:rPr lang="ja-JP" altLang="en-US" sz="2000" b="0" dirty="0" smtClean="0">
                <a:solidFill>
                  <a:srgbClr val="000000"/>
                </a:solidFill>
                <a:latin typeface="HGP創英角ｺﾞｼｯｸUB" pitchFamily="50" charset="-128"/>
                <a:ea typeface="HGP創英角ｺﾞｼｯｸUB" pitchFamily="50" charset="-128"/>
              </a:rPr>
              <a:t>年度の活動内容（案）　</a:t>
            </a:r>
          </a:p>
        </p:txBody>
      </p:sp>
      <p:sp>
        <p:nvSpPr>
          <p:cNvPr id="2" name="正方形/長方形 1"/>
          <p:cNvSpPr/>
          <p:nvPr/>
        </p:nvSpPr>
        <p:spPr>
          <a:xfrm>
            <a:off x="488504" y="2481858"/>
            <a:ext cx="9073008" cy="3724096"/>
          </a:xfrm>
          <a:prstGeom prst="rect">
            <a:avLst/>
          </a:prstGeom>
        </p:spPr>
        <p:txBody>
          <a:bodyPr wrap="square">
            <a:spAutoFit/>
          </a:bodyPr>
          <a:lstStyle/>
          <a:p>
            <a:pPr algn="l"/>
            <a:r>
              <a:rPr lang="ja-JP" altLang="en-US" sz="1600" u="sng" dirty="0">
                <a:latin typeface="HGP創英角ｺﾞｼｯｸUB" pitchFamily="50" charset="-128"/>
                <a:ea typeface="HGP創英角ｺﾞｼｯｸUB" pitchFamily="50" charset="-128"/>
              </a:rPr>
              <a:t>（１</a:t>
            </a:r>
            <a:r>
              <a:rPr lang="ja-JP" altLang="en-US" sz="1600" u="sng" dirty="0" smtClean="0">
                <a:latin typeface="HGP創英角ｺﾞｼｯｸUB" pitchFamily="50" charset="-128"/>
                <a:ea typeface="HGP創英角ｺﾞｼｯｸUB" pitchFamily="50" charset="-128"/>
              </a:rPr>
              <a:t>） オープンデータ</a:t>
            </a:r>
            <a:r>
              <a:rPr lang="ja-JP" altLang="en-US" sz="1600" u="sng" dirty="0">
                <a:latin typeface="HGP創英角ｺﾞｼｯｸUB" pitchFamily="50" charset="-128"/>
                <a:ea typeface="HGP創英角ｺﾞｼｯｸUB" pitchFamily="50" charset="-128"/>
              </a:rPr>
              <a:t>に</a:t>
            </a:r>
            <a:r>
              <a:rPr lang="ja-JP" altLang="en-US" sz="1600" u="sng" dirty="0" smtClean="0">
                <a:latin typeface="HGP創英角ｺﾞｼｯｸUB" pitchFamily="50" charset="-128"/>
                <a:ea typeface="HGP創英角ｺﾞｼｯｸUB" pitchFamily="50" charset="-128"/>
              </a:rPr>
              <a:t>関する情報発信</a:t>
            </a:r>
            <a:endParaRPr lang="ja-JP" altLang="en-US" sz="1600" u="sng" dirty="0">
              <a:latin typeface="HGP創英角ｺﾞｼｯｸUB" pitchFamily="50" charset="-128"/>
              <a:ea typeface="HGP創英角ｺﾞｼｯｸUB" pitchFamily="50" charset="-128"/>
            </a:endParaRPr>
          </a:p>
          <a:p>
            <a:pPr algn="l"/>
            <a:endParaRPr lang="en-US" altLang="ja-JP" sz="1200" dirty="0" smtClean="0"/>
          </a:p>
          <a:p>
            <a:pPr algn="l"/>
            <a:r>
              <a:rPr lang="ja-JP" altLang="en-US" dirty="0">
                <a:latin typeface="HGP創英角ｺﾞｼｯｸUB" pitchFamily="50" charset="-128"/>
                <a:ea typeface="HGP創英角ｺﾞｼｯｸUB" pitchFamily="50" charset="-128"/>
              </a:rPr>
              <a:t>１）</a:t>
            </a:r>
            <a:r>
              <a:rPr lang="ja-JP" altLang="en-US" dirty="0" smtClean="0">
                <a:latin typeface="HGP創英角ｺﾞｼｯｸUB" pitchFamily="50" charset="-128"/>
                <a:ea typeface="HGP創英角ｺﾞｼｯｸUB" pitchFamily="50" charset="-128"/>
              </a:rPr>
              <a:t>ポータルサイトによる情報発信（参考１、２参照）</a:t>
            </a:r>
            <a:endParaRPr lang="en-US" altLang="ja-JP" dirty="0" smtClean="0">
              <a:latin typeface="HGP創英角ｺﾞｼｯｸUB" pitchFamily="50" charset="-128"/>
              <a:ea typeface="HGP創英角ｺﾞｼｯｸUB" pitchFamily="50" charset="-128"/>
            </a:endParaRPr>
          </a:p>
          <a:p>
            <a:pPr algn="l"/>
            <a:r>
              <a:rPr lang="ja-JP" altLang="en-US" sz="1200" dirty="0" smtClean="0"/>
              <a:t>（発信する主な情報例）</a:t>
            </a:r>
            <a:endParaRPr lang="en-US" altLang="ja-JP" sz="1200" dirty="0" smtClean="0"/>
          </a:p>
          <a:p>
            <a:pPr algn="l"/>
            <a:r>
              <a:rPr lang="ja-JP" altLang="en-US" sz="1200" dirty="0" smtClean="0"/>
              <a:t>・</a:t>
            </a:r>
            <a:r>
              <a:rPr lang="ja-JP" altLang="en-US" sz="1200" dirty="0"/>
              <a:t>オープンデータの</a:t>
            </a:r>
            <a:r>
              <a:rPr lang="ja-JP" altLang="en-US" sz="1200" dirty="0" smtClean="0"/>
              <a:t>意義・効果</a:t>
            </a:r>
            <a:endParaRPr lang="ja-JP" altLang="en-US" sz="1200" dirty="0"/>
          </a:p>
          <a:p>
            <a:pPr algn="l"/>
            <a:r>
              <a:rPr lang="ja-JP" altLang="en-US" sz="1200" dirty="0"/>
              <a:t>・オープンデータ利</a:t>
            </a:r>
            <a:r>
              <a:rPr lang="ja-JP" altLang="en-US" sz="1200" dirty="0" smtClean="0"/>
              <a:t>活用事例</a:t>
            </a:r>
            <a:endParaRPr lang="en-US" altLang="ja-JP" sz="1200" dirty="0" smtClean="0"/>
          </a:p>
          <a:p>
            <a:pPr algn="l"/>
            <a:r>
              <a:rPr lang="ja-JP" altLang="en-US" sz="1200" dirty="0"/>
              <a:t>・オープンデータカタログ（オブザーバーや会員からの提供データなど。別途整備される標準</a:t>
            </a:r>
            <a:r>
              <a:rPr lang="en-US" altLang="ja-JP" sz="1200" dirty="0"/>
              <a:t>API</a:t>
            </a:r>
            <a:r>
              <a:rPr lang="ja-JP" altLang="en-US" sz="1200" dirty="0"/>
              <a:t>基盤へのリンク等を含む）</a:t>
            </a:r>
          </a:p>
          <a:p>
            <a:pPr algn="l"/>
            <a:r>
              <a:rPr lang="ja-JP" altLang="en-US" sz="1200" dirty="0" smtClean="0"/>
              <a:t>・利活用・普及委員会、技術委員会、データガバナンス委員会における検討状況（議事要旨、配布資料など）</a:t>
            </a:r>
            <a:endParaRPr lang="en-US" altLang="ja-JP" sz="1200" dirty="0" smtClean="0"/>
          </a:p>
          <a:p>
            <a:pPr algn="l"/>
            <a:r>
              <a:rPr lang="ja-JP" altLang="en-US" sz="1200" dirty="0" smtClean="0"/>
              <a:t>・国や自治体等の関連動向</a:t>
            </a:r>
            <a:endParaRPr lang="en-US" altLang="ja-JP" sz="1200" dirty="0" smtClean="0"/>
          </a:p>
          <a:p>
            <a:pPr algn="l"/>
            <a:r>
              <a:rPr lang="ja-JP" altLang="en-US" sz="1200" dirty="0" smtClean="0"/>
              <a:t>・会員からの情報提供</a:t>
            </a:r>
            <a:endParaRPr lang="en-US" altLang="ja-JP" sz="1200" dirty="0" smtClean="0"/>
          </a:p>
          <a:p>
            <a:pPr algn="l"/>
            <a:r>
              <a:rPr lang="ja-JP" altLang="en-US" sz="1200" dirty="0" smtClean="0"/>
              <a:t>・オープンデータ関連イベント情報</a:t>
            </a:r>
            <a:endParaRPr lang="ja-JP" altLang="en-US" sz="1200" dirty="0"/>
          </a:p>
          <a:p>
            <a:pPr algn="l"/>
            <a:endParaRPr lang="en-US" altLang="ja-JP" sz="1200" dirty="0" smtClean="0"/>
          </a:p>
          <a:p>
            <a:pPr algn="l"/>
            <a:r>
              <a:rPr lang="ja-JP" altLang="en-US" dirty="0">
                <a:latin typeface="HGP創英角ｺﾞｼｯｸUB" pitchFamily="50" charset="-128"/>
                <a:ea typeface="HGP創英角ｺﾞｼｯｸUB" pitchFamily="50" charset="-128"/>
              </a:rPr>
              <a:t>２）</a:t>
            </a:r>
            <a:r>
              <a:rPr lang="ja-JP" altLang="en-US" dirty="0" smtClean="0">
                <a:latin typeface="HGP創英角ｺﾞｼｯｸUB" pitchFamily="50" charset="-128"/>
                <a:ea typeface="HGP創英角ｺﾞｼｯｸUB" pitchFamily="50" charset="-128"/>
              </a:rPr>
              <a:t>シンポジウムの開催</a:t>
            </a:r>
            <a:endParaRPr lang="en-US" altLang="ja-JP" dirty="0" smtClean="0">
              <a:latin typeface="HGP創英角ｺﾞｼｯｸUB" pitchFamily="50" charset="-128"/>
              <a:ea typeface="HGP創英角ｺﾞｼｯｸUB" pitchFamily="50" charset="-128"/>
            </a:endParaRPr>
          </a:p>
          <a:p>
            <a:pPr algn="l"/>
            <a:r>
              <a:rPr lang="ja-JP" altLang="en-US" sz="1200" dirty="0" smtClean="0"/>
              <a:t>・２００～５００人規模のシンポジウムを国内で開催（現在</a:t>
            </a:r>
            <a:r>
              <a:rPr lang="ja-JP" altLang="en-US" sz="1200" dirty="0"/>
              <a:t>、</a:t>
            </a:r>
            <a:r>
              <a:rPr lang="en-US" altLang="ja-JP" sz="1200" dirty="0"/>
              <a:t>2012</a:t>
            </a:r>
            <a:r>
              <a:rPr lang="ja-JP" altLang="en-US" sz="1200" dirty="0"/>
              <a:t>年</a:t>
            </a:r>
            <a:r>
              <a:rPr lang="en-US" altLang="ja-JP" sz="1200" dirty="0"/>
              <a:t>12</a:t>
            </a:r>
            <a:r>
              <a:rPr lang="ja-JP" altLang="en-US" sz="1200" dirty="0"/>
              <a:t>月</a:t>
            </a:r>
            <a:r>
              <a:rPr lang="en-US" altLang="ja-JP" sz="1200" dirty="0"/>
              <a:t>10</a:t>
            </a:r>
            <a:r>
              <a:rPr lang="ja-JP" altLang="en-US" sz="1200" dirty="0"/>
              <a:t>日（月）午後開催で</a:t>
            </a:r>
            <a:r>
              <a:rPr lang="ja-JP" altLang="en-US" sz="1200" dirty="0" smtClean="0"/>
              <a:t>調整中）</a:t>
            </a:r>
            <a:endParaRPr lang="en-US" altLang="ja-JP" sz="1200" dirty="0" smtClean="0"/>
          </a:p>
          <a:p>
            <a:pPr algn="l"/>
            <a:r>
              <a:rPr lang="ja-JP" altLang="en-US" sz="1200" dirty="0" smtClean="0"/>
              <a:t>・シンポジウム実施の目的</a:t>
            </a:r>
            <a:endParaRPr lang="en-US" altLang="ja-JP" sz="1200" dirty="0" smtClean="0"/>
          </a:p>
          <a:p>
            <a:pPr algn="l"/>
            <a:r>
              <a:rPr lang="ja-JP" altLang="en-US" sz="1200" dirty="0" smtClean="0"/>
              <a:t>　①オープンデータに関する最新情報の提供</a:t>
            </a:r>
            <a:endParaRPr lang="en-US" altLang="ja-JP" sz="1200" dirty="0" smtClean="0"/>
          </a:p>
          <a:p>
            <a:pPr algn="l"/>
            <a:r>
              <a:rPr lang="ja-JP" altLang="en-US" sz="1200" dirty="0"/>
              <a:t>　</a:t>
            </a:r>
            <a:r>
              <a:rPr lang="ja-JP" altLang="en-US" sz="1200" dirty="0" smtClean="0"/>
              <a:t>②オープンデータに関する関係者（データホルダー、サービス開発者など）への関心喚起</a:t>
            </a:r>
            <a:endParaRPr lang="en-US" altLang="ja-JP" sz="1200" dirty="0"/>
          </a:p>
          <a:p>
            <a:pPr algn="l"/>
            <a:r>
              <a:rPr lang="ja-JP" altLang="en-US" sz="1200" dirty="0" smtClean="0"/>
              <a:t>・シンポジウムの内容（案）</a:t>
            </a:r>
            <a:endParaRPr lang="en-US" altLang="ja-JP" sz="1200" dirty="0" smtClean="0"/>
          </a:p>
          <a:p>
            <a:pPr algn="l"/>
            <a:r>
              <a:rPr lang="ja-JP" altLang="en-US" sz="1200" dirty="0" smtClean="0"/>
              <a:t>　・基調講演、オープンデータ活用事例紹介、コンソーシアム各委員会活動紹介、パネルディスカッションなど</a:t>
            </a:r>
            <a:endParaRPr lang="en-US" altLang="ja-JP" sz="1200" dirty="0" smtClean="0"/>
          </a:p>
        </p:txBody>
      </p:sp>
      <p:sp>
        <p:nvSpPr>
          <p:cNvPr id="3" name="正方形/長方形 2"/>
          <p:cNvSpPr/>
          <p:nvPr/>
        </p:nvSpPr>
        <p:spPr bwMode="auto">
          <a:xfrm>
            <a:off x="488504" y="1052736"/>
            <a:ext cx="8928992" cy="93610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400" b="0" i="0" u="none" strike="noStrike" cap="none" normalizeH="0" baseline="0" dirty="0" smtClean="0">
                <a:ln>
                  <a:noFill/>
                </a:ln>
                <a:solidFill>
                  <a:schemeClr val="tx1"/>
                </a:solidFill>
                <a:effectLst/>
                <a:latin typeface="ＭＳ Ｐゴシック" charset="-128"/>
                <a:ea typeface="ＭＳ Ｐゴシック" charset="-128"/>
              </a:rPr>
              <a:t>（１）オープンデータに関する情報発信</a:t>
            </a:r>
            <a:endParaRPr kumimoji="1" lang="en-US" altLang="ja-JP" sz="1400" b="0" i="0" u="none" strike="noStrike" cap="none" normalizeH="0" baseline="0" dirty="0" smtClean="0">
              <a:ln>
                <a:noFill/>
              </a:ln>
              <a:solidFill>
                <a:schemeClr val="tx1"/>
              </a:solidFill>
              <a:effectLst/>
              <a:latin typeface="ＭＳ Ｐゴシック" charset="-128"/>
              <a:ea typeface="ＭＳ Ｐゴシック" charset="-128"/>
            </a:endParaRPr>
          </a:p>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400" b="0" i="0" u="none" strike="noStrike" cap="none" normalizeH="0" baseline="0" dirty="0" smtClean="0">
                <a:ln>
                  <a:noFill/>
                </a:ln>
                <a:solidFill>
                  <a:schemeClr val="tx1"/>
                </a:solidFill>
                <a:effectLst/>
                <a:latin typeface="ＭＳ Ｐゴシック" charset="-128"/>
                <a:ea typeface="ＭＳ Ｐゴシック" charset="-128"/>
              </a:rPr>
              <a:t>（２）オープンデータ利活用事例の開発</a:t>
            </a:r>
            <a:endParaRPr kumimoji="1" lang="en-US" altLang="ja-JP" sz="1400" b="0" i="0" u="none" strike="noStrike" cap="none" normalizeH="0" baseline="0" dirty="0" smtClean="0">
              <a:ln>
                <a:noFill/>
              </a:ln>
              <a:solidFill>
                <a:schemeClr val="tx1"/>
              </a:solidFill>
              <a:effectLst/>
              <a:latin typeface="ＭＳ Ｐゴシック" charset="-128"/>
              <a:ea typeface="ＭＳ Ｐゴシック" charset="-128"/>
            </a:endParaRPr>
          </a:p>
          <a:p>
            <a:pPr marL="180975" algn="l"/>
            <a:r>
              <a:rPr lang="ja-JP" altLang="en-US" dirty="0"/>
              <a:t>（３）オープンデータの利活用推進における課題の検討</a:t>
            </a:r>
            <a:endParaRPr kumimoji="1" lang="ja-JP" altLang="en-US" sz="1400" b="0" i="0" u="none" strike="noStrike" cap="none" normalizeH="0" baseline="0" dirty="0" smtClean="0">
              <a:ln>
                <a:noFill/>
              </a:ln>
              <a:solidFill>
                <a:schemeClr val="tx1"/>
              </a:solidFill>
              <a:effectLst/>
              <a:latin typeface="ＭＳ Ｐゴシック" charset="-128"/>
              <a:ea typeface="ＭＳ Ｐゴシック" charset="-128"/>
            </a:endParaRPr>
          </a:p>
        </p:txBody>
      </p:sp>
      <p:sp>
        <p:nvSpPr>
          <p:cNvPr id="6" name="正方形/長方形 5"/>
          <p:cNvSpPr/>
          <p:nvPr/>
        </p:nvSpPr>
        <p:spPr bwMode="auto">
          <a:xfrm>
            <a:off x="497260" y="2348880"/>
            <a:ext cx="8928992"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（１）オープンデータに関する情報発信</a:t>
            </a:r>
            <a:endParaRPr kumimoji="1" lang="en-US" altLang="ja-JP"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334312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4</a:t>
            </a:fld>
            <a:endParaRPr lang="en-US" altLang="ja-JP"/>
          </a:p>
        </p:txBody>
      </p:sp>
      <p:sp>
        <p:nvSpPr>
          <p:cNvPr id="8196" name="Rectangle 2"/>
          <p:cNvSpPr>
            <a:spLocks noGrp="1" noChangeArrowheads="1"/>
          </p:cNvSpPr>
          <p:nvPr>
            <p:ph type="title"/>
          </p:nvPr>
        </p:nvSpPr>
        <p:spPr/>
        <p:txBody>
          <a:bodyPr/>
          <a:lstStyle/>
          <a:p>
            <a:r>
              <a:rPr lang="ja-JP" altLang="en-US" sz="2000" b="0" dirty="0">
                <a:solidFill>
                  <a:srgbClr val="000000"/>
                </a:solidFill>
                <a:latin typeface="HGP創英角ｺﾞｼｯｸUB" pitchFamily="50" charset="-128"/>
                <a:ea typeface="HGP創英角ｺﾞｼｯｸUB" pitchFamily="50" charset="-128"/>
              </a:rPr>
              <a:t>１</a:t>
            </a:r>
            <a:r>
              <a:rPr lang="ja-JP" altLang="en-US" sz="2000" b="0" dirty="0" smtClean="0">
                <a:solidFill>
                  <a:srgbClr val="000000"/>
                </a:solidFill>
                <a:latin typeface="HGP創英角ｺﾞｼｯｸUB" pitchFamily="50" charset="-128"/>
                <a:ea typeface="HGP創英角ｺﾞｼｯｸUB" pitchFamily="50" charset="-128"/>
              </a:rPr>
              <a:t>．利活用・普及委員会の</a:t>
            </a:r>
            <a:r>
              <a:rPr lang="en-US" altLang="ja-JP" sz="2000" b="0" dirty="0" smtClean="0">
                <a:solidFill>
                  <a:srgbClr val="000000"/>
                </a:solidFill>
                <a:latin typeface="HGP創英角ｺﾞｼｯｸUB" pitchFamily="50" charset="-128"/>
                <a:ea typeface="HGP創英角ｺﾞｼｯｸUB" pitchFamily="50" charset="-128"/>
              </a:rPr>
              <a:t>2012</a:t>
            </a:r>
            <a:r>
              <a:rPr lang="ja-JP" altLang="en-US" sz="2000" b="0" dirty="0" smtClean="0">
                <a:solidFill>
                  <a:srgbClr val="000000"/>
                </a:solidFill>
                <a:latin typeface="HGP創英角ｺﾞｼｯｸUB" pitchFamily="50" charset="-128"/>
                <a:ea typeface="HGP創英角ｺﾞｼｯｸUB" pitchFamily="50" charset="-128"/>
              </a:rPr>
              <a:t>年度の活動内容（案）　</a:t>
            </a:r>
          </a:p>
        </p:txBody>
      </p:sp>
      <p:sp>
        <p:nvSpPr>
          <p:cNvPr id="2" name="正方形/長方形 1"/>
          <p:cNvSpPr/>
          <p:nvPr/>
        </p:nvSpPr>
        <p:spPr>
          <a:xfrm>
            <a:off x="492417" y="1052736"/>
            <a:ext cx="9073008" cy="5447645"/>
          </a:xfrm>
          <a:prstGeom prst="rect">
            <a:avLst/>
          </a:prstGeom>
        </p:spPr>
        <p:txBody>
          <a:bodyPr wrap="square">
            <a:spAutoFit/>
          </a:bodyPr>
          <a:lstStyle/>
          <a:p>
            <a:pPr algn="l"/>
            <a:r>
              <a:rPr lang="ja-JP" altLang="en-US" sz="1600" u="sng" dirty="0" smtClean="0">
                <a:latin typeface="HGP創英角ｺﾞｼｯｸUB" pitchFamily="50" charset="-128"/>
                <a:ea typeface="HGP創英角ｺﾞｼｯｸUB" pitchFamily="50" charset="-128"/>
              </a:rPr>
              <a:t>（</a:t>
            </a:r>
            <a:r>
              <a:rPr lang="ja-JP" altLang="en-US" sz="1600" u="sng" dirty="0">
                <a:latin typeface="HGP創英角ｺﾞｼｯｸUB" pitchFamily="50" charset="-128"/>
                <a:ea typeface="HGP創英角ｺﾞｼｯｸUB" pitchFamily="50" charset="-128"/>
              </a:rPr>
              <a:t>２</a:t>
            </a:r>
            <a:r>
              <a:rPr lang="ja-JP" altLang="en-US" sz="1600" u="sng" dirty="0" smtClean="0">
                <a:latin typeface="HGP創英角ｺﾞｼｯｸUB" pitchFamily="50" charset="-128"/>
                <a:ea typeface="HGP創英角ｺﾞｼｯｸUB" pitchFamily="50" charset="-128"/>
              </a:rPr>
              <a:t>） オープンデータ</a:t>
            </a:r>
            <a:r>
              <a:rPr lang="ja-JP" altLang="en-US" sz="1600" u="sng" dirty="0">
                <a:latin typeface="HGP創英角ｺﾞｼｯｸUB" pitchFamily="50" charset="-128"/>
                <a:ea typeface="HGP創英角ｺﾞｼｯｸUB" pitchFamily="50" charset="-128"/>
              </a:rPr>
              <a:t>利</a:t>
            </a:r>
            <a:r>
              <a:rPr lang="ja-JP" altLang="en-US" sz="1600" u="sng" dirty="0" smtClean="0">
                <a:latin typeface="HGP創英角ｺﾞｼｯｸUB" pitchFamily="50" charset="-128"/>
                <a:ea typeface="HGP創英角ｺﾞｼｯｸUB" pitchFamily="50" charset="-128"/>
              </a:rPr>
              <a:t>活用</a:t>
            </a:r>
            <a:r>
              <a:rPr lang="ja-JP" altLang="en-US" sz="1600" u="sng" dirty="0">
                <a:latin typeface="HGP創英角ｺﾞｼｯｸUB" pitchFamily="50" charset="-128"/>
                <a:ea typeface="HGP創英角ｺﾞｼｯｸUB" pitchFamily="50" charset="-128"/>
              </a:rPr>
              <a:t>事例</a:t>
            </a:r>
            <a:r>
              <a:rPr lang="ja-JP" altLang="en-US" sz="1600" u="sng" dirty="0" smtClean="0">
                <a:latin typeface="HGP創英角ｺﾞｼｯｸUB" pitchFamily="50" charset="-128"/>
                <a:ea typeface="HGP創英角ｺﾞｼｯｸUB" pitchFamily="50" charset="-128"/>
              </a:rPr>
              <a:t>の開発</a:t>
            </a:r>
            <a:endParaRPr lang="ja-JP" altLang="en-US" sz="1600" u="sng" dirty="0">
              <a:latin typeface="HGP創英角ｺﾞｼｯｸUB" pitchFamily="50" charset="-128"/>
              <a:ea typeface="HGP創英角ｺﾞｼｯｸUB" pitchFamily="50" charset="-128"/>
            </a:endParaRPr>
          </a:p>
          <a:p>
            <a:pPr algn="l"/>
            <a:endParaRPr lang="en-US" altLang="ja-JP" sz="1200" dirty="0" smtClean="0"/>
          </a:p>
          <a:p>
            <a:pPr marL="92075" indent="-92075" algn="l"/>
            <a:r>
              <a:rPr lang="ja-JP" altLang="en-US" dirty="0">
                <a:latin typeface="HGP創英角ｺﾞｼｯｸUB" pitchFamily="50" charset="-128"/>
                <a:ea typeface="HGP創英角ｺﾞｼｯｸUB" pitchFamily="50" charset="-128"/>
              </a:rPr>
              <a:t>１）</a:t>
            </a:r>
            <a:r>
              <a:rPr lang="ja-JP" altLang="en-US" dirty="0" smtClean="0">
                <a:latin typeface="HGP創英角ｺﾞｼｯｸUB" pitchFamily="50" charset="-128"/>
                <a:ea typeface="HGP創英角ｺﾞｼｯｸUB" pitchFamily="50" charset="-128"/>
              </a:rPr>
              <a:t>アイデアソン、ハッカソンの開催・後援</a:t>
            </a:r>
            <a:endParaRPr lang="en-US" altLang="ja-JP" dirty="0" smtClean="0">
              <a:latin typeface="HGP創英角ｺﾞｼｯｸUB" pitchFamily="50" charset="-128"/>
              <a:ea typeface="HGP創英角ｺﾞｼｯｸUB" pitchFamily="50" charset="-128"/>
            </a:endParaRPr>
          </a:p>
          <a:p>
            <a:pPr marL="92075" indent="-92075" algn="l"/>
            <a:r>
              <a:rPr lang="ja-JP" altLang="en-US" sz="1200" dirty="0" smtClean="0"/>
              <a:t>・国が保有するオープンデータの活用をテーマとしたアイデアソン、ハッカソンの開催（例：気象庁保有データ）</a:t>
            </a:r>
            <a:endParaRPr lang="en-US" altLang="ja-JP" sz="1200" dirty="0" smtClean="0"/>
          </a:p>
          <a:p>
            <a:pPr marL="92075" indent="-92075" algn="l"/>
            <a:r>
              <a:rPr lang="ja-JP" altLang="en-US" sz="1200" dirty="0"/>
              <a:t>・</a:t>
            </a:r>
            <a:r>
              <a:rPr lang="ja-JP" altLang="en-US" sz="1200" dirty="0" smtClean="0"/>
              <a:t>実証実験データの活用をテーマとしたアイデアソン、ハッカソンの開催</a:t>
            </a:r>
            <a:r>
              <a:rPr lang="ja-JP" altLang="en-US" sz="1200" dirty="0"/>
              <a:t>（例：</a:t>
            </a:r>
            <a:r>
              <a:rPr lang="ja-JP" altLang="en-US" sz="1200" dirty="0" smtClean="0"/>
              <a:t>地質関連データ）</a:t>
            </a:r>
            <a:endParaRPr lang="en-US" altLang="ja-JP" sz="1200" dirty="0" smtClean="0"/>
          </a:p>
          <a:p>
            <a:pPr marL="92075" indent="-92075" algn="l"/>
            <a:endParaRPr lang="en-US" altLang="ja-JP" sz="1200" dirty="0"/>
          </a:p>
          <a:p>
            <a:pPr marL="92075" indent="-92075" algn="l"/>
            <a:r>
              <a:rPr lang="ja-JP" altLang="en-US" dirty="0">
                <a:latin typeface="HGP創英角ｺﾞｼｯｸUB" pitchFamily="50" charset="-128"/>
                <a:ea typeface="HGP創英角ｺﾞｼｯｸUB" pitchFamily="50" charset="-128"/>
              </a:rPr>
              <a:t>２）</a:t>
            </a:r>
            <a:r>
              <a:rPr lang="ja-JP" altLang="en-US" dirty="0" smtClean="0">
                <a:latin typeface="HGP創英角ｺﾞｼｯｸUB" pitchFamily="50" charset="-128"/>
                <a:ea typeface="HGP創英角ｺﾞｼｯｸUB" pitchFamily="50" charset="-128"/>
              </a:rPr>
              <a:t>会員提供データを活用したオープンデータ活用事例の開発（参考３、４参照）</a:t>
            </a:r>
            <a:endParaRPr lang="en-US" altLang="ja-JP" dirty="0" smtClean="0">
              <a:latin typeface="HGP創英角ｺﾞｼｯｸUB" pitchFamily="50" charset="-128"/>
              <a:ea typeface="HGP創英角ｺﾞｼｯｸUB" pitchFamily="50" charset="-128"/>
            </a:endParaRPr>
          </a:p>
          <a:p>
            <a:pPr marL="92075" indent="-92075" algn="l"/>
            <a:r>
              <a:rPr lang="ja-JP" altLang="en-US" sz="1200" dirty="0" smtClean="0"/>
              <a:t>・（１）で作成したオープンデータカタログ掲載データをもとに、会員等が自由に活用方法を考え、アプリやサービスの試作品を開発</a:t>
            </a:r>
            <a:endParaRPr lang="en-US" altLang="ja-JP" sz="1200" dirty="0" smtClean="0"/>
          </a:p>
          <a:p>
            <a:pPr marL="92075" indent="-92075" algn="l"/>
            <a:r>
              <a:rPr lang="ja-JP" altLang="en-US" sz="1200" dirty="0" smtClean="0"/>
              <a:t>・</a:t>
            </a:r>
            <a:r>
              <a:rPr lang="ja-JP" altLang="en-US" sz="1200" dirty="0"/>
              <a:t>開発</a:t>
            </a:r>
            <a:r>
              <a:rPr lang="ja-JP" altLang="en-US" sz="1200" dirty="0" smtClean="0"/>
              <a:t>した成果は、（１）のオープンデータカタログに掲載</a:t>
            </a:r>
            <a:endParaRPr lang="en-US" altLang="ja-JP" sz="1200" dirty="0" smtClean="0"/>
          </a:p>
          <a:p>
            <a:pPr marL="92075" indent="-92075" algn="l"/>
            <a:r>
              <a:rPr lang="ja-JP" altLang="en-US" sz="1200" dirty="0" smtClean="0"/>
              <a:t>・上記に加え、</a:t>
            </a:r>
            <a:r>
              <a:rPr lang="ja-JP" altLang="en-US" sz="1200" dirty="0"/>
              <a:t>テーマ</a:t>
            </a:r>
            <a:r>
              <a:rPr lang="ja-JP" altLang="en-US" sz="1200" dirty="0" smtClean="0"/>
              <a:t>を決めたプログラムを推進</a:t>
            </a:r>
            <a:endParaRPr lang="en-US" altLang="ja-JP" sz="1200" dirty="0" smtClean="0"/>
          </a:p>
          <a:p>
            <a:pPr marL="92075" indent="-92075" algn="l"/>
            <a:r>
              <a:rPr lang="ja-JP" altLang="en-US" sz="1200" dirty="0" smtClean="0"/>
              <a:t>（プログラム案）</a:t>
            </a:r>
            <a:endParaRPr lang="en-US" altLang="ja-JP" sz="1200" dirty="0" smtClean="0"/>
          </a:p>
          <a:p>
            <a:pPr marL="92075" indent="-92075" algn="l"/>
            <a:r>
              <a:rPr lang="ja-JP" altLang="en-US" sz="1200" dirty="0" smtClean="0"/>
              <a:t>①</a:t>
            </a:r>
            <a:r>
              <a:rPr lang="en-US" altLang="ja-JP" sz="1200" dirty="0"/>
              <a:t>Where does my money go?</a:t>
            </a:r>
          </a:p>
          <a:p>
            <a:pPr marL="92075" indent="-92075" algn="l"/>
            <a:r>
              <a:rPr lang="ja-JP" altLang="en-US" sz="1200" dirty="0" smtClean="0"/>
              <a:t>・予算の使われ方可視化サイトを活用して、会員自治体等の協力を得て、複数自治体の可視化サイトを作成・紹介。</a:t>
            </a:r>
            <a:endParaRPr lang="en-US" altLang="ja-JP" sz="1200" dirty="0" smtClean="0"/>
          </a:p>
          <a:p>
            <a:pPr marL="92075" indent="-92075" algn="l"/>
            <a:r>
              <a:rPr lang="ja-JP" altLang="en-US" sz="1200" dirty="0" smtClean="0"/>
              <a:t>・同サイトの横浜市版作成チーム（利活用・普及委員会の川島委員も参加）と連携して実施。</a:t>
            </a:r>
            <a:endParaRPr lang="en-US" altLang="ja-JP" sz="1200" dirty="0" smtClean="0"/>
          </a:p>
          <a:p>
            <a:pPr marL="92075" indent="-92075" algn="l"/>
            <a:r>
              <a:rPr lang="ja-JP" altLang="en-US" sz="1200" dirty="0" smtClean="0"/>
              <a:t>②自治体基本情報のオープンデータ化（（１）のオープンデータカタログとも関係）</a:t>
            </a:r>
            <a:endParaRPr lang="en-US" altLang="ja-JP" sz="1200" dirty="0" smtClean="0"/>
          </a:p>
          <a:p>
            <a:pPr marL="92075" indent="-92075" algn="l"/>
            <a:r>
              <a:rPr lang="ja-JP" altLang="en-US" sz="1200" dirty="0" smtClean="0"/>
              <a:t>・会員自治体の協力を得て、人口、産業など、複数自治体間の基本データを機械可読＆比較分析が可能な形で公開する取り組みを試行。</a:t>
            </a:r>
            <a:endParaRPr lang="en-US" altLang="ja-JP" sz="1200" dirty="0" smtClean="0"/>
          </a:p>
          <a:p>
            <a:pPr marL="92075" indent="-92075" algn="l"/>
            <a:r>
              <a:rPr lang="ja-JP" altLang="en-US" sz="1200" dirty="0" smtClean="0"/>
              <a:t>・技術委員会が検討する標準</a:t>
            </a:r>
            <a:r>
              <a:rPr lang="en-US" altLang="ja-JP" sz="1200" dirty="0" smtClean="0"/>
              <a:t>API</a:t>
            </a:r>
            <a:r>
              <a:rPr lang="ja-JP" altLang="en-US" sz="1200" dirty="0" smtClean="0"/>
              <a:t>の内容を可能な範囲で反映。</a:t>
            </a:r>
            <a:endParaRPr lang="en-US" altLang="ja-JP" sz="1200" dirty="0" smtClean="0"/>
          </a:p>
          <a:p>
            <a:pPr marL="92075" indent="-92075" algn="l"/>
            <a:r>
              <a:rPr lang="ja-JP" altLang="en-US" sz="1200" dirty="0" smtClean="0"/>
              <a:t>③分野別課題や最新技術開発動向からのアプローチ</a:t>
            </a:r>
            <a:endParaRPr lang="en-US" altLang="ja-JP" sz="1200" dirty="0" smtClean="0"/>
          </a:p>
          <a:p>
            <a:pPr marL="92075" indent="-92075" algn="l"/>
            <a:r>
              <a:rPr lang="ja-JP" altLang="en-US" sz="1200" dirty="0" smtClean="0"/>
              <a:t>・オープンデータの活用が期待される主な有望分野の専門家や最新技術開発担当者等へのヒアリングを通して、有望なオープンデータの活用方法や課題や推進方法等を検討</a:t>
            </a:r>
            <a:endParaRPr lang="en-US" altLang="ja-JP" sz="1200" dirty="0" smtClean="0"/>
          </a:p>
          <a:p>
            <a:pPr marL="92075" indent="-92075" algn="l"/>
            <a:r>
              <a:rPr lang="ja-JP" altLang="en-US" sz="1200" dirty="0" smtClean="0"/>
              <a:t>④その他</a:t>
            </a:r>
            <a:endParaRPr lang="en-US" altLang="ja-JP" sz="1200" dirty="0" smtClean="0"/>
          </a:p>
          <a:p>
            <a:pPr marL="92075" indent="-92075" algn="l"/>
            <a:r>
              <a:rPr lang="ja-JP" altLang="en-US" sz="1200" dirty="0" smtClean="0"/>
              <a:t>・その他、利活用・普及委員会における議論を通して、実施すべきプログラムなどを検討</a:t>
            </a:r>
            <a:endParaRPr lang="en-US" altLang="ja-JP" sz="1200" dirty="0" smtClean="0"/>
          </a:p>
          <a:p>
            <a:pPr marL="92075" indent="-92075" algn="l"/>
            <a:endParaRPr lang="en-US" altLang="ja-JP" sz="1200" dirty="0"/>
          </a:p>
          <a:p>
            <a:pPr marL="92075" indent="-92075" algn="l"/>
            <a:r>
              <a:rPr lang="ja-JP" altLang="en-US" dirty="0">
                <a:latin typeface="HGP創英角ｺﾞｼｯｸUB" pitchFamily="50" charset="-128"/>
                <a:ea typeface="HGP創英角ｺﾞｼｯｸUB" pitchFamily="50" charset="-128"/>
              </a:rPr>
              <a:t>３）</a:t>
            </a:r>
            <a:r>
              <a:rPr lang="ja-JP" altLang="en-US" dirty="0" smtClean="0">
                <a:latin typeface="HGP創英角ｺﾞｼｯｸUB" pitchFamily="50" charset="-128"/>
                <a:ea typeface="HGP創英角ｺﾞｼｯｸUB" pitchFamily="50" charset="-128"/>
              </a:rPr>
              <a:t>オープンデータ関連イベント</a:t>
            </a:r>
            <a:r>
              <a:rPr lang="ja-JP" altLang="en-US" dirty="0">
                <a:latin typeface="HGP創英角ｺﾞｼｯｸUB" pitchFamily="50" charset="-128"/>
                <a:ea typeface="HGP創英角ｺﾞｼｯｸUB" pitchFamily="50" charset="-128"/>
              </a:rPr>
              <a:t>へ</a:t>
            </a:r>
            <a:r>
              <a:rPr lang="ja-JP" altLang="en-US" dirty="0" smtClean="0">
                <a:latin typeface="HGP創英角ｺﾞｼｯｸUB" pitchFamily="50" charset="-128"/>
                <a:ea typeface="HGP創英角ｺﾞｼｯｸUB" pitchFamily="50" charset="-128"/>
              </a:rPr>
              <a:t>の協力・後援など</a:t>
            </a:r>
            <a:endParaRPr lang="en-US" altLang="ja-JP" dirty="0" smtClean="0">
              <a:latin typeface="HGP創英角ｺﾞｼｯｸUB" pitchFamily="50" charset="-128"/>
              <a:ea typeface="HGP創英角ｺﾞｼｯｸUB" pitchFamily="50" charset="-128"/>
            </a:endParaRPr>
          </a:p>
          <a:p>
            <a:pPr marL="92075" indent="-92075" algn="l"/>
            <a:r>
              <a:rPr lang="ja-JP" altLang="en-US" sz="1200" dirty="0" smtClean="0"/>
              <a:t>・他団体等が開催するオープンデータ</a:t>
            </a:r>
            <a:r>
              <a:rPr lang="ja-JP" altLang="en-US" sz="1200" dirty="0"/>
              <a:t>関連イベント（アイデアソン、ハッカソン、コンテスト、シンポジウムなど）への協力・後援など</a:t>
            </a:r>
            <a:endParaRPr lang="en-US" altLang="ja-JP" sz="1200" dirty="0"/>
          </a:p>
          <a:p>
            <a:pPr marL="92075" indent="-92075" algn="l"/>
            <a:endParaRPr lang="en-US" altLang="ja-JP" sz="1200" dirty="0" smtClean="0"/>
          </a:p>
          <a:p>
            <a:pPr marL="92075" indent="-92075" algn="l"/>
            <a:r>
              <a:rPr lang="ja-JP" altLang="en-US" dirty="0" smtClean="0">
                <a:latin typeface="HGP創英角ｺﾞｼｯｸUB" pitchFamily="50" charset="-128"/>
                <a:ea typeface="HGP創英角ｺﾞｼｯｸUB" pitchFamily="50" charset="-128"/>
              </a:rPr>
              <a:t>４）コンテスト（勝手表彰方式）の</a:t>
            </a:r>
            <a:r>
              <a:rPr lang="ja-JP" altLang="en-US" dirty="0">
                <a:latin typeface="HGP創英角ｺﾞｼｯｸUB" pitchFamily="50" charset="-128"/>
                <a:ea typeface="HGP創英角ｺﾞｼｯｸUB" pitchFamily="50" charset="-128"/>
              </a:rPr>
              <a:t>実施</a:t>
            </a:r>
            <a:endParaRPr lang="en-US" altLang="ja-JP" dirty="0">
              <a:latin typeface="HGP創英角ｺﾞｼｯｸUB" pitchFamily="50" charset="-128"/>
              <a:ea typeface="HGP創英角ｺﾞｼｯｸUB" pitchFamily="50" charset="-128"/>
            </a:endParaRPr>
          </a:p>
          <a:p>
            <a:pPr marL="92075" indent="-92075" algn="l"/>
            <a:r>
              <a:rPr lang="ja-JP" altLang="en-US" sz="1200" dirty="0" smtClean="0"/>
              <a:t>・コンソーシアム主査のハッカソンや他のハッカソン、コンテストなど</a:t>
            </a:r>
            <a:r>
              <a:rPr lang="ja-JP" altLang="en-US" sz="1200" dirty="0"/>
              <a:t>で開発されたアプリや</a:t>
            </a:r>
            <a:r>
              <a:rPr lang="ja-JP" altLang="en-US" sz="1200" dirty="0" smtClean="0"/>
              <a:t>サービスの中から優れたものを「勝手表彰」</a:t>
            </a:r>
            <a:endParaRPr lang="en-US" altLang="ja-JP" sz="1200" dirty="0"/>
          </a:p>
        </p:txBody>
      </p:sp>
      <p:sp>
        <p:nvSpPr>
          <p:cNvPr id="5" name="正方形/長方形 4"/>
          <p:cNvSpPr/>
          <p:nvPr/>
        </p:nvSpPr>
        <p:spPr bwMode="auto">
          <a:xfrm>
            <a:off x="497260" y="973138"/>
            <a:ext cx="8928992" cy="43963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（２）オープンデータ利活用事例の開発</a:t>
            </a:r>
            <a:endParaRPr kumimoji="1" lang="en-US" altLang="ja-JP"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94932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5</a:t>
            </a:fld>
            <a:endParaRPr lang="en-US" altLang="ja-JP"/>
          </a:p>
        </p:txBody>
      </p:sp>
      <p:sp>
        <p:nvSpPr>
          <p:cNvPr id="8196" name="Rectangle 2"/>
          <p:cNvSpPr>
            <a:spLocks noGrp="1" noChangeArrowheads="1"/>
          </p:cNvSpPr>
          <p:nvPr>
            <p:ph type="title"/>
          </p:nvPr>
        </p:nvSpPr>
        <p:spPr/>
        <p:txBody>
          <a:bodyPr/>
          <a:lstStyle/>
          <a:p>
            <a:r>
              <a:rPr lang="ja-JP" altLang="en-US" sz="2000" b="0" dirty="0">
                <a:solidFill>
                  <a:srgbClr val="000000"/>
                </a:solidFill>
                <a:latin typeface="HGP創英角ｺﾞｼｯｸUB" pitchFamily="50" charset="-128"/>
                <a:ea typeface="HGP創英角ｺﾞｼｯｸUB" pitchFamily="50" charset="-128"/>
              </a:rPr>
              <a:t>１</a:t>
            </a:r>
            <a:r>
              <a:rPr lang="ja-JP" altLang="en-US" sz="2000" b="0" dirty="0" smtClean="0">
                <a:solidFill>
                  <a:srgbClr val="000000"/>
                </a:solidFill>
                <a:latin typeface="HGP創英角ｺﾞｼｯｸUB" pitchFamily="50" charset="-128"/>
                <a:ea typeface="HGP創英角ｺﾞｼｯｸUB" pitchFamily="50" charset="-128"/>
              </a:rPr>
              <a:t>．利活用・普及委員会の</a:t>
            </a:r>
            <a:r>
              <a:rPr lang="en-US" altLang="ja-JP" sz="2000" b="0" dirty="0" smtClean="0">
                <a:solidFill>
                  <a:srgbClr val="000000"/>
                </a:solidFill>
                <a:latin typeface="HGP創英角ｺﾞｼｯｸUB" pitchFamily="50" charset="-128"/>
                <a:ea typeface="HGP創英角ｺﾞｼｯｸUB" pitchFamily="50" charset="-128"/>
              </a:rPr>
              <a:t>2012</a:t>
            </a:r>
            <a:r>
              <a:rPr lang="ja-JP" altLang="en-US" sz="2000" b="0" dirty="0" smtClean="0">
                <a:solidFill>
                  <a:srgbClr val="000000"/>
                </a:solidFill>
                <a:latin typeface="HGP創英角ｺﾞｼｯｸUB" pitchFamily="50" charset="-128"/>
                <a:ea typeface="HGP創英角ｺﾞｼｯｸUB" pitchFamily="50" charset="-128"/>
              </a:rPr>
              <a:t>年度の活動内容（案）　</a:t>
            </a:r>
          </a:p>
        </p:txBody>
      </p:sp>
      <p:sp>
        <p:nvSpPr>
          <p:cNvPr id="2" name="正方形/長方形 1"/>
          <p:cNvSpPr/>
          <p:nvPr/>
        </p:nvSpPr>
        <p:spPr>
          <a:xfrm>
            <a:off x="488504" y="1052736"/>
            <a:ext cx="9073008" cy="4647426"/>
          </a:xfrm>
          <a:prstGeom prst="rect">
            <a:avLst/>
          </a:prstGeom>
        </p:spPr>
        <p:txBody>
          <a:bodyPr wrap="square">
            <a:spAutoFit/>
          </a:bodyPr>
          <a:lstStyle/>
          <a:p>
            <a:pPr algn="l"/>
            <a:r>
              <a:rPr lang="ja-JP" altLang="en-US" sz="1600" u="sng" dirty="0" smtClean="0">
                <a:latin typeface="HGP創英角ｺﾞｼｯｸUB" pitchFamily="50" charset="-128"/>
                <a:ea typeface="HGP創英角ｺﾞｼｯｸUB" pitchFamily="50" charset="-128"/>
              </a:rPr>
              <a:t>（</a:t>
            </a:r>
            <a:r>
              <a:rPr lang="ja-JP" altLang="en-US" sz="1600" u="sng" dirty="0">
                <a:latin typeface="HGP創英角ｺﾞｼｯｸUB" pitchFamily="50" charset="-128"/>
                <a:ea typeface="HGP創英角ｺﾞｼｯｸUB" pitchFamily="50" charset="-128"/>
              </a:rPr>
              <a:t>３</a:t>
            </a:r>
            <a:r>
              <a:rPr lang="ja-JP" altLang="en-US" sz="1600" u="sng" dirty="0" smtClean="0">
                <a:latin typeface="HGP創英角ｺﾞｼｯｸUB" pitchFamily="50" charset="-128"/>
                <a:ea typeface="HGP創英角ｺﾞｼｯｸUB" pitchFamily="50" charset="-128"/>
              </a:rPr>
              <a:t>） オープンデータの利活用推進における課題の検討</a:t>
            </a:r>
            <a:endParaRPr lang="en-US" altLang="ja-JP" sz="1600" u="sng" dirty="0" smtClean="0">
              <a:latin typeface="HGP創英角ｺﾞｼｯｸUB" pitchFamily="50" charset="-128"/>
              <a:ea typeface="HGP創英角ｺﾞｼｯｸUB" pitchFamily="50" charset="-128"/>
            </a:endParaRPr>
          </a:p>
          <a:p>
            <a:pPr algn="l"/>
            <a:endParaRPr lang="en-US" altLang="ja-JP" sz="1200" dirty="0" smtClean="0"/>
          </a:p>
          <a:p>
            <a:pPr marL="87313" indent="-87313" algn="l"/>
            <a:r>
              <a:rPr lang="ja-JP" altLang="en-US" dirty="0">
                <a:latin typeface="HGP創英角ｺﾞｼｯｸUB" pitchFamily="50" charset="-128"/>
                <a:ea typeface="HGP創英角ｺﾞｼｯｸUB" pitchFamily="50" charset="-128"/>
              </a:rPr>
              <a:t>１</a:t>
            </a:r>
            <a:r>
              <a:rPr lang="ja-JP" altLang="en-US" dirty="0" smtClean="0">
                <a:latin typeface="HGP創英角ｺﾞｼｯｸUB" pitchFamily="50" charset="-128"/>
                <a:ea typeface="HGP創英角ｺﾞｼｯｸUB" pitchFamily="50" charset="-128"/>
              </a:rPr>
              <a:t>）ビジネス成立要件の側面からの検討</a:t>
            </a:r>
            <a:endParaRPr lang="en-US" altLang="ja-JP" dirty="0" smtClean="0">
              <a:latin typeface="HGP創英角ｺﾞｼｯｸUB" pitchFamily="50" charset="-128"/>
              <a:ea typeface="HGP創英角ｺﾞｼｯｸUB" pitchFamily="50" charset="-128"/>
            </a:endParaRPr>
          </a:p>
          <a:p>
            <a:pPr marL="87313" indent="-87313" algn="l"/>
            <a:r>
              <a:rPr lang="ja-JP" altLang="en-US" sz="1200" dirty="0" smtClean="0"/>
              <a:t>・前頁のヒアリング結果なども踏まえ、オープンデータが価値を生み出すケースを検討。</a:t>
            </a:r>
            <a:endParaRPr lang="en-US" altLang="ja-JP" sz="1200" dirty="0" smtClean="0"/>
          </a:p>
          <a:p>
            <a:pPr marL="87313" indent="-87313" algn="l"/>
            <a:r>
              <a:rPr lang="ja-JP" altLang="en-US" sz="1200" dirty="0" smtClean="0"/>
              <a:t>（例）</a:t>
            </a:r>
            <a:endParaRPr lang="en-US" altLang="ja-JP" sz="1200" dirty="0" smtClean="0"/>
          </a:p>
          <a:p>
            <a:pPr marL="87313" indent="-87313" algn="l"/>
            <a:r>
              <a:rPr lang="ja-JP" altLang="en-US" sz="1200" dirty="0" smtClean="0"/>
              <a:t>①個々のデータをオープン化し、集計してベンチマークにすることで新たな価値を生み出す</a:t>
            </a:r>
            <a:endParaRPr lang="en-US" altLang="ja-JP" sz="1200" dirty="0" smtClean="0"/>
          </a:p>
          <a:p>
            <a:pPr marL="87313" indent="-87313" algn="l"/>
            <a:r>
              <a:rPr lang="ja-JP" altLang="en-US" sz="1200" dirty="0" smtClean="0"/>
              <a:t>　・ベネッセ・ウィメンズパークの子育てデータ</a:t>
            </a:r>
            <a:endParaRPr lang="en-US" altLang="ja-JP" sz="1200" dirty="0" smtClean="0"/>
          </a:p>
          <a:p>
            <a:pPr marL="87313" indent="-87313" algn="l"/>
            <a:r>
              <a:rPr lang="ja-JP" altLang="en-US" sz="1200" dirty="0" smtClean="0"/>
              <a:t>　・タニタのカラダカルテ、富士通のからだライフ</a:t>
            </a:r>
            <a:endParaRPr lang="en-US" altLang="ja-JP" sz="1200" dirty="0" smtClean="0"/>
          </a:p>
          <a:p>
            <a:pPr marL="87313" indent="-87313" algn="l"/>
            <a:r>
              <a:rPr lang="ja-JP" altLang="en-US" sz="1200" dirty="0" smtClean="0"/>
              <a:t>　・ナイキのランニングデータ（</a:t>
            </a:r>
            <a:r>
              <a:rPr lang="en-US" altLang="ja-JP" sz="1200" dirty="0" smtClean="0"/>
              <a:t>Nike+</a:t>
            </a:r>
            <a:r>
              <a:rPr lang="ja-JP" altLang="en-US" sz="1200" dirty="0" smtClean="0"/>
              <a:t>）</a:t>
            </a:r>
            <a:endParaRPr lang="en-US" altLang="ja-JP" sz="1200" dirty="0" smtClean="0"/>
          </a:p>
          <a:p>
            <a:pPr marL="87313" indent="-87313" algn="l"/>
            <a:r>
              <a:rPr lang="ja-JP" altLang="en-US" sz="1200" dirty="0" smtClean="0"/>
              <a:t>　・</a:t>
            </a:r>
            <a:r>
              <a:rPr lang="en-US" altLang="ja-JP" sz="1200" dirty="0" smtClean="0"/>
              <a:t>NPO</a:t>
            </a:r>
            <a:r>
              <a:rPr lang="ja-JP" altLang="en-US" sz="1200" dirty="0" smtClean="0"/>
              <a:t>団体アスコエの自治体施策データ標準化の取り組み（子育て支援策の比較など）</a:t>
            </a:r>
            <a:endParaRPr lang="en-US" altLang="ja-JP" sz="1200" dirty="0" smtClean="0"/>
          </a:p>
          <a:p>
            <a:pPr marL="87313" indent="-87313" algn="l"/>
            <a:r>
              <a:rPr lang="ja-JP" altLang="en-US" sz="1200" dirty="0" smtClean="0"/>
              <a:t>②公開したデータが、他のデータと組み合わせて分析・活用されることで、データを出した側もメリットが得られる</a:t>
            </a:r>
            <a:endParaRPr lang="en-US" altLang="ja-JP" sz="1200" dirty="0" smtClean="0"/>
          </a:p>
          <a:p>
            <a:pPr marL="176213" indent="-176213" algn="l"/>
            <a:r>
              <a:rPr lang="ja-JP" altLang="en-US" sz="1200" dirty="0" smtClean="0"/>
              <a:t>　・市町村が管理する河川の水位等の情報を公開することで、他の市町村や都道府県、国などの河川情報、関連する気象情報などと組み合わせて洪水・</a:t>
            </a:r>
            <a:r>
              <a:rPr lang="ja-JP" altLang="en-US" sz="1200" dirty="0"/>
              <a:t>氾濫</a:t>
            </a:r>
            <a:r>
              <a:rPr lang="ja-JP" altLang="en-US" sz="1200" dirty="0" smtClean="0"/>
              <a:t>対応などに活用。</a:t>
            </a:r>
            <a:endParaRPr lang="en-US" altLang="ja-JP" sz="1200" dirty="0" smtClean="0"/>
          </a:p>
          <a:p>
            <a:pPr marL="176213" indent="-176213" algn="l"/>
            <a:r>
              <a:rPr lang="ja-JP" altLang="en-US" sz="1200" dirty="0" smtClean="0"/>
              <a:t>　・ぶどう</a:t>
            </a:r>
            <a:r>
              <a:rPr lang="ja-JP" altLang="en-US" sz="1200" dirty="0"/>
              <a:t>栽培農家</a:t>
            </a:r>
            <a:r>
              <a:rPr lang="ja-JP" altLang="en-US" sz="1200" dirty="0" smtClean="0"/>
              <a:t>が個々</a:t>
            </a:r>
            <a:r>
              <a:rPr lang="ja-JP" altLang="en-US" sz="1200" dirty="0"/>
              <a:t>の農地の気象データなど</a:t>
            </a:r>
            <a:r>
              <a:rPr lang="ja-JP" altLang="en-US" sz="1200" dirty="0" smtClean="0"/>
              <a:t>を測定して公開。研究機関が集計して害虫発生などを予測し、的確な対応時期・方法などを助言。</a:t>
            </a:r>
            <a:endParaRPr lang="en-US" altLang="ja-JP" sz="1200" dirty="0"/>
          </a:p>
          <a:p>
            <a:pPr marL="87313" indent="-87313" algn="l"/>
            <a:endParaRPr lang="en-US" altLang="ja-JP" sz="1200" dirty="0"/>
          </a:p>
          <a:p>
            <a:pPr marL="87313" indent="-87313" algn="l"/>
            <a:r>
              <a:rPr lang="ja-JP" altLang="en-US" dirty="0" smtClean="0">
                <a:latin typeface="HGP創英角ｺﾞｼｯｸUB" pitchFamily="50" charset="-128"/>
                <a:ea typeface="HGP創英角ｺﾞｼｯｸUB" pitchFamily="50" charset="-128"/>
              </a:rPr>
              <a:t>２）技術</a:t>
            </a:r>
            <a:r>
              <a:rPr lang="ja-JP" altLang="en-US" dirty="0">
                <a:latin typeface="HGP創英角ｺﾞｼｯｸUB" pitchFamily="50" charset="-128"/>
                <a:ea typeface="HGP創英角ｺﾞｼｯｸUB" pitchFamily="50" charset="-128"/>
              </a:rPr>
              <a:t>委員会、データガバナンス委員会との連携</a:t>
            </a:r>
            <a:endParaRPr lang="en-US" altLang="ja-JP" dirty="0">
              <a:latin typeface="HGP創英角ｺﾞｼｯｸUB" pitchFamily="50" charset="-128"/>
              <a:ea typeface="HGP創英角ｺﾞｼｯｸUB" pitchFamily="50" charset="-128"/>
            </a:endParaRPr>
          </a:p>
          <a:p>
            <a:pPr marL="87313" indent="-87313" algn="l"/>
            <a:r>
              <a:rPr lang="ja-JP" altLang="en-US" sz="1200" dirty="0" smtClean="0"/>
              <a:t>・利活用・普及の側面からの、技術委員会、データガバナンス委員会へのインプット。</a:t>
            </a:r>
            <a:endParaRPr lang="en-US" altLang="ja-JP" sz="1200" dirty="0" smtClean="0"/>
          </a:p>
          <a:p>
            <a:pPr marL="87313" indent="-87313" algn="l"/>
            <a:r>
              <a:rPr lang="ja-JP" altLang="en-US" sz="1200" dirty="0" smtClean="0"/>
              <a:t>（例）</a:t>
            </a:r>
            <a:endParaRPr lang="en-US" altLang="ja-JP" sz="1200" dirty="0" smtClean="0"/>
          </a:p>
          <a:p>
            <a:pPr marL="87313" indent="-87313" algn="l"/>
            <a:r>
              <a:rPr lang="ja-JP" altLang="en-US" sz="1200" dirty="0"/>
              <a:t>　</a:t>
            </a:r>
            <a:r>
              <a:rPr lang="ja-JP" altLang="en-US" sz="1200" dirty="0" smtClean="0"/>
              <a:t>・技術標準やガイドライン案に対する利用者</a:t>
            </a:r>
            <a:r>
              <a:rPr lang="ja-JP" altLang="en-US" sz="1200" dirty="0"/>
              <a:t>側から</a:t>
            </a:r>
            <a:r>
              <a:rPr lang="ja-JP" altLang="en-US" sz="1200" dirty="0" smtClean="0"/>
              <a:t>の意見・要望など（活用のしやすさなど）。</a:t>
            </a:r>
            <a:endParaRPr lang="en-US" altLang="ja-JP" sz="1200" dirty="0" smtClean="0"/>
          </a:p>
          <a:p>
            <a:pPr marL="87313" indent="-87313" algn="l"/>
            <a:endParaRPr lang="en-US" altLang="ja-JP" sz="1200" dirty="0" smtClean="0"/>
          </a:p>
          <a:p>
            <a:pPr marL="87313" indent="-87313" algn="l"/>
            <a:r>
              <a:rPr lang="ja-JP" altLang="en-US" sz="1200" dirty="0" smtClean="0"/>
              <a:t>・利活用・普及促進に向けた課題解決のための、技術委員会、データガバナンス委員会からのインプット。</a:t>
            </a:r>
            <a:endParaRPr lang="en-US" altLang="ja-JP" sz="1200" dirty="0" smtClean="0"/>
          </a:p>
          <a:p>
            <a:pPr marL="87313" indent="-87313" algn="l"/>
            <a:r>
              <a:rPr lang="ja-JP" altLang="en-US" sz="1200" dirty="0" smtClean="0"/>
              <a:t>（例）</a:t>
            </a:r>
            <a:endParaRPr lang="en-US" altLang="ja-JP" sz="1200" dirty="0" smtClean="0"/>
          </a:p>
          <a:p>
            <a:pPr marL="87313" indent="-87313" algn="l"/>
            <a:r>
              <a:rPr lang="ja-JP" altLang="en-US" sz="1200" dirty="0"/>
              <a:t>　</a:t>
            </a:r>
            <a:r>
              <a:rPr lang="ja-JP" altLang="en-US" sz="1200" dirty="0" smtClean="0"/>
              <a:t>・データ表現形式やボキャブラリなどに関する標準やライセンスの考え方、第一版の提示など。</a:t>
            </a:r>
            <a:endParaRPr lang="en-US" altLang="ja-JP" sz="1200" dirty="0"/>
          </a:p>
        </p:txBody>
      </p:sp>
      <p:sp>
        <p:nvSpPr>
          <p:cNvPr id="5" name="正方形/長方形 4"/>
          <p:cNvSpPr/>
          <p:nvPr/>
        </p:nvSpPr>
        <p:spPr bwMode="auto">
          <a:xfrm>
            <a:off x="488504" y="980728"/>
            <a:ext cx="8928992" cy="43963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（３）オープンデータの利活用推進における課題の検討</a:t>
            </a:r>
            <a:endParaRPr kumimoji="1" lang="en-US" altLang="ja-JP"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1958051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6</a:t>
            </a:fld>
            <a:endParaRPr lang="en-US" altLang="ja-JP"/>
          </a:p>
        </p:txBody>
      </p:sp>
      <p:sp>
        <p:nvSpPr>
          <p:cNvPr id="8196" name="Rectangle 2"/>
          <p:cNvSpPr>
            <a:spLocks noGrp="1" noChangeArrowheads="1"/>
          </p:cNvSpPr>
          <p:nvPr>
            <p:ph type="title"/>
          </p:nvPr>
        </p:nvSpPr>
        <p:spPr/>
        <p:txBody>
          <a:bodyPr/>
          <a:lstStyle/>
          <a:p>
            <a:r>
              <a:rPr lang="ja-JP" altLang="en-US" sz="2000" b="0" dirty="0">
                <a:solidFill>
                  <a:srgbClr val="000000"/>
                </a:solidFill>
                <a:latin typeface="HGP創英角ｺﾞｼｯｸUB" pitchFamily="50" charset="-128"/>
                <a:ea typeface="HGP創英角ｺﾞｼｯｸUB" pitchFamily="50" charset="-128"/>
              </a:rPr>
              <a:t>２</a:t>
            </a:r>
            <a:r>
              <a:rPr lang="ja-JP" altLang="en-US" sz="2000" b="0" dirty="0" smtClean="0">
                <a:solidFill>
                  <a:srgbClr val="000000"/>
                </a:solidFill>
                <a:latin typeface="HGP創英角ｺﾞｼｯｸUB" pitchFamily="50" charset="-128"/>
                <a:ea typeface="HGP創英角ｺﾞｼｯｸUB" pitchFamily="50" charset="-128"/>
              </a:rPr>
              <a:t>．</a:t>
            </a:r>
            <a:r>
              <a:rPr lang="ja-JP" altLang="en-US" sz="2000" dirty="0" smtClean="0">
                <a:solidFill>
                  <a:srgbClr val="000000"/>
                </a:solidFill>
                <a:latin typeface="HGP創英角ｺﾞｼｯｸUB" pitchFamily="50" charset="-128"/>
                <a:ea typeface="HGP創英角ｺﾞｼｯｸUB" pitchFamily="50" charset="-128"/>
              </a:rPr>
              <a:t>各回の主な検討テーマ（案）</a:t>
            </a:r>
          </a:p>
        </p:txBody>
      </p:sp>
      <p:graphicFrame>
        <p:nvGraphicFramePr>
          <p:cNvPr id="7" name="表 6"/>
          <p:cNvGraphicFramePr>
            <a:graphicFrameLocks noGrp="1"/>
          </p:cNvGraphicFramePr>
          <p:nvPr>
            <p:extLst>
              <p:ext uri="{D42A27DB-BD31-4B8C-83A1-F6EECF244321}">
                <p14:modId xmlns:p14="http://schemas.microsoft.com/office/powerpoint/2010/main" val="1547955560"/>
              </p:ext>
            </p:extLst>
          </p:nvPr>
        </p:nvGraphicFramePr>
        <p:xfrm>
          <a:off x="488504" y="969288"/>
          <a:ext cx="8928992" cy="5434920"/>
        </p:xfrm>
        <a:graphic>
          <a:graphicData uri="http://schemas.openxmlformats.org/drawingml/2006/table">
            <a:tbl>
              <a:tblPr firstRow="1" bandRow="1">
                <a:tableStyleId>{5C22544A-7EE6-4342-B048-85BDC9FD1C3A}</a:tableStyleId>
              </a:tblPr>
              <a:tblGrid>
                <a:gridCol w="1872208"/>
                <a:gridCol w="7056784"/>
              </a:tblGrid>
              <a:tr h="291743">
                <a:tc>
                  <a:txBody>
                    <a:bodyPr/>
                    <a:lstStyle/>
                    <a:p>
                      <a:pPr algn="ctr">
                        <a:spcAft>
                          <a:spcPts val="0"/>
                        </a:spcAft>
                      </a:pPr>
                      <a:r>
                        <a:rPr lang="ja-JP" sz="1200" b="0" kern="100" dirty="0">
                          <a:solidFill>
                            <a:schemeClr val="bg1"/>
                          </a:solidFill>
                          <a:effectLst/>
                          <a:latin typeface="+mj-lt"/>
                          <a:ea typeface="HGP創英角ｺﾞｼｯｸUB"/>
                          <a:cs typeface="Times New Roman"/>
                        </a:rPr>
                        <a:t>開催</a:t>
                      </a:r>
                      <a:r>
                        <a:rPr lang="ja-JP" sz="1200" b="0" kern="100" dirty="0" smtClean="0">
                          <a:solidFill>
                            <a:schemeClr val="bg1"/>
                          </a:solidFill>
                          <a:effectLst/>
                          <a:latin typeface="+mj-lt"/>
                          <a:ea typeface="HGP創英角ｺﾞｼｯｸUB"/>
                          <a:cs typeface="Times New Roman"/>
                        </a:rPr>
                        <a:t>回</a:t>
                      </a:r>
                      <a:r>
                        <a:rPr lang="ja-JP" altLang="en-US" sz="1200" b="0" kern="100" dirty="0" smtClean="0">
                          <a:solidFill>
                            <a:schemeClr val="bg1"/>
                          </a:solidFill>
                          <a:effectLst/>
                          <a:latin typeface="+mj-lt"/>
                          <a:ea typeface="HGP創英角ｺﾞｼｯｸUB"/>
                          <a:cs typeface="Times New Roman"/>
                        </a:rPr>
                        <a:t>及び開催日時</a:t>
                      </a:r>
                      <a:endParaRPr lang="ja-JP" sz="1200" b="0" kern="100" dirty="0">
                        <a:solidFill>
                          <a:schemeClr val="bg1"/>
                        </a:solidFill>
                        <a:effectLst/>
                        <a:latin typeface="+mj-lt"/>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spcAft>
                          <a:spcPts val="0"/>
                        </a:spcAft>
                      </a:pPr>
                      <a:r>
                        <a:rPr lang="ja-JP" sz="1200" b="0" kern="100" dirty="0">
                          <a:solidFill>
                            <a:schemeClr val="bg1"/>
                          </a:solidFill>
                          <a:effectLst/>
                          <a:latin typeface="+mj-lt"/>
                          <a:ea typeface="HGP創英角ｺﾞｼｯｸUB"/>
                          <a:cs typeface="Times New Roman"/>
                        </a:rPr>
                        <a:t>議題</a:t>
                      </a:r>
                      <a:endParaRPr lang="ja-JP" sz="1200" b="0" kern="100" dirty="0">
                        <a:solidFill>
                          <a:schemeClr val="bg1"/>
                        </a:solidFill>
                        <a:effectLst/>
                        <a:latin typeface="+mj-lt"/>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1519897">
                <a:tc>
                  <a:txBody>
                    <a:bodyPr/>
                    <a:lstStyle/>
                    <a:p>
                      <a:pPr algn="ctr">
                        <a:spcAft>
                          <a:spcPts val="0"/>
                        </a:spcAft>
                      </a:pPr>
                      <a:r>
                        <a:rPr lang="ja-JP" sz="1200" kern="100" dirty="0" smtClean="0">
                          <a:effectLst/>
                          <a:latin typeface="+mj-lt"/>
                          <a:ea typeface="HGP創英角ｺﾞｼｯｸUB" pitchFamily="50" charset="-128"/>
                          <a:cs typeface="Times New Roman"/>
                        </a:rPr>
                        <a:t>第</a:t>
                      </a:r>
                      <a:r>
                        <a:rPr lang="ja-JP" altLang="en-US" sz="1200" kern="100" dirty="0">
                          <a:effectLst/>
                          <a:latin typeface="+mj-lt"/>
                          <a:ea typeface="HGP創英角ｺﾞｼｯｸUB" pitchFamily="50" charset="-128"/>
                          <a:cs typeface="Times New Roman"/>
                        </a:rPr>
                        <a:t>１</a:t>
                      </a:r>
                      <a:r>
                        <a:rPr lang="ja-JP" sz="1200" kern="100" dirty="0" smtClean="0">
                          <a:effectLst/>
                          <a:latin typeface="+mj-lt"/>
                          <a:ea typeface="HGP創英角ｺﾞｼｯｸUB" pitchFamily="50" charset="-128"/>
                          <a:cs typeface="Times New Roman"/>
                        </a:rPr>
                        <a:t>回</a:t>
                      </a:r>
                      <a:endParaRPr lang="ja-JP" sz="1200" kern="100" dirty="0">
                        <a:effectLst/>
                        <a:latin typeface="+mj-lt"/>
                        <a:ea typeface="HGP創英角ｺﾞｼｯｸUB" pitchFamily="50" charset="-128"/>
                        <a:cs typeface="Times New Roman"/>
                      </a:endParaRPr>
                    </a:p>
                    <a:p>
                      <a:pPr algn="ctr">
                        <a:spcAft>
                          <a:spcPts val="0"/>
                        </a:spcAft>
                      </a:pPr>
                      <a:r>
                        <a:rPr lang="en-US" altLang="ja-JP" sz="1200" kern="100" dirty="0" smtClean="0">
                          <a:effectLst/>
                          <a:latin typeface="+mn-ea"/>
                          <a:ea typeface="+mn-ea"/>
                          <a:cs typeface="Times New Roman"/>
                        </a:rPr>
                        <a:t>2012</a:t>
                      </a:r>
                      <a:r>
                        <a:rPr lang="ja-JP" altLang="en-US" sz="1200" kern="100" dirty="0" smtClean="0">
                          <a:effectLst/>
                          <a:latin typeface="+mn-ea"/>
                          <a:ea typeface="+mn-ea"/>
                          <a:cs typeface="Times New Roman"/>
                        </a:rPr>
                        <a:t>年</a:t>
                      </a:r>
                      <a:r>
                        <a:rPr lang="en-US" altLang="ja-JP" sz="1200" kern="100" dirty="0" smtClean="0">
                          <a:effectLst/>
                          <a:latin typeface="+mn-ea"/>
                          <a:ea typeface="+mn-ea"/>
                          <a:cs typeface="Times New Roman"/>
                        </a:rPr>
                        <a:t>9</a:t>
                      </a:r>
                      <a:r>
                        <a:rPr lang="ja-JP" altLang="ja-JP" sz="1200" kern="100" dirty="0" smtClean="0">
                          <a:effectLst/>
                          <a:latin typeface="+mn-ea"/>
                          <a:ea typeface="+mn-ea"/>
                          <a:cs typeface="Times New Roman"/>
                        </a:rPr>
                        <a:t>月</a:t>
                      </a:r>
                      <a:r>
                        <a:rPr lang="en-US" altLang="ja-JP" sz="1200" kern="100" dirty="0" smtClean="0">
                          <a:effectLst/>
                          <a:latin typeface="+mn-ea"/>
                          <a:ea typeface="+mn-ea"/>
                          <a:cs typeface="Times New Roman"/>
                        </a:rPr>
                        <a:t>28</a:t>
                      </a:r>
                      <a:r>
                        <a:rPr lang="ja-JP" altLang="en-US" sz="1200" kern="100" dirty="0" smtClean="0">
                          <a:effectLst/>
                          <a:latin typeface="+mn-ea"/>
                          <a:ea typeface="+mn-ea"/>
                          <a:cs typeface="Times New Roman"/>
                        </a:rPr>
                        <a:t>日（金）</a:t>
                      </a:r>
                      <a:endParaRPr lang="en-US" altLang="ja-JP" sz="1200" kern="100" dirty="0" smtClean="0">
                        <a:effectLst/>
                        <a:latin typeface="+mn-ea"/>
                        <a:ea typeface="+mn-ea"/>
                        <a:cs typeface="Times New Roman"/>
                      </a:endParaRPr>
                    </a:p>
                    <a:p>
                      <a:pPr algn="ctr">
                        <a:spcAft>
                          <a:spcPts val="0"/>
                        </a:spcAft>
                      </a:pPr>
                      <a:r>
                        <a:rPr lang="en-US" altLang="ja-JP" sz="1200" kern="100" dirty="0" smtClean="0">
                          <a:effectLst/>
                          <a:latin typeface="+mn-ea"/>
                          <a:ea typeface="+mn-ea"/>
                          <a:cs typeface="Times New Roman"/>
                        </a:rPr>
                        <a:t>15</a:t>
                      </a:r>
                      <a:r>
                        <a:rPr lang="ja-JP" altLang="en-US" sz="1200" kern="100" dirty="0" smtClean="0">
                          <a:effectLst/>
                          <a:latin typeface="+mn-ea"/>
                          <a:ea typeface="+mn-ea"/>
                          <a:cs typeface="Times New Roman"/>
                        </a:rPr>
                        <a:t>：</a:t>
                      </a:r>
                      <a:r>
                        <a:rPr lang="en-US" altLang="ja-JP" sz="1200" kern="100" dirty="0" smtClean="0">
                          <a:effectLst/>
                          <a:latin typeface="+mn-ea"/>
                          <a:ea typeface="+mn-ea"/>
                          <a:cs typeface="Times New Roman"/>
                        </a:rPr>
                        <a:t>00-17</a:t>
                      </a:r>
                      <a:r>
                        <a:rPr lang="ja-JP" altLang="en-US" sz="1200" kern="100" dirty="0" smtClean="0">
                          <a:effectLst/>
                          <a:latin typeface="+mn-ea"/>
                          <a:ea typeface="+mn-ea"/>
                          <a:cs typeface="Times New Roman"/>
                        </a:rPr>
                        <a:t>：</a:t>
                      </a:r>
                      <a:r>
                        <a:rPr lang="en-US" altLang="ja-JP" sz="1200" kern="100" dirty="0" smtClean="0">
                          <a:effectLst/>
                          <a:latin typeface="+mn-ea"/>
                          <a:ea typeface="+mn-ea"/>
                          <a:cs typeface="Times New Roman"/>
                        </a:rPr>
                        <a:t>00</a:t>
                      </a:r>
                      <a:endParaRPr lang="ja-JP" sz="1200" kern="100" dirty="0">
                        <a:effectLst/>
                        <a:latin typeface="+mn-ea"/>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ja-JP" sz="1200" kern="100" dirty="0">
                          <a:effectLst/>
                          <a:latin typeface="+mj-lt"/>
                          <a:ea typeface="+mn-ea"/>
                          <a:cs typeface="Times New Roman"/>
                        </a:rPr>
                        <a:t>①参加者紹介、委員会の進め方やスケジュール説明</a:t>
                      </a:r>
                      <a:r>
                        <a:rPr lang="ja-JP" sz="1200" kern="100" dirty="0" smtClean="0">
                          <a:effectLst/>
                          <a:latin typeface="+mj-lt"/>
                          <a:ea typeface="+mn-ea"/>
                          <a:cs typeface="Times New Roman"/>
                        </a:rPr>
                        <a:t>（事務局）</a:t>
                      </a:r>
                      <a:endParaRPr lang="en-US" altLang="ja-JP" sz="1200" kern="100" dirty="0" smtClean="0">
                        <a:effectLst/>
                        <a:latin typeface="+mj-lt"/>
                        <a:ea typeface="+mn-ea"/>
                        <a:cs typeface="Times New Roman"/>
                      </a:endParaRPr>
                    </a:p>
                    <a:p>
                      <a:pPr marL="160020" indent="-160020" algn="just">
                        <a:spcAft>
                          <a:spcPts val="0"/>
                        </a:spcAft>
                      </a:pPr>
                      <a:r>
                        <a:rPr lang="ja-JP" altLang="en-US" sz="1200" kern="100" dirty="0" smtClean="0">
                          <a:effectLst/>
                          <a:latin typeface="+mj-lt"/>
                          <a:ea typeface="+mn-ea"/>
                          <a:cs typeface="Times New Roman"/>
                        </a:rPr>
                        <a:t>②</a:t>
                      </a:r>
                      <a:r>
                        <a:rPr lang="ja-JP" sz="1200" kern="100" dirty="0" smtClean="0">
                          <a:effectLst/>
                          <a:latin typeface="+mj-lt"/>
                          <a:ea typeface="+mn-ea"/>
                          <a:cs typeface="Times New Roman"/>
                        </a:rPr>
                        <a:t>オープンデータ</a:t>
                      </a:r>
                      <a:r>
                        <a:rPr lang="ja-JP" altLang="en-US" sz="1200" kern="100" dirty="0" smtClean="0">
                          <a:effectLst/>
                          <a:latin typeface="+mj-lt"/>
                          <a:ea typeface="+mn-ea"/>
                          <a:cs typeface="Times New Roman"/>
                        </a:rPr>
                        <a:t>利活用</a:t>
                      </a:r>
                      <a:r>
                        <a:rPr lang="ja-JP" sz="1200" kern="100" dirty="0" smtClean="0">
                          <a:effectLst/>
                          <a:latin typeface="+mj-lt"/>
                          <a:ea typeface="+mn-ea"/>
                          <a:cs typeface="Times New Roman"/>
                        </a:rPr>
                        <a:t>事例の</a:t>
                      </a:r>
                      <a:r>
                        <a:rPr lang="ja-JP" altLang="en-US" sz="1200" kern="100" dirty="0" smtClean="0">
                          <a:effectLst/>
                          <a:latin typeface="+mj-lt"/>
                          <a:ea typeface="+mn-ea"/>
                          <a:cs typeface="Times New Roman"/>
                        </a:rPr>
                        <a:t>紹介</a:t>
                      </a:r>
                      <a:endParaRPr lang="en-US" altLang="ja-JP" sz="1200" kern="100" dirty="0" smtClean="0">
                        <a:effectLst/>
                        <a:latin typeface="+mj-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ja-JP" altLang="en-US" sz="1200" kern="100" dirty="0" smtClean="0">
                          <a:solidFill>
                            <a:schemeClr val="tx1"/>
                          </a:solidFill>
                          <a:effectLst/>
                          <a:latin typeface="+mj-lt"/>
                          <a:ea typeface="+mn-ea"/>
                          <a:cs typeface="Times New Roman"/>
                        </a:rPr>
                        <a:t>　　</a:t>
                      </a:r>
                      <a:r>
                        <a:rPr kumimoji="1" lang="ja-JP" altLang="en-US" sz="1200" kern="100" dirty="0" smtClean="0">
                          <a:solidFill>
                            <a:schemeClr val="tx1"/>
                          </a:solidFill>
                          <a:effectLst/>
                          <a:latin typeface="+mn-lt"/>
                          <a:ea typeface="+mn-ea"/>
                          <a:cs typeface="Times New Roman"/>
                        </a:rPr>
                        <a:t>・</a:t>
                      </a:r>
                      <a:r>
                        <a:rPr kumimoji="1" lang="en-US" altLang="ja-JP" sz="1200" kern="100" dirty="0" smtClean="0">
                          <a:solidFill>
                            <a:schemeClr val="tx1"/>
                          </a:solidFill>
                          <a:effectLst/>
                          <a:latin typeface="+mn-lt"/>
                          <a:ea typeface="+mn-ea"/>
                          <a:cs typeface="Times New Roman"/>
                        </a:rPr>
                        <a:t>GLOCOM</a:t>
                      </a:r>
                      <a:r>
                        <a:rPr kumimoji="1" lang="ja-JP" altLang="en-US" sz="1200" kern="100" dirty="0" smtClean="0">
                          <a:solidFill>
                            <a:schemeClr val="tx1"/>
                          </a:solidFill>
                          <a:effectLst/>
                          <a:latin typeface="+mn-lt"/>
                          <a:ea typeface="+mn-ea"/>
                          <a:cs typeface="Times New Roman"/>
                        </a:rPr>
                        <a:t>におけるハッカソンの開催事例（庄司委員）</a:t>
                      </a:r>
                      <a:endParaRPr kumimoji="1" lang="en-US" altLang="ja-JP" sz="1200" kern="100" dirty="0" smtClean="0">
                        <a:solidFill>
                          <a:schemeClr val="tx1"/>
                        </a:solidFill>
                        <a:effectLst/>
                        <a:latin typeface="+mn-lt"/>
                        <a:ea typeface="+mn-ea"/>
                        <a:cs typeface="Times New Roman"/>
                      </a:endParaRPr>
                    </a:p>
                    <a:p>
                      <a:pPr marL="160020" indent="-160020" algn="just">
                        <a:spcAft>
                          <a:spcPts val="0"/>
                        </a:spcAft>
                      </a:pPr>
                      <a:r>
                        <a:rPr lang="ja-JP" altLang="en-US" sz="1200" kern="100" dirty="0" smtClean="0">
                          <a:solidFill>
                            <a:schemeClr val="tx1"/>
                          </a:solidFill>
                          <a:effectLst/>
                          <a:latin typeface="+mj-lt"/>
                          <a:ea typeface="+mn-ea"/>
                          <a:cs typeface="Times New Roman"/>
                        </a:rPr>
                        <a:t>　　・</a:t>
                      </a:r>
                      <a:r>
                        <a:rPr lang="en-US" altLang="ja-JP" sz="1200" kern="100" dirty="0" smtClean="0">
                          <a:solidFill>
                            <a:schemeClr val="tx1"/>
                          </a:solidFill>
                          <a:effectLst/>
                          <a:latin typeface="+mj-lt"/>
                          <a:ea typeface="+mn-ea"/>
                          <a:cs typeface="Times New Roman"/>
                        </a:rPr>
                        <a:t>Where does my money go? </a:t>
                      </a:r>
                      <a:r>
                        <a:rPr lang="ja-JP" altLang="en-US" sz="1200" kern="100" dirty="0" smtClean="0">
                          <a:solidFill>
                            <a:schemeClr val="tx1"/>
                          </a:solidFill>
                          <a:effectLst/>
                          <a:latin typeface="+mj-lt"/>
                          <a:ea typeface="+mn-ea"/>
                          <a:cs typeface="Times New Roman"/>
                        </a:rPr>
                        <a:t>横浜市版の取り組み（川島委員、ボランティアチーム）</a:t>
                      </a:r>
                      <a:endParaRPr lang="en-US" altLang="ja-JP" sz="1200" kern="100" dirty="0" smtClean="0">
                        <a:solidFill>
                          <a:schemeClr val="tx1"/>
                        </a:solidFill>
                        <a:effectLst/>
                        <a:latin typeface="+mj-lt"/>
                        <a:ea typeface="+mn-ea"/>
                        <a:cs typeface="Times New Roman"/>
                      </a:endParaRPr>
                    </a:p>
                    <a:p>
                      <a:pPr marL="160020" indent="-160020" algn="just">
                        <a:spcAft>
                          <a:spcPts val="0"/>
                        </a:spcAft>
                      </a:pPr>
                      <a:r>
                        <a:rPr kumimoji="1" lang="ja-JP" altLang="en-US" sz="1200" kern="100" dirty="0" smtClean="0">
                          <a:solidFill>
                            <a:schemeClr val="tx1"/>
                          </a:solidFill>
                          <a:effectLst/>
                          <a:latin typeface="+mj-lt"/>
                          <a:ea typeface="+mn-ea"/>
                          <a:cs typeface="Times New Roman"/>
                        </a:rPr>
                        <a:t>　　・横浜市におけるオープンデータの取り組み（横浜市・関口氏）</a:t>
                      </a:r>
                      <a:endParaRPr kumimoji="1" lang="en-US" altLang="ja-JP" sz="1200" kern="100" dirty="0" smtClean="0">
                        <a:solidFill>
                          <a:schemeClr val="tx1"/>
                        </a:solidFill>
                        <a:effectLst/>
                        <a:latin typeface="+mn-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ja-JP" altLang="en-US" sz="1200" kern="100" dirty="0" smtClean="0">
                          <a:effectLst/>
                          <a:latin typeface="+mj-lt"/>
                          <a:ea typeface="+mn-ea"/>
                          <a:cs typeface="Times New Roman"/>
                        </a:rPr>
                        <a:t>③</a:t>
                      </a:r>
                      <a:r>
                        <a:rPr lang="ja-JP" sz="1200" kern="100" dirty="0" smtClean="0">
                          <a:effectLst/>
                          <a:latin typeface="+mj-lt"/>
                          <a:ea typeface="+mn-ea"/>
                          <a:cs typeface="Times New Roman"/>
                        </a:rPr>
                        <a:t>自由討議</a:t>
                      </a:r>
                      <a:endParaRPr lang="en-US" altLang="ja-JP" sz="1200" kern="100" dirty="0" smtClean="0">
                        <a:effectLst/>
                        <a:latin typeface="+mj-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mj-lt"/>
                          <a:ea typeface="+mn-ea"/>
                          <a:cs typeface="Times New Roman"/>
                        </a:rPr>
                        <a:t>　　・利活用・普及委員会の進め方</a:t>
                      </a:r>
                      <a:endParaRPr kumimoji="1" lang="en-US" altLang="ja-JP" sz="1200" kern="100" dirty="0" smtClean="0">
                        <a:solidFill>
                          <a:schemeClr val="dk1"/>
                        </a:solidFill>
                        <a:effectLst/>
                        <a:latin typeface="+mj-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mj-lt"/>
                          <a:ea typeface="+mn-ea"/>
                          <a:cs typeface="Times New Roman"/>
                        </a:rPr>
                        <a:t>　　・</a:t>
                      </a:r>
                      <a:r>
                        <a:rPr kumimoji="1" lang="ja-JP" altLang="en-US" sz="1200" kern="100" dirty="0" smtClean="0">
                          <a:solidFill>
                            <a:schemeClr val="dk1"/>
                          </a:solidFill>
                          <a:effectLst/>
                          <a:latin typeface="+mn-lt"/>
                          <a:ea typeface="+mn-ea"/>
                          <a:cs typeface="Times New Roman"/>
                        </a:rPr>
                        <a:t>利活用・普及委員会で取り組むプログラム</a:t>
                      </a:r>
                      <a:endParaRPr kumimoji="1" lang="en-US" altLang="ja-JP" sz="1200" kern="100" dirty="0" smtClean="0">
                        <a:solidFill>
                          <a:schemeClr val="dk1"/>
                        </a:solidFill>
                        <a:effectLst/>
                        <a:latin typeface="+mj-lt"/>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63568">
                <a:tc>
                  <a:txBody>
                    <a:bodyPr/>
                    <a:lstStyle/>
                    <a:p>
                      <a:pPr algn="ctr">
                        <a:spcAft>
                          <a:spcPts val="0"/>
                        </a:spcAft>
                      </a:pPr>
                      <a:r>
                        <a:rPr lang="ja-JP" sz="1200" kern="100" dirty="0" smtClean="0">
                          <a:effectLst/>
                          <a:latin typeface="+mj-lt"/>
                          <a:ea typeface="HGP創英角ｺﾞｼｯｸUB" pitchFamily="50" charset="-128"/>
                          <a:cs typeface="Times New Roman"/>
                        </a:rPr>
                        <a:t>第</a:t>
                      </a:r>
                      <a:r>
                        <a:rPr lang="ja-JP" altLang="en-US" sz="1200" kern="100" dirty="0">
                          <a:effectLst/>
                          <a:latin typeface="+mj-lt"/>
                          <a:ea typeface="HGP創英角ｺﾞｼｯｸUB" pitchFamily="50" charset="-128"/>
                          <a:cs typeface="Times New Roman"/>
                        </a:rPr>
                        <a:t>２</a:t>
                      </a:r>
                      <a:r>
                        <a:rPr lang="ja-JP" sz="1200" kern="100" dirty="0" smtClean="0">
                          <a:effectLst/>
                          <a:latin typeface="+mj-lt"/>
                          <a:ea typeface="HGP創英角ｺﾞｼｯｸUB" pitchFamily="50" charset="-128"/>
                          <a:cs typeface="Times New Roman"/>
                        </a:rPr>
                        <a:t>回</a:t>
                      </a:r>
                      <a:endParaRPr lang="ja-JP" sz="1200" kern="100" dirty="0">
                        <a:effectLst/>
                        <a:latin typeface="+mj-lt"/>
                        <a:ea typeface="HGP創英角ｺﾞｼｯｸUB" pitchFamily="50" charset="-128"/>
                        <a:cs typeface="Times New Roman"/>
                      </a:endParaRPr>
                    </a:p>
                    <a:p>
                      <a:pPr algn="ctr">
                        <a:spcAft>
                          <a:spcPts val="0"/>
                        </a:spcAft>
                      </a:pPr>
                      <a:r>
                        <a:rPr lang="en-US" altLang="ja-JP" sz="1200" b="0" kern="100" dirty="0" smtClean="0">
                          <a:effectLst/>
                          <a:latin typeface="+mn-ea"/>
                          <a:ea typeface="+mn-ea"/>
                          <a:cs typeface="Times New Roman"/>
                        </a:rPr>
                        <a:t>2012</a:t>
                      </a:r>
                      <a:r>
                        <a:rPr lang="ja-JP" altLang="en-US" sz="1200" b="0" kern="100" dirty="0" smtClean="0">
                          <a:effectLst/>
                          <a:latin typeface="+mn-ea"/>
                          <a:ea typeface="+mn-ea"/>
                          <a:cs typeface="Times New Roman"/>
                        </a:rPr>
                        <a:t>年１１</a:t>
                      </a:r>
                      <a:r>
                        <a:rPr lang="ja-JP" sz="1200" b="0" kern="100" dirty="0" smtClean="0">
                          <a:effectLst/>
                          <a:latin typeface="+mn-ea"/>
                          <a:ea typeface="+mn-ea"/>
                          <a:cs typeface="Times New Roman"/>
                        </a:rPr>
                        <a:t>月</a:t>
                      </a:r>
                      <a:r>
                        <a:rPr lang="en-US" altLang="ja-JP" sz="1200" b="0" kern="100" dirty="0" smtClean="0">
                          <a:effectLst/>
                          <a:latin typeface="+mn-ea"/>
                          <a:ea typeface="+mn-ea"/>
                          <a:cs typeface="Times New Roman"/>
                        </a:rPr>
                        <a:t>7</a:t>
                      </a:r>
                      <a:r>
                        <a:rPr lang="ja-JP" altLang="en-US" sz="1200" b="0" kern="100" dirty="0" smtClean="0">
                          <a:effectLst/>
                          <a:latin typeface="+mn-ea"/>
                          <a:ea typeface="+mn-ea"/>
                          <a:cs typeface="Times New Roman"/>
                        </a:rPr>
                        <a:t>日</a:t>
                      </a:r>
                      <a:r>
                        <a:rPr lang="en-US" altLang="ja-JP" sz="1200" b="0" kern="100" dirty="0" smtClean="0">
                          <a:effectLst/>
                          <a:latin typeface="+mn-ea"/>
                          <a:ea typeface="+mn-ea"/>
                          <a:cs typeface="Times New Roman"/>
                        </a:rPr>
                        <a:t>(</a:t>
                      </a:r>
                      <a:r>
                        <a:rPr lang="ja-JP" altLang="en-US" sz="1200" b="0" kern="100" dirty="0" smtClean="0">
                          <a:effectLst/>
                          <a:latin typeface="+mn-ea"/>
                          <a:ea typeface="+mn-ea"/>
                          <a:cs typeface="Times New Roman"/>
                        </a:rPr>
                        <a:t>水）</a:t>
                      </a:r>
                      <a:endParaRPr lang="en-US" altLang="ja-JP" sz="1200" b="0" kern="100" dirty="0" smtClean="0">
                        <a:effectLst/>
                        <a:latin typeface="+mn-ea"/>
                        <a:ea typeface="+mn-ea"/>
                        <a:cs typeface="Times New Roman"/>
                      </a:endParaRPr>
                    </a:p>
                    <a:p>
                      <a:pPr algn="ctr">
                        <a:spcAft>
                          <a:spcPts val="0"/>
                        </a:spcAft>
                      </a:pPr>
                      <a:r>
                        <a:rPr lang="en-US" altLang="ja-JP" sz="1200" b="0" kern="100" dirty="0" smtClean="0">
                          <a:effectLst/>
                          <a:latin typeface="+mn-ea"/>
                          <a:ea typeface="+mn-ea"/>
                          <a:cs typeface="Times New Roman"/>
                        </a:rPr>
                        <a:t>13</a:t>
                      </a:r>
                      <a:r>
                        <a:rPr lang="ja-JP" altLang="en-US" sz="1200" b="0" kern="100" dirty="0" smtClean="0">
                          <a:effectLst/>
                          <a:latin typeface="+mn-ea"/>
                          <a:ea typeface="+mn-ea"/>
                          <a:cs typeface="Times New Roman"/>
                        </a:rPr>
                        <a:t>：</a:t>
                      </a:r>
                      <a:r>
                        <a:rPr lang="en-US" altLang="ja-JP" sz="1200" b="0" kern="100" dirty="0" smtClean="0">
                          <a:effectLst/>
                          <a:latin typeface="+mn-ea"/>
                          <a:ea typeface="+mn-ea"/>
                          <a:cs typeface="Times New Roman"/>
                        </a:rPr>
                        <a:t>00-15</a:t>
                      </a:r>
                      <a:r>
                        <a:rPr lang="ja-JP" altLang="en-US" sz="1200" b="0" kern="100" dirty="0" smtClean="0">
                          <a:effectLst/>
                          <a:latin typeface="+mn-ea"/>
                          <a:ea typeface="+mn-ea"/>
                          <a:cs typeface="Times New Roman"/>
                        </a:rPr>
                        <a:t>：</a:t>
                      </a:r>
                      <a:r>
                        <a:rPr lang="en-US" altLang="ja-JP" sz="1200" b="0" kern="100" dirty="0" smtClean="0">
                          <a:effectLst/>
                          <a:latin typeface="+mn-ea"/>
                          <a:ea typeface="+mn-ea"/>
                          <a:cs typeface="Times New Roman"/>
                        </a:rPr>
                        <a:t>00</a:t>
                      </a:r>
                      <a:endParaRPr lang="ja-JP" sz="1200" b="0" kern="100" dirty="0">
                        <a:effectLst/>
                        <a:latin typeface="+mn-ea"/>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ja-JP" sz="1200" kern="100" dirty="0" smtClean="0">
                          <a:effectLst/>
                          <a:latin typeface="+mj-lt"/>
                          <a:ea typeface="+mn-ea"/>
                          <a:cs typeface="Times New Roman"/>
                        </a:rPr>
                        <a:t>①</a:t>
                      </a:r>
                      <a:r>
                        <a:rPr lang="ja-JP" altLang="en-US" sz="1200" kern="100" dirty="0" smtClean="0">
                          <a:effectLst/>
                          <a:latin typeface="+mj-lt"/>
                          <a:ea typeface="+mn-ea"/>
                          <a:cs typeface="Times New Roman"/>
                        </a:rPr>
                        <a:t>オープンデータ活用事例・可能性の紹介（</a:t>
                      </a:r>
                      <a:r>
                        <a:rPr kumimoji="1" lang="ja-JP" altLang="en-US" sz="1200" kern="100" dirty="0" smtClean="0">
                          <a:solidFill>
                            <a:schemeClr val="dk1"/>
                          </a:solidFill>
                          <a:effectLst/>
                          <a:latin typeface="+mn-lt"/>
                          <a:ea typeface="+mn-ea"/>
                          <a:cs typeface="Times New Roman"/>
                        </a:rPr>
                        <a:t>ゲストスピーカー）</a:t>
                      </a:r>
                      <a:endParaRPr lang="en-US" altLang="ja-JP" sz="1200" kern="100" dirty="0" smtClean="0">
                        <a:effectLst/>
                        <a:latin typeface="+mj-lt"/>
                        <a:ea typeface="+mn-ea"/>
                        <a:cs typeface="Times New Roman"/>
                      </a:endParaRPr>
                    </a:p>
                    <a:p>
                      <a:pPr marL="160020" indent="-160020" algn="just">
                        <a:spcAft>
                          <a:spcPts val="0"/>
                        </a:spcAft>
                      </a:pPr>
                      <a:r>
                        <a:rPr lang="ja-JP" altLang="en-US" sz="1200" kern="100" dirty="0" smtClean="0">
                          <a:effectLst/>
                          <a:latin typeface="+mj-lt"/>
                          <a:ea typeface="+mn-ea"/>
                          <a:cs typeface="Times New Roman"/>
                        </a:rPr>
                        <a:t>②ヒアリング結果の報告（事務局）</a:t>
                      </a:r>
                      <a:endParaRPr lang="en-US" altLang="ja-JP" sz="1200" kern="100" dirty="0" smtClean="0">
                        <a:effectLst/>
                        <a:latin typeface="+mj-lt"/>
                        <a:ea typeface="+mn-ea"/>
                        <a:cs typeface="Times New Roman"/>
                      </a:endParaRPr>
                    </a:p>
                    <a:p>
                      <a:pPr marL="160020" indent="-160020" algn="just">
                        <a:spcAft>
                          <a:spcPts val="0"/>
                        </a:spcAft>
                      </a:pPr>
                      <a:r>
                        <a:rPr lang="ja-JP" altLang="en-US" sz="1200" kern="100" dirty="0" smtClean="0">
                          <a:effectLst/>
                          <a:latin typeface="+mj-lt"/>
                          <a:ea typeface="+mn-ea"/>
                          <a:cs typeface="Times New Roman"/>
                        </a:rPr>
                        <a:t>③各プログラムの進捗状況（プログラム担当者）</a:t>
                      </a:r>
                      <a:endParaRPr lang="en-US" altLang="ja-JP" sz="1200" kern="100" dirty="0" smtClean="0">
                        <a:effectLst/>
                        <a:latin typeface="+mj-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mn-lt"/>
                          <a:ea typeface="+mn-ea"/>
                          <a:cs typeface="Times New Roman"/>
                        </a:rPr>
                        <a:t>④</a:t>
                      </a:r>
                      <a:r>
                        <a:rPr kumimoji="1" lang="ja-JP" altLang="ja-JP" sz="1200" kern="100" dirty="0" smtClean="0">
                          <a:solidFill>
                            <a:schemeClr val="dk1"/>
                          </a:solidFill>
                          <a:effectLst/>
                          <a:latin typeface="+mn-lt"/>
                          <a:ea typeface="+mn-ea"/>
                          <a:cs typeface="Times New Roman"/>
                        </a:rPr>
                        <a:t>自由討議</a:t>
                      </a:r>
                      <a:endParaRPr kumimoji="1" lang="en-US" altLang="ja-JP" sz="1200" kern="100" dirty="0" smtClean="0">
                        <a:solidFill>
                          <a:schemeClr val="dk1"/>
                        </a:solidFill>
                        <a:effectLst/>
                        <a:latin typeface="+mn-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mn-lt"/>
                          <a:ea typeface="+mn-ea"/>
                          <a:cs typeface="Times New Roman"/>
                        </a:rPr>
                        <a:t>　　・行政保有データの公開</a:t>
                      </a:r>
                      <a:endParaRPr kumimoji="1" lang="en-US" altLang="ja-JP" sz="1200" kern="100" dirty="0" smtClean="0">
                        <a:solidFill>
                          <a:schemeClr val="dk1"/>
                        </a:solidFill>
                        <a:effectLst/>
                        <a:latin typeface="+mn-lt"/>
                        <a:ea typeface="+mn-ea"/>
                        <a:cs typeface="Times New Roman"/>
                      </a:endParaRPr>
                    </a:p>
                    <a:p>
                      <a:pPr marL="160020" indent="-160020" algn="just">
                        <a:spcAft>
                          <a:spcPts val="0"/>
                        </a:spcAft>
                      </a:pPr>
                      <a:r>
                        <a:rPr lang="ja-JP" altLang="en-US" sz="1200" kern="100" dirty="0" smtClean="0">
                          <a:effectLst/>
                          <a:latin typeface="+mj-lt"/>
                          <a:ea typeface="+mn-ea"/>
                          <a:cs typeface="Times New Roman"/>
                        </a:rPr>
                        <a:t>　　・オープンデータのビジネス成立要件</a:t>
                      </a:r>
                      <a:endParaRPr kumimoji="1" lang="en-US" altLang="ja-JP" sz="1200" kern="100" dirty="0" smtClean="0">
                        <a:solidFill>
                          <a:schemeClr val="dk1"/>
                        </a:solidFill>
                        <a:effectLst/>
                        <a:latin typeface="+mj-lt"/>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1224136">
                <a:tc>
                  <a:txBody>
                    <a:bodyPr/>
                    <a:lstStyle/>
                    <a:p>
                      <a:pPr algn="ctr">
                        <a:spcAft>
                          <a:spcPts val="0"/>
                        </a:spcAft>
                      </a:pPr>
                      <a:r>
                        <a:rPr lang="ja-JP" sz="1200" kern="100" dirty="0" smtClean="0">
                          <a:effectLst/>
                          <a:latin typeface="+mj-lt"/>
                          <a:ea typeface="HGP創英角ｺﾞｼｯｸUB" pitchFamily="50" charset="-128"/>
                          <a:cs typeface="Times New Roman"/>
                        </a:rPr>
                        <a:t>第</a:t>
                      </a:r>
                      <a:r>
                        <a:rPr lang="ja-JP" altLang="en-US" sz="1200" kern="100" dirty="0">
                          <a:effectLst/>
                          <a:latin typeface="+mj-lt"/>
                          <a:ea typeface="HGP創英角ｺﾞｼｯｸUB" pitchFamily="50" charset="-128"/>
                          <a:cs typeface="Times New Roman"/>
                        </a:rPr>
                        <a:t>３</a:t>
                      </a:r>
                      <a:r>
                        <a:rPr lang="ja-JP" sz="1200" kern="100" dirty="0" smtClean="0">
                          <a:effectLst/>
                          <a:latin typeface="+mj-lt"/>
                          <a:ea typeface="HGP創英角ｺﾞｼｯｸUB" pitchFamily="50" charset="-128"/>
                          <a:cs typeface="Times New Roman"/>
                        </a:rPr>
                        <a:t>回</a:t>
                      </a:r>
                      <a:endParaRPr lang="ja-JP" sz="1200" kern="100" dirty="0">
                        <a:effectLst/>
                        <a:latin typeface="+mj-lt"/>
                        <a:ea typeface="HGP創英角ｺﾞｼｯｸUB" pitchFamily="50" charset="-128"/>
                        <a:cs typeface="Times New Roman"/>
                      </a:endParaRPr>
                    </a:p>
                    <a:p>
                      <a:pPr algn="ctr">
                        <a:spcAft>
                          <a:spcPts val="0"/>
                        </a:spcAft>
                      </a:pPr>
                      <a:r>
                        <a:rPr lang="en-US" altLang="ja-JP" sz="1200" b="0" kern="100" dirty="0" smtClean="0">
                          <a:effectLst/>
                          <a:latin typeface="+mn-ea"/>
                          <a:ea typeface="+mn-ea"/>
                          <a:cs typeface="Times New Roman"/>
                        </a:rPr>
                        <a:t>2013</a:t>
                      </a:r>
                      <a:r>
                        <a:rPr lang="ja-JP" altLang="en-US" sz="1200" b="0" kern="100" dirty="0" smtClean="0">
                          <a:effectLst/>
                          <a:latin typeface="+mn-ea"/>
                          <a:ea typeface="+mn-ea"/>
                          <a:cs typeface="Times New Roman"/>
                        </a:rPr>
                        <a:t>年１</a:t>
                      </a:r>
                      <a:r>
                        <a:rPr lang="ja-JP" altLang="ja-JP" sz="1200" b="0" kern="100" dirty="0" smtClean="0">
                          <a:effectLst/>
                          <a:latin typeface="+mn-ea"/>
                          <a:ea typeface="+mn-ea"/>
                          <a:cs typeface="Times New Roman"/>
                        </a:rPr>
                        <a:t>月</a:t>
                      </a:r>
                      <a:r>
                        <a:rPr lang="en-US" altLang="ja-JP" sz="1200" b="0" kern="100" dirty="0" smtClean="0">
                          <a:effectLst/>
                          <a:latin typeface="+mn-ea"/>
                          <a:ea typeface="+mn-ea"/>
                          <a:cs typeface="Times New Roman"/>
                        </a:rPr>
                        <a:t>22</a:t>
                      </a:r>
                      <a:r>
                        <a:rPr lang="ja-JP" altLang="en-US" sz="1200" b="0" kern="100" dirty="0" smtClean="0">
                          <a:effectLst/>
                          <a:latin typeface="+mn-ea"/>
                          <a:ea typeface="+mn-ea"/>
                          <a:cs typeface="Times New Roman"/>
                        </a:rPr>
                        <a:t>日</a:t>
                      </a:r>
                      <a:r>
                        <a:rPr lang="en-US" altLang="ja-JP" sz="1200" b="0" kern="100" dirty="0" smtClean="0">
                          <a:effectLst/>
                          <a:latin typeface="+mn-ea"/>
                          <a:ea typeface="+mn-ea"/>
                          <a:cs typeface="Times New Roman"/>
                        </a:rPr>
                        <a:t>(</a:t>
                      </a:r>
                      <a:r>
                        <a:rPr lang="ja-JP" altLang="en-US" sz="1200" b="0" kern="100" dirty="0" smtClean="0">
                          <a:effectLst/>
                          <a:latin typeface="+mn-ea"/>
                          <a:ea typeface="+mn-ea"/>
                          <a:cs typeface="Times New Roman"/>
                        </a:rPr>
                        <a:t>火）</a:t>
                      </a:r>
                      <a:endParaRPr lang="en-US" altLang="ja-JP" sz="1200" b="0" kern="100" dirty="0" smtClean="0">
                        <a:effectLst/>
                        <a:latin typeface="+mn-ea"/>
                        <a:ea typeface="+mn-ea"/>
                        <a:cs typeface="Times New Roman"/>
                      </a:endParaRPr>
                    </a:p>
                    <a:p>
                      <a:pPr algn="ctr">
                        <a:spcAft>
                          <a:spcPts val="0"/>
                        </a:spcAft>
                      </a:pPr>
                      <a:r>
                        <a:rPr lang="en-US" altLang="ja-JP" sz="1200" b="0" kern="100" dirty="0" smtClean="0">
                          <a:effectLst/>
                          <a:latin typeface="+mn-ea"/>
                          <a:ea typeface="+mn-ea"/>
                          <a:cs typeface="Times New Roman"/>
                        </a:rPr>
                        <a:t>13</a:t>
                      </a:r>
                      <a:r>
                        <a:rPr lang="ja-JP" altLang="en-US" sz="1200" b="0" kern="100" dirty="0" smtClean="0">
                          <a:effectLst/>
                          <a:latin typeface="+mn-ea"/>
                          <a:ea typeface="+mn-ea"/>
                          <a:cs typeface="Times New Roman"/>
                        </a:rPr>
                        <a:t>：</a:t>
                      </a:r>
                      <a:r>
                        <a:rPr lang="en-US" altLang="ja-JP" sz="1200" b="0" kern="100" dirty="0" smtClean="0">
                          <a:effectLst/>
                          <a:latin typeface="+mn-ea"/>
                          <a:ea typeface="+mn-ea"/>
                          <a:cs typeface="Times New Roman"/>
                        </a:rPr>
                        <a:t>00-15</a:t>
                      </a:r>
                      <a:r>
                        <a:rPr lang="ja-JP" altLang="en-US" sz="1200" b="0" kern="100" dirty="0" smtClean="0">
                          <a:effectLst/>
                          <a:latin typeface="+mn-ea"/>
                          <a:ea typeface="+mn-ea"/>
                          <a:cs typeface="Times New Roman"/>
                        </a:rPr>
                        <a:t>：</a:t>
                      </a:r>
                      <a:r>
                        <a:rPr lang="en-US" altLang="ja-JP" sz="1200" b="0" kern="100" dirty="0" smtClean="0">
                          <a:effectLst/>
                          <a:latin typeface="+mn-ea"/>
                          <a:ea typeface="+mn-ea"/>
                          <a:cs typeface="Times New Roman"/>
                        </a:rPr>
                        <a:t>00</a:t>
                      </a:r>
                      <a:endParaRPr lang="ja-JP" sz="1200" kern="100" dirty="0">
                        <a:effectLst/>
                        <a:latin typeface="+mj-lt"/>
                        <a:ea typeface="HGP創英角ｺﾞｼｯｸUB" pitchFamily="50"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ja-JP" sz="1200" kern="100" dirty="0" smtClean="0">
                          <a:effectLst/>
                          <a:latin typeface="+mj-lt"/>
                          <a:ea typeface="+mn-ea"/>
                          <a:cs typeface="Times New Roman"/>
                        </a:rPr>
                        <a:t>①</a:t>
                      </a:r>
                      <a:r>
                        <a:rPr lang="ja-JP" altLang="en-US" sz="1200" kern="100" dirty="0" smtClean="0">
                          <a:effectLst/>
                          <a:latin typeface="+mj-lt"/>
                          <a:ea typeface="+mn-ea"/>
                          <a:cs typeface="Times New Roman"/>
                        </a:rPr>
                        <a:t>技術委員会・データガバナンス委員会の検討状況の報告（事務局）</a:t>
                      </a:r>
                      <a:endParaRPr lang="en-US" altLang="ja-JP" sz="1200" kern="100" dirty="0" smtClean="0">
                        <a:effectLst/>
                        <a:latin typeface="+mj-lt"/>
                        <a:ea typeface="+mn-ea"/>
                        <a:cs typeface="Times New Roman"/>
                      </a:endParaRPr>
                    </a:p>
                    <a:p>
                      <a:pPr marL="160020" indent="-160020" algn="just">
                        <a:spcAft>
                          <a:spcPts val="0"/>
                        </a:spcAft>
                      </a:pPr>
                      <a:r>
                        <a:rPr lang="ja-JP" sz="1200" kern="100" dirty="0" smtClean="0">
                          <a:effectLst/>
                          <a:latin typeface="+mj-lt"/>
                          <a:ea typeface="+mn-ea"/>
                          <a:cs typeface="Times New Roman"/>
                        </a:rPr>
                        <a:t>②</a:t>
                      </a:r>
                      <a:r>
                        <a:rPr lang="ja-JP" sz="1200" kern="100" dirty="0">
                          <a:effectLst/>
                          <a:latin typeface="+mj-lt"/>
                          <a:ea typeface="+mn-ea"/>
                          <a:cs typeface="Times New Roman"/>
                        </a:rPr>
                        <a:t>実証実験の紹介（総務省）</a:t>
                      </a:r>
                    </a:p>
                    <a:p>
                      <a:pPr marL="160020" indent="-160020" algn="just">
                        <a:spcAft>
                          <a:spcPts val="0"/>
                        </a:spcAft>
                      </a:pPr>
                      <a:r>
                        <a:rPr lang="ja-JP" altLang="en-US" sz="1200" kern="100" dirty="0" smtClean="0">
                          <a:effectLst/>
                          <a:latin typeface="+mj-lt"/>
                          <a:ea typeface="+mn-ea"/>
                          <a:cs typeface="Times New Roman"/>
                        </a:rPr>
                        <a:t>③</a:t>
                      </a:r>
                      <a:r>
                        <a:rPr kumimoji="1" lang="ja-JP" altLang="en-US" sz="1200" kern="100" dirty="0" smtClean="0">
                          <a:solidFill>
                            <a:schemeClr val="dk1"/>
                          </a:solidFill>
                          <a:effectLst/>
                          <a:latin typeface="+mn-lt"/>
                          <a:ea typeface="+mn-ea"/>
                          <a:cs typeface="Times New Roman"/>
                        </a:rPr>
                        <a:t>各プログラムの進捗状況（プログラム担当者）</a:t>
                      </a:r>
                      <a:endParaRPr kumimoji="1" lang="en-US" altLang="ja-JP" sz="1200" kern="100" dirty="0" smtClean="0">
                        <a:solidFill>
                          <a:schemeClr val="dk1"/>
                        </a:solidFill>
                        <a:effectLst/>
                        <a:latin typeface="+mn-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ja-JP" altLang="en-US" sz="1200" kern="100" dirty="0" smtClean="0">
                          <a:effectLst/>
                          <a:latin typeface="+mj-lt"/>
                          <a:ea typeface="+mn-ea"/>
                          <a:cs typeface="Times New Roman"/>
                        </a:rPr>
                        <a:t>④</a:t>
                      </a:r>
                      <a:r>
                        <a:rPr kumimoji="1" lang="ja-JP" altLang="ja-JP" sz="1200" kern="100" dirty="0" smtClean="0">
                          <a:solidFill>
                            <a:schemeClr val="dk1"/>
                          </a:solidFill>
                          <a:effectLst/>
                          <a:latin typeface="+mn-lt"/>
                          <a:ea typeface="+mn-ea"/>
                          <a:cs typeface="Times New Roman"/>
                        </a:rPr>
                        <a:t>自由討議</a:t>
                      </a:r>
                      <a:endParaRPr kumimoji="1" lang="en-US" altLang="ja-JP" sz="1200" kern="100" dirty="0" smtClean="0">
                        <a:solidFill>
                          <a:schemeClr val="dk1"/>
                        </a:solidFill>
                        <a:effectLst/>
                        <a:latin typeface="+mn-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mn-lt"/>
                          <a:ea typeface="+mn-ea"/>
                          <a:cs typeface="Times New Roman"/>
                        </a:rPr>
                        <a:t>　　・オープンデータの利活用促進の観点からの技術・ガバナンスに対する意見</a:t>
                      </a:r>
                      <a:endParaRPr kumimoji="1" lang="en-US" altLang="ja-JP" sz="1200" kern="100" dirty="0" smtClean="0">
                        <a:solidFill>
                          <a:schemeClr val="dk1"/>
                        </a:solidFill>
                        <a:effectLst/>
                        <a:latin typeface="+mn-lt"/>
                        <a:ea typeface="+mn-ea"/>
                        <a:cs typeface="Times New Roman"/>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mn-lt"/>
                          <a:ea typeface="+mn-ea"/>
                          <a:cs typeface="Times New Roman"/>
                        </a:rPr>
                        <a:t>　　・オープンデータのビジネス成立要件　</a:t>
                      </a:r>
                      <a:endParaRPr kumimoji="1" lang="en-US" altLang="ja-JP" sz="1200" kern="100" dirty="0" smtClean="0">
                        <a:solidFill>
                          <a:schemeClr val="dk1"/>
                        </a:solidFill>
                        <a:effectLst/>
                        <a:latin typeface="+mn-lt"/>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43488">
                <a:tc>
                  <a:txBody>
                    <a:bodyPr/>
                    <a:lstStyle/>
                    <a:p>
                      <a:pPr algn="ctr">
                        <a:spcAft>
                          <a:spcPts val="0"/>
                        </a:spcAft>
                      </a:pPr>
                      <a:r>
                        <a:rPr lang="ja-JP" altLang="en-US" sz="1200" kern="100" dirty="0" smtClean="0">
                          <a:effectLst/>
                          <a:latin typeface="+mn-ea"/>
                          <a:ea typeface="+mn-ea"/>
                          <a:cs typeface="Times New Roman"/>
                        </a:rPr>
                        <a:t>勝手表彰の審査</a:t>
                      </a:r>
                      <a:endParaRPr lang="en-US" altLang="ja-JP" sz="1200" kern="100" dirty="0" smtClean="0">
                        <a:effectLst/>
                        <a:latin typeface="+mn-ea"/>
                        <a:ea typeface="+mn-ea"/>
                        <a:cs typeface="Times New Roman"/>
                      </a:endParaRPr>
                    </a:p>
                    <a:p>
                      <a:pPr algn="ctr">
                        <a:spcAft>
                          <a:spcPts val="0"/>
                        </a:spcAft>
                      </a:pPr>
                      <a:r>
                        <a:rPr lang="ja-JP" altLang="en-US" sz="1200" kern="100" dirty="0" smtClean="0">
                          <a:effectLst/>
                          <a:latin typeface="+mn-ea"/>
                          <a:ea typeface="+mn-ea"/>
                          <a:cs typeface="Times New Roman"/>
                        </a:rPr>
                        <a:t>（メール開催）</a:t>
                      </a:r>
                      <a:endParaRPr lang="ja-JP" sz="1200" kern="100" dirty="0">
                        <a:effectLst/>
                        <a:latin typeface="+mn-ea"/>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ja-JP" altLang="en-US" sz="1200" kern="100" dirty="0" smtClean="0">
                          <a:effectLst/>
                          <a:latin typeface="+mj-lt"/>
                          <a:ea typeface="+mn-ea"/>
                          <a:cs typeface="Times New Roman"/>
                        </a:rPr>
                        <a:t>・オープンデータに関する優れた取り組みを勝手表彰</a:t>
                      </a:r>
                      <a:endParaRPr lang="en-US" altLang="ja-JP" sz="1200" kern="100" dirty="0" smtClean="0">
                        <a:effectLst/>
                        <a:latin typeface="+mj-lt"/>
                        <a:ea typeface="+mn-ea"/>
                        <a:cs typeface="Times New Roman"/>
                      </a:endParaRPr>
                    </a:p>
                    <a:p>
                      <a:pPr marL="160020" indent="-160020" algn="just">
                        <a:spcAft>
                          <a:spcPts val="0"/>
                        </a:spcAft>
                      </a:pPr>
                      <a:r>
                        <a:rPr lang="ja-JP" altLang="en-US" sz="1200" kern="100" dirty="0" smtClean="0">
                          <a:effectLst/>
                          <a:latin typeface="+mj-lt"/>
                          <a:ea typeface="+mn-ea"/>
                          <a:cs typeface="Times New Roman"/>
                        </a:rPr>
                        <a:t>・事務局が収集した事例を利活用・普及委員会委員が審査し、表彰</a:t>
                      </a:r>
                      <a:endParaRPr lang="ja-JP" sz="1200" kern="100" dirty="0">
                        <a:effectLst/>
                        <a:latin typeface="+mj-lt"/>
                        <a:ea typeface="+mn-e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2088">
                <a:tc>
                  <a:txBody>
                    <a:bodyPr/>
                    <a:lstStyle/>
                    <a:p>
                      <a:pPr algn="ctr">
                        <a:spcAft>
                          <a:spcPts val="0"/>
                        </a:spcAft>
                      </a:pPr>
                      <a:r>
                        <a:rPr lang="ja-JP" sz="1200" kern="100" dirty="0" smtClean="0">
                          <a:effectLst/>
                          <a:latin typeface="+mj-lt"/>
                          <a:ea typeface="HGP創英角ｺﾞｼｯｸUB" pitchFamily="50" charset="-128"/>
                          <a:cs typeface="Times New Roman"/>
                        </a:rPr>
                        <a:t>第</a:t>
                      </a:r>
                      <a:r>
                        <a:rPr lang="ja-JP" altLang="en-US" sz="1200" kern="100" dirty="0">
                          <a:effectLst/>
                          <a:latin typeface="+mj-lt"/>
                          <a:ea typeface="HGP創英角ｺﾞｼｯｸUB" pitchFamily="50" charset="-128"/>
                          <a:cs typeface="Times New Roman"/>
                        </a:rPr>
                        <a:t>４</a:t>
                      </a:r>
                      <a:r>
                        <a:rPr lang="ja-JP" sz="1200" kern="100" dirty="0" smtClean="0">
                          <a:effectLst/>
                          <a:latin typeface="+mj-lt"/>
                          <a:ea typeface="HGP創英角ｺﾞｼｯｸUB" pitchFamily="50" charset="-128"/>
                          <a:cs typeface="Times New Roman"/>
                        </a:rPr>
                        <a:t>回</a:t>
                      </a:r>
                      <a:endParaRPr lang="ja-JP" sz="1200" kern="100" dirty="0">
                        <a:effectLst/>
                        <a:latin typeface="+mj-lt"/>
                        <a:ea typeface="HGP創英角ｺﾞｼｯｸUB" pitchFamily="50" charset="-128"/>
                        <a:cs typeface="Times New Roman"/>
                      </a:endParaRPr>
                    </a:p>
                    <a:p>
                      <a:pPr algn="ctr">
                        <a:spcAft>
                          <a:spcPts val="0"/>
                        </a:spcAft>
                      </a:pPr>
                      <a:r>
                        <a:rPr lang="en-US" altLang="ja-JP" sz="1200" b="0" kern="100" dirty="0" smtClean="0">
                          <a:effectLst/>
                          <a:latin typeface="+mn-ea"/>
                          <a:ea typeface="+mn-ea"/>
                          <a:cs typeface="Times New Roman"/>
                        </a:rPr>
                        <a:t>2013</a:t>
                      </a:r>
                      <a:r>
                        <a:rPr lang="ja-JP" altLang="en-US" sz="1200" b="0" kern="100" dirty="0" smtClean="0">
                          <a:effectLst/>
                          <a:latin typeface="+mn-ea"/>
                          <a:ea typeface="+mn-ea"/>
                          <a:cs typeface="Times New Roman"/>
                        </a:rPr>
                        <a:t>年</a:t>
                      </a:r>
                      <a:r>
                        <a:rPr lang="en-US" altLang="ja-JP" sz="1200" b="0" kern="100" dirty="0" smtClean="0">
                          <a:effectLst/>
                          <a:latin typeface="+mn-ea"/>
                          <a:ea typeface="+mn-ea"/>
                          <a:cs typeface="Times New Roman"/>
                        </a:rPr>
                        <a:t>3</a:t>
                      </a:r>
                      <a:r>
                        <a:rPr lang="ja-JP" altLang="ja-JP" sz="1200" b="0" kern="100" dirty="0" smtClean="0">
                          <a:effectLst/>
                          <a:latin typeface="+mn-ea"/>
                          <a:ea typeface="+mn-ea"/>
                          <a:cs typeface="Times New Roman"/>
                        </a:rPr>
                        <a:t>月</a:t>
                      </a:r>
                      <a:r>
                        <a:rPr lang="en-US" altLang="ja-JP" sz="1200" b="0" kern="100" dirty="0" smtClean="0">
                          <a:effectLst/>
                          <a:latin typeface="+mn-ea"/>
                          <a:ea typeface="+mn-ea"/>
                          <a:cs typeface="Times New Roman"/>
                        </a:rPr>
                        <a:t>13</a:t>
                      </a:r>
                      <a:r>
                        <a:rPr lang="ja-JP" altLang="en-US" sz="1200" b="0" kern="100" dirty="0" smtClean="0">
                          <a:effectLst/>
                          <a:latin typeface="+mn-ea"/>
                          <a:ea typeface="+mn-ea"/>
                          <a:cs typeface="Times New Roman"/>
                        </a:rPr>
                        <a:t>日</a:t>
                      </a:r>
                      <a:r>
                        <a:rPr lang="en-US" altLang="ja-JP" sz="1200" b="0" kern="100" dirty="0" smtClean="0">
                          <a:effectLst/>
                          <a:latin typeface="+mn-ea"/>
                          <a:ea typeface="+mn-ea"/>
                          <a:cs typeface="Times New Roman"/>
                        </a:rPr>
                        <a:t>(</a:t>
                      </a:r>
                      <a:r>
                        <a:rPr lang="ja-JP" altLang="en-US" sz="1200" b="0" kern="100" dirty="0" smtClean="0">
                          <a:effectLst/>
                          <a:latin typeface="+mn-ea"/>
                          <a:ea typeface="+mn-ea"/>
                          <a:cs typeface="Times New Roman"/>
                        </a:rPr>
                        <a:t>水）</a:t>
                      </a:r>
                      <a:endParaRPr lang="en-US" altLang="ja-JP" sz="1200" b="0" kern="100" dirty="0" smtClean="0">
                        <a:effectLst/>
                        <a:latin typeface="+mn-ea"/>
                        <a:ea typeface="+mn-ea"/>
                        <a:cs typeface="Times New Roman"/>
                      </a:endParaRPr>
                    </a:p>
                    <a:p>
                      <a:pPr algn="ctr">
                        <a:spcAft>
                          <a:spcPts val="0"/>
                        </a:spcAft>
                      </a:pPr>
                      <a:r>
                        <a:rPr lang="en-US" altLang="ja-JP" sz="1200" b="0" kern="100" dirty="0" smtClean="0">
                          <a:effectLst/>
                          <a:latin typeface="+mn-ea"/>
                          <a:ea typeface="+mn-ea"/>
                          <a:cs typeface="Times New Roman"/>
                        </a:rPr>
                        <a:t>10</a:t>
                      </a:r>
                      <a:r>
                        <a:rPr lang="ja-JP" altLang="en-US" sz="1200" b="0" kern="100" dirty="0" smtClean="0">
                          <a:effectLst/>
                          <a:latin typeface="+mn-ea"/>
                          <a:ea typeface="+mn-ea"/>
                          <a:cs typeface="Times New Roman"/>
                        </a:rPr>
                        <a:t>：</a:t>
                      </a:r>
                      <a:r>
                        <a:rPr lang="en-US" altLang="ja-JP" sz="1200" b="0" kern="100" dirty="0" smtClean="0">
                          <a:effectLst/>
                          <a:latin typeface="+mn-ea"/>
                          <a:ea typeface="+mn-ea"/>
                          <a:cs typeface="Times New Roman"/>
                        </a:rPr>
                        <a:t>00-12</a:t>
                      </a:r>
                      <a:r>
                        <a:rPr lang="ja-JP" altLang="en-US" sz="1200" b="0" kern="100" dirty="0" smtClean="0">
                          <a:effectLst/>
                          <a:latin typeface="+mn-ea"/>
                          <a:ea typeface="+mn-ea"/>
                          <a:cs typeface="Times New Roman"/>
                        </a:rPr>
                        <a:t>：</a:t>
                      </a:r>
                      <a:r>
                        <a:rPr lang="en-US" altLang="ja-JP" sz="1200" b="0" kern="100" dirty="0" smtClean="0">
                          <a:effectLst/>
                          <a:latin typeface="+mn-ea"/>
                          <a:ea typeface="+mn-ea"/>
                          <a:cs typeface="Times New Roman"/>
                        </a:rPr>
                        <a:t>00</a:t>
                      </a:r>
                      <a:endParaRPr lang="ja-JP" sz="1200" kern="100" dirty="0">
                        <a:effectLst/>
                        <a:latin typeface="+mj-lt"/>
                        <a:ea typeface="HGP創英角ｺﾞｼｯｸUB" pitchFamily="50"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ja-JP" sz="1200" kern="100" dirty="0" smtClean="0">
                          <a:effectLst/>
                          <a:latin typeface="+mj-lt"/>
                          <a:ea typeface="+mn-ea"/>
                          <a:cs typeface="Times New Roman"/>
                        </a:rPr>
                        <a:t>①</a:t>
                      </a:r>
                      <a:r>
                        <a:rPr lang="ja-JP" altLang="en-US" sz="1200" kern="100" dirty="0" smtClean="0">
                          <a:effectLst/>
                          <a:latin typeface="+mj-lt"/>
                          <a:ea typeface="+mn-ea"/>
                          <a:cs typeface="Times New Roman"/>
                        </a:rPr>
                        <a:t>表彰式</a:t>
                      </a:r>
                      <a:r>
                        <a:rPr lang="ja-JP" sz="1200" kern="100" dirty="0" smtClean="0">
                          <a:effectLst/>
                          <a:latin typeface="+mj-lt"/>
                          <a:ea typeface="+mn-ea"/>
                          <a:cs typeface="Times New Roman"/>
                        </a:rPr>
                        <a:t>（主査</a:t>
                      </a:r>
                      <a:r>
                        <a:rPr lang="ja-JP" altLang="en-US" sz="1200" kern="100" dirty="0" smtClean="0">
                          <a:effectLst/>
                          <a:latin typeface="+mj-lt"/>
                          <a:ea typeface="+mn-ea"/>
                          <a:cs typeface="Times New Roman"/>
                        </a:rPr>
                        <a:t>・受賞者</a:t>
                      </a:r>
                      <a:r>
                        <a:rPr lang="ja-JP" sz="1200" kern="100" dirty="0" smtClean="0">
                          <a:effectLst/>
                          <a:latin typeface="+mj-lt"/>
                          <a:ea typeface="+mn-ea"/>
                          <a:cs typeface="Times New Roman"/>
                        </a:rPr>
                        <a:t>）</a:t>
                      </a:r>
                      <a:endParaRPr lang="ja-JP" sz="1200" kern="100" dirty="0">
                        <a:effectLst/>
                        <a:latin typeface="+mj-lt"/>
                        <a:ea typeface="+mn-ea"/>
                        <a:cs typeface="Times New Roman"/>
                      </a:endParaRPr>
                    </a:p>
                    <a:p>
                      <a:pPr marL="160020" indent="-160020" algn="just">
                        <a:spcAft>
                          <a:spcPts val="0"/>
                        </a:spcAft>
                      </a:pPr>
                      <a:r>
                        <a:rPr lang="ja-JP" sz="1200" kern="100" dirty="0" smtClean="0">
                          <a:effectLst/>
                          <a:latin typeface="+mj-lt"/>
                          <a:ea typeface="+mn-ea"/>
                          <a:cs typeface="Times New Roman"/>
                        </a:rPr>
                        <a:t>②</a:t>
                      </a:r>
                      <a:r>
                        <a:rPr kumimoji="1" lang="ja-JP" altLang="en-US" sz="1200" kern="100" dirty="0" smtClean="0">
                          <a:solidFill>
                            <a:schemeClr val="dk1"/>
                          </a:solidFill>
                          <a:effectLst/>
                          <a:latin typeface="+mn-lt"/>
                          <a:ea typeface="+mn-ea"/>
                          <a:cs typeface="Times New Roman"/>
                        </a:rPr>
                        <a:t>各プログラムの進捗状況及び今年度の成果報告（プログラム担当者）</a:t>
                      </a:r>
                      <a:endParaRPr kumimoji="1" lang="en-US" altLang="ja-JP" sz="1200" kern="100" dirty="0" smtClean="0">
                        <a:solidFill>
                          <a:schemeClr val="dk1"/>
                        </a:solidFill>
                        <a:effectLst/>
                        <a:latin typeface="+mn-lt"/>
                        <a:ea typeface="+mn-ea"/>
                        <a:cs typeface="Times New Roman"/>
                      </a:endParaRPr>
                    </a:p>
                    <a:p>
                      <a:pPr marL="160020" indent="-160020" algn="just">
                        <a:spcAft>
                          <a:spcPts val="0"/>
                        </a:spcAft>
                      </a:pPr>
                      <a:r>
                        <a:rPr lang="ja-JP" sz="1200" kern="100" dirty="0" smtClean="0">
                          <a:effectLst/>
                          <a:latin typeface="+mj-lt"/>
                          <a:ea typeface="+mn-ea"/>
                          <a:cs typeface="Times New Roman"/>
                        </a:rPr>
                        <a:t>③</a:t>
                      </a:r>
                      <a:r>
                        <a:rPr lang="ja-JP" altLang="en-US" sz="1200" kern="100" dirty="0" smtClean="0">
                          <a:effectLst/>
                          <a:latin typeface="+mj-lt"/>
                          <a:ea typeface="+mn-ea"/>
                          <a:cs typeface="Times New Roman"/>
                        </a:rPr>
                        <a:t>今年度の検討内容のまとめ（オープンデータ利活用事例、ビジネス成立要件など）　</a:t>
                      </a:r>
                      <a:r>
                        <a:rPr lang="ja-JP" sz="1200" kern="100" dirty="0" smtClean="0">
                          <a:effectLst/>
                          <a:latin typeface="+mj-lt"/>
                          <a:ea typeface="+mn-ea"/>
                          <a:cs typeface="Times New Roman"/>
                        </a:rPr>
                        <a:t>（</a:t>
                      </a:r>
                      <a:r>
                        <a:rPr lang="ja-JP" sz="1200" kern="100" dirty="0">
                          <a:effectLst/>
                          <a:latin typeface="+mj-lt"/>
                          <a:ea typeface="+mn-ea"/>
                          <a:cs typeface="Times New Roman"/>
                        </a:rPr>
                        <a:t>事務局）</a:t>
                      </a:r>
                    </a:p>
                    <a:p>
                      <a:pPr marL="160020" indent="-160020" algn="just">
                        <a:spcAft>
                          <a:spcPts val="0"/>
                        </a:spcAft>
                      </a:pPr>
                      <a:r>
                        <a:rPr lang="ja-JP" sz="1200" kern="100" dirty="0">
                          <a:effectLst/>
                          <a:latin typeface="+mj-lt"/>
                          <a:ea typeface="+mn-ea"/>
                          <a:cs typeface="Times New Roman"/>
                        </a:rPr>
                        <a:t>④年度活動</a:t>
                      </a:r>
                      <a:r>
                        <a:rPr lang="ja-JP" sz="1200" kern="100" dirty="0" smtClean="0">
                          <a:effectLst/>
                          <a:latin typeface="+mj-lt"/>
                          <a:ea typeface="+mn-ea"/>
                          <a:cs typeface="Times New Roman"/>
                        </a:rPr>
                        <a:t>報告</a:t>
                      </a:r>
                      <a:r>
                        <a:rPr lang="ja-JP" altLang="en-US" sz="1200" kern="100" dirty="0" smtClean="0">
                          <a:effectLst/>
                          <a:latin typeface="+mj-lt"/>
                          <a:ea typeface="+mn-ea"/>
                          <a:cs typeface="Times New Roman"/>
                        </a:rPr>
                        <a:t>及び、</a:t>
                      </a:r>
                      <a:r>
                        <a:rPr lang="ja-JP" sz="1200" kern="100" dirty="0" smtClean="0">
                          <a:effectLst/>
                          <a:latin typeface="+mj-lt"/>
                          <a:ea typeface="+mn-ea"/>
                          <a:cs typeface="Times New Roman"/>
                        </a:rPr>
                        <a:t>次</a:t>
                      </a:r>
                      <a:r>
                        <a:rPr lang="ja-JP" sz="1200" kern="100" dirty="0">
                          <a:effectLst/>
                          <a:latin typeface="+mj-lt"/>
                          <a:ea typeface="+mn-ea"/>
                          <a:cs typeface="Times New Roman"/>
                        </a:rPr>
                        <a:t>年度活動計画について</a:t>
                      </a:r>
                      <a:r>
                        <a:rPr lang="ja-JP" sz="1200" kern="100" dirty="0" smtClean="0">
                          <a:effectLst/>
                          <a:latin typeface="+mj-lt"/>
                          <a:ea typeface="+mn-ea"/>
                          <a:cs typeface="Times New Roman"/>
                        </a:rPr>
                        <a:t>（事務局</a:t>
                      </a:r>
                      <a:r>
                        <a:rPr lang="ja-JP" sz="1200" kern="100" dirty="0">
                          <a:effectLst/>
                          <a:latin typeface="+mj-lt"/>
                          <a:ea typeface="+mn-ea"/>
                          <a:cs typeface="Times New Roman"/>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729197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7</a:t>
            </a:fld>
            <a:endParaRPr lang="en-US" altLang="ja-JP"/>
          </a:p>
        </p:txBody>
      </p:sp>
      <p:sp>
        <p:nvSpPr>
          <p:cNvPr id="8196" name="Rectangle 2"/>
          <p:cNvSpPr>
            <a:spLocks noGrp="1" noChangeArrowheads="1"/>
          </p:cNvSpPr>
          <p:nvPr>
            <p:ph type="title"/>
          </p:nvPr>
        </p:nvSpPr>
        <p:spPr/>
        <p:txBody>
          <a:bodyPr/>
          <a:lstStyle/>
          <a:p>
            <a:r>
              <a:rPr lang="ja-JP" altLang="en-US" sz="2000" b="0" dirty="0">
                <a:solidFill>
                  <a:srgbClr val="000000"/>
                </a:solidFill>
                <a:latin typeface="HGP創英角ｺﾞｼｯｸUB" pitchFamily="50" charset="-128"/>
                <a:ea typeface="HGP創英角ｺﾞｼｯｸUB" pitchFamily="50" charset="-128"/>
              </a:rPr>
              <a:t>３</a:t>
            </a:r>
            <a:r>
              <a:rPr lang="ja-JP" altLang="en-US" sz="2000" b="0" dirty="0" smtClean="0">
                <a:solidFill>
                  <a:srgbClr val="000000"/>
                </a:solidFill>
                <a:latin typeface="HGP創英角ｺﾞｼｯｸUB" pitchFamily="50" charset="-128"/>
                <a:ea typeface="HGP創英角ｺﾞｼｯｸUB" pitchFamily="50" charset="-128"/>
              </a:rPr>
              <a:t>．スケジュール（案）</a:t>
            </a:r>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312365341"/>
              </p:ext>
            </p:extLst>
          </p:nvPr>
        </p:nvGraphicFramePr>
        <p:xfrm>
          <a:off x="282080" y="1088740"/>
          <a:ext cx="9601067" cy="4680520"/>
        </p:xfrm>
        <a:graphic>
          <a:graphicData uri="http://schemas.openxmlformats.org/presentationml/2006/ole">
            <mc:AlternateContent xmlns:mc="http://schemas.openxmlformats.org/markup-compatibility/2006">
              <mc:Choice xmlns:v="urn:schemas-microsoft-com:vml" Requires="v">
                <p:oleObj spid="_x0000_s2117" name="ワークシート" r:id="rId4" imgW="12134850" imgH="5915025" progId="Excel.Sheet.12">
                  <p:embed/>
                </p:oleObj>
              </mc:Choice>
              <mc:Fallback>
                <p:oleObj name="ワークシート" r:id="rId4" imgW="12134850" imgH="5915025" progId="Excel.Sheet.12">
                  <p:embed/>
                  <p:pic>
                    <p:nvPicPr>
                      <p:cNvPr id="0" name=""/>
                      <p:cNvPicPr/>
                      <p:nvPr/>
                    </p:nvPicPr>
                    <p:blipFill>
                      <a:blip r:embed="rId5"/>
                      <a:stretch>
                        <a:fillRect/>
                      </a:stretch>
                    </p:blipFill>
                    <p:spPr>
                      <a:xfrm>
                        <a:off x="282080" y="1088740"/>
                        <a:ext cx="9601067" cy="4680520"/>
                      </a:xfrm>
                      <a:prstGeom prst="rect">
                        <a:avLst/>
                      </a:prstGeom>
                    </p:spPr>
                  </p:pic>
                </p:oleObj>
              </mc:Fallback>
            </mc:AlternateContent>
          </a:graphicData>
        </a:graphic>
      </p:graphicFrame>
    </p:spTree>
    <p:extLst>
      <p:ext uri="{BB962C8B-B14F-4D97-AF65-F5344CB8AC3E}">
        <p14:creationId xmlns:p14="http://schemas.microsoft.com/office/powerpoint/2010/main" val="1030875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8</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参考１．オープンデータカタログへの掲載（リンク含む）を依頼するデータの例</a:t>
            </a:r>
          </a:p>
        </p:txBody>
      </p:sp>
      <p:sp>
        <p:nvSpPr>
          <p:cNvPr id="4" name="正方形/長方形 3"/>
          <p:cNvSpPr/>
          <p:nvPr/>
        </p:nvSpPr>
        <p:spPr>
          <a:xfrm>
            <a:off x="560512" y="980728"/>
            <a:ext cx="8856984" cy="4647426"/>
          </a:xfrm>
          <a:prstGeom prst="rect">
            <a:avLst/>
          </a:prstGeom>
        </p:spPr>
        <p:txBody>
          <a:bodyPr wrap="square">
            <a:spAutoFit/>
          </a:bodyPr>
          <a:lstStyle/>
          <a:p>
            <a:pPr algn="l"/>
            <a:r>
              <a:rPr lang="ja-JP" altLang="en-US" dirty="0" smtClean="0">
                <a:latin typeface="HGP創英角ｺﾞｼｯｸUB" pitchFamily="50" charset="-128"/>
                <a:ea typeface="HGP創英角ｺﾞｼｯｸUB" pitchFamily="50" charset="-128"/>
              </a:rPr>
              <a:t>１）各府省（オブザーバー）</a:t>
            </a:r>
            <a:endParaRPr lang="en-US" altLang="ja-JP" dirty="0" smtClean="0">
              <a:latin typeface="HGP創英角ｺﾞｼｯｸUB" pitchFamily="50" charset="-128"/>
              <a:ea typeface="HGP創英角ｺﾞｼｯｸUB" pitchFamily="50" charset="-128"/>
            </a:endParaRPr>
          </a:p>
          <a:p>
            <a:pPr algn="l"/>
            <a:r>
              <a:rPr lang="ja-JP" altLang="en-US" sz="1200" dirty="0" smtClean="0"/>
              <a:t>・各府省が現在公開しているデータの中から選定して、</a:t>
            </a:r>
            <a:r>
              <a:rPr lang="ja-JP" altLang="en-US" sz="1200" dirty="0"/>
              <a:t>技術委員会の検討を反映しつつ</a:t>
            </a:r>
            <a:r>
              <a:rPr lang="en-US" altLang="ja-JP" sz="1200" dirty="0" smtClean="0"/>
              <a:t>RDF</a:t>
            </a:r>
            <a:r>
              <a:rPr lang="ja-JP" altLang="en-US" sz="1200" dirty="0" smtClean="0"/>
              <a:t>化して掲載。</a:t>
            </a:r>
            <a:endParaRPr lang="en-US" altLang="ja-JP" sz="1200" dirty="0" smtClean="0"/>
          </a:p>
          <a:p>
            <a:pPr algn="l"/>
            <a:r>
              <a:rPr lang="ja-JP" altLang="en-US" sz="1200" dirty="0" smtClean="0"/>
              <a:t>（例）</a:t>
            </a:r>
            <a:endParaRPr lang="en-US" altLang="ja-JP" sz="1200" dirty="0" smtClean="0"/>
          </a:p>
          <a:p>
            <a:pPr algn="l"/>
            <a:r>
              <a:rPr lang="ja-JP" altLang="en-US" sz="1200" dirty="0" smtClean="0"/>
              <a:t>　・各府省</a:t>
            </a:r>
            <a:r>
              <a:rPr lang="ja-JP" altLang="en-US" sz="1200" dirty="0"/>
              <a:t>共通</a:t>
            </a:r>
            <a:r>
              <a:rPr lang="ja-JP" altLang="en-US" sz="1200" dirty="0" smtClean="0"/>
              <a:t>：　予算</a:t>
            </a:r>
            <a:r>
              <a:rPr lang="ja-JP" altLang="en-US" sz="1200" dirty="0"/>
              <a:t>・決算情報、調達情報、所管法令・通達、報道発表など</a:t>
            </a:r>
          </a:p>
          <a:p>
            <a:pPr algn="l"/>
            <a:r>
              <a:rPr lang="ja-JP" altLang="en-US" sz="1200" dirty="0" smtClean="0"/>
              <a:t>　・総務省：　情報</a:t>
            </a:r>
            <a:r>
              <a:rPr lang="ja-JP" altLang="en-US" sz="1200" dirty="0"/>
              <a:t>通信統計、地方財政状況調査、地方税に関する統計調査など</a:t>
            </a:r>
          </a:p>
          <a:p>
            <a:pPr algn="l"/>
            <a:r>
              <a:rPr lang="ja-JP" altLang="en-US" sz="1200" dirty="0" smtClean="0"/>
              <a:t>　・経済</a:t>
            </a:r>
            <a:r>
              <a:rPr lang="ja-JP" altLang="en-US" sz="1200" dirty="0"/>
              <a:t>産業省・</a:t>
            </a:r>
            <a:r>
              <a:rPr lang="ja-JP" altLang="en-US" sz="1200" dirty="0" smtClean="0"/>
              <a:t>環境省：　日射量</a:t>
            </a:r>
            <a:r>
              <a:rPr lang="ja-JP" altLang="en-US" sz="1200" dirty="0"/>
              <a:t>、風況マップ、バイオマス賦存量、環境統計など</a:t>
            </a:r>
          </a:p>
          <a:p>
            <a:pPr algn="l"/>
            <a:r>
              <a:rPr lang="ja-JP" altLang="en-US" sz="1200" dirty="0" smtClean="0"/>
              <a:t>　・国土</a:t>
            </a:r>
            <a:r>
              <a:rPr lang="ja-JP" altLang="en-US" sz="1200" dirty="0"/>
              <a:t>交通省・気象庁・観光庁</a:t>
            </a:r>
            <a:r>
              <a:rPr lang="ja-JP" altLang="en-US" sz="1200" dirty="0" smtClean="0"/>
              <a:t>：　気象</a:t>
            </a:r>
            <a:r>
              <a:rPr lang="ja-JP" altLang="en-US" sz="1200" dirty="0"/>
              <a:t>統計、防災気象情報、河川水位</a:t>
            </a:r>
            <a:r>
              <a:rPr lang="ja-JP" altLang="en-US" sz="1200" dirty="0" smtClean="0"/>
              <a:t>、地図情報、交通量</a:t>
            </a:r>
            <a:r>
              <a:rPr lang="ja-JP" altLang="en-US" sz="1200" dirty="0"/>
              <a:t>、</a:t>
            </a:r>
            <a:r>
              <a:rPr lang="ja-JP" altLang="en-US" sz="1200" dirty="0" smtClean="0"/>
              <a:t>バリアフリーマップ</a:t>
            </a:r>
            <a:r>
              <a:rPr lang="ja-JP" altLang="en-US" sz="1200" dirty="0"/>
              <a:t>など</a:t>
            </a:r>
          </a:p>
          <a:p>
            <a:pPr algn="l"/>
            <a:r>
              <a:rPr lang="ja-JP" altLang="en-US" sz="1200" dirty="0" smtClean="0"/>
              <a:t>　・農林</a:t>
            </a:r>
            <a:r>
              <a:rPr lang="ja-JP" altLang="en-US" sz="1200" dirty="0"/>
              <a:t>水産省：農林水産統計（作物別生産量など）、農業集落情報など</a:t>
            </a:r>
          </a:p>
          <a:p>
            <a:pPr algn="l"/>
            <a:endParaRPr lang="en-US" altLang="ja-JP" sz="1200" dirty="0" smtClean="0"/>
          </a:p>
          <a:p>
            <a:pPr algn="l"/>
            <a:r>
              <a:rPr lang="ja-JP" altLang="en-US" dirty="0">
                <a:latin typeface="HGP創英角ｺﾞｼｯｸUB" pitchFamily="50" charset="-128"/>
                <a:ea typeface="HGP創英角ｺﾞｼｯｸUB" pitchFamily="50" charset="-128"/>
              </a:rPr>
              <a:t>２</a:t>
            </a:r>
            <a:r>
              <a:rPr lang="ja-JP" altLang="en-US" dirty="0" smtClean="0">
                <a:latin typeface="HGP創英角ｺﾞｼｯｸUB" pitchFamily="50" charset="-128"/>
                <a:ea typeface="HGP創英角ｺﾞｼｯｸUB" pitchFamily="50" charset="-128"/>
              </a:rPr>
              <a:t>）会員自治体</a:t>
            </a:r>
            <a:endParaRPr lang="en-US" altLang="ja-JP" dirty="0" smtClean="0">
              <a:latin typeface="HGP創英角ｺﾞｼｯｸUB" pitchFamily="50" charset="-128"/>
              <a:ea typeface="HGP創英角ｺﾞｼｯｸUB" pitchFamily="50" charset="-128"/>
            </a:endParaRPr>
          </a:p>
          <a:p>
            <a:pPr algn="l"/>
            <a:r>
              <a:rPr lang="ja-JP" altLang="en-US" sz="1200" dirty="0" smtClean="0"/>
              <a:t>・自治体の基本情報の中から選定して、技術委員会の検討を反映しつつ共通化・</a:t>
            </a:r>
            <a:r>
              <a:rPr lang="en-US" altLang="ja-JP" sz="1200" dirty="0" smtClean="0"/>
              <a:t>RDF</a:t>
            </a:r>
            <a:r>
              <a:rPr lang="ja-JP" altLang="en-US" sz="1200" dirty="0" smtClean="0"/>
              <a:t>化して公開。</a:t>
            </a:r>
            <a:endParaRPr lang="en-US" altLang="ja-JP" sz="1200" dirty="0" smtClean="0"/>
          </a:p>
          <a:p>
            <a:pPr algn="l"/>
            <a:r>
              <a:rPr lang="ja-JP" altLang="en-US" sz="1200" dirty="0" smtClean="0"/>
              <a:t>（例）</a:t>
            </a:r>
            <a:endParaRPr lang="en-US" altLang="ja-JP" sz="1200" dirty="0" smtClean="0"/>
          </a:p>
          <a:p>
            <a:pPr algn="l"/>
            <a:r>
              <a:rPr lang="ja-JP" altLang="en-US" sz="1200" dirty="0"/>
              <a:t>　</a:t>
            </a:r>
            <a:r>
              <a:rPr lang="ja-JP" altLang="en-US" sz="1200" dirty="0" smtClean="0"/>
              <a:t>・人口</a:t>
            </a:r>
            <a:r>
              <a:rPr lang="ja-JP" altLang="en-US" sz="1200" dirty="0"/>
              <a:t>・世帯数（大字別）、面積、緯度・経度、市の花、市章などの基本情報</a:t>
            </a:r>
          </a:p>
          <a:p>
            <a:pPr algn="l"/>
            <a:r>
              <a:rPr lang="ja-JP" altLang="en-US" sz="1200" dirty="0" smtClean="0"/>
              <a:t>　・避難所</a:t>
            </a:r>
            <a:r>
              <a:rPr lang="ja-JP" altLang="en-US" sz="1200" dirty="0"/>
              <a:t>情報：住所、緯度・経度、施設名（正式名、通称）、避難対象地域、収容可能人数、備蓄設備など</a:t>
            </a:r>
          </a:p>
          <a:p>
            <a:pPr algn="l"/>
            <a:r>
              <a:rPr lang="ja-JP" altLang="en-US" sz="1200" dirty="0" smtClean="0"/>
              <a:t>　・公共</a:t>
            </a:r>
            <a:r>
              <a:rPr lang="ja-JP" altLang="en-US" sz="1200" dirty="0"/>
              <a:t>施設情報（小中高等学校、幼稚園・保育園、病院、トイレなど）：住所、緯度・経度、施設概要</a:t>
            </a:r>
            <a:r>
              <a:rPr lang="ja-JP" altLang="en-US" sz="1200" dirty="0" smtClean="0"/>
              <a:t>など</a:t>
            </a:r>
            <a:endParaRPr lang="ja-JP" altLang="en-US" sz="1200" dirty="0"/>
          </a:p>
          <a:p>
            <a:pPr algn="l"/>
            <a:r>
              <a:rPr lang="ja-JP" altLang="en-US" sz="1200" dirty="0" smtClean="0"/>
              <a:t>　・地図</a:t>
            </a:r>
            <a:r>
              <a:rPr lang="ja-JP" altLang="en-US" sz="1200" dirty="0"/>
              <a:t>情報（都市計画図など</a:t>
            </a:r>
            <a:r>
              <a:rPr lang="ja-JP" altLang="en-US" sz="1200" dirty="0" smtClean="0"/>
              <a:t>）</a:t>
            </a:r>
            <a:endParaRPr lang="ja-JP" altLang="en-US" sz="1200" dirty="0"/>
          </a:p>
          <a:p>
            <a:pPr algn="l"/>
            <a:r>
              <a:rPr lang="ja-JP" altLang="en-US" sz="1200" dirty="0" smtClean="0"/>
              <a:t>　・生活</a:t>
            </a:r>
            <a:r>
              <a:rPr lang="ja-JP" altLang="en-US" sz="1200" dirty="0"/>
              <a:t>関連情報（ごみカレンダー、行政サービス情報（ユニバーサルメニュー）など</a:t>
            </a:r>
            <a:r>
              <a:rPr lang="ja-JP" altLang="en-US" sz="1200" dirty="0" smtClean="0"/>
              <a:t>）</a:t>
            </a:r>
            <a:endParaRPr lang="ja-JP" altLang="en-US" sz="1200" dirty="0"/>
          </a:p>
          <a:p>
            <a:pPr algn="l"/>
            <a:r>
              <a:rPr lang="ja-JP" altLang="en-US" sz="1200" dirty="0" smtClean="0"/>
              <a:t>　・観光</a:t>
            </a:r>
            <a:r>
              <a:rPr lang="ja-JP" altLang="en-US" sz="1200" dirty="0"/>
              <a:t>情報（観光施設、イベント、交通、観光マップ、写真など</a:t>
            </a:r>
            <a:r>
              <a:rPr lang="ja-JP" altLang="en-US" sz="1200" dirty="0" smtClean="0"/>
              <a:t>）</a:t>
            </a:r>
            <a:endParaRPr lang="en-US" altLang="ja-JP" sz="1200" dirty="0" smtClean="0"/>
          </a:p>
          <a:p>
            <a:pPr algn="l"/>
            <a:endParaRPr lang="en-US" altLang="ja-JP" sz="1200" dirty="0"/>
          </a:p>
          <a:p>
            <a:pPr algn="l"/>
            <a:r>
              <a:rPr lang="ja-JP" altLang="en-US" dirty="0" smtClean="0">
                <a:latin typeface="HGP創英角ｺﾞｼｯｸUB" pitchFamily="50" charset="-128"/>
                <a:ea typeface="HGP創英角ｺﾞｼｯｸUB" pitchFamily="50" charset="-128"/>
              </a:rPr>
              <a:t>３）実証実験参加団体</a:t>
            </a:r>
            <a:endParaRPr lang="en-US" altLang="ja-JP" dirty="0" smtClean="0">
              <a:latin typeface="HGP創英角ｺﾞｼｯｸUB" pitchFamily="50" charset="-128"/>
              <a:ea typeface="HGP創英角ｺﾞｼｯｸUB" pitchFamily="50" charset="-128"/>
            </a:endParaRPr>
          </a:p>
          <a:p>
            <a:pPr algn="l"/>
            <a:r>
              <a:rPr lang="ja-JP" altLang="en-US" sz="1200" dirty="0" smtClean="0"/>
              <a:t>・実証実験で取得・</a:t>
            </a:r>
            <a:r>
              <a:rPr lang="ja-JP" altLang="en-US" sz="1200" dirty="0"/>
              <a:t>活用</a:t>
            </a:r>
            <a:r>
              <a:rPr lang="ja-JP" altLang="en-US" sz="1200" dirty="0" smtClean="0"/>
              <a:t>するデータのうち、提供可能なものを</a:t>
            </a:r>
            <a:r>
              <a:rPr lang="en-US" altLang="ja-JP" sz="1200" dirty="0" smtClean="0"/>
              <a:t>RDF</a:t>
            </a:r>
            <a:r>
              <a:rPr lang="ja-JP" altLang="en-US" sz="1200" dirty="0" smtClean="0"/>
              <a:t>化して公開（例：地質、トレーサビリティ、交通など）</a:t>
            </a:r>
            <a:endParaRPr lang="en-US" altLang="ja-JP" sz="1200" dirty="0" smtClean="0"/>
          </a:p>
          <a:p>
            <a:pPr algn="l"/>
            <a:endParaRPr lang="en-US" altLang="ja-JP" sz="1200" dirty="0"/>
          </a:p>
          <a:p>
            <a:pPr algn="l"/>
            <a:r>
              <a:rPr lang="ja-JP" altLang="en-US" dirty="0" smtClean="0">
                <a:latin typeface="HGP創英角ｺﾞｼｯｸUB" pitchFamily="50" charset="-128"/>
                <a:ea typeface="HGP創英角ｺﾞｼｯｸUB" pitchFamily="50" charset="-128"/>
              </a:rPr>
              <a:t>４）会員企業・団体</a:t>
            </a:r>
            <a:endParaRPr lang="en-US" altLang="ja-JP" dirty="0" smtClean="0">
              <a:latin typeface="HGP創英角ｺﾞｼｯｸUB" pitchFamily="50" charset="-128"/>
              <a:ea typeface="HGP創英角ｺﾞｼｯｸUB" pitchFamily="50" charset="-128"/>
            </a:endParaRPr>
          </a:p>
          <a:p>
            <a:pPr algn="l"/>
            <a:r>
              <a:rPr lang="ja-JP" altLang="en-US" sz="1200" dirty="0" smtClean="0"/>
              <a:t>・会員保有データで、オープンデータ化することにより、当該会員や社会全体に効果が見込めるもの</a:t>
            </a:r>
            <a:endParaRPr lang="en-US" altLang="ja-JP" sz="1200" dirty="0" smtClean="0"/>
          </a:p>
        </p:txBody>
      </p:sp>
    </p:spTree>
    <p:extLst>
      <p:ext uri="{BB962C8B-B14F-4D97-AF65-F5344CB8AC3E}">
        <p14:creationId xmlns:p14="http://schemas.microsoft.com/office/powerpoint/2010/main" val="1592384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9</a:t>
            </a:fld>
            <a:endParaRPr lang="en-US" altLang="ja-JP"/>
          </a:p>
        </p:txBody>
      </p:sp>
      <p:sp>
        <p:nvSpPr>
          <p:cNvPr id="8196" name="Rectangle 2"/>
          <p:cNvSpPr>
            <a:spLocks noGrp="1" noChangeArrowheads="1"/>
          </p:cNvSpPr>
          <p:nvPr>
            <p:ph type="title"/>
          </p:nvPr>
        </p:nvSpPr>
        <p:spPr/>
        <p:txBody>
          <a:bodyPr/>
          <a:lstStyle/>
          <a:p>
            <a:r>
              <a:rPr lang="ja-JP" altLang="en-US" sz="2000" b="0" dirty="0" smtClean="0">
                <a:solidFill>
                  <a:srgbClr val="000000"/>
                </a:solidFill>
                <a:latin typeface="HGP創英角ｺﾞｼｯｸUB" pitchFamily="50" charset="-128"/>
                <a:ea typeface="HGP創英角ｺﾞｼｯｸUB" pitchFamily="50" charset="-128"/>
              </a:rPr>
              <a:t>参考２．参考となる取り組み事例の紹介（会員からの情報提供など）</a:t>
            </a:r>
          </a:p>
        </p:txBody>
      </p:sp>
      <p:sp>
        <p:nvSpPr>
          <p:cNvPr id="2" name="正方形/長方形 1"/>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例</a:t>
            </a:r>
          </a:p>
        </p:txBody>
      </p:sp>
      <p:sp>
        <p:nvSpPr>
          <p:cNvPr id="3" name="正方形/長方形 2"/>
          <p:cNvSpPr/>
          <p:nvPr/>
        </p:nvSpPr>
        <p:spPr>
          <a:xfrm>
            <a:off x="560512" y="961996"/>
            <a:ext cx="8784976" cy="1492716"/>
          </a:xfrm>
          <a:prstGeom prst="rect">
            <a:avLst/>
          </a:prstGeom>
        </p:spPr>
        <p:txBody>
          <a:bodyPr wrap="square">
            <a:spAutoFit/>
          </a:bodyPr>
          <a:lstStyle/>
          <a:p>
            <a:pPr algn="l"/>
            <a:r>
              <a:rPr lang="ja-JP" altLang="en-US" sz="1600" dirty="0">
                <a:latin typeface="HGP創英角ｺﾞｼｯｸUB" pitchFamily="50" charset="-128"/>
                <a:ea typeface="HGP創英角ｺﾞｼｯｸUB" pitchFamily="50" charset="-128"/>
              </a:rPr>
              <a:t>ＮＰＯ法人 位置情報サービス研究機構 </a:t>
            </a:r>
            <a:r>
              <a:rPr lang="en-US" altLang="ja-JP" sz="1600" dirty="0">
                <a:latin typeface="HGP創英角ｺﾞｼｯｸUB" pitchFamily="50" charset="-128"/>
                <a:ea typeface="HGP創英角ｺﾞｼｯｸUB" pitchFamily="50" charset="-128"/>
              </a:rPr>
              <a:t>(</a:t>
            </a:r>
            <a:r>
              <a:rPr lang="en-US" altLang="ja-JP" sz="1600" dirty="0" err="1">
                <a:latin typeface="HGP創英角ｺﾞｼｯｸUB" pitchFamily="50" charset="-128"/>
                <a:ea typeface="HGP創英角ｺﾞｼｯｸUB" pitchFamily="50" charset="-128"/>
              </a:rPr>
              <a:t>Lisra</a:t>
            </a:r>
            <a:r>
              <a:rPr lang="en-US" altLang="ja-JP" sz="1600" dirty="0">
                <a:latin typeface="HGP創英角ｺﾞｼｯｸUB" pitchFamily="50" charset="-128"/>
                <a:ea typeface="HGP創英角ｺﾞｼｯｸUB" pitchFamily="50" charset="-128"/>
              </a:rPr>
              <a:t>)</a:t>
            </a:r>
            <a:r>
              <a:rPr lang="ja-JP" altLang="en-US" sz="1600" dirty="0">
                <a:latin typeface="HGP創英角ｺﾞｼｯｸUB" pitchFamily="50" charset="-128"/>
                <a:ea typeface="HGP創英角ｺﾞｼｯｸUB" pitchFamily="50" charset="-128"/>
              </a:rPr>
              <a:t>　</a:t>
            </a:r>
            <a:r>
              <a:rPr lang="ja-JP" altLang="en-US" sz="1600" dirty="0" smtClean="0">
                <a:latin typeface="HGP創英角ｺﾞｼｯｸUB" pitchFamily="50" charset="-128"/>
                <a:ea typeface="HGP創英角ｺﾞｼｯｸUB" pitchFamily="50" charset="-128"/>
              </a:rPr>
              <a:t>ご紹介</a:t>
            </a:r>
            <a:endParaRPr lang="en-US" altLang="ja-JP" sz="1050" dirty="0" smtClean="0"/>
          </a:p>
          <a:p>
            <a:pPr algn="r"/>
            <a:r>
              <a:rPr lang="en-US" altLang="ja-JP" sz="1050" dirty="0" smtClean="0"/>
              <a:t>NPO</a:t>
            </a:r>
            <a:r>
              <a:rPr lang="ja-JP" altLang="en-US" sz="1050" dirty="0"/>
              <a:t>法人 </a:t>
            </a:r>
            <a:r>
              <a:rPr lang="en-US" altLang="ja-JP" sz="1050" dirty="0" err="1"/>
              <a:t>Lisra</a:t>
            </a:r>
            <a:r>
              <a:rPr lang="en-US" altLang="ja-JP" sz="1050" dirty="0"/>
              <a:t> </a:t>
            </a:r>
            <a:r>
              <a:rPr lang="ja-JP" altLang="en-US" sz="1050" dirty="0"/>
              <a:t>代表理事　</a:t>
            </a:r>
            <a:r>
              <a:rPr lang="en-US" altLang="ja-JP" sz="1050" dirty="0"/>
              <a:t>/ </a:t>
            </a:r>
            <a:r>
              <a:rPr lang="ja-JP" altLang="en-US" sz="1050" dirty="0"/>
              <a:t>名古屋大学　教授　河口</a:t>
            </a:r>
            <a:r>
              <a:rPr lang="ja-JP" altLang="en-US" sz="1050" dirty="0" smtClean="0"/>
              <a:t>信夫</a:t>
            </a:r>
            <a:endParaRPr lang="ja-JP" altLang="en-US" sz="1050" dirty="0"/>
          </a:p>
          <a:p>
            <a:pPr algn="l"/>
            <a:r>
              <a:rPr lang="ja-JP" altLang="en-US" sz="1200" dirty="0">
                <a:latin typeface="HGP創英角ｺﾞｼｯｸUB" pitchFamily="50" charset="-128"/>
                <a:ea typeface="HGP創英角ｺﾞｼｯｸUB" pitchFamily="50" charset="-128"/>
              </a:rPr>
              <a:t>■はじめに</a:t>
            </a:r>
          </a:p>
          <a:p>
            <a:pPr algn="l"/>
            <a:r>
              <a:rPr lang="ja-JP" altLang="en-US" sz="1050" dirty="0"/>
              <a:t>近年の携帯端末の普及や測位技術の向上により、様々な位置依存サービスが社会に広がりつつあります。また、様々な位置情報サービスに関する研究開発も活発に行われています。しかしながら、個々の研究成果は、運用面や予算面の問題で実際のサービスとして運用されることは少なく、また、実証実験が行われたとしても、継続的に運用を行うことは困難です。さらに、最近では、特定分野に特化し、クラウドソーシング（ボランティア）を活用した位置情報関係サービスや、自治体などが参加し、地域に特化した位置情報サービスが同時並行的に多数構築されています。しかし、これらのサービス間でのデータ交換は殆ど行われておらず、ユーザは必要に応じて異なるサービスを選択して利用する必要があります</a:t>
            </a:r>
            <a:r>
              <a:rPr lang="ja-JP" altLang="en-US" sz="1050" dirty="0" smtClean="0"/>
              <a:t>。</a:t>
            </a:r>
            <a:endParaRPr lang="en-US" altLang="ja-JP" sz="1050" dirty="0" smtClean="0"/>
          </a:p>
        </p:txBody>
      </p:sp>
      <p:pic>
        <p:nvPicPr>
          <p:cNvPr id="60" name="図 5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7497" y="2940531"/>
            <a:ext cx="3215005" cy="2724785"/>
          </a:xfrm>
          <a:prstGeom prst="rect">
            <a:avLst/>
          </a:prstGeom>
          <a:noFill/>
          <a:ln>
            <a:noFill/>
          </a:ln>
        </p:spPr>
      </p:pic>
      <p:sp>
        <p:nvSpPr>
          <p:cNvPr id="4" name="正方形/長方形 3"/>
          <p:cNvSpPr/>
          <p:nvPr/>
        </p:nvSpPr>
        <p:spPr>
          <a:xfrm>
            <a:off x="560512" y="2460418"/>
            <a:ext cx="5490655" cy="4016484"/>
          </a:xfrm>
          <a:prstGeom prst="rect">
            <a:avLst/>
          </a:prstGeom>
        </p:spPr>
        <p:txBody>
          <a:bodyPr wrap="square">
            <a:spAutoFit/>
          </a:bodyPr>
          <a:lstStyle/>
          <a:p>
            <a:pPr algn="l"/>
            <a:r>
              <a:rPr lang="ja-JP" altLang="en-US" sz="1200" dirty="0" smtClean="0">
                <a:latin typeface="HGP創英角ｺﾞｼｯｸUB" pitchFamily="50" charset="-128"/>
                <a:ea typeface="HGP創英角ｺﾞｼｯｸUB" pitchFamily="50" charset="-128"/>
              </a:rPr>
              <a:t>■</a:t>
            </a:r>
            <a:r>
              <a:rPr lang="ja-JP" altLang="en-US" sz="1200" dirty="0">
                <a:latin typeface="HGP創英角ｺﾞｼｯｸUB" pitchFamily="50" charset="-128"/>
                <a:ea typeface="HGP創英角ｺﾞｼｯｸUB" pitchFamily="50" charset="-128"/>
              </a:rPr>
              <a:t>ＮＰＯ法人設立の意義</a:t>
            </a:r>
          </a:p>
          <a:p>
            <a:pPr algn="l"/>
            <a:r>
              <a:rPr lang="ja-JP" altLang="en-US" sz="1050" dirty="0"/>
              <a:t>我々は「特定非営利活動法人位置情報サービス研究機構</a:t>
            </a:r>
            <a:r>
              <a:rPr lang="en-US" altLang="ja-JP" sz="1050" dirty="0"/>
              <a:t>(</a:t>
            </a:r>
            <a:r>
              <a:rPr lang="en-US" altLang="ja-JP" sz="1050" dirty="0" err="1"/>
              <a:t>Lisra</a:t>
            </a:r>
            <a:r>
              <a:rPr lang="en-US" altLang="ja-JP" sz="1050" dirty="0"/>
              <a:t>)</a:t>
            </a:r>
            <a:r>
              <a:rPr lang="ja-JP" altLang="en-US" sz="1050" dirty="0"/>
              <a:t>」を設立し、位置情報や位置に依存した情報（位置依存情報）に関する技術・サービスの研究・開発・教育・振興、および位置情報登録を行なうボランティアの支援を行うことにより、本技術の多方面への応用・発展を啓発し、社会への貢献と産業の振興を目指します。位置情報サービス</a:t>
            </a:r>
            <a:r>
              <a:rPr lang="ja-JP" altLang="en-US" sz="1050" dirty="0" smtClean="0"/>
              <a:t>の研究</a:t>
            </a:r>
            <a:r>
              <a:rPr lang="ja-JP" altLang="en-US" sz="1050" dirty="0"/>
              <a:t>・振興等を進めるには、法人格を持った公共的な組織の存在が、情報共有やサービスの集約、継続性の確保の意味で大きな役割を果たします。我々は、本</a:t>
            </a:r>
            <a:r>
              <a:rPr lang="en-US" altLang="ja-JP" sz="1050" dirty="0"/>
              <a:t>NPO</a:t>
            </a:r>
            <a:r>
              <a:rPr lang="ja-JP" altLang="en-US" sz="1050" dirty="0"/>
              <a:t>が、位置情報をとりまとめて流通させるハブのような役割が果たせると考えています。ボランティアや自治体、公共交通機関、民間事業者の間に立ち「新しい公共」として位置関連情報を流通させることを大きな目的としています。特に国や自治体が有する様々な位置関連情報の活用手法の検討を進めます。また、位置情報に関したサービスを行なうためには、様々な技術基盤が必要です。</a:t>
            </a:r>
            <a:r>
              <a:rPr lang="en-US" altLang="ja-JP" sz="1050" dirty="0" err="1"/>
              <a:t>Lisra</a:t>
            </a:r>
            <a:r>
              <a:rPr lang="ja-JP" altLang="en-US" sz="1050" dirty="0"/>
              <a:t>では、最新の技術の調査・研究・開発を行ない、会員で共有していきます。位置連動広告、</a:t>
            </a:r>
            <a:r>
              <a:rPr lang="en-US" altLang="ja-JP" sz="1050" dirty="0"/>
              <a:t>POI(Place of Interest)</a:t>
            </a:r>
            <a:r>
              <a:rPr lang="ja-JP" altLang="en-US" sz="1050" dirty="0" err="1"/>
              <a:t>、</a:t>
            </a:r>
            <a:r>
              <a:rPr lang="ja-JP" altLang="en-US" sz="1050" dirty="0"/>
              <a:t>屋内位置等については、様々な課題が存在しています。</a:t>
            </a:r>
            <a:r>
              <a:rPr lang="en-US" altLang="ja-JP" sz="1050" dirty="0" err="1"/>
              <a:t>Lisra</a:t>
            </a:r>
            <a:r>
              <a:rPr lang="ja-JP" altLang="en-US" sz="1050" dirty="0"/>
              <a:t>では、多様な実証実験を通じて、これらの技術の可能性を追求する予定です。これらの実験計画の策定や、実験結果の共有も会員内で行なう予定です。位置情報関係の最新情報や最先端のメンバーが集まる組織を目指します。</a:t>
            </a:r>
          </a:p>
          <a:p>
            <a:pPr algn="l"/>
            <a:endParaRPr lang="ja-JP" altLang="en-US" sz="1050" dirty="0"/>
          </a:p>
          <a:p>
            <a:pPr algn="l"/>
            <a:r>
              <a:rPr lang="ja-JP" altLang="en-US" sz="1200" dirty="0">
                <a:latin typeface="HGP創英角ｺﾞｼｯｸUB" pitchFamily="50" charset="-128"/>
                <a:ea typeface="HGP創英角ｺﾞｼｯｸUB" pitchFamily="50" charset="-128"/>
              </a:rPr>
              <a:t>■法人の運営とシンポジウム</a:t>
            </a:r>
          </a:p>
          <a:p>
            <a:pPr algn="l"/>
            <a:r>
              <a:rPr lang="ja-JP" altLang="en-US" sz="1050" dirty="0" smtClean="0"/>
              <a:t>本法人</a:t>
            </a:r>
            <a:r>
              <a:rPr lang="ja-JP" altLang="en-US" sz="1050" dirty="0"/>
              <a:t>は、理事会、運営委員会、総会によって運営されます。また、様々な</a:t>
            </a:r>
            <a:r>
              <a:rPr lang="en-US" altLang="ja-JP" sz="1050" dirty="0"/>
              <a:t>WG</a:t>
            </a:r>
            <a:r>
              <a:rPr lang="ja-JP" altLang="en-US" sz="1050" dirty="0"/>
              <a:t>を設立し、研究開発を行います。</a:t>
            </a:r>
          </a:p>
          <a:p>
            <a:pPr algn="l"/>
            <a:r>
              <a:rPr lang="en-US" altLang="ja-JP" sz="1050" dirty="0" smtClean="0"/>
              <a:t>2012</a:t>
            </a:r>
            <a:r>
              <a:rPr lang="ja-JP" altLang="en-US" sz="1050" dirty="0"/>
              <a:t>年</a:t>
            </a:r>
            <a:r>
              <a:rPr lang="en-US" altLang="ja-JP" sz="1050" dirty="0"/>
              <a:t>12</a:t>
            </a:r>
            <a:r>
              <a:rPr lang="ja-JP" altLang="en-US" sz="1050" dirty="0"/>
              <a:t>月</a:t>
            </a:r>
            <a:r>
              <a:rPr lang="en-US" altLang="ja-JP" sz="1050" dirty="0"/>
              <a:t>1</a:t>
            </a:r>
            <a:r>
              <a:rPr lang="ja-JP" altLang="en-US" sz="1050" dirty="0"/>
              <a:t>日（土）に設立記念シンポジウムの開催を予定しています。これらについては、情報交換メーリングリストであらためてご連絡いたします。ぜひ、ご参加ください。</a:t>
            </a:r>
          </a:p>
          <a:p>
            <a:pPr algn="l"/>
            <a:endParaRPr lang="ja-JP" altLang="en-US" sz="1050" dirty="0"/>
          </a:p>
          <a:p>
            <a:pPr algn="l"/>
            <a:r>
              <a:rPr lang="ja-JP" altLang="en-US" sz="1050" dirty="0"/>
              <a:t>問い合わせ先</a:t>
            </a:r>
            <a:r>
              <a:rPr lang="en-US" altLang="ja-JP" sz="1050" dirty="0"/>
              <a:t>:  http://lisra.jp</a:t>
            </a:r>
          </a:p>
          <a:p>
            <a:pPr algn="l"/>
            <a:r>
              <a:rPr lang="en-US" altLang="ja-JP" sz="1050" dirty="0"/>
              <a:t>Email: info@lisra.jp</a:t>
            </a:r>
          </a:p>
        </p:txBody>
      </p:sp>
    </p:spTree>
    <p:extLst>
      <p:ext uri="{BB962C8B-B14F-4D97-AF65-F5344CB8AC3E}">
        <p14:creationId xmlns:p14="http://schemas.microsoft.com/office/powerpoint/2010/main" val="2309529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B-01_A4J">
  <a:themeElements>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01_A4J">
  <a:themeElements>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B-01_A4J</Template>
  <TotalTime>2879</TotalTime>
  <Words>2292</Words>
  <Application>Microsoft Office PowerPoint</Application>
  <PresentationFormat>A4 210 x 297 mm</PresentationFormat>
  <Paragraphs>350</Paragraphs>
  <Slides>14</Slides>
  <Notes>14</Notes>
  <HiddenSlides>0</HiddenSlides>
  <MMClips>0</MMClips>
  <ScaleCrop>false</ScaleCrop>
  <HeadingPairs>
    <vt:vector size="6" baseType="variant">
      <vt:variant>
        <vt:lpstr>テーマ</vt:lpstr>
      </vt:variant>
      <vt:variant>
        <vt:i4>2</vt:i4>
      </vt:variant>
      <vt:variant>
        <vt:lpstr>埋め込まれた OLE サーバー</vt:lpstr>
      </vt:variant>
      <vt:variant>
        <vt:i4>1</vt:i4>
      </vt:variant>
      <vt:variant>
        <vt:lpstr>スライド タイトル</vt:lpstr>
      </vt:variant>
      <vt:variant>
        <vt:i4>14</vt:i4>
      </vt:variant>
    </vt:vector>
  </HeadingPairs>
  <TitlesOfParts>
    <vt:vector size="17" baseType="lpstr">
      <vt:lpstr>B-01_A4J</vt:lpstr>
      <vt:lpstr>1_B-01_A4J</vt:lpstr>
      <vt:lpstr>Microsoft Excel ワークシート</vt:lpstr>
      <vt:lpstr>PowerPoint プレゼンテーション</vt:lpstr>
      <vt:lpstr>目　次</vt:lpstr>
      <vt:lpstr>１．利活用・普及委員会の2012年度の活動内容（案）　</vt:lpstr>
      <vt:lpstr>１．利活用・普及委員会の2012年度の活動内容（案）　</vt:lpstr>
      <vt:lpstr>１．利活用・普及委員会の2012年度の活動内容（案）　</vt:lpstr>
      <vt:lpstr>２．各回の主な検討テーマ（案）</vt:lpstr>
      <vt:lpstr>３．スケジュール（案）</vt:lpstr>
      <vt:lpstr>参考１．オープンデータカタログへの掲載（リンク含む）を依頼するデータの例</vt:lpstr>
      <vt:lpstr>参考２．参考となる取り組み事例の紹介（会員からの情報提供など）</vt:lpstr>
      <vt:lpstr>参考２．参考となる取り組み事例の紹介（会員からの情報提供など）</vt:lpstr>
      <vt:lpstr>参考２．参考となる取り組み事例の紹介（会員からの情報提供など）</vt:lpstr>
      <vt:lpstr>参考２．参考となる取り組み事例の紹介（会員からの情報提供など）</vt:lpstr>
      <vt:lpstr>参考３．Where does my money go?</vt:lpstr>
      <vt:lpstr>参考４．分野や技術からのアプローチ例</vt:lpstr>
    </vt:vector>
  </TitlesOfParts>
  <Company>MRI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津國　剛</dc:creator>
  <cp:lastModifiedBy>高野　侑子</cp:lastModifiedBy>
  <cp:revision>321</cp:revision>
  <cp:lastPrinted>2012-08-29T01:01:29Z</cp:lastPrinted>
  <dcterms:created xsi:type="dcterms:W3CDTF">2010-12-13T06:02:17Z</dcterms:created>
  <dcterms:modified xsi:type="dcterms:W3CDTF">2012-09-29T13:25:42Z</dcterms:modified>
</cp:coreProperties>
</file>