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</p:sldMasterIdLst>
  <p:notesMasterIdLst>
    <p:notesMasterId r:id="rId17"/>
  </p:notesMasterIdLst>
  <p:handoutMasterIdLst>
    <p:handoutMasterId r:id="rId18"/>
  </p:handoutMasterIdLst>
  <p:sldIdLst>
    <p:sldId id="580" r:id="rId3"/>
    <p:sldId id="614" r:id="rId4"/>
    <p:sldId id="613" r:id="rId5"/>
    <p:sldId id="609" r:id="rId6"/>
    <p:sldId id="610" r:id="rId7"/>
    <p:sldId id="612" r:id="rId8"/>
    <p:sldId id="605" r:id="rId9"/>
    <p:sldId id="615" r:id="rId10"/>
    <p:sldId id="619" r:id="rId11"/>
    <p:sldId id="622" r:id="rId12"/>
    <p:sldId id="617" r:id="rId13"/>
    <p:sldId id="611" r:id="rId14"/>
    <p:sldId id="618" r:id="rId15"/>
    <p:sldId id="623" r:id="rId16"/>
  </p:sldIdLst>
  <p:sldSz cx="9906000" cy="6858000" type="A4"/>
  <p:notesSz cx="9939338" cy="68072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A92C1D"/>
    <a:srgbClr val="FFFFCC"/>
    <a:srgbClr val="D7929F"/>
    <a:srgbClr val="CDE7DA"/>
    <a:srgbClr val="00FFFF"/>
    <a:srgbClr val="558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65" autoAdjust="0"/>
    <p:restoredTop sz="94670" autoAdjust="0"/>
  </p:normalViewPr>
  <p:slideViewPr>
    <p:cSldViewPr>
      <p:cViewPr>
        <p:scale>
          <a:sx n="86" d="100"/>
          <a:sy n="86" d="100"/>
        </p:scale>
        <p:origin x="-1284" y="-7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6" tIns="45915" rIns="91826" bIns="45915" numCol="1" anchor="t" anchorCtr="0" compatLnSpc="1">
            <a:prstTxWarp prst="textNoShape">
              <a:avLst/>
            </a:prstTxWarp>
          </a:bodyPr>
          <a:lstStyle>
            <a:lvl1pPr algn="l" defTabSz="919127" fontAlgn="base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5625" y="0"/>
            <a:ext cx="430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6" tIns="45915" rIns="91826" bIns="45915" numCol="1" anchor="t" anchorCtr="0" compatLnSpc="1">
            <a:prstTxWarp prst="textNoShape">
              <a:avLst/>
            </a:prstTxWarp>
          </a:bodyPr>
          <a:lstStyle>
            <a:lvl1pPr algn="r" defTabSz="919127" fontAlgn="base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63550" y="6537325"/>
            <a:ext cx="4506913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fontAlgn="b">
              <a:buFontTx/>
              <a:buNone/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ja-JP" dirty="0"/>
              <a:t>Copyright (C)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611688" y="6537325"/>
            <a:ext cx="695325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ctr" anchorCtr="0" compatLnSpc="1">
            <a:prstTxWarp prst="textNoShape">
              <a:avLst/>
            </a:prstTxWarp>
          </a:bodyPr>
          <a:lstStyle>
            <a:lvl1pPr algn="ctr" fontAlgn="base">
              <a:buFontTx/>
              <a:buNone/>
              <a:defRPr sz="1200"/>
            </a:lvl1pPr>
          </a:lstStyle>
          <a:p>
            <a:pPr>
              <a:defRPr/>
            </a:pPr>
            <a:fld id="{DF94D862-5FFD-475D-8C7A-41CACC7328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21570" name="Line 2"/>
          <p:cNvSpPr>
            <a:spLocks noChangeShapeType="1"/>
          </p:cNvSpPr>
          <p:nvPr/>
        </p:nvSpPr>
        <p:spPr bwMode="auto">
          <a:xfrm>
            <a:off x="463550" y="6518275"/>
            <a:ext cx="899001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0654" tIns="45327" rIns="90654" bIns="45327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7658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6" tIns="45915" rIns="91826" bIns="45915" numCol="1" anchor="t" anchorCtr="0" compatLnSpc="1">
            <a:prstTxWarp prst="textNoShape">
              <a:avLst/>
            </a:prstTxWarp>
          </a:bodyPr>
          <a:lstStyle>
            <a:lvl1pPr algn="l" defTabSz="919127" fontAlgn="base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5625" y="0"/>
            <a:ext cx="430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6" tIns="45915" rIns="91826" bIns="45915" numCol="1" anchor="t" anchorCtr="0" compatLnSpc="1">
            <a:prstTxWarp prst="textNoShape">
              <a:avLst/>
            </a:prstTxWarp>
          </a:bodyPr>
          <a:lstStyle>
            <a:lvl1pPr algn="r" defTabSz="919127" fontAlgn="base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8963" y="509588"/>
            <a:ext cx="3689350" cy="2554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5325"/>
            <a:ext cx="7291388" cy="954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63550" y="6551613"/>
            <a:ext cx="4506913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fontAlgn="b">
              <a:buFontTx/>
              <a:buNone/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altLang="ja-JP" dirty="0"/>
              <a:t>Copyright (C)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657725" y="6551613"/>
            <a:ext cx="623888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0654" tIns="45327" rIns="90654" bIns="45327" numCol="1" anchor="ctr" anchorCtr="0" compatLnSpc="1">
            <a:prstTxWarp prst="textNoShape">
              <a:avLst/>
            </a:prstTxWarp>
          </a:bodyPr>
          <a:lstStyle>
            <a:lvl1pPr algn="ctr" fontAlgn="base">
              <a:buFontTx/>
              <a:buNone/>
              <a:defRPr sz="1200"/>
            </a:lvl1pPr>
          </a:lstStyle>
          <a:p>
            <a:pPr>
              <a:defRPr/>
            </a:pPr>
            <a:fld id="{5377ED37-EA66-4333-BAFA-F0046BF8A3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63550" y="6518275"/>
            <a:ext cx="899001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0654" tIns="45327" rIns="90654" bIns="45327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19813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Font typeface="Wingdings" pitchFamily="2" charset="2"/>
      <a:defRPr kumimoji="1" sz="14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1pPr>
    <a:lvl2pPr marL="233363" indent="-231775" algn="l" rtl="0" eaLnBrk="0" fontAlgn="base" hangingPunct="0">
      <a:spcBef>
        <a:spcPct val="20000"/>
      </a:spcBef>
      <a:spcAft>
        <a:spcPct val="0"/>
      </a:spcAft>
      <a:buClr>
        <a:srgbClr val="3E5E84"/>
      </a:buClr>
      <a:buFont typeface="Wingdings" pitchFamily="2" charset="2"/>
      <a:buChar char="n"/>
      <a:defRPr kumimoji="1" sz="12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2pPr>
    <a:lvl3pPr marL="523875" indent="-242888" algn="l" rtl="0" eaLnBrk="0" fontAlgn="base" hangingPunct="0">
      <a:spcBef>
        <a:spcPct val="20000"/>
      </a:spcBef>
      <a:spcAft>
        <a:spcPct val="0"/>
      </a:spcAft>
      <a:buClr>
        <a:srgbClr val="808080"/>
      </a:buClr>
      <a:buFont typeface="Wingdings" pitchFamily="2" charset="2"/>
      <a:buChar char="n"/>
      <a:defRPr kumimoji="1" sz="10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3pPr>
    <a:lvl4pPr marL="771525" indent="-195263" algn="l" rtl="0" eaLnBrk="0" fontAlgn="base" hangingPunct="0">
      <a:spcBef>
        <a:spcPct val="20000"/>
      </a:spcBef>
      <a:spcAft>
        <a:spcPct val="0"/>
      </a:spcAft>
      <a:buClr>
        <a:srgbClr val="558C99"/>
      </a:buClr>
      <a:buFont typeface="Wingdings" pitchFamily="2" charset="2"/>
      <a:buChar char="l"/>
      <a:defRPr kumimoji="1" sz="9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4pPr>
    <a:lvl5pPr marL="985838" indent="-195263" algn="l" rtl="0" eaLnBrk="0" fontAlgn="base" hangingPunct="0">
      <a:spcBef>
        <a:spcPct val="20000"/>
      </a:spcBef>
      <a:spcAft>
        <a:spcPct val="0"/>
      </a:spcAft>
      <a:buClr>
        <a:srgbClr val="C0C0C0"/>
      </a:buClr>
      <a:buFont typeface="Wingdings" pitchFamily="2" charset="2"/>
      <a:buChar char="l"/>
      <a:defRPr kumimoji="1" sz="900" kern="1200">
        <a:solidFill>
          <a:schemeClr val="tx1"/>
        </a:solidFill>
        <a:latin typeface="ＭＳ Ｐゴシック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AB8EB2-4F9E-4189-9B54-6825F1A63374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0BBF5-07D0-4F83-891A-39CCCF83CE1B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990BF3-5956-4FE5-9B11-AF200D1BFA15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0535F4-6E79-482B-A920-AF4BAA636A50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748947-73F7-4A99-9B90-B914E9298F04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E9542E-304B-4D88-AA02-75EBED450155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D0C35-BC5E-4962-AD03-98FB6002F1AB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0535F4-6E79-482B-A920-AF4BAA636A50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ja-JP" dirty="0" smtClean="0"/>
              <a:t>Copyright (C) Open Data Promotion Consortium</a:t>
            </a:r>
          </a:p>
        </p:txBody>
      </p:sp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E225C9-1682-4CC6-AA73-8079738ADAED}" type="slidenum">
              <a:rPr lang="en-US" altLang="ja-JP" smtClean="0"/>
              <a:pPr/>
              <a:t>9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35325"/>
            <a:ext cx="7291388" cy="215900"/>
          </a:xfrm>
          <a:noFill/>
          <a:ln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gray">
          <a:xfrm>
            <a:off x="415925" y="6591300"/>
            <a:ext cx="9051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A75AF-5997-45A6-9C5C-96C9440EBE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21538" y="330200"/>
            <a:ext cx="2268537" cy="23050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15925" y="330200"/>
            <a:ext cx="6653213" cy="23050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DBFC-22D5-4532-B29D-7546AC3421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gray">
          <a:xfrm>
            <a:off x="415925" y="6591300"/>
            <a:ext cx="9051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gray">
          <a:xfrm>
            <a:off x="415925" y="3429000"/>
            <a:ext cx="9051925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gray">
          <a:xfrm>
            <a:off x="415925" y="2781300"/>
            <a:ext cx="9051925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  <p:pic>
        <p:nvPicPr>
          <p:cNvPr id="7" name="Picture 16" descr="ヨコカラー中用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406400" y="188913"/>
            <a:ext cx="9080500" cy="19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9294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497013" y="4005263"/>
            <a:ext cx="6911975" cy="212725"/>
          </a:xfrm>
          <a:ln algn="ctr"/>
        </p:spPr>
        <p:txBody>
          <a:bodyPr/>
          <a:lstStyle>
            <a:lvl1pPr>
              <a:defRPr sz="140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249295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636588" y="2781300"/>
            <a:ext cx="8637587" cy="647700"/>
          </a:xfrm>
          <a:ln algn="ctr"/>
        </p:spPr>
        <p:txBody>
          <a:bodyPr lIns="0" bIns="0" anchor="ctr"/>
          <a:lstStyle>
            <a:lvl1pPr algn="ctr">
              <a:defRPr kumimoji="0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88D2F-79AE-4C9A-8987-210C64413F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53B9E-660A-46F4-BBC9-9CB4B05948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C2C48-D247-4DEE-A1C2-C1107FF3F8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0388" y="1123950"/>
            <a:ext cx="4387850" cy="151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00638" y="1123950"/>
            <a:ext cx="4389437" cy="151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6A9D8-C9CF-4AEA-8C6D-98F1B79FD2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C64DC-E9EE-4CAF-B519-F98A1CD5BB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263D-8BB5-4BD6-9F19-E1D2A77962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3108C-AF87-44D0-A18B-4E69ED7678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7CD3E-7A65-4E97-8283-C787A7075F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936A8-DED0-43C6-B621-DB7CB3DB16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7A332-3663-4BEC-A098-D52DCC15E4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C08FC-5120-4392-8A4F-C0E656B7AC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21538" y="330200"/>
            <a:ext cx="2268537" cy="23050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15925" y="330200"/>
            <a:ext cx="6653213" cy="23050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D1289-E162-440C-9794-983534B235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D59AA-BEB9-4496-B8BE-F9D39E06D0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0388" y="1123950"/>
            <a:ext cx="4387850" cy="151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00638" y="1123950"/>
            <a:ext cx="4389437" cy="151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47BB8-A323-423F-8B08-80C164CA5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9F645-CE88-4DFC-A492-CD3969714D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BCEAB-545F-4BB4-9392-1228D7EDE0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4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33F5F-D306-46F0-ACA0-35CAE27D26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0DA58-AF46-47FF-94A8-8B646578F4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B836D-24F9-46DE-A3C9-709EE608CF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5"/>
          <p:cNvSpPr>
            <a:spLocks noGrp="1" noChangeArrowheads="1"/>
          </p:cNvSpPr>
          <p:nvPr>
            <p:ph type="title"/>
          </p:nvPr>
        </p:nvSpPr>
        <p:spPr bwMode="gray">
          <a:xfrm>
            <a:off x="415925" y="330200"/>
            <a:ext cx="90519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4000" tIns="0" rIns="0" bIns="5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8" name="Rectangle 108"/>
          <p:cNvSpPr>
            <a:spLocks noGrp="1" noChangeArrowheads="1"/>
          </p:cNvSpPr>
          <p:nvPr>
            <p:ph type="body" idx="1"/>
          </p:nvPr>
        </p:nvSpPr>
        <p:spPr bwMode="gray">
          <a:xfrm>
            <a:off x="560388" y="1123950"/>
            <a:ext cx="89296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198189" name="Rectangle 109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711700" y="6591300"/>
            <a:ext cx="469900" cy="25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fontAlgn="base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BA14E957-29F2-47F0-8690-DAB2F14882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198190" name="Line 110"/>
          <p:cNvSpPr>
            <a:spLocks noChangeShapeType="1"/>
          </p:cNvSpPr>
          <p:nvPr/>
        </p:nvSpPr>
        <p:spPr bwMode="gray">
          <a:xfrm>
            <a:off x="415925" y="6591300"/>
            <a:ext cx="9051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  <p:sp>
        <p:nvSpPr>
          <p:cNvPr id="1198191" name="Rectangle 111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81000" y="6654800"/>
            <a:ext cx="3598863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fontAlgn="b">
              <a:buFontTx/>
              <a:buNone/>
              <a:defRPr sz="1000" smtClean="0">
                <a:solidFill>
                  <a:srgbClr val="ACACAC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1198299" name="title_line"/>
          <p:cNvSpPr>
            <a:spLocks noChangeShapeType="1"/>
          </p:cNvSpPr>
          <p:nvPr/>
        </p:nvSpPr>
        <p:spPr bwMode="gray">
          <a:xfrm>
            <a:off x="415925" y="812800"/>
            <a:ext cx="9051925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254000" indent="-254000" algn="l" rtl="0" fontAlgn="base">
        <a:spcBef>
          <a:spcPct val="20000"/>
        </a:spcBef>
        <a:spcAft>
          <a:spcPct val="0"/>
        </a:spcAft>
        <a:buClr>
          <a:srgbClr val="3E5E84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2pPr>
      <a:lvl3pPr marL="571500" indent="-254000" algn="l" rtl="0" fontAlgn="base">
        <a:spcBef>
          <a:spcPct val="20000"/>
        </a:spcBef>
        <a:spcAft>
          <a:spcPct val="0"/>
        </a:spcAft>
        <a:buClr>
          <a:srgbClr val="808080"/>
        </a:buClr>
        <a:buFont typeface="Wingdings" pitchFamily="2" charset="2"/>
        <a:buChar char="n"/>
        <a:defRPr kumimoji="1">
          <a:solidFill>
            <a:schemeClr val="tx1"/>
          </a:solidFill>
          <a:latin typeface="+mn-lt"/>
          <a:ea typeface="+mn-ea"/>
        </a:defRPr>
      </a:lvl3pPr>
      <a:lvl4pPr marL="825500" indent="-190500" algn="l" rtl="0" fontAlgn="base">
        <a:spcBef>
          <a:spcPct val="20000"/>
        </a:spcBef>
        <a:spcAft>
          <a:spcPct val="0"/>
        </a:spcAft>
        <a:buClr>
          <a:srgbClr val="558C99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4pPr>
      <a:lvl5pPr marL="1079500" indent="-1905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5pPr>
      <a:lvl6pPr marL="1536700" indent="-1905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6pPr>
      <a:lvl7pPr marL="1993900" indent="-1905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7pPr>
      <a:lvl8pPr marL="2451100" indent="-1905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8pPr>
      <a:lvl9pPr marL="2908300" indent="-1905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ヨコカラー中用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gray">
          <a:xfrm>
            <a:off x="406400" y="188913"/>
            <a:ext cx="9080500" cy="19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415925" y="330200"/>
            <a:ext cx="90519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4000" tIns="0" rIns="0" bIns="54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 bwMode="gray">
          <a:xfrm>
            <a:off x="560388" y="1123950"/>
            <a:ext cx="89296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4826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711700" y="6591300"/>
            <a:ext cx="469900" cy="25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fontAlgn="base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9CD93D37-6342-40AC-98C7-FE152B9D11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248263" name="Line 7"/>
          <p:cNvSpPr>
            <a:spLocks noChangeShapeType="1"/>
          </p:cNvSpPr>
          <p:nvPr/>
        </p:nvSpPr>
        <p:spPr bwMode="gray">
          <a:xfrm>
            <a:off x="415925" y="6591300"/>
            <a:ext cx="905192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  <p:sp>
        <p:nvSpPr>
          <p:cNvPr id="1248264" name="Rectangle 8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81000" y="6654800"/>
            <a:ext cx="3598863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fontAlgn="b">
              <a:buFontTx/>
              <a:buNone/>
              <a:defRPr sz="1000" smtClean="0">
                <a:solidFill>
                  <a:srgbClr val="ACACAC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1248371" name="title_line"/>
          <p:cNvSpPr>
            <a:spLocks noChangeShapeType="1"/>
          </p:cNvSpPr>
          <p:nvPr/>
        </p:nvSpPr>
        <p:spPr bwMode="gray">
          <a:xfrm>
            <a:off x="415925" y="812800"/>
            <a:ext cx="9051925" cy="15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fontAlgn="b">
              <a:buFont typeface="Wingdings" pitchFamily="2" charset="2"/>
              <a:buNone/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buClr>
          <a:srgbClr val="5F5F5F"/>
        </a:buClr>
        <a:defRPr kumimoji="1" sz="2400" b="1">
          <a:solidFill>
            <a:schemeClr val="tx1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254000" indent="-254000" algn="l" rtl="0" eaLnBrk="0" fontAlgn="base" hangingPunct="0">
        <a:spcBef>
          <a:spcPct val="20000"/>
        </a:spcBef>
        <a:spcAft>
          <a:spcPct val="0"/>
        </a:spcAft>
        <a:buClr>
          <a:srgbClr val="3E5E84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2pPr>
      <a:lvl3pPr marL="571500" indent="-25400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Font typeface="Wingdings" pitchFamily="2" charset="2"/>
        <a:buChar char="n"/>
        <a:defRPr kumimoji="1">
          <a:solidFill>
            <a:schemeClr val="tx1"/>
          </a:solidFill>
          <a:latin typeface="+mn-lt"/>
          <a:ea typeface="+mn-ea"/>
        </a:defRPr>
      </a:lvl3pPr>
      <a:lvl4pPr marL="825500" indent="-190500" algn="l" rtl="0" eaLnBrk="0" fontAlgn="base" hangingPunct="0">
        <a:spcBef>
          <a:spcPct val="20000"/>
        </a:spcBef>
        <a:spcAft>
          <a:spcPct val="0"/>
        </a:spcAft>
        <a:buClr>
          <a:srgbClr val="558C99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4pPr>
      <a:lvl5pPr marL="1079500" indent="-1905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5pPr>
      <a:lvl6pPr marL="1536700" indent="-1905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6pPr>
      <a:lvl7pPr marL="1993900" indent="-1905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7pPr>
      <a:lvl8pPr marL="2451100" indent="-1905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8pPr>
      <a:lvl9pPr marL="2908300" indent="-1905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l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6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381000" y="6654800"/>
            <a:ext cx="3598863" cy="152400"/>
          </a:xfrm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gray">
          <a:xfrm>
            <a:off x="430066" y="2913949"/>
            <a:ext cx="905192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defRPr kumimoji="1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000" indent="-254000" algn="l" rtl="0" fontAlgn="base">
              <a:spcBef>
                <a:spcPct val="20000"/>
              </a:spcBef>
              <a:spcAft>
                <a:spcPct val="0"/>
              </a:spcAft>
              <a:buClr>
                <a:srgbClr val="3E5E84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571500" indent="-254000" algn="l" rtl="0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8255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558C99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10795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15367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19939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2451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2908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今年度の検討事項及び進め方について（案）</a:t>
            </a:r>
          </a:p>
          <a:p>
            <a:pPr marL="0" indent="0"/>
            <a:endParaRPr lang="en-US" altLang="ja-JP" dirty="0" smtClean="0"/>
          </a:p>
          <a:p>
            <a:pPr marL="0" indent="0"/>
            <a:endParaRPr lang="en-US" altLang="ja-JP" dirty="0" smtClean="0"/>
          </a:p>
          <a:p>
            <a:pPr marL="0" indent="0"/>
            <a:endParaRPr lang="en-US" altLang="ja-JP" dirty="0" smtClean="0"/>
          </a:p>
          <a:p>
            <a:pPr marL="0" indent="0"/>
            <a:r>
              <a:rPr lang="en-US" altLang="ja-JP" dirty="0" smtClean="0"/>
              <a:t>2012</a:t>
            </a:r>
            <a:r>
              <a:rPr lang="ja-JP" altLang="en-US" dirty="0" smtClean="0"/>
              <a:t>年</a:t>
            </a:r>
            <a:r>
              <a:rPr lang="en-US" altLang="ja-JP" dirty="0" smtClean="0"/>
              <a:t>9</a:t>
            </a:r>
            <a:r>
              <a:rPr lang="ja-JP" altLang="en-US" dirty="0" smtClean="0"/>
              <a:t>月</a:t>
            </a:r>
            <a:r>
              <a:rPr lang="en-US" altLang="ja-JP" dirty="0" smtClean="0"/>
              <a:t>26</a:t>
            </a:r>
            <a:r>
              <a:rPr lang="ja-JP" altLang="en-US" dirty="0" smtClean="0"/>
              <a:t>日</a:t>
            </a:r>
            <a:endParaRPr lang="en-US" altLang="ja-JP" dirty="0" smtClean="0"/>
          </a:p>
          <a:p>
            <a:pPr marL="0" indent="0"/>
            <a:endParaRPr lang="en-US" altLang="ja-JP" dirty="0" smtClean="0"/>
          </a:p>
          <a:p>
            <a:pPr marL="0" indent="0"/>
            <a:r>
              <a:rPr lang="ja-JP" altLang="en-US" dirty="0" smtClean="0"/>
              <a:t>オープンデータ流通推進コンソーシアム事務局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44488" y="2348880"/>
            <a:ext cx="76290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ja-JP" altLang="en-US" sz="2000" dirty="0" smtClean="0">
                <a:latin typeface="+mn-ea"/>
                <a:ea typeface="+mn-ea"/>
              </a:rPr>
              <a:t>オープンデータ流通推コンソーシアム</a:t>
            </a:r>
            <a:r>
              <a:rPr lang="ja-JP" altLang="en-US" sz="2000" dirty="0"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latin typeface="+mn-ea"/>
                <a:ea typeface="+mn-ea"/>
              </a:rPr>
              <a:t>第</a:t>
            </a:r>
            <a:r>
              <a:rPr lang="en-US" altLang="ja-JP" sz="2000" dirty="0" smtClean="0">
                <a:latin typeface="+mn-ea"/>
                <a:ea typeface="+mn-ea"/>
              </a:rPr>
              <a:t>1</a:t>
            </a:r>
            <a:r>
              <a:rPr lang="ja-JP" altLang="en-US" sz="2000" dirty="0" smtClean="0">
                <a:latin typeface="+mn-ea"/>
                <a:ea typeface="+mn-ea"/>
              </a:rPr>
              <a:t>回データガバナンス委員会</a:t>
            </a:r>
            <a:endParaRPr lang="ja-JP" altLang="en-US" sz="2000" dirty="0">
              <a:latin typeface="+mn-ea"/>
              <a:ea typeface="+mn-ea"/>
            </a:endParaRPr>
          </a:p>
        </p:txBody>
      </p:sp>
      <p:cxnSp>
        <p:nvCxnSpPr>
          <p:cNvPr id="9" name="直線コネクタ 8"/>
          <p:cNvCxnSpPr/>
          <p:nvPr/>
        </p:nvCxnSpPr>
        <p:spPr bwMode="auto">
          <a:xfrm>
            <a:off x="415925" y="2769933"/>
            <a:ext cx="8929563" cy="0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テキスト ボックス 3"/>
          <p:cNvSpPr txBox="1"/>
          <p:nvPr/>
        </p:nvSpPr>
        <p:spPr>
          <a:xfrm>
            <a:off x="8409384" y="260648"/>
            <a:ext cx="88319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1-</a:t>
            </a:r>
            <a:r>
              <a:rPr kumimoji="1" lang="ja-JP" altLang="en-US" dirty="0" smtClean="0"/>
              <a:t>４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</a:t>
            </a:r>
            <a:r>
              <a:rPr lang="ja-JP" altLang="en-US" sz="2000" b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事項　－　オープンデータに関する課題の整理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6" name="Rectangle 49"/>
          <p:cNvSpPr txBox="1">
            <a:spLocks noChangeArrowheads="1"/>
          </p:cNvSpPr>
          <p:nvPr/>
        </p:nvSpPr>
        <p:spPr bwMode="gray">
          <a:xfrm>
            <a:off x="560388" y="908050"/>
            <a:ext cx="892968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defRPr kumimoji="1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4000" indent="-254000" algn="l" rtl="0" fontAlgn="base">
              <a:spcBef>
                <a:spcPct val="20000"/>
              </a:spcBef>
              <a:spcAft>
                <a:spcPct val="0"/>
              </a:spcAft>
              <a:buClr>
                <a:srgbClr val="3E5E84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571500" indent="-254000" algn="l" rtl="0" fontAlgn="base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Wingdings" pitchFamily="2" charset="2"/>
              <a:buChar char="n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8255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558C99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10795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15367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19939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2451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2908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itchFamily="2" charset="2"/>
              <a:buChar char="l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indent="-457200">
              <a:spcBef>
                <a:spcPct val="0"/>
              </a:spcBef>
              <a:buFont typeface="+mj-ea"/>
              <a:buAutoNum type="circleNumDbPlain" startAt="2"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オープンデータに関する課題整理</a:t>
            </a:r>
            <a:endParaRPr lang="en-US" altLang="ja-JP" dirty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Wingdings" pitchFamily="2" charset="2"/>
              <a:buChar char="n"/>
              <a:defRPr/>
            </a:pPr>
            <a:endParaRPr lang="en-US" altLang="ja-JP" sz="1800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72838"/>
              </p:ext>
            </p:extLst>
          </p:nvPr>
        </p:nvGraphicFramePr>
        <p:xfrm>
          <a:off x="992560" y="1628798"/>
          <a:ext cx="8424935" cy="475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376264"/>
                <a:gridCol w="2664296"/>
                <a:gridCol w="2088231"/>
              </a:tblGrid>
              <a:tr h="31930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利用者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提供者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検討課題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218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権利処理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権利者を明示して欲しい（利用可能範囲の明記、権利者の集約）</a:t>
                      </a: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権利集約の困難さ　（自分の持っている範囲で許諾を出したい）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当該データの権利の有無に関する事項</a:t>
                      </a:r>
                      <a:endParaRPr kumimoji="1" lang="en-US" altLang="ja-JP" sz="12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権利集約の方法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864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利用条件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利用条件がわかりやすくしてほしい　（普及したライセンスの利用、機械可読性）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ライセンスをつける手間が少ない（簡易）になっていてほしい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採用するライセンスの検討</a:t>
                      </a:r>
                      <a:endParaRPr kumimoji="1" lang="en-US" altLang="ja-JP" sz="12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kumimoji="1" lang="ja-JP" altLang="en-US" sz="1200" dirty="0" smtClean="0"/>
                        <a:t>　　－わかりやすさ</a:t>
                      </a:r>
                      <a:endParaRPr kumimoji="1" lang="en-US" altLang="ja-JP" sz="12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kumimoji="1" lang="ja-JP" altLang="en-US" sz="1200" dirty="0" smtClean="0"/>
                        <a:t>　　－利用条件　から選択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2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利用条件を緩やかにしてほしい　（商用利用、二次利用が可能）</a:t>
                      </a: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利用条件として自分の要望がいられるようになっていて欲しい　（商用利用、二次利用の制限等）</a:t>
                      </a: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125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法律・規制等の制約がある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法律・規制で制限されている範囲が明らかになっていて欲しい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法律で規制されている行為はしないで欲しい。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個別データに関する利用範囲の検討　（統一したライセンスには記載できない利用条件）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2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データの信頼性</a:t>
                      </a: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日常利用の範囲での精度の保証（データの精度、データの提供頻度）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データの無保証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データの保証・免責事項に関する検討</a:t>
                      </a:r>
                      <a:endParaRPr kumimoji="1" lang="en-US" altLang="ja-JP" sz="1200" dirty="0" smtClean="0"/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サービスレベルの示し方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666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インシデントへの対応（事故の際の対応、改変の有無）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kumimoji="1" lang="ja-JP" altLang="en-US" sz="1200" dirty="0" smtClean="0"/>
                        <a:t>事故時の無保証</a:t>
                      </a: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21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既存ライセンスの整理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5293757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/>
              <a:defRPr/>
            </a:pPr>
            <a:r>
              <a:rPr lang="ja-JP" altLang="en-US" dirty="0">
                <a:solidFill>
                  <a:srgbClr val="000000"/>
                </a:solidFill>
              </a:rPr>
              <a:t>利用</a:t>
            </a:r>
            <a:r>
              <a:rPr lang="ja-JP" altLang="en-US" dirty="0" smtClean="0">
                <a:solidFill>
                  <a:srgbClr val="000000"/>
                </a:solidFill>
              </a:rPr>
              <a:t>条件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既存のオープンデータに関するライセンスで定められている利用条件として、共通して必須としてあげられているのは、下記の条件である。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出所表示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>
                <a:solidFill>
                  <a:srgbClr val="000000"/>
                </a:solidFill>
              </a:rPr>
              <a:t>ライセンスの</a:t>
            </a:r>
            <a:r>
              <a:rPr lang="ja-JP" altLang="en-US" sz="1600" dirty="0" smtClean="0">
                <a:solidFill>
                  <a:srgbClr val="000000"/>
                </a:solidFill>
              </a:rPr>
              <a:t>表示、リンク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>
                <a:solidFill>
                  <a:srgbClr val="000000"/>
                </a:solidFill>
              </a:rPr>
              <a:t>無保証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選択条件としてあげられているのは、下記のようなものがある。</a:t>
            </a:r>
            <a:endParaRPr lang="en-US" altLang="ja-JP" dirty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商用利用の可否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改変利用の可否（条件付与の可否）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>
                <a:solidFill>
                  <a:srgbClr val="000000"/>
                </a:solidFill>
              </a:rPr>
              <a:t>各国で独自に条件に入れられているものに</a:t>
            </a:r>
            <a:r>
              <a:rPr lang="ja-JP" altLang="en-US" dirty="0" smtClean="0">
                <a:solidFill>
                  <a:srgbClr val="000000"/>
                </a:solidFill>
              </a:rPr>
              <a:t>は</a:t>
            </a:r>
            <a:r>
              <a:rPr lang="ja-JP" altLang="en-US" dirty="0">
                <a:solidFill>
                  <a:srgbClr val="000000"/>
                </a:solidFill>
              </a:rPr>
              <a:t>、下記のようなものが</a:t>
            </a:r>
            <a:r>
              <a:rPr lang="ja-JP" altLang="en-US" dirty="0" smtClean="0">
                <a:solidFill>
                  <a:srgbClr val="000000"/>
                </a:solidFill>
              </a:rPr>
              <a:t>ある</a:t>
            </a:r>
            <a:r>
              <a:rPr lang="ja-JP" altLang="en-US" dirty="0">
                <a:solidFill>
                  <a:srgbClr val="000000"/>
                </a:solidFill>
              </a:rPr>
              <a:t>。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情報・ソースを誤らないこと、ミスリードを誘うような利用をしないこと　（英国）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en-US" altLang="ja-JP" sz="1600" dirty="0" smtClean="0">
                <a:solidFill>
                  <a:srgbClr val="000000"/>
                </a:solidFill>
              </a:rPr>
              <a:t>DRM</a:t>
            </a:r>
            <a:r>
              <a:rPr lang="ja-JP" altLang="en-US" sz="1600" dirty="0" smtClean="0">
                <a:solidFill>
                  <a:srgbClr val="000000"/>
                </a:solidFill>
              </a:rPr>
              <a:t>をかけないバージョンの配布をしなくてはならない。（</a:t>
            </a:r>
            <a:r>
              <a:rPr lang="en-US" altLang="ja-JP" sz="1600" dirty="0" err="1" smtClean="0">
                <a:solidFill>
                  <a:srgbClr val="000000"/>
                </a:solidFill>
              </a:rPr>
              <a:t>ODbL</a:t>
            </a:r>
            <a:r>
              <a:rPr lang="ja-JP" altLang="en-US" sz="1600" dirty="0" smtClean="0">
                <a:solidFill>
                  <a:srgbClr val="000000"/>
                </a:solidFill>
              </a:rPr>
              <a:t>）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パブリックドメインとする。（</a:t>
            </a:r>
            <a:r>
              <a:rPr lang="en-US" altLang="ja-JP" sz="1600" dirty="0" smtClean="0">
                <a:solidFill>
                  <a:srgbClr val="000000"/>
                </a:solidFill>
              </a:rPr>
              <a:t>PDDL</a:t>
            </a:r>
            <a:r>
              <a:rPr lang="ja-JP" altLang="en-US" sz="1600" dirty="0" smtClean="0">
                <a:solidFill>
                  <a:srgbClr val="000000"/>
                </a:solidFill>
              </a:rPr>
              <a:t>）</a:t>
            </a:r>
            <a:endParaRPr lang="en-US" altLang="ja-JP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78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既存ライセンスの整理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461665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 startAt="2"/>
              <a:defRPr/>
            </a:pPr>
            <a:r>
              <a:rPr lang="ja-JP" altLang="en-US" dirty="0">
                <a:solidFill>
                  <a:srgbClr val="000000"/>
                </a:solidFill>
              </a:rPr>
              <a:t>ライセンス</a:t>
            </a:r>
            <a:r>
              <a:rPr lang="ja-JP" altLang="en-US" dirty="0" smtClean="0">
                <a:solidFill>
                  <a:srgbClr val="000000"/>
                </a:solidFill>
              </a:rPr>
              <a:t>の整理</a:t>
            </a:r>
            <a:endParaRPr lang="en-US" altLang="ja-JP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207373"/>
              </p:ext>
            </p:extLst>
          </p:nvPr>
        </p:nvGraphicFramePr>
        <p:xfrm>
          <a:off x="704528" y="1484784"/>
          <a:ext cx="8712967" cy="5096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/>
                <a:gridCol w="864096"/>
                <a:gridCol w="1512168"/>
                <a:gridCol w="1656184"/>
                <a:gridCol w="1440160"/>
                <a:gridCol w="1512168"/>
                <a:gridCol w="1440159"/>
              </a:tblGrid>
              <a:tr h="546189">
                <a:tc grid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Government License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License</a:t>
                      </a:r>
                    </a:p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(LICENCE OUVERTE)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Database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License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Creative Commons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Public Domain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98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運営主体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英国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仏国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Open Knowledge Foundation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Creative</a:t>
                      </a:r>
                      <a:r>
                        <a:rPr kumimoji="1" lang="en-US" altLang="ja-JP" sz="1000" baseline="0" dirty="0" smtClean="0">
                          <a:solidFill>
                            <a:schemeClr val="tx1"/>
                          </a:solidFill>
                        </a:rPr>
                        <a:t> Commons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98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主な利用事例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英国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仏国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パリ市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独国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独国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米国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69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ライセンス種類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（他にも有り）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138">
                <a:tc rowSpan="7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　利　用　条　件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複製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98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改変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（条件付きの場合有）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574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他の情報との結合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（条件付きの場合有）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3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商用利用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可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出所表示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要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要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選択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不要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57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ライセンスへのリンク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不要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51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無保証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089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OGL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と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No Commercial Government License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の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種類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CC-BY 2.0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と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ODC-BY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との互換性があるとされる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ODC-BY</a:t>
                      </a:r>
                      <a:r>
                        <a:rPr kumimoji="1" lang="ja-JP" altLang="en-US" sz="1000" dirty="0" err="1" smtClean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ODC-</a:t>
                      </a:r>
                      <a:r>
                        <a:rPr kumimoji="1" lang="en-US" altLang="ja-JP" sz="1000" dirty="0" err="1" smtClean="0">
                          <a:solidFill>
                            <a:schemeClr val="tx1"/>
                          </a:solidFill>
                        </a:rPr>
                        <a:t>ODbL</a:t>
                      </a:r>
                      <a:r>
                        <a:rPr kumimoji="1" lang="ja-JP" altLang="en-US" sz="1000" dirty="0" err="1" smtClean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PDDL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の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種類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独国では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By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の採用が多いが、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By-Sa</a:t>
                      </a:r>
                      <a:r>
                        <a:rPr kumimoji="1" lang="ja-JP" altLang="en-US" sz="1000" dirty="0" err="1" smtClean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By-</a:t>
                      </a:r>
                      <a:r>
                        <a:rPr kumimoji="1" lang="en-US" altLang="ja-JP" sz="1000" dirty="0" err="1" smtClean="0">
                          <a:solidFill>
                            <a:schemeClr val="tx1"/>
                          </a:solidFill>
                        </a:rPr>
                        <a:t>Nc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等もある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既存ライセンスの整理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461665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 startAt="3"/>
              <a:defRPr/>
            </a:pPr>
            <a:r>
              <a:rPr lang="ja-JP" altLang="en-US" dirty="0">
                <a:solidFill>
                  <a:srgbClr val="000000"/>
                </a:solidFill>
              </a:rPr>
              <a:t>ライセンス</a:t>
            </a:r>
            <a:r>
              <a:rPr lang="ja-JP" altLang="en-US" dirty="0" smtClean="0">
                <a:solidFill>
                  <a:srgbClr val="000000"/>
                </a:solidFill>
              </a:rPr>
              <a:t>の</a:t>
            </a:r>
            <a:r>
              <a:rPr lang="ja-JP" altLang="en-US" dirty="0">
                <a:solidFill>
                  <a:srgbClr val="000000"/>
                </a:solidFill>
              </a:rPr>
              <a:t>比較</a:t>
            </a:r>
            <a:endParaRPr lang="en-US" altLang="ja-JP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409581"/>
              </p:ext>
            </p:extLst>
          </p:nvPr>
        </p:nvGraphicFramePr>
        <p:xfrm>
          <a:off x="704528" y="1530553"/>
          <a:ext cx="8712967" cy="5085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/>
                <a:gridCol w="1080120"/>
                <a:gridCol w="1368152"/>
                <a:gridCol w="1512168"/>
                <a:gridCol w="1512168"/>
                <a:gridCol w="1512168"/>
                <a:gridCol w="1440159"/>
              </a:tblGrid>
              <a:tr h="458287">
                <a:tc grid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Government License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License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Open Database</a:t>
                      </a:r>
                      <a:r>
                        <a:rPr kumimoji="1" lang="en-US" altLang="ja-JP" sz="1200" baseline="0" dirty="0" smtClean="0">
                          <a:solidFill>
                            <a:schemeClr val="tx1"/>
                          </a:solidFill>
                        </a:rPr>
                        <a:t> License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Creative Commons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Public Domain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614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対象等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英国では政府文書全般で利用。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一部コンテンツ（個人情報、商標等）は対象外と明記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フランスの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data.gov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で利用。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複数の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data.gov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で採用の動きがある。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世界中の多くの団体で利用。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000" dirty="0" err="1" smtClean="0">
                          <a:solidFill>
                            <a:schemeClr val="tx1"/>
                          </a:solidFill>
                        </a:rPr>
                        <a:t>OpenData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ではドイツが採用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ライセンスでは無く、権利放棄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50">
                <a:tc rowSpan="4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　使いやすさ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ライセンスの乱立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互換性無し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互換性有り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互換性有り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互換性有り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735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わかりやすさ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762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制約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（ミスリード条項等）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821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機械可読性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198">
                <a:tc rowSpan="3"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提供しやすさ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つけやすさ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種類しか無い）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種類のみ）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5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制限の可変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（選択肢は商用のみ）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（選択肢無し）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（選択は改変条件のみ）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245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免責事項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80">
                <a:tc gridSpan="2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ライセンスには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RDF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があるが、コンテンツ用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RDF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がない？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CC-BY 2.0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と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ODC-BY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との互換性があるとされる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DRM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利用時には、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DRM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無しのバージョンを配布する必要。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</a:rPr>
                        <a:t>Sui Generis Rights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</a:rPr>
                        <a:t>放棄条項のため、英仏では採用されていない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8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512" y="908720"/>
            <a:ext cx="8929687" cy="4493538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 startAt="4"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委員会で検討する事項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対象とするデータに関する権利関係の整理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データ種別毎の権利の有無の確認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権利集約方法の検討　（契約書に盛り込む事項等）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482600" lvl="3" indent="0">
              <a:spcBef>
                <a:spcPct val="0"/>
              </a:spcBef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推奨するライセンスに関する検討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ライセンスに求める要件　（利用条件、免責事項、表示方法等）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>
                <a:solidFill>
                  <a:srgbClr val="000000"/>
                </a:solidFill>
              </a:rPr>
              <a:t>ライセンスの比較評価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推奨するライセンスの推薦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ライセンスをつける際の課題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個</a:t>
            </a:r>
            <a:r>
              <a:rPr lang="ja-JP" altLang="en-US" sz="1600" dirty="0">
                <a:solidFill>
                  <a:srgbClr val="000000"/>
                </a:solidFill>
              </a:rPr>
              <a:t>別法</a:t>
            </a:r>
            <a:r>
              <a:rPr lang="ja-JP" altLang="en-US" sz="1600" dirty="0" smtClean="0">
                <a:solidFill>
                  <a:srgbClr val="000000"/>
                </a:solidFill>
              </a:rPr>
              <a:t>で制約を受けている際に、どのようにライセンスをつけるか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1193800" lvl="4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例：気象データにライセンスをつける際に、予報業務が規制されていることとの関係をどう表記するか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2FC6EB8-A6DC-4E24-9878-B2404A14590E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2969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目　次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30213" y="908050"/>
            <a:ext cx="9072562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">
              <a:buFont typeface="Wingdings" pitchFamily="2" charset="2"/>
              <a:buNone/>
              <a:defRPr/>
            </a:pP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１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．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データガバナンス委員会の検討内容（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年間）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	… 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… … … … … 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</a:p>
          <a:p>
            <a:pPr fontAlgn="b">
              <a:buFont typeface="Wingdings" pitchFamily="2" charset="2"/>
              <a:buNone/>
              <a:defRPr/>
            </a:pPr>
            <a:endParaRPr lang="en-US" altLang="ja-JP" sz="20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buFont typeface="Wingdings" pitchFamily="2" charset="2"/>
              <a:buNone/>
              <a:defRPr/>
            </a:pPr>
            <a:r>
              <a:rPr lang="ja-JP" altLang="en-US" sz="2000" kern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２</a:t>
            </a:r>
            <a:r>
              <a:rPr lang="ja-JP" altLang="en-US" sz="2000" kern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．</a:t>
            </a:r>
            <a:r>
              <a:rPr lang="ja-JP" altLang="en-US" sz="2000" kern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データガバナンス委員会の検討内容（</a:t>
            </a:r>
            <a:r>
              <a:rPr lang="en-US" altLang="ja-JP" sz="2000" kern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2012</a:t>
            </a:r>
            <a:r>
              <a:rPr lang="ja-JP" altLang="en-US" sz="2000" kern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+mj-cs"/>
              </a:rPr>
              <a:t>年度）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   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… … … … … … 5</a:t>
            </a:r>
            <a:endParaRPr lang="en-US" altLang="ja-JP" sz="20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defRPr/>
            </a:pPr>
            <a:endParaRPr lang="en-US" altLang="ja-JP" sz="2000" dirty="0" smtClean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３．委員会実施スケジュール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… … … … … … 7</a:t>
            </a:r>
            <a:endParaRPr lang="en-US" altLang="ja-JP" sz="2000" dirty="0" smtClean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buFont typeface="Wingdings" pitchFamily="2" charset="2"/>
              <a:buNone/>
              <a:defRPr/>
            </a:pPr>
            <a:endParaRPr lang="en-US" altLang="ja-JP" sz="2000" dirty="0" smtClean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buFont typeface="Wingdings" pitchFamily="2" charset="2"/>
              <a:buNone/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オープンデータに関する課題の整理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…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… … … … … 8</a:t>
            </a:r>
          </a:p>
          <a:p>
            <a:pPr fontAlgn="b">
              <a:buFont typeface="Wingdings" pitchFamily="2" charset="2"/>
              <a:buNone/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検討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事項　－　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既存ライセンス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の整理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		… … … … … …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</a:p>
          <a:p>
            <a:pPr fontAlgn="b">
              <a:defRPr/>
            </a:pP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検討事項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				</a:t>
            </a:r>
            <a:r>
              <a:rPr lang="en-US" altLang="ja-JP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	… … … … … …</a:t>
            </a:r>
            <a:r>
              <a:rPr lang="en-US" altLang="ja-JP" sz="20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14</a:t>
            </a:r>
            <a:endParaRPr lang="en-US" altLang="ja-JP" sz="2000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fontAlgn="b">
              <a:buFont typeface="Wingdings" pitchFamily="2" charset="2"/>
              <a:buNone/>
              <a:defRPr/>
            </a:pPr>
            <a:r>
              <a:rPr lang="ja-JP" altLang="en-US" sz="20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endParaRPr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5689A91-6F68-4395-BACD-A2A8C8C8219D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33794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１．データガバナンス委員会の検討内容（</a:t>
            </a:r>
            <a: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年間）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1293813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008053"/>
              </p:ext>
            </p:extLst>
          </p:nvPr>
        </p:nvGraphicFramePr>
        <p:xfrm>
          <a:off x="631825" y="1227138"/>
          <a:ext cx="8712968" cy="515366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28192"/>
                <a:gridCol w="2304256"/>
                <a:gridCol w="2304256"/>
                <a:gridCol w="2376264"/>
              </a:tblGrid>
              <a:tr h="403244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年目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年目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年目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014114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検討の考え方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既に公開されている情報について、二次利用を促進するためのライセンスの在り方の検討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公開・非公開が曖昧な情報について、公開を促進するための方策についての検討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年目に引き続き、公開情報の拡大を促進するための検討</a:t>
                      </a:r>
                      <a:endParaRPr kumimoji="1" lang="en-US" altLang="ja-JP" dirty="0" smtClean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304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主な検討事項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前提条件の整理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ライセンスの検討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日本におけるオープンデータライセンスの検討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オープンデータライセンスの普及に向けた検討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公開できない課題のリストアップ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公開可能な情報について、公開するための手法の検討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ライセンスのブラッシュアップ</a:t>
                      </a:r>
                      <a:endParaRPr kumimoji="1" lang="en-US" altLang="ja-JP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年目の課題を踏まえて解決策、推進策を検討</a:t>
                      </a:r>
                      <a:endParaRPr kumimoji="1" lang="en-US" altLang="ja-JP" dirty="0" smtClean="0"/>
                    </a:p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dirty="0" smtClean="0"/>
                        <a:t>公開によって生じる新たな課題についての検討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855965D-0AF3-4C59-A7D8-672CC6F860B9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35842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２．データガバナンス委員会の検討内容（</a:t>
            </a:r>
            <a: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2012</a:t>
            </a: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年度）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3785652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/>
              <a:defRPr/>
            </a:pPr>
            <a:r>
              <a:rPr lang="ja-JP" altLang="en-US" dirty="0">
                <a:solidFill>
                  <a:srgbClr val="000000"/>
                </a:solidFill>
              </a:rPr>
              <a:t>前提条件の</a:t>
            </a:r>
            <a:r>
              <a:rPr lang="ja-JP" altLang="en-US" dirty="0" smtClean="0">
                <a:solidFill>
                  <a:srgbClr val="000000"/>
                </a:solidFill>
              </a:rPr>
              <a:t>整理</a:t>
            </a:r>
            <a:r>
              <a:rPr lang="ja-JP" altLang="en-US" dirty="0">
                <a:solidFill>
                  <a:srgbClr val="000000"/>
                </a:solidFill>
              </a:rPr>
              <a:t>（１）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</a:rPr>
              <a:t>a.</a:t>
            </a:r>
            <a:r>
              <a:rPr lang="ja-JP" altLang="en-US" dirty="0" smtClean="0">
                <a:solidFill>
                  <a:srgbClr val="000000"/>
                </a:solidFill>
              </a:rPr>
              <a:t>対象</a:t>
            </a:r>
            <a:r>
              <a:rPr lang="ja-JP" altLang="en-US" dirty="0">
                <a:solidFill>
                  <a:srgbClr val="000000"/>
                </a:solidFill>
              </a:rPr>
              <a:t>と</a:t>
            </a:r>
            <a:r>
              <a:rPr lang="ja-JP" altLang="en-US" dirty="0" smtClean="0">
                <a:solidFill>
                  <a:srgbClr val="000000"/>
                </a:solidFill>
              </a:rPr>
              <a:t>する主体：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まず国について考えて、それをモデルに独法、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　　 自治体、公益企業等に広げる。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b.</a:t>
            </a:r>
            <a:r>
              <a:rPr lang="ja-JP" altLang="en-US" dirty="0" smtClean="0">
                <a:solidFill>
                  <a:srgbClr val="000000"/>
                </a:solidFill>
              </a:rPr>
              <a:t>対象とする情報（公開という視点）：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①公開されている情報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②公開可能ではあるが、何らかの理由で公開されていない情報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③公開不可能な情報（個人情報等）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⇒ まず①について、情報を使いやすくするという視点から検討を行う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　　（②の検討については来年度以降に検討を行う）</a:t>
            </a:r>
            <a:endParaRPr lang="en-US" altLang="ja-JP" dirty="0" smtClean="0">
              <a:solidFill>
                <a:srgbClr val="000000"/>
              </a:solidFill>
            </a:endParaRPr>
          </a:p>
        </p:txBody>
      </p:sp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6600" y="1341438"/>
            <a:ext cx="367347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3320F9A-1333-429C-A0C7-CBEA5A63E330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37890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２</a:t>
            </a: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．データガバナンス委員会の検討内容（</a:t>
            </a:r>
            <a: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2012</a:t>
            </a: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年度）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5724525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 startAt="2"/>
              <a:defRPr/>
            </a:pPr>
            <a:r>
              <a:rPr lang="ja-JP" altLang="en-US" dirty="0">
                <a:solidFill>
                  <a:srgbClr val="000000"/>
                </a:solidFill>
              </a:rPr>
              <a:t>ライセンスの検討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</a:rPr>
              <a:t>a.</a:t>
            </a:r>
            <a:r>
              <a:rPr lang="ja-JP" altLang="en-US" dirty="0" smtClean="0">
                <a:solidFill>
                  <a:srgbClr val="000000"/>
                </a:solidFill>
              </a:rPr>
              <a:t>検討の考え方：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現在利用されている主なオープンデータライセンスについて整理して、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我が国が利用するのにふさわしいライセンスが何かを検討する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b.</a:t>
            </a:r>
            <a:r>
              <a:rPr lang="ja-JP" altLang="en-US" dirty="0" smtClean="0">
                <a:solidFill>
                  <a:srgbClr val="000000"/>
                </a:solidFill>
              </a:rPr>
              <a:t>検討対象のライセンス：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Open government License</a:t>
            </a:r>
            <a:r>
              <a:rPr lang="ja-JP" altLang="en-US" dirty="0" smtClean="0">
                <a:solidFill>
                  <a:srgbClr val="000000"/>
                </a:solidFill>
              </a:rPr>
              <a:t>　（英国</a:t>
            </a:r>
            <a:r>
              <a:rPr lang="ja-JP" altLang="en-US" dirty="0">
                <a:solidFill>
                  <a:srgbClr val="000000"/>
                </a:solidFill>
              </a:rPr>
              <a:t>政府独自</a:t>
            </a:r>
            <a:r>
              <a:rPr lang="ja-JP" altLang="en-US" dirty="0" smtClean="0">
                <a:solidFill>
                  <a:srgbClr val="000000"/>
                </a:solidFill>
              </a:rPr>
              <a:t>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Open License</a:t>
            </a:r>
            <a:r>
              <a:rPr lang="ja-JP" altLang="en-US" dirty="0" smtClean="0">
                <a:solidFill>
                  <a:srgbClr val="000000"/>
                </a:solidFill>
              </a:rPr>
              <a:t>　（フランス政府独自）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Open Database License </a:t>
            </a:r>
            <a:r>
              <a:rPr lang="ja-JP" altLang="en-US" dirty="0" smtClean="0">
                <a:solidFill>
                  <a:srgbClr val="000000"/>
                </a:solidFill>
              </a:rPr>
              <a:t>（</a:t>
            </a:r>
            <a:r>
              <a:rPr lang="en-US" altLang="ja-JP" dirty="0" smtClean="0">
                <a:solidFill>
                  <a:srgbClr val="000000"/>
                </a:solidFill>
              </a:rPr>
              <a:t>OKFN</a:t>
            </a:r>
            <a:r>
              <a:rPr lang="ja-JP" altLang="en-US" dirty="0" smtClean="0">
                <a:solidFill>
                  <a:srgbClr val="000000"/>
                </a:solidFill>
              </a:rPr>
              <a:t>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Creative Commons (CC</a:t>
            </a:r>
            <a:r>
              <a:rPr lang="ja-JP" altLang="en-US" dirty="0" smtClean="0">
                <a:solidFill>
                  <a:srgbClr val="000000"/>
                </a:solidFill>
              </a:rPr>
              <a:t>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Public Domain</a:t>
            </a:r>
            <a:r>
              <a:rPr lang="ja-JP" altLang="en-US" dirty="0" smtClean="0">
                <a:solidFill>
                  <a:srgbClr val="000000"/>
                </a:solidFill>
              </a:rPr>
              <a:t>　（</a:t>
            </a:r>
            <a:r>
              <a:rPr lang="en-US" altLang="ja-JP" dirty="0" smtClean="0">
                <a:solidFill>
                  <a:srgbClr val="000000"/>
                </a:solidFill>
              </a:rPr>
              <a:t>OKFN</a:t>
            </a:r>
            <a:r>
              <a:rPr lang="ja-JP" altLang="en-US" dirty="0" err="1" smtClean="0">
                <a:solidFill>
                  <a:srgbClr val="000000"/>
                </a:solidFill>
              </a:rPr>
              <a:t>、</a:t>
            </a:r>
            <a:r>
              <a:rPr lang="ja-JP" altLang="en-US" dirty="0" smtClean="0">
                <a:solidFill>
                  <a:srgbClr val="000000"/>
                </a:solidFill>
              </a:rPr>
              <a:t>米国政府）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c.</a:t>
            </a:r>
            <a:r>
              <a:rPr lang="ja-JP" altLang="en-US" dirty="0" smtClean="0">
                <a:solidFill>
                  <a:srgbClr val="000000"/>
                </a:solidFill>
              </a:rPr>
              <a:t>検討の視点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①利用者の使いやすさ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>
                <a:solidFill>
                  <a:srgbClr val="000000"/>
                </a:solidFill>
              </a:rPr>
              <a:t>複数の</a:t>
            </a:r>
            <a:r>
              <a:rPr lang="ja-JP" altLang="en-US" dirty="0" smtClean="0">
                <a:solidFill>
                  <a:srgbClr val="000000"/>
                </a:solidFill>
              </a:rPr>
              <a:t>ライセンスが乱立しない、ライセンスのわかりやすさ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二次利用・商用利用の制約が少ない、ライセンスの機械可読性　</a:t>
            </a:r>
            <a:r>
              <a:rPr lang="en-US" altLang="ja-JP" dirty="0" smtClean="0">
                <a:solidFill>
                  <a:srgbClr val="000000"/>
                </a:solidFill>
              </a:rPr>
              <a:t>etc.</a:t>
            </a: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②提供のしやすさ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ライセンスのつけやすさ（わかりやすさ、手間の少なさ）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提供元の要望を反映できるか（利用範囲制限、課金）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rgbClr val="000000"/>
                </a:solidFill>
              </a:rPr>
              <a:t>	</a:t>
            </a:r>
            <a:r>
              <a:rPr lang="en-US" altLang="ja-JP" dirty="0" smtClean="0">
                <a:solidFill>
                  <a:srgbClr val="000000"/>
                </a:solidFill>
              </a:rPr>
              <a:t>	</a:t>
            </a:r>
            <a:r>
              <a:rPr lang="ja-JP" altLang="en-US" dirty="0" smtClean="0">
                <a:solidFill>
                  <a:srgbClr val="000000"/>
                </a:solidFill>
              </a:rPr>
              <a:t>免責事項</a:t>
            </a:r>
            <a:endParaRPr lang="en-US" altLang="ja-JP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01678D8-09E2-40AA-A4CF-9B85AA45332F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41986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２．データガバナンス委員会の検討内容（</a:t>
            </a:r>
            <a:r>
              <a:rPr lang="en-US" altLang="ja-JP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2012</a:t>
            </a:r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年度）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512" y="908720"/>
            <a:ext cx="8929687" cy="4862870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 startAt="3"/>
              <a:defRPr/>
            </a:pPr>
            <a:r>
              <a:rPr lang="ja-JP" altLang="en-US" dirty="0">
                <a:solidFill>
                  <a:srgbClr val="000000"/>
                </a:solidFill>
              </a:rPr>
              <a:t>日本に</a:t>
            </a:r>
            <a:r>
              <a:rPr lang="ja-JP" altLang="en-US" dirty="0" smtClean="0">
                <a:solidFill>
                  <a:srgbClr val="000000"/>
                </a:solidFill>
              </a:rPr>
              <a:t>おけるオープンデータライセンスの検討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</a:rPr>
              <a:t>a.</a:t>
            </a:r>
            <a:r>
              <a:rPr lang="ja-JP" altLang="en-US" dirty="0" smtClean="0">
                <a:solidFill>
                  <a:srgbClr val="000000"/>
                </a:solidFill>
              </a:rPr>
              <a:t>ライセンスを付与する際に生じる課題によって、データ・情報を分類する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b.</a:t>
            </a:r>
            <a:r>
              <a:rPr lang="ja-JP" altLang="en-US" dirty="0" smtClean="0">
                <a:solidFill>
                  <a:srgbClr val="000000"/>
                </a:solidFill>
              </a:rPr>
              <a:t>主要な課題について具体的な事例を元に対応策を検討する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1193800" lvl="5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具体例</a:t>
            </a:r>
            <a:r>
              <a:rPr lang="ja-JP" altLang="en-US" sz="1600" dirty="0">
                <a:solidFill>
                  <a:srgbClr val="000000"/>
                </a:solidFill>
              </a:rPr>
              <a:t>を</a:t>
            </a:r>
            <a:r>
              <a:rPr lang="ja-JP" altLang="en-US" sz="1600" dirty="0" smtClean="0">
                <a:solidFill>
                  <a:srgbClr val="000000"/>
                </a:solidFill>
              </a:rPr>
              <a:t>選定</a:t>
            </a:r>
            <a:r>
              <a:rPr lang="ja-JP" altLang="en-US" sz="1600" dirty="0">
                <a:solidFill>
                  <a:srgbClr val="000000"/>
                </a:solidFill>
              </a:rPr>
              <a:t>する際に</a:t>
            </a:r>
            <a:r>
              <a:rPr lang="ja-JP" altLang="en-US" sz="1600" dirty="0" smtClean="0">
                <a:solidFill>
                  <a:srgbClr val="000000"/>
                </a:solidFill>
              </a:rPr>
              <a:t>は、オープン化の意向や、利用可能性などを考慮する</a:t>
            </a:r>
            <a:endParaRPr lang="en-US" altLang="ja-JP" sz="1600" dirty="0" smtClean="0">
              <a:solidFill>
                <a:srgbClr val="000000"/>
              </a:solidFill>
            </a:endParaRPr>
          </a:p>
          <a:p>
            <a:pPr marL="1193800" lvl="5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sz="1600" dirty="0" smtClean="0">
                <a:solidFill>
                  <a:srgbClr val="000000"/>
                </a:solidFill>
              </a:rPr>
              <a:t>検討事例は、各分類ごとに</a:t>
            </a:r>
            <a:r>
              <a:rPr lang="en-US" altLang="ja-JP" sz="1600" dirty="0" smtClean="0">
                <a:solidFill>
                  <a:srgbClr val="000000"/>
                </a:solidFill>
              </a:rPr>
              <a:t>1</a:t>
            </a:r>
            <a:r>
              <a:rPr lang="ja-JP" altLang="en-US" sz="1600" dirty="0" smtClean="0">
                <a:solidFill>
                  <a:srgbClr val="000000"/>
                </a:solidFill>
              </a:rPr>
              <a:t>～</a:t>
            </a:r>
            <a:r>
              <a:rPr lang="en-US" altLang="ja-JP" sz="1600" dirty="0" smtClean="0">
                <a:solidFill>
                  <a:srgbClr val="000000"/>
                </a:solidFill>
              </a:rPr>
              <a:t>2</a:t>
            </a:r>
            <a:r>
              <a:rPr lang="ja-JP" altLang="en-US" sz="1600" dirty="0" smtClean="0">
                <a:solidFill>
                  <a:srgbClr val="000000"/>
                </a:solidFill>
              </a:rPr>
              <a:t>事例とする</a:t>
            </a:r>
            <a:endParaRPr lang="en-US" altLang="ja-JP" sz="1600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0" lvl="1" indent="-8890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④　オープンデータライセンスの普及に向けた検討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a.</a:t>
            </a:r>
            <a:r>
              <a:rPr lang="ja-JP" altLang="en-US" dirty="0" smtClean="0">
                <a:solidFill>
                  <a:srgbClr val="000000"/>
                </a:solidFill>
              </a:rPr>
              <a:t>利用規約の雛形を作成する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</a:rPr>
              <a:t>b.</a:t>
            </a:r>
            <a:r>
              <a:rPr lang="ja-JP" altLang="en-US" dirty="0" smtClean="0">
                <a:solidFill>
                  <a:srgbClr val="000000"/>
                </a:solidFill>
              </a:rPr>
              <a:t>データ・情報作成時の契約書に盛り込むべき事項の検討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ja-JP" altLang="en-US" dirty="0">
                <a:solidFill>
                  <a:srgbClr val="000000"/>
                </a:solidFill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</a:rPr>
              <a:t>c.</a:t>
            </a:r>
            <a:r>
              <a:rPr lang="ja-JP" altLang="en-US" dirty="0" smtClean="0">
                <a:solidFill>
                  <a:srgbClr val="000000"/>
                </a:solidFill>
              </a:rPr>
              <a:t>③、④における検討事項を整理したガイドライン案の作成</a:t>
            </a:r>
            <a:r>
              <a:rPr lang="en-US" altLang="ja-JP" dirty="0">
                <a:solidFill>
                  <a:srgbClr val="000000"/>
                </a:solidFill>
              </a:rPr>
              <a:t>	</a:t>
            </a: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DCC334-3185-490A-8FF5-8A66E43EA337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44034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３．実施スケジュール（各会の検討項目）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797862"/>
              </p:ext>
            </p:extLst>
          </p:nvPr>
        </p:nvGraphicFramePr>
        <p:xfrm>
          <a:off x="849313" y="1341438"/>
          <a:ext cx="8712200" cy="5184777"/>
        </p:xfrm>
        <a:graphic>
          <a:graphicData uri="http://schemas.openxmlformats.org/drawingml/2006/table">
            <a:tbl>
              <a:tblPr/>
              <a:tblGrid>
                <a:gridCol w="2035175"/>
                <a:gridCol w="6677025"/>
              </a:tblGrid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開催回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（概ねの時期）</a:t>
                      </a:r>
                      <a:endParaRPr kumimoji="0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A2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議題</a:t>
                      </a:r>
                      <a:endParaRPr kumimoji="0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A2C2"/>
                    </a:solidFill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第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9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月下旬頃）</a:t>
                      </a:r>
                      <a:endParaRPr kumimoji="0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参加者紹介及び委員会の進め方について（主査または事務局）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②前提条件の整理（事務局）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③対象とする情報の種類案の提示（事務局）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④ライセンスの整理案の提示（事務局）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⑤（自由討議）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23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第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11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月頃）</a:t>
                      </a:r>
                      <a:endParaRPr kumimoji="0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実証事業に関する概要の紹介（総務省）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②オープンデータに関する海外事例・動向等の紹介（事務局）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③ライセンスの整理案のブラッシュアップ版の提示（事務局）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④ライセンスを付与する際の課題についての整理（事務局）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⑤ライセンスを付与する際の課題と対応策についての検討（自由討議）</a:t>
                      </a:r>
                      <a:endParaRPr kumimoji="0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23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第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3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月頃）</a:t>
                      </a:r>
                      <a:endParaRPr kumimoji="0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実証事業の検討によりライセンス等に求められるニーズ・課題等（実証事業受託事業者）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②ライセンスを付与する際の課題と対応策の整理（ブラッシュアップ版）（事務局）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③利用規約の雛形と、データ・情報作成時の契約書案の提示（事務局）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④ライセンスを付与する際の課題と対応策についての検討</a:t>
                      </a:r>
                      <a:r>
                        <a:rPr kumimoji="0" lang="ja-JP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（自由討議）</a:t>
                      </a:r>
                      <a:endParaRPr kumimoji="0" lang="ja-JP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⑤利用規約の雛形と、データ・情報作成時の契約書案についての検討（自由討議）</a:t>
                      </a:r>
                      <a:endParaRPr kumimoji="0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第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4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回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（</a:t>
                      </a:r>
                      <a:r>
                        <a:rPr kumimoji="0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  <a:r>
                        <a:rPr kumimoji="0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月頃）</a:t>
                      </a:r>
                      <a:endParaRPr kumimoji="0" lang="ja-JP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利用規約の雛形と、データ・情報作成時の契約書案等、ガイドライン案の提示（事務局）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②年度活動報告について（主査または事務局）</a:t>
                      </a:r>
                    </a:p>
                    <a:p>
                      <a:pPr marL="158750" marR="0" lvl="0" indent="-158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③次年度活動計画について（主査または事務局）</a:t>
                      </a:r>
                      <a:endParaRPr kumimoji="0" lang="ja-JP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72000" marR="72000" marT="36000" marB="36000" anchor="ctr" horzOverflow="overflow">
                    <a:lnL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C6A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855965D-0AF3-4C59-A7D8-672CC6F860B9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35842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オープンデータに関する課題の整理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1046440"/>
          </a:xfrm>
        </p:spPr>
        <p:txBody>
          <a:bodyPr/>
          <a:lstStyle/>
          <a:p>
            <a:pPr marL="514350" lvl="2" indent="-285750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altLang="ja-JP" sz="100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0"/>
              </a:spcBef>
              <a:buFont typeface="+mj-ea"/>
              <a:buAutoNum type="circleNumDbPlain"/>
              <a:defRPr/>
            </a:pPr>
            <a:r>
              <a:rPr lang="ja-JP" altLang="en-US" dirty="0">
                <a:solidFill>
                  <a:srgbClr val="000000"/>
                </a:solidFill>
              </a:rPr>
              <a:t>対象とする</a:t>
            </a:r>
            <a:r>
              <a:rPr lang="ja-JP" altLang="en-US" dirty="0" smtClean="0">
                <a:solidFill>
                  <a:srgbClr val="000000"/>
                </a:solidFill>
              </a:rPr>
              <a:t>情報例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各府省庁が保有し、既に公開している情報には下記のようなものがある。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228600" lvl="2" indent="0">
              <a:spcBef>
                <a:spcPct val="0"/>
              </a:spcBef>
              <a:buFont typeface="Wingdings" pitchFamily="2" charset="2"/>
              <a:buNone/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756415"/>
              </p:ext>
            </p:extLst>
          </p:nvPr>
        </p:nvGraphicFramePr>
        <p:xfrm>
          <a:off x="1064568" y="1690072"/>
          <a:ext cx="8280921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1440160"/>
                <a:gridCol w="2664297"/>
              </a:tblGrid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情報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分類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情報保有主体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政府統計、統計局の統計、情報通信統計　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統計データ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総務省、統計局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東日本大震災関連統計情報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統計データ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経済産業省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4942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地方財政白書、情報通信白書、消防白書、公害紛争処理白書、原子力白書、防砂白書、水産白書　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白書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各省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各種調査報告書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報告書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各省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予算・決算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会計情報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各省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所管法令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法令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各省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電子基準点、重力データ、</a:t>
                      </a:r>
                      <a:r>
                        <a:rPr kumimoji="1" lang="en-US" altLang="ja-JP" sz="1400" dirty="0" smtClean="0"/>
                        <a:t>GPS</a:t>
                      </a:r>
                      <a:r>
                        <a:rPr kumimoji="1" lang="ja-JP" altLang="en-US" sz="1400" dirty="0" smtClean="0"/>
                        <a:t>固定点データ　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測定データ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国土地理院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4942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電気国土基本図、通知地図、国土変遷アーカイブ、日本国勢地図帳　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地図、空中写真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国土地理院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4942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ハザードマップ基礎情報（土地条件図、都市圏活断層図　等）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地図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国土地理院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交通関係統計資料、土地関連統計資料、建設統計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統計データ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国土交通省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防災情報提供センター（防災情報）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測定データ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国土交通省　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気象情報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測定データ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気象庁／気象業務支援センター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90716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気象統計情報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測定データ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気象庁</a:t>
                      </a:r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01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番号プレースホル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C83AD1-58BC-48B1-9AEE-E8F022C39243}" type="slidenum">
              <a:rPr lang="en-US" altLang="ja-JP" smtClean="0"/>
              <a:pPr/>
              <a:t>9</a:t>
            </a:fld>
            <a:endParaRPr lang="en-US" altLang="ja-JP" smtClean="0"/>
          </a:p>
        </p:txBody>
      </p:sp>
      <p:sp>
        <p:nvSpPr>
          <p:cNvPr id="39938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ja-JP" dirty="0"/>
              <a:t>Copyright (C) 2012, </a:t>
            </a:r>
            <a:r>
              <a:rPr lang="en-US" altLang="ja-JP" dirty="0" smtClean="0"/>
              <a:t>Open Data Promotion Consortium</a:t>
            </a:r>
            <a:endParaRPr lang="en-US" altLang="ja-JP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b="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４．検討事項　－　</a:t>
            </a:r>
            <a:r>
              <a:rPr lang="ja-JP" altLang="en-US" sz="2000" b="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オープンデータに関する課題の整理</a:t>
            </a:r>
            <a:endParaRPr lang="ja-JP" alt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197" name="Rectangle 49"/>
          <p:cNvSpPr>
            <a:spLocks noGrp="1" noChangeArrowheads="1"/>
          </p:cNvSpPr>
          <p:nvPr>
            <p:ph type="body" idx="1"/>
          </p:nvPr>
        </p:nvSpPr>
        <p:spPr>
          <a:xfrm>
            <a:off x="560388" y="908050"/>
            <a:ext cx="8929687" cy="1077218"/>
          </a:xfrm>
        </p:spPr>
        <p:txBody>
          <a:bodyPr/>
          <a:lstStyle/>
          <a:p>
            <a:pPr marL="457200" indent="-457200">
              <a:spcBef>
                <a:spcPct val="0"/>
              </a:spcBef>
              <a:buFont typeface="+mj-ea"/>
              <a:buAutoNum type="circleNumDbPlain" startAt="2"/>
              <a:defRPr/>
            </a:pPr>
            <a:r>
              <a:rPr lang="ja-JP" altLang="en-US" dirty="0" smtClean="0">
                <a:solidFill>
                  <a:srgbClr val="000000"/>
                </a:solidFill>
              </a:rPr>
              <a:t>オープンデータに関する課題整理　（利用に際して）</a:t>
            </a: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685800" lvl="2" indent="-457200">
              <a:spcBef>
                <a:spcPct val="0"/>
              </a:spcBef>
              <a:defRPr/>
            </a:pPr>
            <a:endParaRPr lang="en-US" altLang="ja-JP" dirty="0" smtClean="0">
              <a:solidFill>
                <a:srgbClr val="000000"/>
              </a:solidFill>
            </a:endParaRPr>
          </a:p>
          <a:p>
            <a:pPr marL="939800" lvl="3" indent="-457200">
              <a:spcBef>
                <a:spcPct val="0"/>
              </a:spcBef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graphicFrame>
        <p:nvGraphicFramePr>
          <p:cNvPr id="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453665"/>
              </p:ext>
            </p:extLst>
          </p:nvPr>
        </p:nvGraphicFramePr>
        <p:xfrm>
          <a:off x="416496" y="1268757"/>
          <a:ext cx="9217024" cy="5256585"/>
        </p:xfrm>
        <a:graphic>
          <a:graphicData uri="http://schemas.openxmlformats.org/drawingml/2006/table">
            <a:tbl>
              <a:tblPr/>
              <a:tblGrid>
                <a:gridCol w="1369169"/>
                <a:gridCol w="1080120"/>
                <a:gridCol w="1140048"/>
                <a:gridCol w="876176"/>
                <a:gridCol w="1585194"/>
                <a:gridCol w="3166317"/>
              </a:tblGrid>
              <a:tr h="2325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公開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非公開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課題の例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公開されていない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法律等で非公開と規定（プライバシー、安全など）。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法律上は公開可だが実際には公開されていない（公開のための手間、コストなど）。情報公開請求すれば公開される。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法律上グレー（明確な公開ルールがない）。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rowSpan="1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公開されている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入手しづらい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紙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紙で配布（現地にいかないと入手できない、郵送依頼が必要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.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冊子等の形で販売（購入が必要）。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21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電子化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ウェブで公開されているが所在がわかりにくい。（ウェブの深い階層にある、検索にひっかからない、直感的でない、役所により異なるなど）。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入手申込みをすると電子媒体で送られてくる（手間、時間）。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有償（コスト）。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入手した後、使いにくい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単体で使う場合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紙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電子化が必要。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pdf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テキスト等の読み取りに苦労する場合が多い。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複数のデータを組み合わせて使う場合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データ形式がばらばら。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表などの様式がばらばら。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用語の定義や使い方がばらばら、または明記されていない。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数値の単位、表記方法がばらばら。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調査方法や調査時期などがばらばら。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利用条件（ライセンス等）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利用条件が明示されてない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権利者の特定は可能　（許諾をとる必要がある）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権利者の特定が不可能　（権利者の特定から行う筆余がある）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利用条件が明示されている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利用条件が厳しい　（商用利用不可、改変不可　等）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法律上の制約がある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例：気象情報を利用した予報行為ができない　等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機械で自動的に読み込む場合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機械で読み取れない、読み取りにくい（</a:t>
                      </a:r>
                      <a:r>
                        <a:rPr kumimoji="1" lang="en-US" altLang="ja-JP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pdf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など）。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データの置き場所がコロコロ変わる。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80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-01_A4J">
  <a:themeElements>
    <a:clrScheme name="B-01_A4J 12">
      <a:dk1>
        <a:srgbClr val="000000"/>
      </a:dk1>
      <a:lt1>
        <a:srgbClr val="FFFFFF"/>
      </a:lt1>
      <a:dk2>
        <a:srgbClr val="000000"/>
      </a:dk2>
      <a:lt2>
        <a:srgbClr val="ACACAC"/>
      </a:lt2>
      <a:accent1>
        <a:srgbClr val="D3DCE8"/>
      </a:accent1>
      <a:accent2>
        <a:srgbClr val="E4BB46"/>
      </a:accent2>
      <a:accent3>
        <a:srgbClr val="FFFFFF"/>
      </a:accent3>
      <a:accent4>
        <a:srgbClr val="000000"/>
      </a:accent4>
      <a:accent5>
        <a:srgbClr val="E6EBF2"/>
      </a:accent5>
      <a:accent6>
        <a:srgbClr val="CFA93F"/>
      </a:accent6>
      <a:hlink>
        <a:srgbClr val="3E5E84"/>
      </a:hlink>
      <a:folHlink>
        <a:srgbClr val="D2E8BD"/>
      </a:folHlink>
    </a:clrScheme>
    <a:fontScheme name="B-01_A4J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lnDef>
  </a:objectDefaults>
  <a:extraClrSchemeLst>
    <a:extraClrScheme>
      <a:clrScheme name="B-01_A4J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01_A4J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8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B9"/>
        </a:accent6>
        <a:hlink>
          <a:srgbClr val="CCCCFF"/>
        </a:hlink>
        <a:folHlink>
          <a:srgbClr val="EFE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9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10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D7EAF5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8F3F9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11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3E5E84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375477"/>
        </a:accent6>
        <a:hlink>
          <a:srgbClr val="E4BB46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01_A4J 12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E4BB46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CFA93F"/>
        </a:accent6>
        <a:hlink>
          <a:srgbClr val="3E5E84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-01_A4J">
  <a:themeElements>
    <a:clrScheme name="1_B-01_A4J 12">
      <a:dk1>
        <a:srgbClr val="000000"/>
      </a:dk1>
      <a:lt1>
        <a:srgbClr val="FFFFFF"/>
      </a:lt1>
      <a:dk2>
        <a:srgbClr val="000000"/>
      </a:dk2>
      <a:lt2>
        <a:srgbClr val="ACACAC"/>
      </a:lt2>
      <a:accent1>
        <a:srgbClr val="D3DCE8"/>
      </a:accent1>
      <a:accent2>
        <a:srgbClr val="E4BB46"/>
      </a:accent2>
      <a:accent3>
        <a:srgbClr val="FFFFFF"/>
      </a:accent3>
      <a:accent4>
        <a:srgbClr val="000000"/>
      </a:accent4>
      <a:accent5>
        <a:srgbClr val="E6EBF2"/>
      </a:accent5>
      <a:accent6>
        <a:srgbClr val="CFA93F"/>
      </a:accent6>
      <a:hlink>
        <a:srgbClr val="3E5E84"/>
      </a:hlink>
      <a:folHlink>
        <a:srgbClr val="D2E8BD"/>
      </a:folHlink>
    </a:clrScheme>
    <a:fontScheme name="1_B-01_A4J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lnDef>
  </a:objectDefaults>
  <a:extraClrSchemeLst>
    <a:extraClrScheme>
      <a:clrScheme name="1_B-01_A4J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-01_A4J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8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B9"/>
        </a:accent6>
        <a:hlink>
          <a:srgbClr val="CCCCFF"/>
        </a:hlink>
        <a:folHlink>
          <a:srgbClr val="EFE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9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CCECFF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10">
        <a:dk1>
          <a:srgbClr val="000000"/>
        </a:dk1>
        <a:lt1>
          <a:srgbClr val="FFFFFF"/>
        </a:lt1>
        <a:dk2>
          <a:srgbClr val="4A6F82"/>
        </a:dk2>
        <a:lt2>
          <a:srgbClr val="808080"/>
        </a:lt2>
        <a:accent1>
          <a:srgbClr val="D7EAF5"/>
        </a:accent1>
        <a:accent2>
          <a:srgbClr val="3535CB"/>
        </a:accent2>
        <a:accent3>
          <a:srgbClr val="FFFFFF"/>
        </a:accent3>
        <a:accent4>
          <a:srgbClr val="000000"/>
        </a:accent4>
        <a:accent5>
          <a:srgbClr val="E8F3F9"/>
        </a:accent5>
        <a:accent6>
          <a:srgbClr val="2F2FB8"/>
        </a:accent6>
        <a:hlink>
          <a:srgbClr val="D7D7F5"/>
        </a:hlink>
        <a:folHlink>
          <a:srgbClr val="F5DC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11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3E5E84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375477"/>
        </a:accent6>
        <a:hlink>
          <a:srgbClr val="E4BB46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-01_A4J 12">
        <a:dk1>
          <a:srgbClr val="000000"/>
        </a:dk1>
        <a:lt1>
          <a:srgbClr val="FFFFFF"/>
        </a:lt1>
        <a:dk2>
          <a:srgbClr val="000000"/>
        </a:dk2>
        <a:lt2>
          <a:srgbClr val="ACACAC"/>
        </a:lt2>
        <a:accent1>
          <a:srgbClr val="D3DCE8"/>
        </a:accent1>
        <a:accent2>
          <a:srgbClr val="E4BB46"/>
        </a:accent2>
        <a:accent3>
          <a:srgbClr val="FFFFFF"/>
        </a:accent3>
        <a:accent4>
          <a:srgbClr val="000000"/>
        </a:accent4>
        <a:accent5>
          <a:srgbClr val="E6EBF2"/>
        </a:accent5>
        <a:accent6>
          <a:srgbClr val="CFA93F"/>
        </a:accent6>
        <a:hlink>
          <a:srgbClr val="3E5E84"/>
        </a:hlink>
        <a:folHlink>
          <a:srgbClr val="D2E8B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ACACAC"/>
      </a:lt2>
      <a:accent1>
        <a:srgbClr val="D3DCE8"/>
      </a:accent1>
      <a:accent2>
        <a:srgbClr val="E4BB46"/>
      </a:accent2>
      <a:accent3>
        <a:srgbClr val="FFFFFF"/>
      </a:accent3>
      <a:accent4>
        <a:srgbClr val="000000"/>
      </a:accent4>
      <a:accent5>
        <a:srgbClr val="E6EBF2"/>
      </a:accent5>
      <a:accent6>
        <a:srgbClr val="CFA93F"/>
      </a:accent6>
      <a:hlink>
        <a:srgbClr val="3E5E84"/>
      </a:hlink>
      <a:folHlink>
        <a:srgbClr val="D2E8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ACACAC"/>
      </a:lt2>
      <a:accent1>
        <a:srgbClr val="D3DCE8"/>
      </a:accent1>
      <a:accent2>
        <a:srgbClr val="E4BB46"/>
      </a:accent2>
      <a:accent3>
        <a:srgbClr val="FFFFFF"/>
      </a:accent3>
      <a:accent4>
        <a:srgbClr val="000000"/>
      </a:accent4>
      <a:accent5>
        <a:srgbClr val="E6EBF2"/>
      </a:accent5>
      <a:accent6>
        <a:srgbClr val="CFA93F"/>
      </a:accent6>
      <a:hlink>
        <a:srgbClr val="3E5E84"/>
      </a:hlink>
      <a:folHlink>
        <a:srgbClr val="D2E8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B-01_A4J</Template>
  <TotalTime>2826</TotalTime>
  <Words>2045</Words>
  <Application>Microsoft Office PowerPoint</Application>
  <PresentationFormat>A4 210 x 297 mm</PresentationFormat>
  <Paragraphs>485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14</vt:i4>
      </vt:variant>
    </vt:vector>
  </HeadingPairs>
  <TitlesOfParts>
    <vt:vector size="16" baseType="lpstr">
      <vt:lpstr>B-01_A4J</vt:lpstr>
      <vt:lpstr>1_B-01_A4J</vt:lpstr>
      <vt:lpstr>PowerPoint プレゼンテーション</vt:lpstr>
      <vt:lpstr>目　次</vt:lpstr>
      <vt:lpstr> １．データガバナンス委員会の検討内容（3年間）</vt:lpstr>
      <vt:lpstr>２．データガバナンス委員会の検討内容（2012年度）</vt:lpstr>
      <vt:lpstr>２．データガバナンス委員会の検討内容（2012年度）</vt:lpstr>
      <vt:lpstr>２．データガバナンス委員会の検討内容（2012年度）</vt:lpstr>
      <vt:lpstr>３．実施スケジュール（各会の検討項目）</vt:lpstr>
      <vt:lpstr>４．検討事項　－　オープンデータに関する課題の整理</vt:lpstr>
      <vt:lpstr>４．検討事項　－　オープンデータに関する課題の整理</vt:lpstr>
      <vt:lpstr>４．検討事項　－　オープンデータに関する課題の整理</vt:lpstr>
      <vt:lpstr>４．検討事項　－　既存ライセンスの整理</vt:lpstr>
      <vt:lpstr>４．検討事項　－　既存ライセンスの整理</vt:lpstr>
      <vt:lpstr>４．検討事項　－　既存ライセンスの整理</vt:lpstr>
      <vt:lpstr>４．検討事項　</vt:lpstr>
    </vt:vector>
  </TitlesOfParts>
  <Company>MRI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津國　剛</dc:creator>
  <cp:lastModifiedBy>N</cp:lastModifiedBy>
  <cp:revision>237</cp:revision>
  <cp:lastPrinted>2000-10-19T16:09:05Z</cp:lastPrinted>
  <dcterms:created xsi:type="dcterms:W3CDTF">2010-12-13T06:02:17Z</dcterms:created>
  <dcterms:modified xsi:type="dcterms:W3CDTF">2012-09-25T07:01:41Z</dcterms:modified>
</cp:coreProperties>
</file>