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21"/>
  </p:notesMasterIdLst>
  <p:handoutMasterIdLst>
    <p:handoutMasterId r:id="rId22"/>
  </p:handoutMasterIdLst>
  <p:sldIdLst>
    <p:sldId id="580" r:id="rId3"/>
    <p:sldId id="614" r:id="rId4"/>
    <p:sldId id="617" r:id="rId5"/>
    <p:sldId id="635" r:id="rId6"/>
    <p:sldId id="640" r:id="rId7"/>
    <p:sldId id="624" r:id="rId8"/>
    <p:sldId id="633" r:id="rId9"/>
    <p:sldId id="634" r:id="rId10"/>
    <p:sldId id="626" r:id="rId11"/>
    <p:sldId id="636" r:id="rId12"/>
    <p:sldId id="629" r:id="rId13"/>
    <p:sldId id="630" r:id="rId14"/>
    <p:sldId id="631" r:id="rId15"/>
    <p:sldId id="632" r:id="rId16"/>
    <p:sldId id="637" r:id="rId17"/>
    <p:sldId id="639" r:id="rId18"/>
    <p:sldId id="623" r:id="rId19"/>
    <p:sldId id="611" r:id="rId20"/>
  </p:sldIdLst>
  <p:sldSz cx="9906000" cy="6858000" type="A4"/>
  <p:notesSz cx="9939338" cy="6807200"/>
  <p:defaultTextStyle>
    <a:defPPr>
      <a:defRPr lang="ja-JP"/>
    </a:defPPr>
    <a:lvl1pPr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1pPr>
    <a:lvl2pPr marL="4572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2pPr>
    <a:lvl3pPr marL="9144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3pPr>
    <a:lvl4pPr marL="13716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4pPr>
    <a:lvl5pPr marL="1828800" algn="l" rtl="0" fontAlgn="base">
      <a:spcBef>
        <a:spcPct val="0"/>
      </a:spcBef>
      <a:spcAft>
        <a:spcPct val="0"/>
      </a:spcAft>
      <a:defRPr kumimoji="1" sz="14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400" kern="1200">
        <a:solidFill>
          <a:schemeClr val="tx1"/>
        </a:solidFill>
        <a:latin typeface="ＭＳ Ｐゴシック" charset="-128"/>
        <a:ea typeface="ＭＳ Ｐゴシック" charset="-128"/>
        <a:cs typeface="+mn-cs"/>
      </a:defRPr>
    </a:lvl6pPr>
    <a:lvl7pPr marL="2743200" algn="l" defTabSz="914400" rtl="0" eaLnBrk="1" latinLnBrk="0" hangingPunct="1">
      <a:defRPr kumimoji="1" sz="1400" kern="1200">
        <a:solidFill>
          <a:schemeClr val="tx1"/>
        </a:solidFill>
        <a:latin typeface="ＭＳ Ｐゴシック" charset="-128"/>
        <a:ea typeface="ＭＳ Ｐゴシック" charset="-128"/>
        <a:cs typeface="+mn-cs"/>
      </a:defRPr>
    </a:lvl7pPr>
    <a:lvl8pPr marL="3200400" algn="l" defTabSz="914400" rtl="0" eaLnBrk="1" latinLnBrk="0" hangingPunct="1">
      <a:defRPr kumimoji="1" sz="1400" kern="1200">
        <a:solidFill>
          <a:schemeClr val="tx1"/>
        </a:solidFill>
        <a:latin typeface="ＭＳ Ｐゴシック" charset="-128"/>
        <a:ea typeface="ＭＳ Ｐゴシック" charset="-128"/>
        <a:cs typeface="+mn-cs"/>
      </a:defRPr>
    </a:lvl8pPr>
    <a:lvl9pPr marL="3657600" algn="l" defTabSz="914400" rtl="0" eaLnBrk="1" latinLnBrk="0" hangingPunct="1">
      <a:defRPr kumimoji="1" sz="1400" kern="1200">
        <a:solidFill>
          <a:schemeClr val="tx1"/>
        </a:solidFill>
        <a:latin typeface="ＭＳ Ｐゴシック" charset="-128"/>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FF33"/>
    <a:srgbClr val="A92C1D"/>
    <a:srgbClr val="FFFFCC"/>
    <a:srgbClr val="D7929F"/>
    <a:srgbClr val="CDE7DA"/>
    <a:srgbClr val="00FFFF"/>
    <a:srgbClr val="558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65" autoAdjust="0"/>
    <p:restoredTop sz="94670" autoAdjust="0"/>
  </p:normalViewPr>
  <p:slideViewPr>
    <p:cSldViewPr>
      <p:cViewPr>
        <p:scale>
          <a:sx n="86" d="100"/>
          <a:sy n="86" d="100"/>
        </p:scale>
        <p:origin x="-642" y="-678"/>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a:latin typeface="Times New Roman" pitchFamily="18" charset="0"/>
              </a:defRPr>
            </a:lvl1pPr>
          </a:lstStyle>
          <a:p>
            <a:pPr>
              <a:defRPr/>
            </a:pPr>
            <a:endParaRPr lang="en-US" altLang="ja-JP"/>
          </a:p>
        </p:txBody>
      </p:sp>
      <p:sp>
        <p:nvSpPr>
          <p:cNvPr id="6147" name="Rectangle 3"/>
          <p:cNvSpPr>
            <a:spLocks noGrp="1" noChangeArrowheads="1"/>
          </p:cNvSpPr>
          <p:nvPr>
            <p:ph type="dt" sz="quarter" idx="1"/>
          </p:nvPr>
        </p:nvSpPr>
        <p:spPr bwMode="auto">
          <a:xfrm>
            <a:off x="5635625"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a:latin typeface="Times New Roman" pitchFamily="18" charset="0"/>
              </a:defRPr>
            </a:lvl1pPr>
          </a:lstStyle>
          <a:p>
            <a:pPr>
              <a:defRPr/>
            </a:pPr>
            <a:endParaRPr lang="en-US" altLang="ja-JP"/>
          </a:p>
        </p:txBody>
      </p:sp>
      <p:sp>
        <p:nvSpPr>
          <p:cNvPr id="6148" name="Rectangle 4"/>
          <p:cNvSpPr>
            <a:spLocks noGrp="1" noChangeArrowheads="1"/>
          </p:cNvSpPr>
          <p:nvPr>
            <p:ph type="ftr" sz="quarter" idx="2"/>
          </p:nvPr>
        </p:nvSpPr>
        <p:spPr bwMode="auto">
          <a:xfrm>
            <a:off x="463550" y="6537325"/>
            <a:ext cx="4506913" cy="269875"/>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fontAlgn="b">
              <a:buFontTx/>
              <a:buNone/>
              <a:defRPr sz="1000" dirty="0">
                <a:solidFill>
                  <a:schemeClr val="bg2"/>
                </a:solidFill>
              </a:defRPr>
            </a:lvl1pPr>
          </a:lstStyle>
          <a:p>
            <a:pPr>
              <a:defRPr/>
            </a:pPr>
            <a:r>
              <a:rPr lang="en-US" altLang="ja-JP"/>
              <a:t>Copyright (C) </a:t>
            </a:r>
            <a:r>
              <a:rPr lang="en-US" altLang="ja-JP" smtClean="0"/>
              <a:t>Open Data Promotion Consortium</a:t>
            </a:r>
            <a:endParaRPr lang="en-US" altLang="ja-JP"/>
          </a:p>
        </p:txBody>
      </p:sp>
      <p:sp>
        <p:nvSpPr>
          <p:cNvPr id="6149" name="Rectangle 5"/>
          <p:cNvSpPr>
            <a:spLocks noGrp="1" noChangeArrowheads="1"/>
          </p:cNvSpPr>
          <p:nvPr>
            <p:ph type="sldNum" sz="quarter" idx="3"/>
          </p:nvPr>
        </p:nvSpPr>
        <p:spPr bwMode="auto">
          <a:xfrm>
            <a:off x="4611688" y="6537325"/>
            <a:ext cx="695325" cy="269875"/>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algn="ctr" fontAlgn="base">
              <a:buFontTx/>
              <a:buNone/>
              <a:defRPr sz="1200"/>
            </a:lvl1pPr>
          </a:lstStyle>
          <a:p>
            <a:pPr>
              <a:defRPr/>
            </a:pPr>
            <a:fld id="{D86D863A-504B-4334-915A-594265B0434E}" type="slidenum">
              <a:rPr lang="en-US" altLang="ja-JP"/>
              <a:pPr>
                <a:defRPr/>
              </a:pPr>
              <a:t>‹#›</a:t>
            </a:fld>
            <a:endParaRPr lang="en-US" altLang="ja-JP"/>
          </a:p>
        </p:txBody>
      </p:sp>
      <p:sp>
        <p:nvSpPr>
          <p:cNvPr id="621570" name="Line 2"/>
          <p:cNvSpPr>
            <a:spLocks noChangeShapeType="1"/>
          </p:cNvSpPr>
          <p:nvPr/>
        </p:nvSpPr>
        <p:spPr bwMode="auto">
          <a:xfrm>
            <a:off x="463550" y="6518275"/>
            <a:ext cx="8990013" cy="0"/>
          </a:xfrm>
          <a:prstGeom prst="line">
            <a:avLst/>
          </a:prstGeom>
          <a:noFill/>
          <a:ln w="9525">
            <a:solidFill>
              <a:schemeClr val="bg2"/>
            </a:solidFill>
            <a:round/>
            <a:headEnd/>
            <a:tailEnd/>
          </a:ln>
          <a:effectLst/>
        </p:spPr>
        <p:txBody>
          <a:bodyPr wrap="none" lIns="90654" tIns="45327" rIns="90654" bIns="45327" anchor="ctr"/>
          <a:lstStyle/>
          <a:p>
            <a:pPr algn="ctr" fontAlgn="b">
              <a:buFont typeface="Wingdings" pitchFamily="2" charset="2"/>
              <a:buNone/>
              <a:defRPr/>
            </a:pPr>
            <a:endParaRPr lang="ja-JP" altLang="en-US"/>
          </a:p>
        </p:txBody>
      </p:sp>
    </p:spTree>
    <p:extLst>
      <p:ext uri="{BB962C8B-B14F-4D97-AF65-F5344CB8AC3E}">
        <p14:creationId xmlns:p14="http://schemas.microsoft.com/office/powerpoint/2010/main" val="2404898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l" defTabSz="919127" fontAlgn="base">
              <a:buFontTx/>
              <a:buNone/>
              <a:defRPr sz="1200">
                <a:latin typeface="Times New Roman" pitchFamily="18" charset="0"/>
              </a:defRPr>
            </a:lvl1pPr>
          </a:lstStyle>
          <a:p>
            <a:pPr>
              <a:defRPr/>
            </a:pPr>
            <a:endParaRPr lang="en-US" altLang="ja-JP"/>
          </a:p>
        </p:txBody>
      </p:sp>
      <p:sp>
        <p:nvSpPr>
          <p:cNvPr id="7171" name="Rectangle 3"/>
          <p:cNvSpPr>
            <a:spLocks noGrp="1" noChangeArrowheads="1"/>
          </p:cNvSpPr>
          <p:nvPr>
            <p:ph type="dt" idx="1"/>
          </p:nvPr>
        </p:nvSpPr>
        <p:spPr bwMode="auto">
          <a:xfrm>
            <a:off x="5635625" y="0"/>
            <a:ext cx="4303713" cy="341313"/>
          </a:xfrm>
          <a:prstGeom prst="rect">
            <a:avLst/>
          </a:prstGeom>
          <a:noFill/>
          <a:ln w="9525">
            <a:noFill/>
            <a:miter lim="800000"/>
            <a:headEnd/>
            <a:tailEnd/>
          </a:ln>
          <a:effectLst/>
        </p:spPr>
        <p:txBody>
          <a:bodyPr vert="horz" wrap="square" lIns="91826" tIns="45915" rIns="91826" bIns="45915" numCol="1" anchor="t" anchorCtr="0" compatLnSpc="1">
            <a:prstTxWarp prst="textNoShape">
              <a:avLst/>
            </a:prstTxWarp>
          </a:bodyPr>
          <a:lstStyle>
            <a:lvl1pPr algn="r" defTabSz="919127" fontAlgn="base">
              <a:buFontTx/>
              <a:buNone/>
              <a:defRPr sz="1200">
                <a:latin typeface="Times New Roman" pitchFamily="18" charset="0"/>
              </a:defRPr>
            </a:lvl1pPr>
          </a:lstStyle>
          <a:p>
            <a:pPr>
              <a:defRPr/>
            </a:pPr>
            <a:endParaRPr lang="en-US" altLang="ja-JP"/>
          </a:p>
        </p:txBody>
      </p:sp>
      <p:sp>
        <p:nvSpPr>
          <p:cNvPr id="25604" name="Rectangle 4"/>
          <p:cNvSpPr>
            <a:spLocks noGrp="1" noRot="1" noChangeAspect="1" noChangeArrowheads="1" noTextEdit="1"/>
          </p:cNvSpPr>
          <p:nvPr>
            <p:ph type="sldImg" idx="2"/>
          </p:nvPr>
        </p:nvSpPr>
        <p:spPr bwMode="auto">
          <a:xfrm>
            <a:off x="3128963" y="509588"/>
            <a:ext cx="3689350" cy="25542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323975" y="3235325"/>
            <a:ext cx="7291388" cy="954088"/>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174" name="Rectangle 6"/>
          <p:cNvSpPr>
            <a:spLocks noGrp="1" noChangeArrowheads="1"/>
          </p:cNvSpPr>
          <p:nvPr>
            <p:ph type="ftr" sz="quarter" idx="4"/>
          </p:nvPr>
        </p:nvSpPr>
        <p:spPr bwMode="auto">
          <a:xfrm>
            <a:off x="463550" y="6551613"/>
            <a:ext cx="4506913" cy="269875"/>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bodyPr>
          <a:lstStyle>
            <a:lvl1pPr algn="l" fontAlgn="b">
              <a:buFontTx/>
              <a:buNone/>
              <a:defRPr sz="1000" dirty="0">
                <a:solidFill>
                  <a:schemeClr val="bg2"/>
                </a:solidFill>
              </a:defRPr>
            </a:lvl1pPr>
          </a:lstStyle>
          <a:p>
            <a:pPr>
              <a:defRPr/>
            </a:pPr>
            <a:r>
              <a:rPr lang="en-US" altLang="ja-JP"/>
              <a:t>Copyright (C) </a:t>
            </a:r>
            <a:r>
              <a:rPr lang="en-US" altLang="ja-JP" smtClean="0"/>
              <a:t>Open Data Promotion Consortium</a:t>
            </a:r>
            <a:endParaRPr lang="en-US" altLang="ja-JP"/>
          </a:p>
        </p:txBody>
      </p:sp>
      <p:sp>
        <p:nvSpPr>
          <p:cNvPr id="7175" name="Rectangle 7"/>
          <p:cNvSpPr>
            <a:spLocks noGrp="1" noChangeArrowheads="1"/>
          </p:cNvSpPr>
          <p:nvPr>
            <p:ph type="sldNum" sz="quarter" idx="5"/>
          </p:nvPr>
        </p:nvSpPr>
        <p:spPr bwMode="auto">
          <a:xfrm>
            <a:off x="4657725" y="6551613"/>
            <a:ext cx="623888" cy="269875"/>
          </a:xfrm>
          <a:prstGeom prst="rect">
            <a:avLst/>
          </a:prstGeom>
          <a:noFill/>
          <a:ln w="9525" algn="ctr">
            <a:noFill/>
            <a:miter lim="800000"/>
            <a:headEnd/>
            <a:tailEnd/>
          </a:ln>
          <a:effectLst/>
        </p:spPr>
        <p:txBody>
          <a:bodyPr vert="horz" wrap="square" lIns="90654" tIns="45327" rIns="90654" bIns="45327" numCol="1" anchor="ctr" anchorCtr="0" compatLnSpc="1">
            <a:prstTxWarp prst="textNoShape">
              <a:avLst/>
            </a:prstTxWarp>
          </a:bodyPr>
          <a:lstStyle>
            <a:lvl1pPr algn="ctr" fontAlgn="base">
              <a:buFontTx/>
              <a:buNone/>
              <a:defRPr sz="1200"/>
            </a:lvl1pPr>
          </a:lstStyle>
          <a:p>
            <a:pPr>
              <a:defRPr/>
            </a:pPr>
            <a:fld id="{6909C000-BD0B-433D-8E4E-5A7A1C5B79C6}" type="slidenum">
              <a:rPr lang="en-US" altLang="ja-JP"/>
              <a:pPr>
                <a:defRPr/>
              </a:pPr>
              <a:t>‹#›</a:t>
            </a:fld>
            <a:endParaRPr lang="en-US" altLang="ja-JP"/>
          </a:p>
        </p:txBody>
      </p:sp>
      <p:sp>
        <p:nvSpPr>
          <p:cNvPr id="7176" name="Line 8"/>
          <p:cNvSpPr>
            <a:spLocks noChangeShapeType="1"/>
          </p:cNvSpPr>
          <p:nvPr/>
        </p:nvSpPr>
        <p:spPr bwMode="auto">
          <a:xfrm>
            <a:off x="463550" y="6518275"/>
            <a:ext cx="8990013" cy="0"/>
          </a:xfrm>
          <a:prstGeom prst="line">
            <a:avLst/>
          </a:prstGeom>
          <a:noFill/>
          <a:ln w="9525">
            <a:solidFill>
              <a:schemeClr val="bg2"/>
            </a:solidFill>
            <a:round/>
            <a:headEnd/>
            <a:tailEnd/>
          </a:ln>
          <a:effectLst/>
        </p:spPr>
        <p:txBody>
          <a:bodyPr wrap="none" lIns="90654" tIns="45327" rIns="90654" bIns="45327" anchor="ctr"/>
          <a:lstStyle/>
          <a:p>
            <a:pPr algn="ctr" fontAlgn="b">
              <a:buFont typeface="Wingdings" pitchFamily="2" charset="2"/>
              <a:buNone/>
              <a:defRPr/>
            </a:pPr>
            <a:endParaRPr lang="ja-JP" altLang="en-US"/>
          </a:p>
        </p:txBody>
      </p:sp>
    </p:spTree>
    <p:extLst>
      <p:ext uri="{BB962C8B-B14F-4D97-AF65-F5344CB8AC3E}">
        <p14:creationId xmlns:p14="http://schemas.microsoft.com/office/powerpoint/2010/main" val="3252353193"/>
      </p:ext>
    </p:extLst>
  </p:cSld>
  <p:clrMap bg1="lt1" tx1="dk1" bg2="lt2" tx2="dk2" accent1="accent1" accent2="accent2" accent3="accent3" accent4="accent4" accent5="accent5" accent6="accent6" hlink="hlink" folHlink="folHlink"/>
  <p:hf hdr="0" dt="0"/>
  <p:notesStyle>
    <a:lvl1pPr algn="l" rtl="0" eaLnBrk="0" fontAlgn="base" hangingPunct="0">
      <a:spcBef>
        <a:spcPct val="20000"/>
      </a:spcBef>
      <a:spcAft>
        <a:spcPct val="0"/>
      </a:spcAft>
      <a:buClr>
        <a:schemeClr val="tx2"/>
      </a:buClr>
      <a:buFont typeface="Wingdings" pitchFamily="2" charset="2"/>
      <a:defRPr kumimoji="1" sz="1400" kern="1200">
        <a:solidFill>
          <a:schemeClr val="tx1"/>
        </a:solidFill>
        <a:latin typeface="ＭＳ Ｐゴシック" charset="-128"/>
        <a:ea typeface="ＭＳ Ｐゴシック" charset="-128"/>
        <a:cs typeface="+mn-cs"/>
      </a:defRPr>
    </a:lvl1pPr>
    <a:lvl2pPr marL="233363" indent="-231775" algn="l" rtl="0" eaLnBrk="0" fontAlgn="base" hangingPunct="0">
      <a:spcBef>
        <a:spcPct val="20000"/>
      </a:spcBef>
      <a:spcAft>
        <a:spcPct val="0"/>
      </a:spcAft>
      <a:buClr>
        <a:srgbClr val="3E5E84"/>
      </a:buClr>
      <a:buFont typeface="Wingdings" pitchFamily="2" charset="2"/>
      <a:buChar char="n"/>
      <a:defRPr kumimoji="1" sz="1200" kern="1200">
        <a:solidFill>
          <a:schemeClr val="tx1"/>
        </a:solidFill>
        <a:latin typeface="ＭＳ Ｐゴシック" charset="-128"/>
        <a:ea typeface="ＭＳ Ｐゴシック" charset="-128"/>
        <a:cs typeface="+mn-cs"/>
      </a:defRPr>
    </a:lvl2pPr>
    <a:lvl3pPr marL="523875" indent="-242888" algn="l" rtl="0" eaLnBrk="0" fontAlgn="base" hangingPunct="0">
      <a:spcBef>
        <a:spcPct val="20000"/>
      </a:spcBef>
      <a:spcAft>
        <a:spcPct val="0"/>
      </a:spcAft>
      <a:buClr>
        <a:srgbClr val="808080"/>
      </a:buClr>
      <a:buFont typeface="Wingdings" pitchFamily="2" charset="2"/>
      <a:buChar char="n"/>
      <a:defRPr kumimoji="1" sz="1000" kern="1200">
        <a:solidFill>
          <a:schemeClr val="tx1"/>
        </a:solidFill>
        <a:latin typeface="ＭＳ Ｐゴシック" charset="-128"/>
        <a:ea typeface="ＭＳ Ｐゴシック" charset="-128"/>
        <a:cs typeface="+mn-cs"/>
      </a:defRPr>
    </a:lvl3pPr>
    <a:lvl4pPr marL="771525" indent="-195263" algn="l" rtl="0" eaLnBrk="0" fontAlgn="base" hangingPunct="0">
      <a:spcBef>
        <a:spcPct val="20000"/>
      </a:spcBef>
      <a:spcAft>
        <a:spcPct val="0"/>
      </a:spcAft>
      <a:buClr>
        <a:srgbClr val="558C99"/>
      </a:buClr>
      <a:buFont typeface="Wingdings" pitchFamily="2" charset="2"/>
      <a:buChar char="l"/>
      <a:defRPr kumimoji="1" sz="900" kern="1200">
        <a:solidFill>
          <a:schemeClr val="tx1"/>
        </a:solidFill>
        <a:latin typeface="ＭＳ Ｐゴシック" charset="-128"/>
        <a:ea typeface="ＭＳ Ｐゴシック" charset="-128"/>
        <a:cs typeface="+mn-cs"/>
      </a:defRPr>
    </a:lvl4pPr>
    <a:lvl5pPr marL="985838" indent="-195263" algn="l" rtl="0" eaLnBrk="0" fontAlgn="base" hangingPunct="0">
      <a:spcBef>
        <a:spcPct val="20000"/>
      </a:spcBef>
      <a:spcAft>
        <a:spcPct val="0"/>
      </a:spcAft>
      <a:buClr>
        <a:srgbClr val="C0C0C0"/>
      </a:buClr>
      <a:buFont typeface="Wingdings" pitchFamily="2" charset="2"/>
      <a:buChar char="l"/>
      <a:defRPr kumimoji="1" sz="900" kern="1200">
        <a:solidFill>
          <a:schemeClr val="tx1"/>
        </a:solidFill>
        <a:latin typeface="ＭＳ Ｐゴシック" charset="-128"/>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28674" name="Rectangle 7"/>
          <p:cNvSpPr>
            <a:spLocks noGrp="1" noChangeArrowheads="1"/>
          </p:cNvSpPr>
          <p:nvPr>
            <p:ph type="sldNum" sz="quarter" idx="5"/>
          </p:nvPr>
        </p:nvSpPr>
        <p:spPr>
          <a:noFill/>
        </p:spPr>
        <p:txBody>
          <a:bodyPr/>
          <a:lstStyle/>
          <a:p>
            <a:fld id="{363509B5-AEF4-4633-B211-D72E3AD1748C}" type="slidenum">
              <a:rPr lang="en-US" altLang="ja-JP" smtClean="0"/>
              <a:pPr/>
              <a:t>1</a:t>
            </a:fld>
            <a:endParaRPr lang="en-US" altLang="ja-JP"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7106" name="Rectangle 7"/>
          <p:cNvSpPr>
            <a:spLocks noGrp="1" noChangeArrowheads="1"/>
          </p:cNvSpPr>
          <p:nvPr>
            <p:ph type="sldNum" sz="quarter" idx="5"/>
          </p:nvPr>
        </p:nvSpPr>
        <p:spPr>
          <a:noFill/>
        </p:spPr>
        <p:txBody>
          <a:bodyPr/>
          <a:lstStyle/>
          <a:p>
            <a:fld id="{1E8BB748-8C42-40AB-AD5E-A9E0A4FFAD81}" type="slidenum">
              <a:rPr lang="en-US" altLang="ja-JP" smtClean="0"/>
              <a:pPr/>
              <a:t>10</a:t>
            </a:fld>
            <a:endParaRPr lang="en-US" altLang="ja-JP"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9154" name="Rectangle 7"/>
          <p:cNvSpPr>
            <a:spLocks noGrp="1" noChangeArrowheads="1"/>
          </p:cNvSpPr>
          <p:nvPr>
            <p:ph type="sldNum" sz="quarter" idx="5"/>
          </p:nvPr>
        </p:nvSpPr>
        <p:spPr>
          <a:noFill/>
        </p:spPr>
        <p:txBody>
          <a:bodyPr/>
          <a:lstStyle/>
          <a:p>
            <a:fld id="{48689852-7C90-4EB2-B303-56DAB0B3E8F1}" type="slidenum">
              <a:rPr lang="en-US" altLang="ja-JP" smtClean="0"/>
              <a:pPr/>
              <a:t>11</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1202" name="Rectangle 7"/>
          <p:cNvSpPr>
            <a:spLocks noGrp="1" noChangeArrowheads="1"/>
          </p:cNvSpPr>
          <p:nvPr>
            <p:ph type="sldNum" sz="quarter" idx="5"/>
          </p:nvPr>
        </p:nvSpPr>
        <p:spPr>
          <a:noFill/>
        </p:spPr>
        <p:txBody>
          <a:bodyPr/>
          <a:lstStyle/>
          <a:p>
            <a:fld id="{5B529D04-7654-45E9-8867-31F41235DBD6}" type="slidenum">
              <a:rPr lang="en-US" altLang="ja-JP" smtClean="0"/>
              <a:pPr/>
              <a:t>12</a:t>
            </a:fld>
            <a:endParaRPr lang="en-US" altLang="ja-JP"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3250" name="Rectangle 7"/>
          <p:cNvSpPr>
            <a:spLocks noGrp="1" noChangeArrowheads="1"/>
          </p:cNvSpPr>
          <p:nvPr>
            <p:ph type="sldNum" sz="quarter" idx="5"/>
          </p:nvPr>
        </p:nvSpPr>
        <p:spPr>
          <a:noFill/>
        </p:spPr>
        <p:txBody>
          <a:bodyPr/>
          <a:lstStyle/>
          <a:p>
            <a:fld id="{ECBB9C69-AD51-4C85-97B2-209798BBE540}" type="slidenum">
              <a:rPr lang="en-US" altLang="ja-JP" smtClean="0"/>
              <a:pPr/>
              <a:t>13</a:t>
            </a:fld>
            <a:endParaRPr lang="en-US" altLang="ja-JP"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5298" name="Rectangle 7"/>
          <p:cNvSpPr>
            <a:spLocks noGrp="1" noChangeArrowheads="1"/>
          </p:cNvSpPr>
          <p:nvPr>
            <p:ph type="sldNum" sz="quarter" idx="5"/>
          </p:nvPr>
        </p:nvSpPr>
        <p:spPr>
          <a:noFill/>
        </p:spPr>
        <p:txBody>
          <a:bodyPr/>
          <a:lstStyle/>
          <a:p>
            <a:fld id="{D53AF08E-79C7-4FB5-9305-EAEB35E021FD}" type="slidenum">
              <a:rPr lang="en-US" altLang="ja-JP" smtClean="0"/>
              <a:pPr/>
              <a:t>14</a:t>
            </a:fld>
            <a:endParaRPr lang="en-US" altLang="ja-JP"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7346" name="Rectangle 7"/>
          <p:cNvSpPr>
            <a:spLocks noGrp="1" noChangeArrowheads="1"/>
          </p:cNvSpPr>
          <p:nvPr>
            <p:ph type="sldNum" sz="quarter" idx="5"/>
          </p:nvPr>
        </p:nvSpPr>
        <p:spPr>
          <a:noFill/>
        </p:spPr>
        <p:txBody>
          <a:bodyPr/>
          <a:lstStyle/>
          <a:p>
            <a:fld id="{68C71DA1-5B93-4202-839C-BE4A7A462518}" type="slidenum">
              <a:rPr lang="en-US" altLang="ja-JP" smtClean="0"/>
              <a:pPr/>
              <a:t>15</a:t>
            </a:fld>
            <a:endParaRPr lang="en-US" altLang="ja-JP"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9394" name="Rectangle 7"/>
          <p:cNvSpPr>
            <a:spLocks noGrp="1" noChangeArrowheads="1"/>
          </p:cNvSpPr>
          <p:nvPr>
            <p:ph type="sldNum" sz="quarter" idx="5"/>
          </p:nvPr>
        </p:nvSpPr>
        <p:spPr>
          <a:noFill/>
        </p:spPr>
        <p:txBody>
          <a:bodyPr/>
          <a:lstStyle/>
          <a:p>
            <a:fld id="{AFF93AD0-639A-494A-8D33-154A82E0A93C}" type="slidenum">
              <a:rPr lang="en-US" altLang="ja-JP" smtClean="0"/>
              <a:pPr/>
              <a:t>16</a:t>
            </a:fld>
            <a:endParaRPr lang="en-US" altLang="ja-JP"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61442" name="Rectangle 7"/>
          <p:cNvSpPr>
            <a:spLocks noGrp="1" noChangeArrowheads="1"/>
          </p:cNvSpPr>
          <p:nvPr>
            <p:ph type="sldNum" sz="quarter" idx="5"/>
          </p:nvPr>
        </p:nvSpPr>
        <p:spPr>
          <a:noFill/>
        </p:spPr>
        <p:txBody>
          <a:bodyPr/>
          <a:lstStyle/>
          <a:p>
            <a:fld id="{E9B40AF1-5052-4B15-AF42-A38047535F61}" type="slidenum">
              <a:rPr lang="en-US" altLang="ja-JP" smtClean="0"/>
              <a:pPr/>
              <a:t>17</a:t>
            </a:fld>
            <a:endParaRPr lang="en-US" altLang="ja-JP"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63490" name="Rectangle 7"/>
          <p:cNvSpPr>
            <a:spLocks noGrp="1" noChangeArrowheads="1"/>
          </p:cNvSpPr>
          <p:nvPr>
            <p:ph type="sldNum" sz="quarter" idx="5"/>
          </p:nvPr>
        </p:nvSpPr>
        <p:spPr>
          <a:noFill/>
        </p:spPr>
        <p:txBody>
          <a:bodyPr/>
          <a:lstStyle/>
          <a:p>
            <a:fld id="{323D91F8-D622-46F8-AF29-A2D6B42A50C2}" type="slidenum">
              <a:rPr lang="en-US" altLang="ja-JP" smtClean="0"/>
              <a:pPr/>
              <a:t>18</a:t>
            </a:fld>
            <a:endParaRPr lang="en-US" altLang="ja-JP"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0722" name="Rectangle 7"/>
          <p:cNvSpPr>
            <a:spLocks noGrp="1" noChangeArrowheads="1"/>
          </p:cNvSpPr>
          <p:nvPr>
            <p:ph type="sldNum" sz="quarter" idx="5"/>
          </p:nvPr>
        </p:nvSpPr>
        <p:spPr>
          <a:noFill/>
        </p:spPr>
        <p:txBody>
          <a:bodyPr/>
          <a:lstStyle/>
          <a:p>
            <a:fld id="{C29E450D-56F3-40BD-9B90-330D76E87A4F}" type="slidenum">
              <a:rPr lang="en-US" altLang="ja-JP" smtClean="0"/>
              <a:pPr/>
              <a:t>2</a:t>
            </a:fld>
            <a:endParaRPr lang="en-US" altLang="ja-JP"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2770" name="Rectangle 7"/>
          <p:cNvSpPr>
            <a:spLocks noGrp="1" noChangeArrowheads="1"/>
          </p:cNvSpPr>
          <p:nvPr>
            <p:ph type="sldNum" sz="quarter" idx="5"/>
          </p:nvPr>
        </p:nvSpPr>
        <p:spPr>
          <a:noFill/>
        </p:spPr>
        <p:txBody>
          <a:bodyPr/>
          <a:lstStyle/>
          <a:p>
            <a:fld id="{8B188D76-7ED2-479C-AB44-47FE7F5EDA30}" type="slidenum">
              <a:rPr lang="en-US" altLang="ja-JP" smtClean="0"/>
              <a:pPr/>
              <a:t>3</a:t>
            </a:fld>
            <a:endParaRPr lang="en-US" altLang="ja-JP"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4818" name="Rectangle 7"/>
          <p:cNvSpPr>
            <a:spLocks noGrp="1" noChangeArrowheads="1"/>
          </p:cNvSpPr>
          <p:nvPr>
            <p:ph type="sldNum" sz="quarter" idx="5"/>
          </p:nvPr>
        </p:nvSpPr>
        <p:spPr>
          <a:noFill/>
        </p:spPr>
        <p:txBody>
          <a:bodyPr/>
          <a:lstStyle/>
          <a:p>
            <a:fld id="{6367AC1B-8214-47ED-BB06-63C1F377A757}" type="slidenum">
              <a:rPr lang="en-US" altLang="ja-JP" smtClean="0"/>
              <a:pPr/>
              <a:t>4</a:t>
            </a:fld>
            <a:endParaRPr lang="en-US" altLang="ja-JP"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6866" name="Rectangle 7"/>
          <p:cNvSpPr>
            <a:spLocks noGrp="1" noChangeArrowheads="1"/>
          </p:cNvSpPr>
          <p:nvPr>
            <p:ph type="sldNum" sz="quarter" idx="5"/>
          </p:nvPr>
        </p:nvSpPr>
        <p:spPr>
          <a:noFill/>
        </p:spPr>
        <p:txBody>
          <a:bodyPr/>
          <a:lstStyle/>
          <a:p>
            <a:fld id="{628DFA0C-DCB4-49B6-ABD0-69DEAE4F0161}" type="slidenum">
              <a:rPr lang="en-US" altLang="ja-JP" smtClean="0"/>
              <a:pPr/>
              <a:t>5</a:t>
            </a:fld>
            <a:endParaRPr lang="en-US" altLang="ja-JP"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38914" name="Rectangle 7"/>
          <p:cNvSpPr>
            <a:spLocks noGrp="1" noChangeArrowheads="1"/>
          </p:cNvSpPr>
          <p:nvPr>
            <p:ph type="sldNum" sz="quarter" idx="5"/>
          </p:nvPr>
        </p:nvSpPr>
        <p:spPr>
          <a:noFill/>
        </p:spPr>
        <p:txBody>
          <a:bodyPr/>
          <a:lstStyle/>
          <a:p>
            <a:fld id="{4D6A913D-2BD6-42F0-BAA4-02145A634DD3}" type="slidenum">
              <a:rPr lang="en-US" altLang="ja-JP" smtClean="0"/>
              <a:pPr/>
              <a:t>6</a:t>
            </a:fld>
            <a:endParaRPr lang="en-US" altLang="ja-JP"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0962" name="Rectangle 7"/>
          <p:cNvSpPr>
            <a:spLocks noGrp="1" noChangeArrowheads="1"/>
          </p:cNvSpPr>
          <p:nvPr>
            <p:ph type="sldNum" sz="quarter" idx="5"/>
          </p:nvPr>
        </p:nvSpPr>
        <p:spPr>
          <a:noFill/>
        </p:spPr>
        <p:txBody>
          <a:bodyPr/>
          <a:lstStyle/>
          <a:p>
            <a:fld id="{EF9B5B65-D23A-4CF1-BDBB-741118C009A5}" type="slidenum">
              <a:rPr lang="en-US" altLang="ja-JP" smtClean="0"/>
              <a:pPr/>
              <a:t>7</a:t>
            </a:fld>
            <a:endParaRPr lang="en-US" altLang="ja-JP"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3010" name="Rectangle 7"/>
          <p:cNvSpPr>
            <a:spLocks noGrp="1" noChangeArrowheads="1"/>
          </p:cNvSpPr>
          <p:nvPr>
            <p:ph type="sldNum" sz="quarter" idx="5"/>
          </p:nvPr>
        </p:nvSpPr>
        <p:spPr>
          <a:noFill/>
        </p:spPr>
        <p:txBody>
          <a:bodyPr/>
          <a:lstStyle/>
          <a:p>
            <a:fld id="{D0B4C8D6-31B6-4F07-8CDD-031E25F184AD}" type="slidenum">
              <a:rPr lang="en-US" altLang="ja-JP" smtClean="0"/>
              <a:pPr/>
              <a:t>8</a:t>
            </a:fld>
            <a:endParaRPr lang="en-US" altLang="ja-JP"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5058" name="Rectangle 7"/>
          <p:cNvSpPr>
            <a:spLocks noGrp="1" noChangeArrowheads="1"/>
          </p:cNvSpPr>
          <p:nvPr>
            <p:ph type="sldNum" sz="quarter" idx="5"/>
          </p:nvPr>
        </p:nvSpPr>
        <p:spPr>
          <a:noFill/>
        </p:spPr>
        <p:txBody>
          <a:bodyPr/>
          <a:lstStyle/>
          <a:p>
            <a:fld id="{0B76C5AB-B77A-46BF-9D2B-64D6DCA92B3E}" type="slidenum">
              <a:rPr lang="en-US" altLang="ja-JP" smtClean="0"/>
              <a:pPr/>
              <a:t>9</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1323975" y="3235325"/>
            <a:ext cx="7291388" cy="215900"/>
          </a:xfrm>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2"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F6AA04D9-4026-4FEE-B9C9-0A12E9F3D9A1}" type="slidenum">
              <a:rPr lang="en-US" altLang="ja-JP"/>
              <a:pPr>
                <a:defRPr/>
              </a:pPr>
              <a:t>‹#›</a:t>
            </a:fld>
            <a:endParaRPr lang="en-US" altLang="ja-JP"/>
          </a:p>
        </p:txBody>
      </p:sp>
      <p:sp>
        <p:nvSpPr>
          <p:cNvPr id="5"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B1DBDE3B-84CA-4414-BCF7-ACEA641ABF83}" type="slidenum">
              <a:rPr lang="en-US" altLang="ja-JP"/>
              <a:pPr>
                <a:defRPr/>
              </a:pPr>
              <a:t>‹#›</a:t>
            </a:fld>
            <a:endParaRPr lang="en-US" altLang="ja-JP"/>
          </a:p>
        </p:txBody>
      </p:sp>
      <p:sp>
        <p:nvSpPr>
          <p:cNvPr id="5"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5" name="Line 10"/>
          <p:cNvSpPr>
            <a:spLocks noChangeShapeType="1"/>
          </p:cNvSpPr>
          <p:nvPr/>
        </p:nvSpPr>
        <p:spPr bwMode="gray">
          <a:xfrm>
            <a:off x="415925" y="34290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
        <p:nvSpPr>
          <p:cNvPr id="6" name="Line 11"/>
          <p:cNvSpPr>
            <a:spLocks noChangeShapeType="1"/>
          </p:cNvSpPr>
          <p:nvPr/>
        </p:nvSpPr>
        <p:spPr bwMode="gray">
          <a:xfrm>
            <a:off x="415925" y="27813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pic>
        <p:nvPicPr>
          <p:cNvPr id="7" name="Picture 16" descr="ヨコカラー中用"/>
          <p:cNvPicPr>
            <a:picLocks noChangeAspect="1" noChangeArrowheads="1"/>
          </p:cNvPicPr>
          <p:nvPr/>
        </p:nvPicPr>
        <p:blipFill>
          <a:blip r:embed="rId2"/>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13" y="4005263"/>
            <a:ext cx="6911975" cy="212725"/>
          </a:xfrm>
          <a:ln algn="ctr"/>
        </p:spPr>
        <p:txBody>
          <a:bodyPr/>
          <a:lstStyle>
            <a:lvl1pPr>
              <a:defRPr sz="1400"/>
            </a:lvl1pPr>
          </a:lstStyle>
          <a:p>
            <a:r>
              <a:rPr lang="ja-JP" altLang="en-US"/>
              <a:t>マスター サブタイトルの書式設定</a:t>
            </a:r>
          </a:p>
        </p:txBody>
      </p:sp>
      <p:sp>
        <p:nvSpPr>
          <p:cNvPr id="1249295" name="Rectangle 15"/>
          <p:cNvSpPr>
            <a:spLocks noGrp="1" noChangeArrowheads="1"/>
          </p:cNvSpPr>
          <p:nvPr>
            <p:ph type="ctrTitle"/>
          </p:nvPr>
        </p:nvSpPr>
        <p:spPr>
          <a:xfrm>
            <a:off x="636588" y="2781300"/>
            <a:ext cx="8637587" cy="647700"/>
          </a:xfrm>
          <a:ln algn="ctr"/>
        </p:spPr>
        <p:txBody>
          <a:bodyPr lIns="0" bIns="0" anchor="ctr"/>
          <a:lstStyle>
            <a:lvl1pPr algn="ctr">
              <a:defRPr kumimoji="0"/>
            </a:lvl1pPr>
          </a:lstStyle>
          <a:p>
            <a:r>
              <a:rPr lang="ja-JP" altLang="en-US"/>
              <a:t>マスタ タイトルの書式設定</a:t>
            </a:r>
            <a:endParaRPr lang="en-US"/>
          </a:p>
        </p:txBody>
      </p:sp>
      <p:sp>
        <p:nvSpPr>
          <p:cNvPr id="8" name="Rectangle 6"/>
          <p:cNvSpPr>
            <a:spLocks noGrp="1" noChangeArrowheads="1"/>
          </p:cNvSpPr>
          <p:nvPr>
            <p:ph type="ftr" sz="quarter" idx="10"/>
          </p:nvPr>
        </p:nvSpPr>
        <p:spPr/>
        <p:txBody>
          <a:bodyPr/>
          <a:lstStyle>
            <a:lvl1pPr>
              <a:defRPr dirty="0"/>
            </a:lvl1pPr>
          </a:lstStyle>
          <a:p>
            <a:pPr>
              <a:defRPr/>
            </a:pPr>
            <a:r>
              <a:rPr lang="en-US" altLang="ja-JP"/>
              <a:t>Copyright (C) 2012, Open Data Promotion Consortium</a:t>
            </a:r>
          </a:p>
        </p:txBody>
      </p:sp>
      <p:sp>
        <p:nvSpPr>
          <p:cNvPr id="9" name="Rectangle 12"/>
          <p:cNvSpPr>
            <a:spLocks noGrp="1" noChangeArrowheads="1"/>
          </p:cNvSpPr>
          <p:nvPr>
            <p:ph type="sldNum" sz="quarter" idx="11"/>
          </p:nvPr>
        </p:nvSpPr>
        <p:spPr/>
        <p:txBody>
          <a:bodyPr/>
          <a:lstStyle>
            <a:lvl1pPr>
              <a:defRPr/>
            </a:lvl1pPr>
          </a:lstStyle>
          <a:p>
            <a:pPr>
              <a:defRPr/>
            </a:pPr>
            <a:fld id="{35B4D389-07B9-48E5-BE4A-8A63FADF4096}"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0B203ED0-A426-4760-8E62-B994509B3375}"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66D934A3-68E5-472A-9361-118DB69DE7CD}"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F3D3EE53-2AD7-4928-A39E-040F462B9B84}"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5C75624B-BD6B-4990-AA45-1D899C97E091}" type="slidenum">
              <a:rPr lang="en-US" altLang="ja-JP"/>
              <a:pPr>
                <a:defRPr/>
              </a:pPr>
              <a:t>‹#›</a:t>
            </a:fld>
            <a:endParaRPr lang="en-US" altLang="ja-JP"/>
          </a:p>
        </p:txBody>
      </p:sp>
      <p:sp>
        <p:nvSpPr>
          <p:cNvPr id="8"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B9E8E8AD-C6C8-424E-85C0-A1B6FC6196AD}" type="slidenum">
              <a:rPr lang="en-US" altLang="ja-JP"/>
              <a:pPr>
                <a:defRPr/>
              </a:pPr>
              <a:t>‹#›</a:t>
            </a:fld>
            <a:endParaRPr lang="en-US" altLang="ja-JP"/>
          </a:p>
        </p:txBody>
      </p:sp>
      <p:sp>
        <p:nvSpPr>
          <p:cNvPr id="4"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B9D6DDF-631F-45D1-A018-E4D03AA1EBB3}" type="slidenum">
              <a:rPr lang="en-US" altLang="ja-JP"/>
              <a:pPr>
                <a:defRPr/>
              </a:pPr>
              <a:t>‹#›</a:t>
            </a:fld>
            <a:endParaRPr lang="en-US" altLang="ja-JP"/>
          </a:p>
        </p:txBody>
      </p:sp>
      <p:sp>
        <p:nvSpPr>
          <p:cNvPr id="3"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81EAB0AE-EE96-4054-A74F-16069770B29A}"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9"/>
          <p:cNvSpPr>
            <a:spLocks noGrp="1" noChangeArrowheads="1"/>
          </p:cNvSpPr>
          <p:nvPr>
            <p:ph type="sldNum" sz="quarter" idx="10"/>
          </p:nvPr>
        </p:nvSpPr>
        <p:spPr>
          <a:ln/>
        </p:spPr>
        <p:txBody>
          <a:bodyPr/>
          <a:lstStyle>
            <a:lvl1pPr>
              <a:defRPr/>
            </a:lvl1pPr>
          </a:lstStyle>
          <a:p>
            <a:pPr>
              <a:defRPr/>
            </a:pPr>
            <a:fld id="{1CE6B1B9-453E-4E29-8C9B-2C64F57B132D}" type="slidenum">
              <a:rPr lang="en-US" altLang="ja-JP"/>
              <a:pPr>
                <a:defRPr/>
              </a:pPr>
              <a:t>‹#›</a:t>
            </a:fld>
            <a:endParaRPr lang="en-US" altLang="ja-JP"/>
          </a:p>
        </p:txBody>
      </p:sp>
      <p:sp>
        <p:nvSpPr>
          <p:cNvPr id="5"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4DBF12B9-3AE7-4B73-B6F1-7732921591BC}" type="slidenum">
              <a:rPr lang="en-US" altLang="ja-JP"/>
              <a:pPr>
                <a:defRPr/>
              </a:pPr>
              <a:t>‹#›</a:t>
            </a:fld>
            <a:endParaRPr lang="en-US" altLang="ja-JP"/>
          </a:p>
        </p:txBody>
      </p:sp>
      <p:sp>
        <p:nvSpPr>
          <p:cNvPr id="6"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AFC5E049-BCBF-4780-A177-36732789A44F}"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15925" y="330200"/>
            <a:ext cx="6653213" cy="23050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26C230BB-0B5B-495B-9376-5D41BDBFADD0}" type="slidenum">
              <a:rPr lang="en-US" altLang="ja-JP"/>
              <a:pPr>
                <a:defRPr/>
              </a:pPr>
              <a:t>‹#›</a:t>
            </a:fld>
            <a:endParaRPr lang="en-US" altLang="ja-JP"/>
          </a:p>
        </p:txBody>
      </p:sp>
      <p:sp>
        <p:nvSpPr>
          <p:cNvPr id="5" name="Rectangle 8"/>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9"/>
          <p:cNvSpPr>
            <a:spLocks noGrp="1" noChangeArrowheads="1"/>
          </p:cNvSpPr>
          <p:nvPr>
            <p:ph type="sldNum" sz="quarter" idx="10"/>
          </p:nvPr>
        </p:nvSpPr>
        <p:spPr>
          <a:ln/>
        </p:spPr>
        <p:txBody>
          <a:bodyPr/>
          <a:lstStyle>
            <a:lvl1pPr>
              <a:defRPr/>
            </a:lvl1pPr>
          </a:lstStyle>
          <a:p>
            <a:pPr>
              <a:defRPr/>
            </a:pPr>
            <a:fld id="{4D989D70-C686-4790-B43D-BDE00B3694CF}" type="slidenum">
              <a:rPr lang="en-US" altLang="ja-JP"/>
              <a:pPr>
                <a:defRPr/>
              </a:pPr>
              <a:t>‹#›</a:t>
            </a:fld>
            <a:endParaRPr lang="en-US" altLang="ja-JP"/>
          </a:p>
        </p:txBody>
      </p:sp>
      <p:sp>
        <p:nvSpPr>
          <p:cNvPr id="5"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9"/>
          <p:cNvSpPr>
            <a:spLocks noGrp="1" noChangeArrowheads="1"/>
          </p:cNvSpPr>
          <p:nvPr>
            <p:ph type="sldNum" sz="quarter" idx="10"/>
          </p:nvPr>
        </p:nvSpPr>
        <p:spPr>
          <a:ln/>
        </p:spPr>
        <p:txBody>
          <a:bodyPr/>
          <a:lstStyle>
            <a:lvl1pPr>
              <a:defRPr/>
            </a:lvl1pPr>
          </a:lstStyle>
          <a:p>
            <a:pPr>
              <a:defRPr/>
            </a:pPr>
            <a:fld id="{0E858FBF-2258-4E6F-B4D2-B69D64841853}" type="slidenum">
              <a:rPr lang="en-US" altLang="ja-JP"/>
              <a:pPr>
                <a:defRPr/>
              </a:pPr>
              <a:t>‹#›</a:t>
            </a:fld>
            <a:endParaRPr lang="en-US" altLang="ja-JP"/>
          </a:p>
        </p:txBody>
      </p:sp>
      <p:sp>
        <p:nvSpPr>
          <p:cNvPr id="6"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9"/>
          <p:cNvSpPr>
            <a:spLocks noGrp="1" noChangeArrowheads="1"/>
          </p:cNvSpPr>
          <p:nvPr>
            <p:ph type="sldNum" sz="quarter" idx="10"/>
          </p:nvPr>
        </p:nvSpPr>
        <p:spPr>
          <a:ln/>
        </p:spPr>
        <p:txBody>
          <a:bodyPr/>
          <a:lstStyle>
            <a:lvl1pPr>
              <a:defRPr/>
            </a:lvl1pPr>
          </a:lstStyle>
          <a:p>
            <a:pPr>
              <a:defRPr/>
            </a:pPr>
            <a:fld id="{C0B4D803-DCE9-48D4-8350-FDE4D0727857}" type="slidenum">
              <a:rPr lang="en-US" altLang="ja-JP"/>
              <a:pPr>
                <a:defRPr/>
              </a:pPr>
              <a:t>‹#›</a:t>
            </a:fld>
            <a:endParaRPr lang="en-US" altLang="ja-JP"/>
          </a:p>
        </p:txBody>
      </p:sp>
      <p:sp>
        <p:nvSpPr>
          <p:cNvPr id="8"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9"/>
          <p:cNvSpPr>
            <a:spLocks noGrp="1" noChangeArrowheads="1"/>
          </p:cNvSpPr>
          <p:nvPr>
            <p:ph type="sldNum" sz="quarter" idx="10"/>
          </p:nvPr>
        </p:nvSpPr>
        <p:spPr>
          <a:ln/>
        </p:spPr>
        <p:txBody>
          <a:bodyPr/>
          <a:lstStyle>
            <a:lvl1pPr>
              <a:defRPr/>
            </a:lvl1pPr>
          </a:lstStyle>
          <a:p>
            <a:pPr>
              <a:defRPr/>
            </a:pPr>
            <a:fld id="{D30B49FC-0978-4BB3-9909-BE1B8A364D70}" type="slidenum">
              <a:rPr lang="en-US" altLang="ja-JP"/>
              <a:pPr>
                <a:defRPr/>
              </a:pPr>
              <a:t>‹#›</a:t>
            </a:fld>
            <a:endParaRPr lang="en-US" altLang="ja-JP"/>
          </a:p>
        </p:txBody>
      </p:sp>
      <p:sp>
        <p:nvSpPr>
          <p:cNvPr id="4"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9"/>
          <p:cNvSpPr>
            <a:spLocks noGrp="1" noChangeArrowheads="1"/>
          </p:cNvSpPr>
          <p:nvPr>
            <p:ph type="sldNum" sz="quarter" idx="10"/>
          </p:nvPr>
        </p:nvSpPr>
        <p:spPr>
          <a:ln/>
        </p:spPr>
        <p:txBody>
          <a:bodyPr/>
          <a:lstStyle>
            <a:lvl1pPr>
              <a:defRPr/>
            </a:lvl1pPr>
          </a:lstStyle>
          <a:p>
            <a:pPr>
              <a:defRPr/>
            </a:pPr>
            <a:fld id="{FCDB890D-30CD-4417-B98F-F3E68BEB1712}" type="slidenum">
              <a:rPr lang="en-US" altLang="ja-JP"/>
              <a:pPr>
                <a:defRPr/>
              </a:pPr>
              <a:t>‹#›</a:t>
            </a:fld>
            <a:endParaRPr lang="en-US" altLang="ja-JP"/>
          </a:p>
        </p:txBody>
      </p:sp>
      <p:sp>
        <p:nvSpPr>
          <p:cNvPr id="3"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E0266A8D-BC7E-4242-9EA8-D7CC05BB3EA6}" type="slidenum">
              <a:rPr lang="en-US" altLang="ja-JP"/>
              <a:pPr>
                <a:defRPr/>
              </a:pPr>
              <a:t>‹#›</a:t>
            </a:fld>
            <a:endParaRPr lang="en-US" altLang="ja-JP"/>
          </a:p>
        </p:txBody>
      </p:sp>
      <p:sp>
        <p:nvSpPr>
          <p:cNvPr id="6"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9"/>
          <p:cNvSpPr>
            <a:spLocks noGrp="1" noChangeArrowheads="1"/>
          </p:cNvSpPr>
          <p:nvPr>
            <p:ph type="sldNum" sz="quarter" idx="10"/>
          </p:nvPr>
        </p:nvSpPr>
        <p:spPr>
          <a:ln/>
        </p:spPr>
        <p:txBody>
          <a:bodyPr/>
          <a:lstStyle>
            <a:lvl1pPr>
              <a:defRPr/>
            </a:lvl1pPr>
          </a:lstStyle>
          <a:p>
            <a:pPr>
              <a:defRPr/>
            </a:pPr>
            <a:fld id="{834C9AF7-A33A-40D0-BAC4-33DF3E2AA845}" type="slidenum">
              <a:rPr lang="en-US" altLang="ja-JP"/>
              <a:pPr>
                <a:defRPr/>
              </a:pPr>
              <a:t>‹#›</a:t>
            </a:fld>
            <a:endParaRPr lang="en-US" altLang="ja-JP"/>
          </a:p>
        </p:txBody>
      </p:sp>
      <p:sp>
        <p:nvSpPr>
          <p:cNvPr id="6" name="Rectangle 111"/>
          <p:cNvSpPr>
            <a:spLocks noGrp="1" noChangeArrowheads="1"/>
          </p:cNvSpPr>
          <p:nvPr>
            <p:ph type="ftr" sz="quarter" idx="11"/>
          </p:nvPr>
        </p:nvSpPr>
        <p:spPr>
          <a:ln/>
        </p:spPr>
        <p:txBody>
          <a:bodyPr/>
          <a:lstStyle>
            <a:lvl1pPr>
              <a:defRPr/>
            </a:lvl1pPr>
          </a:lstStyle>
          <a:p>
            <a:pPr>
              <a:defRPr/>
            </a:pPr>
            <a:r>
              <a:rPr lang="en-US" altLang="ja-JP"/>
              <a:t>Copyright (C) 2012, </a:t>
            </a:r>
            <a:r>
              <a:rPr lang="en-US" altLang="ja-JP" smtClean="0"/>
              <a:t>Open Data Promotion Consortium</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5"/>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027" name="Rectangle 108"/>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98189" name="Rectangle 109"/>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defRPr>
            </a:lvl1pPr>
          </a:lstStyle>
          <a:p>
            <a:pPr>
              <a:defRPr/>
            </a:pPr>
            <a:fld id="{CBA64F1B-7F77-4C40-A18F-D2CA3497F9F3}" type="slidenum">
              <a:rPr lang="en-US" altLang="ja-JP"/>
              <a:pPr>
                <a:defRPr/>
              </a:pPr>
              <a:t>‹#›</a:t>
            </a:fld>
            <a:endParaRPr lang="en-US" altLang="ja-JP"/>
          </a:p>
        </p:txBody>
      </p:sp>
      <p:sp>
        <p:nvSpPr>
          <p:cNvPr id="1198190" name="Line 110"/>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1198191" name="Rectangle 111"/>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fontAlgn="b">
              <a:buFontTx/>
              <a:buNone/>
              <a:defRPr sz="1000" dirty="0">
                <a:solidFill>
                  <a:srgbClr val="ACACAC"/>
                </a:solidFill>
                <a:latin typeface="Arial" charset="0"/>
              </a:defRPr>
            </a:lvl1pPr>
          </a:lstStyle>
          <a:p>
            <a:pPr>
              <a:defRPr/>
            </a:pPr>
            <a:r>
              <a:rPr lang="en-US" altLang="ja-JP"/>
              <a:t>Copyright (C) 2012, Open Data Promotion Consortium</a:t>
            </a:r>
          </a:p>
        </p:txBody>
      </p:sp>
      <p:sp>
        <p:nvSpPr>
          <p:cNvPr id="1198299"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Tree>
  </p:cSld>
  <p:clrMap bg1="lt1" tx1="dk1" bg2="lt2" tx2="dk2" accent1="accent1" accent2="accent2" accent3="accent3" accent4="accent4" accent5="accent5" accent6="accent6" hlink="hlink" folHlink="folHlink"/>
  <p:sldLayoutIdLst>
    <p:sldLayoutId id="214748367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55"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eaLnBrk="1" fontAlgn="base" hangingPunct="1">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eaLnBrk="1" fontAlgn="base" hangingPunct="1">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2" descr="ヨコカラー中用"/>
          <p:cNvPicPr>
            <a:picLocks noChangeAspect="1" noChangeArrowheads="1"/>
          </p:cNvPicPr>
          <p:nvPr/>
        </p:nvPicPr>
        <p:blipFill>
          <a:blip r:embed="rId13"/>
          <a:srcRect/>
          <a:stretch>
            <a:fillRect/>
          </a:stretch>
        </p:blipFill>
        <p:spPr bwMode="gray">
          <a:xfrm>
            <a:off x="406400" y="188913"/>
            <a:ext cx="9080500" cy="195262"/>
          </a:xfrm>
          <a:prstGeom prst="rect">
            <a:avLst/>
          </a:prstGeom>
          <a:noFill/>
          <a:ln w="9525">
            <a:noFill/>
            <a:miter lim="800000"/>
            <a:headEnd/>
            <a:tailEnd/>
          </a:ln>
        </p:spPr>
      </p:pic>
      <p:sp>
        <p:nvSpPr>
          <p:cNvPr id="13315" name="Rectangle 3"/>
          <p:cNvSpPr>
            <a:spLocks noGrp="1" noChangeArrowheads="1"/>
          </p:cNvSpPr>
          <p:nvPr>
            <p:ph type="title"/>
          </p:nvPr>
        </p:nvSpPr>
        <p:spPr bwMode="gray">
          <a:xfrm>
            <a:off x="415925"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smtClean="0"/>
              <a:t>マスター タイトルの書式設定</a:t>
            </a:r>
          </a:p>
        </p:txBody>
      </p:sp>
      <p:sp>
        <p:nvSpPr>
          <p:cNvPr id="13316" name="Rectangle 5"/>
          <p:cNvSpPr>
            <a:spLocks noGrp="1" noChangeArrowheads="1"/>
          </p:cNvSpPr>
          <p:nvPr>
            <p:ph type="body" idx="1"/>
          </p:nvPr>
        </p:nvSpPr>
        <p:spPr bwMode="gray">
          <a:xfrm>
            <a:off x="560388" y="1123950"/>
            <a:ext cx="8929687" cy="15113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defRPr>
            </a:lvl1pPr>
          </a:lstStyle>
          <a:p>
            <a:pPr>
              <a:defRPr/>
            </a:pPr>
            <a:fld id="{993F2A3A-2734-4E32-B241-21867B53F9CC}" type="slidenum">
              <a:rPr lang="en-US" altLang="ja-JP"/>
              <a:pPr>
                <a:defRPr/>
              </a:pPr>
              <a:t>‹#›</a:t>
            </a:fld>
            <a:endParaRPr lang="en-US" altLang="ja-JP"/>
          </a:p>
        </p:txBody>
      </p:sp>
      <p:sp>
        <p:nvSpPr>
          <p:cNvPr id="1248263" name="Line 7"/>
          <p:cNvSpPr>
            <a:spLocks noChangeShapeType="1"/>
          </p:cNvSpPr>
          <p:nvPr/>
        </p:nvSpPr>
        <p:spPr bwMode="gray">
          <a:xfrm>
            <a:off x="415925" y="6591300"/>
            <a:ext cx="9051925"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w="9525" algn="ctr">
            <a:noFill/>
            <a:miter lim="800000"/>
            <a:headEnd/>
            <a:tailEnd/>
          </a:ln>
          <a:effectLst/>
        </p:spPr>
        <p:txBody>
          <a:bodyPr vert="horz" wrap="square" lIns="0" tIns="0" rIns="0" bIns="0" numCol="1" anchor="ctr" anchorCtr="0" compatLnSpc="1">
            <a:prstTxWarp prst="textNoShape">
              <a:avLst/>
            </a:prstTxWarp>
            <a:spAutoFit/>
          </a:bodyPr>
          <a:lstStyle>
            <a:lvl1pPr algn="l" fontAlgn="b">
              <a:buFontTx/>
              <a:buNone/>
              <a:defRPr sz="1000" dirty="0">
                <a:solidFill>
                  <a:srgbClr val="ACACAC"/>
                </a:solidFill>
                <a:latin typeface="Arial" charset="0"/>
              </a:defRPr>
            </a:lvl1pPr>
          </a:lstStyle>
          <a:p>
            <a:pPr>
              <a:defRPr/>
            </a:pPr>
            <a:r>
              <a:rPr lang="en-US" altLang="ja-JP"/>
              <a:t>Copyright (C) 2012, Open Data Promotion Consortium</a:t>
            </a:r>
          </a:p>
        </p:txBody>
      </p:sp>
      <p:sp>
        <p:nvSpPr>
          <p:cNvPr id="1248371" name="title_line"/>
          <p:cNvSpPr>
            <a:spLocks noChangeShapeType="1"/>
          </p:cNvSpPr>
          <p:nvPr/>
        </p:nvSpPr>
        <p:spPr bwMode="gray">
          <a:xfrm>
            <a:off x="415925" y="812800"/>
            <a:ext cx="9051925" cy="1588"/>
          </a:xfrm>
          <a:prstGeom prst="line">
            <a:avLst/>
          </a:prstGeom>
          <a:noFill/>
          <a:ln w="12700">
            <a:solidFill>
              <a:schemeClr val="bg2"/>
            </a:solidFill>
            <a:round/>
            <a:headEnd/>
            <a:tailEnd/>
          </a:ln>
          <a:effectLst/>
        </p:spPr>
        <p:txBody>
          <a:bodyPr lIns="0" tIns="0" rIns="0" bIns="0" anchor="ctr"/>
          <a:lstStyle/>
          <a:p>
            <a:pPr algn="ctr" fontAlgn="b">
              <a:buFont typeface="Wingdings" pitchFamily="2" charset="2"/>
              <a:buNone/>
              <a:defRPr/>
            </a:pPr>
            <a:endParaRPr lang="ja-JP" altLang="en-US"/>
          </a:p>
        </p:txBody>
      </p:sp>
    </p:spTree>
  </p:cSld>
  <p:clrMap bg1="lt1" tx1="dk1" bg2="lt2" tx2="dk2" accent1="accent1" accent2="accent2" accent3="accent3" accent4="accent4" accent5="accent5" accent6="accent6" hlink="hlink" folHlink="folHlink"/>
  <p:sldLayoutIdLst>
    <p:sldLayoutId id="2147483676"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Lst>
  <p:timing>
    <p:tnLst>
      <p:par>
        <p:cTn id="1" dur="indefinite" restart="never" nodeType="tmRoot"/>
      </p:par>
    </p:tnLst>
  </p:timing>
  <p:hf hd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charset="-128"/>
          <a:ea typeface="ＭＳ Ｐゴシック" charset="-128"/>
        </a:defRPr>
      </a:lvl5pPr>
      <a:lvl6pPr marL="4572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6pPr>
      <a:lvl7pPr marL="9144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7pPr>
      <a:lvl8pPr marL="13716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8pPr>
      <a:lvl9pPr marL="1828800" algn="l" rtl="0" fontAlgn="base">
        <a:spcBef>
          <a:spcPct val="0"/>
        </a:spcBef>
        <a:spcAft>
          <a:spcPct val="0"/>
        </a:spcAft>
        <a:buClr>
          <a:srgbClr val="5F5F5F"/>
        </a:buClr>
        <a:defRPr kumimoji="1" sz="2400" b="1">
          <a:solidFill>
            <a:schemeClr val="tx1"/>
          </a:solidFill>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6"/>
          <p:cNvSpPr>
            <a:spLocks noGrp="1" noChangeArrowheads="1"/>
          </p:cNvSpPr>
          <p:nvPr>
            <p:ph type="ftr" sz="quarter" idx="4294967295"/>
          </p:nvPr>
        </p:nvSpPr>
        <p:spPr>
          <a:noFill/>
        </p:spPr>
        <p:txBody>
          <a:bodyPr/>
          <a:lstStyle/>
          <a:p>
            <a:r>
              <a:rPr lang="en-US" altLang="ja-JP" smtClean="0"/>
              <a:t>Copyright (C) 2012, Open Data Promotion Consortium</a:t>
            </a:r>
          </a:p>
        </p:txBody>
      </p:sp>
      <p:sp>
        <p:nvSpPr>
          <p:cNvPr id="27650" name="Rectangle 5"/>
          <p:cNvSpPr txBox="1">
            <a:spLocks noChangeArrowheads="1"/>
          </p:cNvSpPr>
          <p:nvPr/>
        </p:nvSpPr>
        <p:spPr bwMode="gray">
          <a:xfrm>
            <a:off x="430213" y="2914650"/>
            <a:ext cx="9051925" cy="2154238"/>
          </a:xfrm>
          <a:prstGeom prst="rect">
            <a:avLst/>
          </a:prstGeom>
          <a:noFill/>
          <a:ln w="9525">
            <a:noFill/>
            <a:miter lim="800000"/>
            <a:headEnd/>
            <a:tailEnd/>
          </a:ln>
        </p:spPr>
        <p:txBody>
          <a:bodyPr lIns="0" tIns="0" rIns="0" bIns="0">
            <a:spAutoFit/>
          </a:bodyPr>
          <a:lstStyle/>
          <a:p>
            <a:pPr>
              <a:spcBef>
                <a:spcPct val="20000"/>
              </a:spcBef>
              <a:buClr>
                <a:schemeClr val="tx2"/>
              </a:buClr>
              <a:buFont typeface="Wingdings" pitchFamily="2" charset="2"/>
              <a:buNone/>
            </a:pPr>
            <a:r>
              <a:rPr lang="ja-JP" altLang="en-US" sz="2000"/>
              <a:t>検討資料</a:t>
            </a:r>
            <a:endParaRPr lang="en-US" altLang="ja-JP" sz="2000"/>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r>
              <a:rPr lang="en-US" altLang="ja-JP" sz="2000"/>
              <a:t>2012</a:t>
            </a:r>
            <a:r>
              <a:rPr lang="ja-JP" altLang="en-US" sz="2000"/>
              <a:t>年</a:t>
            </a:r>
            <a:r>
              <a:rPr lang="en-US" altLang="ja-JP" sz="2000"/>
              <a:t>11</a:t>
            </a:r>
            <a:r>
              <a:rPr lang="ja-JP" altLang="en-US" sz="2000"/>
              <a:t>月</a:t>
            </a:r>
            <a:r>
              <a:rPr lang="en-US" altLang="ja-JP" sz="2000"/>
              <a:t>14</a:t>
            </a:r>
            <a:r>
              <a:rPr lang="ja-JP" altLang="en-US" sz="2000"/>
              <a:t>日</a:t>
            </a:r>
            <a:endParaRPr lang="en-US" altLang="ja-JP" sz="2000"/>
          </a:p>
          <a:p>
            <a:pPr>
              <a:spcBef>
                <a:spcPct val="20000"/>
              </a:spcBef>
              <a:buClr>
                <a:schemeClr val="tx2"/>
              </a:buClr>
              <a:buFont typeface="Wingdings" pitchFamily="2" charset="2"/>
              <a:buNone/>
            </a:pPr>
            <a:endParaRPr lang="en-US" altLang="ja-JP" sz="2000"/>
          </a:p>
          <a:p>
            <a:pPr>
              <a:spcBef>
                <a:spcPct val="20000"/>
              </a:spcBef>
              <a:buClr>
                <a:schemeClr val="tx2"/>
              </a:buClr>
              <a:buFont typeface="Wingdings" pitchFamily="2" charset="2"/>
              <a:buNone/>
            </a:pPr>
            <a:r>
              <a:rPr lang="ja-JP" altLang="en-US" sz="2000"/>
              <a:t>オープンデータ流通推進コンソーシアム事務局</a:t>
            </a:r>
          </a:p>
        </p:txBody>
      </p:sp>
      <p:sp>
        <p:nvSpPr>
          <p:cNvPr id="8" name="正方形/長方形 7"/>
          <p:cNvSpPr/>
          <p:nvPr/>
        </p:nvSpPr>
        <p:spPr>
          <a:xfrm>
            <a:off x="344488" y="2420938"/>
            <a:ext cx="7629525" cy="400050"/>
          </a:xfrm>
          <a:prstGeom prst="rect">
            <a:avLst/>
          </a:prstGeom>
        </p:spPr>
        <p:txBody>
          <a:bodyPr wrap="none">
            <a:spAutoFit/>
          </a:bodyPr>
          <a:lstStyle/>
          <a:p>
            <a:pPr>
              <a:defRPr/>
            </a:pPr>
            <a:r>
              <a:rPr lang="ja-JP" altLang="en-US" sz="2000" dirty="0">
                <a:latin typeface="+mn-ea"/>
                <a:ea typeface="+mn-ea"/>
              </a:rPr>
              <a:t>オープンデータ流通推コンソーシアム　第</a:t>
            </a:r>
            <a:r>
              <a:rPr lang="en-US" altLang="ja-JP" sz="2000" dirty="0">
                <a:latin typeface="+mn-ea"/>
                <a:ea typeface="+mn-ea"/>
              </a:rPr>
              <a:t>2</a:t>
            </a:r>
            <a:r>
              <a:rPr lang="ja-JP" altLang="en-US" sz="2000" dirty="0">
                <a:latin typeface="+mn-ea"/>
                <a:ea typeface="+mn-ea"/>
              </a:rPr>
              <a:t>回データガバナンス委員会</a:t>
            </a:r>
          </a:p>
        </p:txBody>
      </p:sp>
      <p:cxnSp>
        <p:nvCxnSpPr>
          <p:cNvPr id="9" name="直線コネクタ 8"/>
          <p:cNvCxnSpPr/>
          <p:nvPr/>
        </p:nvCxnSpPr>
        <p:spPr bwMode="auto">
          <a:xfrm>
            <a:off x="415925" y="2770188"/>
            <a:ext cx="8929688" cy="0"/>
          </a:xfrm>
          <a:prstGeom prst="line">
            <a:avLst/>
          </a:prstGeom>
          <a:solidFill>
            <a:schemeClr val="bg1"/>
          </a:solidFill>
          <a:ln w="19050" cap="flat" cmpd="sng" algn="ctr">
            <a:solidFill>
              <a:schemeClr val="tx2">
                <a:lumMod val="50000"/>
                <a:lumOff val="50000"/>
              </a:schemeClr>
            </a:solidFill>
            <a:prstDash val="solid"/>
            <a:round/>
            <a:headEnd type="none" w="med" len="med"/>
            <a:tailEnd type="none" w="med" len="med"/>
          </a:ln>
          <a:effectLst/>
        </p:spPr>
      </p:cxnSp>
      <p:sp>
        <p:nvSpPr>
          <p:cNvPr id="27653" name="テキスト ボックス 3"/>
          <p:cNvSpPr txBox="1">
            <a:spLocks noChangeArrowheads="1"/>
          </p:cNvSpPr>
          <p:nvPr/>
        </p:nvSpPr>
        <p:spPr bwMode="auto">
          <a:xfrm>
            <a:off x="8408988" y="260350"/>
            <a:ext cx="884237" cy="314325"/>
          </a:xfrm>
          <a:prstGeom prst="rect">
            <a:avLst/>
          </a:prstGeom>
          <a:noFill/>
          <a:ln w="9525">
            <a:solidFill>
              <a:schemeClr val="tx1"/>
            </a:solidFill>
            <a:miter lim="800000"/>
            <a:headEnd/>
            <a:tailEnd/>
          </a:ln>
        </p:spPr>
        <p:txBody>
          <a:bodyPr>
            <a:spAutoFit/>
          </a:bodyPr>
          <a:lstStyle/>
          <a:p>
            <a:r>
              <a:rPr lang="ja-JP" altLang="en-US"/>
              <a:t>資料</a:t>
            </a:r>
            <a:r>
              <a:rPr lang="en-US" altLang="ja-JP"/>
              <a:t>2-2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スライド番号プレースホルダ 3"/>
          <p:cNvSpPr>
            <a:spLocks noGrp="1"/>
          </p:cNvSpPr>
          <p:nvPr>
            <p:ph type="sldNum" sz="quarter" idx="10"/>
          </p:nvPr>
        </p:nvSpPr>
        <p:spPr>
          <a:noFill/>
        </p:spPr>
        <p:txBody>
          <a:bodyPr/>
          <a:lstStyle/>
          <a:p>
            <a:fld id="{3297C2E8-6434-43BF-AADD-4B77BDF88560}" type="slidenum">
              <a:rPr lang="en-US" altLang="ja-JP" smtClean="0"/>
              <a:pPr/>
              <a:t>10</a:t>
            </a:fld>
            <a:endParaRPr lang="en-US" altLang="ja-JP" smtClean="0"/>
          </a:p>
        </p:txBody>
      </p:sp>
      <p:sp>
        <p:nvSpPr>
          <p:cNvPr id="46082"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46083"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３．対象とする情報・データに関する課題等</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1724025"/>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smtClean="0">
                <a:solidFill>
                  <a:srgbClr val="000000"/>
                </a:solidFill>
              </a:rPr>
              <a:t>利用条件の整理</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ホームページ等に記載されている利用条件について整理</a:t>
            </a:r>
            <a:endParaRPr lang="en-US" altLang="ja-JP" dirty="0">
              <a:solidFill>
                <a:srgbClr val="000000"/>
              </a:solidFill>
            </a:endParaRPr>
          </a:p>
          <a:p>
            <a:pPr marL="939800" lvl="3" indent="-457200" eaLnBrk="1" hangingPunct="1">
              <a:spcBef>
                <a:spcPct val="0"/>
              </a:spcBef>
              <a:defRPr/>
            </a:pPr>
            <a:endParaRPr lang="en-US" altLang="ja-JP" sz="1600" dirty="0">
              <a:solidFill>
                <a:srgbClr val="000000"/>
              </a:solidFill>
            </a:endParaRPr>
          </a:p>
          <a:p>
            <a:pPr marL="482600" lvl="3" indent="0" eaLnBrk="1" hangingPunct="1">
              <a:spcBef>
                <a:spcPct val="0"/>
              </a:spcBef>
              <a:buFont typeface="Wingdings" pitchFamily="2" charset="2"/>
              <a:buNone/>
              <a:defRPr/>
            </a:pPr>
            <a:endParaRPr lang="en-US" altLang="ja-JP" sz="1600" dirty="0" smtClean="0">
              <a:solidFill>
                <a:srgbClr val="000000"/>
              </a:solidFill>
            </a:endParaRPr>
          </a:p>
          <a:p>
            <a:pPr marL="482600" lvl="3" indent="0" eaLnBrk="1" hangingPunct="1">
              <a:spcBef>
                <a:spcPct val="0"/>
              </a:spcBef>
              <a:buFont typeface="Wingdings" pitchFamily="2" charset="2"/>
              <a:buNone/>
              <a:defRPr/>
            </a:pPr>
            <a:endParaRPr lang="en-US" altLang="ja-JP" sz="1600" dirty="0">
              <a:solidFill>
                <a:srgbClr val="000000"/>
              </a:solidFill>
            </a:endParaRPr>
          </a:p>
          <a:p>
            <a:pPr marL="482600" lvl="3" indent="0" eaLnBrk="1" hangingPunct="1">
              <a:spcBef>
                <a:spcPct val="0"/>
              </a:spcBef>
              <a:buFont typeface="Wingdings" pitchFamily="2" charset="2"/>
              <a:buNone/>
              <a:defRPr/>
            </a:pPr>
            <a:endParaRPr lang="en-US" altLang="ja-JP" sz="1600" dirty="0">
              <a:solidFill>
                <a:srgbClr val="000000"/>
              </a:solidFill>
            </a:endParaRPr>
          </a:p>
        </p:txBody>
      </p:sp>
      <p:graphicFrame>
        <p:nvGraphicFramePr>
          <p:cNvPr id="2" name="表 1"/>
          <p:cNvGraphicFramePr>
            <a:graphicFrameLocks noGrp="1"/>
          </p:cNvGraphicFramePr>
          <p:nvPr/>
        </p:nvGraphicFramePr>
        <p:xfrm>
          <a:off x="849313" y="1916113"/>
          <a:ext cx="8208911" cy="4539168"/>
        </p:xfrm>
        <a:graphic>
          <a:graphicData uri="http://schemas.openxmlformats.org/drawingml/2006/table">
            <a:tbl>
              <a:tblPr firstRow="1" bandRow="1">
                <a:tableStyleId>{5C22544A-7EE6-4342-B048-85BDC9FD1C3A}</a:tableStyleId>
              </a:tblPr>
              <a:tblGrid>
                <a:gridCol w="1569351"/>
                <a:gridCol w="1238961"/>
                <a:gridCol w="1296144"/>
                <a:gridCol w="1448631"/>
                <a:gridCol w="1327912"/>
                <a:gridCol w="1327912"/>
              </a:tblGrid>
              <a:tr h="360040">
                <a:tc>
                  <a:txBody>
                    <a:bodyPr/>
                    <a:lstStyle/>
                    <a:p>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r>
                        <a:rPr kumimoji="1" lang="ja-JP" altLang="en-US" sz="1400" dirty="0" smtClean="0">
                          <a:solidFill>
                            <a:schemeClr val="tx1"/>
                          </a:solidFill>
                        </a:rPr>
                        <a:t>情報通信白書</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dirty="0"/>
                    </a:p>
                  </a:txBody>
                  <a:tcPr anchor="ctr"/>
                </a:tc>
                <a:tc hMerge="1">
                  <a:txBody>
                    <a:bodyPr/>
                    <a:lstStyle/>
                    <a:p>
                      <a:endParaRPr kumimoji="1" lang="ja-JP" altLang="en-US" sz="1400" dirty="0"/>
                    </a:p>
                  </a:txBody>
                  <a:tcPr anchor="ctr"/>
                </a:tc>
                <a:tc gridSpan="2">
                  <a:txBody>
                    <a:bodyPr/>
                    <a:lstStyle/>
                    <a:p>
                      <a:r>
                        <a:rPr kumimoji="1" lang="ja-JP" altLang="en-US" sz="1400" dirty="0" smtClean="0">
                          <a:solidFill>
                            <a:schemeClr val="tx1"/>
                          </a:solidFill>
                        </a:rPr>
                        <a:t>統計資料</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4056">
                <a:tc>
                  <a:txBody>
                    <a:bodyPr/>
                    <a:lstStyle/>
                    <a:p>
                      <a:r>
                        <a:rPr kumimoji="1" lang="ja-JP" altLang="en-US" sz="1400" dirty="0" smtClean="0"/>
                        <a:t>対象ウェブサイト</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情報通信統計</a:t>
                      </a:r>
                      <a:r>
                        <a:rPr kumimoji="1" lang="en-US" altLang="ja-JP" sz="1400" dirty="0" smtClean="0"/>
                        <a:t>DB</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総務省ホームページ</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電子書籍版</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統計局</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政府統計総合窓口</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8933">
                <a:tc>
                  <a:txBody>
                    <a:bodyPr/>
                    <a:lstStyle/>
                    <a:p>
                      <a:r>
                        <a:rPr kumimoji="1" lang="ja-JP" altLang="en-US" sz="1400" dirty="0" smtClean="0"/>
                        <a:t>著作権の対象</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400" dirty="0" smtClean="0">
                          <a:solidFill>
                            <a:srgbClr val="000000"/>
                          </a:solidFill>
                        </a:rPr>
                        <a:t>掲載情報</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t>・個々の情報（文字、写真、イラスト等）</a:t>
                      </a:r>
                      <a:endParaRPr kumimoji="1" lang="en-US" altLang="ja-JP" sz="1400" dirty="0" smtClean="0"/>
                    </a:p>
                    <a:p>
                      <a:pPr algn="ctr"/>
                      <a:r>
                        <a:rPr kumimoji="1" lang="ja-JP" altLang="en-US" sz="1400" dirty="0" smtClean="0"/>
                        <a:t>・ホームページ全体</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400" dirty="0" smtClean="0">
                          <a:solidFill>
                            <a:srgbClr val="000000"/>
                          </a:solidFill>
                        </a:rPr>
                        <a:t>・全ての内容</a:t>
                      </a:r>
                      <a:endParaRPr lang="en-US" altLang="ja-JP" sz="1400" dirty="0" smtClean="0">
                        <a:solidFill>
                          <a:srgbClr val="000000"/>
                        </a:solidFill>
                      </a:endParaRPr>
                    </a:p>
                    <a:p>
                      <a:pPr algn="ctr"/>
                      <a:r>
                        <a:rPr lang="ja-JP" altLang="en-US" sz="1400" dirty="0" smtClean="0">
                          <a:solidFill>
                            <a:srgbClr val="000000"/>
                          </a:solidFill>
                        </a:rPr>
                        <a:t>・全てのスクリプト、プログラム</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t>・解説文、図等の情報</a:t>
                      </a:r>
                      <a:endParaRPr kumimoji="1" lang="en-US" altLang="ja-JP" sz="1400" dirty="0" smtClean="0"/>
                    </a:p>
                    <a:p>
                      <a:pPr algn="ctr"/>
                      <a:r>
                        <a:rPr kumimoji="1" lang="ja-JP" altLang="en-US" sz="1400" dirty="0" smtClean="0"/>
                        <a:t>・ホームページ全体</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smtClean="0"/>
                        <a:t>・個々の情報（解説文、統計表、グラフ、図など）</a:t>
                      </a:r>
                      <a:endParaRPr kumimoji="1" lang="en-US" altLang="ja-JP" sz="1400" dirty="0" smtClean="0"/>
                    </a:p>
                    <a:p>
                      <a:pPr algn="ctr"/>
                      <a:r>
                        <a:rPr kumimoji="1" lang="ja-JP" altLang="en-US" sz="1400" dirty="0" smtClean="0"/>
                        <a:t>・ホームページ全体</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17819">
                <a:tc>
                  <a:txBody>
                    <a:bodyPr/>
                    <a:lstStyle/>
                    <a:p>
                      <a:r>
                        <a:rPr kumimoji="1" lang="ja-JP" altLang="en-US" sz="1400" dirty="0" smtClean="0"/>
                        <a:t>利用可能な範囲</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・著作権法上で認められた行為のみ</a:t>
                      </a:r>
                      <a:endParaRPr kumimoji="1" lang="en-US" altLang="ja-JP" sz="1400" dirty="0" smtClean="0"/>
                    </a:p>
                    <a:p>
                      <a:r>
                        <a:rPr kumimoji="1" lang="ja-JP" altLang="en-US" sz="1400" dirty="0" smtClean="0"/>
                        <a:t>・引用時は出典明記</a:t>
                      </a:r>
                      <a:endParaRPr kumimoji="1" lang="en-US" altLang="ja-JP"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dirty="0" smtClean="0"/>
                        <a:t>・著作権法上認められた行為のみ許諾</a:t>
                      </a:r>
                      <a:endParaRPr lang="en-US" altLang="ja-JP" sz="1400" dirty="0" smtClean="0"/>
                    </a:p>
                    <a:p>
                      <a:r>
                        <a:rPr lang="ja-JP" altLang="en-US" sz="1400" dirty="0" smtClean="0"/>
                        <a:t>・注記があるものは転載等不可</a:t>
                      </a:r>
                      <a:endParaRPr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・そのまま、あるいは一部を改変して、その全て、あるいはその一部を再配布することを禁止</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・著作権法上認められた行為のみ</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・著作権法上認められた行為のみ</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7768">
                <a:tc>
                  <a:txBody>
                    <a:bodyPr/>
                    <a:lstStyle/>
                    <a:p>
                      <a:r>
                        <a:rPr kumimoji="1" lang="ja-JP" altLang="en-US" sz="1400" dirty="0" smtClean="0"/>
                        <a:t>利用可能とされている範囲外についての許諾方法</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総務省に依頼</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dirty="0" smtClean="0"/>
                        <a:t>総務省に依頼</a:t>
                      </a:r>
                      <a:endParaRPr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内容転載時は窓口に連絡</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商用複製は総務省に連絡</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商用複製は担当官庁に連絡</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6126" name="テキスト ボックス 6"/>
          <p:cNvSpPr txBox="1">
            <a:spLocks noChangeArrowheads="1"/>
          </p:cNvSpPr>
          <p:nvPr/>
        </p:nvSpPr>
        <p:spPr bwMode="auto">
          <a:xfrm>
            <a:off x="6753225" y="6524625"/>
            <a:ext cx="2398713" cy="261938"/>
          </a:xfrm>
          <a:prstGeom prst="rect">
            <a:avLst/>
          </a:prstGeom>
          <a:noFill/>
          <a:ln w="9525">
            <a:noFill/>
            <a:miter lim="800000"/>
            <a:headEnd/>
            <a:tailEnd/>
          </a:ln>
        </p:spPr>
        <p:txBody>
          <a:bodyPr wrap="none">
            <a:spAutoFit/>
          </a:bodyPr>
          <a:lstStyle/>
          <a:p>
            <a:r>
              <a:rPr lang="ja-JP" altLang="en-US" sz="1100"/>
              <a:t>公表されている利用規約より</a:t>
            </a:r>
            <a:r>
              <a:rPr lang="en-US" altLang="ja-JP" sz="1100"/>
              <a:t>MRI</a:t>
            </a:r>
            <a:r>
              <a:rPr lang="ja-JP" altLang="en-US" sz="1100"/>
              <a:t>作成</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スライド番号プレースホルダ 3"/>
          <p:cNvSpPr>
            <a:spLocks noGrp="1"/>
          </p:cNvSpPr>
          <p:nvPr>
            <p:ph type="sldNum" sz="quarter" idx="10"/>
          </p:nvPr>
        </p:nvSpPr>
        <p:spPr>
          <a:noFill/>
        </p:spPr>
        <p:txBody>
          <a:bodyPr/>
          <a:lstStyle/>
          <a:p>
            <a:fld id="{8ECA302D-65A5-4319-B55C-BEB5CE2F40AB}" type="slidenum">
              <a:rPr lang="en-US" altLang="ja-JP" smtClean="0"/>
              <a:pPr/>
              <a:t>11</a:t>
            </a:fld>
            <a:endParaRPr lang="en-US" altLang="ja-JP" smtClean="0"/>
          </a:p>
        </p:txBody>
      </p:sp>
      <p:sp>
        <p:nvSpPr>
          <p:cNvPr id="48130"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48131"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参考：対象とする情報・データの利用条件</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324535"/>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a:solidFill>
                  <a:srgbClr val="000000"/>
                </a:solidFill>
              </a:rPr>
              <a:t>情報通信</a:t>
            </a:r>
            <a:r>
              <a:rPr lang="ja-JP" altLang="en-US" dirty="0" smtClean="0">
                <a:solidFill>
                  <a:srgbClr val="000000"/>
                </a:solidFill>
              </a:rPr>
              <a:t>白書（１）</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情報</a:t>
            </a:r>
            <a:r>
              <a:rPr lang="ja-JP" altLang="en-US" dirty="0">
                <a:solidFill>
                  <a:srgbClr val="000000"/>
                </a:solidFill>
              </a:rPr>
              <a:t>通信統計データベース ウェブサイト</a:t>
            </a:r>
          </a:p>
          <a:p>
            <a:pPr marL="685800" lvl="2" indent="-457200" eaLnBrk="1" hangingPunct="1">
              <a:spcBef>
                <a:spcPct val="0"/>
              </a:spcBef>
              <a:defRPr/>
            </a:pPr>
            <a:r>
              <a:rPr lang="ja-JP" altLang="en-US" dirty="0">
                <a:solidFill>
                  <a:srgbClr val="000000"/>
                </a:solidFill>
              </a:rPr>
              <a:t>リンク・著作権等の取り扱い　（</a:t>
            </a:r>
            <a:r>
              <a:rPr lang="en-US" altLang="ja-JP" dirty="0">
                <a:solidFill>
                  <a:srgbClr val="000000"/>
                </a:solidFill>
              </a:rPr>
              <a:t>http://www.soumu.go.jp/johotsusintokei/privacy.html</a:t>
            </a:r>
            <a:r>
              <a:rPr lang="ja-JP" altLang="en-US" dirty="0">
                <a:solidFill>
                  <a:srgbClr val="000000"/>
                </a:solidFill>
              </a:rPr>
              <a:t>）</a:t>
            </a:r>
          </a:p>
          <a:p>
            <a:pPr marL="939800" lvl="3" indent="-457200" eaLnBrk="1" hangingPunct="1">
              <a:spcBef>
                <a:spcPct val="0"/>
              </a:spcBef>
              <a:defRPr/>
            </a:pPr>
            <a:r>
              <a:rPr lang="ja-JP" altLang="en-US" sz="1600" dirty="0" smtClean="0">
                <a:solidFill>
                  <a:srgbClr val="000000"/>
                </a:solidFill>
              </a:rPr>
              <a:t>リンク</a:t>
            </a:r>
            <a:r>
              <a:rPr lang="ja-JP" altLang="en-US" sz="1600" dirty="0">
                <a:solidFill>
                  <a:srgbClr val="000000"/>
                </a:solidFill>
              </a:rPr>
              <a:t>について</a:t>
            </a:r>
          </a:p>
          <a:p>
            <a:pPr marL="1193800" lvl="5" indent="0">
              <a:spcBef>
                <a:spcPct val="0"/>
              </a:spcBef>
              <a:buFont typeface="Wingdings" pitchFamily="2" charset="2"/>
              <a:buNone/>
              <a:defRPr/>
            </a:pPr>
            <a:r>
              <a:rPr lang="ja-JP" altLang="en-US" dirty="0" smtClean="0">
                <a:solidFill>
                  <a:srgbClr val="000000"/>
                </a:solidFill>
              </a:rPr>
              <a:t>当データベースページ</a:t>
            </a:r>
            <a:r>
              <a:rPr lang="ja-JP" altLang="en-US" dirty="0">
                <a:solidFill>
                  <a:srgbClr val="000000"/>
                </a:solidFill>
              </a:rPr>
              <a:t>は、原則リンクフリーです。ただし、各情報においてリンクの制限等の</a:t>
            </a:r>
            <a:r>
              <a:rPr lang="ja-JP" altLang="en-US" dirty="0" smtClean="0">
                <a:solidFill>
                  <a:srgbClr val="000000"/>
                </a:solidFill>
              </a:rPr>
              <a:t>注記</a:t>
            </a:r>
            <a:r>
              <a:rPr lang="ja-JP" altLang="en-US" dirty="0">
                <a:solidFill>
                  <a:srgbClr val="000000"/>
                </a:solidFill>
              </a:rPr>
              <a:t>がある場合はこの限りではありません。また、当データベースページにリンクをされる場合は</a:t>
            </a:r>
            <a:r>
              <a:rPr lang="ja-JP" altLang="en-US" dirty="0" smtClean="0">
                <a:solidFill>
                  <a:srgbClr val="000000"/>
                </a:solidFill>
              </a:rPr>
              <a:t>、恐れ入ります</a:t>
            </a:r>
            <a:r>
              <a:rPr lang="ja-JP" altLang="en-US" dirty="0">
                <a:solidFill>
                  <a:srgbClr val="000000"/>
                </a:solidFill>
              </a:rPr>
              <a:t>が</a:t>
            </a:r>
            <a:r>
              <a:rPr lang="ja-JP" altLang="en-US" dirty="0" smtClean="0">
                <a:solidFill>
                  <a:srgbClr val="000000"/>
                </a:solidFill>
              </a:rPr>
              <a:t>、</a:t>
            </a:r>
            <a:r>
              <a:rPr lang="en-US" altLang="ja-JP" dirty="0" err="1" smtClean="0">
                <a:solidFill>
                  <a:srgbClr val="000000"/>
                </a:solidFill>
              </a:rPr>
              <a:t>E-mail:johotsushintokei@ml.soumu.go.jp</a:t>
            </a:r>
            <a:r>
              <a:rPr lang="ja-JP" altLang="en-US" dirty="0" err="1">
                <a:solidFill>
                  <a:srgbClr val="000000"/>
                </a:solidFill>
              </a:rPr>
              <a:t>までご</a:t>
            </a:r>
            <a:r>
              <a:rPr lang="ja-JP" altLang="en-US" dirty="0">
                <a:solidFill>
                  <a:srgbClr val="000000"/>
                </a:solidFill>
              </a:rPr>
              <a:t>一報ください。</a:t>
            </a:r>
          </a:p>
          <a:p>
            <a:pPr marL="939800" lvl="3" indent="-457200" eaLnBrk="1" hangingPunct="1">
              <a:spcBef>
                <a:spcPct val="0"/>
              </a:spcBef>
              <a:defRPr/>
            </a:pPr>
            <a:endParaRPr lang="ja-JP" altLang="en-US" sz="1600" dirty="0">
              <a:solidFill>
                <a:srgbClr val="000000"/>
              </a:solidFill>
            </a:endParaRPr>
          </a:p>
          <a:p>
            <a:pPr marL="939800" lvl="3" indent="-457200" eaLnBrk="1" hangingPunct="1">
              <a:spcBef>
                <a:spcPct val="0"/>
              </a:spcBef>
              <a:defRPr/>
            </a:pPr>
            <a:r>
              <a:rPr lang="ja-JP" altLang="en-US" sz="1600" dirty="0">
                <a:solidFill>
                  <a:srgbClr val="000000"/>
                </a:solidFill>
              </a:rPr>
              <a:t>著作権について</a:t>
            </a:r>
          </a:p>
          <a:p>
            <a:pPr marL="1193800" lvl="5" indent="0">
              <a:spcBef>
                <a:spcPct val="0"/>
              </a:spcBef>
              <a:buFont typeface="Wingdings" pitchFamily="2" charset="2"/>
              <a:buNone/>
              <a:defRPr/>
            </a:pPr>
            <a:r>
              <a:rPr lang="ja-JP" altLang="en-US" dirty="0" smtClean="0">
                <a:solidFill>
                  <a:srgbClr val="000000"/>
                </a:solidFill>
              </a:rPr>
              <a:t>総務省</a:t>
            </a:r>
            <a:r>
              <a:rPr lang="ja-JP" altLang="en-US" dirty="0">
                <a:solidFill>
                  <a:srgbClr val="000000"/>
                </a:solidFill>
              </a:rPr>
              <a:t>情報通信統計データベースの掲載情報は、日本国の著作権法及び国際条約による著作権保護の対象となっています。当データベースページの内容について、私的使用または引用等著作権上で認められた行為を除き、総務省に無断で転載等を行うことはできません。また、引用を行う際は「出典：総務省○○調査」などの適宜の方法により、必ず出所を明示してください。当データベースページの内容の全部または一部について、無断で改変等を行うことはできません。</a:t>
            </a:r>
          </a:p>
          <a:p>
            <a:pPr marL="482600" lvl="3" indent="0" eaLnBrk="1" hangingPunct="1">
              <a:spcBef>
                <a:spcPct val="0"/>
              </a:spcBef>
              <a:buFont typeface="Wingdings" pitchFamily="2" charset="2"/>
              <a:buNone/>
              <a:defRPr/>
            </a:pPr>
            <a:r>
              <a:rPr lang="ja-JP" altLang="en-US" sz="1600" dirty="0">
                <a:solidFill>
                  <a:srgbClr val="000000"/>
                </a:solidFill>
              </a:rPr>
              <a:t>　</a:t>
            </a:r>
          </a:p>
          <a:p>
            <a:pPr marL="939800" lvl="3" indent="-457200" eaLnBrk="1" hangingPunct="1">
              <a:spcBef>
                <a:spcPct val="0"/>
              </a:spcBef>
              <a:defRPr/>
            </a:pPr>
            <a:r>
              <a:rPr lang="ja-JP" altLang="en-US" sz="1600" dirty="0">
                <a:solidFill>
                  <a:srgbClr val="000000"/>
                </a:solidFill>
              </a:rPr>
              <a:t>免責事項</a:t>
            </a:r>
          </a:p>
          <a:p>
            <a:pPr marL="1193800" lvl="5" indent="0">
              <a:spcBef>
                <a:spcPct val="0"/>
              </a:spcBef>
              <a:buFont typeface="Wingdings" pitchFamily="2" charset="2"/>
              <a:buNone/>
              <a:defRPr/>
            </a:pPr>
            <a:r>
              <a:rPr lang="ja-JP" altLang="en-US" dirty="0">
                <a:solidFill>
                  <a:srgbClr val="000000"/>
                </a:solidFill>
              </a:rPr>
              <a:t>当データベースページの掲載情報の正確性については万全を期しておりますが、総務省は利用者が当データベースページの情報を用いて行う一切の行為について何ら責任を負うものではありません。</a:t>
            </a:r>
          </a:p>
          <a:p>
            <a:pPr marL="482600" lvl="3" indent="0" eaLnBrk="1" hangingPunct="1">
              <a:spcBef>
                <a:spcPct val="0"/>
              </a:spcBef>
              <a:buFont typeface="Wingdings" pitchFamily="2" charset="2"/>
              <a:buNone/>
              <a:defRPr/>
            </a:pPr>
            <a:r>
              <a:rPr lang="ja-JP" altLang="en-US" sz="1600" dirty="0">
                <a:solidFill>
                  <a:srgbClr val="000000"/>
                </a:solidFill>
              </a:rPr>
              <a:t>　</a:t>
            </a:r>
          </a:p>
          <a:p>
            <a:pPr marL="939800" lvl="3" indent="-457200" eaLnBrk="1" hangingPunct="1">
              <a:spcBef>
                <a:spcPct val="0"/>
              </a:spcBef>
              <a:defRPr/>
            </a:pPr>
            <a:r>
              <a:rPr lang="ja-JP" altLang="en-US" sz="1600" dirty="0">
                <a:solidFill>
                  <a:srgbClr val="000000"/>
                </a:solidFill>
              </a:rPr>
              <a:t>その他</a:t>
            </a:r>
          </a:p>
          <a:p>
            <a:pPr marL="1193800" lvl="5" indent="0">
              <a:spcBef>
                <a:spcPct val="0"/>
              </a:spcBef>
              <a:buFont typeface="Wingdings" pitchFamily="2" charset="2"/>
              <a:buNone/>
              <a:defRPr/>
            </a:pPr>
            <a:r>
              <a:rPr lang="ja-JP" altLang="en-US" dirty="0">
                <a:solidFill>
                  <a:srgbClr val="000000"/>
                </a:solidFill>
              </a:rPr>
              <a:t>当データベースページは予告なしに内容を変更または削除する場合があります。あらかじめご了承願います</a:t>
            </a:r>
            <a:r>
              <a:rPr lang="ja-JP" altLang="en-US" dirty="0" smtClean="0">
                <a:solidFill>
                  <a:srgbClr val="000000"/>
                </a:solidFill>
              </a:rPr>
              <a:t>。</a:t>
            </a:r>
            <a:endParaRPr lang="en-US" altLang="ja-JP" sz="1600"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スライド番号プレースホルダ 3"/>
          <p:cNvSpPr>
            <a:spLocks noGrp="1"/>
          </p:cNvSpPr>
          <p:nvPr>
            <p:ph type="sldNum" sz="quarter" idx="10"/>
          </p:nvPr>
        </p:nvSpPr>
        <p:spPr>
          <a:noFill/>
        </p:spPr>
        <p:txBody>
          <a:bodyPr/>
          <a:lstStyle/>
          <a:p>
            <a:fld id="{51D66691-BC86-4940-985B-387985236D74}" type="slidenum">
              <a:rPr lang="en-US" altLang="ja-JP" smtClean="0"/>
              <a:pPr/>
              <a:t>12</a:t>
            </a:fld>
            <a:endParaRPr lang="en-US" altLang="ja-JP" smtClean="0"/>
          </a:p>
        </p:txBody>
      </p:sp>
      <p:sp>
        <p:nvSpPr>
          <p:cNvPr id="50178"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50179"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参考：対象とする情報・データの利用条件</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663089"/>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a:solidFill>
                  <a:srgbClr val="000000"/>
                </a:solidFill>
              </a:rPr>
              <a:t>情報通信</a:t>
            </a:r>
            <a:r>
              <a:rPr lang="ja-JP" altLang="en-US" dirty="0" smtClean="0">
                <a:solidFill>
                  <a:srgbClr val="000000"/>
                </a:solidFill>
              </a:rPr>
              <a:t>白書（２）</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情報通信白書</a:t>
            </a:r>
            <a:r>
              <a:rPr lang="en-US" altLang="ja-JP" dirty="0">
                <a:solidFill>
                  <a:srgbClr val="000000"/>
                </a:solidFill>
              </a:rPr>
              <a:t>H24</a:t>
            </a:r>
            <a:r>
              <a:rPr lang="ja-JP" altLang="en-US" dirty="0">
                <a:solidFill>
                  <a:srgbClr val="000000"/>
                </a:solidFill>
              </a:rPr>
              <a:t>年電子書籍版</a:t>
            </a:r>
            <a:r>
              <a:rPr lang="ja-JP" altLang="en-US" dirty="0">
                <a:solidFill>
                  <a:srgbClr val="000000"/>
                </a:solidFill>
              </a:rPr>
              <a:t>（ＰＣ・タブレット向け／スマートフォン向け</a:t>
            </a:r>
            <a:r>
              <a:rPr lang="ja-JP" altLang="en-US" dirty="0">
                <a:solidFill>
                  <a:srgbClr val="000000"/>
                </a:solidFill>
              </a:rPr>
              <a:t>）</a:t>
            </a:r>
          </a:p>
          <a:p>
            <a:pPr marL="685800" lvl="2" indent="-457200" eaLnBrk="1" hangingPunct="1">
              <a:spcBef>
                <a:spcPct val="0"/>
              </a:spcBef>
              <a:defRPr/>
            </a:pPr>
            <a:r>
              <a:rPr lang="ja-JP" altLang="en-US" dirty="0">
                <a:solidFill>
                  <a:srgbClr val="000000"/>
                </a:solidFill>
              </a:rPr>
              <a:t>著作権等に関するお知らせ</a:t>
            </a:r>
          </a:p>
          <a:p>
            <a:pPr marL="1193800" lvl="5" indent="0">
              <a:spcBef>
                <a:spcPct val="0"/>
              </a:spcBef>
              <a:buFont typeface="Wingdings" pitchFamily="2" charset="2"/>
              <a:buNone/>
              <a:defRPr/>
            </a:pPr>
            <a:r>
              <a:rPr lang="ja-JP" altLang="en-US" dirty="0">
                <a:solidFill>
                  <a:srgbClr val="000000"/>
                </a:solidFill>
              </a:rPr>
              <a:t>「平成</a:t>
            </a:r>
            <a:r>
              <a:rPr lang="en-US" altLang="ja-JP" dirty="0">
                <a:solidFill>
                  <a:srgbClr val="000000"/>
                </a:solidFill>
              </a:rPr>
              <a:t>24</a:t>
            </a:r>
            <a:r>
              <a:rPr lang="ja-JP" altLang="en-US" dirty="0">
                <a:solidFill>
                  <a:srgbClr val="000000"/>
                </a:solidFill>
              </a:rPr>
              <a:t>年版情報通信白書電子書籍版」に掲載されている全ての内容（文章、図表、写真）は、総務省が著作権等の権利を有します。</a:t>
            </a:r>
          </a:p>
          <a:p>
            <a:pPr marL="1193800" lvl="5" indent="0">
              <a:spcBef>
                <a:spcPct val="0"/>
              </a:spcBef>
              <a:buFont typeface="Wingdings" pitchFamily="2" charset="2"/>
              <a:buNone/>
              <a:defRPr/>
            </a:pPr>
            <a:r>
              <a:rPr lang="ja-JP" altLang="en-US" dirty="0">
                <a:solidFill>
                  <a:srgbClr val="000000"/>
                </a:solidFill>
              </a:rPr>
              <a:t>「平成</a:t>
            </a:r>
            <a:r>
              <a:rPr lang="en-US" altLang="ja-JP" dirty="0">
                <a:solidFill>
                  <a:srgbClr val="000000"/>
                </a:solidFill>
              </a:rPr>
              <a:t>24</a:t>
            </a:r>
            <a:r>
              <a:rPr lang="ja-JP" altLang="en-US" dirty="0">
                <a:solidFill>
                  <a:srgbClr val="000000"/>
                </a:solidFill>
              </a:rPr>
              <a:t>年版情報通信白書電子書籍版」を構成する全てのスクリプト、プログラムは、株式会社ぎょうせいが知的所有権等の権利を有します。</a:t>
            </a:r>
          </a:p>
          <a:p>
            <a:pPr marL="1193800" lvl="5" indent="0">
              <a:spcBef>
                <a:spcPct val="0"/>
              </a:spcBef>
              <a:buFont typeface="Wingdings" pitchFamily="2" charset="2"/>
              <a:buNone/>
              <a:defRPr/>
            </a:pPr>
            <a:r>
              <a:rPr lang="ja-JP" altLang="en-US" dirty="0">
                <a:solidFill>
                  <a:srgbClr val="000000"/>
                </a:solidFill>
              </a:rPr>
              <a:t>「平成</a:t>
            </a:r>
            <a:r>
              <a:rPr lang="en-US" altLang="ja-JP" dirty="0">
                <a:solidFill>
                  <a:srgbClr val="000000"/>
                </a:solidFill>
              </a:rPr>
              <a:t>24</a:t>
            </a:r>
            <a:r>
              <a:rPr lang="ja-JP" altLang="en-US" dirty="0">
                <a:solidFill>
                  <a:srgbClr val="000000"/>
                </a:solidFill>
              </a:rPr>
              <a:t>年版情報通信白書電子書籍版」をそのまま、あるいは一部を改変して、その全て、あるいはその一部を再配布することを禁じます。</a:t>
            </a:r>
          </a:p>
          <a:p>
            <a:pPr marL="1193800" lvl="5" indent="0">
              <a:spcBef>
                <a:spcPct val="0"/>
              </a:spcBef>
              <a:buFont typeface="Wingdings" pitchFamily="2" charset="2"/>
              <a:buNone/>
              <a:defRPr/>
            </a:pPr>
            <a:r>
              <a:rPr lang="ja-JP" altLang="en-US" dirty="0">
                <a:solidFill>
                  <a:srgbClr val="000000"/>
                </a:solidFill>
              </a:rPr>
              <a:t>「平成</a:t>
            </a:r>
            <a:r>
              <a:rPr lang="en-US" altLang="ja-JP" dirty="0">
                <a:solidFill>
                  <a:srgbClr val="000000"/>
                </a:solidFill>
              </a:rPr>
              <a:t>24</a:t>
            </a:r>
            <a:r>
              <a:rPr lang="ja-JP" altLang="en-US" dirty="0">
                <a:solidFill>
                  <a:srgbClr val="000000"/>
                </a:solidFill>
              </a:rPr>
              <a:t>年版情報通信白書電子書籍版」の内容（文章、図表、写真）の転載を希望される方は、連絡先にある窓口までお問合せください</a:t>
            </a:r>
            <a:r>
              <a:rPr lang="ja-JP" altLang="en-US" dirty="0" smtClean="0">
                <a:solidFill>
                  <a:srgbClr val="000000"/>
                </a:solidFill>
              </a:rPr>
              <a:t>。</a:t>
            </a:r>
            <a:endParaRPr lang="en-US" altLang="ja-JP" dirty="0" smtClean="0">
              <a:solidFill>
                <a:srgbClr val="000000"/>
              </a:solidFill>
            </a:endParaRPr>
          </a:p>
          <a:p>
            <a:pPr marL="939800" lvl="3" indent="-457200" eaLnBrk="1" hangingPunct="1">
              <a:spcBef>
                <a:spcPct val="0"/>
              </a:spcBef>
              <a:defRPr/>
            </a:pPr>
            <a:endParaRPr lang="en-US" altLang="ja-JP" sz="1600" dirty="0" smtClean="0">
              <a:solidFill>
                <a:srgbClr val="000000"/>
              </a:solidFill>
            </a:endParaRPr>
          </a:p>
          <a:p>
            <a:pPr marL="685800" lvl="2" indent="-457200" eaLnBrk="1" hangingPunct="1">
              <a:spcBef>
                <a:spcPct val="0"/>
              </a:spcBef>
              <a:defRPr/>
            </a:pPr>
            <a:r>
              <a:rPr lang="ja-JP" altLang="en-US" dirty="0">
                <a:solidFill>
                  <a:srgbClr val="000000"/>
                </a:solidFill>
              </a:rPr>
              <a:t>総務省ホームページ全体</a:t>
            </a:r>
          </a:p>
          <a:p>
            <a:pPr marL="939800" lvl="3" indent="-457200" eaLnBrk="1" hangingPunct="1">
              <a:spcBef>
                <a:spcPct val="0"/>
              </a:spcBef>
              <a:defRPr/>
            </a:pPr>
            <a:r>
              <a:rPr lang="ja-JP" altLang="en-US" dirty="0">
                <a:solidFill>
                  <a:srgbClr val="000000"/>
                </a:solidFill>
              </a:rPr>
              <a:t>著作権について（</a:t>
            </a:r>
            <a:r>
              <a:rPr lang="en-US" altLang="ja-JP" dirty="0">
                <a:solidFill>
                  <a:srgbClr val="000000"/>
                </a:solidFill>
              </a:rPr>
              <a:t>http://www.soumu.go.jp/menu_kyotsuu/policy/tyosaku.html</a:t>
            </a:r>
            <a:r>
              <a:rPr lang="ja-JP" altLang="en-US" dirty="0">
                <a:solidFill>
                  <a:srgbClr val="000000"/>
                </a:solidFill>
              </a:rPr>
              <a:t>）</a:t>
            </a:r>
          </a:p>
          <a:p>
            <a:pPr marL="1193800" lvl="5" indent="0">
              <a:spcBef>
                <a:spcPct val="0"/>
              </a:spcBef>
              <a:buFont typeface="Wingdings" pitchFamily="2" charset="2"/>
              <a:buNone/>
              <a:defRPr/>
            </a:pPr>
            <a:r>
              <a:rPr lang="ja-JP" altLang="en-US" dirty="0">
                <a:solidFill>
                  <a:srgbClr val="000000"/>
                </a:solidFill>
              </a:rPr>
              <a:t>「総務省ホームページ」に掲載されている個々の情報（文字、写真、イラスト等）は著作権の対象となっています。また、「総務省ホームページ」全体も編集著作物として著作権の対象となっており、ともに日本国著作権法及び国際条約により保護されています。</a:t>
            </a:r>
          </a:p>
          <a:p>
            <a:pPr marL="1193800" lvl="5" indent="0">
              <a:spcBef>
                <a:spcPct val="0"/>
              </a:spcBef>
              <a:buFont typeface="Wingdings" pitchFamily="2" charset="2"/>
              <a:buNone/>
              <a:defRPr/>
            </a:pPr>
            <a:r>
              <a:rPr lang="ja-JP" altLang="en-US" dirty="0">
                <a:solidFill>
                  <a:srgbClr val="000000"/>
                </a:solidFill>
              </a:rPr>
              <a:t>当ホームページの内容の全部又は一部については、私的使用又は引用等著作権法上認められた行為として、適宜の方法により出所を明示することにより、引用・転載複製を行うことが出来ます。</a:t>
            </a:r>
          </a:p>
          <a:p>
            <a:pPr marL="1193800" lvl="5" indent="0">
              <a:spcBef>
                <a:spcPct val="0"/>
              </a:spcBef>
              <a:buFont typeface="Wingdings" pitchFamily="2" charset="2"/>
              <a:buNone/>
              <a:defRPr/>
            </a:pPr>
            <a:r>
              <a:rPr lang="ja-JP" altLang="en-US" dirty="0">
                <a:solidFill>
                  <a:srgbClr val="000000"/>
                </a:solidFill>
              </a:rPr>
              <a:t>ただし、「無断転載を禁じます」等の注記があるものについては、それに従ってください。</a:t>
            </a:r>
          </a:p>
          <a:p>
            <a:pPr marL="1193800" lvl="5" indent="0">
              <a:spcBef>
                <a:spcPct val="0"/>
              </a:spcBef>
              <a:buFont typeface="Wingdings" pitchFamily="2" charset="2"/>
              <a:buNone/>
              <a:defRPr/>
            </a:pPr>
            <a:r>
              <a:rPr lang="ja-JP" altLang="en-US" dirty="0">
                <a:solidFill>
                  <a:srgbClr val="000000"/>
                </a:solidFill>
              </a:rPr>
              <a:t>当ホームページの内容の全部又は一部について、総務省に無断で改変を行うことはできません。</a:t>
            </a:r>
          </a:p>
          <a:p>
            <a:pPr marL="939800" lvl="3" indent="-457200" eaLnBrk="1" hangingPunct="1">
              <a:spcBef>
                <a:spcPct val="0"/>
              </a:spcBef>
              <a:defRPr/>
            </a:pPr>
            <a:r>
              <a:rPr lang="ja-JP" altLang="en-US" sz="1600" dirty="0" smtClean="0">
                <a:solidFill>
                  <a:srgbClr val="000000"/>
                </a:solidFill>
              </a:rPr>
              <a:t>免責事項</a:t>
            </a:r>
            <a:endParaRPr lang="en-US" altLang="ja-JP" sz="1600" dirty="0" smtClean="0">
              <a:solidFill>
                <a:srgbClr val="000000"/>
              </a:solidFill>
            </a:endParaRPr>
          </a:p>
          <a:p>
            <a:pPr marL="1193800" lvl="5" indent="0">
              <a:spcBef>
                <a:spcPct val="0"/>
              </a:spcBef>
              <a:buFont typeface="Wingdings" pitchFamily="2" charset="2"/>
              <a:buNone/>
              <a:defRPr/>
            </a:pPr>
            <a:r>
              <a:rPr lang="ja-JP" altLang="en-US" dirty="0">
                <a:solidFill>
                  <a:srgbClr val="000000"/>
                </a:solidFill>
              </a:rPr>
              <a:t>当ホームページに記載されている情報の正確さについては万全を期しておりますが、総務省は利用者が当ホームページの情報を用いて行う一切の行為について、何ら責任を負うものではありません。</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番号プレースホルダ 3"/>
          <p:cNvSpPr>
            <a:spLocks noGrp="1"/>
          </p:cNvSpPr>
          <p:nvPr>
            <p:ph type="sldNum" sz="quarter" idx="10"/>
          </p:nvPr>
        </p:nvSpPr>
        <p:spPr>
          <a:noFill/>
        </p:spPr>
        <p:txBody>
          <a:bodyPr/>
          <a:lstStyle/>
          <a:p>
            <a:fld id="{EEA006A6-7050-46BA-AA89-DD5B6EAECDD1}" type="slidenum">
              <a:rPr lang="en-US" altLang="ja-JP" smtClean="0"/>
              <a:pPr/>
              <a:t>13</a:t>
            </a:fld>
            <a:endParaRPr lang="en-US" altLang="ja-JP" smtClean="0"/>
          </a:p>
        </p:txBody>
      </p:sp>
      <p:sp>
        <p:nvSpPr>
          <p:cNvPr id="52226"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52227"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参考：対象とする情報・データの利用条件</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9073132" cy="5663089"/>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2"/>
              <a:defRPr/>
            </a:pPr>
            <a:r>
              <a:rPr lang="ja-JP" altLang="en-US" dirty="0" smtClean="0">
                <a:solidFill>
                  <a:srgbClr val="000000"/>
                </a:solidFill>
              </a:rPr>
              <a:t>統計情報（１）</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統計局</a:t>
            </a:r>
            <a:endParaRPr lang="ja-JP" altLang="en-US" dirty="0">
              <a:solidFill>
                <a:srgbClr val="000000"/>
              </a:solidFill>
            </a:endParaRPr>
          </a:p>
          <a:p>
            <a:pPr marL="939800" lvl="3" indent="-457200" eaLnBrk="1" hangingPunct="1">
              <a:spcBef>
                <a:spcPct val="0"/>
              </a:spcBef>
              <a:defRPr/>
            </a:pPr>
            <a:r>
              <a:rPr lang="ja-JP" altLang="en-US" sz="1600" dirty="0" smtClean="0">
                <a:solidFill>
                  <a:srgbClr val="000000"/>
                </a:solidFill>
              </a:rPr>
              <a:t>著作権について</a:t>
            </a:r>
            <a:endParaRPr lang="ja-JP" altLang="en-US" sz="1600" dirty="0">
              <a:solidFill>
                <a:srgbClr val="000000"/>
              </a:solidFill>
            </a:endParaRPr>
          </a:p>
          <a:p>
            <a:pPr marL="1193800" lvl="5" indent="0">
              <a:spcBef>
                <a:spcPct val="0"/>
              </a:spcBef>
              <a:buFont typeface="Wingdings" pitchFamily="2" charset="2"/>
              <a:buNone/>
              <a:defRPr/>
            </a:pPr>
            <a:r>
              <a:rPr lang="ja-JP" altLang="en-US" sz="1200" dirty="0">
                <a:solidFill>
                  <a:srgbClr val="000000"/>
                </a:solidFill>
              </a:rPr>
              <a:t>当ホームページに掲載されている解説文、図等の情報は著作権の対象となっています。また、ホームページ全体も編集著作物として、著作権の対象となっています。これらの著作権の対象となっている当ホームページの全部または一部は、著作権法及び国際条約により保護されています。</a:t>
            </a:r>
          </a:p>
          <a:p>
            <a:pPr marL="1193800" lvl="5" indent="0">
              <a:spcBef>
                <a:spcPct val="0"/>
              </a:spcBef>
              <a:buFont typeface="Wingdings" pitchFamily="2" charset="2"/>
              <a:buNone/>
              <a:defRPr/>
            </a:pPr>
            <a:r>
              <a:rPr lang="ja-JP" altLang="en-US" sz="1200" dirty="0" smtClean="0">
                <a:solidFill>
                  <a:srgbClr val="000000"/>
                </a:solidFill>
              </a:rPr>
              <a:t>なお</a:t>
            </a:r>
            <a:r>
              <a:rPr lang="ja-JP" altLang="en-US" sz="1200" dirty="0">
                <a:solidFill>
                  <a:srgbClr val="000000"/>
                </a:solidFill>
              </a:rPr>
              <a:t>、当ホームページの一部を引用・転載する場合は、著作権法上認められた行為として出所を明示することにより行うことが出来ます。</a:t>
            </a:r>
          </a:p>
          <a:p>
            <a:pPr marL="1193800" lvl="5" indent="0">
              <a:spcBef>
                <a:spcPct val="0"/>
              </a:spcBef>
              <a:buFont typeface="Wingdings" pitchFamily="2" charset="2"/>
              <a:buNone/>
              <a:defRPr/>
            </a:pPr>
            <a:r>
              <a:rPr lang="ja-JP" altLang="en-US" sz="1200" dirty="0" smtClean="0">
                <a:solidFill>
                  <a:srgbClr val="000000"/>
                </a:solidFill>
              </a:rPr>
              <a:t>商用</a:t>
            </a:r>
            <a:r>
              <a:rPr lang="ja-JP" altLang="en-US" sz="1200" dirty="0">
                <a:solidFill>
                  <a:srgbClr val="000000"/>
                </a:solidFill>
              </a:rPr>
              <a:t>目的で複製する場合は、予め総務省</a:t>
            </a:r>
            <a:r>
              <a:rPr lang="en-US" altLang="ja-JP" sz="1200" dirty="0">
                <a:solidFill>
                  <a:srgbClr val="000000"/>
                </a:solidFill>
              </a:rPr>
              <a:t>(stat_webmaster@soumu.go.jp)</a:t>
            </a:r>
            <a:r>
              <a:rPr lang="ja-JP" altLang="en-US" sz="1200" dirty="0" err="1">
                <a:solidFill>
                  <a:srgbClr val="000000"/>
                </a:solidFill>
              </a:rPr>
              <a:t>まで</a:t>
            </a:r>
            <a:r>
              <a:rPr lang="ja-JP" altLang="en-US" sz="1200" dirty="0">
                <a:solidFill>
                  <a:srgbClr val="000000"/>
                </a:solidFill>
              </a:rPr>
              <a:t>ご連絡ください。</a:t>
            </a:r>
          </a:p>
          <a:p>
            <a:pPr marL="1193800" lvl="5" indent="0">
              <a:spcBef>
                <a:spcPct val="0"/>
              </a:spcBef>
              <a:buFont typeface="Wingdings" pitchFamily="2" charset="2"/>
              <a:buNone/>
              <a:defRPr/>
            </a:pPr>
            <a:r>
              <a:rPr lang="ja-JP" altLang="en-US" sz="1200" dirty="0" smtClean="0">
                <a:solidFill>
                  <a:srgbClr val="000000"/>
                </a:solidFill>
              </a:rPr>
              <a:t>また</a:t>
            </a:r>
            <a:r>
              <a:rPr lang="ja-JP" altLang="en-US" sz="1200" dirty="0">
                <a:solidFill>
                  <a:srgbClr val="000000"/>
                </a:solidFill>
              </a:rPr>
              <a:t>、当ホームページの全部又は一部について、総務省に無断で改変を行うことは</a:t>
            </a:r>
            <a:r>
              <a:rPr lang="ja-JP" altLang="en-US" sz="1200" dirty="0" smtClean="0">
                <a:solidFill>
                  <a:srgbClr val="000000"/>
                </a:solidFill>
              </a:rPr>
              <a:t>できません。</a:t>
            </a:r>
            <a:endParaRPr lang="en-US" altLang="ja-JP" sz="1200" dirty="0" smtClean="0">
              <a:solidFill>
                <a:srgbClr val="000000"/>
              </a:solidFill>
            </a:endParaRPr>
          </a:p>
          <a:p>
            <a:pPr marL="1193800" lvl="5" indent="0">
              <a:spcBef>
                <a:spcPct val="0"/>
              </a:spcBef>
              <a:buFont typeface="Wingdings" pitchFamily="2" charset="2"/>
              <a:buNone/>
              <a:defRPr/>
            </a:pPr>
            <a:endParaRPr lang="en-US" altLang="ja-JP" sz="1600" dirty="0" smtClean="0">
              <a:solidFill>
                <a:srgbClr val="000000"/>
              </a:solidFill>
            </a:endParaRPr>
          </a:p>
          <a:p>
            <a:pPr marL="939800" lvl="3" indent="-457200" eaLnBrk="1" hangingPunct="1">
              <a:spcBef>
                <a:spcPct val="0"/>
              </a:spcBef>
              <a:defRPr/>
            </a:pPr>
            <a:r>
              <a:rPr lang="ja-JP" altLang="en-US" sz="1600" dirty="0" smtClean="0">
                <a:solidFill>
                  <a:srgbClr val="000000"/>
                </a:solidFill>
              </a:rPr>
              <a:t>引用・転載について</a:t>
            </a:r>
            <a:endParaRPr lang="en-US" altLang="ja-JP" sz="1600" dirty="0" smtClean="0">
              <a:solidFill>
                <a:srgbClr val="000000"/>
              </a:solidFill>
            </a:endParaRPr>
          </a:p>
          <a:p>
            <a:pPr marL="1193800" lvl="5" indent="0">
              <a:spcBef>
                <a:spcPct val="0"/>
              </a:spcBef>
              <a:buFont typeface="Wingdings" pitchFamily="2" charset="2"/>
              <a:buNone/>
              <a:defRPr/>
            </a:pPr>
            <a:r>
              <a:rPr lang="ja-JP" altLang="en-US" sz="1200" dirty="0">
                <a:solidFill>
                  <a:srgbClr val="000000"/>
                </a:solidFill>
              </a:rPr>
              <a:t>当ホームページの一部（ホームページからダウンロードできるエクセルファイル、</a:t>
            </a:r>
            <a:r>
              <a:rPr lang="en-US" altLang="ja-JP" sz="1200" dirty="0">
                <a:solidFill>
                  <a:srgbClr val="000000"/>
                </a:solidFill>
              </a:rPr>
              <a:t>PDF</a:t>
            </a:r>
            <a:r>
              <a:rPr lang="ja-JP" altLang="en-US" sz="1200" dirty="0">
                <a:solidFill>
                  <a:srgbClr val="000000"/>
                </a:solidFill>
              </a:rPr>
              <a:t>ファイル等を含む。）を引用・転載する場合には、出典（府省名、統計調査名等）の表記をお願いします。</a:t>
            </a:r>
          </a:p>
          <a:p>
            <a:pPr marL="1193800" lvl="5" indent="0">
              <a:spcBef>
                <a:spcPct val="0"/>
              </a:spcBef>
              <a:buFont typeface="Wingdings" pitchFamily="2" charset="2"/>
              <a:buNone/>
              <a:defRPr/>
            </a:pPr>
            <a:endParaRPr lang="ja-JP" altLang="en-US" sz="1200" dirty="0">
              <a:solidFill>
                <a:srgbClr val="000000"/>
              </a:solidFill>
            </a:endParaRPr>
          </a:p>
          <a:p>
            <a:pPr marL="1651000" lvl="6" indent="0">
              <a:spcBef>
                <a:spcPct val="0"/>
              </a:spcBef>
              <a:buFont typeface="Wingdings" pitchFamily="2" charset="2"/>
              <a:buNone/>
              <a:defRPr/>
            </a:pPr>
            <a:r>
              <a:rPr lang="ja-JP" altLang="en-US" sz="1200" dirty="0">
                <a:solidFill>
                  <a:srgbClr val="000000"/>
                </a:solidFill>
              </a:rPr>
              <a:t>（例１：調査結果やその解説文を引用する場合）</a:t>
            </a:r>
          </a:p>
          <a:p>
            <a:pPr marL="1651000" lvl="6" indent="0">
              <a:spcBef>
                <a:spcPct val="0"/>
              </a:spcBef>
              <a:buFont typeface="Wingdings" pitchFamily="2" charset="2"/>
              <a:buNone/>
              <a:defRPr/>
            </a:pPr>
            <a:r>
              <a:rPr lang="ja-JP" altLang="en-US" sz="1200" dirty="0">
                <a:solidFill>
                  <a:srgbClr val="000000"/>
                </a:solidFill>
              </a:rPr>
              <a:t>資料：総務省「○○調査」</a:t>
            </a:r>
          </a:p>
          <a:p>
            <a:pPr marL="1651000" lvl="6" indent="0">
              <a:spcBef>
                <a:spcPct val="0"/>
              </a:spcBef>
              <a:buFont typeface="Wingdings" pitchFamily="2" charset="2"/>
              <a:buNone/>
              <a:defRPr/>
            </a:pPr>
            <a:r>
              <a:rPr lang="ja-JP" altLang="en-US" sz="1200" dirty="0">
                <a:solidFill>
                  <a:srgbClr val="000000"/>
                </a:solidFill>
              </a:rPr>
              <a:t>総務省「○○調査」より</a:t>
            </a:r>
          </a:p>
          <a:p>
            <a:pPr marL="1651000" lvl="6" indent="0">
              <a:spcBef>
                <a:spcPct val="0"/>
              </a:spcBef>
              <a:buFont typeface="Wingdings" pitchFamily="2" charset="2"/>
              <a:buNone/>
              <a:defRPr/>
            </a:pPr>
            <a:r>
              <a:rPr lang="ja-JP" altLang="en-US" sz="1200" dirty="0">
                <a:solidFill>
                  <a:srgbClr val="000000"/>
                </a:solidFill>
              </a:rPr>
              <a:t>「○○調査」（総務省統計局）より</a:t>
            </a:r>
          </a:p>
          <a:p>
            <a:pPr marL="1651000" lvl="6" indent="0">
              <a:spcBef>
                <a:spcPct val="0"/>
              </a:spcBef>
              <a:buFont typeface="Wingdings" pitchFamily="2" charset="2"/>
              <a:buNone/>
              <a:defRPr/>
            </a:pPr>
            <a:r>
              <a:rPr lang="ja-JP" altLang="en-US" sz="1200" dirty="0">
                <a:solidFill>
                  <a:srgbClr val="000000"/>
                </a:solidFill>
              </a:rPr>
              <a:t>総務省が○月○日に発表した○○調査によると・・・　　　など</a:t>
            </a:r>
          </a:p>
          <a:p>
            <a:pPr marL="1651000" lvl="6" indent="0">
              <a:spcBef>
                <a:spcPct val="0"/>
              </a:spcBef>
              <a:buFont typeface="Wingdings" pitchFamily="2" charset="2"/>
              <a:buNone/>
              <a:defRPr/>
            </a:pPr>
            <a:endParaRPr lang="en-US" altLang="ja-JP" sz="1200" dirty="0" smtClean="0">
              <a:solidFill>
                <a:srgbClr val="000000"/>
              </a:solidFill>
            </a:endParaRPr>
          </a:p>
          <a:p>
            <a:pPr marL="1193800" lvl="5" indent="0">
              <a:spcBef>
                <a:spcPct val="0"/>
              </a:spcBef>
              <a:buFont typeface="Wingdings" pitchFamily="2" charset="2"/>
              <a:buNone/>
              <a:defRPr/>
            </a:pPr>
            <a:r>
              <a:rPr lang="ja-JP" altLang="en-US" sz="1200" dirty="0" smtClean="0">
                <a:solidFill>
                  <a:srgbClr val="000000"/>
                </a:solidFill>
              </a:rPr>
              <a:t>引用</a:t>
            </a:r>
            <a:r>
              <a:rPr lang="ja-JP" altLang="en-US" sz="1200" dirty="0">
                <a:solidFill>
                  <a:srgbClr val="000000"/>
                </a:solidFill>
              </a:rPr>
              <a:t>・転載された場合はお手数です</a:t>
            </a:r>
            <a:r>
              <a:rPr lang="ja-JP" altLang="en-US" sz="1200" dirty="0" smtClean="0">
                <a:solidFill>
                  <a:srgbClr val="000000"/>
                </a:solidFill>
              </a:rPr>
              <a:t>が、総務省</a:t>
            </a:r>
            <a:r>
              <a:rPr lang="en-US" altLang="ja-JP" sz="1200" dirty="0">
                <a:solidFill>
                  <a:srgbClr val="000000"/>
                </a:solidFill>
              </a:rPr>
              <a:t>(stat_webmaster@soumu.go.jp)</a:t>
            </a:r>
            <a:r>
              <a:rPr lang="ja-JP" altLang="en-US" sz="1200" dirty="0" err="1">
                <a:solidFill>
                  <a:srgbClr val="000000"/>
                </a:solidFill>
              </a:rPr>
              <a:t>まで</a:t>
            </a:r>
            <a:r>
              <a:rPr lang="ja-JP" altLang="en-US" sz="1200" dirty="0">
                <a:solidFill>
                  <a:srgbClr val="000000"/>
                </a:solidFill>
              </a:rPr>
              <a:t>ご連絡ください。 ご連絡いただいた情報</a:t>
            </a:r>
            <a:r>
              <a:rPr lang="ja-JP" altLang="en-US" sz="1200" dirty="0" smtClean="0">
                <a:solidFill>
                  <a:srgbClr val="000000"/>
                </a:solidFill>
              </a:rPr>
              <a:t>は、統計局</a:t>
            </a:r>
            <a:r>
              <a:rPr lang="ja-JP" altLang="en-US" sz="1200" dirty="0">
                <a:solidFill>
                  <a:srgbClr val="000000"/>
                </a:solidFill>
              </a:rPr>
              <a:t>・政策統括官・統計研修所においてよりよい情報提供を行うために活用させていただきます。ご協力お願いします。</a:t>
            </a:r>
            <a:endParaRPr lang="en-US" altLang="ja-JP" sz="1200" dirty="0">
              <a:solidFill>
                <a:srgbClr val="000000"/>
              </a:solidFill>
            </a:endParaRPr>
          </a:p>
          <a:p>
            <a:pPr marL="1193800" lvl="5" indent="0">
              <a:spcBef>
                <a:spcPct val="0"/>
              </a:spcBef>
              <a:buFont typeface="Wingdings" pitchFamily="2" charset="2"/>
              <a:buNone/>
              <a:defRPr/>
            </a:pPr>
            <a:endParaRPr lang="en-US" altLang="ja-JP" dirty="0" smtClean="0">
              <a:solidFill>
                <a:srgbClr val="000000"/>
              </a:solidFill>
            </a:endParaRPr>
          </a:p>
          <a:p>
            <a:pPr marL="939800" lvl="3" indent="-457200" eaLnBrk="1" hangingPunct="1">
              <a:spcBef>
                <a:spcPct val="0"/>
              </a:spcBef>
              <a:defRPr/>
            </a:pPr>
            <a:r>
              <a:rPr lang="ja-JP" altLang="en-US" sz="1600" dirty="0" smtClean="0">
                <a:solidFill>
                  <a:srgbClr val="000000"/>
                </a:solidFill>
              </a:rPr>
              <a:t>免責事項</a:t>
            </a:r>
            <a:endParaRPr lang="ja-JP" altLang="en-US" sz="1600" dirty="0">
              <a:solidFill>
                <a:srgbClr val="000000"/>
              </a:solidFill>
            </a:endParaRPr>
          </a:p>
          <a:p>
            <a:pPr marL="1193800" lvl="5" indent="0">
              <a:spcBef>
                <a:spcPct val="0"/>
              </a:spcBef>
              <a:buFont typeface="Wingdings" pitchFamily="2" charset="2"/>
              <a:buNone/>
              <a:defRPr/>
            </a:pPr>
            <a:r>
              <a:rPr lang="ja-JP" altLang="en-US" sz="1200" dirty="0" smtClean="0">
                <a:solidFill>
                  <a:srgbClr val="000000"/>
                </a:solidFill>
              </a:rPr>
              <a:t>当ホームページ</a:t>
            </a:r>
            <a:r>
              <a:rPr lang="ja-JP" altLang="en-US" sz="1200" dirty="0">
                <a:solidFill>
                  <a:srgbClr val="000000"/>
                </a:solidFill>
              </a:rPr>
              <a:t>に記載されている情報の正確さについては万全を期しておりますが、総務省は利用者が当ホームページの情報を用いて行う一切の行為について、何ら責任を負うものではありません</a:t>
            </a:r>
            <a:r>
              <a:rPr lang="ja-JP" altLang="en-US" sz="1200" dirty="0" smtClean="0">
                <a:solidFill>
                  <a:srgbClr val="000000"/>
                </a:solidFill>
              </a:rPr>
              <a:t>。</a:t>
            </a:r>
            <a:endParaRPr lang="ja-JP" altLang="en-US" sz="1200" dirty="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スライド番号プレースホルダ 3"/>
          <p:cNvSpPr>
            <a:spLocks noGrp="1"/>
          </p:cNvSpPr>
          <p:nvPr>
            <p:ph type="sldNum" sz="quarter" idx="10"/>
          </p:nvPr>
        </p:nvSpPr>
        <p:spPr>
          <a:noFill/>
        </p:spPr>
        <p:txBody>
          <a:bodyPr/>
          <a:lstStyle/>
          <a:p>
            <a:fld id="{7A062DA0-CFF9-4E5B-8B97-26E8FAE9ACCD}" type="slidenum">
              <a:rPr lang="en-US" altLang="ja-JP" smtClean="0"/>
              <a:pPr/>
              <a:t>14</a:t>
            </a:fld>
            <a:endParaRPr lang="en-US" altLang="ja-JP" smtClean="0"/>
          </a:p>
        </p:txBody>
      </p:sp>
      <p:sp>
        <p:nvSpPr>
          <p:cNvPr id="54274"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54275"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参考：対象とする情報・データの利用条件</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9073132" cy="3416320"/>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2"/>
              <a:defRPr/>
            </a:pPr>
            <a:r>
              <a:rPr lang="ja-JP" altLang="en-US" dirty="0" smtClean="0">
                <a:solidFill>
                  <a:srgbClr val="000000"/>
                </a:solidFill>
              </a:rPr>
              <a:t>統計情報（２）</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政府統計の総合窓口</a:t>
            </a:r>
          </a:p>
          <a:p>
            <a:pPr marL="939800" lvl="3" indent="-457200" eaLnBrk="1" hangingPunct="1">
              <a:spcBef>
                <a:spcPct val="0"/>
              </a:spcBef>
              <a:defRPr/>
            </a:pPr>
            <a:r>
              <a:rPr lang="ja-JP" altLang="en-US" sz="1600" dirty="0" smtClean="0">
                <a:solidFill>
                  <a:srgbClr val="000000"/>
                </a:solidFill>
              </a:rPr>
              <a:t>著作権について</a:t>
            </a:r>
            <a:endParaRPr lang="ja-JP" altLang="en-US" sz="1600" dirty="0">
              <a:solidFill>
                <a:srgbClr val="000000"/>
              </a:solidFill>
            </a:endParaRPr>
          </a:p>
          <a:p>
            <a:pPr marL="1193800" lvl="5" indent="0">
              <a:spcBef>
                <a:spcPct val="0"/>
              </a:spcBef>
              <a:buFont typeface="Wingdings" pitchFamily="2" charset="2"/>
              <a:buNone/>
              <a:defRPr/>
            </a:pPr>
            <a:r>
              <a:rPr lang="ja-JP" altLang="en-US" dirty="0">
                <a:solidFill>
                  <a:srgbClr val="000000"/>
                </a:solidFill>
              </a:rPr>
              <a:t>「政府統計の総合窓口（ｅ－Ｓｔａｔ）」（以下、「当サイト」といいます。）に掲載されている個々の情報（解説文、統計表、グラフ、図など）は著作権の対象となっています。また、当サイト全体も編集著作物として著作権の対象となっており、ともに日本国著作権法及び国際条約により保護されています。</a:t>
            </a:r>
          </a:p>
          <a:p>
            <a:pPr marL="1193800" lvl="5" indent="0">
              <a:spcBef>
                <a:spcPct val="0"/>
              </a:spcBef>
              <a:buFont typeface="Wingdings" pitchFamily="2" charset="2"/>
              <a:buNone/>
              <a:defRPr/>
            </a:pPr>
            <a:r>
              <a:rPr lang="ja-JP" altLang="en-US" dirty="0">
                <a:solidFill>
                  <a:srgbClr val="000000"/>
                </a:solidFill>
              </a:rPr>
              <a:t>当サイトの全部又は一部については、私的使用又は引用等著作権法上認められた行為として、出所を明示することなど適切な方法を用いていただくことにより、引用、転載、複製を行うことができます。</a:t>
            </a:r>
          </a:p>
          <a:p>
            <a:pPr marL="1193800" lvl="5" indent="0">
              <a:spcBef>
                <a:spcPct val="0"/>
              </a:spcBef>
              <a:buFont typeface="Wingdings" pitchFamily="2" charset="2"/>
              <a:buNone/>
              <a:defRPr/>
            </a:pPr>
            <a:r>
              <a:rPr lang="ja-JP" altLang="en-US" dirty="0">
                <a:solidFill>
                  <a:srgbClr val="000000"/>
                </a:solidFill>
              </a:rPr>
              <a:t>商用目的で複製する場合は、予め個々の情報に関する著作権を有している各府省等までご相談下さい</a:t>
            </a:r>
            <a:r>
              <a:rPr lang="ja-JP" altLang="en-US" dirty="0" smtClean="0">
                <a:solidFill>
                  <a:srgbClr val="000000"/>
                </a:solidFill>
              </a:rPr>
              <a:t>。</a:t>
            </a:r>
            <a:endParaRPr lang="en-US" altLang="ja-JP" dirty="0" smtClean="0">
              <a:solidFill>
                <a:srgbClr val="000000"/>
              </a:solidFill>
            </a:endParaRPr>
          </a:p>
          <a:p>
            <a:pPr marL="1193800" lvl="5" indent="0">
              <a:spcBef>
                <a:spcPct val="0"/>
              </a:spcBef>
              <a:buFont typeface="Wingdings" pitchFamily="2" charset="2"/>
              <a:buNone/>
              <a:defRPr/>
            </a:pPr>
            <a:endParaRPr lang="en-US" altLang="ja-JP" sz="1600" dirty="0" smtClean="0">
              <a:solidFill>
                <a:srgbClr val="000000"/>
              </a:solidFill>
            </a:endParaRPr>
          </a:p>
          <a:p>
            <a:pPr marL="939800" lvl="3" indent="-457200" eaLnBrk="1" hangingPunct="1">
              <a:spcBef>
                <a:spcPct val="0"/>
              </a:spcBef>
              <a:defRPr/>
            </a:pPr>
            <a:r>
              <a:rPr lang="ja-JP" altLang="en-US" sz="1600" dirty="0" smtClean="0">
                <a:solidFill>
                  <a:srgbClr val="000000"/>
                </a:solidFill>
              </a:rPr>
              <a:t>免責事項</a:t>
            </a:r>
            <a:endParaRPr lang="en-US" altLang="ja-JP" sz="1600" dirty="0" smtClean="0">
              <a:solidFill>
                <a:srgbClr val="000000"/>
              </a:solidFill>
            </a:endParaRPr>
          </a:p>
          <a:p>
            <a:pPr marL="1193800" lvl="5" indent="0">
              <a:spcBef>
                <a:spcPct val="0"/>
              </a:spcBef>
              <a:buFont typeface="Wingdings" pitchFamily="2" charset="2"/>
              <a:buNone/>
              <a:defRPr/>
            </a:pPr>
            <a:r>
              <a:rPr lang="ja-JP" altLang="en-US" dirty="0">
                <a:solidFill>
                  <a:srgbClr val="000000"/>
                </a:solidFill>
              </a:rPr>
              <a:t>当サイトに掲載されている情報の正確さについては万全を期しておりますが、運用管理機関は利用者が当サイトの情報を用いて行う一切の行為について、何ら責任を負うものではありません</a:t>
            </a:r>
            <a:r>
              <a:rPr lang="ja-JP" altLang="en-US" dirty="0" smtClean="0">
                <a:solidFill>
                  <a:srgbClr val="000000"/>
                </a:solidFill>
              </a:rPr>
              <a:t>。</a:t>
            </a:r>
            <a:endParaRPr lang="en-US" altLang="ja-JP" dirty="0">
              <a:solidFill>
                <a:srgbClr val="000000"/>
              </a:solidFill>
            </a:endParaRPr>
          </a:p>
          <a:p>
            <a:pPr marL="1193800" lvl="5" indent="0">
              <a:spcBef>
                <a:spcPct val="0"/>
              </a:spcBef>
              <a:buFont typeface="Wingdings" pitchFamily="2" charset="2"/>
              <a:buNone/>
              <a:defRPr/>
            </a:pPr>
            <a:endParaRPr lang="ja-JP" altLang="en-US"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スライド番号プレースホルダ 3"/>
          <p:cNvSpPr>
            <a:spLocks noGrp="1"/>
          </p:cNvSpPr>
          <p:nvPr>
            <p:ph type="sldNum" sz="quarter" idx="10"/>
          </p:nvPr>
        </p:nvSpPr>
        <p:spPr>
          <a:noFill/>
        </p:spPr>
        <p:txBody>
          <a:bodyPr/>
          <a:lstStyle/>
          <a:p>
            <a:fld id="{451047CC-4D2C-4206-9881-FEAD50A61184}" type="slidenum">
              <a:rPr lang="en-US" altLang="ja-JP" smtClean="0"/>
              <a:pPr/>
              <a:t>15</a:t>
            </a:fld>
            <a:endParaRPr lang="en-US" altLang="ja-JP" smtClean="0"/>
          </a:p>
        </p:txBody>
      </p:sp>
      <p:sp>
        <p:nvSpPr>
          <p:cNvPr id="56322"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56323"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３．対象とする情報・データに関する課題等</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738188"/>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2"/>
              <a:defRPr/>
            </a:pPr>
            <a:r>
              <a:rPr lang="ja-JP" altLang="en-US" dirty="0">
                <a:solidFill>
                  <a:srgbClr val="000000"/>
                </a:solidFill>
              </a:rPr>
              <a:t>対象と</a:t>
            </a:r>
            <a:r>
              <a:rPr lang="ja-JP" altLang="en-US" dirty="0" smtClean="0">
                <a:solidFill>
                  <a:srgbClr val="000000"/>
                </a:solidFill>
              </a:rPr>
              <a:t>する情報・データに</a:t>
            </a:r>
            <a:r>
              <a:rPr lang="ja-JP" altLang="en-US" dirty="0">
                <a:solidFill>
                  <a:srgbClr val="000000"/>
                </a:solidFill>
              </a:rPr>
              <a:t>ついて</a:t>
            </a:r>
            <a:r>
              <a:rPr lang="ja-JP" altLang="en-US" dirty="0" smtClean="0">
                <a:solidFill>
                  <a:srgbClr val="000000"/>
                </a:solidFill>
              </a:rPr>
              <a:t>の状況の整理</a:t>
            </a: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p:txBody>
      </p:sp>
      <p:graphicFrame>
        <p:nvGraphicFramePr>
          <p:cNvPr id="2" name="表 1"/>
          <p:cNvGraphicFramePr>
            <a:graphicFrameLocks noGrp="1"/>
          </p:cNvGraphicFramePr>
          <p:nvPr>
            <p:extLst>
              <p:ext uri="{D42A27DB-BD31-4B8C-83A1-F6EECF244321}">
                <p14:modId xmlns:p14="http://schemas.microsoft.com/office/powerpoint/2010/main" val="2530149952"/>
              </p:ext>
            </p:extLst>
          </p:nvPr>
        </p:nvGraphicFramePr>
        <p:xfrm>
          <a:off x="992188" y="1628775"/>
          <a:ext cx="8208912" cy="4867630"/>
        </p:xfrm>
        <a:graphic>
          <a:graphicData uri="http://schemas.openxmlformats.org/drawingml/2006/table">
            <a:tbl>
              <a:tblPr firstRow="1" bandRow="1">
                <a:tableStyleId>{5C22544A-7EE6-4342-B048-85BDC9FD1C3A}</a:tableStyleId>
              </a:tblPr>
              <a:tblGrid>
                <a:gridCol w="2652110"/>
                <a:gridCol w="5556802"/>
              </a:tblGrid>
              <a:tr h="249473">
                <a:tc>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情報通信白書</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56316">
                <a:tc>
                  <a:txBody>
                    <a:bodyPr/>
                    <a:lstStyle/>
                    <a:p>
                      <a:r>
                        <a:rPr kumimoji="1" lang="ja-JP" altLang="en-US" sz="1400" dirty="0" smtClean="0"/>
                        <a:t>情報の公表状況について</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en-US" altLang="ja-JP" sz="1400" dirty="0" smtClean="0"/>
                        <a:t>HTML</a:t>
                      </a:r>
                      <a:r>
                        <a:rPr kumimoji="1" lang="ja-JP" altLang="en-US" sz="1400" dirty="0" err="1" smtClean="0"/>
                        <a:t>、</a:t>
                      </a:r>
                      <a:r>
                        <a:rPr kumimoji="1" lang="en-US" altLang="ja-JP" sz="1400" dirty="0" smtClean="0"/>
                        <a:t>PDF</a:t>
                      </a:r>
                      <a:r>
                        <a:rPr kumimoji="1" lang="ja-JP" altLang="en-US" sz="1400" dirty="0" err="1" smtClean="0"/>
                        <a:t>、</a:t>
                      </a:r>
                      <a:r>
                        <a:rPr kumimoji="1" lang="en-US" altLang="ja-JP" sz="1400" dirty="0" smtClean="0"/>
                        <a:t>EPUB</a:t>
                      </a:r>
                      <a:r>
                        <a:rPr kumimoji="1" lang="ja-JP" altLang="en-US" sz="1400" dirty="0" smtClean="0"/>
                        <a:t>等各種のフォーマットで公開</a:t>
                      </a:r>
                      <a:endParaRPr kumimoji="1" lang="en-US" altLang="ja-JP" sz="1400" dirty="0" smtClean="0"/>
                    </a:p>
                    <a:p>
                      <a:pPr marL="285750" indent="-285750">
                        <a:buFont typeface="Arial" pitchFamily="34" charset="0"/>
                        <a:buChar char="•"/>
                      </a:pPr>
                      <a:r>
                        <a:rPr kumimoji="1" lang="ja-JP" altLang="en-US" sz="1400" dirty="0" smtClean="0"/>
                        <a:t>数値データについては、エクセルのファイルで公開</a:t>
                      </a:r>
                      <a:endParaRPr kumimoji="1" lang="en-US" altLang="ja-JP" sz="1400" dirty="0" smtClean="0"/>
                    </a:p>
                    <a:p>
                      <a:pPr marL="285750" indent="-285750">
                        <a:buFont typeface="Arial" pitchFamily="34" charset="0"/>
                        <a:buChar char="•"/>
                      </a:pPr>
                      <a:r>
                        <a:rPr kumimoji="1" lang="ja-JP" altLang="en-US" sz="1400" dirty="0" smtClean="0"/>
                        <a:t>以前のものについては刊行物しか無いものや、複数フォーマットでは提供していないものがある。</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7074">
                <a:tc>
                  <a:txBody>
                    <a:bodyPr/>
                    <a:lstStyle/>
                    <a:p>
                      <a:r>
                        <a:rPr kumimoji="1" lang="ja-JP" altLang="en-US" sz="1400" dirty="0" smtClean="0"/>
                        <a:t>情報に関する著作権</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400" dirty="0" smtClean="0"/>
                        <a:t>著作権の対象であるとして整理</a:t>
                      </a:r>
                      <a:endParaRPr kumimoji="1" lang="en-US" altLang="ja-JP" sz="1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4399">
                <a:tc>
                  <a:txBody>
                    <a:bodyPr/>
                    <a:lstStyle/>
                    <a:p>
                      <a:r>
                        <a:rPr kumimoji="1" lang="ja-JP" altLang="en-US" sz="1400" dirty="0" smtClean="0"/>
                        <a:t>素材の権利関係について</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400" dirty="0" smtClean="0"/>
                        <a:t>事業者との契約に際して、著作権が全て総務省に来るように契約</a:t>
                      </a:r>
                      <a:endParaRPr kumimoji="1" lang="en-US" altLang="ja-JP" sz="1400" dirty="0" smtClean="0"/>
                    </a:p>
                    <a:p>
                      <a:pPr marL="285750" indent="-285750">
                        <a:buFont typeface="Arial" pitchFamily="34" charset="0"/>
                        <a:buChar char="•"/>
                      </a:pPr>
                      <a:r>
                        <a:rPr kumimoji="1" lang="ja-JP" altLang="en-US" sz="1400" dirty="0" smtClean="0"/>
                        <a:t>製品の写真等や、専門家の作成した図表等について、白書での利用以外の権利を取得していないものがある</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4399">
                <a:tc>
                  <a:txBody>
                    <a:bodyPr/>
                    <a:lstStyle/>
                    <a:p>
                      <a:r>
                        <a:rPr kumimoji="1" lang="ja-JP" altLang="en-US" sz="1400" dirty="0" smtClean="0"/>
                        <a:t>利用について求められた場合の条件</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400" dirty="0" smtClean="0"/>
                        <a:t>転載利用等の問い合わせ時には、出典元の記載を求めている。</a:t>
                      </a:r>
                      <a:endParaRPr kumimoji="1" lang="en-US" altLang="ja-JP" sz="1400" dirty="0" smtClean="0"/>
                    </a:p>
                    <a:p>
                      <a:pPr marL="285750" indent="-285750">
                        <a:buFont typeface="Arial" pitchFamily="34" charset="0"/>
                        <a:buChar char="•"/>
                      </a:pPr>
                      <a:r>
                        <a:rPr kumimoji="1" lang="ja-JP" altLang="en-US" sz="1400" dirty="0" smtClean="0"/>
                        <a:t>再販売をしたいという依頼はきいたことが無い。</a:t>
                      </a:r>
                      <a:endParaRPr kumimoji="1" lang="en-US" altLang="ja-JP" sz="1400" dirty="0" smtClean="0"/>
                    </a:p>
                    <a:p>
                      <a:pPr marL="285750" indent="-285750">
                        <a:buFont typeface="Arial" pitchFamily="34" charset="0"/>
                        <a:buChar char="•"/>
                      </a:pPr>
                      <a:r>
                        <a:rPr kumimoji="1" lang="ja-JP" altLang="en-US" sz="1400" dirty="0" smtClean="0"/>
                        <a:t>新しい価値を生んでいるものについては、国のものでは無いなどの整理が必要だが、想定できていない。</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4399">
                <a:tc>
                  <a:txBody>
                    <a:bodyPr/>
                    <a:lstStyle/>
                    <a:p>
                      <a:r>
                        <a:rPr kumimoji="1" lang="ja-JP" altLang="en-US" sz="1400" dirty="0" smtClean="0"/>
                        <a:t>利用に際して求めたいと考えていること</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400" dirty="0" smtClean="0"/>
                        <a:t>転載の際には、出所の表示を求めている。</a:t>
                      </a:r>
                      <a:endParaRPr kumimoji="1" lang="en-US" altLang="ja-JP" sz="1400" dirty="0" smtClean="0"/>
                    </a:p>
                    <a:p>
                      <a:pPr marL="285750" indent="-285750">
                        <a:buFont typeface="Arial" pitchFamily="34" charset="0"/>
                        <a:buChar char="•"/>
                      </a:pPr>
                      <a:r>
                        <a:rPr kumimoji="1" lang="ja-JP" altLang="en-US" sz="1400" dirty="0" smtClean="0"/>
                        <a:t>二次利用についてはどのような利用があり得るかの想定ができていない。</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4399">
                <a:tc>
                  <a:txBody>
                    <a:bodyPr/>
                    <a:lstStyle/>
                    <a:p>
                      <a:r>
                        <a:rPr kumimoji="1" lang="ja-JP" altLang="en-US" sz="1400" dirty="0" smtClean="0"/>
                        <a:t>公表できないもの</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400" dirty="0" smtClean="0"/>
                        <a:t>第</a:t>
                      </a:r>
                      <a:r>
                        <a:rPr kumimoji="1" lang="en-US" altLang="ja-JP" sz="1400" dirty="0" smtClean="0"/>
                        <a:t>1</a:t>
                      </a:r>
                      <a:r>
                        <a:rPr kumimoji="1" lang="ja-JP" altLang="en-US" sz="1400" dirty="0" smtClean="0"/>
                        <a:t>部（特集）については、毎年内容が変わるので、二次利用等に関する考え方は、毎年、その内容に応じて整理する必要があるかもしれない。</a:t>
                      </a:r>
                      <a:endParaRPr kumimoji="1" lang="ja-JP" altLang="en-US" sz="1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スライド番号プレースホルダ 3"/>
          <p:cNvSpPr>
            <a:spLocks noGrp="1"/>
          </p:cNvSpPr>
          <p:nvPr>
            <p:ph type="sldNum" sz="quarter" idx="10"/>
          </p:nvPr>
        </p:nvSpPr>
        <p:spPr>
          <a:noFill/>
        </p:spPr>
        <p:txBody>
          <a:bodyPr/>
          <a:lstStyle/>
          <a:p>
            <a:fld id="{67F7D37E-8045-400D-B500-3A2D21772DAA}" type="slidenum">
              <a:rPr lang="en-US" altLang="ja-JP" smtClean="0"/>
              <a:pPr/>
              <a:t>16</a:t>
            </a:fld>
            <a:endParaRPr lang="en-US" altLang="ja-JP" smtClean="0"/>
          </a:p>
        </p:txBody>
      </p:sp>
      <p:sp>
        <p:nvSpPr>
          <p:cNvPr id="58370"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58371"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３．対象とする情報・データに関する課題等</a:t>
            </a:r>
            <a:endParaRPr lang="ja-JP" altLang="en-US" sz="2000" smtClean="0">
              <a:solidFill>
                <a:srgbClr val="000000"/>
              </a:solidFill>
            </a:endParaRPr>
          </a:p>
        </p:txBody>
      </p:sp>
      <p:sp>
        <p:nvSpPr>
          <p:cNvPr id="58372" name="Rectangle 49"/>
          <p:cNvSpPr>
            <a:spLocks noGrp="1" noChangeArrowheads="1"/>
          </p:cNvSpPr>
          <p:nvPr>
            <p:ph type="body" idx="1"/>
          </p:nvPr>
        </p:nvSpPr>
        <p:spPr>
          <a:xfrm>
            <a:off x="560388" y="908050"/>
            <a:ext cx="8929687" cy="461963"/>
          </a:xfrm>
        </p:spPr>
        <p:txBody>
          <a:bodyPr/>
          <a:lstStyle/>
          <a:p>
            <a:pPr marL="514350" lvl="2" indent="-285750" eaLnBrk="1" hangingPunct="1">
              <a:spcBef>
                <a:spcPct val="0"/>
              </a:spcBef>
              <a:buFont typeface="Arial" charset="0"/>
              <a:buChar char="•"/>
            </a:pPr>
            <a:endParaRPr lang="en-US" altLang="ja-JP" sz="1000" smtClean="0">
              <a:solidFill>
                <a:srgbClr val="000000"/>
              </a:solidFill>
            </a:endParaRPr>
          </a:p>
          <a:p>
            <a:pPr marL="457200" indent="-457200" eaLnBrk="1" hangingPunct="1">
              <a:spcBef>
                <a:spcPct val="0"/>
              </a:spcBef>
              <a:buFont typeface="ＭＳ Ｐゴシック" charset="-128"/>
              <a:buAutoNum type="circleNumDbPlain" startAt="3"/>
            </a:pPr>
            <a:r>
              <a:rPr lang="ja-JP" altLang="en-US" smtClean="0">
                <a:solidFill>
                  <a:srgbClr val="000000"/>
                </a:solidFill>
              </a:rPr>
              <a:t>対象とする情報・データについての二次利用イメージ（例）</a:t>
            </a:r>
            <a:endParaRPr lang="en-US" altLang="ja-JP" smtClean="0">
              <a:solidFill>
                <a:srgbClr val="000000"/>
              </a:solidFill>
            </a:endParaRPr>
          </a:p>
        </p:txBody>
      </p:sp>
      <p:graphicFrame>
        <p:nvGraphicFramePr>
          <p:cNvPr id="3" name="表 2"/>
          <p:cNvGraphicFramePr>
            <a:graphicFrameLocks noGrp="1"/>
          </p:cNvGraphicFramePr>
          <p:nvPr/>
        </p:nvGraphicFramePr>
        <p:xfrm>
          <a:off x="1065213" y="1700213"/>
          <a:ext cx="8208912" cy="4752528"/>
        </p:xfrm>
        <a:graphic>
          <a:graphicData uri="http://schemas.openxmlformats.org/drawingml/2006/table">
            <a:tbl>
              <a:tblPr firstRow="1" bandRow="1">
                <a:tableStyleId>{5C22544A-7EE6-4342-B048-85BDC9FD1C3A}</a:tableStyleId>
              </a:tblPr>
              <a:tblGrid>
                <a:gridCol w="1512168"/>
                <a:gridCol w="3240360"/>
                <a:gridCol w="3456384"/>
              </a:tblGrid>
              <a:tr h="354809">
                <a:tc>
                  <a:txBody>
                    <a:bodyPr/>
                    <a:lstStyle/>
                    <a:p>
                      <a:r>
                        <a:rPr kumimoji="1" lang="ja-JP" altLang="en-US" sz="1400" dirty="0" smtClean="0">
                          <a:solidFill>
                            <a:schemeClr val="tx1"/>
                          </a:solidFill>
                        </a:rPr>
                        <a:t>対象データ</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利用例</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37661">
                <a:tc rowSpan="3">
                  <a:txBody>
                    <a:bodyPr/>
                    <a:lstStyle/>
                    <a:p>
                      <a:r>
                        <a:rPr kumimoji="1" lang="ja-JP" altLang="en-US" sz="1400" b="1" dirty="0" smtClean="0"/>
                        <a:t>情報通信白書</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フォーマットの変更</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新しいフォーマットに変更して販売等。</a:t>
                      </a:r>
                      <a:endParaRPr kumimoji="1" lang="en-US" altLang="ja-JP" sz="1400" dirty="0" smtClean="0"/>
                    </a:p>
                    <a:p>
                      <a:r>
                        <a:rPr kumimoji="1" lang="ja-JP" altLang="en-US" sz="1400" dirty="0" smtClean="0"/>
                        <a:t>たとえば</a:t>
                      </a:r>
                      <a:r>
                        <a:rPr kumimoji="1" lang="en-US" altLang="ja-JP" sz="1400" dirty="0" err="1" smtClean="0"/>
                        <a:t>iApp</a:t>
                      </a:r>
                      <a:r>
                        <a:rPr kumimoji="1" lang="ja-JP" altLang="en-US" sz="1400" dirty="0" smtClean="0"/>
                        <a:t>に変換して、よりデータをわかりやすく示す等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翻訳して提供</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現在は日本語版、英語版が提供されているが、その他の言語への翻訳、販売等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過去からのデータを再編集</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特集テーマのみを切り取って利用、データのみを集めて再編集等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rowSpan="2">
                  <a:txBody>
                    <a:bodyPr/>
                    <a:lstStyle/>
                    <a:p>
                      <a:r>
                        <a:rPr kumimoji="1" lang="ja-JP" altLang="en-US" sz="1400" b="1" dirty="0" smtClean="0"/>
                        <a:t>統計データ</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フォーマットの変更</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エクセルデータを</a:t>
                      </a:r>
                      <a:r>
                        <a:rPr kumimoji="1" lang="en-US" altLang="ja-JP" sz="1400" dirty="0" err="1" smtClean="0"/>
                        <a:t>csv</a:t>
                      </a:r>
                      <a:r>
                        <a:rPr kumimoji="1" lang="ja-JP" altLang="en-US" sz="1400" dirty="0" err="1" smtClean="0"/>
                        <a:t>、</a:t>
                      </a:r>
                      <a:r>
                        <a:rPr kumimoji="1" lang="en-US" altLang="ja-JP" sz="1400" dirty="0" smtClean="0"/>
                        <a:t>API</a:t>
                      </a:r>
                      <a:r>
                        <a:rPr kumimoji="1" lang="ja-JP" altLang="en-US" sz="1400" dirty="0" smtClean="0"/>
                        <a:t>等に置き換えて提供等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他の統計データとの組み合わせ利用</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民間の保有するデータベース等と組み合わせて、新たな分析を実施等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a:txBody>
                    <a:bodyPr/>
                    <a:lstStyle/>
                    <a:p>
                      <a:r>
                        <a:rPr kumimoji="1" lang="ja-JP" altLang="en-US" sz="1400" b="1" dirty="0" smtClean="0"/>
                        <a:t>統計データ／</a:t>
                      </a:r>
                      <a:endParaRPr kumimoji="1" lang="en-US" altLang="ja-JP" sz="1400" b="1" dirty="0" smtClean="0"/>
                    </a:p>
                    <a:p>
                      <a:r>
                        <a:rPr kumimoji="1" lang="ja-JP" altLang="en-US" sz="1400" b="1" dirty="0" smtClean="0"/>
                        <a:t>地理空間情報</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地図へのプロット</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統計情報を地図上にプロットして表現。各都市の人口変化を地図上に表示など。</a:t>
                      </a:r>
                      <a:endParaRPr kumimoji="1" lang="en-US" altLang="ja-JP"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343">
                <a:tc>
                  <a:txBody>
                    <a:bodyPr/>
                    <a:lstStyle/>
                    <a:p>
                      <a:r>
                        <a:rPr kumimoji="1" lang="ja-JP" altLang="en-US" sz="1400" b="1" dirty="0" smtClean="0"/>
                        <a:t>地理空間情報</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データの組み合わせ利用</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t>「</a:t>
                      </a:r>
                      <a:r>
                        <a:rPr kumimoji="1" lang="zh-TW" altLang="en-US" sz="1400" dirty="0" smtClean="0"/>
                        <a:t>地域別延焼危険度測定</a:t>
                      </a:r>
                      <a:r>
                        <a:rPr kumimoji="1" lang="ja-JP" altLang="en-US" sz="1400" dirty="0" smtClean="0"/>
                        <a:t>」データに基づいて地図を色分けする等</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スライド番号プレースホルダ 3"/>
          <p:cNvSpPr>
            <a:spLocks noGrp="1"/>
          </p:cNvSpPr>
          <p:nvPr>
            <p:ph type="sldNum" sz="quarter" idx="10"/>
          </p:nvPr>
        </p:nvSpPr>
        <p:spPr>
          <a:noFill/>
        </p:spPr>
        <p:txBody>
          <a:bodyPr/>
          <a:lstStyle/>
          <a:p>
            <a:fld id="{546F92AC-3995-445A-8D7C-940A5D0E3836}" type="slidenum">
              <a:rPr lang="en-US" altLang="ja-JP" smtClean="0"/>
              <a:pPr/>
              <a:t>17</a:t>
            </a:fld>
            <a:endParaRPr lang="en-US" altLang="ja-JP" smtClean="0"/>
          </a:p>
        </p:txBody>
      </p:sp>
      <p:sp>
        <p:nvSpPr>
          <p:cNvPr id="60418"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60419"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４．検討事項　</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4494213"/>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smtClean="0">
                <a:solidFill>
                  <a:srgbClr val="000000"/>
                </a:solidFill>
              </a:rPr>
              <a:t>委員会で検討する事項</a:t>
            </a: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r>
              <a:rPr lang="ja-JP" altLang="en-US" dirty="0" smtClean="0">
                <a:solidFill>
                  <a:srgbClr val="000000"/>
                </a:solidFill>
              </a:rPr>
              <a:t>対象とするデータに関する二次利用のイメージについて</a:t>
            </a:r>
            <a:endParaRPr lang="en-US" altLang="ja-JP" dirty="0" smtClean="0">
              <a:solidFill>
                <a:srgbClr val="000000"/>
              </a:solidFill>
            </a:endParaRPr>
          </a:p>
          <a:p>
            <a:pPr marL="939800" lvl="3" indent="-457200" eaLnBrk="1" hangingPunct="1">
              <a:spcBef>
                <a:spcPct val="0"/>
              </a:spcBef>
              <a:defRPr/>
            </a:pPr>
            <a:endParaRPr lang="en-US" altLang="ja-JP" sz="1600"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r>
              <a:rPr lang="ja-JP" altLang="en-US" dirty="0" smtClean="0">
                <a:solidFill>
                  <a:srgbClr val="000000"/>
                </a:solidFill>
              </a:rPr>
              <a:t>二次利用イメージを想定の上で、各対象とするデータに関する利用</a:t>
            </a:r>
            <a:r>
              <a:rPr lang="ja-JP" altLang="en-US" dirty="0">
                <a:solidFill>
                  <a:srgbClr val="000000"/>
                </a:solidFill>
              </a:rPr>
              <a:t>可能性</a:t>
            </a:r>
            <a:endParaRPr lang="en-US" altLang="ja-JP" dirty="0" smtClean="0">
              <a:solidFill>
                <a:srgbClr val="000000"/>
              </a:solidFill>
            </a:endParaRPr>
          </a:p>
          <a:p>
            <a:pPr marL="939800" lvl="3" indent="-457200" eaLnBrk="1" hangingPunct="1">
              <a:spcBef>
                <a:spcPct val="0"/>
              </a:spcBef>
              <a:defRPr/>
            </a:pPr>
            <a:r>
              <a:rPr lang="ja-JP" altLang="en-US" sz="1600" dirty="0" smtClean="0">
                <a:solidFill>
                  <a:srgbClr val="000000"/>
                </a:solidFill>
              </a:rPr>
              <a:t>データ種別毎の権利の有無</a:t>
            </a:r>
            <a:endParaRPr lang="en-US" altLang="ja-JP" sz="1600" dirty="0" smtClean="0">
              <a:solidFill>
                <a:srgbClr val="000000"/>
              </a:solidFill>
            </a:endParaRPr>
          </a:p>
          <a:p>
            <a:pPr marL="939800" lvl="3" indent="-457200" eaLnBrk="1" hangingPunct="1">
              <a:spcBef>
                <a:spcPct val="0"/>
              </a:spcBef>
              <a:defRPr/>
            </a:pPr>
            <a:r>
              <a:rPr lang="ja-JP" altLang="en-US" sz="1600" dirty="0" smtClean="0">
                <a:solidFill>
                  <a:srgbClr val="000000"/>
                </a:solidFill>
              </a:rPr>
              <a:t>権利集約方法の検討　（契約書に盛り込む事項等）</a:t>
            </a:r>
            <a:endParaRPr lang="en-US" altLang="ja-JP" sz="1600" dirty="0" smtClean="0">
              <a:solidFill>
                <a:srgbClr val="000000"/>
              </a:solidFill>
            </a:endParaRPr>
          </a:p>
          <a:p>
            <a:pPr marL="482600" lvl="3" indent="0" eaLnBrk="1" hangingPunct="1">
              <a:spcBef>
                <a:spcPct val="0"/>
              </a:spcBef>
              <a:buFont typeface="Wingdings" pitchFamily="2" charset="2"/>
              <a:buNone/>
              <a:defRPr/>
            </a:pPr>
            <a:endParaRPr lang="en-US" altLang="ja-JP" dirty="0" smtClean="0">
              <a:solidFill>
                <a:srgbClr val="000000"/>
              </a:solidFill>
            </a:endParaRPr>
          </a:p>
          <a:p>
            <a:pPr marL="482600" lvl="3" indent="0" eaLnBrk="1" hangingPunct="1">
              <a:spcBef>
                <a:spcPct val="0"/>
              </a:spcBef>
              <a:buFont typeface="Wingdings" pitchFamily="2" charset="2"/>
              <a:buNone/>
              <a:defRPr/>
            </a:pP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推奨するライセンスに関する検討</a:t>
            </a:r>
            <a:endParaRPr lang="en-US" altLang="ja-JP" dirty="0" smtClean="0">
              <a:solidFill>
                <a:srgbClr val="000000"/>
              </a:solidFill>
            </a:endParaRPr>
          </a:p>
          <a:p>
            <a:pPr marL="939800" lvl="3" indent="-457200" eaLnBrk="1" hangingPunct="1">
              <a:spcBef>
                <a:spcPct val="0"/>
              </a:spcBef>
              <a:defRPr/>
            </a:pPr>
            <a:r>
              <a:rPr lang="ja-JP" altLang="en-US" sz="1600" dirty="0" smtClean="0">
                <a:solidFill>
                  <a:srgbClr val="000000"/>
                </a:solidFill>
              </a:rPr>
              <a:t>ライセンスに求める要件　（利用条件、免責事項、表示方法等）</a:t>
            </a:r>
            <a:endParaRPr lang="en-US" altLang="ja-JP" sz="1600" dirty="0" smtClean="0">
              <a:solidFill>
                <a:srgbClr val="000000"/>
              </a:solidFill>
            </a:endParaRPr>
          </a:p>
          <a:p>
            <a:pPr marL="939800" lvl="3" indent="-457200" eaLnBrk="1" hangingPunct="1">
              <a:spcBef>
                <a:spcPct val="0"/>
              </a:spcBef>
              <a:defRPr/>
            </a:pPr>
            <a:r>
              <a:rPr lang="ja-JP" altLang="en-US" sz="1600" dirty="0">
                <a:solidFill>
                  <a:srgbClr val="000000"/>
                </a:solidFill>
              </a:rPr>
              <a:t>ライセンスの比較評価</a:t>
            </a:r>
            <a:endParaRPr lang="en-US" altLang="ja-JP" sz="1600" dirty="0" smtClean="0">
              <a:solidFill>
                <a:srgbClr val="000000"/>
              </a:solidFill>
            </a:endParaRPr>
          </a:p>
          <a:p>
            <a:pPr marL="939800" lvl="3" indent="-457200" eaLnBrk="1" hangingPunct="1">
              <a:spcBef>
                <a:spcPct val="0"/>
              </a:spcBef>
              <a:defRPr/>
            </a:pPr>
            <a:r>
              <a:rPr lang="ja-JP" altLang="en-US" sz="1600" dirty="0" smtClean="0">
                <a:solidFill>
                  <a:srgbClr val="000000"/>
                </a:solidFill>
              </a:rPr>
              <a:t>推奨するライセンスの推薦</a:t>
            </a:r>
            <a:endParaRPr lang="en-US" altLang="ja-JP" sz="1600" dirty="0">
              <a:solidFill>
                <a:srgbClr val="000000"/>
              </a:solidFill>
            </a:endParaRPr>
          </a:p>
          <a:p>
            <a:pPr marL="939800" lvl="3" indent="-457200" eaLnBrk="1" hangingPunct="1">
              <a:spcBef>
                <a:spcPct val="0"/>
              </a:spcBef>
              <a:defRPr/>
            </a:pPr>
            <a:endParaRPr lang="en-US" altLang="ja-JP" sz="1600" dirty="0">
              <a:solidFill>
                <a:srgbClr val="000000"/>
              </a:solidFill>
            </a:endParaRPr>
          </a:p>
          <a:p>
            <a:pPr marL="939800" lvl="3" indent="-457200" eaLnBrk="1" hangingPunct="1">
              <a:spcBef>
                <a:spcPct val="0"/>
              </a:spcBef>
              <a:defRPr/>
            </a:pPr>
            <a:endParaRPr lang="en-US" altLang="ja-JP" sz="1600" dirty="0">
              <a:solidFill>
                <a:srgbClr val="000000"/>
              </a:solidFill>
            </a:endParaRPr>
          </a:p>
          <a:p>
            <a:pPr marL="939800" lvl="3" indent="-457200" eaLnBrk="1" hangingPunct="1">
              <a:spcBef>
                <a:spcPct val="0"/>
              </a:spcBef>
              <a:defRPr/>
            </a:pPr>
            <a:endParaRPr lang="en-US" altLang="ja-JP" sz="1600" dirty="0" smtClean="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スライド番号プレースホルダ 3"/>
          <p:cNvSpPr>
            <a:spLocks noGrp="1"/>
          </p:cNvSpPr>
          <p:nvPr>
            <p:ph type="sldNum" sz="quarter" idx="10"/>
          </p:nvPr>
        </p:nvSpPr>
        <p:spPr>
          <a:noFill/>
        </p:spPr>
        <p:txBody>
          <a:bodyPr/>
          <a:lstStyle/>
          <a:p>
            <a:fld id="{27F4CF9E-AFB9-441D-88B5-E7864F88750B}" type="slidenum">
              <a:rPr lang="en-US" altLang="ja-JP" smtClean="0"/>
              <a:pPr/>
              <a:t>18</a:t>
            </a:fld>
            <a:endParaRPr lang="en-US" altLang="ja-JP" smtClean="0"/>
          </a:p>
        </p:txBody>
      </p:sp>
      <p:sp>
        <p:nvSpPr>
          <p:cNvPr id="62466"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62467"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５．参考</a:t>
            </a:r>
            <a:endParaRPr lang="ja-JP" altLang="en-US" sz="2000" smtClean="0">
              <a:solidFill>
                <a:srgbClr val="000000"/>
              </a:solidFill>
            </a:endParaRPr>
          </a:p>
        </p:txBody>
      </p:sp>
      <p:sp>
        <p:nvSpPr>
          <p:cNvPr id="62468" name="Rectangle 49"/>
          <p:cNvSpPr>
            <a:spLocks noGrp="1" noChangeArrowheads="1"/>
          </p:cNvSpPr>
          <p:nvPr>
            <p:ph type="body" idx="1"/>
          </p:nvPr>
        </p:nvSpPr>
        <p:spPr>
          <a:xfrm>
            <a:off x="560388" y="908050"/>
            <a:ext cx="8929687" cy="461963"/>
          </a:xfrm>
        </p:spPr>
        <p:txBody>
          <a:bodyPr/>
          <a:lstStyle/>
          <a:p>
            <a:pPr marL="514350" lvl="2" indent="-285750" eaLnBrk="1" hangingPunct="1">
              <a:spcBef>
                <a:spcPct val="0"/>
              </a:spcBef>
              <a:buFont typeface="Arial" charset="0"/>
              <a:buChar char="•"/>
            </a:pPr>
            <a:endParaRPr lang="en-US" altLang="ja-JP" sz="1000" smtClean="0">
              <a:solidFill>
                <a:srgbClr val="000000"/>
              </a:solidFill>
            </a:endParaRPr>
          </a:p>
          <a:p>
            <a:pPr marL="457200" indent="-457200" eaLnBrk="1" hangingPunct="1">
              <a:spcBef>
                <a:spcPct val="0"/>
              </a:spcBef>
              <a:buFont typeface="ＭＳ Ｐゴシック" charset="-128"/>
              <a:buAutoNum type="circleNumDbPlain"/>
            </a:pPr>
            <a:r>
              <a:rPr lang="ja-JP" altLang="en-US" smtClean="0">
                <a:solidFill>
                  <a:srgbClr val="000000"/>
                </a:solidFill>
              </a:rPr>
              <a:t>ライセンスの整理と利用例</a:t>
            </a:r>
            <a:endParaRPr lang="en-US" altLang="ja-JP" smtClean="0">
              <a:solidFill>
                <a:srgbClr val="000000"/>
              </a:solidFill>
            </a:endParaRPr>
          </a:p>
        </p:txBody>
      </p:sp>
      <p:graphicFrame>
        <p:nvGraphicFramePr>
          <p:cNvPr id="2" name="表 1"/>
          <p:cNvGraphicFramePr>
            <a:graphicFrameLocks noGrp="1"/>
          </p:cNvGraphicFramePr>
          <p:nvPr/>
        </p:nvGraphicFramePr>
        <p:xfrm>
          <a:off x="704850" y="1484313"/>
          <a:ext cx="8712967" cy="5159800"/>
        </p:xfrm>
        <a:graphic>
          <a:graphicData uri="http://schemas.openxmlformats.org/drawingml/2006/table">
            <a:tbl>
              <a:tblPr firstRow="1" firstCol="1" bandRow="1">
                <a:tableStyleId>{5C22544A-7EE6-4342-B048-85BDC9FD1C3A}</a:tableStyleId>
              </a:tblPr>
              <a:tblGrid>
                <a:gridCol w="288032"/>
                <a:gridCol w="864096"/>
                <a:gridCol w="1512168"/>
                <a:gridCol w="1656184"/>
                <a:gridCol w="1440160"/>
                <a:gridCol w="1512168"/>
                <a:gridCol w="1440159"/>
              </a:tblGrid>
              <a:tr h="288032">
                <a:tc gridSpan="2">
                  <a:txBody>
                    <a:bodyPr/>
                    <a:lstStyle/>
                    <a:p>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smtClean="0">
                          <a:solidFill>
                            <a:schemeClr val="tx1"/>
                          </a:solidFill>
                        </a:rPr>
                        <a:t>Open Government License</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smtClean="0">
                          <a:solidFill>
                            <a:schemeClr val="tx1"/>
                          </a:solidFill>
                        </a:rPr>
                        <a:t>Open License</a:t>
                      </a:r>
                    </a:p>
                    <a:p>
                      <a:r>
                        <a:rPr kumimoji="1" lang="en-US" altLang="ja-JP" sz="1200" dirty="0" smtClean="0">
                          <a:solidFill>
                            <a:schemeClr val="tx1"/>
                          </a:solidFill>
                        </a:rPr>
                        <a:t>(LICENCE OUVERTE)</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smtClean="0">
                          <a:solidFill>
                            <a:schemeClr val="tx1"/>
                          </a:solidFill>
                        </a:rPr>
                        <a:t>Open Database</a:t>
                      </a:r>
                      <a:r>
                        <a:rPr kumimoji="1" lang="en-US" altLang="ja-JP" sz="1200" baseline="0" dirty="0" smtClean="0">
                          <a:solidFill>
                            <a:schemeClr val="tx1"/>
                          </a:solidFill>
                        </a:rPr>
                        <a:t> License</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smtClean="0">
                          <a:solidFill>
                            <a:schemeClr val="tx1"/>
                          </a:solidFill>
                        </a:rPr>
                        <a:t>Creative Commons</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dirty="0" smtClean="0">
                          <a:solidFill>
                            <a:schemeClr val="tx1"/>
                          </a:solidFill>
                        </a:rPr>
                        <a:t>Public Domain</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891">
                <a:tc gridSpan="2">
                  <a:txBody>
                    <a:bodyPr/>
                    <a:lstStyle/>
                    <a:p>
                      <a:r>
                        <a:rPr kumimoji="1" lang="ja-JP" altLang="en-US" sz="1200" b="1" dirty="0" smtClean="0">
                          <a:solidFill>
                            <a:schemeClr val="tx1"/>
                          </a:solidFill>
                        </a:rPr>
                        <a:t>運営主体</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英国</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仏国</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Open Knowledge Foundation</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Creative</a:t>
                      </a:r>
                      <a:r>
                        <a:rPr kumimoji="1" lang="en-US" altLang="ja-JP" sz="1000" baseline="0" dirty="0" smtClean="0">
                          <a:solidFill>
                            <a:schemeClr val="tx1"/>
                          </a:solidFill>
                        </a:rPr>
                        <a:t> Commons</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898">
                <a:tc gridSpan="2">
                  <a:txBody>
                    <a:bodyPr/>
                    <a:lstStyle/>
                    <a:p>
                      <a:r>
                        <a:rPr kumimoji="1" lang="ja-JP" altLang="en-US" sz="1200" b="1" dirty="0" smtClean="0">
                          <a:solidFill>
                            <a:schemeClr val="tx1"/>
                          </a:solidFill>
                        </a:rPr>
                        <a:t>主な利用事例</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英国の政府作成資料</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仏国の政府作成資料</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パリ市</a:t>
                      </a:r>
                      <a:endParaRPr kumimoji="1" lang="en-US" altLang="ja-JP" sz="1000" dirty="0" smtClean="0">
                        <a:solidFill>
                          <a:schemeClr val="tx1"/>
                        </a:solidFill>
                      </a:endParaRPr>
                    </a:p>
                    <a:p>
                      <a:r>
                        <a:rPr kumimoji="1" lang="ja-JP" altLang="en-US" sz="1000" dirty="0" smtClean="0">
                          <a:solidFill>
                            <a:schemeClr val="tx1"/>
                          </a:solidFill>
                        </a:rPr>
                        <a:t>独国</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独国の政府関係資料</a:t>
                      </a:r>
                      <a:endParaRPr kumimoji="1" lang="en-US" altLang="ja-JP" sz="1000" dirty="0" smtClean="0">
                        <a:solidFill>
                          <a:schemeClr val="tx1"/>
                        </a:solidFill>
                      </a:endParaRPr>
                    </a:p>
                    <a:p>
                      <a:r>
                        <a:rPr kumimoji="1" lang="ja-JP" altLang="en-US" sz="1000" dirty="0" smtClean="0">
                          <a:solidFill>
                            <a:schemeClr val="tx1"/>
                          </a:solidFill>
                        </a:rPr>
                        <a:t>豪州の予算情報</a:t>
                      </a:r>
                      <a:endParaRPr kumimoji="1" lang="en-US" altLang="ja-JP" sz="1000" dirty="0" smtClean="0">
                        <a:solidFill>
                          <a:schemeClr val="tx1"/>
                        </a:solidFill>
                      </a:endParaRPr>
                    </a:p>
                    <a:p>
                      <a:r>
                        <a:rPr kumimoji="1" lang="ja-JP" altLang="en-US" sz="1000" dirty="0" smtClean="0">
                          <a:solidFill>
                            <a:schemeClr val="tx1"/>
                          </a:solidFill>
                        </a:rPr>
                        <a:t>新西蘭の地理空間情報</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chemeClr val="tx1"/>
                          </a:solidFill>
                        </a:rPr>
                        <a:t>米国の政府作成資料</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5269">
                <a:tc gridSpan="2">
                  <a:txBody>
                    <a:bodyPr/>
                    <a:lstStyle/>
                    <a:p>
                      <a:r>
                        <a:rPr kumimoji="1" lang="ja-JP" altLang="en-US" sz="1200" b="1" dirty="0" smtClean="0">
                          <a:solidFill>
                            <a:schemeClr val="tx1"/>
                          </a:solidFill>
                        </a:rPr>
                        <a:t>ライセンス種類</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1</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3</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7 </a:t>
                      </a:r>
                      <a:r>
                        <a:rPr kumimoji="1" lang="ja-JP" altLang="en-US" sz="1000" dirty="0" smtClean="0">
                          <a:solidFill>
                            <a:schemeClr val="tx1"/>
                          </a:solidFill>
                        </a:rPr>
                        <a:t>（他にも有り）</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138">
                <a:tc rowSpan="7">
                  <a:txBody>
                    <a:bodyPr/>
                    <a:lstStyle/>
                    <a:p>
                      <a:r>
                        <a:rPr kumimoji="1" lang="ja-JP" altLang="en-US" sz="1200" b="1" dirty="0" smtClean="0">
                          <a:solidFill>
                            <a:schemeClr val="tx1"/>
                          </a:solidFill>
                        </a:rPr>
                        <a:t>　利　用　条　件</a:t>
                      </a:r>
                      <a:endParaRPr kumimoji="1" lang="ja-JP" altLang="en-US" sz="1200" b="1" dirty="0">
                        <a:solidFill>
                          <a:schemeClr val="tx1"/>
                        </a:solidFill>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smtClean="0">
                          <a:solidFill>
                            <a:schemeClr val="tx1"/>
                          </a:solidFill>
                        </a:rPr>
                        <a:t>複製</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898">
                <a:tc v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smtClean="0">
                          <a:solidFill>
                            <a:schemeClr val="tx1"/>
                          </a:solidFill>
                        </a:rPr>
                        <a:t>改変</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en-US" altLang="ja-JP" sz="1000" dirty="0" smtClean="0">
                        <a:solidFill>
                          <a:schemeClr val="tx1"/>
                        </a:solidFill>
                      </a:endParaRPr>
                    </a:p>
                    <a:p>
                      <a:pPr algn="ctr"/>
                      <a:r>
                        <a:rPr kumimoji="1" lang="ja-JP" altLang="en-US" sz="1000" dirty="0" smtClean="0">
                          <a:solidFill>
                            <a:schemeClr val="tx1"/>
                          </a:solidFill>
                        </a:rPr>
                        <a:t>（条件付きの場合有）</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7574">
                <a:tc v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smtClean="0">
                          <a:solidFill>
                            <a:schemeClr val="tx1"/>
                          </a:solidFill>
                        </a:rPr>
                        <a:t>他の情報との結合</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en-US" altLang="ja-JP" sz="1000" dirty="0" smtClean="0">
                        <a:solidFill>
                          <a:schemeClr val="tx1"/>
                        </a:solidFill>
                      </a:endParaRPr>
                    </a:p>
                    <a:p>
                      <a:pPr algn="ctr"/>
                      <a:r>
                        <a:rPr kumimoji="1" lang="ja-JP" altLang="en-US" sz="1000" dirty="0" smtClean="0">
                          <a:solidFill>
                            <a:schemeClr val="tx1"/>
                          </a:solidFill>
                        </a:rPr>
                        <a:t>（条件付きの場合有）</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863">
                <a:tc v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smtClean="0">
                          <a:solidFill>
                            <a:schemeClr val="tx1"/>
                          </a:solidFill>
                        </a:rPr>
                        <a:t>商用利用</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en-US" altLang="ja-JP" sz="10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可</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6219">
                <a:tc vMerge="1">
                  <a:txBody>
                    <a:bodyPr/>
                    <a:lstStyle/>
                    <a:p>
                      <a:endParaRPr kumimoji="1" lang="ja-JP" altLang="en-US"/>
                    </a:p>
                  </a:txBody>
                  <a:tcPr/>
                </a:tc>
                <a:tc>
                  <a:txBody>
                    <a:bodyPr/>
                    <a:lstStyle/>
                    <a:p>
                      <a:r>
                        <a:rPr kumimoji="1" lang="ja-JP" altLang="en-US" sz="1200" b="1" dirty="0" smtClean="0">
                          <a:solidFill>
                            <a:schemeClr val="tx1"/>
                          </a:solidFill>
                        </a:rPr>
                        <a:t>出所表示</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要</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要</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選択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不要</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rPr>
                        <a:t>ライセンスへのリンク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chemeClr val="tx1"/>
                          </a:solidFill>
                        </a:rPr>
                        <a:t>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不要</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5951">
                <a:tc v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smtClean="0">
                          <a:solidFill>
                            <a:schemeClr val="tx1"/>
                          </a:solidFill>
                        </a:rPr>
                        <a:t>無保証</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00" dirty="0" smtClean="0">
                          <a:solidFill>
                            <a:schemeClr val="tx1"/>
                          </a:solidFill>
                        </a:rPr>
                        <a:t>－</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7089">
                <a:tc gridSpan="2">
                  <a:txBody>
                    <a:bodyPr/>
                    <a:lstStyle/>
                    <a:p>
                      <a:r>
                        <a:rPr kumimoji="1" lang="ja-JP" altLang="en-US" sz="1200" b="1" dirty="0" smtClean="0">
                          <a:solidFill>
                            <a:schemeClr val="tx1"/>
                          </a:solidFill>
                        </a:rPr>
                        <a:t>備考</a:t>
                      </a:r>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dirty="0" smtClean="0">
                          <a:solidFill>
                            <a:schemeClr val="tx1"/>
                          </a:solidFill>
                        </a:rPr>
                        <a:t>OGL</a:t>
                      </a:r>
                      <a:r>
                        <a:rPr kumimoji="1" lang="ja-JP" altLang="en-US" sz="1000" dirty="0" smtClean="0">
                          <a:solidFill>
                            <a:schemeClr val="tx1"/>
                          </a:solidFill>
                        </a:rPr>
                        <a:t>と</a:t>
                      </a:r>
                      <a:r>
                        <a:rPr kumimoji="1" lang="en-US" altLang="ja-JP" sz="1000" dirty="0" smtClean="0">
                          <a:solidFill>
                            <a:schemeClr val="tx1"/>
                          </a:solidFill>
                        </a:rPr>
                        <a:t>No Commercial Government License</a:t>
                      </a:r>
                      <a:r>
                        <a:rPr kumimoji="1" lang="ja-JP" altLang="en-US" sz="1000" dirty="0" smtClean="0">
                          <a:solidFill>
                            <a:schemeClr val="tx1"/>
                          </a:solidFill>
                        </a:rPr>
                        <a:t>の</a:t>
                      </a:r>
                      <a:r>
                        <a:rPr kumimoji="1" lang="en-US" altLang="ja-JP" sz="1000" dirty="0" smtClean="0">
                          <a:solidFill>
                            <a:schemeClr val="tx1"/>
                          </a:solidFill>
                        </a:rPr>
                        <a:t>2</a:t>
                      </a:r>
                      <a:r>
                        <a:rPr kumimoji="1" lang="ja-JP" altLang="en-US" sz="1000" dirty="0" smtClean="0">
                          <a:solidFill>
                            <a:schemeClr val="tx1"/>
                          </a:solidFill>
                        </a:rPr>
                        <a:t>種類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000" dirty="0" smtClean="0">
                          <a:solidFill>
                            <a:schemeClr val="tx1"/>
                          </a:solidFill>
                        </a:rPr>
                        <a:t>CC-BY 2.0</a:t>
                      </a:r>
                      <a:r>
                        <a:rPr kumimoji="1" lang="ja-JP" altLang="en-US" sz="1000" dirty="0" smtClean="0">
                          <a:solidFill>
                            <a:schemeClr val="tx1"/>
                          </a:solidFill>
                        </a:rPr>
                        <a:t>と</a:t>
                      </a:r>
                      <a:r>
                        <a:rPr kumimoji="1" lang="en-US" altLang="ja-JP" sz="1000" dirty="0" smtClean="0">
                          <a:solidFill>
                            <a:schemeClr val="tx1"/>
                          </a:solidFill>
                        </a:rPr>
                        <a:t>ODC-BY</a:t>
                      </a:r>
                      <a:r>
                        <a:rPr kumimoji="1" lang="ja-JP" altLang="en-US" sz="1000" dirty="0" smtClean="0">
                          <a:solidFill>
                            <a:schemeClr val="tx1"/>
                          </a:solidFill>
                        </a:rPr>
                        <a:t>との互換性があるとされる</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dirty="0" smtClean="0">
                          <a:solidFill>
                            <a:schemeClr val="tx1"/>
                          </a:solidFill>
                        </a:rPr>
                        <a:t>ODC-BY</a:t>
                      </a:r>
                      <a:r>
                        <a:rPr kumimoji="1" lang="ja-JP" altLang="en-US" sz="1000" dirty="0" err="1" smtClean="0">
                          <a:solidFill>
                            <a:schemeClr val="tx1"/>
                          </a:solidFill>
                        </a:rPr>
                        <a:t>、</a:t>
                      </a:r>
                      <a:r>
                        <a:rPr kumimoji="1" lang="en-US" altLang="ja-JP" sz="1000" dirty="0" smtClean="0">
                          <a:solidFill>
                            <a:schemeClr val="tx1"/>
                          </a:solidFill>
                        </a:rPr>
                        <a:t>ODC-</a:t>
                      </a:r>
                      <a:r>
                        <a:rPr kumimoji="1" lang="en-US" altLang="ja-JP" sz="1000" dirty="0" err="1" smtClean="0">
                          <a:solidFill>
                            <a:schemeClr val="tx1"/>
                          </a:solidFill>
                        </a:rPr>
                        <a:t>ODbL</a:t>
                      </a:r>
                      <a:r>
                        <a:rPr kumimoji="1" lang="ja-JP" altLang="en-US" sz="1000" dirty="0" err="1" smtClean="0">
                          <a:solidFill>
                            <a:schemeClr val="tx1"/>
                          </a:solidFill>
                        </a:rPr>
                        <a:t>、</a:t>
                      </a:r>
                      <a:r>
                        <a:rPr kumimoji="1" lang="en-US" altLang="ja-JP" sz="1000" dirty="0" smtClean="0">
                          <a:solidFill>
                            <a:schemeClr val="tx1"/>
                          </a:solidFill>
                        </a:rPr>
                        <a:t>PDDL</a:t>
                      </a:r>
                      <a:r>
                        <a:rPr kumimoji="1" lang="ja-JP" altLang="en-US" sz="1000" dirty="0" smtClean="0">
                          <a:solidFill>
                            <a:schemeClr val="tx1"/>
                          </a:solidFill>
                        </a:rPr>
                        <a:t>の</a:t>
                      </a:r>
                      <a:r>
                        <a:rPr kumimoji="1" lang="en-US" altLang="ja-JP" sz="1000" dirty="0" smtClean="0">
                          <a:solidFill>
                            <a:schemeClr val="tx1"/>
                          </a:solidFill>
                        </a:rPr>
                        <a:t>3</a:t>
                      </a:r>
                      <a:r>
                        <a:rPr kumimoji="1" lang="ja-JP" altLang="en-US" sz="1000" dirty="0" smtClean="0">
                          <a:solidFill>
                            <a:schemeClr val="tx1"/>
                          </a:solidFill>
                        </a:rPr>
                        <a:t>種類</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000" dirty="0" smtClean="0">
                          <a:solidFill>
                            <a:schemeClr val="tx1"/>
                          </a:solidFill>
                        </a:rPr>
                        <a:t>豪州は</a:t>
                      </a:r>
                      <a:r>
                        <a:rPr kumimoji="1" lang="en-US" altLang="ja-JP" sz="1000" dirty="0" smtClean="0">
                          <a:solidFill>
                            <a:schemeClr val="tx1"/>
                          </a:solidFill>
                        </a:rPr>
                        <a:t>By</a:t>
                      </a:r>
                      <a:r>
                        <a:rPr kumimoji="1" lang="ja-JP" altLang="en-US" sz="1000" dirty="0" err="1" smtClean="0">
                          <a:solidFill>
                            <a:schemeClr val="tx1"/>
                          </a:solidFill>
                        </a:rPr>
                        <a:t>。</a:t>
                      </a:r>
                      <a:r>
                        <a:rPr kumimoji="1" lang="ja-JP" altLang="en-US" sz="1000" dirty="0" smtClean="0">
                          <a:solidFill>
                            <a:schemeClr val="tx1"/>
                          </a:solidFill>
                        </a:rPr>
                        <a:t>独国では</a:t>
                      </a:r>
                      <a:r>
                        <a:rPr kumimoji="1" lang="en-US" altLang="ja-JP" sz="1000" dirty="0" smtClean="0">
                          <a:solidFill>
                            <a:schemeClr val="tx1"/>
                          </a:solidFill>
                        </a:rPr>
                        <a:t>By</a:t>
                      </a:r>
                      <a:r>
                        <a:rPr kumimoji="1" lang="ja-JP" altLang="en-US" sz="1000" dirty="0" smtClean="0">
                          <a:solidFill>
                            <a:schemeClr val="tx1"/>
                          </a:solidFill>
                        </a:rPr>
                        <a:t>の採用が多いが、</a:t>
                      </a:r>
                      <a:r>
                        <a:rPr kumimoji="1" lang="en-US" altLang="ja-JP" sz="1000" dirty="0" smtClean="0">
                          <a:solidFill>
                            <a:schemeClr val="tx1"/>
                          </a:solidFill>
                        </a:rPr>
                        <a:t>By-Sa</a:t>
                      </a:r>
                      <a:r>
                        <a:rPr kumimoji="1" lang="ja-JP" altLang="en-US" sz="1000" dirty="0" err="1" smtClean="0">
                          <a:solidFill>
                            <a:schemeClr val="tx1"/>
                          </a:solidFill>
                        </a:rPr>
                        <a:t>、</a:t>
                      </a:r>
                      <a:r>
                        <a:rPr kumimoji="1" lang="en-US" altLang="ja-JP" sz="1000" dirty="0" smtClean="0">
                          <a:solidFill>
                            <a:schemeClr val="tx1"/>
                          </a:solidFill>
                        </a:rPr>
                        <a:t>By-</a:t>
                      </a:r>
                      <a:r>
                        <a:rPr kumimoji="1" lang="en-US" altLang="ja-JP" sz="1000" dirty="0" err="1" smtClean="0">
                          <a:solidFill>
                            <a:schemeClr val="tx1"/>
                          </a:solidFill>
                        </a:rPr>
                        <a:t>Nc</a:t>
                      </a:r>
                      <a:r>
                        <a:rPr kumimoji="1" lang="ja-JP" altLang="en-US" sz="1000" dirty="0" smtClean="0">
                          <a:solidFill>
                            <a:schemeClr val="tx1"/>
                          </a:solidFill>
                        </a:rPr>
                        <a:t>等もある</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スライド番号プレースホルダ 3"/>
          <p:cNvSpPr>
            <a:spLocks noGrp="1"/>
          </p:cNvSpPr>
          <p:nvPr>
            <p:ph type="sldNum" sz="quarter" idx="10"/>
          </p:nvPr>
        </p:nvSpPr>
        <p:spPr>
          <a:noFill/>
        </p:spPr>
        <p:txBody>
          <a:bodyPr/>
          <a:lstStyle/>
          <a:p>
            <a:fld id="{DADD28BF-E0F0-4CAF-B9D1-685D9FCAEBCB}" type="slidenum">
              <a:rPr lang="en-US" altLang="ja-JP" smtClean="0"/>
              <a:pPr/>
              <a:t>2</a:t>
            </a:fld>
            <a:endParaRPr lang="en-US" altLang="ja-JP" smtClean="0"/>
          </a:p>
        </p:txBody>
      </p:sp>
      <p:sp>
        <p:nvSpPr>
          <p:cNvPr id="29698"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29699"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目　次</a:t>
            </a:r>
          </a:p>
        </p:txBody>
      </p:sp>
      <p:sp>
        <p:nvSpPr>
          <p:cNvPr id="6" name="正方形/長方形 5"/>
          <p:cNvSpPr/>
          <p:nvPr/>
        </p:nvSpPr>
        <p:spPr>
          <a:xfrm>
            <a:off x="430213" y="908050"/>
            <a:ext cx="9072562" cy="2554288"/>
          </a:xfrm>
          <a:prstGeom prst="rect">
            <a:avLst/>
          </a:prstGeom>
        </p:spPr>
        <p:txBody>
          <a:bodyPr>
            <a:spAutoFit/>
          </a:bodyPr>
          <a:lstStyle/>
          <a:p>
            <a:pPr fontAlgn="b">
              <a:buFont typeface="Wingdings" pitchFamily="2" charset="2"/>
              <a:buNone/>
              <a:defRPr/>
            </a:pPr>
            <a:r>
              <a:rPr lang="ja-JP" altLang="en-US" sz="2000" dirty="0">
                <a:solidFill>
                  <a:srgbClr val="000000"/>
                </a:solidFill>
                <a:latin typeface="HGP創英角ｺﾞｼｯｸUB" pitchFamily="50" charset="-128"/>
                <a:ea typeface="HGP創英角ｺﾞｼｯｸUB" pitchFamily="50" charset="-128"/>
              </a:rPr>
              <a:t>１．オープンデータ戦略に関する動向</a:t>
            </a:r>
            <a:r>
              <a:rPr lang="en-US" altLang="ja-JP" sz="2000" dirty="0">
                <a:solidFill>
                  <a:srgbClr val="000000"/>
                </a:solidFill>
                <a:latin typeface="HGP創英角ｺﾞｼｯｸUB" pitchFamily="50" charset="-128"/>
                <a:ea typeface="HGP創英角ｺﾞｼｯｸUB" pitchFamily="50" charset="-128"/>
              </a:rPr>
              <a:t>	 		… … … … … … 3</a:t>
            </a:r>
          </a:p>
          <a:p>
            <a:pPr fontAlgn="b">
              <a:buFont typeface="Wingdings" pitchFamily="2" charset="2"/>
              <a:buNone/>
              <a:defRPr/>
            </a:pP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defRPr/>
            </a:pPr>
            <a:r>
              <a:rPr lang="ja-JP" altLang="en-US" sz="2000" kern="0" dirty="0">
                <a:solidFill>
                  <a:srgbClr val="000000"/>
                </a:solidFill>
                <a:latin typeface="HGP創英角ｺﾞｼｯｸUB" pitchFamily="50" charset="-128"/>
                <a:ea typeface="HGP創英角ｺﾞｼｯｸUB" pitchFamily="50" charset="-128"/>
                <a:cs typeface="+mj-cs"/>
              </a:rPr>
              <a:t>２．対象とする情報・データについて</a:t>
            </a:r>
            <a:r>
              <a:rPr lang="en-US" altLang="ja-JP" sz="2000" kern="0" dirty="0">
                <a:solidFill>
                  <a:srgbClr val="000000"/>
                </a:solidFill>
                <a:latin typeface="HGP創英角ｺﾞｼｯｸUB" pitchFamily="50" charset="-128"/>
                <a:ea typeface="HGP創英角ｺﾞｼｯｸUB" pitchFamily="50" charset="-128"/>
                <a:cs typeface="+mj-cs"/>
              </a:rPr>
              <a:t>		</a:t>
            </a:r>
            <a:r>
              <a:rPr lang="en-US" altLang="ja-JP" sz="2000" dirty="0">
                <a:solidFill>
                  <a:srgbClr val="000000"/>
                </a:solidFill>
                <a:latin typeface="HGP創英角ｺﾞｼｯｸUB" pitchFamily="50" charset="-128"/>
                <a:ea typeface="HGP創英角ｺﾞｼｯｸUB" pitchFamily="50" charset="-128"/>
              </a:rPr>
              <a:t>	… … … … … … 9</a:t>
            </a:r>
          </a:p>
          <a:p>
            <a:pPr fontAlgn="b">
              <a:defRPr/>
            </a:pPr>
            <a:endParaRPr lang="en-US" altLang="ja-JP" sz="2000" dirty="0">
              <a:solidFill>
                <a:srgbClr val="000000"/>
              </a:solidFill>
              <a:latin typeface="HGP創英角ｺﾞｼｯｸUB" pitchFamily="50" charset="-128"/>
              <a:ea typeface="HGP創英角ｺﾞｼｯｸUB" pitchFamily="50" charset="-128"/>
            </a:endParaRPr>
          </a:p>
          <a:p>
            <a:pPr fontAlgn="b">
              <a:defRPr/>
            </a:pPr>
            <a:r>
              <a:rPr lang="ja-JP" altLang="en-US" sz="2000" dirty="0">
                <a:solidFill>
                  <a:srgbClr val="000000"/>
                </a:solidFill>
                <a:latin typeface="HGP創英角ｺﾞｼｯｸUB" pitchFamily="50" charset="-128"/>
                <a:ea typeface="HGP創英角ｺﾞｼｯｸUB" pitchFamily="50" charset="-128"/>
              </a:rPr>
              <a:t>３．対象とする情報・データに関する課題等</a:t>
            </a:r>
            <a:r>
              <a:rPr lang="en-US" altLang="ja-JP" sz="2000" dirty="0">
                <a:solidFill>
                  <a:srgbClr val="000000"/>
                </a:solidFill>
                <a:latin typeface="HGP創英角ｺﾞｼｯｸUB" pitchFamily="50" charset="-128"/>
                <a:ea typeface="HGP創英角ｺﾞｼｯｸUB" pitchFamily="50" charset="-128"/>
              </a:rPr>
              <a:t>			… … … … … …15</a:t>
            </a:r>
          </a:p>
          <a:p>
            <a:pPr fontAlgn="b">
              <a:buFont typeface="Wingdings" pitchFamily="2" charset="2"/>
              <a:buNone/>
              <a:defRPr/>
            </a:pPr>
            <a:endParaRPr lang="en-US" altLang="ja-JP" sz="2000" dirty="0">
              <a:solidFill>
                <a:srgbClr val="000000"/>
              </a:solidFill>
              <a:latin typeface="HGP創英角ｺﾞｼｯｸUB" pitchFamily="50" charset="-128"/>
              <a:ea typeface="HGP創英角ｺﾞｼｯｸUB" pitchFamily="50" charset="-128"/>
            </a:endParaRPr>
          </a:p>
          <a:p>
            <a:pPr fontAlgn="b">
              <a:buFont typeface="Wingdings" pitchFamily="2" charset="2"/>
              <a:buNone/>
              <a:defRPr/>
            </a:pPr>
            <a:r>
              <a:rPr lang="ja-JP" altLang="en-US" sz="2000" dirty="0">
                <a:solidFill>
                  <a:srgbClr val="000000"/>
                </a:solidFill>
                <a:latin typeface="HGP創英角ｺﾞｼｯｸUB" pitchFamily="50" charset="-128"/>
                <a:ea typeface="HGP創英角ｺﾞｼｯｸUB" pitchFamily="50" charset="-128"/>
              </a:rPr>
              <a:t>４．検討事項</a:t>
            </a:r>
            <a:r>
              <a:rPr lang="en-US" altLang="ja-JP" sz="2000" dirty="0">
                <a:solidFill>
                  <a:srgbClr val="000000"/>
                </a:solidFill>
                <a:latin typeface="HGP創英角ｺﾞｼｯｸUB" pitchFamily="50" charset="-128"/>
                <a:ea typeface="HGP創英角ｺﾞｼｯｸUB" pitchFamily="50" charset="-128"/>
              </a:rPr>
              <a:t>						… … … … … …17</a:t>
            </a:r>
          </a:p>
          <a:p>
            <a:pPr fontAlgn="b">
              <a:buFont typeface="Wingdings" pitchFamily="2" charset="2"/>
              <a:buNone/>
              <a:defRPr/>
            </a:pPr>
            <a:r>
              <a:rPr lang="ja-JP" altLang="en-US" sz="2000" dirty="0">
                <a:solidFill>
                  <a:srgbClr val="000000"/>
                </a:solidFill>
                <a:latin typeface="HGP創英角ｺﾞｼｯｸUB" pitchFamily="50" charset="-128"/>
                <a:ea typeface="HGP創英角ｺﾞｼｯｸUB" pitchFamily="50" charset="-128"/>
              </a:rPr>
              <a:t>　</a:t>
            </a:r>
            <a:endParaRPr lang="ja-JP" altLang="en-US" sz="2000" dirty="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スライド番号プレースホルダ 3"/>
          <p:cNvSpPr>
            <a:spLocks noGrp="1"/>
          </p:cNvSpPr>
          <p:nvPr>
            <p:ph type="sldNum" sz="quarter" idx="10"/>
          </p:nvPr>
        </p:nvSpPr>
        <p:spPr>
          <a:noFill/>
        </p:spPr>
        <p:txBody>
          <a:bodyPr/>
          <a:lstStyle/>
          <a:p>
            <a:fld id="{A3442540-20D2-4DC5-B93E-5048D5BB383F}" type="slidenum">
              <a:rPr lang="en-US" altLang="ja-JP" smtClean="0"/>
              <a:pPr/>
              <a:t>3</a:t>
            </a:fld>
            <a:endParaRPr lang="en-US" altLang="ja-JP" smtClean="0"/>
          </a:p>
        </p:txBody>
      </p:sp>
      <p:sp>
        <p:nvSpPr>
          <p:cNvPr id="31746"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31747"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（１）国内</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232400"/>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a:solidFill>
                  <a:srgbClr val="000000"/>
                </a:solidFill>
              </a:rPr>
              <a:t>電子行政オープンデータ</a:t>
            </a:r>
            <a:r>
              <a:rPr lang="ja-JP" altLang="en-US" dirty="0" smtClean="0">
                <a:solidFill>
                  <a:srgbClr val="000000"/>
                </a:solidFill>
              </a:rPr>
              <a:t>戦略（１）　（平成</a:t>
            </a:r>
            <a:r>
              <a:rPr lang="en-US" altLang="ja-JP" dirty="0" smtClean="0">
                <a:solidFill>
                  <a:srgbClr val="000000"/>
                </a:solidFill>
              </a:rPr>
              <a:t>24</a:t>
            </a:r>
            <a:r>
              <a:rPr lang="ja-JP" altLang="en-US" dirty="0" smtClean="0">
                <a:solidFill>
                  <a:srgbClr val="000000"/>
                </a:solidFill>
              </a:rPr>
              <a:t>年</a:t>
            </a:r>
            <a:r>
              <a:rPr lang="en-US" altLang="ja-JP" dirty="0" smtClean="0">
                <a:solidFill>
                  <a:srgbClr val="000000"/>
                </a:solidFill>
              </a:rPr>
              <a:t>7</a:t>
            </a:r>
            <a:r>
              <a:rPr lang="ja-JP" altLang="en-US" dirty="0" smtClean="0">
                <a:solidFill>
                  <a:srgbClr val="000000"/>
                </a:solidFill>
              </a:rPr>
              <a:t>月</a:t>
            </a:r>
            <a:r>
              <a:rPr lang="en-US" altLang="ja-JP" dirty="0" smtClean="0">
                <a:solidFill>
                  <a:srgbClr val="000000"/>
                </a:solidFill>
              </a:rPr>
              <a:t>4</a:t>
            </a:r>
            <a:r>
              <a:rPr lang="ja-JP" altLang="en-US" dirty="0" smtClean="0">
                <a:solidFill>
                  <a:srgbClr val="000000"/>
                </a:solidFill>
              </a:rPr>
              <a:t>日）</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公共</a:t>
            </a:r>
            <a:r>
              <a:rPr lang="ja-JP" altLang="en-US" dirty="0">
                <a:solidFill>
                  <a:srgbClr val="000000"/>
                </a:solidFill>
              </a:rPr>
              <a:t>データの活用を促進する意義・目的は、次のとおりである。</a:t>
            </a: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buFont typeface="+mj-lt"/>
              <a:buAutoNum type="arabicPeriod"/>
              <a:defRPr/>
            </a:pPr>
            <a:r>
              <a:rPr lang="ja-JP" altLang="en-US" dirty="0" smtClean="0">
                <a:solidFill>
                  <a:srgbClr val="000000"/>
                </a:solidFill>
              </a:rPr>
              <a:t>透明性</a:t>
            </a:r>
            <a:r>
              <a:rPr lang="ja-JP" altLang="en-US" dirty="0">
                <a:solidFill>
                  <a:srgbClr val="000000"/>
                </a:solidFill>
              </a:rPr>
              <a:t>・信頼性の向上</a:t>
            </a:r>
          </a:p>
          <a:p>
            <a:pPr marL="939800" lvl="3" indent="-457200" eaLnBrk="1" hangingPunct="1">
              <a:spcBef>
                <a:spcPct val="0"/>
              </a:spcBef>
              <a:defRPr/>
            </a:pPr>
            <a:r>
              <a:rPr lang="ja-JP" altLang="en-US" dirty="0">
                <a:solidFill>
                  <a:srgbClr val="000000"/>
                </a:solidFill>
              </a:rPr>
              <a:t>公共データが二次利用可能な形で提供されることにより、国民が自ら又</a:t>
            </a:r>
            <a:r>
              <a:rPr lang="ja-JP" altLang="en-US" dirty="0" smtClean="0">
                <a:solidFill>
                  <a:srgbClr val="000000"/>
                </a:solidFill>
              </a:rPr>
              <a:t>は民間</a:t>
            </a:r>
            <a:r>
              <a:rPr lang="ja-JP" altLang="en-US" dirty="0">
                <a:solidFill>
                  <a:srgbClr val="000000"/>
                </a:solidFill>
              </a:rPr>
              <a:t>のサービスを通じて、政府の政策等に関して十分な分析、判断を行う</a:t>
            </a:r>
            <a:r>
              <a:rPr lang="ja-JP" altLang="en-US" dirty="0" smtClean="0">
                <a:solidFill>
                  <a:srgbClr val="000000"/>
                </a:solidFill>
              </a:rPr>
              <a:t>こと</a:t>
            </a:r>
            <a:r>
              <a:rPr lang="ja-JP" altLang="en-US" dirty="0">
                <a:solidFill>
                  <a:srgbClr val="000000"/>
                </a:solidFill>
              </a:rPr>
              <a:t>が可能になる。それにより、行政の透明性が高まり、行政への国民から</a:t>
            </a:r>
            <a:r>
              <a:rPr lang="ja-JP" altLang="en-US" dirty="0" smtClean="0">
                <a:solidFill>
                  <a:srgbClr val="000000"/>
                </a:solidFill>
              </a:rPr>
              <a:t>の信頼</a:t>
            </a:r>
            <a:r>
              <a:rPr lang="ja-JP" altLang="en-US" dirty="0">
                <a:solidFill>
                  <a:srgbClr val="000000"/>
                </a:solidFill>
              </a:rPr>
              <a:t>を高めることができる。</a:t>
            </a: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buFont typeface="+mj-lt"/>
              <a:buAutoNum type="arabicPeriod" startAt="2"/>
              <a:defRPr/>
            </a:pPr>
            <a:r>
              <a:rPr lang="ja-JP" altLang="en-US" dirty="0" smtClean="0">
                <a:solidFill>
                  <a:srgbClr val="000000"/>
                </a:solidFill>
              </a:rPr>
              <a:t>国民</a:t>
            </a:r>
            <a:r>
              <a:rPr lang="ja-JP" altLang="en-US" dirty="0">
                <a:solidFill>
                  <a:srgbClr val="000000"/>
                </a:solidFill>
              </a:rPr>
              <a:t>参加・官民協働の推進</a:t>
            </a:r>
          </a:p>
          <a:p>
            <a:pPr marL="939800" lvl="3" indent="-457200" eaLnBrk="1" hangingPunct="1">
              <a:spcBef>
                <a:spcPct val="0"/>
              </a:spcBef>
              <a:defRPr/>
            </a:pPr>
            <a:r>
              <a:rPr lang="ja-JP" altLang="en-US" dirty="0">
                <a:solidFill>
                  <a:srgbClr val="000000"/>
                </a:solidFill>
              </a:rPr>
              <a:t>広範な主体による公共データの活用が進展し、官民の情報共有が</a:t>
            </a:r>
            <a:r>
              <a:rPr lang="ja-JP" altLang="en-US" dirty="0" smtClean="0">
                <a:solidFill>
                  <a:srgbClr val="000000"/>
                </a:solidFill>
              </a:rPr>
              <a:t>図られること</a:t>
            </a:r>
            <a:r>
              <a:rPr lang="ja-JP" altLang="en-US" dirty="0">
                <a:solidFill>
                  <a:srgbClr val="000000"/>
                </a:solidFill>
              </a:rPr>
              <a:t>により、官民の協働による公共サービスの提供、さらには行政が提供</a:t>
            </a:r>
            <a:r>
              <a:rPr lang="ja-JP" altLang="en-US" dirty="0" smtClean="0">
                <a:solidFill>
                  <a:srgbClr val="000000"/>
                </a:solidFill>
              </a:rPr>
              <a:t>した</a:t>
            </a:r>
            <a:r>
              <a:rPr lang="ja-JP" altLang="en-US" dirty="0">
                <a:solidFill>
                  <a:srgbClr val="000000"/>
                </a:solidFill>
              </a:rPr>
              <a:t>情報による民間サービスの創出が促進される</a:t>
            </a:r>
            <a:r>
              <a:rPr lang="ja-JP" altLang="en-US" dirty="0" smtClean="0">
                <a:solidFill>
                  <a:srgbClr val="000000"/>
                </a:solidFill>
              </a:rPr>
              <a:t>。</a:t>
            </a:r>
            <a:endParaRPr lang="en-US" altLang="ja-JP" dirty="0" smtClean="0">
              <a:solidFill>
                <a:srgbClr val="000000"/>
              </a:solidFill>
            </a:endParaRPr>
          </a:p>
          <a:p>
            <a:pPr marL="939800" lvl="3" indent="-457200" eaLnBrk="1" hangingPunct="1">
              <a:spcBef>
                <a:spcPct val="0"/>
              </a:spcBef>
              <a:defRPr/>
            </a:pPr>
            <a:r>
              <a:rPr lang="ja-JP" altLang="en-US" dirty="0" smtClean="0">
                <a:solidFill>
                  <a:srgbClr val="000000"/>
                </a:solidFill>
              </a:rPr>
              <a:t>これ</a:t>
            </a:r>
            <a:r>
              <a:rPr lang="ja-JP" altLang="en-US" dirty="0">
                <a:solidFill>
                  <a:srgbClr val="000000"/>
                </a:solidFill>
              </a:rPr>
              <a:t>により、創意工夫を</a:t>
            </a:r>
            <a:r>
              <a:rPr lang="ja-JP" altLang="en-US" dirty="0" smtClean="0">
                <a:solidFill>
                  <a:srgbClr val="000000"/>
                </a:solidFill>
              </a:rPr>
              <a:t>活かした</a:t>
            </a:r>
            <a:r>
              <a:rPr lang="ja-JP" altLang="en-US" dirty="0">
                <a:solidFill>
                  <a:srgbClr val="000000"/>
                </a:solidFill>
              </a:rPr>
              <a:t>多様な公共サービスが迅速かつ効率的に提供され、厳しい財政状況</a:t>
            </a:r>
            <a:r>
              <a:rPr lang="ja-JP" altLang="en-US" dirty="0" smtClean="0">
                <a:solidFill>
                  <a:srgbClr val="000000"/>
                </a:solidFill>
              </a:rPr>
              <a:t>、諸活動</a:t>
            </a:r>
            <a:r>
              <a:rPr lang="ja-JP" altLang="en-US" dirty="0">
                <a:solidFill>
                  <a:srgbClr val="000000"/>
                </a:solidFill>
              </a:rPr>
              <a:t>におけるニーズや価値観の多様化、情報通信技術の高度化等我が国</a:t>
            </a:r>
            <a:r>
              <a:rPr lang="ja-JP" altLang="en-US" dirty="0" smtClean="0">
                <a:solidFill>
                  <a:srgbClr val="000000"/>
                </a:solidFill>
              </a:rPr>
              <a:t>を取り巻く</a:t>
            </a:r>
            <a:r>
              <a:rPr lang="ja-JP" altLang="en-US" dirty="0">
                <a:solidFill>
                  <a:srgbClr val="000000"/>
                </a:solidFill>
              </a:rPr>
              <a:t>諸状況にも適切に対応することができる</a:t>
            </a:r>
            <a:r>
              <a:rPr lang="ja-JP" altLang="en-US" dirty="0" smtClean="0">
                <a:solidFill>
                  <a:srgbClr val="000000"/>
                </a:solidFill>
              </a:rPr>
              <a:t>。</a:t>
            </a:r>
            <a:endParaRPr lang="ja-JP" altLang="en-US"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buFont typeface="+mj-lt"/>
              <a:buAutoNum type="arabicPeriod" startAt="3"/>
              <a:defRPr/>
            </a:pPr>
            <a:r>
              <a:rPr lang="ja-JP" altLang="en-US" dirty="0" smtClean="0">
                <a:solidFill>
                  <a:srgbClr val="000000"/>
                </a:solidFill>
              </a:rPr>
              <a:t>経済</a:t>
            </a:r>
            <a:r>
              <a:rPr lang="ja-JP" altLang="en-US" dirty="0">
                <a:solidFill>
                  <a:srgbClr val="000000"/>
                </a:solidFill>
              </a:rPr>
              <a:t>の活性化・行政の効率化</a:t>
            </a:r>
          </a:p>
          <a:p>
            <a:pPr marL="939800" lvl="3" indent="-457200" eaLnBrk="1" hangingPunct="1">
              <a:spcBef>
                <a:spcPct val="0"/>
              </a:spcBef>
              <a:defRPr/>
            </a:pPr>
            <a:r>
              <a:rPr lang="ja-JP" altLang="en-US" dirty="0">
                <a:solidFill>
                  <a:srgbClr val="000000"/>
                </a:solidFill>
              </a:rPr>
              <a:t>公共データを二次利用可能な形で提供することにより、市場における編集、加工、分析等の各段階を通じて、様々な新ビジネスの創出や企業活動の</a:t>
            </a:r>
            <a:r>
              <a:rPr lang="ja-JP" altLang="en-US" dirty="0" smtClean="0">
                <a:solidFill>
                  <a:srgbClr val="000000"/>
                </a:solidFill>
              </a:rPr>
              <a:t>効率化</a:t>
            </a:r>
            <a:r>
              <a:rPr lang="ja-JP" altLang="en-US" dirty="0">
                <a:solidFill>
                  <a:srgbClr val="000000"/>
                </a:solidFill>
              </a:rPr>
              <a:t>等が促され、我が国全体の経済活性化が図られる。</a:t>
            </a:r>
          </a:p>
          <a:p>
            <a:pPr marL="939800" lvl="3" indent="-457200" eaLnBrk="1" hangingPunct="1">
              <a:spcBef>
                <a:spcPct val="0"/>
              </a:spcBef>
              <a:defRPr/>
            </a:pPr>
            <a:r>
              <a:rPr lang="ja-JP" altLang="en-US" dirty="0">
                <a:solidFill>
                  <a:srgbClr val="000000"/>
                </a:solidFill>
              </a:rPr>
              <a:t>また、国や地方公共団体においても、政策決定等において公共データを</a:t>
            </a:r>
            <a:r>
              <a:rPr lang="ja-JP" altLang="en-US" dirty="0" smtClean="0">
                <a:solidFill>
                  <a:srgbClr val="000000"/>
                </a:solidFill>
              </a:rPr>
              <a:t>用いて</a:t>
            </a:r>
            <a:r>
              <a:rPr lang="ja-JP" altLang="en-US" dirty="0">
                <a:solidFill>
                  <a:srgbClr val="000000"/>
                </a:solidFill>
              </a:rPr>
              <a:t>分析等を行うことで、業務の効率化、高度化が図られる</a:t>
            </a:r>
            <a:r>
              <a:rPr lang="ja-JP" altLang="en-US" dirty="0" smtClean="0">
                <a:solidFill>
                  <a:srgbClr val="000000"/>
                </a:solidFill>
              </a:rPr>
              <a:t>。</a:t>
            </a:r>
            <a:endParaRPr lang="en-US" altLang="ja-JP" dirty="0">
              <a:solidFill>
                <a:srgbClr val="000000"/>
              </a:solidFill>
            </a:endParaRPr>
          </a:p>
          <a:p>
            <a:pPr marL="482600" lvl="3" indent="0" eaLnBrk="1" hangingPunct="1">
              <a:spcBef>
                <a:spcPct val="0"/>
              </a:spcBef>
              <a:buFont typeface="Wingdings" pitchFamily="2" charset="2"/>
              <a:buNone/>
              <a:defRPr/>
            </a:pPr>
            <a:endParaRPr lang="en-US" altLang="ja-JP" sz="1600"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スライド番号プレースホルダ 3"/>
          <p:cNvSpPr>
            <a:spLocks noGrp="1"/>
          </p:cNvSpPr>
          <p:nvPr>
            <p:ph type="sldNum" sz="quarter" idx="10"/>
          </p:nvPr>
        </p:nvSpPr>
        <p:spPr>
          <a:noFill/>
        </p:spPr>
        <p:txBody>
          <a:bodyPr/>
          <a:lstStyle/>
          <a:p>
            <a:fld id="{F390DDE4-7231-4F78-BB0E-9515E1F7EBF3}" type="slidenum">
              <a:rPr lang="en-US" altLang="ja-JP" smtClean="0"/>
              <a:pPr/>
              <a:t>4</a:t>
            </a:fld>
            <a:endParaRPr lang="en-US" altLang="ja-JP" smtClean="0"/>
          </a:p>
        </p:txBody>
      </p:sp>
      <p:sp>
        <p:nvSpPr>
          <p:cNvPr id="33794"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33795"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（１）国内</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416550"/>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a:solidFill>
                  <a:srgbClr val="000000"/>
                </a:solidFill>
              </a:rPr>
              <a:t>電子行政オープンデータ</a:t>
            </a:r>
            <a:r>
              <a:rPr lang="ja-JP" altLang="en-US" dirty="0" smtClean="0">
                <a:solidFill>
                  <a:srgbClr val="000000"/>
                </a:solidFill>
              </a:rPr>
              <a:t>戦略（２）</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基本原則</a:t>
            </a:r>
            <a:endParaRPr lang="ja-JP" altLang="en-US" dirty="0">
              <a:solidFill>
                <a:srgbClr val="000000"/>
              </a:solidFill>
            </a:endParaRPr>
          </a:p>
          <a:p>
            <a:pPr marL="939800" lvl="3" indent="-457200" eaLnBrk="1" hangingPunct="1">
              <a:spcBef>
                <a:spcPct val="0"/>
              </a:spcBef>
              <a:buFont typeface="+mj-lt"/>
              <a:buAutoNum type="arabicPeriod"/>
              <a:defRPr/>
            </a:pPr>
            <a:r>
              <a:rPr lang="ja-JP" altLang="en-US" sz="1600" dirty="0" smtClean="0">
                <a:solidFill>
                  <a:srgbClr val="000000"/>
                </a:solidFill>
              </a:rPr>
              <a:t> 政府</a:t>
            </a:r>
            <a:r>
              <a:rPr lang="ja-JP" altLang="en-US" sz="1600" dirty="0">
                <a:solidFill>
                  <a:srgbClr val="000000"/>
                </a:solidFill>
              </a:rPr>
              <a:t>自ら積極的に公共データを公開すること</a:t>
            </a:r>
          </a:p>
          <a:p>
            <a:pPr marL="939800" lvl="3" indent="-457200" eaLnBrk="1" hangingPunct="1">
              <a:spcBef>
                <a:spcPct val="0"/>
              </a:spcBef>
              <a:buFont typeface="+mj-lt"/>
              <a:buAutoNum type="arabicPeriod"/>
              <a:defRPr/>
            </a:pPr>
            <a:r>
              <a:rPr lang="ja-JP" altLang="en-US" sz="1600" dirty="0" smtClean="0">
                <a:solidFill>
                  <a:srgbClr val="000000"/>
                </a:solidFill>
              </a:rPr>
              <a:t> </a:t>
            </a:r>
            <a:r>
              <a:rPr lang="ja-JP" altLang="en-US" sz="1600" b="1" u="sng" dirty="0" smtClean="0">
                <a:solidFill>
                  <a:srgbClr val="000000"/>
                </a:solidFill>
              </a:rPr>
              <a:t>機械</a:t>
            </a:r>
            <a:r>
              <a:rPr lang="ja-JP" altLang="en-US" sz="1600" b="1" u="sng" dirty="0">
                <a:solidFill>
                  <a:srgbClr val="000000"/>
                </a:solidFill>
              </a:rPr>
              <a:t>判読可能な形式で公開すること</a:t>
            </a:r>
          </a:p>
          <a:p>
            <a:pPr marL="939800" lvl="3" indent="-457200" eaLnBrk="1" hangingPunct="1">
              <a:spcBef>
                <a:spcPct val="0"/>
              </a:spcBef>
              <a:buFont typeface="+mj-lt"/>
              <a:buAutoNum type="arabicPeriod"/>
              <a:defRPr/>
            </a:pPr>
            <a:r>
              <a:rPr lang="ja-JP" altLang="en-US" sz="1600" dirty="0" smtClean="0">
                <a:solidFill>
                  <a:srgbClr val="000000"/>
                </a:solidFill>
              </a:rPr>
              <a:t> </a:t>
            </a:r>
            <a:r>
              <a:rPr lang="ja-JP" altLang="en-US" sz="1600" b="1" u="sng" dirty="0" smtClean="0">
                <a:solidFill>
                  <a:srgbClr val="000000"/>
                </a:solidFill>
              </a:rPr>
              <a:t>営利</a:t>
            </a:r>
            <a:r>
              <a:rPr lang="ja-JP" altLang="en-US" sz="1600" b="1" u="sng" dirty="0">
                <a:solidFill>
                  <a:srgbClr val="000000"/>
                </a:solidFill>
              </a:rPr>
              <a:t>目的、非営利目的を問わず活用を促進すること</a:t>
            </a:r>
          </a:p>
          <a:p>
            <a:pPr marL="939800" lvl="3" indent="-457200" eaLnBrk="1" hangingPunct="1">
              <a:spcBef>
                <a:spcPct val="0"/>
              </a:spcBef>
              <a:buFont typeface="+mj-lt"/>
              <a:buAutoNum type="arabicPeriod"/>
              <a:defRPr/>
            </a:pPr>
            <a:r>
              <a:rPr lang="ja-JP" altLang="en-US" sz="1600" dirty="0" smtClean="0">
                <a:solidFill>
                  <a:srgbClr val="000000"/>
                </a:solidFill>
              </a:rPr>
              <a:t> 取組</a:t>
            </a:r>
            <a:r>
              <a:rPr lang="ja-JP" altLang="en-US" sz="1600" dirty="0">
                <a:solidFill>
                  <a:srgbClr val="000000"/>
                </a:solidFill>
              </a:rPr>
              <a:t>可能な公共データから速やかに公開等の具体的な取組に着手し</a:t>
            </a:r>
            <a:r>
              <a:rPr lang="ja-JP" altLang="en-US" sz="1600" dirty="0" smtClean="0">
                <a:solidFill>
                  <a:srgbClr val="000000"/>
                </a:solidFill>
              </a:rPr>
              <a:t>、成果</a:t>
            </a:r>
            <a:r>
              <a:rPr lang="ja-JP" altLang="en-US" sz="1600" dirty="0">
                <a:solidFill>
                  <a:srgbClr val="000000"/>
                </a:solidFill>
              </a:rPr>
              <a:t>を確実に蓄積していく</a:t>
            </a:r>
            <a:r>
              <a:rPr lang="ja-JP" altLang="en-US" sz="1600" dirty="0" smtClean="0">
                <a:solidFill>
                  <a:srgbClr val="000000"/>
                </a:solidFill>
              </a:rPr>
              <a:t>こと</a:t>
            </a:r>
            <a:endParaRPr lang="en-US" altLang="ja-JP" sz="1600" dirty="0" smtClean="0">
              <a:solidFill>
                <a:srgbClr val="000000"/>
              </a:solidFill>
            </a:endParaRPr>
          </a:p>
          <a:p>
            <a:pPr marL="685800" lvl="2" indent="-457200" eaLnBrk="1" hangingPunct="1">
              <a:spcBef>
                <a:spcPct val="0"/>
              </a:spcBef>
              <a:buFont typeface="+mj-lt"/>
              <a:buAutoNum type="arabicPeriod"/>
              <a:defRPr/>
            </a:pPr>
            <a:endParaRPr lang="en-US" altLang="ja-JP" sz="1600" dirty="0" smtClean="0">
              <a:solidFill>
                <a:srgbClr val="000000"/>
              </a:solidFill>
            </a:endParaRPr>
          </a:p>
          <a:p>
            <a:pPr marL="685800" lvl="2" indent="-457200" eaLnBrk="1" hangingPunct="1">
              <a:spcBef>
                <a:spcPct val="0"/>
              </a:spcBef>
              <a:defRPr/>
            </a:pPr>
            <a:r>
              <a:rPr lang="ja-JP" altLang="en-US" dirty="0">
                <a:solidFill>
                  <a:srgbClr val="000000"/>
                </a:solidFill>
              </a:rPr>
              <a:t>取組対象とする公共</a:t>
            </a:r>
            <a:r>
              <a:rPr lang="ja-JP" altLang="en-US" dirty="0" smtClean="0">
                <a:solidFill>
                  <a:srgbClr val="000000"/>
                </a:solidFill>
              </a:rPr>
              <a:t>データ</a:t>
            </a:r>
            <a:endParaRPr lang="ja-JP" altLang="en-US" dirty="0">
              <a:solidFill>
                <a:srgbClr val="000000"/>
              </a:solidFill>
            </a:endParaRPr>
          </a:p>
          <a:p>
            <a:pPr marL="939800" lvl="3" indent="-457200" eaLnBrk="1" hangingPunct="1">
              <a:spcBef>
                <a:spcPct val="0"/>
              </a:spcBef>
              <a:defRPr/>
            </a:pPr>
            <a:r>
              <a:rPr lang="ja-JP" altLang="en-US" dirty="0" smtClean="0">
                <a:solidFill>
                  <a:srgbClr val="000000"/>
                </a:solidFill>
              </a:rPr>
              <a:t>政府</a:t>
            </a:r>
            <a:r>
              <a:rPr lang="ja-JP" altLang="en-US" dirty="0">
                <a:solidFill>
                  <a:srgbClr val="000000"/>
                </a:solidFill>
              </a:rPr>
              <a:t>が保有するデータ（安全保障に関する情報等公開に適さない情報を</a:t>
            </a:r>
            <a:r>
              <a:rPr lang="ja-JP" altLang="en-US" dirty="0" smtClean="0">
                <a:solidFill>
                  <a:srgbClr val="000000"/>
                </a:solidFill>
              </a:rPr>
              <a:t>除く</a:t>
            </a:r>
            <a:r>
              <a:rPr lang="ja-JP" altLang="en-US" dirty="0">
                <a:solidFill>
                  <a:srgbClr val="000000"/>
                </a:solidFill>
              </a:rPr>
              <a:t>。）について率先して取組を推進し、独立行政法人、地方公共団体、公益</a:t>
            </a:r>
            <a:r>
              <a:rPr lang="ja-JP" altLang="en-US" dirty="0" smtClean="0">
                <a:solidFill>
                  <a:srgbClr val="000000"/>
                </a:solidFill>
              </a:rPr>
              <a:t>企業</a:t>
            </a:r>
            <a:r>
              <a:rPr lang="ja-JP" altLang="en-US" dirty="0">
                <a:solidFill>
                  <a:srgbClr val="000000"/>
                </a:solidFill>
              </a:rPr>
              <a:t>等の取組に波及させていくものとする。</a:t>
            </a:r>
          </a:p>
          <a:p>
            <a:pPr marL="939800" lvl="3" indent="-457200" eaLnBrk="1" hangingPunct="1">
              <a:spcBef>
                <a:spcPct val="0"/>
              </a:spcBef>
              <a:defRPr/>
            </a:pPr>
            <a:r>
              <a:rPr lang="ja-JP" altLang="en-US" dirty="0">
                <a:solidFill>
                  <a:srgbClr val="000000"/>
                </a:solidFill>
              </a:rPr>
              <a:t>また、東日本大震災の教訓を踏まえ、緊急時に有用と考えられる公共</a:t>
            </a:r>
            <a:r>
              <a:rPr lang="ja-JP" altLang="en-US" dirty="0" smtClean="0">
                <a:solidFill>
                  <a:srgbClr val="000000"/>
                </a:solidFill>
              </a:rPr>
              <a:t>データに</a:t>
            </a:r>
            <a:r>
              <a:rPr lang="ja-JP" altLang="en-US" dirty="0">
                <a:solidFill>
                  <a:srgbClr val="000000"/>
                </a:solidFill>
              </a:rPr>
              <a:t>ついては早期に取組を進めておくことが重要で</a:t>
            </a:r>
            <a:r>
              <a:rPr lang="ja-JP" altLang="en-US" dirty="0" smtClean="0">
                <a:solidFill>
                  <a:srgbClr val="000000"/>
                </a:solidFill>
              </a:rPr>
              <a:t>ある</a:t>
            </a:r>
            <a:endParaRPr lang="en-US" altLang="ja-JP" dirty="0" smtClean="0">
              <a:solidFill>
                <a:srgbClr val="000000"/>
              </a:solidFill>
            </a:endParaRPr>
          </a:p>
          <a:p>
            <a:pPr marL="939800" lvl="3" indent="-457200" eaLnBrk="1" hangingPunct="1">
              <a:spcBef>
                <a:spcPct val="0"/>
              </a:spcBef>
              <a:defRPr/>
            </a:pPr>
            <a:endParaRPr lang="en-US" altLang="ja-JP" sz="1600" dirty="0">
              <a:solidFill>
                <a:srgbClr val="000000"/>
              </a:solidFill>
            </a:endParaRPr>
          </a:p>
          <a:p>
            <a:pPr marL="685800" lvl="2" indent="-457200" eaLnBrk="1" hangingPunct="1">
              <a:spcBef>
                <a:spcPct val="0"/>
              </a:spcBef>
              <a:defRPr/>
            </a:pPr>
            <a:r>
              <a:rPr lang="ja-JP" altLang="en-US" dirty="0">
                <a:solidFill>
                  <a:srgbClr val="000000"/>
                </a:solidFill>
              </a:rPr>
              <a:t>民間、地方公共団体等との連携</a:t>
            </a:r>
            <a:endParaRPr lang="en-US" altLang="ja-JP" dirty="0" smtClean="0">
              <a:solidFill>
                <a:srgbClr val="000000"/>
              </a:solidFill>
            </a:endParaRPr>
          </a:p>
          <a:p>
            <a:pPr marL="939800" lvl="3" indent="-457200" eaLnBrk="1" hangingPunct="1">
              <a:spcBef>
                <a:spcPct val="0"/>
              </a:spcBef>
              <a:defRPr/>
            </a:pPr>
            <a:r>
              <a:rPr lang="ja-JP" altLang="en-US" dirty="0">
                <a:solidFill>
                  <a:srgbClr val="000000"/>
                </a:solidFill>
              </a:rPr>
              <a:t>創意工夫を活かした様々な方法で公共データの活用を促進する観点から、</a:t>
            </a:r>
            <a:r>
              <a:rPr lang="ja-JP" altLang="en-US" dirty="0" smtClean="0">
                <a:solidFill>
                  <a:srgbClr val="000000"/>
                </a:solidFill>
              </a:rPr>
              <a:t>民間</a:t>
            </a:r>
            <a:r>
              <a:rPr lang="ja-JP" altLang="en-US" dirty="0">
                <a:solidFill>
                  <a:srgbClr val="000000"/>
                </a:solidFill>
              </a:rPr>
              <a:t>、地方公共団体等と十分に連携するものとする。民間、地方公共団体等に</a:t>
            </a:r>
            <a:r>
              <a:rPr lang="ja-JP" altLang="en-US" dirty="0" smtClean="0">
                <a:solidFill>
                  <a:srgbClr val="000000"/>
                </a:solidFill>
              </a:rPr>
              <a:t>あって</a:t>
            </a:r>
            <a:r>
              <a:rPr lang="ja-JP" altLang="en-US" dirty="0">
                <a:solidFill>
                  <a:srgbClr val="000000"/>
                </a:solidFill>
              </a:rPr>
              <a:t>は、具体的な活用ニーズについて政府に対し積極的に提案することにより</a:t>
            </a:r>
            <a:r>
              <a:rPr lang="ja-JP" altLang="en-US" dirty="0" smtClean="0">
                <a:solidFill>
                  <a:srgbClr val="000000"/>
                </a:solidFill>
              </a:rPr>
              <a:t>、政府</a:t>
            </a:r>
            <a:r>
              <a:rPr lang="ja-JP" altLang="en-US" dirty="0">
                <a:solidFill>
                  <a:srgbClr val="000000"/>
                </a:solidFill>
              </a:rPr>
              <a:t>におけるニーズ把握に協力することが期待される。</a:t>
            </a:r>
          </a:p>
          <a:p>
            <a:pPr marL="939800" lvl="3" indent="-457200" eaLnBrk="1" hangingPunct="1">
              <a:spcBef>
                <a:spcPct val="0"/>
              </a:spcBef>
              <a:defRPr/>
            </a:pPr>
            <a:r>
              <a:rPr lang="ja-JP" altLang="en-US" dirty="0">
                <a:solidFill>
                  <a:srgbClr val="000000"/>
                </a:solidFill>
              </a:rPr>
              <a:t>また、地方公共団体は、国民に身近な公共データを保有していることから</a:t>
            </a:r>
            <a:r>
              <a:rPr lang="ja-JP" altLang="en-US" dirty="0" smtClean="0">
                <a:solidFill>
                  <a:srgbClr val="000000"/>
                </a:solidFill>
              </a:rPr>
              <a:t>、そう</a:t>
            </a:r>
            <a:r>
              <a:rPr lang="ja-JP" altLang="en-US" dirty="0">
                <a:solidFill>
                  <a:srgbClr val="000000"/>
                </a:solidFill>
              </a:rPr>
              <a:t>したデータの提供を主体的かつ積極的に進めることにより、国民が</a:t>
            </a:r>
            <a:r>
              <a:rPr lang="ja-JP" altLang="en-US" dirty="0" smtClean="0">
                <a:solidFill>
                  <a:srgbClr val="000000"/>
                </a:solidFill>
              </a:rPr>
              <a:t>オープンデータ</a:t>
            </a:r>
            <a:r>
              <a:rPr lang="ja-JP" altLang="en-US" dirty="0">
                <a:solidFill>
                  <a:srgbClr val="000000"/>
                </a:solidFill>
              </a:rPr>
              <a:t>に係るメリットを実感する機会を提供することが期待されると</a:t>
            </a:r>
            <a:r>
              <a:rPr lang="ja-JP" altLang="en-US" dirty="0" smtClean="0">
                <a:solidFill>
                  <a:srgbClr val="000000"/>
                </a:solidFill>
              </a:rPr>
              <a:t>ともに</a:t>
            </a:r>
            <a:r>
              <a:rPr lang="ja-JP" altLang="en-US" dirty="0">
                <a:solidFill>
                  <a:srgbClr val="000000"/>
                </a:solidFill>
              </a:rPr>
              <a:t>、自らの業務の効率化、高度化を図っていくことが必要である。</a:t>
            </a:r>
            <a:endParaRPr lang="en-US" altLang="ja-JP" dirty="0">
              <a:solidFill>
                <a:srgbClr val="000000"/>
              </a:solidFill>
            </a:endParaRPr>
          </a:p>
          <a:p>
            <a:pPr marL="939800" lvl="3" indent="-457200" eaLnBrk="1" hangingPunct="1">
              <a:spcBef>
                <a:spcPct val="0"/>
              </a:spcBef>
              <a:defRPr/>
            </a:pPr>
            <a:endParaRPr lang="en-US" altLang="ja-JP" sz="1600"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スライド番号プレースホルダ 3"/>
          <p:cNvSpPr>
            <a:spLocks noGrp="1"/>
          </p:cNvSpPr>
          <p:nvPr>
            <p:ph type="sldNum" sz="quarter" idx="10"/>
          </p:nvPr>
        </p:nvSpPr>
        <p:spPr>
          <a:noFill/>
        </p:spPr>
        <p:txBody>
          <a:bodyPr/>
          <a:lstStyle/>
          <a:p>
            <a:fld id="{373AD352-CCEE-4742-BAF2-B76D273DA178}" type="slidenum">
              <a:rPr lang="en-US" altLang="ja-JP" smtClean="0"/>
              <a:pPr/>
              <a:t>5</a:t>
            </a:fld>
            <a:endParaRPr lang="en-US" altLang="ja-JP" smtClean="0"/>
          </a:p>
        </p:txBody>
      </p:sp>
      <p:sp>
        <p:nvSpPr>
          <p:cNvPr id="35842"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35843"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（１）国内</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894388"/>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2"/>
              <a:defRPr/>
            </a:pPr>
            <a:r>
              <a:rPr lang="ja-JP" altLang="en-US" dirty="0" smtClean="0">
                <a:solidFill>
                  <a:srgbClr val="000000"/>
                </a:solidFill>
              </a:rPr>
              <a:t>「行政</a:t>
            </a:r>
            <a:r>
              <a:rPr lang="ja-JP" altLang="en-US" dirty="0">
                <a:solidFill>
                  <a:srgbClr val="000000"/>
                </a:solidFill>
              </a:rPr>
              <a:t>情報の電子的提供に関する基本的考え方（指針</a:t>
            </a:r>
            <a:r>
              <a:rPr lang="ja-JP" altLang="en-US" dirty="0" smtClean="0">
                <a:solidFill>
                  <a:srgbClr val="000000"/>
                </a:solidFill>
              </a:rPr>
              <a:t>）」より一部抜粋</a:t>
            </a:r>
            <a:endParaRPr lang="en-US" altLang="ja-JP" dirty="0" smtClean="0">
              <a:solidFill>
                <a:srgbClr val="000000"/>
              </a:solidFill>
            </a:endParaRPr>
          </a:p>
          <a:p>
            <a:pPr marL="0" indent="0" eaLnBrk="1" hangingPunct="1">
              <a:spcBef>
                <a:spcPct val="0"/>
              </a:spcBef>
              <a:defRPr/>
            </a:pPr>
            <a:r>
              <a:rPr lang="ja-JP" altLang="en-US" dirty="0">
                <a:solidFill>
                  <a:srgbClr val="000000"/>
                </a:solidFill>
              </a:rPr>
              <a:t>　</a:t>
            </a:r>
            <a:r>
              <a:rPr lang="ja-JP" altLang="en-US" dirty="0" smtClean="0">
                <a:solidFill>
                  <a:srgbClr val="000000"/>
                </a:solidFill>
              </a:rPr>
              <a:t>　　（平成</a:t>
            </a:r>
            <a:r>
              <a:rPr lang="en-US" altLang="ja-JP" dirty="0" smtClean="0">
                <a:solidFill>
                  <a:srgbClr val="000000"/>
                </a:solidFill>
              </a:rPr>
              <a:t>16</a:t>
            </a:r>
            <a:r>
              <a:rPr lang="ja-JP" altLang="en-US" dirty="0" smtClean="0">
                <a:solidFill>
                  <a:srgbClr val="000000"/>
                </a:solidFill>
              </a:rPr>
              <a:t>年</a:t>
            </a:r>
            <a:r>
              <a:rPr lang="en-US" altLang="ja-JP" dirty="0" smtClean="0">
                <a:solidFill>
                  <a:srgbClr val="000000"/>
                </a:solidFill>
              </a:rPr>
              <a:t>11</a:t>
            </a:r>
            <a:r>
              <a:rPr lang="ja-JP" altLang="en-US" dirty="0" smtClean="0">
                <a:solidFill>
                  <a:srgbClr val="000000"/>
                </a:solidFill>
              </a:rPr>
              <a:t>月</a:t>
            </a:r>
            <a:r>
              <a:rPr lang="en-US" altLang="ja-JP" dirty="0" smtClean="0">
                <a:solidFill>
                  <a:srgbClr val="000000"/>
                </a:solidFill>
              </a:rPr>
              <a:t>12</a:t>
            </a:r>
            <a:r>
              <a:rPr lang="ja-JP" altLang="en-US" dirty="0" smtClean="0">
                <a:solidFill>
                  <a:srgbClr val="000000"/>
                </a:solidFill>
              </a:rPr>
              <a:t>日</a:t>
            </a:r>
            <a:r>
              <a:rPr lang="ja-JP" altLang="en-US" dirty="0">
                <a:solidFill>
                  <a:srgbClr val="000000"/>
                </a:solidFill>
              </a:rPr>
              <a:t>）</a:t>
            </a:r>
            <a:endParaRPr lang="en-US" altLang="ja-JP" dirty="0" smtClean="0">
              <a:solidFill>
                <a:srgbClr val="000000"/>
              </a:solidFill>
            </a:endParaRPr>
          </a:p>
          <a:p>
            <a:pPr marL="685800" lvl="2" indent="-457200" eaLnBrk="1" hangingPunct="1">
              <a:spcBef>
                <a:spcPct val="0"/>
              </a:spcBef>
              <a:defRPr/>
            </a:pPr>
            <a:endParaRPr lang="en-US" altLang="ja-JP" sz="1100" dirty="0" smtClean="0">
              <a:solidFill>
                <a:srgbClr val="000000"/>
              </a:solidFill>
            </a:endParaRPr>
          </a:p>
          <a:p>
            <a:pPr marL="685800" lvl="2" indent="-457200" eaLnBrk="1" hangingPunct="1">
              <a:spcBef>
                <a:spcPct val="0"/>
              </a:spcBef>
              <a:defRPr/>
            </a:pPr>
            <a:r>
              <a:rPr lang="ja-JP" altLang="en-US" sz="1600" dirty="0" smtClean="0">
                <a:solidFill>
                  <a:srgbClr val="000000"/>
                </a:solidFill>
              </a:rPr>
              <a:t>情報</a:t>
            </a:r>
            <a:r>
              <a:rPr lang="ja-JP" altLang="en-US" sz="1600" dirty="0">
                <a:solidFill>
                  <a:srgbClr val="000000"/>
                </a:solidFill>
              </a:rPr>
              <a:t>通信技術を用い、行政機関の諸活動に関する透明性を高め、開かれた行政の</a:t>
            </a:r>
            <a:r>
              <a:rPr lang="ja-JP" altLang="en-US" sz="1600" dirty="0" smtClean="0">
                <a:solidFill>
                  <a:srgbClr val="000000"/>
                </a:solidFill>
              </a:rPr>
              <a:t>実現を</a:t>
            </a:r>
            <a:r>
              <a:rPr lang="ja-JP" altLang="en-US" sz="1600" dirty="0">
                <a:solidFill>
                  <a:srgbClr val="000000"/>
                </a:solidFill>
              </a:rPr>
              <a:t>図るとともに、行政情報を有効活用し国民、企業等の社会・経済活動に有益な情報</a:t>
            </a:r>
            <a:r>
              <a:rPr lang="ja-JP" altLang="en-US" sz="1600" dirty="0" smtClean="0">
                <a:solidFill>
                  <a:srgbClr val="000000"/>
                </a:solidFill>
              </a:rPr>
              <a:t>資源</a:t>
            </a:r>
            <a:r>
              <a:rPr lang="ja-JP" altLang="en-US" sz="1600" dirty="0">
                <a:solidFill>
                  <a:srgbClr val="000000"/>
                </a:solidFill>
              </a:rPr>
              <a:t>の充実に資する観点から、行政機関に蓄積されている行政情報を電子的手段により</a:t>
            </a:r>
            <a:r>
              <a:rPr lang="ja-JP" altLang="en-US" sz="1600" dirty="0" smtClean="0">
                <a:solidFill>
                  <a:srgbClr val="000000"/>
                </a:solidFill>
              </a:rPr>
              <a:t>提供</a:t>
            </a:r>
            <a:r>
              <a:rPr lang="ja-JP" altLang="en-US" sz="1600" dirty="0">
                <a:solidFill>
                  <a:srgbClr val="000000"/>
                </a:solidFill>
              </a:rPr>
              <a:t>することを積極的に推進することとする</a:t>
            </a:r>
            <a:r>
              <a:rPr lang="ja-JP" altLang="en-US" sz="1600" dirty="0" smtClean="0">
                <a:solidFill>
                  <a:srgbClr val="000000"/>
                </a:solidFill>
              </a:rPr>
              <a:t>。</a:t>
            </a:r>
            <a:endParaRPr lang="en-US" altLang="ja-JP" sz="1600" dirty="0">
              <a:solidFill>
                <a:srgbClr val="000000"/>
              </a:solidFill>
            </a:endParaRPr>
          </a:p>
          <a:p>
            <a:pPr marL="939800" lvl="3" indent="-457200" eaLnBrk="1" hangingPunct="1">
              <a:spcBef>
                <a:spcPct val="0"/>
              </a:spcBef>
              <a:defRPr/>
            </a:pPr>
            <a:endParaRPr lang="en-US" altLang="ja-JP" sz="1200" dirty="0" smtClean="0">
              <a:solidFill>
                <a:srgbClr val="000000"/>
              </a:solidFill>
            </a:endParaRPr>
          </a:p>
          <a:p>
            <a:pPr marL="685800" lvl="2" indent="-457200" eaLnBrk="1" hangingPunct="1">
              <a:spcBef>
                <a:spcPct val="0"/>
              </a:spcBef>
              <a:defRPr/>
            </a:pPr>
            <a:r>
              <a:rPr lang="ja-JP" altLang="en-US" sz="1600" dirty="0" smtClean="0">
                <a:solidFill>
                  <a:srgbClr val="000000"/>
                </a:solidFill>
              </a:rPr>
              <a:t>国民</a:t>
            </a:r>
            <a:r>
              <a:rPr lang="ja-JP" altLang="en-US" sz="1600" dirty="0">
                <a:solidFill>
                  <a:srgbClr val="000000"/>
                </a:solidFill>
              </a:rPr>
              <a:t>等一般に対し広く提供する情報の電子的提供は、原則として、</a:t>
            </a:r>
            <a:r>
              <a:rPr lang="ja-JP" altLang="en-US" sz="1600" dirty="0" smtClean="0">
                <a:solidFill>
                  <a:srgbClr val="000000"/>
                </a:solidFill>
              </a:rPr>
              <a:t>ホームページ</a:t>
            </a:r>
            <a:r>
              <a:rPr lang="ja-JP" altLang="en-US" sz="1600" dirty="0">
                <a:solidFill>
                  <a:srgbClr val="000000"/>
                </a:solidFill>
              </a:rPr>
              <a:t>に掲載することにより</a:t>
            </a:r>
            <a:r>
              <a:rPr lang="ja-JP" altLang="en-US" sz="1600" dirty="0" smtClean="0">
                <a:solidFill>
                  <a:srgbClr val="000000"/>
                </a:solidFill>
              </a:rPr>
              <a:t>行う。（</a:t>
            </a:r>
            <a:r>
              <a:rPr lang="en-US" altLang="ja-JP" sz="1600" dirty="0">
                <a:solidFill>
                  <a:srgbClr val="000000"/>
                </a:solidFill>
              </a:rPr>
              <a:t> II.1</a:t>
            </a:r>
            <a:r>
              <a:rPr lang="en-US" altLang="ja-JP" sz="1600" dirty="0" smtClean="0">
                <a:solidFill>
                  <a:srgbClr val="000000"/>
                </a:solidFill>
              </a:rPr>
              <a:t>.(1)</a:t>
            </a:r>
            <a:r>
              <a:rPr lang="ja-JP" altLang="en-US" sz="1600" dirty="0" smtClean="0">
                <a:solidFill>
                  <a:srgbClr val="000000"/>
                </a:solidFill>
              </a:rPr>
              <a:t> ）</a:t>
            </a:r>
            <a:endParaRPr lang="en-US" altLang="ja-JP" sz="1600" dirty="0" smtClean="0">
              <a:solidFill>
                <a:srgbClr val="000000"/>
              </a:solidFill>
            </a:endParaRPr>
          </a:p>
          <a:p>
            <a:pPr marL="939800" lvl="3" indent="-457200" eaLnBrk="1" hangingPunct="1">
              <a:spcBef>
                <a:spcPct val="0"/>
              </a:spcBef>
              <a:defRPr/>
            </a:pPr>
            <a:endParaRPr lang="en-US" altLang="ja-JP" sz="1200" dirty="0" smtClean="0">
              <a:solidFill>
                <a:srgbClr val="000000"/>
              </a:solidFill>
            </a:endParaRPr>
          </a:p>
          <a:p>
            <a:pPr marL="685800" lvl="2" indent="-457200" eaLnBrk="1" hangingPunct="1">
              <a:spcBef>
                <a:spcPct val="0"/>
              </a:spcBef>
              <a:defRPr/>
            </a:pPr>
            <a:r>
              <a:rPr lang="ja-JP" altLang="en-US" sz="1600" dirty="0" smtClean="0">
                <a:solidFill>
                  <a:srgbClr val="000000"/>
                </a:solidFill>
              </a:rPr>
              <a:t>別紙</a:t>
            </a:r>
            <a:r>
              <a:rPr lang="ja-JP" altLang="en-US" sz="1600" dirty="0">
                <a:solidFill>
                  <a:srgbClr val="000000"/>
                </a:solidFill>
              </a:rPr>
              <a:t>１に掲げる情報については、各府省のホームページ上に共通の</a:t>
            </a:r>
            <a:r>
              <a:rPr lang="ja-JP" altLang="en-US" sz="1600" dirty="0" smtClean="0">
                <a:solidFill>
                  <a:srgbClr val="000000"/>
                </a:solidFill>
              </a:rPr>
              <a:t>カテゴリー（</a:t>
            </a:r>
            <a:r>
              <a:rPr lang="ja-JP" altLang="en-US" sz="1600" dirty="0">
                <a:solidFill>
                  <a:srgbClr val="000000"/>
                </a:solidFill>
              </a:rPr>
              <a:t>掲載項目）を設け提供</a:t>
            </a:r>
            <a:r>
              <a:rPr lang="ja-JP" altLang="en-US" sz="1600" dirty="0" smtClean="0">
                <a:solidFill>
                  <a:srgbClr val="000000"/>
                </a:solidFill>
              </a:rPr>
              <a:t>する。（ </a:t>
            </a:r>
            <a:r>
              <a:rPr lang="en-US" altLang="ja-JP" sz="1600" dirty="0" smtClean="0">
                <a:solidFill>
                  <a:srgbClr val="000000"/>
                </a:solidFill>
              </a:rPr>
              <a:t>II.1.(3) </a:t>
            </a:r>
            <a:r>
              <a:rPr lang="ja-JP" altLang="en-US" sz="1600" dirty="0" smtClean="0">
                <a:solidFill>
                  <a:srgbClr val="000000"/>
                </a:solidFill>
              </a:rPr>
              <a:t>）</a:t>
            </a:r>
            <a:endParaRPr lang="en-US" altLang="ja-JP" sz="1600" dirty="0" smtClean="0">
              <a:solidFill>
                <a:srgbClr val="000000"/>
              </a:solidFill>
            </a:endParaRPr>
          </a:p>
          <a:p>
            <a:pPr marL="685800" lvl="2" indent="-457200" eaLnBrk="1" hangingPunct="1">
              <a:spcBef>
                <a:spcPct val="0"/>
              </a:spcBef>
              <a:defRPr/>
            </a:pPr>
            <a:r>
              <a:rPr lang="ja-JP" altLang="en-US" sz="1600" dirty="0" smtClean="0">
                <a:solidFill>
                  <a:srgbClr val="000000"/>
                </a:solidFill>
              </a:rPr>
              <a:t>政府</a:t>
            </a:r>
            <a:r>
              <a:rPr lang="ja-JP" altLang="en-US" sz="1600" dirty="0">
                <a:solidFill>
                  <a:srgbClr val="000000"/>
                </a:solidFill>
              </a:rPr>
              <a:t>全体として統一性があり</a:t>
            </a:r>
            <a:r>
              <a:rPr lang="en-US" altLang="ja-JP" sz="1600" dirty="0">
                <a:solidFill>
                  <a:srgbClr val="000000"/>
                </a:solidFill>
              </a:rPr>
              <a:t>､</a:t>
            </a:r>
            <a:r>
              <a:rPr lang="ja-JP" altLang="en-US" sz="1600" dirty="0">
                <a:solidFill>
                  <a:srgbClr val="000000"/>
                </a:solidFill>
              </a:rPr>
              <a:t>分かりやすい情報の提供を行うため、別紙１に</a:t>
            </a:r>
            <a:r>
              <a:rPr lang="ja-JP" altLang="en-US" sz="1600" dirty="0" smtClean="0">
                <a:solidFill>
                  <a:srgbClr val="000000"/>
                </a:solidFill>
              </a:rPr>
              <a:t>掲げる</a:t>
            </a:r>
            <a:r>
              <a:rPr lang="ja-JP" altLang="en-US" sz="1600" dirty="0">
                <a:solidFill>
                  <a:srgbClr val="000000"/>
                </a:solidFill>
              </a:rPr>
              <a:t>共通のカテゴリー（掲載項目）の表示位置は、各府省の本省庁</a:t>
            </a:r>
            <a:r>
              <a:rPr lang="ja-JP" altLang="en-US" sz="1600" dirty="0" smtClean="0">
                <a:solidFill>
                  <a:srgbClr val="000000"/>
                </a:solidFill>
              </a:rPr>
              <a:t>ホームページの</a:t>
            </a:r>
            <a:r>
              <a:rPr lang="ja-JP" altLang="en-US" sz="1600" dirty="0">
                <a:solidFill>
                  <a:srgbClr val="000000"/>
                </a:solidFill>
              </a:rPr>
              <a:t>トップページの画面の右側とする</a:t>
            </a:r>
            <a:r>
              <a:rPr lang="ja-JP" altLang="en-US" sz="1600" dirty="0" smtClean="0">
                <a:solidFill>
                  <a:srgbClr val="000000"/>
                </a:solidFill>
              </a:rPr>
              <a:t>。（</a:t>
            </a:r>
            <a:r>
              <a:rPr lang="en-US" altLang="ja-JP" sz="1600" dirty="0">
                <a:solidFill>
                  <a:srgbClr val="000000"/>
                </a:solidFill>
              </a:rPr>
              <a:t> </a:t>
            </a:r>
            <a:r>
              <a:rPr lang="en-US" altLang="ja-JP" sz="1600" dirty="0" smtClean="0">
                <a:solidFill>
                  <a:srgbClr val="000000"/>
                </a:solidFill>
              </a:rPr>
              <a:t>II.3.(2) </a:t>
            </a:r>
            <a:r>
              <a:rPr lang="ja-JP" altLang="en-US" sz="1600" dirty="0" smtClean="0">
                <a:solidFill>
                  <a:srgbClr val="000000"/>
                </a:solidFill>
              </a:rPr>
              <a:t>）</a:t>
            </a:r>
            <a:endParaRPr lang="en-US" altLang="ja-JP" sz="1600" dirty="0" smtClean="0">
              <a:solidFill>
                <a:srgbClr val="000000"/>
              </a:solidFill>
            </a:endParaRPr>
          </a:p>
          <a:p>
            <a:pPr marL="939800" lvl="3" indent="-457200" eaLnBrk="1" hangingPunct="1">
              <a:spcBef>
                <a:spcPct val="0"/>
              </a:spcBef>
              <a:defRPr/>
            </a:pPr>
            <a:endParaRPr lang="en-US" altLang="ja-JP" sz="1200" dirty="0" smtClean="0">
              <a:solidFill>
                <a:srgbClr val="000000"/>
              </a:solidFill>
            </a:endParaRPr>
          </a:p>
          <a:p>
            <a:pPr marL="685800" lvl="2" indent="-457200" eaLnBrk="1" hangingPunct="1">
              <a:spcBef>
                <a:spcPct val="0"/>
              </a:spcBef>
              <a:defRPr/>
            </a:pPr>
            <a:r>
              <a:rPr lang="ja-JP" altLang="en-US" sz="1600" dirty="0" smtClean="0">
                <a:solidFill>
                  <a:srgbClr val="000000"/>
                </a:solidFill>
              </a:rPr>
              <a:t>指針</a:t>
            </a:r>
            <a:r>
              <a:rPr lang="ja-JP" altLang="en-US" sz="1600" dirty="0">
                <a:solidFill>
                  <a:srgbClr val="000000"/>
                </a:solidFill>
              </a:rPr>
              <a:t>に沿った電子的提供は、行政の透明性向上や行政情報の有効活用の観点</a:t>
            </a:r>
            <a:r>
              <a:rPr lang="ja-JP" altLang="en-US" sz="1600" dirty="0" smtClean="0">
                <a:solidFill>
                  <a:srgbClr val="000000"/>
                </a:solidFill>
              </a:rPr>
              <a:t>からの</a:t>
            </a:r>
            <a:r>
              <a:rPr lang="ja-JP" altLang="en-US" sz="1600" dirty="0">
                <a:solidFill>
                  <a:srgbClr val="000000"/>
                </a:solidFill>
              </a:rPr>
              <a:t>行政施策として行うものであることから、国民等一般に対して提供する情報に</a:t>
            </a:r>
            <a:r>
              <a:rPr lang="ja-JP" altLang="en-US" sz="1600" dirty="0" smtClean="0">
                <a:solidFill>
                  <a:srgbClr val="000000"/>
                </a:solidFill>
              </a:rPr>
              <a:t>ついて</a:t>
            </a:r>
            <a:r>
              <a:rPr lang="ja-JP" altLang="en-US" sz="1600" dirty="0">
                <a:solidFill>
                  <a:srgbClr val="000000"/>
                </a:solidFill>
              </a:rPr>
              <a:t>は、原則として無料で提供するものとする。ただし、情報を利用することにより利益を受ける者が特定の者に限られ、</a:t>
            </a:r>
            <a:r>
              <a:rPr lang="ja-JP" altLang="en-US" sz="1600" dirty="0" smtClean="0">
                <a:solidFill>
                  <a:srgbClr val="000000"/>
                </a:solidFill>
              </a:rPr>
              <a:t>電子的提供</a:t>
            </a:r>
            <a:r>
              <a:rPr lang="ja-JP" altLang="en-US" sz="1600" dirty="0">
                <a:solidFill>
                  <a:srgbClr val="000000"/>
                </a:solidFill>
              </a:rPr>
              <a:t>に係る経費として相当の額を要する場合においては、原則として提供に係る</a:t>
            </a:r>
            <a:r>
              <a:rPr lang="ja-JP" altLang="en-US" sz="1600" dirty="0" smtClean="0">
                <a:solidFill>
                  <a:srgbClr val="000000"/>
                </a:solidFill>
              </a:rPr>
              <a:t>経費</a:t>
            </a:r>
            <a:r>
              <a:rPr lang="ja-JP" altLang="en-US" sz="1600" dirty="0">
                <a:solidFill>
                  <a:srgbClr val="000000"/>
                </a:solidFill>
              </a:rPr>
              <a:t>の実費を利用者負担とする</a:t>
            </a:r>
            <a:r>
              <a:rPr lang="ja-JP" altLang="en-US" sz="1600" dirty="0" smtClean="0">
                <a:solidFill>
                  <a:srgbClr val="000000"/>
                </a:solidFill>
              </a:rPr>
              <a:t>。（</a:t>
            </a:r>
            <a:r>
              <a:rPr lang="en-US" altLang="ja-JP" sz="1600" dirty="0" smtClean="0">
                <a:solidFill>
                  <a:srgbClr val="000000"/>
                </a:solidFill>
              </a:rPr>
              <a:t> II.6. </a:t>
            </a:r>
            <a:r>
              <a:rPr lang="ja-JP" altLang="en-US" sz="1600" dirty="0" smtClean="0">
                <a:solidFill>
                  <a:srgbClr val="000000"/>
                </a:solidFill>
              </a:rPr>
              <a:t>）</a:t>
            </a:r>
            <a:endParaRPr lang="en-US" altLang="ja-JP" sz="1600" dirty="0" smtClean="0">
              <a:solidFill>
                <a:srgbClr val="000000"/>
              </a:solidFill>
            </a:endParaRPr>
          </a:p>
          <a:p>
            <a:pPr marL="228600" lvl="2" indent="0" algn="r" eaLnBrk="1" hangingPunct="1">
              <a:spcBef>
                <a:spcPct val="0"/>
              </a:spcBef>
              <a:buFont typeface="Wingdings" pitchFamily="2" charset="2"/>
              <a:buNone/>
              <a:defRPr/>
            </a:pPr>
            <a:r>
              <a:rPr lang="ja-JP" altLang="en-US" sz="1600" dirty="0" smtClean="0">
                <a:solidFill>
                  <a:srgbClr val="000000"/>
                </a:solidFill>
              </a:rPr>
              <a:t>（全文については補足資料を参照のこと</a:t>
            </a:r>
            <a:r>
              <a:rPr lang="ja-JP" altLang="en-US" dirty="0" smtClean="0">
                <a:solidFill>
                  <a:srgbClr val="000000"/>
                </a:solidFill>
              </a:rPr>
              <a:t>）</a:t>
            </a:r>
            <a:endParaRPr lang="ja-JP" alt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スライド番号プレースホルダ 3"/>
          <p:cNvSpPr>
            <a:spLocks noGrp="1"/>
          </p:cNvSpPr>
          <p:nvPr>
            <p:ph type="sldNum" sz="quarter" idx="10"/>
          </p:nvPr>
        </p:nvSpPr>
        <p:spPr>
          <a:noFill/>
        </p:spPr>
        <p:txBody>
          <a:bodyPr/>
          <a:lstStyle/>
          <a:p>
            <a:fld id="{98527329-5112-422A-903B-41C9CB751118}" type="slidenum">
              <a:rPr lang="en-US" altLang="ja-JP" smtClean="0"/>
              <a:pPr/>
              <a:t>6</a:t>
            </a:fld>
            <a:endParaRPr lang="en-US" altLang="ja-JP" smtClean="0"/>
          </a:p>
        </p:txBody>
      </p:sp>
      <p:sp>
        <p:nvSpPr>
          <p:cNvPr id="37890"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37891"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（２）諸外国の動向</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4968875"/>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a:defRPr/>
            </a:pPr>
            <a:r>
              <a:rPr lang="ja-JP" altLang="en-US" dirty="0" smtClean="0">
                <a:solidFill>
                  <a:srgbClr val="000000"/>
                </a:solidFill>
              </a:rPr>
              <a:t>オーストラリア</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オーストラリア政府は、</a:t>
            </a:r>
            <a:r>
              <a:rPr lang="en-US" altLang="ja-JP" dirty="0" smtClean="0">
                <a:solidFill>
                  <a:srgbClr val="000000"/>
                </a:solidFill>
              </a:rPr>
              <a:t>2010</a:t>
            </a:r>
            <a:r>
              <a:rPr lang="ja-JP" altLang="en-US" dirty="0" smtClean="0">
                <a:solidFill>
                  <a:srgbClr val="000000"/>
                </a:solidFill>
              </a:rPr>
              <a:t>年の「オープンガバメント宣言」において、以下のポリシーをかかげている</a:t>
            </a:r>
            <a:endParaRPr lang="en-US" altLang="ja-JP" dirty="0" smtClean="0">
              <a:solidFill>
                <a:srgbClr val="000000"/>
              </a:solidFill>
            </a:endParaRPr>
          </a:p>
          <a:p>
            <a:pPr marL="939800" lvl="3" indent="-457200" eaLnBrk="1" hangingPunct="1">
              <a:spcBef>
                <a:spcPct val="0"/>
              </a:spcBef>
              <a:buFont typeface="+mj-lt"/>
              <a:buAutoNum type="arabicPeriod"/>
              <a:defRPr/>
            </a:pPr>
            <a:r>
              <a:rPr lang="en-US" altLang="ja-JP" sz="1600" b="1" dirty="0">
                <a:solidFill>
                  <a:srgbClr val="000000"/>
                </a:solidFill>
              </a:rPr>
              <a:t>Informing</a:t>
            </a:r>
            <a:r>
              <a:rPr lang="en-US" altLang="ja-JP" sz="1600" dirty="0">
                <a:solidFill>
                  <a:srgbClr val="000000"/>
                </a:solidFill>
              </a:rPr>
              <a:t>: strengthening citizen’s rights of access to information, establishing a pro-disclosure culture across Australian Government agencies including through online innovation, and making government information more accessible and usable;</a:t>
            </a:r>
          </a:p>
          <a:p>
            <a:pPr marL="939800" lvl="3" indent="-457200" eaLnBrk="1" hangingPunct="1">
              <a:spcBef>
                <a:spcPct val="0"/>
              </a:spcBef>
              <a:buFont typeface="+mj-lt"/>
              <a:buAutoNum type="arabicPeriod"/>
              <a:defRPr/>
            </a:pPr>
            <a:r>
              <a:rPr lang="en-US" altLang="ja-JP" sz="1600" b="1" dirty="0">
                <a:solidFill>
                  <a:srgbClr val="000000"/>
                </a:solidFill>
              </a:rPr>
              <a:t>Engaging</a:t>
            </a:r>
            <a:r>
              <a:rPr lang="en-US" altLang="ja-JP" sz="1600" dirty="0">
                <a:solidFill>
                  <a:srgbClr val="000000"/>
                </a:solidFill>
              </a:rPr>
              <a:t>: collaborating with citizens on policy and service delivery to enhance the processes of government and improve the outcomes sought; </a:t>
            </a:r>
          </a:p>
          <a:p>
            <a:pPr marL="939800" lvl="3" indent="-457200" eaLnBrk="1" hangingPunct="1">
              <a:spcBef>
                <a:spcPct val="0"/>
              </a:spcBef>
              <a:buFont typeface="+mj-lt"/>
              <a:buAutoNum type="arabicPeriod"/>
              <a:defRPr/>
            </a:pPr>
            <a:r>
              <a:rPr lang="en-US" altLang="ja-JP" sz="1600" b="1" dirty="0">
                <a:solidFill>
                  <a:srgbClr val="000000"/>
                </a:solidFill>
              </a:rPr>
              <a:t>Participating</a:t>
            </a:r>
            <a:r>
              <a:rPr lang="en-US" altLang="ja-JP" sz="1600" dirty="0">
                <a:solidFill>
                  <a:srgbClr val="000000"/>
                </a:solidFill>
              </a:rPr>
              <a:t>: making government more consultative and participative</a:t>
            </a:r>
            <a:r>
              <a:rPr lang="en-US" altLang="ja-JP" sz="1600" dirty="0" smtClean="0">
                <a:solidFill>
                  <a:srgbClr val="000000"/>
                </a:solidFill>
              </a:rPr>
              <a:t>.</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実施に関する経緯で</a:t>
            </a:r>
            <a:r>
              <a:rPr lang="ja-JP" altLang="en-US" dirty="0" smtClean="0">
                <a:solidFill>
                  <a:srgbClr val="000000"/>
                </a:solidFill>
              </a:rPr>
              <a:t>は、経済的な側面が指摘されている。</a:t>
            </a:r>
            <a:endParaRPr lang="en-US" altLang="ja-JP" dirty="0" smtClean="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sz="1600" dirty="0" smtClean="0">
              <a:solidFill>
                <a:srgbClr val="000000"/>
              </a:solidFill>
            </a:endParaRPr>
          </a:p>
          <a:p>
            <a:pPr marL="939800" lvl="3" indent="-457200" eaLnBrk="1" hangingPunct="1">
              <a:spcBef>
                <a:spcPct val="0"/>
              </a:spcBef>
              <a:defRPr/>
            </a:pPr>
            <a:endParaRPr lang="en-US" altLang="ja-JP" sz="1600" dirty="0">
              <a:solidFill>
                <a:srgbClr val="000000"/>
              </a:solidFill>
            </a:endParaRPr>
          </a:p>
          <a:p>
            <a:pPr marL="939800" lvl="3" indent="-457200" eaLnBrk="1" hangingPunct="1">
              <a:spcBef>
                <a:spcPct val="0"/>
              </a:spcBef>
              <a:defRPr/>
            </a:pPr>
            <a:endParaRPr lang="en-US" altLang="ja-JP" sz="1600" dirty="0" smtClean="0">
              <a:solidFill>
                <a:srgbClr val="000000"/>
              </a:solidFill>
            </a:endParaRPr>
          </a:p>
          <a:p>
            <a:pPr marL="939800" lvl="3" indent="-457200" eaLnBrk="1" hangingPunct="1">
              <a:spcBef>
                <a:spcPct val="0"/>
              </a:spcBef>
              <a:defRPr/>
            </a:pPr>
            <a:endParaRPr lang="en-US" altLang="ja-JP" sz="1600" dirty="0">
              <a:solidFill>
                <a:srgbClr val="000000"/>
              </a:solidFill>
            </a:endParaRPr>
          </a:p>
          <a:p>
            <a:pPr marL="939800" lvl="3" indent="-457200" eaLnBrk="1" hangingPunct="1">
              <a:spcBef>
                <a:spcPct val="0"/>
              </a:spcBef>
              <a:defRPr/>
            </a:pPr>
            <a:endParaRPr lang="en-US" altLang="ja-JP" sz="1600" dirty="0" smtClean="0">
              <a:solidFill>
                <a:srgbClr val="000000"/>
              </a:solidFill>
            </a:endParaRPr>
          </a:p>
          <a:p>
            <a:pPr marL="939800" lvl="3" indent="-457200" eaLnBrk="1" hangingPunct="1">
              <a:spcBef>
                <a:spcPct val="0"/>
              </a:spcBef>
              <a:defRPr/>
            </a:pPr>
            <a:endParaRPr lang="en-US" altLang="ja-JP" sz="1600" dirty="0">
              <a:solidFill>
                <a:srgbClr val="000000"/>
              </a:solidFill>
            </a:endParaRPr>
          </a:p>
          <a:p>
            <a:pPr marL="228600" lvl="2" indent="0" eaLnBrk="1" hangingPunct="1">
              <a:spcBef>
                <a:spcPct val="0"/>
              </a:spcBef>
              <a:buFont typeface="Wingdings" pitchFamily="2" charset="2"/>
              <a:buNone/>
              <a:defRPr/>
            </a:pPr>
            <a:endParaRPr lang="en-US" altLang="ja-JP" dirty="0" smtClean="0">
              <a:solidFill>
                <a:srgbClr val="000000"/>
              </a:solidFill>
            </a:endParaRPr>
          </a:p>
          <a:p>
            <a:pPr marL="228600" lvl="2" indent="0" eaLnBrk="1" hangingPunct="1">
              <a:spcBef>
                <a:spcPct val="0"/>
              </a:spcBef>
              <a:buFont typeface="Wingdings" pitchFamily="2" charset="2"/>
              <a:buNone/>
              <a:defRPr/>
            </a:pPr>
            <a:endParaRPr lang="en-US" altLang="ja-JP" dirty="0">
              <a:solidFill>
                <a:srgbClr val="000000"/>
              </a:solidFill>
            </a:endParaRPr>
          </a:p>
          <a:p>
            <a:pPr marL="228600" lvl="2" indent="0" eaLnBrk="1" hangingPunct="1">
              <a:spcBef>
                <a:spcPct val="0"/>
              </a:spcBef>
              <a:buFont typeface="Wingdings" pitchFamily="2" charset="2"/>
              <a:buNone/>
              <a:defRPr/>
            </a:pPr>
            <a:endParaRPr lang="en-US" altLang="ja-JP" dirty="0">
              <a:solidFill>
                <a:srgbClr val="000000"/>
              </a:solidFill>
            </a:endParaRPr>
          </a:p>
          <a:p>
            <a:pPr marL="482600" lvl="3" indent="0" eaLnBrk="1" hangingPunct="1">
              <a:spcBef>
                <a:spcPct val="0"/>
              </a:spcBef>
              <a:buFont typeface="Wingdings" pitchFamily="2" charset="2"/>
              <a:buNone/>
              <a:defRPr/>
            </a:pPr>
            <a:endParaRPr lang="en-US" altLang="ja-JP" sz="1600" dirty="0">
              <a:solidFill>
                <a:srgbClr val="000000"/>
              </a:solidFill>
            </a:endParaRPr>
          </a:p>
        </p:txBody>
      </p:sp>
      <p:graphicFrame>
        <p:nvGraphicFramePr>
          <p:cNvPr id="2" name="表 1"/>
          <p:cNvGraphicFramePr>
            <a:graphicFrameLocks noGrp="1"/>
          </p:cNvGraphicFramePr>
          <p:nvPr/>
        </p:nvGraphicFramePr>
        <p:xfrm>
          <a:off x="1065213" y="4076700"/>
          <a:ext cx="8424936" cy="2424570"/>
        </p:xfrm>
        <a:graphic>
          <a:graphicData uri="http://schemas.openxmlformats.org/drawingml/2006/table">
            <a:tbl>
              <a:tblPr firstRow="1" bandRow="1">
                <a:tableStyleId>{5C22544A-7EE6-4342-B048-85BDC9FD1C3A}</a:tableStyleId>
              </a:tblPr>
              <a:tblGrid>
                <a:gridCol w="1159395"/>
                <a:gridCol w="7265541"/>
              </a:tblGrid>
              <a:tr h="334223">
                <a:tc>
                  <a:txBody>
                    <a:bodyPr/>
                    <a:lstStyle/>
                    <a:p>
                      <a:r>
                        <a:rPr kumimoji="1" lang="ja-JP" altLang="en-US" sz="1400" dirty="0" smtClean="0"/>
                        <a:t>経緯</a:t>
                      </a:r>
                      <a:endParaRPr kumimoji="1" lang="ja-JP" altLang="en-US" sz="1400" dirty="0"/>
                    </a:p>
                  </a:txBody>
                  <a:tcPr/>
                </a:tc>
                <a:tc>
                  <a:txBody>
                    <a:bodyPr/>
                    <a:lstStyle/>
                    <a:p>
                      <a:r>
                        <a:rPr kumimoji="1" lang="ja-JP" altLang="en-US" sz="1400" dirty="0" smtClean="0"/>
                        <a:t>実施事項</a:t>
                      </a:r>
                      <a:endParaRPr kumimoji="1" lang="ja-JP" altLang="en-US" sz="1400" dirty="0"/>
                    </a:p>
                  </a:txBody>
                  <a:tcPr/>
                </a:tc>
              </a:tr>
              <a:tr h="466996">
                <a:tc>
                  <a:txBody>
                    <a:bodyPr/>
                    <a:lstStyle/>
                    <a:p>
                      <a:r>
                        <a:rPr kumimoji="1" lang="en-US" altLang="ja-JP" sz="1400" dirty="0" smtClean="0"/>
                        <a:t>2008</a:t>
                      </a:r>
                      <a:r>
                        <a:rPr kumimoji="1" lang="ja-JP" altLang="en-US" sz="1400" dirty="0" smtClean="0"/>
                        <a:t>年</a:t>
                      </a:r>
                      <a:endParaRPr kumimoji="1" lang="ja-JP" altLang="en-US" sz="1400" dirty="0"/>
                    </a:p>
                  </a:txBody>
                  <a:tcPr/>
                </a:tc>
                <a:tc>
                  <a:txBody>
                    <a:bodyPr/>
                    <a:lstStyle/>
                    <a:p>
                      <a:r>
                        <a:rPr kumimoji="1" lang="en-US" altLang="ja-JP" sz="1400" dirty="0" smtClean="0"/>
                        <a:t>The Venturous Australia: Building Strength in </a:t>
                      </a:r>
                      <a:r>
                        <a:rPr kumimoji="1" lang="en-US" altLang="ja-JP" sz="1400" dirty="0" err="1" smtClean="0"/>
                        <a:t>Innobation</a:t>
                      </a:r>
                      <a:r>
                        <a:rPr kumimoji="1" lang="ja-JP" altLang="en-US" sz="1400" dirty="0" smtClean="0"/>
                        <a:t>の中で透明性向上と情報流通拡大のために国家情報戦略の策定を提言</a:t>
                      </a:r>
                      <a:endParaRPr kumimoji="1" lang="ja-JP" altLang="en-US" sz="1400" dirty="0"/>
                    </a:p>
                  </a:txBody>
                  <a:tcPr/>
                </a:tc>
              </a:tr>
              <a:tr h="322507">
                <a:tc>
                  <a:txBody>
                    <a:bodyPr/>
                    <a:lstStyle/>
                    <a:p>
                      <a:r>
                        <a:rPr kumimoji="1" lang="en-US" altLang="ja-JP" sz="1400" dirty="0" smtClean="0"/>
                        <a:t>2008</a:t>
                      </a:r>
                      <a:r>
                        <a:rPr kumimoji="1" lang="ja-JP" altLang="en-US" sz="1400" dirty="0" smtClean="0"/>
                        <a:t>年</a:t>
                      </a:r>
                      <a:r>
                        <a:rPr kumimoji="1" lang="en-US" altLang="ja-JP" sz="1400" dirty="0" smtClean="0"/>
                        <a:t>12</a:t>
                      </a:r>
                      <a:r>
                        <a:rPr kumimoji="1" lang="ja-JP" altLang="en-US" sz="1400" dirty="0" smtClean="0"/>
                        <a:t>月</a:t>
                      </a:r>
                      <a:endParaRPr kumimoji="1" lang="ja-JP" altLang="en-US" sz="1400" dirty="0"/>
                    </a:p>
                  </a:txBody>
                  <a:tcPr/>
                </a:tc>
                <a:tc>
                  <a:txBody>
                    <a:bodyPr/>
                    <a:lstStyle/>
                    <a:p>
                      <a:r>
                        <a:rPr kumimoji="1" lang="en-US" altLang="ja-JP" sz="1400" dirty="0" smtClean="0"/>
                        <a:t>Digital Economy: Future Directions</a:t>
                      </a:r>
                      <a:r>
                        <a:rPr kumimoji="1" lang="ja-JP" altLang="en-US" sz="1400" dirty="0" smtClean="0"/>
                        <a:t>の提言書の中で政府情報のオープンアクセスの推進を提言</a:t>
                      </a:r>
                      <a:endParaRPr kumimoji="1" lang="ja-JP" altLang="en-US" sz="1400" dirty="0"/>
                    </a:p>
                  </a:txBody>
                  <a:tcPr/>
                </a:tc>
              </a:tr>
              <a:tr h="659289">
                <a:tc>
                  <a:txBody>
                    <a:bodyPr/>
                    <a:lstStyle/>
                    <a:p>
                      <a:r>
                        <a:rPr kumimoji="1" lang="en-US" altLang="ja-JP" sz="1400" dirty="0" smtClean="0"/>
                        <a:t>2009</a:t>
                      </a:r>
                      <a:r>
                        <a:rPr kumimoji="1" lang="ja-JP" altLang="en-US" sz="1400" dirty="0" smtClean="0"/>
                        <a:t>年</a:t>
                      </a:r>
                      <a:r>
                        <a:rPr kumimoji="1" lang="en-US" altLang="ja-JP" sz="1400" dirty="0" smtClean="0"/>
                        <a:t>7</a:t>
                      </a:r>
                      <a:r>
                        <a:rPr kumimoji="1" lang="ja-JP" altLang="en-US" sz="1400" dirty="0" smtClean="0"/>
                        <a:t>月</a:t>
                      </a:r>
                      <a:endParaRPr kumimoji="1" lang="ja-JP" altLang="en-US" sz="1400" dirty="0"/>
                    </a:p>
                  </a:txBody>
                  <a:tcPr/>
                </a:tc>
                <a:tc>
                  <a:txBody>
                    <a:bodyPr/>
                    <a:lstStyle/>
                    <a:p>
                      <a:r>
                        <a:rPr kumimoji="1" lang="en-US" altLang="ja-JP" sz="1400" dirty="0" smtClean="0"/>
                        <a:t>Australia‘s Digital Economy: Future </a:t>
                      </a:r>
                      <a:r>
                        <a:rPr kumimoji="1" lang="en-US" altLang="ja-JP" sz="1400" dirty="0" err="1" smtClean="0"/>
                        <a:t>Direstions</a:t>
                      </a:r>
                      <a:r>
                        <a:rPr kumimoji="1" lang="ja-JP" altLang="en-US" sz="1400" dirty="0" smtClean="0"/>
                        <a:t>の最終報告書で、オープンアクセスを推進するとデジタルエコノミーとイノベーションが拡大する、民間でのイノベーション拡大だけでなく、官主導の民間イノベーションも可能になる、と報告</a:t>
                      </a:r>
                      <a:endParaRPr kumimoji="1" lang="ja-JP" altLang="en-US" sz="1400" dirty="0"/>
                    </a:p>
                  </a:txBody>
                  <a:tcPr/>
                </a:tc>
              </a:tr>
              <a:tr h="449233">
                <a:tc>
                  <a:txBody>
                    <a:bodyPr/>
                    <a:lstStyle/>
                    <a:p>
                      <a:r>
                        <a:rPr kumimoji="1" lang="en-US" altLang="ja-JP" sz="1400" dirty="0" smtClean="0"/>
                        <a:t>2010</a:t>
                      </a:r>
                      <a:r>
                        <a:rPr kumimoji="1" lang="ja-JP" altLang="en-US" sz="1400" dirty="0" smtClean="0"/>
                        <a:t>年</a:t>
                      </a:r>
                      <a:endParaRPr kumimoji="1" lang="ja-JP" altLang="en-US" sz="1400" dirty="0"/>
                    </a:p>
                  </a:txBody>
                  <a:tcPr/>
                </a:tc>
                <a:tc>
                  <a:txBody>
                    <a:bodyPr/>
                    <a:lstStyle/>
                    <a:p>
                      <a:r>
                        <a:rPr kumimoji="1" lang="ja-JP" altLang="en-US" sz="1400" dirty="0" smtClean="0"/>
                        <a:t>「オープンガバメント宣言」で、「公共が保有する情報は重要な資産であり、これを開放することで新たなサービスが生まれ、新しい公共の価値が創出される」とした</a:t>
                      </a:r>
                      <a:endParaRPr kumimoji="1" lang="ja-JP" altLang="en-US" sz="14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スライド番号プレースホルダ 3"/>
          <p:cNvSpPr>
            <a:spLocks noGrp="1"/>
          </p:cNvSpPr>
          <p:nvPr>
            <p:ph type="sldNum" sz="quarter" idx="10"/>
          </p:nvPr>
        </p:nvSpPr>
        <p:spPr>
          <a:noFill/>
        </p:spPr>
        <p:txBody>
          <a:bodyPr/>
          <a:lstStyle/>
          <a:p>
            <a:fld id="{101C34F9-1595-42AD-9BD6-7F4372A610EA}" type="slidenum">
              <a:rPr lang="en-US" altLang="ja-JP" smtClean="0"/>
              <a:pPr/>
              <a:t>7</a:t>
            </a:fld>
            <a:endParaRPr lang="en-US" altLang="ja-JP" smtClean="0"/>
          </a:p>
        </p:txBody>
      </p:sp>
      <p:sp>
        <p:nvSpPr>
          <p:cNvPr id="39938"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39939"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（２）諸外国の動向</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4340225"/>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2"/>
              <a:defRPr/>
            </a:pPr>
            <a:r>
              <a:rPr lang="ja-JP" altLang="en-US" dirty="0" smtClean="0">
                <a:solidFill>
                  <a:srgbClr val="000000"/>
                </a:solidFill>
              </a:rPr>
              <a:t>ニュージーランド</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国家レベルでの情報戦略が策定されており、セクターごとの</a:t>
            </a:r>
            <a:r>
              <a:rPr lang="ja-JP" altLang="en-US" dirty="0" smtClean="0">
                <a:solidFill>
                  <a:srgbClr val="000000"/>
                </a:solidFill>
              </a:rPr>
              <a:t>デジタルコンテンツ</a:t>
            </a:r>
            <a:r>
              <a:rPr lang="ja-JP" altLang="en-US" dirty="0">
                <a:solidFill>
                  <a:srgbClr val="000000"/>
                </a:solidFill>
              </a:rPr>
              <a:t>、電子政府、地理空間情報についての戦略がある</a:t>
            </a:r>
            <a:r>
              <a:rPr lang="ja-JP" altLang="en-US" dirty="0" smtClean="0">
                <a:solidFill>
                  <a:srgbClr val="000000"/>
                </a:solidFill>
              </a:rPr>
              <a:t>。</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実施に関する経緯では、経済的な側面が指摘されている。</a:t>
            </a:r>
            <a:endParaRPr lang="en-US" altLang="ja-JP" dirty="0">
              <a:solidFill>
                <a:srgbClr val="000000"/>
              </a:solidFill>
            </a:endParaRPr>
          </a:p>
          <a:p>
            <a:pPr marL="685800" lvl="2" indent="-457200" eaLnBrk="1" hangingPunct="1">
              <a:spcBef>
                <a:spcPct val="0"/>
              </a:spcBef>
              <a:defRPr/>
            </a:pPr>
            <a:r>
              <a:rPr lang="ja-JP" altLang="en-US" dirty="0">
                <a:solidFill>
                  <a:srgbClr val="000000"/>
                </a:solidFill>
              </a:rPr>
              <a:t>現状では、</a:t>
            </a:r>
            <a:r>
              <a:rPr lang="ja-JP" altLang="en-US" dirty="0" smtClean="0">
                <a:solidFill>
                  <a:srgbClr val="000000"/>
                </a:solidFill>
              </a:rPr>
              <a:t>環境省の２つ</a:t>
            </a:r>
            <a:r>
              <a:rPr lang="ja-JP" altLang="en-US" dirty="0">
                <a:solidFill>
                  <a:srgbClr val="000000"/>
                </a:solidFill>
              </a:rPr>
              <a:t>の</a:t>
            </a:r>
            <a:r>
              <a:rPr lang="en-US" altLang="ja-JP" dirty="0" smtClean="0">
                <a:solidFill>
                  <a:srgbClr val="000000"/>
                </a:solidFill>
              </a:rPr>
              <a:t>DB</a:t>
            </a:r>
            <a:r>
              <a:rPr lang="ja-JP" altLang="en-US" dirty="0" smtClean="0">
                <a:solidFill>
                  <a:srgbClr val="000000"/>
                </a:solidFill>
              </a:rPr>
              <a:t>（</a:t>
            </a:r>
            <a:r>
              <a:rPr lang="en-US" altLang="ja-JP" dirty="0">
                <a:solidFill>
                  <a:srgbClr val="000000"/>
                </a:solidFill>
              </a:rPr>
              <a:t>The Land Cover </a:t>
            </a:r>
            <a:r>
              <a:rPr lang="en-US" altLang="ja-JP" dirty="0" smtClean="0">
                <a:solidFill>
                  <a:srgbClr val="000000"/>
                </a:solidFill>
              </a:rPr>
              <a:t>Database</a:t>
            </a:r>
            <a:r>
              <a:rPr lang="ja-JP" altLang="en-US" dirty="0" smtClean="0">
                <a:solidFill>
                  <a:srgbClr val="000000"/>
                </a:solidFill>
              </a:rPr>
              <a:t>（</a:t>
            </a:r>
            <a:r>
              <a:rPr lang="en-US" altLang="ja-JP" dirty="0">
                <a:solidFill>
                  <a:srgbClr val="000000"/>
                </a:solidFill>
              </a:rPr>
              <a:t>LCD</a:t>
            </a:r>
            <a:r>
              <a:rPr lang="ja-JP" altLang="en-US" dirty="0" smtClean="0">
                <a:solidFill>
                  <a:srgbClr val="000000"/>
                </a:solidFill>
              </a:rPr>
              <a:t>）、</a:t>
            </a:r>
            <a:r>
              <a:rPr lang="en-US" altLang="ja-JP" dirty="0" smtClean="0">
                <a:solidFill>
                  <a:srgbClr val="000000"/>
                </a:solidFill>
              </a:rPr>
              <a:t>Land Environments</a:t>
            </a:r>
            <a:r>
              <a:rPr lang="ja-JP" altLang="en-US" dirty="0">
                <a:solidFill>
                  <a:srgbClr val="000000"/>
                </a:solidFill>
              </a:rPr>
              <a:t> </a:t>
            </a:r>
            <a:r>
              <a:rPr lang="en-US" altLang="ja-JP" dirty="0" smtClean="0">
                <a:solidFill>
                  <a:srgbClr val="000000"/>
                </a:solidFill>
              </a:rPr>
              <a:t>New </a:t>
            </a:r>
            <a:r>
              <a:rPr lang="en-US" altLang="ja-JP" dirty="0">
                <a:solidFill>
                  <a:srgbClr val="000000"/>
                </a:solidFill>
              </a:rPr>
              <a:t>Zealand(LENZ)</a:t>
            </a:r>
            <a:r>
              <a:rPr lang="ja-JP" altLang="en-US" dirty="0" smtClean="0">
                <a:solidFill>
                  <a:srgbClr val="000000"/>
                </a:solidFill>
              </a:rPr>
              <a:t>）を</a:t>
            </a:r>
            <a:r>
              <a:rPr lang="ja-JP" altLang="en-US" dirty="0">
                <a:solidFill>
                  <a:srgbClr val="000000"/>
                </a:solidFill>
              </a:rPr>
              <a:t>無料で公開し、ライセンスは</a:t>
            </a:r>
            <a:r>
              <a:rPr lang="ja-JP" altLang="en-US" dirty="0" smtClean="0">
                <a:solidFill>
                  <a:srgbClr val="000000"/>
                </a:solidFill>
              </a:rPr>
              <a:t>クリエイティブコモンズを利用</a:t>
            </a:r>
            <a:endParaRPr lang="en-US" altLang="ja-JP" dirty="0" smtClean="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smtClean="0">
              <a:solidFill>
                <a:srgbClr val="000000"/>
              </a:solidFill>
            </a:endParaRPr>
          </a:p>
          <a:p>
            <a:pPr marL="228600" lvl="2" indent="0" eaLnBrk="1" hangingPunct="1">
              <a:spcBef>
                <a:spcPct val="0"/>
              </a:spcBef>
              <a:buFont typeface="Wingdings" pitchFamily="2" charset="2"/>
              <a:buNone/>
              <a:defRPr/>
            </a:pPr>
            <a:endParaRPr lang="en-US" altLang="ja-JP" dirty="0">
              <a:solidFill>
                <a:srgbClr val="000000"/>
              </a:solidFill>
            </a:endParaRPr>
          </a:p>
        </p:txBody>
      </p:sp>
      <p:graphicFrame>
        <p:nvGraphicFramePr>
          <p:cNvPr id="2" name="表 1"/>
          <p:cNvGraphicFramePr>
            <a:graphicFrameLocks noGrp="1"/>
          </p:cNvGraphicFramePr>
          <p:nvPr/>
        </p:nvGraphicFramePr>
        <p:xfrm>
          <a:off x="1136650" y="3284538"/>
          <a:ext cx="7848872" cy="1167351"/>
        </p:xfrm>
        <a:graphic>
          <a:graphicData uri="http://schemas.openxmlformats.org/drawingml/2006/table">
            <a:tbl>
              <a:tblPr firstRow="1" bandRow="1">
                <a:tableStyleId>{5C22544A-7EE6-4342-B048-85BDC9FD1C3A}</a:tableStyleId>
              </a:tblPr>
              <a:tblGrid>
                <a:gridCol w="1152128"/>
                <a:gridCol w="6696744"/>
              </a:tblGrid>
              <a:tr h="486952">
                <a:tc>
                  <a:txBody>
                    <a:bodyPr/>
                    <a:lstStyle/>
                    <a:p>
                      <a:r>
                        <a:rPr kumimoji="1" lang="ja-JP" altLang="en-US" sz="1400" dirty="0" smtClean="0"/>
                        <a:t>経緯</a:t>
                      </a:r>
                      <a:endParaRPr kumimoji="1" lang="ja-JP" altLang="en-US" sz="1400" dirty="0"/>
                    </a:p>
                  </a:txBody>
                  <a:tcPr/>
                </a:tc>
                <a:tc>
                  <a:txBody>
                    <a:bodyPr/>
                    <a:lstStyle/>
                    <a:p>
                      <a:r>
                        <a:rPr kumimoji="1" lang="ja-JP" altLang="en-US" sz="1400" dirty="0" smtClean="0"/>
                        <a:t>実施事項</a:t>
                      </a:r>
                      <a:endParaRPr kumimoji="1" lang="ja-JP" altLang="en-US" sz="1400" dirty="0"/>
                    </a:p>
                  </a:txBody>
                  <a:tcPr/>
                </a:tc>
              </a:tr>
              <a:tr h="680399">
                <a:tc>
                  <a:txBody>
                    <a:bodyPr/>
                    <a:lstStyle/>
                    <a:p>
                      <a:r>
                        <a:rPr kumimoji="1" lang="en-US" altLang="ja-JP" sz="1400" dirty="0" smtClean="0"/>
                        <a:t>2005</a:t>
                      </a:r>
                      <a:r>
                        <a:rPr kumimoji="1" lang="ja-JP" altLang="en-US" sz="1400" dirty="0" smtClean="0"/>
                        <a:t>年</a:t>
                      </a:r>
                      <a:endParaRPr kumimoji="1" lang="ja-JP" altLang="en-US" sz="1400" dirty="0"/>
                    </a:p>
                  </a:txBody>
                  <a:tcPr/>
                </a:tc>
                <a:tc>
                  <a:txBody>
                    <a:bodyPr/>
                    <a:lstStyle/>
                    <a:p>
                      <a:r>
                        <a:rPr kumimoji="1" lang="en-US" altLang="ja-JP" sz="1400" dirty="0" smtClean="0"/>
                        <a:t>Digital Strategy</a:t>
                      </a:r>
                      <a:r>
                        <a:rPr kumimoji="1" lang="ja-JP" altLang="en-US" sz="1400" dirty="0" smtClean="0"/>
                        <a:t>：デジタル技術を利用した情報アクセスは、イノベーションの促進、生産性向上、国民の生活レベルの向上をもたらす、と提言</a:t>
                      </a:r>
                      <a:endParaRPr kumimoji="1" lang="ja-JP" altLang="en-US" sz="140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スライド番号プレースホルダ 3"/>
          <p:cNvSpPr>
            <a:spLocks noGrp="1"/>
          </p:cNvSpPr>
          <p:nvPr>
            <p:ph type="sldNum" sz="quarter" idx="10"/>
          </p:nvPr>
        </p:nvSpPr>
        <p:spPr>
          <a:noFill/>
        </p:spPr>
        <p:txBody>
          <a:bodyPr/>
          <a:lstStyle/>
          <a:p>
            <a:fld id="{38059303-9505-461F-8447-C3B4F297CE3A}" type="slidenum">
              <a:rPr lang="en-US" altLang="ja-JP" smtClean="0"/>
              <a:pPr/>
              <a:t>8</a:t>
            </a:fld>
            <a:endParaRPr lang="en-US" altLang="ja-JP" smtClean="0"/>
          </a:p>
        </p:txBody>
      </p:sp>
      <p:sp>
        <p:nvSpPr>
          <p:cNvPr id="41986"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41987"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１．オープンデータ戦略に関する動向　（２）諸外国の動向</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4616450"/>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mj-ea"/>
              <a:buAutoNum type="circleNumDbPlain" startAt="3"/>
              <a:defRPr/>
            </a:pPr>
            <a:r>
              <a:rPr lang="ja-JP" altLang="en-US" dirty="0" smtClean="0">
                <a:solidFill>
                  <a:srgbClr val="000000"/>
                </a:solidFill>
              </a:rPr>
              <a:t>米国</a:t>
            </a:r>
            <a:endParaRPr lang="en-US" altLang="ja-JP" dirty="0" smtClean="0">
              <a:solidFill>
                <a:srgbClr val="000000"/>
              </a:solidFill>
            </a:endParaRPr>
          </a:p>
          <a:p>
            <a:pPr marL="685800" lvl="2" indent="-457200" eaLnBrk="1" hangingPunct="1">
              <a:spcBef>
                <a:spcPct val="0"/>
              </a:spcBef>
              <a:defRPr/>
            </a:pPr>
            <a:r>
              <a:rPr lang="ja-JP" altLang="en-US" dirty="0">
                <a:solidFill>
                  <a:srgbClr val="000000"/>
                </a:solidFill>
              </a:rPr>
              <a:t>米国の</a:t>
            </a:r>
            <a:r>
              <a:rPr lang="en-US" altLang="ja-JP" dirty="0">
                <a:solidFill>
                  <a:srgbClr val="000000"/>
                </a:solidFill>
              </a:rPr>
              <a:t>Copyright Act </a:t>
            </a:r>
            <a:r>
              <a:rPr lang="en-US" altLang="ja-JP" dirty="0" smtClean="0">
                <a:solidFill>
                  <a:srgbClr val="000000"/>
                </a:solidFill>
              </a:rPr>
              <a:t>1976</a:t>
            </a:r>
            <a:r>
              <a:rPr lang="ja-JP" altLang="en-US" dirty="0">
                <a:solidFill>
                  <a:srgbClr val="000000"/>
                </a:solidFill>
              </a:rPr>
              <a:t>において、</a:t>
            </a:r>
            <a:r>
              <a:rPr lang="ja-JP" altLang="en-US" dirty="0" smtClean="0">
                <a:solidFill>
                  <a:srgbClr val="000000"/>
                </a:solidFill>
              </a:rPr>
              <a:t>連邦</a:t>
            </a:r>
            <a:r>
              <a:rPr lang="ja-JP" altLang="en-US" dirty="0">
                <a:solidFill>
                  <a:srgbClr val="000000"/>
                </a:solidFill>
              </a:rPr>
              <a:t>政府は著作権の対象外と</a:t>
            </a:r>
            <a:r>
              <a:rPr lang="ja-JP" altLang="en-US" dirty="0" smtClean="0">
                <a:solidFill>
                  <a:srgbClr val="000000"/>
                </a:solidFill>
              </a:rPr>
              <a:t>されて</a:t>
            </a:r>
            <a:r>
              <a:rPr lang="ja-JP" altLang="en-US" dirty="0">
                <a:solidFill>
                  <a:srgbClr val="000000"/>
                </a:solidFill>
              </a:rPr>
              <a:t>いる</a:t>
            </a:r>
            <a:r>
              <a:rPr lang="ja-JP" altLang="en-US" dirty="0" smtClean="0">
                <a:solidFill>
                  <a:srgbClr val="000000"/>
                </a:solidFill>
              </a:rPr>
              <a:t>。</a:t>
            </a:r>
            <a:endParaRPr lang="en-US" altLang="ja-JP" dirty="0" smtClean="0">
              <a:solidFill>
                <a:srgbClr val="000000"/>
              </a:solidFill>
            </a:endParaRPr>
          </a:p>
          <a:p>
            <a:pPr marL="685800" lvl="2" indent="-457200" eaLnBrk="1" hangingPunct="1">
              <a:spcBef>
                <a:spcPct val="0"/>
              </a:spcBef>
              <a:defRPr/>
            </a:pPr>
            <a:r>
              <a:rPr lang="en-US" altLang="ja-JP" dirty="0" smtClean="0">
                <a:solidFill>
                  <a:srgbClr val="000000"/>
                </a:solidFill>
              </a:rPr>
              <a:t>OMB Circular </a:t>
            </a:r>
            <a:r>
              <a:rPr lang="en-US" altLang="ja-JP" dirty="0">
                <a:solidFill>
                  <a:srgbClr val="000000"/>
                </a:solidFill>
              </a:rPr>
              <a:t>1-16</a:t>
            </a:r>
            <a:r>
              <a:rPr lang="ja-JP" altLang="en-US" dirty="0">
                <a:solidFill>
                  <a:srgbClr val="000000"/>
                </a:solidFill>
              </a:rPr>
              <a:t>では、地理情報関連に</a:t>
            </a:r>
            <a:r>
              <a:rPr lang="ja-JP" altLang="en-US" dirty="0" smtClean="0">
                <a:solidFill>
                  <a:srgbClr val="000000"/>
                </a:solidFill>
              </a:rPr>
              <a:t>ついて、</a:t>
            </a:r>
            <a:r>
              <a:rPr lang="ja-JP" altLang="en-US" dirty="0">
                <a:solidFill>
                  <a:srgbClr val="000000"/>
                </a:solidFill>
              </a:rPr>
              <a:t>政府は、政府機関及び</a:t>
            </a:r>
            <a:r>
              <a:rPr lang="ja-JP" altLang="en-US" dirty="0" smtClean="0">
                <a:solidFill>
                  <a:srgbClr val="000000"/>
                </a:solidFill>
              </a:rPr>
              <a:t>その他</a:t>
            </a:r>
            <a:r>
              <a:rPr lang="ja-JP" altLang="en-US" dirty="0">
                <a:solidFill>
                  <a:srgbClr val="000000"/>
                </a:solidFill>
              </a:rPr>
              <a:t>非政府利用者が</a:t>
            </a:r>
            <a:r>
              <a:rPr lang="ja-JP" altLang="en-US" dirty="0" smtClean="0">
                <a:solidFill>
                  <a:srgbClr val="000000"/>
                </a:solidFill>
              </a:rPr>
              <a:t>シェアできるようにデータ</a:t>
            </a:r>
            <a:r>
              <a:rPr lang="ja-JP" altLang="en-US" dirty="0">
                <a:solidFill>
                  <a:srgbClr val="000000"/>
                </a:solidFill>
              </a:rPr>
              <a:t>・情報・</a:t>
            </a:r>
            <a:r>
              <a:rPr lang="ja-JP" altLang="en-US" dirty="0" smtClean="0">
                <a:solidFill>
                  <a:srgbClr val="000000"/>
                </a:solidFill>
              </a:rPr>
              <a:t>製品</a:t>
            </a:r>
            <a:r>
              <a:rPr lang="ja-JP" altLang="en-US" dirty="0">
                <a:solidFill>
                  <a:srgbClr val="000000"/>
                </a:solidFill>
              </a:rPr>
              <a:t>について</a:t>
            </a:r>
            <a:r>
              <a:rPr lang="ja-JP" altLang="en-US" dirty="0" smtClean="0">
                <a:solidFill>
                  <a:srgbClr val="000000"/>
                </a:solidFill>
              </a:rPr>
              <a:t>、収集</a:t>
            </a:r>
            <a:r>
              <a:rPr lang="ja-JP" altLang="en-US" dirty="0">
                <a:solidFill>
                  <a:srgbClr val="000000"/>
                </a:solidFill>
              </a:rPr>
              <a:t>・管理・</a:t>
            </a:r>
            <a:r>
              <a:rPr lang="ja-JP" altLang="en-US" dirty="0" smtClean="0">
                <a:solidFill>
                  <a:srgbClr val="000000"/>
                </a:solidFill>
              </a:rPr>
              <a:t>貯蔵</a:t>
            </a:r>
            <a:r>
              <a:rPr lang="ja-JP" altLang="en-US" dirty="0">
                <a:solidFill>
                  <a:srgbClr val="000000"/>
                </a:solidFill>
              </a:rPr>
              <a:t>・配布し、全ての資源間のデータ統合を促進する責任を持つと</a:t>
            </a:r>
            <a:r>
              <a:rPr lang="ja-JP" altLang="en-US" dirty="0" smtClean="0">
                <a:solidFill>
                  <a:srgbClr val="000000"/>
                </a:solidFill>
              </a:rPr>
              <a:t>されている。</a:t>
            </a:r>
            <a:endParaRPr lang="en-US" altLang="ja-JP" dirty="0">
              <a:solidFill>
                <a:srgbClr val="000000"/>
              </a:solidFill>
            </a:endParaRPr>
          </a:p>
          <a:p>
            <a:pPr marL="685800" lvl="2" indent="-457200" eaLnBrk="1" hangingPunct="1">
              <a:spcBef>
                <a:spcPct val="0"/>
              </a:spcBef>
              <a:defRPr/>
            </a:pPr>
            <a:r>
              <a:rPr lang="en-US" altLang="ja-JP" dirty="0" smtClean="0">
                <a:solidFill>
                  <a:srgbClr val="000000"/>
                </a:solidFill>
              </a:rPr>
              <a:t>Data.gov</a:t>
            </a:r>
            <a:r>
              <a:rPr lang="ja-JP" altLang="en-US" dirty="0" smtClean="0">
                <a:solidFill>
                  <a:srgbClr val="000000"/>
                </a:solidFill>
              </a:rPr>
              <a:t>等で多くのデータを公開。</a:t>
            </a:r>
            <a:endParaRPr lang="en-US" altLang="ja-JP" dirty="0" smtClean="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a:p>
            <a:pPr marL="685800" lvl="2" indent="-457200" eaLnBrk="1" hangingPunct="1">
              <a:spcBef>
                <a:spcPct val="0"/>
              </a:spcBef>
              <a:defRPr/>
            </a:pPr>
            <a:endParaRPr lang="en-US" altLang="ja-JP" dirty="0" smtClean="0">
              <a:solidFill>
                <a:srgbClr val="000000"/>
              </a:solidFill>
            </a:endParaRPr>
          </a:p>
          <a:p>
            <a:pPr marL="685800" lvl="2" indent="-457200" eaLnBrk="1" hangingPunct="1">
              <a:spcBef>
                <a:spcPct val="0"/>
              </a:spcBef>
              <a:defRPr/>
            </a:pPr>
            <a:endParaRPr lang="en-US" altLang="ja-JP" dirty="0">
              <a:solidFill>
                <a:srgbClr val="000000"/>
              </a:solidFill>
            </a:endParaRPr>
          </a:p>
        </p:txBody>
      </p:sp>
      <p:graphicFrame>
        <p:nvGraphicFramePr>
          <p:cNvPr id="7" name="表 6"/>
          <p:cNvGraphicFramePr>
            <a:graphicFrameLocks noGrp="1"/>
          </p:cNvGraphicFramePr>
          <p:nvPr/>
        </p:nvGraphicFramePr>
        <p:xfrm>
          <a:off x="1208088" y="3284538"/>
          <a:ext cx="7848872" cy="2183008"/>
        </p:xfrm>
        <a:graphic>
          <a:graphicData uri="http://schemas.openxmlformats.org/drawingml/2006/table">
            <a:tbl>
              <a:tblPr firstRow="1" bandRow="1">
                <a:tableStyleId>{5C22544A-7EE6-4342-B048-85BDC9FD1C3A}</a:tableStyleId>
              </a:tblPr>
              <a:tblGrid>
                <a:gridCol w="1152128"/>
                <a:gridCol w="6696744"/>
              </a:tblGrid>
              <a:tr h="432048">
                <a:tc>
                  <a:txBody>
                    <a:bodyPr/>
                    <a:lstStyle/>
                    <a:p>
                      <a:r>
                        <a:rPr kumimoji="1" lang="ja-JP" altLang="en-US" sz="1400" dirty="0" smtClean="0"/>
                        <a:t>経緯</a:t>
                      </a:r>
                      <a:endParaRPr kumimoji="1" lang="ja-JP" altLang="en-US" sz="1400" dirty="0"/>
                    </a:p>
                  </a:txBody>
                  <a:tcPr/>
                </a:tc>
                <a:tc>
                  <a:txBody>
                    <a:bodyPr/>
                    <a:lstStyle/>
                    <a:p>
                      <a:r>
                        <a:rPr kumimoji="1" lang="ja-JP" altLang="en-US" sz="1400" dirty="0" smtClean="0"/>
                        <a:t>実施事項</a:t>
                      </a:r>
                      <a:endParaRPr kumimoji="1" lang="ja-JP" altLang="en-US" sz="1400" dirty="0"/>
                    </a:p>
                  </a:txBody>
                  <a:tcPr/>
                </a:tc>
              </a:tr>
              <a:tr h="881200">
                <a:tc>
                  <a:txBody>
                    <a:bodyPr/>
                    <a:lstStyle/>
                    <a:p>
                      <a:r>
                        <a:rPr kumimoji="1" lang="en-US" altLang="ja-JP" sz="1400" dirty="0" smtClean="0"/>
                        <a:t>2009</a:t>
                      </a:r>
                      <a:r>
                        <a:rPr kumimoji="1" lang="ja-JP" altLang="en-US" sz="1400" dirty="0" smtClean="0"/>
                        <a:t>年</a:t>
                      </a:r>
                      <a:endParaRPr kumimoji="1" lang="ja-JP" altLang="en-US" sz="1400" dirty="0"/>
                    </a:p>
                  </a:txBody>
                  <a:tcPr/>
                </a:tc>
                <a:tc>
                  <a:txBody>
                    <a:bodyPr/>
                    <a:lstStyle/>
                    <a:p>
                      <a:r>
                        <a:rPr kumimoji="1" lang="ja-JP" altLang="en-US" sz="1400" dirty="0" smtClean="0"/>
                        <a:t>オバマ大統領の「</a:t>
                      </a:r>
                      <a:r>
                        <a:rPr kumimoji="1" lang="en-US" altLang="ja-JP" sz="1400" dirty="0" smtClean="0"/>
                        <a:t>Transparency and Open Government</a:t>
                      </a:r>
                      <a:r>
                        <a:rPr kumimoji="1" lang="ja-JP" altLang="en-US" sz="1400" dirty="0" smtClean="0"/>
                        <a:t>」において、政府の信頼性向上、民主主義の強化、政府の効率性と有効性の向上を掲げ、データポータルサイトである「</a:t>
                      </a:r>
                      <a:r>
                        <a:rPr kumimoji="1" lang="en-US" altLang="ja-JP" sz="1400" dirty="0" smtClean="0"/>
                        <a:t>Data.gov</a:t>
                      </a:r>
                      <a:r>
                        <a:rPr kumimoji="1" lang="ja-JP" altLang="en-US" sz="1400" dirty="0" smtClean="0"/>
                        <a:t>」を開設するなどの施策を実施</a:t>
                      </a:r>
                      <a:endParaRPr kumimoji="1" lang="ja-JP" altLang="en-US" sz="1400" dirty="0"/>
                    </a:p>
                  </a:txBody>
                  <a:tcPr/>
                </a:tc>
              </a:tr>
              <a:tr h="869760">
                <a:tc>
                  <a:txBody>
                    <a:bodyPr/>
                    <a:lstStyle/>
                    <a:p>
                      <a:r>
                        <a:rPr kumimoji="1" lang="en-US" altLang="ja-JP" sz="1400" dirty="0" smtClean="0"/>
                        <a:t>2012</a:t>
                      </a:r>
                      <a:r>
                        <a:rPr kumimoji="1" lang="ja-JP" altLang="en-US" sz="1400" dirty="0" smtClean="0"/>
                        <a:t>年</a:t>
                      </a:r>
                      <a:endParaRPr kumimoji="1" lang="ja-JP" altLang="en-US" sz="1400" dirty="0"/>
                    </a:p>
                  </a:txBody>
                  <a:tcPr/>
                </a:tc>
                <a:tc>
                  <a:txBody>
                    <a:bodyPr/>
                    <a:lstStyle/>
                    <a:p>
                      <a:r>
                        <a:rPr kumimoji="1" lang="ja-JP" altLang="en-US" sz="1400" dirty="0" smtClean="0"/>
                        <a:t>「デジタル戦略」に基づき、数値データだけでなく文書情報等の非構造化データ（文書、ファクトシート、プレスリリース、コンプライアンスガイダンスなど）も対象に公開を推進</a:t>
                      </a:r>
                      <a:endParaRPr kumimoji="1" lang="ja-JP" altLang="en-US" sz="1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スライド番号プレースホルダ 3"/>
          <p:cNvSpPr>
            <a:spLocks noGrp="1"/>
          </p:cNvSpPr>
          <p:nvPr>
            <p:ph type="sldNum" sz="quarter" idx="10"/>
          </p:nvPr>
        </p:nvSpPr>
        <p:spPr>
          <a:noFill/>
        </p:spPr>
        <p:txBody>
          <a:bodyPr/>
          <a:lstStyle/>
          <a:p>
            <a:fld id="{0B3B01A0-1DDC-42F2-AF94-B5A00ECDA47A}" type="slidenum">
              <a:rPr lang="en-US" altLang="ja-JP" smtClean="0"/>
              <a:pPr/>
              <a:t>9</a:t>
            </a:fld>
            <a:endParaRPr lang="en-US" altLang="ja-JP" smtClean="0"/>
          </a:p>
        </p:txBody>
      </p:sp>
      <p:sp>
        <p:nvSpPr>
          <p:cNvPr id="44034" name="フッター プレースホルダ 4"/>
          <p:cNvSpPr>
            <a:spLocks noGrp="1"/>
          </p:cNvSpPr>
          <p:nvPr>
            <p:ph type="ftr" sz="quarter" idx="11"/>
          </p:nvPr>
        </p:nvSpPr>
        <p:spPr>
          <a:noFill/>
        </p:spPr>
        <p:txBody>
          <a:bodyPr/>
          <a:lstStyle/>
          <a:p>
            <a:r>
              <a:rPr lang="en-US" altLang="ja-JP" smtClean="0"/>
              <a:t>Copyright (C) 2012, Open Data Promotion Consortium</a:t>
            </a:r>
          </a:p>
        </p:txBody>
      </p:sp>
      <p:sp>
        <p:nvSpPr>
          <p:cNvPr id="44035" name="Rectangle 2"/>
          <p:cNvSpPr>
            <a:spLocks noGrp="1" noChangeArrowheads="1"/>
          </p:cNvSpPr>
          <p:nvPr>
            <p:ph type="title"/>
          </p:nvPr>
        </p:nvSpPr>
        <p:spPr/>
        <p:txBody>
          <a:bodyPr/>
          <a:lstStyle/>
          <a:p>
            <a:pPr eaLnBrk="1" hangingPunct="1"/>
            <a:r>
              <a:rPr lang="ja-JP" altLang="en-US" sz="2000" b="0" smtClean="0">
                <a:solidFill>
                  <a:srgbClr val="000000"/>
                </a:solidFill>
                <a:latin typeface="HGP創英角ｺﾞｼｯｸUB" pitchFamily="50" charset="-128"/>
                <a:ea typeface="HGP創英角ｺﾞｼｯｸUB" pitchFamily="50" charset="-128"/>
              </a:rPr>
              <a:t>２．対象とする情報・データ</a:t>
            </a:r>
            <a:endParaRPr lang="ja-JP" altLang="en-US" sz="2000" smtClean="0">
              <a:solidFill>
                <a:srgbClr val="000000"/>
              </a:solidFill>
            </a:endParaRPr>
          </a:p>
        </p:txBody>
      </p:sp>
      <p:sp>
        <p:nvSpPr>
          <p:cNvPr id="8197" name="Rectangle 49"/>
          <p:cNvSpPr>
            <a:spLocks noGrp="1" noChangeArrowheads="1"/>
          </p:cNvSpPr>
          <p:nvPr>
            <p:ph type="body" idx="1"/>
          </p:nvPr>
        </p:nvSpPr>
        <p:spPr>
          <a:xfrm>
            <a:off x="560388" y="908050"/>
            <a:ext cx="8929687" cy="5724644"/>
          </a:xfrm>
        </p:spPr>
        <p:txBody>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457200" indent="-457200" eaLnBrk="1" hangingPunct="1">
              <a:spcBef>
                <a:spcPct val="0"/>
              </a:spcBef>
              <a:buFont typeface="Wingdings" pitchFamily="2" charset="2"/>
              <a:buChar char="n"/>
              <a:defRPr/>
            </a:pPr>
            <a:r>
              <a:rPr lang="ja-JP" altLang="en-US" dirty="0">
                <a:solidFill>
                  <a:srgbClr val="000000"/>
                </a:solidFill>
              </a:rPr>
              <a:t>対象と</a:t>
            </a:r>
            <a:r>
              <a:rPr lang="ja-JP" altLang="en-US" dirty="0" smtClean="0">
                <a:solidFill>
                  <a:srgbClr val="000000"/>
                </a:solidFill>
              </a:rPr>
              <a:t>する情報・データについて</a:t>
            </a:r>
            <a:endParaRPr lang="en-US" altLang="ja-JP" dirty="0" smtClean="0">
              <a:solidFill>
                <a:srgbClr val="000000"/>
              </a:solidFill>
            </a:endParaRPr>
          </a:p>
          <a:p>
            <a:pPr marL="685800" lvl="2" indent="-457200" eaLnBrk="1" hangingPunct="1">
              <a:spcBef>
                <a:spcPct val="0"/>
              </a:spcBef>
              <a:defRPr/>
            </a:pPr>
            <a:r>
              <a:rPr lang="ja-JP" altLang="en-US" dirty="0" smtClean="0">
                <a:solidFill>
                  <a:srgbClr val="000000"/>
                </a:solidFill>
              </a:rPr>
              <a:t>以下の情報・データを対象とすることを想定する。</a:t>
            </a:r>
            <a:endParaRPr lang="en-US" altLang="ja-JP" dirty="0" smtClean="0">
              <a:solidFill>
                <a:srgbClr val="000000"/>
              </a:solidFill>
            </a:endParaRPr>
          </a:p>
          <a:p>
            <a:pPr marL="685800" lvl="2" indent="-457200" eaLnBrk="1" hangingPunct="1">
              <a:spcBef>
                <a:spcPct val="0"/>
              </a:spcBef>
              <a:defRPr/>
            </a:pPr>
            <a:endParaRPr lang="en-US" altLang="ja-JP" sz="1200" dirty="0">
              <a:solidFill>
                <a:srgbClr val="000000"/>
              </a:solidFill>
            </a:endParaRPr>
          </a:p>
          <a:p>
            <a:pPr marL="228600" lvl="2" indent="0" eaLnBrk="1" hangingPunct="1">
              <a:spcBef>
                <a:spcPct val="0"/>
              </a:spcBef>
              <a:buFont typeface="Wingdings" pitchFamily="2" charset="2"/>
              <a:buNone/>
              <a:defRPr/>
            </a:pPr>
            <a:r>
              <a:rPr lang="ja-JP" altLang="en-US" dirty="0" smtClean="0">
                <a:solidFill>
                  <a:srgbClr val="000000"/>
                </a:solidFill>
              </a:rPr>
              <a:t>１．著作権</a:t>
            </a:r>
            <a:r>
              <a:rPr lang="ja-JP" altLang="en-US" dirty="0">
                <a:solidFill>
                  <a:srgbClr val="000000"/>
                </a:solidFill>
              </a:rPr>
              <a:t>が確実にある</a:t>
            </a:r>
            <a:r>
              <a:rPr lang="ja-JP" altLang="en-US" dirty="0" smtClean="0">
                <a:solidFill>
                  <a:srgbClr val="000000"/>
                </a:solidFill>
              </a:rPr>
              <a:t>もの</a:t>
            </a:r>
            <a:endParaRPr lang="en-US" altLang="ja-JP" dirty="0" smtClean="0">
              <a:solidFill>
                <a:srgbClr val="000000"/>
              </a:solidFill>
            </a:endParaRPr>
          </a:p>
          <a:p>
            <a:pPr marL="228600" lvl="2" indent="0" eaLnBrk="1" hangingPunct="1">
              <a:spcBef>
                <a:spcPct val="0"/>
              </a:spcBef>
              <a:buFont typeface="Wingdings" pitchFamily="2" charset="2"/>
              <a:buNone/>
              <a:defRPr/>
            </a:pPr>
            <a:r>
              <a:rPr lang="en-US" altLang="ja-JP" dirty="0" smtClean="0">
                <a:solidFill>
                  <a:srgbClr val="000000"/>
                </a:solidFill>
              </a:rPr>
              <a:t>	</a:t>
            </a:r>
            <a:r>
              <a:rPr lang="ja-JP" altLang="en-US" dirty="0" smtClean="0">
                <a:solidFill>
                  <a:srgbClr val="000000"/>
                </a:solidFill>
              </a:rPr>
              <a:t>：</a:t>
            </a:r>
            <a:r>
              <a:rPr lang="ja-JP" altLang="en-US" dirty="0">
                <a:solidFill>
                  <a:srgbClr val="000000"/>
                </a:solidFill>
              </a:rPr>
              <a:t>情報通信</a:t>
            </a:r>
            <a:r>
              <a:rPr lang="ja-JP" altLang="en-US" dirty="0" smtClean="0">
                <a:solidFill>
                  <a:srgbClr val="000000"/>
                </a:solidFill>
              </a:rPr>
              <a:t>白書</a:t>
            </a:r>
            <a:endParaRPr lang="en-US" altLang="ja-JP" dirty="0" smtClean="0">
              <a:solidFill>
                <a:srgbClr val="000000"/>
              </a:solidFill>
            </a:endParaRPr>
          </a:p>
          <a:p>
            <a:pPr marL="228600" lvl="2" indent="0" eaLnBrk="1" hangingPunct="1">
              <a:spcBef>
                <a:spcPct val="0"/>
              </a:spcBef>
              <a:buNone/>
              <a:defRPr/>
            </a:pPr>
            <a:r>
              <a:rPr lang="en-US" altLang="ja-JP" sz="1600" dirty="0">
                <a:solidFill>
                  <a:srgbClr val="000000"/>
                </a:solidFill>
              </a:rPr>
              <a:t>	</a:t>
            </a:r>
            <a:r>
              <a:rPr lang="ja-JP" altLang="en-US" sz="1600" dirty="0" smtClean="0">
                <a:solidFill>
                  <a:srgbClr val="000000"/>
                </a:solidFill>
              </a:rPr>
              <a:t>　（紙版、</a:t>
            </a:r>
            <a:r>
              <a:rPr lang="en-US" altLang="ja-JP" sz="1600" dirty="0" smtClean="0">
                <a:solidFill>
                  <a:srgbClr val="000000"/>
                </a:solidFill>
              </a:rPr>
              <a:t>PDF</a:t>
            </a:r>
            <a:r>
              <a:rPr lang="ja-JP" altLang="en-US" sz="1600" dirty="0" smtClean="0">
                <a:solidFill>
                  <a:srgbClr val="000000"/>
                </a:solidFill>
              </a:rPr>
              <a:t>版、電子書籍版（</a:t>
            </a:r>
            <a:r>
              <a:rPr lang="en-US" altLang="ja-JP" sz="1600" dirty="0" smtClean="0">
                <a:solidFill>
                  <a:srgbClr val="000000"/>
                </a:solidFill>
              </a:rPr>
              <a:t>EPUB</a:t>
            </a:r>
            <a:r>
              <a:rPr lang="ja-JP" altLang="en-US" sz="1600" dirty="0" smtClean="0">
                <a:solidFill>
                  <a:srgbClr val="000000"/>
                </a:solidFill>
              </a:rPr>
              <a:t>）、</a:t>
            </a:r>
            <a:r>
              <a:rPr lang="en-US" altLang="ja-JP" sz="1600" dirty="0" smtClean="0">
                <a:solidFill>
                  <a:srgbClr val="000000"/>
                </a:solidFill>
              </a:rPr>
              <a:t>HTML</a:t>
            </a:r>
            <a:r>
              <a:rPr lang="ja-JP" altLang="en-US" sz="1600" dirty="0" smtClean="0">
                <a:solidFill>
                  <a:srgbClr val="000000"/>
                </a:solidFill>
              </a:rPr>
              <a:t>版が発行</a:t>
            </a:r>
            <a:r>
              <a:rPr lang="ja-JP" altLang="en-US" sz="1600" dirty="0">
                <a:solidFill>
                  <a:srgbClr val="000000"/>
                </a:solidFill>
              </a:rPr>
              <a:t>。文章については</a:t>
            </a:r>
            <a:r>
              <a:rPr lang="ja-JP" altLang="en-US" sz="1600" dirty="0" smtClean="0">
                <a:solidFill>
                  <a:srgbClr val="000000"/>
                </a:solidFill>
              </a:rPr>
              <a:t>テキスト形式でも</a:t>
            </a:r>
            <a:endParaRPr lang="en-US" altLang="ja-JP" sz="1600" dirty="0" smtClean="0">
              <a:solidFill>
                <a:srgbClr val="000000"/>
              </a:solidFill>
            </a:endParaRPr>
          </a:p>
          <a:p>
            <a:pPr marL="228600" lvl="2" indent="0" eaLnBrk="1" hangingPunct="1">
              <a:spcBef>
                <a:spcPct val="0"/>
              </a:spcBef>
              <a:buNone/>
              <a:defRPr/>
            </a:pPr>
            <a:r>
              <a:rPr lang="ja-JP" altLang="en-US" sz="1600" dirty="0">
                <a:solidFill>
                  <a:srgbClr val="000000"/>
                </a:solidFill>
              </a:rPr>
              <a:t>　</a:t>
            </a:r>
            <a:r>
              <a:rPr lang="ja-JP" altLang="en-US" sz="1600" dirty="0" smtClean="0">
                <a:solidFill>
                  <a:srgbClr val="000000"/>
                </a:solidFill>
              </a:rPr>
              <a:t>　　　　　　公開</a:t>
            </a:r>
            <a:r>
              <a:rPr lang="ja-JP" altLang="en-US" sz="1600" dirty="0">
                <a:solidFill>
                  <a:srgbClr val="000000"/>
                </a:solidFill>
              </a:rPr>
              <a:t>。データ</a:t>
            </a:r>
            <a:r>
              <a:rPr lang="ja-JP" altLang="en-US" sz="1600" dirty="0" smtClean="0">
                <a:solidFill>
                  <a:srgbClr val="000000"/>
                </a:solidFill>
              </a:rPr>
              <a:t>については</a:t>
            </a:r>
            <a:r>
              <a:rPr lang="en-US" altLang="ja-JP" sz="1600" dirty="0" err="1" smtClean="0">
                <a:solidFill>
                  <a:srgbClr val="000000"/>
                </a:solidFill>
              </a:rPr>
              <a:t>xls</a:t>
            </a:r>
            <a:r>
              <a:rPr lang="ja-JP" altLang="en-US" sz="1600" dirty="0" smtClean="0">
                <a:solidFill>
                  <a:srgbClr val="000000"/>
                </a:solidFill>
              </a:rPr>
              <a:t>で公開。）</a:t>
            </a:r>
            <a:endParaRPr lang="en-US" altLang="ja-JP" sz="1600" dirty="0" smtClean="0">
              <a:solidFill>
                <a:srgbClr val="000000"/>
              </a:solidFill>
            </a:endParaRPr>
          </a:p>
          <a:p>
            <a:pPr marL="228600" lvl="2" indent="0" eaLnBrk="1" hangingPunct="1">
              <a:spcBef>
                <a:spcPct val="0"/>
              </a:spcBef>
              <a:buFont typeface="Wingdings" pitchFamily="2" charset="2"/>
              <a:buNone/>
              <a:defRPr/>
            </a:pPr>
            <a:r>
              <a:rPr lang="en-US" altLang="ja-JP" sz="1600" dirty="0">
                <a:solidFill>
                  <a:srgbClr val="000000"/>
                </a:solidFill>
              </a:rPr>
              <a:t>	</a:t>
            </a:r>
            <a:r>
              <a:rPr lang="ja-JP" altLang="en-US" sz="1600" dirty="0" smtClean="0">
                <a:solidFill>
                  <a:srgbClr val="000000"/>
                </a:solidFill>
              </a:rPr>
              <a:t>　（文章、グラフ、イラスト、統計データ、写真で構成）</a:t>
            </a:r>
            <a:endParaRPr lang="en-US" altLang="ja-JP" sz="1600" dirty="0" smtClean="0">
              <a:solidFill>
                <a:srgbClr val="000000"/>
              </a:solidFill>
            </a:endParaRPr>
          </a:p>
          <a:p>
            <a:pPr marL="228600" lvl="2" indent="0" eaLnBrk="1" hangingPunct="1">
              <a:spcBef>
                <a:spcPct val="0"/>
              </a:spcBef>
              <a:buFont typeface="Wingdings" pitchFamily="2" charset="2"/>
              <a:buNone/>
              <a:defRPr/>
            </a:pPr>
            <a:endParaRPr lang="ja-JP" altLang="en-US" sz="1200" dirty="0">
              <a:solidFill>
                <a:srgbClr val="000000"/>
              </a:solidFill>
            </a:endParaRPr>
          </a:p>
          <a:p>
            <a:pPr marL="228600" lvl="2" indent="0" eaLnBrk="1" hangingPunct="1">
              <a:spcBef>
                <a:spcPct val="0"/>
              </a:spcBef>
              <a:buFont typeface="Wingdings" pitchFamily="2" charset="2"/>
              <a:buNone/>
              <a:defRPr/>
            </a:pPr>
            <a:r>
              <a:rPr lang="ja-JP" altLang="en-US" dirty="0" smtClean="0">
                <a:solidFill>
                  <a:srgbClr val="000000"/>
                </a:solidFill>
              </a:rPr>
              <a:t>２．データ</a:t>
            </a:r>
            <a:r>
              <a:rPr lang="ja-JP" altLang="en-US" dirty="0">
                <a:solidFill>
                  <a:srgbClr val="000000"/>
                </a:solidFill>
              </a:rPr>
              <a:t>系、著作権が無いだろうというもの</a:t>
            </a:r>
          </a:p>
          <a:p>
            <a:pPr marL="228600" lvl="2" indent="0" eaLnBrk="1" hangingPunct="1">
              <a:spcBef>
                <a:spcPct val="0"/>
              </a:spcBef>
              <a:buFont typeface="Wingdings" pitchFamily="2" charset="2"/>
              <a:buNone/>
              <a:defRPr/>
            </a:pPr>
            <a:r>
              <a:rPr lang="en-US" altLang="ja-JP" dirty="0" smtClean="0">
                <a:solidFill>
                  <a:srgbClr val="000000"/>
                </a:solidFill>
              </a:rPr>
              <a:t>	</a:t>
            </a:r>
            <a:r>
              <a:rPr lang="ja-JP" altLang="en-US" dirty="0" smtClean="0">
                <a:solidFill>
                  <a:srgbClr val="000000"/>
                </a:solidFill>
              </a:rPr>
              <a:t>：統計情報</a:t>
            </a:r>
            <a:endParaRPr lang="ja-JP" altLang="en-US" dirty="0">
              <a:solidFill>
                <a:srgbClr val="000000"/>
              </a:solidFill>
            </a:endParaRPr>
          </a:p>
          <a:p>
            <a:pPr marL="228600" lvl="2" indent="0" eaLnBrk="1" hangingPunct="1">
              <a:spcBef>
                <a:spcPct val="0"/>
              </a:spcBef>
              <a:buFont typeface="Wingdings" pitchFamily="2" charset="2"/>
              <a:buNone/>
              <a:defRPr/>
            </a:pPr>
            <a:r>
              <a:rPr lang="ja-JP" altLang="en-US" sz="1600" dirty="0" smtClean="0">
                <a:solidFill>
                  <a:srgbClr val="000000"/>
                </a:solidFill>
              </a:rPr>
              <a:t>　　　　　　（</a:t>
            </a:r>
            <a:r>
              <a:rPr lang="en-US" altLang="ja-JP" sz="1600" dirty="0" smtClean="0">
                <a:solidFill>
                  <a:srgbClr val="000000"/>
                </a:solidFill>
              </a:rPr>
              <a:t>stat.go.jp</a:t>
            </a:r>
            <a:r>
              <a:rPr lang="ja-JP" altLang="en-US" sz="1600" dirty="0" smtClean="0">
                <a:solidFill>
                  <a:srgbClr val="000000"/>
                </a:solidFill>
              </a:rPr>
              <a:t>で公開）</a:t>
            </a:r>
            <a:endParaRPr lang="en-US" altLang="ja-JP" sz="1600" dirty="0" smtClean="0">
              <a:solidFill>
                <a:srgbClr val="000000"/>
              </a:solidFill>
            </a:endParaRPr>
          </a:p>
          <a:p>
            <a:pPr marL="228600" lvl="2" indent="0" eaLnBrk="1" hangingPunct="1">
              <a:spcBef>
                <a:spcPct val="0"/>
              </a:spcBef>
              <a:buFont typeface="Wingdings" pitchFamily="2" charset="2"/>
              <a:buNone/>
              <a:defRPr/>
            </a:pPr>
            <a:r>
              <a:rPr lang="en-US" altLang="ja-JP" sz="1600" dirty="0">
                <a:solidFill>
                  <a:srgbClr val="000000"/>
                </a:solidFill>
              </a:rPr>
              <a:t>	</a:t>
            </a:r>
            <a:r>
              <a:rPr lang="ja-JP" altLang="en-US" sz="1600" dirty="0" smtClean="0">
                <a:solidFill>
                  <a:srgbClr val="000000"/>
                </a:solidFill>
              </a:rPr>
              <a:t>　（統計データ、グラフ、文章等）</a:t>
            </a:r>
            <a:endParaRPr lang="en-US" altLang="ja-JP" sz="1600" dirty="0" smtClean="0">
              <a:solidFill>
                <a:srgbClr val="000000"/>
              </a:solidFill>
            </a:endParaRPr>
          </a:p>
          <a:p>
            <a:pPr marL="228600" lvl="2" indent="0" eaLnBrk="1" hangingPunct="1">
              <a:spcBef>
                <a:spcPct val="0"/>
              </a:spcBef>
              <a:buFont typeface="Wingdings" pitchFamily="2" charset="2"/>
              <a:buNone/>
              <a:defRPr/>
            </a:pPr>
            <a:endParaRPr lang="en-US" altLang="ja-JP" sz="1200" dirty="0" smtClean="0">
              <a:solidFill>
                <a:srgbClr val="000000"/>
              </a:solidFill>
            </a:endParaRPr>
          </a:p>
          <a:p>
            <a:pPr marL="228600" lvl="2" indent="0" eaLnBrk="1" hangingPunct="1">
              <a:spcBef>
                <a:spcPct val="0"/>
              </a:spcBef>
              <a:buFont typeface="Wingdings" pitchFamily="2" charset="2"/>
              <a:buNone/>
              <a:defRPr/>
            </a:pPr>
            <a:r>
              <a:rPr lang="ja-JP" altLang="en-US" dirty="0" smtClean="0">
                <a:solidFill>
                  <a:srgbClr val="000000"/>
                </a:solidFill>
              </a:rPr>
              <a:t>３．著作権</a:t>
            </a:r>
            <a:r>
              <a:rPr lang="ja-JP" altLang="en-US" dirty="0">
                <a:solidFill>
                  <a:srgbClr val="000000"/>
                </a:solidFill>
              </a:rPr>
              <a:t>としてはグレーゾーンで、かつ他の問題も含むもの</a:t>
            </a:r>
          </a:p>
          <a:p>
            <a:pPr marL="228600" lvl="2" indent="0" eaLnBrk="1" hangingPunct="1">
              <a:spcBef>
                <a:spcPct val="0"/>
              </a:spcBef>
              <a:buFont typeface="Wingdings" pitchFamily="2" charset="2"/>
              <a:buNone/>
              <a:defRPr/>
            </a:pPr>
            <a:r>
              <a:rPr lang="en-US" altLang="ja-JP" dirty="0" smtClean="0">
                <a:solidFill>
                  <a:srgbClr val="000000"/>
                </a:solidFill>
              </a:rPr>
              <a:t>	</a:t>
            </a:r>
            <a:r>
              <a:rPr lang="ja-JP" altLang="en-US" dirty="0" smtClean="0">
                <a:solidFill>
                  <a:srgbClr val="000000"/>
                </a:solidFill>
              </a:rPr>
              <a:t>：</a:t>
            </a:r>
            <a:r>
              <a:rPr lang="ja-JP" altLang="en-US" dirty="0">
                <a:solidFill>
                  <a:srgbClr val="000000"/>
                </a:solidFill>
              </a:rPr>
              <a:t>地理空間</a:t>
            </a:r>
            <a:r>
              <a:rPr lang="ja-JP" altLang="en-US" dirty="0" smtClean="0">
                <a:solidFill>
                  <a:srgbClr val="000000"/>
                </a:solidFill>
              </a:rPr>
              <a:t>情報</a:t>
            </a:r>
            <a:endParaRPr lang="en-US" altLang="ja-JP" dirty="0" smtClean="0">
              <a:solidFill>
                <a:srgbClr val="000000"/>
              </a:solidFill>
            </a:endParaRPr>
          </a:p>
          <a:p>
            <a:pPr marL="228600" lvl="2" indent="0" eaLnBrk="1" hangingPunct="1">
              <a:spcBef>
                <a:spcPct val="0"/>
              </a:spcBef>
              <a:buFont typeface="Wingdings" pitchFamily="2" charset="2"/>
              <a:buNone/>
              <a:defRPr/>
            </a:pPr>
            <a:r>
              <a:rPr lang="en-US" altLang="ja-JP" sz="1600" dirty="0">
                <a:solidFill>
                  <a:srgbClr val="000000"/>
                </a:solidFill>
              </a:rPr>
              <a:t>	</a:t>
            </a:r>
            <a:r>
              <a:rPr lang="ja-JP" altLang="en-US" sz="1600" dirty="0">
                <a:solidFill>
                  <a:srgbClr val="000000"/>
                </a:solidFill>
              </a:rPr>
              <a:t>　</a:t>
            </a:r>
            <a:r>
              <a:rPr lang="ja-JP" altLang="en-US" sz="1600" dirty="0" smtClean="0">
                <a:solidFill>
                  <a:srgbClr val="000000"/>
                </a:solidFill>
              </a:rPr>
              <a:t>（①空間上</a:t>
            </a:r>
            <a:r>
              <a:rPr lang="ja-JP" altLang="en-US" sz="1600" dirty="0">
                <a:solidFill>
                  <a:srgbClr val="000000"/>
                </a:solidFill>
              </a:rPr>
              <a:t>の特定の地点又は区域の位置を示す情報（当該情報に係る時点</a:t>
            </a:r>
            <a:r>
              <a:rPr lang="ja-JP" altLang="en-US" sz="1600" dirty="0" smtClean="0">
                <a:solidFill>
                  <a:srgbClr val="000000"/>
                </a:solidFill>
              </a:rPr>
              <a:t>に</a:t>
            </a:r>
            <a:endParaRPr lang="en-US" altLang="ja-JP" sz="1600" dirty="0" smtClean="0">
              <a:solidFill>
                <a:srgbClr val="000000"/>
              </a:solidFill>
            </a:endParaRPr>
          </a:p>
          <a:p>
            <a:pPr marL="228600" lvl="2" indent="0" eaLnBrk="1" hangingPunct="1">
              <a:spcBef>
                <a:spcPct val="0"/>
              </a:spcBef>
              <a:buFont typeface="Wingdings" pitchFamily="2" charset="2"/>
              <a:buNone/>
              <a:defRPr/>
            </a:pPr>
            <a:r>
              <a:rPr lang="ja-JP" altLang="en-US" sz="1600" dirty="0">
                <a:solidFill>
                  <a:srgbClr val="000000"/>
                </a:solidFill>
              </a:rPr>
              <a:t>　</a:t>
            </a:r>
            <a:r>
              <a:rPr lang="ja-JP" altLang="en-US" sz="1600" dirty="0" smtClean="0">
                <a:solidFill>
                  <a:srgbClr val="000000"/>
                </a:solidFill>
              </a:rPr>
              <a:t>　　　　　　　関する</a:t>
            </a:r>
            <a:r>
              <a:rPr lang="ja-JP" altLang="en-US" sz="1600" dirty="0">
                <a:solidFill>
                  <a:srgbClr val="000000"/>
                </a:solidFill>
              </a:rPr>
              <a:t>情報を</a:t>
            </a:r>
            <a:r>
              <a:rPr lang="ja-JP" altLang="en-US" sz="1600" dirty="0" smtClean="0">
                <a:solidFill>
                  <a:srgbClr val="000000"/>
                </a:solidFill>
              </a:rPr>
              <a:t>含む）　</a:t>
            </a:r>
            <a:endParaRPr lang="en-US" altLang="ja-JP" sz="1600" dirty="0" smtClean="0">
              <a:solidFill>
                <a:srgbClr val="000000"/>
              </a:solidFill>
            </a:endParaRPr>
          </a:p>
          <a:p>
            <a:pPr marL="228600" lvl="2" indent="0" eaLnBrk="1" hangingPunct="1">
              <a:spcBef>
                <a:spcPct val="0"/>
              </a:spcBef>
              <a:buFont typeface="Wingdings" pitchFamily="2" charset="2"/>
              <a:buNone/>
              <a:defRPr/>
            </a:pPr>
            <a:r>
              <a:rPr lang="ja-JP" altLang="en-US" sz="1600" dirty="0">
                <a:solidFill>
                  <a:srgbClr val="000000"/>
                </a:solidFill>
              </a:rPr>
              <a:t>　</a:t>
            </a:r>
            <a:r>
              <a:rPr lang="ja-JP" altLang="en-US" sz="1600" dirty="0" smtClean="0">
                <a:solidFill>
                  <a:srgbClr val="000000"/>
                </a:solidFill>
              </a:rPr>
              <a:t>　　　　　 ②上記</a:t>
            </a:r>
            <a:r>
              <a:rPr lang="ja-JP" altLang="en-US" sz="1600" dirty="0">
                <a:solidFill>
                  <a:srgbClr val="000000"/>
                </a:solidFill>
              </a:rPr>
              <a:t>の情報と、上記の情報に関連付けられた情報からなる情報</a:t>
            </a:r>
            <a:r>
              <a:rPr lang="ja-JP" altLang="en-US" sz="1600" dirty="0" smtClean="0">
                <a:solidFill>
                  <a:srgbClr val="000000"/>
                </a:solidFill>
              </a:rPr>
              <a:t>地図</a:t>
            </a:r>
            <a:r>
              <a:rPr lang="ja-JP" altLang="en-US" sz="1600" dirty="0">
                <a:solidFill>
                  <a:srgbClr val="000000"/>
                </a:solidFill>
              </a:rPr>
              <a:t>）</a:t>
            </a:r>
          </a:p>
          <a:p>
            <a:pPr marL="228600" lvl="2" indent="0" eaLnBrk="1" hangingPunct="1">
              <a:spcBef>
                <a:spcPct val="0"/>
              </a:spcBef>
              <a:buFont typeface="Wingdings" pitchFamily="2" charset="2"/>
              <a:buNone/>
              <a:defRPr/>
            </a:pPr>
            <a:endParaRPr lang="en-US" altLang="ja-JP" sz="1400" dirty="0" smtClean="0">
              <a:solidFill>
                <a:srgbClr val="000000"/>
              </a:solidFill>
            </a:endParaRPr>
          </a:p>
          <a:p>
            <a:pPr marL="228600" lvl="2" indent="0" eaLnBrk="1" hangingPunct="1">
              <a:spcBef>
                <a:spcPct val="0"/>
              </a:spcBef>
              <a:buFont typeface="Wingdings" pitchFamily="2" charset="2"/>
              <a:buNone/>
              <a:defRPr/>
            </a:pPr>
            <a:r>
              <a:rPr lang="ja-JP" altLang="en-US" dirty="0" smtClean="0">
                <a:solidFill>
                  <a:srgbClr val="000000"/>
                </a:solidFill>
              </a:rPr>
              <a:t>４．明らか</a:t>
            </a:r>
            <a:r>
              <a:rPr lang="ja-JP" altLang="en-US" dirty="0">
                <a:solidFill>
                  <a:srgbClr val="000000"/>
                </a:solidFill>
              </a:rPr>
              <a:t>に著作権は無いが、使いにくいもの</a:t>
            </a:r>
          </a:p>
          <a:p>
            <a:pPr marL="228600" lvl="2" indent="0" eaLnBrk="1" hangingPunct="1">
              <a:spcBef>
                <a:spcPct val="0"/>
              </a:spcBef>
              <a:buFont typeface="Wingdings" pitchFamily="2" charset="2"/>
              <a:buNone/>
              <a:defRPr/>
            </a:pPr>
            <a:r>
              <a:rPr lang="en-US" altLang="ja-JP" dirty="0" smtClean="0">
                <a:solidFill>
                  <a:srgbClr val="000000"/>
                </a:solidFill>
              </a:rPr>
              <a:t>	</a:t>
            </a:r>
            <a:r>
              <a:rPr lang="ja-JP" altLang="en-US" dirty="0" smtClean="0">
                <a:solidFill>
                  <a:srgbClr val="000000"/>
                </a:solidFill>
              </a:rPr>
              <a:t>：</a:t>
            </a:r>
            <a:r>
              <a:rPr lang="ja-JP" altLang="en-US" dirty="0">
                <a:solidFill>
                  <a:srgbClr val="000000"/>
                </a:solidFill>
              </a:rPr>
              <a:t>判例　　　</a:t>
            </a:r>
            <a:endParaRPr lang="en-US" altLang="ja-JP" sz="1600" dirty="0" smtClean="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01_A4J">
  <a:themeElements>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charset="-128"/>
            <a:ea typeface="ＭＳ Ｐゴシック"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B-01_A4J</Template>
  <TotalTime>6962</TotalTime>
  <Words>3153</Words>
  <Application>Microsoft Office PowerPoint</Application>
  <PresentationFormat>A4 210 x 297 mm</PresentationFormat>
  <Paragraphs>472</Paragraphs>
  <Slides>18</Slides>
  <Notes>18</Notes>
  <HiddenSlides>0</HiddenSlides>
  <MMClips>0</MMClips>
  <ScaleCrop>false</ScaleCrop>
  <HeadingPairs>
    <vt:vector size="4" baseType="variant">
      <vt:variant>
        <vt:lpstr>テーマ</vt:lpstr>
      </vt:variant>
      <vt:variant>
        <vt:i4>2</vt:i4>
      </vt:variant>
      <vt:variant>
        <vt:lpstr>スライド タイトル</vt:lpstr>
      </vt:variant>
      <vt:variant>
        <vt:i4>18</vt:i4>
      </vt:variant>
    </vt:vector>
  </HeadingPairs>
  <TitlesOfParts>
    <vt:vector size="20" baseType="lpstr">
      <vt:lpstr>B-01_A4J</vt:lpstr>
      <vt:lpstr>1_B-01_A4J</vt:lpstr>
      <vt:lpstr>PowerPoint プレゼンテーション</vt:lpstr>
      <vt:lpstr>目　次</vt:lpstr>
      <vt:lpstr>１．オープンデータ戦略に関する動向　（１）国内</vt:lpstr>
      <vt:lpstr>１．オープンデータ戦略に関する動向　（１）国内</vt:lpstr>
      <vt:lpstr>１．オープンデータ戦略に関する動向　（１）国内</vt:lpstr>
      <vt:lpstr>１．オープンデータ戦略に関する動向　（２）諸外国の動向</vt:lpstr>
      <vt:lpstr>１．オープンデータ戦略に関する動向　（２）諸外国の動向</vt:lpstr>
      <vt:lpstr>１．オープンデータ戦略に関する動向　（２）諸外国の動向</vt:lpstr>
      <vt:lpstr>２．対象とする情報・データ</vt:lpstr>
      <vt:lpstr>３．対象とする情報・データに関する課題等</vt:lpstr>
      <vt:lpstr>参考：対象とする情報・データの利用条件</vt:lpstr>
      <vt:lpstr>参考：対象とする情報・データの利用条件</vt:lpstr>
      <vt:lpstr>参考：対象とする情報・データの利用条件</vt:lpstr>
      <vt:lpstr>参考：対象とする情報・データの利用条件</vt:lpstr>
      <vt:lpstr>３．対象とする情報・データに関する課題等</vt:lpstr>
      <vt:lpstr>３．対象とする情報・データに関する課題等</vt:lpstr>
      <vt:lpstr>４．検討事項　</vt:lpstr>
      <vt:lpstr>５．参考</vt:lpstr>
    </vt:vector>
  </TitlesOfParts>
  <Company>MRI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津國　剛</dc:creator>
  <cp:lastModifiedBy>N</cp:lastModifiedBy>
  <cp:revision>275</cp:revision>
  <cp:lastPrinted>2012-11-08T03:23:02Z</cp:lastPrinted>
  <dcterms:created xsi:type="dcterms:W3CDTF">2010-12-13T06:02:17Z</dcterms:created>
  <dcterms:modified xsi:type="dcterms:W3CDTF">2012-12-27T14:23:08Z</dcterms:modified>
</cp:coreProperties>
</file>