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7"/>
  </p:notesMasterIdLst>
  <p:sldIdLst>
    <p:sldId id="416" r:id="rId2"/>
    <p:sldId id="519" r:id="rId3"/>
    <p:sldId id="518" r:id="rId4"/>
    <p:sldId id="538" r:id="rId5"/>
    <p:sldId id="531" r:id="rId6"/>
    <p:sldId id="532" r:id="rId7"/>
    <p:sldId id="529" r:id="rId8"/>
    <p:sldId id="526" r:id="rId9"/>
    <p:sldId id="525" r:id="rId10"/>
    <p:sldId id="536" r:id="rId11"/>
    <p:sldId id="537" r:id="rId12"/>
    <p:sldId id="534" r:id="rId13"/>
    <p:sldId id="535" r:id="rId14"/>
    <p:sldId id="530" r:id="rId15"/>
    <p:sldId id="533" r:id="rId16"/>
  </p:sldIdLst>
  <p:sldSz cx="9144000" cy="6858000" type="screen4x3"/>
  <p:notesSz cx="6858000" cy="99456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35" autoAdjust="0"/>
    <p:restoredTop sz="92639" autoAdjust="0"/>
  </p:normalViewPr>
  <p:slideViewPr>
    <p:cSldViewPr snapToGrid="0">
      <p:cViewPr varScale="1">
        <p:scale>
          <a:sx n="104" d="100"/>
          <a:sy n="104" d="100"/>
        </p:scale>
        <p:origin x="-2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73187" cy="497205"/>
          </a:xfrm>
          <a:prstGeom prst="rect">
            <a:avLst/>
          </a:prstGeom>
        </p:spPr>
        <p:txBody>
          <a:bodyPr vert="horz" lIns="91735" tIns="45866" rIns="91735" bIns="4586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84815" y="1"/>
            <a:ext cx="2971587" cy="497205"/>
          </a:xfrm>
          <a:prstGeom prst="rect">
            <a:avLst/>
          </a:prstGeom>
        </p:spPr>
        <p:txBody>
          <a:bodyPr vert="horz" lIns="91735" tIns="45866" rIns="91735" bIns="45866" rtlCol="0"/>
          <a:lstStyle>
            <a:lvl1pPr algn="r" fontAlgn="auto">
              <a:spcBef>
                <a:spcPts val="0"/>
              </a:spcBef>
              <a:spcAft>
                <a:spcPts val="0"/>
              </a:spcAft>
              <a:defRPr sz="1200">
                <a:latin typeface="+mn-lt"/>
                <a:ea typeface="+mn-ea"/>
              </a:defRPr>
            </a:lvl1pPr>
          </a:lstStyle>
          <a:p>
            <a:pPr>
              <a:defRPr/>
            </a:pPr>
            <a:fld id="{6C9B4B5A-7D15-4D2E-BC82-B92816281EDE}" type="datetimeFigureOut">
              <a:rPr lang="ja-JP" altLang="en-US"/>
              <a:pPr>
                <a:defRPr/>
              </a:pPr>
              <a:t>2014/3/10</a:t>
            </a:fld>
            <a:endParaRPr lang="ja-JP" altLang="en-US"/>
          </a:p>
        </p:txBody>
      </p:sp>
      <p:sp>
        <p:nvSpPr>
          <p:cNvPr id="4" name="スライド イメージ プレースホルダー 3"/>
          <p:cNvSpPr>
            <a:spLocks noGrp="1" noRot="1" noChangeAspect="1"/>
          </p:cNvSpPr>
          <p:nvPr>
            <p:ph type="sldImg" idx="2"/>
          </p:nvPr>
        </p:nvSpPr>
        <p:spPr>
          <a:xfrm>
            <a:off x="944563" y="747713"/>
            <a:ext cx="4968875" cy="3725862"/>
          </a:xfrm>
          <a:prstGeom prst="rect">
            <a:avLst/>
          </a:prstGeom>
          <a:noFill/>
          <a:ln w="12700">
            <a:solidFill>
              <a:prstClr val="black"/>
            </a:solidFill>
          </a:ln>
        </p:spPr>
        <p:txBody>
          <a:bodyPr vert="horz" lIns="91735" tIns="45866" rIns="91735" bIns="45866" rtlCol="0" anchor="ctr"/>
          <a:lstStyle/>
          <a:p>
            <a:pPr lvl="0"/>
            <a:endParaRPr lang="ja-JP" altLang="en-US" noProof="0"/>
          </a:p>
        </p:txBody>
      </p:sp>
      <p:sp>
        <p:nvSpPr>
          <p:cNvPr id="5" name="ノート プレースホルダー 4"/>
          <p:cNvSpPr>
            <a:spLocks noGrp="1"/>
          </p:cNvSpPr>
          <p:nvPr>
            <p:ph type="body" sz="quarter" idx="3"/>
          </p:nvPr>
        </p:nvSpPr>
        <p:spPr>
          <a:xfrm>
            <a:off x="684521" y="4724241"/>
            <a:ext cx="5488959" cy="4474845"/>
          </a:xfrm>
          <a:prstGeom prst="rect">
            <a:avLst/>
          </a:prstGeom>
        </p:spPr>
        <p:txBody>
          <a:bodyPr vert="horz" lIns="91735" tIns="45866" rIns="91735" bIns="4586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6895"/>
            <a:ext cx="2973187" cy="497204"/>
          </a:xfrm>
          <a:prstGeom prst="rect">
            <a:avLst/>
          </a:prstGeom>
        </p:spPr>
        <p:txBody>
          <a:bodyPr vert="horz" lIns="91735" tIns="45866" rIns="91735" bIns="4586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84815" y="9446895"/>
            <a:ext cx="2971587" cy="497204"/>
          </a:xfrm>
          <a:prstGeom prst="rect">
            <a:avLst/>
          </a:prstGeom>
        </p:spPr>
        <p:txBody>
          <a:bodyPr vert="horz" lIns="91735" tIns="45866" rIns="91735" bIns="45866" rtlCol="0" anchor="b"/>
          <a:lstStyle>
            <a:lvl1pPr algn="r" fontAlgn="auto">
              <a:spcBef>
                <a:spcPts val="0"/>
              </a:spcBef>
              <a:spcAft>
                <a:spcPts val="0"/>
              </a:spcAft>
              <a:defRPr sz="1200">
                <a:latin typeface="+mn-lt"/>
                <a:ea typeface="+mn-ea"/>
              </a:defRPr>
            </a:lvl1pPr>
          </a:lstStyle>
          <a:p>
            <a:pPr>
              <a:defRPr/>
            </a:pPr>
            <a:fld id="{57CA5275-4B8C-43A4-9675-2239914723DB}" type="slidenum">
              <a:rPr lang="ja-JP" altLang="en-US"/>
              <a:pPr>
                <a:defRPr/>
              </a:pPr>
              <a:t>‹#›</a:t>
            </a:fld>
            <a:endParaRPr lang="ja-JP" altLang="en-US"/>
          </a:p>
        </p:txBody>
      </p:sp>
    </p:spTree>
    <p:extLst>
      <p:ext uri="{BB962C8B-B14F-4D97-AF65-F5344CB8AC3E}">
        <p14:creationId xmlns:p14="http://schemas.microsoft.com/office/powerpoint/2010/main" val="407768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5013325"/>
            <a:ext cx="3240087"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9B641E19-3F38-4667-930A-C65CED4EF2F0}" type="slidenum">
              <a:rPr lang="ja-JP" altLang="en-US"/>
              <a:pPr>
                <a:defRPr/>
              </a:pPr>
              <a:t>‹#›</a:t>
            </a:fld>
            <a:endParaRPr lang="ja-JP" altLang="en-US"/>
          </a:p>
        </p:txBody>
      </p:sp>
    </p:spTree>
    <p:extLst>
      <p:ext uri="{BB962C8B-B14F-4D97-AF65-F5344CB8AC3E}">
        <p14:creationId xmlns:p14="http://schemas.microsoft.com/office/powerpoint/2010/main" val="166446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59650" y="0"/>
            <a:ext cx="1784350"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直線コネクタ 19"/>
          <p:cNvCxnSpPr/>
          <p:nvPr userDrawn="1"/>
        </p:nvCxnSpPr>
        <p:spPr>
          <a:xfrm>
            <a:off x="468313" y="757238"/>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46567" y="12877"/>
            <a:ext cx="8229600" cy="738011"/>
          </a:xfrm>
        </p:spPr>
        <p:txBody>
          <a:bodyPr/>
          <a:lstStyle>
            <a:lvl1pPr>
              <a:defRPr>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893135"/>
            <a:ext cx="8229600" cy="5263825"/>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2"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F12564E5-EFA7-4DA2-B24A-EB721B441B38}" type="slidenum">
              <a:rPr lang="ja-JP" altLang="en-US"/>
              <a:pPr>
                <a:defRPr/>
              </a:pPr>
              <a:t>‹#›</a:t>
            </a:fld>
            <a:endParaRPr lang="ja-JP" altLang="en-US" dirty="0"/>
          </a:p>
        </p:txBody>
      </p:sp>
    </p:spTree>
    <p:extLst>
      <p:ext uri="{BB962C8B-B14F-4D97-AF65-F5344CB8AC3E}">
        <p14:creationId xmlns:p14="http://schemas.microsoft.com/office/powerpoint/2010/main" val="221238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grpSp>
        <p:nvGrpSpPr>
          <p:cNvPr id="3" name="グループ化 6"/>
          <p:cNvGrpSpPr>
            <a:grpSpLocks/>
          </p:cNvGrpSpPr>
          <p:nvPr userDrawn="1"/>
        </p:nvGrpSpPr>
        <p:grpSpPr bwMode="auto">
          <a:xfrm>
            <a:off x="179388" y="6597650"/>
            <a:ext cx="8890000" cy="0"/>
            <a:chOff x="179512" y="6525344"/>
            <a:chExt cx="8890035" cy="0"/>
          </a:xfrm>
        </p:grpSpPr>
        <p:cxnSp>
          <p:nvCxnSpPr>
            <p:cNvPr id="4"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8563" y="0"/>
            <a:ext cx="159543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直線コネクタ 19"/>
          <p:cNvCxnSpPr/>
          <p:nvPr userDrawn="1"/>
        </p:nvCxnSpPr>
        <p:spPr>
          <a:xfrm>
            <a:off x="468313" y="958850"/>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6" name="タイトル 1"/>
          <p:cNvSpPr>
            <a:spLocks noGrp="1"/>
          </p:cNvSpPr>
          <p:nvPr>
            <p:ph type="title"/>
          </p:nvPr>
        </p:nvSpPr>
        <p:spPr>
          <a:xfrm>
            <a:off x="457200" y="2244"/>
            <a:ext cx="8229600" cy="962695"/>
          </a:xfrm>
        </p:spPr>
        <p:txBody>
          <a:bodyPr/>
          <a:lstStyle/>
          <a:p>
            <a:r>
              <a:rPr lang="ja-JP" altLang="en-US" dirty="0" smtClean="0"/>
              <a:t>マスター タイトルの書式設定</a:t>
            </a:r>
            <a:endParaRPr lang="en-US" dirty="0"/>
          </a:p>
        </p:txBody>
      </p:sp>
      <p:sp>
        <p:nvSpPr>
          <p:cNvPr id="10"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914939B5-BC0B-4022-A157-047F5B5F8BBC}" type="slidenum">
              <a:rPr lang="ja-JP" altLang="en-US"/>
              <a:pPr>
                <a:defRPr/>
              </a:pPr>
              <a:t>‹#›</a:t>
            </a:fld>
            <a:endParaRPr lang="ja-JP" altLang="en-US" dirty="0"/>
          </a:p>
        </p:txBody>
      </p:sp>
    </p:spTree>
    <p:extLst>
      <p:ext uri="{BB962C8B-B14F-4D97-AF65-F5344CB8AC3E}">
        <p14:creationId xmlns:p14="http://schemas.microsoft.com/office/powerpoint/2010/main" val="3143393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12088" y="6237288"/>
            <a:ext cx="1317625"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65551104-6A64-4A52-91D1-4C861541B978}" type="slidenum">
              <a:rPr lang="ja-JP" altLang="en-US"/>
              <a:pPr>
                <a:defRPr/>
              </a:pPr>
              <a:t>‹#›</a:t>
            </a:fld>
            <a:endParaRPr lang="ja-JP" altLang="en-US"/>
          </a:p>
        </p:txBody>
      </p:sp>
    </p:spTree>
    <p:extLst>
      <p:ext uri="{BB962C8B-B14F-4D97-AF65-F5344CB8AC3E}">
        <p14:creationId xmlns:p14="http://schemas.microsoft.com/office/powerpoint/2010/main" val="19758043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altLang="ja-JP"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DC256D5A-3385-4412-A5B3-81904B9365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HGS明朝E" pitchFamily="18" charset="-128"/>
          <a:ea typeface="HGS明朝E" pitchFamily="18" charset="-128"/>
          <a:cs typeface="+mj-cs"/>
        </a:defRPr>
      </a:lvl1pPr>
      <a:lvl2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2pPr>
      <a:lvl3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3pPr>
      <a:lvl4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4pPr>
      <a:lvl5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テキスト プレースホルダー 3"/>
          <p:cNvSpPr>
            <a:spLocks noGrp="1"/>
          </p:cNvSpPr>
          <p:nvPr>
            <p:ph type="body" idx="1"/>
          </p:nvPr>
        </p:nvSpPr>
        <p:spPr>
          <a:xfrm>
            <a:off x="2511380" y="4037013"/>
            <a:ext cx="6313533" cy="1178931"/>
          </a:xfrm>
        </p:spPr>
        <p:txBody>
          <a:bodyPr/>
          <a:lstStyle/>
          <a:p>
            <a:pPr eaLnBrk="1" hangingPunct="1"/>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Open Data Promotion </a:t>
            </a:r>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Consortium</a:t>
            </a: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Yuriko Inoue</a:t>
            </a:r>
          </a:p>
          <a:p>
            <a:pPr eaLnBrk="1" hangingPunct="1"/>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Chair Person, Data Governance Committee</a:t>
            </a:r>
          </a:p>
        </p:txBody>
      </p:sp>
      <p:sp>
        <p:nvSpPr>
          <p:cNvPr id="6147" name="タイトル 1"/>
          <p:cNvSpPr txBox="1">
            <a:spLocks/>
          </p:cNvSpPr>
          <p:nvPr/>
        </p:nvSpPr>
        <p:spPr bwMode="auto">
          <a:xfrm>
            <a:off x="1173163" y="2020888"/>
            <a:ext cx="75311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Open Data Promotion Consortium</a:t>
            </a:r>
            <a:endPar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r" eaLnBrk="1" hangingPunct="1">
              <a:spcBef>
                <a:spcPct val="0"/>
              </a:spcBef>
              <a:buClrTx/>
              <a:buSzTx/>
              <a:buFontTx/>
              <a:buNone/>
            </a:pP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Activities of Data Governance Committee</a:t>
            </a:r>
            <a:r>
              <a:rPr lang="ja-JP" altLang="en-US" sz="28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r" eaLnBrk="1" hangingPunct="1">
              <a:spcBef>
                <a:spcPct val="0"/>
              </a:spcBef>
              <a:buClrTx/>
              <a:buSzTx/>
              <a:buFontTx/>
              <a:buNone/>
            </a:pP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in the Fiscal 2013</a:t>
            </a:r>
            <a:endParaRPr lang="en-US" altLang="ja-JP" sz="28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r" eaLnBrk="1" hangingPunct="1">
              <a:spcBef>
                <a:spcPct val="0"/>
              </a:spcBef>
              <a:buClrTx/>
              <a:buSzTx/>
              <a:buFontTx/>
              <a:buNone/>
            </a:pPr>
            <a:endPar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148" name="タイトル 1"/>
          <p:cNvSpPr txBox="1">
            <a:spLocks/>
          </p:cNvSpPr>
          <p:nvPr/>
        </p:nvSpPr>
        <p:spPr bwMode="auto">
          <a:xfrm>
            <a:off x="4852988" y="327025"/>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December 9, 2013</a:t>
            </a:r>
            <a:endPar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r" eaLnBrk="1" hangingPunct="1">
              <a:spcBef>
                <a:spcPct val="0"/>
              </a:spcBef>
              <a:buClrTx/>
              <a:buSzTx/>
              <a:buFontTx/>
              <a:buNone/>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Open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D</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ata symposium</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45688" y="117230"/>
            <a:ext cx="8229600" cy="669073"/>
          </a:xfrm>
        </p:spPr>
        <p:txBody>
          <a:bodyPr/>
          <a:lstStyle/>
          <a:p>
            <a:pPr eaLnBrk="1" hangingPunct="1"/>
            <a:r>
              <a:rPr lang="en-US" altLang="ja-JP"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1.  Rules of Use of Webpages of Ministries and Agencies :</a:t>
            </a:r>
            <a:r>
              <a:rPr lang="en-US" altLang="ja-JP" sz="200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r>
            <a:br>
              <a:rPr lang="en-US" altLang="ja-JP" sz="200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Situations and Issues</a:t>
            </a: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9</a:t>
            </a:fld>
            <a:endParaRPr lang="en-US" altLang="ja-JP"/>
          </a:p>
        </p:txBody>
      </p:sp>
      <p:sp>
        <p:nvSpPr>
          <p:cNvPr id="9" name="コンテンツ プレースホルダー 2"/>
          <p:cNvSpPr>
            <a:spLocks noGrp="1"/>
          </p:cNvSpPr>
          <p:nvPr>
            <p:ph sz="quarter" idx="1"/>
          </p:nvPr>
        </p:nvSpPr>
        <p:spPr>
          <a:xfrm>
            <a:off x="457200" y="870087"/>
            <a:ext cx="8343900" cy="5426320"/>
          </a:xfrm>
        </p:spPr>
        <p:txBody>
          <a:bodyPr>
            <a:normAutofit/>
          </a:bodyPr>
          <a:lstStyle/>
          <a:p>
            <a:pPr marL="0" indent="0">
              <a:buNone/>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Limited to the Use within the Scope of Rules of Right Restriction in the Copyright Act.</a:t>
            </a:r>
          </a:p>
          <a:p>
            <a:pPr marL="0" indent="0">
              <a:buNone/>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Various Restrictions such as Disapproval of Commercial Use, Disapproval of Changes, etc. </a:t>
            </a:r>
            <a:r>
              <a:rPr lang="ja-JP" altLang="en-US" sz="2000" dirty="0" smtClean="0"/>
              <a:t>⇒  </a:t>
            </a:r>
            <a:r>
              <a:rPr lang="en-US" altLang="ja-JP" sz="2000" dirty="0" smtClean="0"/>
              <a:t>Free Secondary Use is Impossible.</a:t>
            </a:r>
            <a:endPar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None/>
            </a:pPr>
            <a:r>
              <a:rPr lang="ja-JP" altLang="en-US" sz="2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None/>
            </a:pPr>
            <a:endParaRPr lang="en-US" altLang="ja-JP" sz="2000" dirty="0" smtClean="0"/>
          </a:p>
          <a:p>
            <a:pPr marL="0" indent="0">
              <a:buNone/>
            </a:pPr>
            <a:endParaRPr lang="en-US" altLang="ja-JP" sz="2000" dirty="0"/>
          </a:p>
        </p:txBody>
      </p:sp>
      <p:sp>
        <p:nvSpPr>
          <p:cNvPr id="2" name="正方形/長方形 1"/>
          <p:cNvSpPr/>
          <p:nvPr/>
        </p:nvSpPr>
        <p:spPr>
          <a:xfrm>
            <a:off x="761070" y="2825262"/>
            <a:ext cx="7817005" cy="3385542"/>
          </a:xfrm>
          <a:prstGeom prst="rect">
            <a:avLst/>
          </a:prstGeom>
        </p:spPr>
        <p:txBody>
          <a:bodyPr wrap="square">
            <a:spAutoFit/>
          </a:bodyPr>
          <a:lstStyle/>
          <a:p>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About </a:t>
            </a:r>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Copyright</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Individual information (characters, photos, illustrations, etc.) posted on “the Webpage of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XX</a:t>
            </a: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Ministry” are protected by the Copyright Act. In addition, the whole “Website of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XX</a:t>
            </a: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Ministry” is regarded as compilation and protected by the Copyright Act of Japan as well as international treaties.</a:t>
            </a:r>
          </a:p>
          <a:p>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A part or the whole of this webpage can be quoted, reprinted and copied with a clear indication of the source in an appropriate manner </a:t>
            </a:r>
            <a:r>
              <a:rPr lang="en-US" altLang="ja-JP" b="1" u="sng"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as private use, quotation or other acts approved by the copyright. </a:t>
            </a:r>
          </a:p>
          <a:p>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However, in case of items with such notes as “All rights reserved.”, you are requested to follow such instructions.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A part or the whole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this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webpage </a:t>
            </a:r>
            <a:r>
              <a:rPr lang="en-US" altLang="ja-JP" b="1" u="sng"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shall not be changed without the permission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XX</a:t>
            </a: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Ministry.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 name="正方形/長方形 9"/>
          <p:cNvSpPr/>
          <p:nvPr/>
        </p:nvSpPr>
        <p:spPr>
          <a:xfrm>
            <a:off x="646771" y="2825262"/>
            <a:ext cx="8045604" cy="3719776"/>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51985" y="2412178"/>
            <a:ext cx="6853158" cy="369332"/>
          </a:xfrm>
          <a:prstGeom prst="rect">
            <a:avLst/>
          </a:prstGeom>
          <a:noFill/>
        </p:spPr>
        <p:txBody>
          <a:bodyPr wrap="none" rtlCol="0">
            <a:spAutoFit/>
          </a:bodyPr>
          <a:lstStyle/>
          <a:p>
            <a:r>
              <a:rPr kumimoji="1"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Example of Rules of Use of Webpage of </a:t>
            </a:r>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Ministries and Agencies</a:t>
            </a:r>
            <a:r>
              <a:rPr kumimoji="1"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ja-JP" altLang="en-US"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902325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86861" y="180315"/>
            <a:ext cx="8202490" cy="596447"/>
          </a:xfrm>
        </p:spPr>
        <p:txBody>
          <a:bodyPr/>
          <a:lstStyle/>
          <a:p>
            <a:pPr eaLnBrk="1" hangingPunct="1"/>
            <a: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2. Consideration of Draft Rules of Use of </a:t>
            </a:r>
            <a:b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Webpages of Ministries and Agencies </a:t>
            </a:r>
            <a:r>
              <a:rPr lang="ja-JP" altLang="en-US"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10</a:t>
            </a:fld>
            <a:endParaRPr lang="en-US" altLang="ja-JP"/>
          </a:p>
        </p:txBody>
      </p:sp>
      <p:sp>
        <p:nvSpPr>
          <p:cNvPr id="9" name="コンテンツ プレースホルダー 2"/>
          <p:cNvSpPr>
            <a:spLocks noGrp="1"/>
          </p:cNvSpPr>
          <p:nvPr>
            <p:ph sz="quarter" idx="1"/>
          </p:nvPr>
        </p:nvSpPr>
        <p:spPr>
          <a:xfrm>
            <a:off x="633913" y="1176872"/>
            <a:ext cx="7861610" cy="5238751"/>
          </a:xfrm>
        </p:spPr>
        <p:txBody>
          <a:bodyPr>
            <a:noAutofit/>
          </a:bodyPr>
          <a:lstStyle/>
          <a:p>
            <a:pPr marL="0" indent="0">
              <a:spcBef>
                <a:spcPts val="0"/>
              </a:spcBef>
              <a:buNone/>
            </a:pPr>
            <a:r>
              <a:rPr lang="en-US" altLang="ja-JP" sz="1600" b="1" dirty="0" smtClean="0">
                <a:solidFill>
                  <a:srgbClr val="0070C0"/>
                </a:solidFill>
              </a:rPr>
              <a:t>“Road Map to E-Government Open Data” </a:t>
            </a:r>
            <a:r>
              <a:rPr lang="en-US" altLang="ja-JP" sz="1600" dirty="0" smtClean="0">
                <a:solidFill>
                  <a:srgbClr val="0070C0"/>
                </a:solidFill>
              </a:rPr>
              <a:t>(Decision by Comprehensive IT Strategy Office, </a:t>
            </a:r>
            <a:r>
              <a:rPr lang="en-US" altLang="ja-JP" sz="1600" dirty="0">
                <a:solidFill>
                  <a:srgbClr val="0070C0"/>
                </a:solidFill>
              </a:rPr>
              <a:t>June </a:t>
            </a:r>
            <a:r>
              <a:rPr lang="en-US" altLang="ja-JP" sz="1600" dirty="0" smtClean="0">
                <a:solidFill>
                  <a:srgbClr val="0070C0"/>
                </a:solidFill>
              </a:rPr>
              <a:t>2013) </a:t>
            </a:r>
            <a:r>
              <a:rPr lang="en-US" altLang="ja-JP" sz="1600" b="1" dirty="0" smtClean="0">
                <a:solidFill>
                  <a:srgbClr val="0070C0"/>
                </a:solidFill>
              </a:rPr>
              <a:t> </a:t>
            </a:r>
          </a:p>
          <a:p>
            <a:pPr marL="0" indent="0">
              <a:spcBef>
                <a:spcPts val="0"/>
              </a:spcBef>
              <a:buNone/>
            </a:pPr>
            <a:r>
              <a:rPr lang="en-US" altLang="ja-JP" sz="1600" b="1" dirty="0">
                <a:solidFill>
                  <a:srgbClr val="0070C0"/>
                </a:solidFill>
              </a:rPr>
              <a:t> </a:t>
            </a:r>
            <a:r>
              <a:rPr lang="en-US" altLang="ja-JP" sz="1600" b="1" dirty="0" smtClean="0">
                <a:solidFill>
                  <a:srgbClr val="0070C0"/>
                </a:solidFill>
              </a:rPr>
              <a:t>     ▪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Based on the consideration by the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E-Government Open Data Working Level </a:t>
            </a:r>
            <a:endPar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spcBef>
                <a:spcPts val="0"/>
              </a:spcBef>
              <a:buNone/>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Meeting</a:t>
            </a: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review and revision of rules of use of </a:t>
            </a:r>
            <a:r>
              <a:rPr lang="en-US" altLang="ja-JP" sz="1600" b="1" u="sng" dirty="0" smtClean="0">
                <a:latin typeface="Arial Unicode MS" panose="020B0604020202020204" pitchFamily="50" charset="-128"/>
                <a:ea typeface="Arial Unicode MS" panose="020B0604020202020204" pitchFamily="50" charset="-128"/>
                <a:cs typeface="Arial Unicode MS" panose="020B0604020202020204" pitchFamily="50" charset="-128"/>
              </a:rPr>
              <a:t>webpage of each Ministry and  </a:t>
            </a:r>
          </a:p>
          <a:p>
            <a:pPr marL="0" indent="0">
              <a:spcBef>
                <a:spcPts val="0"/>
              </a:spcBef>
              <a:buNone/>
            </a:pPr>
            <a:r>
              <a:rPr lang="en-US" altLang="ja-JP" sz="1600" b="1"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b="1" u="sng" dirty="0" smtClean="0">
                <a:latin typeface="Arial Unicode MS" panose="020B0604020202020204" pitchFamily="50" charset="-128"/>
                <a:ea typeface="Arial Unicode MS" panose="020B0604020202020204" pitchFamily="50" charset="-128"/>
                <a:cs typeface="Arial Unicode MS" panose="020B0604020202020204" pitchFamily="50" charset="-128"/>
              </a:rPr>
              <a:t>Agency</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will be made. (in the latter half of the fiscal 2013) </a:t>
            </a:r>
            <a:endPar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spcBef>
                <a:spcPts val="0"/>
              </a:spcBef>
              <a:buNone/>
            </a:pPr>
            <a:r>
              <a:rPr lang="en-US" altLang="ja-JP" sz="1600" b="1" dirty="0" smtClean="0">
                <a:solidFill>
                  <a:srgbClr val="0070C0"/>
                </a:solidFill>
              </a:rPr>
              <a:t>“Basic Idea of Opening Government Data owned by Government Offices for the Promotion of the Secondary Utilization” (Guideline) </a:t>
            </a:r>
            <a:r>
              <a:rPr lang="en-US" altLang="ja-JP" sz="1600" dirty="0" smtClean="0">
                <a:solidFill>
                  <a:srgbClr val="0070C0"/>
                </a:solidFill>
              </a:rPr>
              <a:t>(Decision at CIO Meeting, June 25, 2013)</a:t>
            </a:r>
            <a:r>
              <a:rPr lang="ja-JP" altLang="en-US" sz="1600" dirty="0" smtClean="0">
                <a:solidFill>
                  <a:srgbClr val="0070C0"/>
                </a:solidFill>
              </a:rPr>
              <a:t> </a:t>
            </a:r>
            <a:endParaRPr lang="en-US" altLang="ja-JP" sz="1600" dirty="0" smtClean="0">
              <a:solidFill>
                <a:srgbClr val="0070C0"/>
              </a:solidFill>
            </a:endParaRPr>
          </a:p>
          <a:p>
            <a:pPr marL="0" indent="0">
              <a:spcBef>
                <a:spcPts val="0"/>
              </a:spcBef>
              <a:buNone/>
            </a:pPr>
            <a:r>
              <a:rPr lang="en-US" altLang="ja-JP" sz="1600" b="1" dirty="0"/>
              <a:t> </a:t>
            </a:r>
            <a:r>
              <a:rPr lang="en-US" altLang="ja-JP" sz="1600" b="1" dirty="0" smtClean="0"/>
              <a:t>     ▪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With the principle of the wide range of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permission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and the minimum restriction </a:t>
            </a:r>
          </a:p>
          <a:p>
            <a:pPr marL="0" indent="0">
              <a:spcBef>
                <a:spcPts val="0"/>
              </a:spcBef>
              <a:buNone/>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of the secondary use of contents, the clear description of details and grounds of  </a:t>
            </a:r>
          </a:p>
          <a:p>
            <a:pPr marL="0" indent="0">
              <a:spcBef>
                <a:spcPts val="0"/>
              </a:spcBef>
              <a:buNone/>
            </a:pP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the restriction, in case of restriction, is required. </a:t>
            </a:r>
            <a:endParaRPr lang="en-US" altLang="ja-JP" sz="1000" dirty="0" smtClean="0"/>
          </a:p>
          <a:p>
            <a:pPr lvl="1"/>
            <a:endParaRPr lang="en-US" altLang="ja-JP" sz="2000" dirty="0" smtClean="0"/>
          </a:p>
          <a:p>
            <a:pPr lvl="1"/>
            <a:endParaRPr lang="en-US" altLang="ja-JP" sz="2000" dirty="0" smtClean="0"/>
          </a:p>
          <a:p>
            <a:r>
              <a:rPr lang="en-US" altLang="ja-JP" sz="16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The Comprehensive IT Strategy Office of the Cabinet Secretariat requested the Data Governance Committee, in Nov., 2013, to consider drafting the rules of use of webpage of Ministries and Agencies on the premise of the promotion of the secondary use of government data.    </a:t>
            </a:r>
            <a:r>
              <a:rPr lang="ja-JP" altLang="en-US" sz="16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6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endParaRPr>
          </a:p>
          <a:p>
            <a:r>
              <a:rPr lang="en-US" altLang="ja-JP" sz="16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In response, based on the draft rules of use of the White </a:t>
            </a:r>
            <a:r>
              <a:rPr lang="en-US" altLang="ja-JP" sz="1600" b="1" dirty="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P</a:t>
            </a:r>
            <a:r>
              <a:rPr lang="en-US" altLang="ja-JP" sz="16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aper of Information Communications prepared in last year, the Committee started consideration.</a:t>
            </a:r>
          </a:p>
        </p:txBody>
      </p:sp>
      <p:sp>
        <p:nvSpPr>
          <p:cNvPr id="2" name="正方形/長方形 1"/>
          <p:cNvSpPr/>
          <p:nvPr/>
        </p:nvSpPr>
        <p:spPr>
          <a:xfrm>
            <a:off x="564137" y="1116782"/>
            <a:ext cx="7873043" cy="2939013"/>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535123" y="4631582"/>
            <a:ext cx="7897628" cy="1959718"/>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下矢印 2"/>
          <p:cNvSpPr/>
          <p:nvPr/>
        </p:nvSpPr>
        <p:spPr>
          <a:xfrm>
            <a:off x="4152415" y="4055795"/>
            <a:ext cx="1036750" cy="389414"/>
          </a:xfrm>
          <a:prstGeom prst="downArrow">
            <a:avLst>
              <a:gd name="adj1" fmla="val 6739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35123" y="4298430"/>
            <a:ext cx="4036877" cy="400110"/>
          </a:xfrm>
          <a:prstGeom prst="rect">
            <a:avLst/>
          </a:prstGeom>
          <a:noFill/>
        </p:spPr>
        <p:txBody>
          <a:bodyPr wrap="square" rtlCol="0">
            <a:spAutoFit/>
          </a:bodyPr>
          <a:lstStyle/>
          <a:p>
            <a:r>
              <a:rPr kumimoji="1"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【Data </a:t>
            </a:r>
            <a:r>
              <a:rPr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Governance Committee</a:t>
            </a:r>
            <a:r>
              <a:rPr kumimoji="1"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kumimoji="1" lang="ja-JP" altLang="en-US" sz="2000"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 name="テキスト ボックス 9"/>
          <p:cNvSpPr txBox="1"/>
          <p:nvPr/>
        </p:nvSpPr>
        <p:spPr>
          <a:xfrm>
            <a:off x="564137" y="776762"/>
            <a:ext cx="2109873" cy="400110"/>
          </a:xfrm>
          <a:prstGeom prst="rect">
            <a:avLst/>
          </a:prstGeom>
          <a:noFill/>
        </p:spPr>
        <p:txBody>
          <a:bodyPr wrap="none" rtlCol="0">
            <a:spAutoFit/>
          </a:bodyPr>
          <a:lstStyle/>
          <a:p>
            <a:r>
              <a:rPr kumimoji="1"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Government</a:t>
            </a:r>
            <a:r>
              <a:rPr kumimoji="1" lang="en-US" altLang="ja-JP" sz="2000" b="1"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kumimoji="1" lang="ja-JP" altLang="en-US" sz="2000"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1261447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23825"/>
            <a:ext cx="8229600" cy="647700"/>
          </a:xfrm>
        </p:spPr>
        <p:txBody>
          <a:bodyPr/>
          <a:lstStyle/>
          <a:p>
            <a:pPr eaLnBrk="1" hangingPunct="1">
              <a:lnSpc>
                <a:spcPct val="150000"/>
              </a:lnSpc>
            </a:pPr>
            <a:r>
              <a:rPr lang="en-US" altLang="ja-JP"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Reference : </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Road </a:t>
            </a: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Map to E-Government Open Data</a:t>
            </a:r>
            <a:endParaRPr lang="en-US" altLang="ja-JP"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11</a:t>
            </a:fld>
            <a:endParaRPr lang="en-US" altLang="ja-JP"/>
          </a:p>
        </p:txBody>
      </p:sp>
      <p:sp>
        <p:nvSpPr>
          <p:cNvPr id="6" name="AutoShape 98"/>
          <p:cNvSpPr>
            <a:spLocks noChangeArrowheads="1"/>
          </p:cNvSpPr>
          <p:nvPr/>
        </p:nvSpPr>
        <p:spPr bwMode="auto">
          <a:xfrm>
            <a:off x="5667375" y="3727323"/>
            <a:ext cx="238125" cy="1266825"/>
          </a:xfrm>
          <a:prstGeom prst="upArrow">
            <a:avLst>
              <a:gd name="adj1" fmla="val 50000"/>
              <a:gd name="adj2" fmla="val 133000"/>
            </a:avLst>
          </a:prstGeom>
          <a:solidFill>
            <a:schemeClr val="accent1"/>
          </a:solidFill>
          <a:ln w="9525">
            <a:solidFill>
              <a:schemeClr val="tx1"/>
            </a:solidFill>
            <a:miter lim="800000"/>
            <a:headEnd/>
            <a:tailEnd/>
          </a:ln>
          <a:effectLst/>
        </p:spPr>
        <p:txBody>
          <a:bodyPr vert="eaVert" wrap="none" anchor="ctr"/>
          <a:lstStyle/>
          <a:p>
            <a:endParaRPr lang="ja-JP" altLang="en-US" sz="700"/>
          </a:p>
        </p:txBody>
      </p:sp>
      <p:sp>
        <p:nvSpPr>
          <p:cNvPr id="7" name="Line 16"/>
          <p:cNvSpPr>
            <a:spLocks noChangeShapeType="1"/>
          </p:cNvSpPr>
          <p:nvPr/>
        </p:nvSpPr>
        <p:spPr bwMode="auto">
          <a:xfrm>
            <a:off x="3254375" y="904748"/>
            <a:ext cx="0" cy="5429250"/>
          </a:xfrm>
          <a:prstGeom prst="line">
            <a:avLst/>
          </a:prstGeom>
          <a:noFill/>
          <a:ln w="9525">
            <a:solidFill>
              <a:schemeClr val="tx1"/>
            </a:solidFill>
            <a:prstDash val="dash"/>
            <a:round/>
            <a:headEnd/>
            <a:tailEnd/>
          </a:ln>
        </p:spPr>
        <p:txBody>
          <a:bodyPr/>
          <a:lstStyle/>
          <a:p>
            <a:endParaRPr lang="ja-JP" altLang="en-US" sz="700"/>
          </a:p>
        </p:txBody>
      </p:sp>
      <p:sp>
        <p:nvSpPr>
          <p:cNvPr id="8" name="AutoShape 53"/>
          <p:cNvSpPr>
            <a:spLocks noChangeArrowheads="1"/>
          </p:cNvSpPr>
          <p:nvPr/>
        </p:nvSpPr>
        <p:spPr bwMode="auto">
          <a:xfrm>
            <a:off x="1422400" y="3534105"/>
            <a:ext cx="1042988" cy="221337"/>
          </a:xfrm>
          <a:prstGeom prst="roundRect">
            <a:avLst>
              <a:gd name="adj" fmla="val 16667"/>
            </a:avLst>
          </a:prstGeom>
          <a:solidFill>
            <a:schemeClr val="bg1"/>
          </a:solidFill>
          <a:ln w="9525" algn="ctr">
            <a:solidFill>
              <a:schemeClr val="accent1"/>
            </a:solidFill>
            <a:round/>
            <a:headEnd/>
            <a:tailEnd/>
          </a:ln>
        </p:spPr>
        <p:txBody>
          <a:bodyPr anchor="ctr">
            <a:spAutoFit/>
          </a:bodyPr>
          <a:lstStyle/>
          <a:p>
            <a:endParaRPr lang="ja-JP" altLang="en-US" sz="700"/>
          </a:p>
        </p:txBody>
      </p:sp>
      <p:sp>
        <p:nvSpPr>
          <p:cNvPr id="9" name="AutoShape 51"/>
          <p:cNvSpPr>
            <a:spLocks noChangeArrowheads="1"/>
          </p:cNvSpPr>
          <p:nvPr/>
        </p:nvSpPr>
        <p:spPr bwMode="auto">
          <a:xfrm>
            <a:off x="1304925" y="3355848"/>
            <a:ext cx="5715000" cy="209550"/>
          </a:xfrm>
          <a:prstGeom prst="homePlate">
            <a:avLst>
              <a:gd name="adj" fmla="val 77273"/>
            </a:avLst>
          </a:prstGeom>
          <a:solidFill>
            <a:schemeClr val="bg1"/>
          </a:solidFill>
          <a:ln w="9525">
            <a:solidFill>
              <a:schemeClr val="tx1"/>
            </a:solidFill>
            <a:miter lim="800000"/>
            <a:headEnd/>
            <a:tailEnd/>
          </a:ln>
        </p:spPr>
        <p:txBody>
          <a:bodyPr wrap="none" anchor="ctr"/>
          <a:lstStyle/>
          <a:p>
            <a:endParaRPr lang="ja-JP" altLang="en-US" sz="700"/>
          </a:p>
        </p:txBody>
      </p:sp>
      <p:sp>
        <p:nvSpPr>
          <p:cNvPr id="10" name="AutoShape 47"/>
          <p:cNvSpPr>
            <a:spLocks noChangeArrowheads="1"/>
          </p:cNvSpPr>
          <p:nvPr/>
        </p:nvSpPr>
        <p:spPr bwMode="auto">
          <a:xfrm>
            <a:off x="1295400" y="3041523"/>
            <a:ext cx="5743575" cy="219075"/>
          </a:xfrm>
          <a:prstGeom prst="homePlate">
            <a:avLst>
              <a:gd name="adj" fmla="val 76832"/>
            </a:avLst>
          </a:prstGeom>
          <a:solidFill>
            <a:schemeClr val="bg1"/>
          </a:solidFill>
          <a:ln w="9525">
            <a:solidFill>
              <a:schemeClr val="tx1"/>
            </a:solidFill>
            <a:miter lim="800000"/>
            <a:headEnd/>
            <a:tailEnd/>
          </a:ln>
        </p:spPr>
        <p:txBody>
          <a:bodyPr wrap="none" anchor="ctr"/>
          <a:lstStyle/>
          <a:p>
            <a:endParaRPr lang="ja-JP" altLang="en-US" sz="700"/>
          </a:p>
        </p:txBody>
      </p:sp>
      <p:sp>
        <p:nvSpPr>
          <p:cNvPr id="11" name="AutoShape 43"/>
          <p:cNvSpPr>
            <a:spLocks noChangeArrowheads="1"/>
          </p:cNvSpPr>
          <p:nvPr/>
        </p:nvSpPr>
        <p:spPr bwMode="auto">
          <a:xfrm>
            <a:off x="5353050" y="2584323"/>
            <a:ext cx="3609975" cy="314325"/>
          </a:xfrm>
          <a:prstGeom prst="homePlate">
            <a:avLst>
              <a:gd name="adj" fmla="val 108096"/>
            </a:avLst>
          </a:prstGeom>
          <a:solidFill>
            <a:schemeClr val="bg1"/>
          </a:solidFill>
          <a:ln w="9525">
            <a:solidFill>
              <a:schemeClr val="tx1"/>
            </a:solidFill>
            <a:miter lim="800000"/>
            <a:headEnd/>
            <a:tailEnd/>
          </a:ln>
        </p:spPr>
        <p:txBody>
          <a:bodyPr wrap="none" anchor="ctr"/>
          <a:lstStyle/>
          <a:p>
            <a:endParaRPr lang="ja-JP" altLang="en-US" sz="700"/>
          </a:p>
        </p:txBody>
      </p:sp>
      <p:sp>
        <p:nvSpPr>
          <p:cNvPr id="12" name="Line 18"/>
          <p:cNvSpPr>
            <a:spLocks noChangeShapeType="1"/>
          </p:cNvSpPr>
          <p:nvPr/>
        </p:nvSpPr>
        <p:spPr bwMode="auto">
          <a:xfrm>
            <a:off x="7070725" y="939673"/>
            <a:ext cx="0" cy="5219700"/>
          </a:xfrm>
          <a:prstGeom prst="line">
            <a:avLst/>
          </a:prstGeom>
          <a:noFill/>
          <a:ln w="9525">
            <a:solidFill>
              <a:schemeClr val="tx1"/>
            </a:solidFill>
            <a:round/>
            <a:headEnd/>
            <a:tailEnd/>
          </a:ln>
        </p:spPr>
        <p:txBody>
          <a:bodyPr/>
          <a:lstStyle/>
          <a:p>
            <a:endParaRPr lang="ja-JP" altLang="en-US" sz="700"/>
          </a:p>
        </p:txBody>
      </p:sp>
      <p:sp>
        <p:nvSpPr>
          <p:cNvPr id="13" name="スライド番号プレースホルダー 2"/>
          <p:cNvSpPr txBox="1">
            <a:spLocks/>
          </p:cNvSpPr>
          <p:nvPr/>
        </p:nvSpPr>
        <p:spPr>
          <a:xfrm>
            <a:off x="3598863" y="6232398"/>
            <a:ext cx="1981200" cy="366713"/>
          </a:xfrm>
          <a:prstGeom prst="rect">
            <a:avLst/>
          </a:prstGeom>
        </p:spPr>
        <p:txBody>
          <a:bodyPr vert="horz"/>
          <a:lstStyle>
            <a:defPPr>
              <a:defRPr lang="ja-JP"/>
            </a:defPPr>
            <a:lvl1pPr algn="ctr" rtl="0" eaLnBrk="1" fontAlgn="auto" latinLnBrk="0" hangingPunct="1">
              <a:spcBef>
                <a:spcPts val="0"/>
              </a:spcBef>
              <a:spcAft>
                <a:spcPts val="0"/>
              </a:spcAft>
              <a:defRPr kumimoji="1" sz="1400" kern="1200">
                <a:solidFill>
                  <a:schemeClr val="tx2"/>
                </a:solidFill>
                <a:latin typeface="+mn-lt"/>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EF99110F-783C-4FFF-B197-E989CCC5B357}" type="slidenum">
              <a:rPr lang="ja-JP" altLang="en-US" sz="700" smtClean="0"/>
              <a:pPr>
                <a:defRPr/>
              </a:pPr>
              <a:t>11</a:t>
            </a:fld>
            <a:endParaRPr lang="ja-JP" altLang="en-US" sz="700" dirty="0"/>
          </a:p>
        </p:txBody>
      </p:sp>
      <p:sp>
        <p:nvSpPr>
          <p:cNvPr id="14" name="AutoShape 41"/>
          <p:cNvSpPr>
            <a:spLocks noChangeArrowheads="1"/>
          </p:cNvSpPr>
          <p:nvPr/>
        </p:nvSpPr>
        <p:spPr bwMode="auto">
          <a:xfrm>
            <a:off x="5343525" y="1955673"/>
            <a:ext cx="3581400" cy="590550"/>
          </a:xfrm>
          <a:prstGeom prst="homePlate">
            <a:avLst>
              <a:gd name="adj" fmla="val 50004"/>
            </a:avLst>
          </a:prstGeom>
          <a:solidFill>
            <a:schemeClr val="bg1"/>
          </a:solidFill>
          <a:ln w="9525">
            <a:solidFill>
              <a:schemeClr val="tx1"/>
            </a:solidFill>
            <a:miter lim="800000"/>
            <a:headEnd/>
            <a:tailEnd/>
          </a:ln>
        </p:spPr>
        <p:txBody>
          <a:bodyPr wrap="none" anchor="ctr"/>
          <a:lstStyle/>
          <a:p>
            <a:endParaRPr lang="ja-JP" altLang="en-US" sz="700"/>
          </a:p>
        </p:txBody>
      </p:sp>
      <p:sp>
        <p:nvSpPr>
          <p:cNvPr id="15" name="Text Box 9"/>
          <p:cNvSpPr txBox="1">
            <a:spLocks noChangeArrowheads="1"/>
          </p:cNvSpPr>
          <p:nvPr/>
        </p:nvSpPr>
        <p:spPr bwMode="auto">
          <a:xfrm>
            <a:off x="1231900" y="915861"/>
            <a:ext cx="1005403" cy="200055"/>
          </a:xfrm>
          <a:prstGeom prst="rect">
            <a:avLst/>
          </a:prstGeom>
          <a:noFill/>
          <a:ln w="9525">
            <a:noFill/>
            <a:miter lim="800000"/>
            <a:headEnd/>
            <a:tailEnd/>
          </a:ln>
        </p:spPr>
        <p:txBody>
          <a:bodyPr wrap="none">
            <a:spAutoFit/>
          </a:bodyPr>
          <a:lstStyle/>
          <a:p>
            <a:r>
              <a:rPr lang="en-US" altLang="ja-JP" sz="700"/>
              <a:t>The first half of 2013</a:t>
            </a:r>
          </a:p>
        </p:txBody>
      </p:sp>
      <p:sp>
        <p:nvSpPr>
          <p:cNvPr id="16" name="Text Box 10"/>
          <p:cNvSpPr txBox="1">
            <a:spLocks noChangeArrowheads="1"/>
          </p:cNvSpPr>
          <p:nvPr/>
        </p:nvSpPr>
        <p:spPr bwMode="auto">
          <a:xfrm>
            <a:off x="3238500" y="915861"/>
            <a:ext cx="1059906" cy="200055"/>
          </a:xfrm>
          <a:prstGeom prst="rect">
            <a:avLst/>
          </a:prstGeom>
          <a:noFill/>
          <a:ln w="9525">
            <a:noFill/>
            <a:miter lim="800000"/>
            <a:headEnd/>
            <a:tailEnd/>
          </a:ln>
        </p:spPr>
        <p:txBody>
          <a:bodyPr wrap="none">
            <a:spAutoFit/>
          </a:bodyPr>
          <a:lstStyle/>
          <a:p>
            <a:r>
              <a:rPr lang="en-US" altLang="ja-JP" sz="700"/>
              <a:t>The latter half of 2013</a:t>
            </a:r>
          </a:p>
        </p:txBody>
      </p:sp>
      <p:sp>
        <p:nvSpPr>
          <p:cNvPr id="17" name="Text Box 11"/>
          <p:cNvSpPr txBox="1">
            <a:spLocks noChangeArrowheads="1"/>
          </p:cNvSpPr>
          <p:nvPr/>
        </p:nvSpPr>
        <p:spPr bwMode="auto">
          <a:xfrm>
            <a:off x="5772150" y="915861"/>
            <a:ext cx="522900" cy="200055"/>
          </a:xfrm>
          <a:prstGeom prst="rect">
            <a:avLst/>
          </a:prstGeom>
          <a:noFill/>
          <a:ln w="9525">
            <a:noFill/>
            <a:miter lim="800000"/>
            <a:headEnd/>
            <a:tailEnd/>
          </a:ln>
        </p:spPr>
        <p:txBody>
          <a:bodyPr wrap="none">
            <a:spAutoFit/>
          </a:bodyPr>
          <a:lstStyle/>
          <a:p>
            <a:r>
              <a:rPr lang="en-US" altLang="ja-JP" sz="700"/>
              <a:t>2014 FY</a:t>
            </a:r>
          </a:p>
        </p:txBody>
      </p:sp>
      <p:sp>
        <p:nvSpPr>
          <p:cNvPr id="18" name="Text Box 12"/>
          <p:cNvSpPr txBox="1">
            <a:spLocks noChangeArrowheads="1"/>
          </p:cNvSpPr>
          <p:nvPr/>
        </p:nvSpPr>
        <p:spPr bwMode="auto">
          <a:xfrm>
            <a:off x="7343775" y="915861"/>
            <a:ext cx="575799" cy="200055"/>
          </a:xfrm>
          <a:prstGeom prst="rect">
            <a:avLst/>
          </a:prstGeom>
          <a:noFill/>
          <a:ln w="9525">
            <a:noFill/>
            <a:miter lim="800000"/>
            <a:headEnd/>
            <a:tailEnd/>
          </a:ln>
        </p:spPr>
        <p:txBody>
          <a:bodyPr wrap="none">
            <a:spAutoFit/>
          </a:bodyPr>
          <a:lstStyle/>
          <a:p>
            <a:r>
              <a:rPr lang="en-US" altLang="ja-JP" sz="700"/>
              <a:t>2015 FY~</a:t>
            </a:r>
          </a:p>
        </p:txBody>
      </p:sp>
      <p:sp>
        <p:nvSpPr>
          <p:cNvPr id="19" name="Line 13"/>
          <p:cNvSpPr>
            <a:spLocks noChangeShapeType="1"/>
          </p:cNvSpPr>
          <p:nvPr/>
        </p:nvSpPr>
        <p:spPr bwMode="auto">
          <a:xfrm>
            <a:off x="323850" y="1146048"/>
            <a:ext cx="8391525" cy="0"/>
          </a:xfrm>
          <a:prstGeom prst="line">
            <a:avLst/>
          </a:prstGeom>
          <a:noFill/>
          <a:ln w="9525">
            <a:solidFill>
              <a:schemeClr val="tx1"/>
            </a:solidFill>
            <a:round/>
            <a:headEnd/>
            <a:tailEnd/>
          </a:ln>
        </p:spPr>
        <p:txBody>
          <a:bodyPr/>
          <a:lstStyle/>
          <a:p>
            <a:endParaRPr lang="ja-JP" altLang="en-US" sz="700"/>
          </a:p>
        </p:txBody>
      </p:sp>
      <p:sp>
        <p:nvSpPr>
          <p:cNvPr id="20" name="Line 14"/>
          <p:cNvSpPr>
            <a:spLocks noChangeShapeType="1"/>
          </p:cNvSpPr>
          <p:nvPr/>
        </p:nvSpPr>
        <p:spPr bwMode="auto">
          <a:xfrm>
            <a:off x="1247775" y="936498"/>
            <a:ext cx="0" cy="5219700"/>
          </a:xfrm>
          <a:prstGeom prst="line">
            <a:avLst/>
          </a:prstGeom>
          <a:noFill/>
          <a:ln w="9525">
            <a:solidFill>
              <a:schemeClr val="tx1"/>
            </a:solidFill>
            <a:round/>
            <a:headEnd/>
            <a:tailEnd/>
          </a:ln>
        </p:spPr>
        <p:txBody>
          <a:bodyPr/>
          <a:lstStyle/>
          <a:p>
            <a:endParaRPr lang="ja-JP" altLang="en-US" sz="700"/>
          </a:p>
        </p:txBody>
      </p:sp>
      <p:sp>
        <p:nvSpPr>
          <p:cNvPr id="21" name="Line 17"/>
          <p:cNvSpPr>
            <a:spLocks noChangeShapeType="1"/>
          </p:cNvSpPr>
          <p:nvPr/>
        </p:nvSpPr>
        <p:spPr bwMode="auto">
          <a:xfrm flipH="1">
            <a:off x="5337175" y="930148"/>
            <a:ext cx="0" cy="5626100"/>
          </a:xfrm>
          <a:prstGeom prst="line">
            <a:avLst/>
          </a:prstGeom>
          <a:noFill/>
          <a:ln w="9525">
            <a:solidFill>
              <a:schemeClr val="tx1"/>
            </a:solidFill>
            <a:round/>
            <a:headEnd/>
            <a:tailEnd/>
          </a:ln>
        </p:spPr>
        <p:txBody>
          <a:bodyPr/>
          <a:lstStyle/>
          <a:p>
            <a:endParaRPr lang="ja-JP" altLang="en-US" sz="700"/>
          </a:p>
        </p:txBody>
      </p:sp>
      <p:sp>
        <p:nvSpPr>
          <p:cNvPr id="22" name="Text Box 19"/>
          <p:cNvSpPr txBox="1">
            <a:spLocks noChangeArrowheads="1"/>
          </p:cNvSpPr>
          <p:nvPr/>
        </p:nvSpPr>
        <p:spPr bwMode="auto">
          <a:xfrm>
            <a:off x="174625" y="1179386"/>
            <a:ext cx="1047750" cy="415498"/>
          </a:xfrm>
          <a:prstGeom prst="rect">
            <a:avLst/>
          </a:prstGeom>
          <a:noFill/>
          <a:ln w="9525">
            <a:noFill/>
            <a:miter lim="800000"/>
            <a:headEnd/>
            <a:tailEnd/>
          </a:ln>
        </p:spPr>
        <p:txBody>
          <a:bodyPr>
            <a:spAutoFit/>
          </a:bodyPr>
          <a:lstStyle/>
          <a:p>
            <a:r>
              <a:rPr lang="en-US" altLang="ja-JP" sz="700"/>
              <a:t>Maintenance of use rule of second use promotion</a:t>
            </a:r>
          </a:p>
        </p:txBody>
      </p:sp>
      <p:sp>
        <p:nvSpPr>
          <p:cNvPr id="23" name="AutoShape 21"/>
          <p:cNvSpPr>
            <a:spLocks noChangeArrowheads="1"/>
          </p:cNvSpPr>
          <p:nvPr/>
        </p:nvSpPr>
        <p:spPr bwMode="auto">
          <a:xfrm>
            <a:off x="1285875" y="1155573"/>
            <a:ext cx="3714750" cy="723900"/>
          </a:xfrm>
          <a:prstGeom prst="homePlate">
            <a:avLst>
              <a:gd name="adj" fmla="val 69086"/>
            </a:avLst>
          </a:prstGeom>
          <a:solidFill>
            <a:schemeClr val="bg1"/>
          </a:solidFill>
          <a:ln w="9525">
            <a:solidFill>
              <a:schemeClr val="tx1"/>
            </a:solidFill>
            <a:miter lim="800000"/>
            <a:headEnd/>
            <a:tailEnd/>
          </a:ln>
        </p:spPr>
        <p:txBody>
          <a:bodyPr wrap="none" anchor="ctr"/>
          <a:lstStyle/>
          <a:p>
            <a:endParaRPr lang="ja-JP" altLang="en-US" sz="700"/>
          </a:p>
        </p:txBody>
      </p:sp>
      <p:sp>
        <p:nvSpPr>
          <p:cNvPr id="24" name="Rectangle 20"/>
          <p:cNvSpPr>
            <a:spLocks noChangeArrowheads="1"/>
          </p:cNvSpPr>
          <p:nvPr/>
        </p:nvSpPr>
        <p:spPr bwMode="auto">
          <a:xfrm>
            <a:off x="1285875" y="1346286"/>
            <a:ext cx="3597021" cy="415498"/>
          </a:xfrm>
          <a:prstGeom prst="rect">
            <a:avLst/>
          </a:prstGeom>
          <a:noFill/>
          <a:ln w="9525">
            <a:noFill/>
            <a:miter lim="800000"/>
            <a:headEnd/>
            <a:tailEnd/>
          </a:ln>
        </p:spPr>
        <p:txBody>
          <a:bodyPr wrap="square" anchor="ctr">
            <a:spAutoFit/>
          </a:bodyPr>
          <a:lstStyle/>
          <a:p>
            <a:r>
              <a:rPr lang="en-US" altLang="ja-JP" sz="700" dirty="0"/>
              <a:t>Review the homepage utilization rule of each ministry and agency (accept the second use in principle and the contents with restriction is indicated individually). </a:t>
            </a:r>
          </a:p>
          <a:p>
            <a:r>
              <a:rPr lang="en-US" altLang="ja-JP" sz="700" dirty="0" smtClean="0"/>
              <a:t> </a:t>
            </a:r>
            <a:endParaRPr lang="en-US" altLang="ja-JP" sz="700" dirty="0"/>
          </a:p>
        </p:txBody>
      </p:sp>
      <p:sp>
        <p:nvSpPr>
          <p:cNvPr id="25" name="AutoShape 24"/>
          <p:cNvSpPr>
            <a:spLocks noChangeArrowheads="1"/>
          </p:cNvSpPr>
          <p:nvPr/>
        </p:nvSpPr>
        <p:spPr bwMode="auto">
          <a:xfrm>
            <a:off x="5016500" y="1171448"/>
            <a:ext cx="3714750" cy="723900"/>
          </a:xfrm>
          <a:prstGeom prst="homePlate">
            <a:avLst>
              <a:gd name="adj" fmla="val 69086"/>
            </a:avLst>
          </a:prstGeom>
          <a:solidFill>
            <a:schemeClr val="bg1"/>
          </a:solidFill>
          <a:ln w="9525">
            <a:solidFill>
              <a:schemeClr val="tx1"/>
            </a:solidFill>
            <a:miter lim="800000"/>
            <a:headEnd/>
            <a:tailEnd/>
          </a:ln>
        </p:spPr>
        <p:txBody>
          <a:bodyPr wrap="none" anchor="ctr"/>
          <a:lstStyle/>
          <a:p>
            <a:endParaRPr lang="ja-JP" altLang="en-US" sz="700"/>
          </a:p>
        </p:txBody>
      </p:sp>
      <p:sp>
        <p:nvSpPr>
          <p:cNvPr id="26" name="Rectangle 22"/>
          <p:cNvSpPr>
            <a:spLocks noChangeArrowheads="1"/>
          </p:cNvSpPr>
          <p:nvPr/>
        </p:nvSpPr>
        <p:spPr bwMode="auto">
          <a:xfrm>
            <a:off x="5026025" y="1450833"/>
            <a:ext cx="3756025" cy="200055"/>
          </a:xfrm>
          <a:prstGeom prst="rect">
            <a:avLst/>
          </a:prstGeom>
          <a:noFill/>
          <a:ln w="9525">
            <a:noFill/>
            <a:miter lim="800000"/>
            <a:headEnd/>
            <a:tailEnd/>
          </a:ln>
        </p:spPr>
        <p:txBody>
          <a:bodyPr anchor="ctr">
            <a:spAutoFit/>
          </a:bodyPr>
          <a:lstStyle/>
          <a:p>
            <a:r>
              <a:rPr lang="en-US" altLang="ja-JP" sz="700" dirty="0"/>
              <a:t>Correspondence to other rules based on arrangement of opinions. </a:t>
            </a:r>
          </a:p>
        </p:txBody>
      </p:sp>
      <p:sp>
        <p:nvSpPr>
          <p:cNvPr id="27" name="AutoShape 26"/>
          <p:cNvSpPr>
            <a:spLocks noChangeArrowheads="1"/>
          </p:cNvSpPr>
          <p:nvPr/>
        </p:nvSpPr>
        <p:spPr bwMode="auto">
          <a:xfrm>
            <a:off x="5584698" y="1674876"/>
            <a:ext cx="1552575" cy="133350"/>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28" name="AutoShape 27"/>
          <p:cNvSpPr>
            <a:spLocks noChangeArrowheads="1"/>
          </p:cNvSpPr>
          <p:nvPr/>
        </p:nvSpPr>
        <p:spPr bwMode="auto">
          <a:xfrm>
            <a:off x="1371600" y="1717548"/>
            <a:ext cx="1590675" cy="127000"/>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29" name="Text Box 28"/>
          <p:cNvSpPr txBox="1">
            <a:spLocks noChangeArrowheads="1"/>
          </p:cNvSpPr>
          <p:nvPr/>
        </p:nvSpPr>
        <p:spPr bwMode="auto">
          <a:xfrm>
            <a:off x="182118" y="2109661"/>
            <a:ext cx="1047750" cy="523220"/>
          </a:xfrm>
          <a:prstGeom prst="rect">
            <a:avLst/>
          </a:prstGeom>
          <a:noFill/>
          <a:ln w="9525">
            <a:noFill/>
            <a:miter lim="800000"/>
            <a:headEnd/>
            <a:tailEnd/>
          </a:ln>
        </p:spPr>
        <p:txBody>
          <a:bodyPr>
            <a:spAutoFit/>
          </a:bodyPr>
          <a:lstStyle/>
          <a:p>
            <a:r>
              <a:rPr lang="en-US" altLang="ja-JP" sz="700"/>
              <a:t>Expansion of public presentation in a data format with easy machine readability</a:t>
            </a:r>
          </a:p>
        </p:txBody>
      </p:sp>
      <p:sp>
        <p:nvSpPr>
          <p:cNvPr id="30" name="AutoShape 31"/>
          <p:cNvSpPr>
            <a:spLocks noChangeArrowheads="1"/>
          </p:cNvSpPr>
          <p:nvPr/>
        </p:nvSpPr>
        <p:spPr bwMode="auto">
          <a:xfrm>
            <a:off x="238125" y="1993773"/>
            <a:ext cx="914400" cy="1295400"/>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31" name="Text Box 32"/>
          <p:cNvSpPr txBox="1">
            <a:spLocks noChangeArrowheads="1"/>
          </p:cNvSpPr>
          <p:nvPr/>
        </p:nvSpPr>
        <p:spPr bwMode="auto">
          <a:xfrm>
            <a:off x="95250" y="3347911"/>
            <a:ext cx="1195388" cy="415498"/>
          </a:xfrm>
          <a:prstGeom prst="rect">
            <a:avLst/>
          </a:prstGeom>
          <a:noFill/>
          <a:ln w="9525">
            <a:noFill/>
            <a:miter lim="800000"/>
            <a:headEnd/>
            <a:tailEnd/>
          </a:ln>
        </p:spPr>
        <p:txBody>
          <a:bodyPr>
            <a:spAutoFit/>
          </a:bodyPr>
          <a:lstStyle/>
          <a:p>
            <a:pPr algn="ctr"/>
            <a:r>
              <a:rPr lang="en-US" altLang="ja-JP" sz="700"/>
              <a:t>Maintenance of data catalogue</a:t>
            </a:r>
          </a:p>
          <a:p>
            <a:pPr algn="ctr"/>
            <a:r>
              <a:rPr lang="en-US" altLang="ja-JP" sz="700"/>
              <a:t>(portal site)</a:t>
            </a:r>
          </a:p>
        </p:txBody>
      </p:sp>
      <p:sp>
        <p:nvSpPr>
          <p:cNvPr id="32" name="AutoShape 33"/>
          <p:cNvSpPr>
            <a:spLocks noChangeArrowheads="1"/>
          </p:cNvSpPr>
          <p:nvPr/>
        </p:nvSpPr>
        <p:spPr bwMode="auto">
          <a:xfrm>
            <a:off x="257175" y="3336798"/>
            <a:ext cx="876300" cy="533400"/>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33" name="Text Box 34"/>
          <p:cNvSpPr txBox="1">
            <a:spLocks noChangeArrowheads="1"/>
          </p:cNvSpPr>
          <p:nvPr/>
        </p:nvSpPr>
        <p:spPr bwMode="auto">
          <a:xfrm>
            <a:off x="231775" y="4205161"/>
            <a:ext cx="906463" cy="307777"/>
          </a:xfrm>
          <a:prstGeom prst="rect">
            <a:avLst/>
          </a:prstGeom>
          <a:noFill/>
          <a:ln w="9525">
            <a:noFill/>
            <a:miter lim="800000"/>
            <a:headEnd/>
            <a:tailEnd/>
          </a:ln>
        </p:spPr>
        <p:txBody>
          <a:bodyPr>
            <a:spAutoFit/>
          </a:bodyPr>
          <a:lstStyle/>
          <a:p>
            <a:pPr algn="ctr"/>
            <a:r>
              <a:rPr lang="en-US" altLang="ja-JP" sz="700"/>
              <a:t>Expansion of open data</a:t>
            </a:r>
          </a:p>
        </p:txBody>
      </p:sp>
      <p:sp>
        <p:nvSpPr>
          <p:cNvPr id="34" name="AutoShape 35"/>
          <p:cNvSpPr>
            <a:spLocks noChangeArrowheads="1"/>
          </p:cNvSpPr>
          <p:nvPr/>
        </p:nvSpPr>
        <p:spPr bwMode="auto">
          <a:xfrm>
            <a:off x="266700" y="4194048"/>
            <a:ext cx="838200" cy="485775"/>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35" name="Text Box 36"/>
          <p:cNvSpPr txBox="1">
            <a:spLocks noChangeArrowheads="1"/>
          </p:cNvSpPr>
          <p:nvPr/>
        </p:nvSpPr>
        <p:spPr bwMode="auto">
          <a:xfrm>
            <a:off x="241300" y="5338636"/>
            <a:ext cx="927100" cy="415498"/>
          </a:xfrm>
          <a:prstGeom prst="rect">
            <a:avLst/>
          </a:prstGeom>
          <a:noFill/>
          <a:ln w="9525">
            <a:noFill/>
            <a:miter lim="800000"/>
            <a:headEnd/>
            <a:tailEnd/>
          </a:ln>
        </p:spPr>
        <p:txBody>
          <a:bodyPr>
            <a:spAutoFit/>
          </a:bodyPr>
          <a:lstStyle/>
          <a:p>
            <a:pPr algn="ctr"/>
            <a:r>
              <a:rPr lang="en-US" altLang="ja-JP" sz="700"/>
              <a:t>Promotion, Education, Evaluation</a:t>
            </a:r>
            <a:endParaRPr lang="ja-JP" altLang="en-US" sz="700"/>
          </a:p>
        </p:txBody>
      </p:sp>
      <p:sp>
        <p:nvSpPr>
          <p:cNvPr id="36" name="AutoShape 37"/>
          <p:cNvSpPr>
            <a:spLocks noChangeArrowheads="1"/>
          </p:cNvSpPr>
          <p:nvPr/>
        </p:nvSpPr>
        <p:spPr bwMode="auto">
          <a:xfrm>
            <a:off x="276225" y="5327523"/>
            <a:ext cx="828675" cy="581025"/>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37" name="Line 40"/>
          <p:cNvSpPr>
            <a:spLocks noChangeShapeType="1"/>
          </p:cNvSpPr>
          <p:nvPr/>
        </p:nvSpPr>
        <p:spPr bwMode="auto">
          <a:xfrm flipV="1">
            <a:off x="257175" y="1908048"/>
            <a:ext cx="8496300" cy="9525"/>
          </a:xfrm>
          <a:prstGeom prst="line">
            <a:avLst/>
          </a:prstGeom>
          <a:noFill/>
          <a:ln w="9525">
            <a:solidFill>
              <a:schemeClr val="tx1"/>
            </a:solidFill>
            <a:round/>
            <a:headEnd/>
            <a:tailEnd/>
          </a:ln>
        </p:spPr>
        <p:txBody>
          <a:bodyPr/>
          <a:lstStyle/>
          <a:p>
            <a:endParaRPr lang="ja-JP" altLang="en-US" sz="700"/>
          </a:p>
        </p:txBody>
      </p:sp>
      <p:sp>
        <p:nvSpPr>
          <p:cNvPr id="38" name="AutoShape 43"/>
          <p:cNvSpPr>
            <a:spLocks noChangeArrowheads="1"/>
          </p:cNvSpPr>
          <p:nvPr/>
        </p:nvSpPr>
        <p:spPr bwMode="auto">
          <a:xfrm>
            <a:off x="1314450" y="1955673"/>
            <a:ext cx="3990975" cy="838200"/>
          </a:xfrm>
          <a:prstGeom prst="homePlate">
            <a:avLst>
              <a:gd name="adj" fmla="val 31434"/>
            </a:avLst>
          </a:prstGeom>
          <a:solidFill>
            <a:schemeClr val="bg1"/>
          </a:solidFill>
          <a:ln w="9525">
            <a:solidFill>
              <a:schemeClr val="tx1"/>
            </a:solidFill>
            <a:miter lim="800000"/>
            <a:headEnd/>
            <a:tailEnd/>
          </a:ln>
        </p:spPr>
        <p:txBody>
          <a:bodyPr wrap="none" anchor="ctr"/>
          <a:lstStyle/>
          <a:p>
            <a:endParaRPr lang="ja-JP" altLang="en-US" sz="700"/>
          </a:p>
        </p:txBody>
      </p:sp>
      <p:sp>
        <p:nvSpPr>
          <p:cNvPr id="39" name="Text Box 42"/>
          <p:cNvSpPr txBox="1">
            <a:spLocks noChangeArrowheads="1"/>
          </p:cNvSpPr>
          <p:nvPr/>
        </p:nvSpPr>
        <p:spPr bwMode="auto">
          <a:xfrm>
            <a:off x="1270000" y="1947736"/>
            <a:ext cx="4022725" cy="523220"/>
          </a:xfrm>
          <a:prstGeom prst="rect">
            <a:avLst/>
          </a:prstGeom>
          <a:noFill/>
          <a:ln w="9525">
            <a:noFill/>
            <a:miter lim="800000"/>
            <a:headEnd/>
            <a:tailEnd/>
          </a:ln>
        </p:spPr>
        <p:txBody>
          <a:bodyPr>
            <a:spAutoFit/>
          </a:bodyPr>
          <a:lstStyle/>
          <a:p>
            <a:r>
              <a:rPr lang="en-US" altLang="ja-JP" sz="700"/>
              <a:t>Tackle preferentially about the important field (white paper, disaster prevention information, geospatial information, information about movement of people, budget and account settlement and supply information). The URL list of the data concerned is also released. Maintenance of API is also considered.</a:t>
            </a:r>
            <a:endParaRPr lang="ja-JP" altLang="en-US" sz="700"/>
          </a:p>
        </p:txBody>
      </p:sp>
      <p:sp>
        <p:nvSpPr>
          <p:cNvPr id="40" name="AutoShape 44"/>
          <p:cNvSpPr>
            <a:spLocks noChangeArrowheads="1"/>
          </p:cNvSpPr>
          <p:nvPr/>
        </p:nvSpPr>
        <p:spPr bwMode="auto">
          <a:xfrm>
            <a:off x="1320800" y="2819273"/>
            <a:ext cx="1590675" cy="127000"/>
          </a:xfrm>
          <a:prstGeom prst="roundRect">
            <a:avLst>
              <a:gd name="adj" fmla="val 16667"/>
            </a:avLst>
          </a:prstGeom>
          <a:noFill/>
          <a:ln w="9525">
            <a:solidFill>
              <a:schemeClr val="tx1"/>
            </a:solidFill>
            <a:round/>
            <a:headEnd/>
            <a:tailEnd/>
          </a:ln>
        </p:spPr>
        <p:txBody>
          <a:bodyPr wrap="none" anchor="ctr"/>
          <a:lstStyle/>
          <a:p>
            <a:pPr algn="ctr"/>
            <a:r>
              <a:rPr lang="en-US" altLang="ja-JP" sz="700"/>
              <a:t>All ministries and agencies</a:t>
            </a:r>
          </a:p>
        </p:txBody>
      </p:sp>
      <p:sp>
        <p:nvSpPr>
          <p:cNvPr id="41" name="Text Box 37"/>
          <p:cNvSpPr txBox="1">
            <a:spLocks noChangeArrowheads="1"/>
          </p:cNvSpPr>
          <p:nvPr/>
        </p:nvSpPr>
        <p:spPr bwMode="auto">
          <a:xfrm>
            <a:off x="5356225" y="1957261"/>
            <a:ext cx="3530600" cy="307777"/>
          </a:xfrm>
          <a:prstGeom prst="rect">
            <a:avLst/>
          </a:prstGeom>
          <a:noFill/>
          <a:ln w="9525">
            <a:noFill/>
            <a:miter lim="800000"/>
            <a:headEnd/>
            <a:tailEnd/>
          </a:ln>
        </p:spPr>
        <p:txBody>
          <a:bodyPr>
            <a:spAutoFit/>
          </a:bodyPr>
          <a:lstStyle/>
          <a:p>
            <a:r>
              <a:rPr lang="en-US" altLang="ja-JP" sz="700"/>
              <a:t>Release the information (real time measurement data) other than the text, numerical value (table) and geospatial information in the data format with machine readability.</a:t>
            </a:r>
            <a:endParaRPr lang="ja-JP" altLang="en-US" sz="700"/>
          </a:p>
        </p:txBody>
      </p:sp>
      <p:sp>
        <p:nvSpPr>
          <p:cNvPr id="42" name="Rectangle 38"/>
          <p:cNvSpPr>
            <a:spLocks noChangeArrowheads="1"/>
          </p:cNvSpPr>
          <p:nvPr/>
        </p:nvSpPr>
        <p:spPr bwMode="auto">
          <a:xfrm>
            <a:off x="5946775" y="2321497"/>
            <a:ext cx="1244251" cy="200055"/>
          </a:xfrm>
          <a:prstGeom prst="rect">
            <a:avLst/>
          </a:prstGeom>
          <a:noFill/>
          <a:ln w="9525">
            <a:noFill/>
            <a:miter lim="800000"/>
            <a:headEnd/>
            <a:tailEnd/>
          </a:ln>
        </p:spPr>
        <p:txBody>
          <a:bodyPr wrap="none">
            <a:spAutoFit/>
          </a:bodyPr>
          <a:lstStyle/>
          <a:p>
            <a:r>
              <a:rPr lang="en-US" altLang="ja-JP" sz="700"/>
              <a:t>All ministries and agencies</a:t>
            </a:r>
            <a:endParaRPr lang="ja-JP" altLang="en-US" sz="700"/>
          </a:p>
        </p:txBody>
      </p:sp>
      <p:sp>
        <p:nvSpPr>
          <p:cNvPr id="43" name="Text Box 39"/>
          <p:cNvSpPr txBox="1">
            <a:spLocks noChangeArrowheads="1"/>
          </p:cNvSpPr>
          <p:nvPr/>
        </p:nvSpPr>
        <p:spPr bwMode="auto">
          <a:xfrm>
            <a:off x="5289550" y="2538286"/>
            <a:ext cx="3702050" cy="307777"/>
          </a:xfrm>
          <a:prstGeom prst="rect">
            <a:avLst/>
          </a:prstGeom>
          <a:noFill/>
          <a:ln w="9525">
            <a:noFill/>
            <a:miter lim="800000"/>
            <a:headEnd/>
            <a:tailEnd/>
          </a:ln>
        </p:spPr>
        <p:txBody>
          <a:bodyPr>
            <a:spAutoFit/>
          </a:bodyPr>
          <a:lstStyle/>
          <a:p>
            <a:r>
              <a:rPr lang="en-US" altLang="ja-JP" sz="700"/>
              <a:t>Expand a release of information in more advanced data format sequentially from a possible part.</a:t>
            </a:r>
            <a:endParaRPr lang="ja-JP" altLang="en-US" sz="700"/>
          </a:p>
        </p:txBody>
      </p:sp>
      <p:sp>
        <p:nvSpPr>
          <p:cNvPr id="45" name="AutoShape 26"/>
          <p:cNvSpPr>
            <a:spLocks noChangeArrowheads="1"/>
          </p:cNvSpPr>
          <p:nvPr/>
        </p:nvSpPr>
        <p:spPr bwMode="auto">
          <a:xfrm>
            <a:off x="5997575" y="2373884"/>
            <a:ext cx="1552575" cy="133350"/>
          </a:xfrm>
          <a:prstGeom prst="roundRect">
            <a:avLst>
              <a:gd name="adj" fmla="val 16667"/>
            </a:avLst>
          </a:prstGeom>
          <a:noFill/>
          <a:ln w="9525">
            <a:solidFill>
              <a:schemeClr val="tx1"/>
            </a:solidFill>
            <a:round/>
            <a:headEnd/>
            <a:tailEnd/>
          </a:ln>
        </p:spPr>
        <p:txBody>
          <a:bodyPr wrap="none" anchor="ctr"/>
          <a:lstStyle/>
          <a:p>
            <a:endParaRPr lang="ja-JP" altLang="en-US" sz="700"/>
          </a:p>
        </p:txBody>
      </p:sp>
      <p:sp>
        <p:nvSpPr>
          <p:cNvPr id="46" name="AutoShape 26"/>
          <p:cNvSpPr>
            <a:spLocks noChangeArrowheads="1"/>
          </p:cNvSpPr>
          <p:nvPr/>
        </p:nvSpPr>
        <p:spPr bwMode="auto">
          <a:xfrm>
            <a:off x="5365750" y="2856103"/>
            <a:ext cx="1552575" cy="133350"/>
          </a:xfrm>
          <a:prstGeom prst="roundRect">
            <a:avLst>
              <a:gd name="adj" fmla="val 16667"/>
            </a:avLst>
          </a:prstGeom>
          <a:solidFill>
            <a:schemeClr val="bg1"/>
          </a:solidFill>
          <a:ln w="9525">
            <a:solidFill>
              <a:schemeClr val="tx1"/>
            </a:solidFill>
            <a:round/>
            <a:headEnd/>
            <a:tailEnd/>
          </a:ln>
        </p:spPr>
        <p:txBody>
          <a:bodyPr wrap="none" anchor="ctr"/>
          <a:lstStyle/>
          <a:p>
            <a:endParaRPr lang="ja-JP" altLang="en-US" sz="700"/>
          </a:p>
        </p:txBody>
      </p:sp>
      <p:sp>
        <p:nvSpPr>
          <p:cNvPr id="47" name="Line 40"/>
          <p:cNvSpPr>
            <a:spLocks noChangeShapeType="1"/>
          </p:cNvSpPr>
          <p:nvPr/>
        </p:nvSpPr>
        <p:spPr bwMode="auto">
          <a:xfrm flipV="1">
            <a:off x="273050" y="3324098"/>
            <a:ext cx="8496300" cy="9525"/>
          </a:xfrm>
          <a:prstGeom prst="line">
            <a:avLst/>
          </a:prstGeom>
          <a:noFill/>
          <a:ln w="9525">
            <a:solidFill>
              <a:schemeClr val="tx1"/>
            </a:solidFill>
            <a:round/>
            <a:headEnd/>
            <a:tailEnd/>
          </a:ln>
        </p:spPr>
        <p:txBody>
          <a:bodyPr/>
          <a:lstStyle/>
          <a:p>
            <a:endParaRPr lang="ja-JP" altLang="en-US" sz="700"/>
          </a:p>
        </p:txBody>
      </p:sp>
      <p:sp>
        <p:nvSpPr>
          <p:cNvPr id="48" name="Text Box 46"/>
          <p:cNvSpPr txBox="1">
            <a:spLocks noChangeArrowheads="1"/>
          </p:cNvSpPr>
          <p:nvPr/>
        </p:nvSpPr>
        <p:spPr bwMode="auto">
          <a:xfrm>
            <a:off x="1212850" y="3024061"/>
            <a:ext cx="6307138" cy="200055"/>
          </a:xfrm>
          <a:prstGeom prst="rect">
            <a:avLst/>
          </a:prstGeom>
          <a:noFill/>
          <a:ln w="9525">
            <a:noFill/>
            <a:miter lim="800000"/>
            <a:headEnd/>
            <a:tailEnd/>
          </a:ln>
        </p:spPr>
        <p:txBody>
          <a:bodyPr>
            <a:spAutoFit/>
          </a:bodyPr>
          <a:lstStyle/>
          <a:p>
            <a:r>
              <a:rPr lang="en-US" altLang="ja-JP" sz="700"/>
              <a:t>Promotion of code openness and utilization promotion of arrangement of code correspondence relation.</a:t>
            </a:r>
            <a:endParaRPr lang="ja-JP" altLang="en-US" sz="700"/>
          </a:p>
        </p:txBody>
      </p:sp>
      <p:sp>
        <p:nvSpPr>
          <p:cNvPr id="49" name="AutoShape 44"/>
          <p:cNvSpPr>
            <a:spLocks noChangeArrowheads="1"/>
          </p:cNvSpPr>
          <p:nvPr/>
        </p:nvSpPr>
        <p:spPr bwMode="auto">
          <a:xfrm>
            <a:off x="5118100" y="3197098"/>
            <a:ext cx="1590675" cy="127000"/>
          </a:xfrm>
          <a:prstGeom prst="roundRect">
            <a:avLst>
              <a:gd name="adj" fmla="val 16667"/>
            </a:avLst>
          </a:prstGeom>
          <a:solidFill>
            <a:schemeClr val="bg1"/>
          </a:solidFill>
          <a:ln w="9525">
            <a:solidFill>
              <a:schemeClr val="tx1"/>
            </a:solidFill>
            <a:round/>
            <a:headEnd/>
            <a:tailEnd/>
          </a:ln>
        </p:spPr>
        <p:txBody>
          <a:bodyPr wrap="none" anchor="ctr"/>
          <a:lstStyle/>
          <a:p>
            <a:pPr algn="ctr"/>
            <a:r>
              <a:rPr lang="en-US" altLang="ja-JP" sz="700"/>
              <a:t>All ministries and agencies</a:t>
            </a:r>
          </a:p>
        </p:txBody>
      </p:sp>
      <p:sp>
        <p:nvSpPr>
          <p:cNvPr id="50" name="Text Box 49"/>
          <p:cNvSpPr txBox="1">
            <a:spLocks noChangeArrowheads="1"/>
          </p:cNvSpPr>
          <p:nvPr/>
        </p:nvSpPr>
        <p:spPr bwMode="auto">
          <a:xfrm>
            <a:off x="1212850" y="3328861"/>
            <a:ext cx="4344459" cy="200055"/>
          </a:xfrm>
          <a:prstGeom prst="rect">
            <a:avLst/>
          </a:prstGeom>
          <a:noFill/>
          <a:ln w="9525">
            <a:noFill/>
            <a:miter lim="800000"/>
            <a:headEnd/>
            <a:tailEnd/>
          </a:ln>
        </p:spPr>
        <p:txBody>
          <a:bodyPr wrap="none">
            <a:spAutoFit/>
          </a:bodyPr>
          <a:lstStyle/>
          <a:p>
            <a:r>
              <a:rPr lang="en-US" altLang="ja-JP" sz="700"/>
              <a:t>Examination and verification of the functions etc. required for the data catalog by demonstration projects.</a:t>
            </a:r>
            <a:endParaRPr lang="ja-JP" altLang="en-US" sz="700"/>
          </a:p>
        </p:txBody>
      </p:sp>
      <p:sp>
        <p:nvSpPr>
          <p:cNvPr id="51" name="Text Box 52"/>
          <p:cNvSpPr txBox="1">
            <a:spLocks noChangeArrowheads="1"/>
          </p:cNvSpPr>
          <p:nvPr/>
        </p:nvSpPr>
        <p:spPr bwMode="auto">
          <a:xfrm>
            <a:off x="1371600" y="3563811"/>
            <a:ext cx="849913" cy="200055"/>
          </a:xfrm>
          <a:prstGeom prst="rect">
            <a:avLst/>
          </a:prstGeom>
          <a:noFill/>
          <a:ln w="9525">
            <a:noFill/>
            <a:miter lim="800000"/>
            <a:headEnd/>
            <a:tailEnd/>
          </a:ln>
        </p:spPr>
        <p:txBody>
          <a:bodyPr wrap="none">
            <a:spAutoFit/>
          </a:bodyPr>
          <a:lstStyle/>
          <a:p>
            <a:r>
              <a:rPr lang="en-US" altLang="ja-JP" sz="700"/>
              <a:t>CAS, MIC, METI</a:t>
            </a:r>
          </a:p>
        </p:txBody>
      </p:sp>
      <p:sp>
        <p:nvSpPr>
          <p:cNvPr id="52" name="Text Box 54"/>
          <p:cNvSpPr txBox="1">
            <a:spLocks noChangeArrowheads="1"/>
          </p:cNvSpPr>
          <p:nvPr/>
        </p:nvSpPr>
        <p:spPr bwMode="auto">
          <a:xfrm>
            <a:off x="5337175" y="3519361"/>
            <a:ext cx="2539478" cy="200055"/>
          </a:xfrm>
          <a:prstGeom prst="rect">
            <a:avLst/>
          </a:prstGeom>
          <a:noFill/>
          <a:ln w="9525" algn="ctr">
            <a:noFill/>
            <a:miter lim="800000"/>
            <a:headEnd/>
            <a:tailEnd/>
          </a:ln>
        </p:spPr>
        <p:txBody>
          <a:bodyPr wrap="none">
            <a:spAutoFit/>
          </a:bodyPr>
          <a:lstStyle/>
          <a:p>
            <a:r>
              <a:rPr lang="en-US" altLang="ja-JP" sz="700"/>
              <a:t>Maintenance and operation of the data catalog (portal site) </a:t>
            </a:r>
            <a:endParaRPr lang="ja-JP" altLang="en-US" sz="700"/>
          </a:p>
        </p:txBody>
      </p:sp>
      <p:sp>
        <p:nvSpPr>
          <p:cNvPr id="53" name="Text Box 56"/>
          <p:cNvSpPr txBox="1">
            <a:spLocks noChangeArrowheads="1"/>
          </p:cNvSpPr>
          <p:nvPr/>
        </p:nvSpPr>
        <p:spPr bwMode="auto">
          <a:xfrm>
            <a:off x="3482975" y="3598736"/>
            <a:ext cx="1478290" cy="200055"/>
          </a:xfrm>
          <a:prstGeom prst="rect">
            <a:avLst/>
          </a:prstGeom>
          <a:noFill/>
          <a:ln w="9525">
            <a:noFill/>
            <a:miter lim="800000"/>
            <a:headEnd/>
            <a:tailEnd/>
          </a:ln>
        </p:spPr>
        <p:txBody>
          <a:bodyPr wrap="none">
            <a:spAutoFit/>
          </a:bodyPr>
          <a:lstStyle/>
          <a:p>
            <a:r>
              <a:rPr lang="en-US" altLang="ja-JP" sz="700"/>
              <a:t>CAS, All ministries and agencies</a:t>
            </a:r>
          </a:p>
        </p:txBody>
      </p:sp>
      <p:sp>
        <p:nvSpPr>
          <p:cNvPr id="54" name="Line 40"/>
          <p:cNvSpPr>
            <a:spLocks noChangeShapeType="1"/>
          </p:cNvSpPr>
          <p:nvPr/>
        </p:nvSpPr>
        <p:spPr bwMode="auto">
          <a:xfrm flipV="1">
            <a:off x="279400" y="3863848"/>
            <a:ext cx="8496300" cy="9525"/>
          </a:xfrm>
          <a:prstGeom prst="line">
            <a:avLst/>
          </a:prstGeom>
          <a:noFill/>
          <a:ln w="9525">
            <a:solidFill>
              <a:schemeClr val="tx1"/>
            </a:solidFill>
            <a:round/>
            <a:headEnd/>
            <a:tailEnd/>
          </a:ln>
        </p:spPr>
        <p:txBody>
          <a:bodyPr/>
          <a:lstStyle/>
          <a:p>
            <a:endParaRPr lang="ja-JP" altLang="en-US" sz="700"/>
          </a:p>
        </p:txBody>
      </p:sp>
      <p:sp>
        <p:nvSpPr>
          <p:cNvPr id="55" name="Text Box 61"/>
          <p:cNvSpPr txBox="1">
            <a:spLocks noChangeArrowheads="1"/>
          </p:cNvSpPr>
          <p:nvPr/>
        </p:nvSpPr>
        <p:spPr bwMode="auto">
          <a:xfrm>
            <a:off x="1698625" y="4127056"/>
            <a:ext cx="1384300" cy="307777"/>
          </a:xfrm>
          <a:prstGeom prst="rect">
            <a:avLst/>
          </a:prstGeom>
          <a:noFill/>
          <a:ln w="9525" algn="ctr">
            <a:noFill/>
            <a:miter lim="800000"/>
            <a:headEnd/>
            <a:tailEnd/>
          </a:ln>
        </p:spPr>
        <p:txBody>
          <a:bodyPr>
            <a:spAutoFit/>
          </a:bodyPr>
          <a:lstStyle/>
          <a:p>
            <a:r>
              <a:rPr lang="en-US" altLang="ja-JP" sz="700" dirty="0"/>
              <a:t>Related ministries and agencies</a:t>
            </a:r>
          </a:p>
        </p:txBody>
      </p:sp>
      <p:sp>
        <p:nvSpPr>
          <p:cNvPr id="56" name="AutoShape 62"/>
          <p:cNvSpPr>
            <a:spLocks noChangeArrowheads="1"/>
          </p:cNvSpPr>
          <p:nvPr/>
        </p:nvSpPr>
        <p:spPr bwMode="auto">
          <a:xfrm>
            <a:off x="1736725" y="4173867"/>
            <a:ext cx="1127125" cy="221337"/>
          </a:xfrm>
          <a:prstGeom prst="flowChartAlternateProcess">
            <a:avLst/>
          </a:prstGeom>
          <a:noFill/>
          <a:ln w="9525" algn="ctr">
            <a:solidFill>
              <a:schemeClr val="tx1"/>
            </a:solidFill>
            <a:miter lim="800000"/>
            <a:headEnd/>
            <a:tailEnd/>
          </a:ln>
        </p:spPr>
        <p:txBody>
          <a:bodyPr anchor="ctr">
            <a:spAutoFit/>
          </a:bodyPr>
          <a:lstStyle/>
          <a:p>
            <a:endParaRPr lang="ja-JP" altLang="en-US" sz="700"/>
          </a:p>
        </p:txBody>
      </p:sp>
      <p:sp>
        <p:nvSpPr>
          <p:cNvPr id="57" name="AutoShape 60"/>
          <p:cNvSpPr>
            <a:spLocks noChangeArrowheads="1"/>
          </p:cNvSpPr>
          <p:nvPr/>
        </p:nvSpPr>
        <p:spPr bwMode="auto">
          <a:xfrm>
            <a:off x="2171700" y="3908283"/>
            <a:ext cx="4851400" cy="200055"/>
          </a:xfrm>
          <a:prstGeom prst="homePlate">
            <a:avLst>
              <a:gd name="adj" fmla="val 45451"/>
            </a:avLst>
          </a:prstGeom>
          <a:solidFill>
            <a:schemeClr val="bg1"/>
          </a:solidFill>
          <a:ln w="9525" algn="ctr">
            <a:solidFill>
              <a:schemeClr val="tx1"/>
            </a:solidFill>
            <a:miter lim="800000"/>
            <a:headEnd/>
            <a:tailEnd/>
          </a:ln>
        </p:spPr>
        <p:txBody>
          <a:bodyPr anchor="ctr">
            <a:spAutoFit/>
          </a:bodyPr>
          <a:lstStyle/>
          <a:p>
            <a:endParaRPr lang="ja-JP" altLang="en-US" sz="700"/>
          </a:p>
        </p:txBody>
      </p:sp>
      <p:sp>
        <p:nvSpPr>
          <p:cNvPr id="58" name="Text Box 59"/>
          <p:cNvSpPr txBox="1">
            <a:spLocks noChangeArrowheads="1"/>
          </p:cNvSpPr>
          <p:nvPr/>
        </p:nvSpPr>
        <p:spPr bwMode="auto">
          <a:xfrm>
            <a:off x="2175637" y="3887788"/>
            <a:ext cx="4849813" cy="200055"/>
          </a:xfrm>
          <a:prstGeom prst="rect">
            <a:avLst/>
          </a:prstGeom>
          <a:noFill/>
          <a:ln w="9525" algn="ctr">
            <a:noFill/>
            <a:miter lim="800000"/>
            <a:headEnd/>
            <a:tailEnd/>
          </a:ln>
        </p:spPr>
        <p:txBody>
          <a:bodyPr>
            <a:spAutoFit/>
          </a:bodyPr>
          <a:lstStyle/>
          <a:p>
            <a:r>
              <a:rPr lang="en-US" altLang="ja-JP" sz="700"/>
              <a:t>Expansion of the data to be opened in the important field based on discussion of the working level meeting.</a:t>
            </a:r>
            <a:endParaRPr lang="ja-JP" altLang="en-US" sz="700"/>
          </a:p>
        </p:txBody>
      </p:sp>
      <p:sp>
        <p:nvSpPr>
          <p:cNvPr id="59" name="AutoShape 44"/>
          <p:cNvSpPr>
            <a:spLocks noChangeArrowheads="1"/>
          </p:cNvSpPr>
          <p:nvPr/>
        </p:nvSpPr>
        <p:spPr bwMode="auto">
          <a:xfrm>
            <a:off x="5870575" y="4502023"/>
            <a:ext cx="1590675" cy="127000"/>
          </a:xfrm>
          <a:prstGeom prst="roundRect">
            <a:avLst>
              <a:gd name="adj" fmla="val 16667"/>
            </a:avLst>
          </a:prstGeom>
          <a:noFill/>
          <a:ln w="9525">
            <a:solidFill>
              <a:schemeClr val="tx1"/>
            </a:solidFill>
            <a:round/>
            <a:headEnd/>
            <a:tailEnd/>
          </a:ln>
        </p:spPr>
        <p:txBody>
          <a:bodyPr wrap="none" anchor="ctr"/>
          <a:lstStyle/>
          <a:p>
            <a:pPr algn="ctr"/>
            <a:r>
              <a:rPr lang="en-US" altLang="ja-JP" sz="700"/>
              <a:t>All ministries and agencies</a:t>
            </a:r>
          </a:p>
        </p:txBody>
      </p:sp>
      <p:sp>
        <p:nvSpPr>
          <p:cNvPr id="60" name="AutoShape 68"/>
          <p:cNvSpPr>
            <a:spLocks noChangeArrowheads="1"/>
          </p:cNvSpPr>
          <p:nvPr/>
        </p:nvSpPr>
        <p:spPr bwMode="auto">
          <a:xfrm>
            <a:off x="1562100" y="4717923"/>
            <a:ext cx="7086600" cy="171450"/>
          </a:xfrm>
          <a:prstGeom prst="homePlate">
            <a:avLst>
              <a:gd name="adj" fmla="val 55494"/>
            </a:avLst>
          </a:prstGeom>
          <a:solidFill>
            <a:schemeClr val="bg1"/>
          </a:solidFill>
          <a:ln w="9525">
            <a:solidFill>
              <a:schemeClr val="tx1"/>
            </a:solidFill>
            <a:miter lim="800000"/>
            <a:headEnd/>
            <a:tailEnd/>
          </a:ln>
          <a:effectLst/>
        </p:spPr>
        <p:txBody>
          <a:bodyPr wrap="none" anchor="ctr"/>
          <a:lstStyle/>
          <a:p>
            <a:endParaRPr lang="ja-JP" altLang="en-US" sz="700"/>
          </a:p>
        </p:txBody>
      </p:sp>
      <p:sp>
        <p:nvSpPr>
          <p:cNvPr id="61" name="Line 40"/>
          <p:cNvSpPr>
            <a:spLocks noChangeShapeType="1"/>
          </p:cNvSpPr>
          <p:nvPr/>
        </p:nvSpPr>
        <p:spPr bwMode="auto">
          <a:xfrm flipV="1">
            <a:off x="257175" y="4898898"/>
            <a:ext cx="8496300" cy="9525"/>
          </a:xfrm>
          <a:prstGeom prst="line">
            <a:avLst/>
          </a:prstGeom>
          <a:noFill/>
          <a:ln w="9525">
            <a:solidFill>
              <a:schemeClr val="tx1"/>
            </a:solidFill>
            <a:round/>
            <a:headEnd/>
            <a:tailEnd/>
          </a:ln>
        </p:spPr>
        <p:txBody>
          <a:bodyPr/>
          <a:lstStyle/>
          <a:p>
            <a:endParaRPr lang="ja-JP" altLang="en-US" sz="700"/>
          </a:p>
        </p:txBody>
      </p:sp>
      <p:sp>
        <p:nvSpPr>
          <p:cNvPr id="62" name="AutoShape 72"/>
          <p:cNvSpPr>
            <a:spLocks noChangeArrowheads="1"/>
          </p:cNvSpPr>
          <p:nvPr/>
        </p:nvSpPr>
        <p:spPr bwMode="auto">
          <a:xfrm>
            <a:off x="1285875" y="4975098"/>
            <a:ext cx="4619625" cy="180975"/>
          </a:xfrm>
          <a:prstGeom prst="homePlate">
            <a:avLst>
              <a:gd name="adj" fmla="val 64052"/>
            </a:avLst>
          </a:prstGeom>
          <a:solidFill>
            <a:schemeClr val="bg1"/>
          </a:solidFill>
          <a:ln w="9525">
            <a:solidFill>
              <a:schemeClr val="tx1"/>
            </a:solidFill>
            <a:miter lim="800000"/>
            <a:headEnd/>
            <a:tailEnd/>
          </a:ln>
          <a:effectLst/>
        </p:spPr>
        <p:txBody>
          <a:bodyPr wrap="none" anchor="ctr"/>
          <a:lstStyle/>
          <a:p>
            <a:endParaRPr lang="ja-JP" altLang="en-US" sz="700"/>
          </a:p>
        </p:txBody>
      </p:sp>
      <p:sp>
        <p:nvSpPr>
          <p:cNvPr id="64" name="AutoShape 75"/>
          <p:cNvSpPr>
            <a:spLocks noChangeArrowheads="1"/>
          </p:cNvSpPr>
          <p:nvPr/>
        </p:nvSpPr>
        <p:spPr bwMode="auto">
          <a:xfrm>
            <a:off x="3715512" y="5090541"/>
            <a:ext cx="2162175" cy="152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en-US" sz="700"/>
          </a:p>
        </p:txBody>
      </p:sp>
      <p:sp>
        <p:nvSpPr>
          <p:cNvPr id="65" name="Text Box 76"/>
          <p:cNvSpPr txBox="1">
            <a:spLocks noChangeArrowheads="1"/>
          </p:cNvSpPr>
          <p:nvPr/>
        </p:nvSpPr>
        <p:spPr bwMode="auto">
          <a:xfrm>
            <a:off x="1222375" y="5233861"/>
            <a:ext cx="4972836" cy="200055"/>
          </a:xfrm>
          <a:prstGeom prst="rect">
            <a:avLst/>
          </a:prstGeom>
          <a:noFill/>
          <a:ln w="9525">
            <a:noFill/>
            <a:miter lim="800000"/>
            <a:headEnd/>
            <a:tailEnd/>
          </a:ln>
          <a:effectLst/>
        </p:spPr>
        <p:txBody>
          <a:bodyPr wrap="none">
            <a:spAutoFit/>
          </a:bodyPr>
          <a:lstStyle/>
          <a:p>
            <a:r>
              <a:rPr lang="en-US" altLang="ja-JP" sz="700"/>
              <a:t>Support for organizing and participating of promotion event to find and arouse needs and also to create new service, etc.</a:t>
            </a:r>
            <a:endParaRPr lang="ja-JP" altLang="en-US" sz="700"/>
          </a:p>
        </p:txBody>
      </p:sp>
      <p:sp>
        <p:nvSpPr>
          <p:cNvPr id="66" name="AutoShape 77"/>
          <p:cNvSpPr>
            <a:spLocks noChangeArrowheads="1"/>
          </p:cNvSpPr>
          <p:nvPr/>
        </p:nvSpPr>
        <p:spPr bwMode="auto">
          <a:xfrm>
            <a:off x="1276350" y="5279898"/>
            <a:ext cx="7410450" cy="152400"/>
          </a:xfrm>
          <a:prstGeom prst="homePlate">
            <a:avLst>
              <a:gd name="adj" fmla="val 53127"/>
            </a:avLst>
          </a:prstGeom>
          <a:noFill/>
          <a:ln w="9525">
            <a:solidFill>
              <a:schemeClr val="tx1"/>
            </a:solidFill>
            <a:miter lim="800000"/>
            <a:headEnd/>
            <a:tailEnd/>
          </a:ln>
          <a:effectLst/>
        </p:spPr>
        <p:txBody>
          <a:bodyPr wrap="none" anchor="ctr"/>
          <a:lstStyle/>
          <a:p>
            <a:endParaRPr lang="ja-JP" altLang="en-US" sz="700"/>
          </a:p>
        </p:txBody>
      </p:sp>
      <p:sp>
        <p:nvSpPr>
          <p:cNvPr id="68" name="AutoShape 81"/>
          <p:cNvSpPr>
            <a:spLocks noChangeArrowheads="1"/>
          </p:cNvSpPr>
          <p:nvPr/>
        </p:nvSpPr>
        <p:spPr bwMode="auto">
          <a:xfrm>
            <a:off x="5400675" y="3565398"/>
            <a:ext cx="3486150" cy="161925"/>
          </a:xfrm>
          <a:prstGeom prst="homePlate">
            <a:avLst>
              <a:gd name="adj" fmla="val 97082"/>
            </a:avLst>
          </a:prstGeom>
          <a:noFill/>
          <a:ln w="9525">
            <a:solidFill>
              <a:schemeClr val="tx1"/>
            </a:solidFill>
            <a:miter lim="800000"/>
            <a:headEnd/>
            <a:tailEnd/>
          </a:ln>
          <a:effectLst/>
        </p:spPr>
        <p:txBody>
          <a:bodyPr wrap="none" anchor="ctr"/>
          <a:lstStyle/>
          <a:p>
            <a:endParaRPr lang="ja-JP" altLang="en-US" sz="700"/>
          </a:p>
        </p:txBody>
      </p:sp>
      <p:sp>
        <p:nvSpPr>
          <p:cNvPr id="69" name="AutoShape 83"/>
          <p:cNvSpPr>
            <a:spLocks noChangeArrowheads="1"/>
          </p:cNvSpPr>
          <p:nvPr/>
        </p:nvSpPr>
        <p:spPr bwMode="auto">
          <a:xfrm>
            <a:off x="3562350" y="3651123"/>
            <a:ext cx="1838325" cy="142875"/>
          </a:xfrm>
          <a:prstGeom prst="roundRect">
            <a:avLst>
              <a:gd name="adj" fmla="val 16667"/>
            </a:avLst>
          </a:prstGeom>
          <a:noFill/>
          <a:ln w="9525">
            <a:solidFill>
              <a:schemeClr val="tx1"/>
            </a:solidFill>
            <a:round/>
            <a:headEnd/>
            <a:tailEnd/>
          </a:ln>
          <a:effectLst/>
        </p:spPr>
        <p:txBody>
          <a:bodyPr wrap="none" anchor="ctr"/>
          <a:lstStyle/>
          <a:p>
            <a:endParaRPr lang="ja-JP" altLang="en-US" sz="700"/>
          </a:p>
        </p:txBody>
      </p:sp>
      <p:sp>
        <p:nvSpPr>
          <p:cNvPr id="70" name="Text Box 84"/>
          <p:cNvSpPr txBox="1">
            <a:spLocks noChangeArrowheads="1"/>
          </p:cNvSpPr>
          <p:nvPr/>
        </p:nvSpPr>
        <p:spPr bwMode="auto">
          <a:xfrm>
            <a:off x="2098675" y="5405311"/>
            <a:ext cx="3507692" cy="200055"/>
          </a:xfrm>
          <a:prstGeom prst="rect">
            <a:avLst/>
          </a:prstGeom>
          <a:noFill/>
          <a:ln w="9525">
            <a:noFill/>
            <a:miter lim="800000"/>
            <a:headEnd/>
            <a:tailEnd/>
          </a:ln>
          <a:effectLst/>
        </p:spPr>
        <p:txBody>
          <a:bodyPr wrap="none">
            <a:spAutoFit/>
          </a:bodyPr>
          <a:lstStyle/>
          <a:p>
            <a:r>
              <a:rPr lang="en-US" altLang="ja-JP" sz="700"/>
              <a:t>Construction of structure to reflect the approach understanding needs and opinions.</a:t>
            </a:r>
            <a:endParaRPr lang="ja-JP" altLang="en-US" sz="700"/>
          </a:p>
        </p:txBody>
      </p:sp>
      <p:sp>
        <p:nvSpPr>
          <p:cNvPr id="71" name="AutoShape 85"/>
          <p:cNvSpPr>
            <a:spLocks noChangeArrowheads="1"/>
          </p:cNvSpPr>
          <p:nvPr/>
        </p:nvSpPr>
        <p:spPr bwMode="auto">
          <a:xfrm>
            <a:off x="2171700" y="5441823"/>
            <a:ext cx="4791075" cy="171450"/>
          </a:xfrm>
          <a:prstGeom prst="homePlate">
            <a:avLst>
              <a:gd name="adj" fmla="val 75942"/>
            </a:avLst>
          </a:prstGeom>
          <a:noFill/>
          <a:ln w="9525">
            <a:solidFill>
              <a:schemeClr val="tx1"/>
            </a:solidFill>
            <a:miter lim="800000"/>
            <a:headEnd/>
            <a:tailEnd/>
          </a:ln>
          <a:effectLst/>
        </p:spPr>
        <p:txBody>
          <a:bodyPr wrap="none" anchor="ctr"/>
          <a:lstStyle/>
          <a:p>
            <a:endParaRPr lang="ja-JP" altLang="en-US" sz="700"/>
          </a:p>
        </p:txBody>
      </p:sp>
      <p:sp>
        <p:nvSpPr>
          <p:cNvPr id="72" name="AutoShape 86"/>
          <p:cNvSpPr>
            <a:spLocks noChangeArrowheads="1"/>
          </p:cNvSpPr>
          <p:nvPr/>
        </p:nvSpPr>
        <p:spPr bwMode="auto">
          <a:xfrm>
            <a:off x="5121275" y="5581523"/>
            <a:ext cx="1838325" cy="142875"/>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en-US" sz="700"/>
          </a:p>
        </p:txBody>
      </p:sp>
      <p:sp>
        <p:nvSpPr>
          <p:cNvPr id="74" name="Text Box 88"/>
          <p:cNvSpPr txBox="1">
            <a:spLocks noChangeArrowheads="1"/>
          </p:cNvSpPr>
          <p:nvPr/>
        </p:nvSpPr>
        <p:spPr bwMode="auto">
          <a:xfrm>
            <a:off x="3193669" y="5718112"/>
            <a:ext cx="5959475" cy="200055"/>
          </a:xfrm>
          <a:prstGeom prst="rect">
            <a:avLst/>
          </a:prstGeom>
          <a:noFill/>
          <a:ln w="9525">
            <a:noFill/>
            <a:miter lim="800000"/>
            <a:headEnd/>
            <a:tailEnd/>
          </a:ln>
          <a:effectLst/>
        </p:spPr>
        <p:txBody>
          <a:bodyPr>
            <a:spAutoFit/>
          </a:bodyPr>
          <a:lstStyle/>
          <a:p>
            <a:r>
              <a:rPr lang="en-US" altLang="ja-JP" sz="700" dirty="0"/>
              <a:t>Research and evaluation of cost and effect of approach based on a discussion of the working level meeting.</a:t>
            </a:r>
            <a:endParaRPr lang="ja-JP" altLang="en-US" sz="700" dirty="0"/>
          </a:p>
        </p:txBody>
      </p:sp>
      <p:sp>
        <p:nvSpPr>
          <p:cNvPr id="75" name="Rectangle 89"/>
          <p:cNvSpPr>
            <a:spLocks noChangeArrowheads="1"/>
          </p:cNvSpPr>
          <p:nvPr/>
        </p:nvSpPr>
        <p:spPr bwMode="auto">
          <a:xfrm>
            <a:off x="3729038" y="5843461"/>
            <a:ext cx="1478290" cy="200055"/>
          </a:xfrm>
          <a:prstGeom prst="rect">
            <a:avLst/>
          </a:prstGeom>
          <a:noFill/>
          <a:ln w="9525">
            <a:noFill/>
            <a:miter lim="800000"/>
            <a:headEnd/>
            <a:tailEnd/>
          </a:ln>
          <a:effectLst/>
        </p:spPr>
        <p:txBody>
          <a:bodyPr wrap="none">
            <a:spAutoFit/>
          </a:bodyPr>
          <a:lstStyle/>
          <a:p>
            <a:r>
              <a:rPr lang="en-US" altLang="ja-JP" sz="700"/>
              <a:t>CAS, All ministries and agencies</a:t>
            </a:r>
            <a:endParaRPr lang="ja-JP" altLang="en-US" sz="700"/>
          </a:p>
        </p:txBody>
      </p:sp>
      <p:sp>
        <p:nvSpPr>
          <p:cNvPr id="76" name="AutoShape 90"/>
          <p:cNvSpPr>
            <a:spLocks noChangeArrowheads="1"/>
          </p:cNvSpPr>
          <p:nvPr/>
        </p:nvSpPr>
        <p:spPr bwMode="auto">
          <a:xfrm>
            <a:off x="3806825" y="5895848"/>
            <a:ext cx="1838325" cy="142875"/>
          </a:xfrm>
          <a:prstGeom prst="roundRect">
            <a:avLst>
              <a:gd name="adj" fmla="val 16667"/>
            </a:avLst>
          </a:prstGeom>
          <a:noFill/>
          <a:ln w="9525">
            <a:solidFill>
              <a:schemeClr val="tx1"/>
            </a:solidFill>
            <a:round/>
            <a:headEnd/>
            <a:tailEnd/>
          </a:ln>
          <a:effectLst/>
        </p:spPr>
        <p:txBody>
          <a:bodyPr wrap="none" anchor="ctr"/>
          <a:lstStyle/>
          <a:p>
            <a:endParaRPr lang="ja-JP" altLang="en-US" sz="700"/>
          </a:p>
        </p:txBody>
      </p:sp>
      <p:sp>
        <p:nvSpPr>
          <p:cNvPr id="77" name="AutoShape 91"/>
          <p:cNvSpPr>
            <a:spLocks noChangeArrowheads="1"/>
          </p:cNvSpPr>
          <p:nvPr/>
        </p:nvSpPr>
        <p:spPr bwMode="auto">
          <a:xfrm>
            <a:off x="3257550" y="5746623"/>
            <a:ext cx="5886450" cy="304800"/>
          </a:xfrm>
          <a:prstGeom prst="homePlate">
            <a:avLst>
              <a:gd name="adj" fmla="val 92181"/>
            </a:avLst>
          </a:prstGeom>
          <a:noFill/>
          <a:ln w="9525">
            <a:solidFill>
              <a:schemeClr val="tx1"/>
            </a:solidFill>
            <a:miter lim="800000"/>
            <a:headEnd/>
            <a:tailEnd/>
          </a:ln>
          <a:effectLst/>
        </p:spPr>
        <p:txBody>
          <a:bodyPr wrap="none" anchor="ctr"/>
          <a:lstStyle/>
          <a:p>
            <a:endParaRPr lang="ja-JP" altLang="en-US" sz="700"/>
          </a:p>
        </p:txBody>
      </p:sp>
      <p:sp>
        <p:nvSpPr>
          <p:cNvPr id="78" name="Rectangle 92"/>
          <p:cNvSpPr>
            <a:spLocks noChangeArrowheads="1"/>
          </p:cNvSpPr>
          <p:nvPr/>
        </p:nvSpPr>
        <p:spPr bwMode="auto">
          <a:xfrm>
            <a:off x="2147888" y="6122846"/>
            <a:ext cx="3306762" cy="200055"/>
          </a:xfrm>
          <a:prstGeom prst="rect">
            <a:avLst/>
          </a:prstGeom>
          <a:noFill/>
          <a:ln w="9525">
            <a:noFill/>
            <a:miter lim="800000"/>
            <a:headEnd/>
            <a:tailEnd/>
          </a:ln>
          <a:effectLst/>
        </p:spPr>
        <p:txBody>
          <a:bodyPr anchor="ctr">
            <a:spAutoFit/>
          </a:bodyPr>
          <a:lstStyle/>
          <a:p>
            <a:r>
              <a:rPr lang="en-US" altLang="ja-JP" sz="700"/>
              <a:t>Research and presentation of open data approach of the local public entity.</a:t>
            </a:r>
          </a:p>
        </p:txBody>
      </p:sp>
      <p:sp>
        <p:nvSpPr>
          <p:cNvPr id="79" name="AutoShape 93"/>
          <p:cNvSpPr>
            <a:spLocks noChangeArrowheads="1"/>
          </p:cNvSpPr>
          <p:nvPr/>
        </p:nvSpPr>
        <p:spPr bwMode="auto">
          <a:xfrm>
            <a:off x="2124075" y="6051423"/>
            <a:ext cx="3190875" cy="342900"/>
          </a:xfrm>
          <a:prstGeom prst="homePlate">
            <a:avLst>
              <a:gd name="adj" fmla="val 60185"/>
            </a:avLst>
          </a:prstGeom>
          <a:noFill/>
          <a:ln w="9525">
            <a:solidFill>
              <a:schemeClr val="tx1"/>
            </a:solidFill>
            <a:miter lim="800000"/>
            <a:headEnd/>
            <a:tailEnd/>
          </a:ln>
          <a:effectLst/>
        </p:spPr>
        <p:txBody>
          <a:bodyPr wrap="none" anchor="ctr"/>
          <a:lstStyle/>
          <a:p>
            <a:endParaRPr lang="ja-JP" altLang="en-US" sz="700"/>
          </a:p>
        </p:txBody>
      </p:sp>
      <p:sp>
        <p:nvSpPr>
          <p:cNvPr id="80" name="AutoShape 95"/>
          <p:cNvSpPr>
            <a:spLocks noChangeArrowheads="1"/>
          </p:cNvSpPr>
          <p:nvPr/>
        </p:nvSpPr>
        <p:spPr bwMode="auto">
          <a:xfrm>
            <a:off x="3523488" y="6314694"/>
            <a:ext cx="2143125" cy="171450"/>
          </a:xfrm>
          <a:prstGeom prst="flowChartAlternateProcess">
            <a:avLst/>
          </a:prstGeom>
          <a:solidFill>
            <a:schemeClr val="bg1"/>
          </a:solidFill>
          <a:ln w="9525">
            <a:solidFill>
              <a:schemeClr val="tx1"/>
            </a:solidFill>
            <a:miter lim="800000"/>
            <a:headEnd/>
            <a:tailEnd/>
          </a:ln>
          <a:effectLst/>
        </p:spPr>
        <p:txBody>
          <a:bodyPr wrap="none" anchor="ctr"/>
          <a:lstStyle/>
          <a:p>
            <a:endParaRPr lang="ja-JP" altLang="en-US" sz="700"/>
          </a:p>
        </p:txBody>
      </p:sp>
      <p:sp>
        <p:nvSpPr>
          <p:cNvPr id="81" name="Text Box 96"/>
          <p:cNvSpPr txBox="1">
            <a:spLocks noChangeArrowheads="1"/>
          </p:cNvSpPr>
          <p:nvPr/>
        </p:nvSpPr>
        <p:spPr bwMode="auto">
          <a:xfrm>
            <a:off x="5575300" y="6014911"/>
            <a:ext cx="3198813" cy="307777"/>
          </a:xfrm>
          <a:prstGeom prst="rect">
            <a:avLst/>
          </a:prstGeom>
          <a:noFill/>
          <a:ln w="9525">
            <a:noFill/>
            <a:miter lim="800000"/>
            <a:headEnd/>
            <a:tailEnd/>
          </a:ln>
          <a:effectLst/>
        </p:spPr>
        <p:txBody>
          <a:bodyPr>
            <a:spAutoFit/>
          </a:bodyPr>
          <a:lstStyle/>
          <a:p>
            <a:r>
              <a:rPr lang="en-US" altLang="ja-JP" sz="700"/>
              <a:t>Open and promote to the incorporated administrative agencies and local public bodies (including creation and promotion of effective cases)</a:t>
            </a:r>
            <a:endParaRPr lang="ja-JP" altLang="en-US" sz="700"/>
          </a:p>
        </p:txBody>
      </p:sp>
      <p:sp>
        <p:nvSpPr>
          <p:cNvPr id="82" name="AutoShape 70"/>
          <p:cNvSpPr>
            <a:spLocks noChangeArrowheads="1"/>
          </p:cNvSpPr>
          <p:nvPr/>
        </p:nvSpPr>
        <p:spPr bwMode="auto">
          <a:xfrm>
            <a:off x="3495675" y="4165473"/>
            <a:ext cx="5343525" cy="514350"/>
          </a:xfrm>
          <a:prstGeom prst="homePlate">
            <a:avLst>
              <a:gd name="adj" fmla="val 39199"/>
            </a:avLst>
          </a:prstGeom>
          <a:solidFill>
            <a:schemeClr val="bg1"/>
          </a:solidFill>
          <a:ln w="9525">
            <a:solidFill>
              <a:schemeClr val="tx1"/>
            </a:solidFill>
            <a:miter lim="800000"/>
            <a:headEnd/>
            <a:tailEnd/>
          </a:ln>
          <a:effectLst/>
        </p:spPr>
        <p:txBody>
          <a:bodyPr wrap="none" anchor="ctr"/>
          <a:lstStyle/>
          <a:p>
            <a:endParaRPr lang="ja-JP" altLang="en-US" sz="700"/>
          </a:p>
        </p:txBody>
      </p:sp>
      <p:sp>
        <p:nvSpPr>
          <p:cNvPr id="83" name="AutoShape 97"/>
          <p:cNvSpPr>
            <a:spLocks noChangeArrowheads="1"/>
          </p:cNvSpPr>
          <p:nvPr/>
        </p:nvSpPr>
        <p:spPr bwMode="auto">
          <a:xfrm>
            <a:off x="5362575" y="6051423"/>
            <a:ext cx="3743325" cy="485775"/>
          </a:xfrm>
          <a:prstGeom prst="homePlate">
            <a:avLst>
              <a:gd name="adj" fmla="val 60862"/>
            </a:avLst>
          </a:prstGeom>
          <a:noFill/>
          <a:ln w="9525">
            <a:solidFill>
              <a:schemeClr val="tx1"/>
            </a:solidFill>
            <a:miter lim="800000"/>
            <a:headEnd/>
            <a:tailEnd/>
          </a:ln>
          <a:effectLst/>
        </p:spPr>
        <p:txBody>
          <a:bodyPr wrap="none" anchor="ctr"/>
          <a:lstStyle/>
          <a:p>
            <a:endParaRPr lang="ja-JP" altLang="en-US" sz="700"/>
          </a:p>
        </p:txBody>
      </p:sp>
      <p:sp>
        <p:nvSpPr>
          <p:cNvPr id="84" name="Text Box 63"/>
          <p:cNvSpPr txBox="1">
            <a:spLocks noChangeArrowheads="1"/>
          </p:cNvSpPr>
          <p:nvPr/>
        </p:nvSpPr>
        <p:spPr bwMode="auto">
          <a:xfrm>
            <a:off x="3422650" y="4138486"/>
            <a:ext cx="5540375" cy="307777"/>
          </a:xfrm>
          <a:prstGeom prst="rect">
            <a:avLst/>
          </a:prstGeom>
          <a:noFill/>
          <a:ln w="9525" algn="ctr">
            <a:noFill/>
            <a:miter lim="800000"/>
            <a:headEnd/>
            <a:tailEnd/>
          </a:ln>
        </p:spPr>
        <p:txBody>
          <a:bodyPr>
            <a:spAutoFit/>
          </a:bodyPr>
          <a:lstStyle/>
          <a:p>
            <a:r>
              <a:rPr lang="en-US" altLang="ja-JP" sz="700"/>
              <a:t>Expansion of information disclosure except the one cannot open and is not accepted it’s secondary use for the data among the data with low cost of new homepage disclosure and the data with strong needs (request) of users.</a:t>
            </a:r>
            <a:endParaRPr lang="ja-JP" altLang="en-US" sz="700"/>
          </a:p>
        </p:txBody>
      </p:sp>
      <p:sp>
        <p:nvSpPr>
          <p:cNvPr id="85" name="Text Box 65"/>
          <p:cNvSpPr txBox="1">
            <a:spLocks noChangeArrowheads="1"/>
          </p:cNvSpPr>
          <p:nvPr/>
        </p:nvSpPr>
        <p:spPr bwMode="auto">
          <a:xfrm>
            <a:off x="1536700" y="4662361"/>
            <a:ext cx="4030270" cy="200055"/>
          </a:xfrm>
          <a:prstGeom prst="rect">
            <a:avLst/>
          </a:prstGeom>
          <a:noFill/>
          <a:ln w="9525">
            <a:noFill/>
            <a:miter lim="800000"/>
            <a:headEnd/>
            <a:tailEnd/>
          </a:ln>
          <a:effectLst/>
        </p:spPr>
        <p:txBody>
          <a:bodyPr wrap="none">
            <a:spAutoFit/>
          </a:bodyPr>
          <a:lstStyle/>
          <a:p>
            <a:r>
              <a:rPr lang="en-US" altLang="ja-JP" sz="700"/>
              <a:t>Improve the contents written in the English based on the discussion of the working level meeting.</a:t>
            </a:r>
            <a:endParaRPr lang="ja-JP" altLang="en-US" sz="700"/>
          </a:p>
        </p:txBody>
      </p:sp>
      <p:sp>
        <p:nvSpPr>
          <p:cNvPr id="86" name="AutoShape 44"/>
          <p:cNvSpPr>
            <a:spLocks noChangeArrowheads="1"/>
          </p:cNvSpPr>
          <p:nvPr/>
        </p:nvSpPr>
        <p:spPr bwMode="auto">
          <a:xfrm>
            <a:off x="7019925" y="4489323"/>
            <a:ext cx="1590675" cy="127000"/>
          </a:xfrm>
          <a:prstGeom prst="roundRect">
            <a:avLst>
              <a:gd name="adj" fmla="val 16667"/>
            </a:avLst>
          </a:prstGeom>
          <a:noFill/>
          <a:ln w="9525">
            <a:solidFill>
              <a:schemeClr val="tx1"/>
            </a:solidFill>
            <a:round/>
            <a:headEnd/>
            <a:tailEnd/>
          </a:ln>
        </p:spPr>
        <p:txBody>
          <a:bodyPr wrap="none" anchor="ctr"/>
          <a:lstStyle/>
          <a:p>
            <a:pPr algn="ctr"/>
            <a:r>
              <a:rPr lang="en-US" altLang="ja-JP" sz="700"/>
              <a:t>All ministries and agencies</a:t>
            </a:r>
          </a:p>
        </p:txBody>
      </p:sp>
      <p:sp>
        <p:nvSpPr>
          <p:cNvPr id="87" name="AutoShape 44"/>
          <p:cNvSpPr>
            <a:spLocks noChangeArrowheads="1"/>
          </p:cNvSpPr>
          <p:nvPr/>
        </p:nvSpPr>
        <p:spPr bwMode="auto">
          <a:xfrm>
            <a:off x="7016750" y="4743323"/>
            <a:ext cx="1590675" cy="127000"/>
          </a:xfrm>
          <a:prstGeom prst="roundRect">
            <a:avLst>
              <a:gd name="adj" fmla="val 16667"/>
            </a:avLst>
          </a:prstGeom>
          <a:noFill/>
          <a:ln w="9525">
            <a:solidFill>
              <a:schemeClr val="tx1"/>
            </a:solidFill>
            <a:round/>
            <a:headEnd/>
            <a:tailEnd/>
          </a:ln>
        </p:spPr>
        <p:txBody>
          <a:bodyPr wrap="none" anchor="ctr"/>
          <a:lstStyle/>
          <a:p>
            <a:pPr algn="ctr"/>
            <a:r>
              <a:rPr lang="en-US" altLang="ja-JP" sz="700"/>
              <a:t>All ministries and agencies</a:t>
            </a:r>
          </a:p>
        </p:txBody>
      </p:sp>
      <p:sp>
        <p:nvSpPr>
          <p:cNvPr id="88" name="AutoShape 101"/>
          <p:cNvSpPr>
            <a:spLocks noChangeArrowheads="1"/>
          </p:cNvSpPr>
          <p:nvPr/>
        </p:nvSpPr>
        <p:spPr bwMode="auto">
          <a:xfrm>
            <a:off x="8010525" y="5156073"/>
            <a:ext cx="1133475" cy="257175"/>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en-US" sz="700"/>
          </a:p>
        </p:txBody>
      </p:sp>
      <p:sp>
        <p:nvSpPr>
          <p:cNvPr id="89" name="Rectangle 102"/>
          <p:cNvSpPr>
            <a:spLocks noChangeArrowheads="1"/>
          </p:cNvSpPr>
          <p:nvPr/>
        </p:nvSpPr>
        <p:spPr bwMode="auto">
          <a:xfrm>
            <a:off x="5757863" y="4852861"/>
            <a:ext cx="627095" cy="200055"/>
          </a:xfrm>
          <a:prstGeom prst="rect">
            <a:avLst/>
          </a:prstGeom>
          <a:noFill/>
          <a:ln w="9525">
            <a:noFill/>
            <a:miter lim="800000"/>
            <a:headEnd/>
            <a:tailEnd/>
          </a:ln>
          <a:effectLst/>
        </p:spPr>
        <p:txBody>
          <a:bodyPr wrap="none">
            <a:spAutoFit/>
          </a:bodyPr>
          <a:lstStyle/>
          <a:p>
            <a:r>
              <a:rPr lang="en-US" altLang="ja-JP" sz="700"/>
              <a:t>succession</a:t>
            </a:r>
            <a:endParaRPr lang="ja-JP" altLang="en-US" sz="700"/>
          </a:p>
        </p:txBody>
      </p:sp>
      <p:sp>
        <p:nvSpPr>
          <p:cNvPr id="90" name="Text Box 71"/>
          <p:cNvSpPr txBox="1">
            <a:spLocks noChangeArrowheads="1"/>
          </p:cNvSpPr>
          <p:nvPr/>
        </p:nvSpPr>
        <p:spPr bwMode="auto">
          <a:xfrm>
            <a:off x="1212850" y="4938586"/>
            <a:ext cx="3360215" cy="200055"/>
          </a:xfrm>
          <a:prstGeom prst="rect">
            <a:avLst/>
          </a:prstGeom>
          <a:noFill/>
          <a:ln w="9525">
            <a:noFill/>
            <a:miter lim="800000"/>
            <a:headEnd/>
            <a:tailEnd/>
          </a:ln>
          <a:effectLst/>
        </p:spPr>
        <p:txBody>
          <a:bodyPr wrap="none">
            <a:spAutoFit/>
          </a:bodyPr>
          <a:lstStyle/>
          <a:p>
            <a:r>
              <a:rPr lang="en-US" altLang="ja-JP" sz="700"/>
              <a:t>Construction of sites (collection of links etc.) which introduces useful information</a:t>
            </a:r>
            <a:endParaRPr lang="ja-JP" altLang="en-US" sz="700"/>
          </a:p>
        </p:txBody>
      </p:sp>
      <p:sp>
        <p:nvSpPr>
          <p:cNvPr id="91" name="Text Box 56"/>
          <p:cNvSpPr txBox="1">
            <a:spLocks noChangeArrowheads="1"/>
          </p:cNvSpPr>
          <p:nvPr/>
        </p:nvSpPr>
        <p:spPr bwMode="auto">
          <a:xfrm>
            <a:off x="3455988" y="6313551"/>
            <a:ext cx="1654620" cy="200055"/>
          </a:xfrm>
          <a:prstGeom prst="rect">
            <a:avLst/>
          </a:prstGeom>
          <a:noFill/>
          <a:ln w="9525">
            <a:noFill/>
            <a:miter lim="800000"/>
            <a:headEnd/>
            <a:tailEnd/>
          </a:ln>
        </p:spPr>
        <p:txBody>
          <a:bodyPr wrap="none">
            <a:spAutoFit/>
          </a:bodyPr>
          <a:lstStyle/>
          <a:p>
            <a:r>
              <a:rPr lang="en-US" altLang="ja-JP" sz="700"/>
              <a:t>CAS, related ministries and agencies</a:t>
            </a:r>
          </a:p>
        </p:txBody>
      </p:sp>
      <p:sp>
        <p:nvSpPr>
          <p:cNvPr id="92" name="Text Box 56"/>
          <p:cNvSpPr txBox="1">
            <a:spLocks noChangeArrowheads="1"/>
          </p:cNvSpPr>
          <p:nvPr/>
        </p:nvSpPr>
        <p:spPr bwMode="auto">
          <a:xfrm>
            <a:off x="7472363" y="6340348"/>
            <a:ext cx="1658937" cy="198438"/>
          </a:xfrm>
          <a:prstGeom prst="rect">
            <a:avLst/>
          </a:prstGeom>
          <a:noFill/>
          <a:ln w="9525">
            <a:noFill/>
            <a:miter lim="800000"/>
            <a:headEnd/>
            <a:tailEnd/>
          </a:ln>
        </p:spPr>
        <p:txBody>
          <a:bodyPr>
            <a:spAutoFit/>
          </a:bodyPr>
          <a:lstStyle/>
          <a:p>
            <a:r>
              <a:rPr lang="en-US" altLang="ja-JP" sz="700"/>
              <a:t>CAS, related ministries and agencies</a:t>
            </a:r>
          </a:p>
        </p:txBody>
      </p:sp>
      <p:sp>
        <p:nvSpPr>
          <p:cNvPr id="93" name="AutoShape 104"/>
          <p:cNvSpPr>
            <a:spLocks noChangeArrowheads="1"/>
          </p:cNvSpPr>
          <p:nvPr/>
        </p:nvSpPr>
        <p:spPr bwMode="auto">
          <a:xfrm>
            <a:off x="7486650" y="6365748"/>
            <a:ext cx="1600200" cy="180975"/>
          </a:xfrm>
          <a:prstGeom prst="roundRect">
            <a:avLst>
              <a:gd name="adj" fmla="val 16667"/>
            </a:avLst>
          </a:prstGeom>
          <a:noFill/>
          <a:ln w="9525">
            <a:solidFill>
              <a:schemeClr val="tx1"/>
            </a:solidFill>
            <a:round/>
            <a:headEnd/>
            <a:tailEnd/>
          </a:ln>
          <a:effectLst/>
        </p:spPr>
        <p:txBody>
          <a:bodyPr wrap="none" anchor="ctr"/>
          <a:lstStyle/>
          <a:p>
            <a:endParaRPr lang="ja-JP" altLang="en-US" sz="700"/>
          </a:p>
        </p:txBody>
      </p:sp>
      <p:sp>
        <p:nvSpPr>
          <p:cNvPr id="94" name="AutoShape 105"/>
          <p:cNvSpPr>
            <a:spLocks noChangeArrowheads="1"/>
          </p:cNvSpPr>
          <p:nvPr/>
        </p:nvSpPr>
        <p:spPr bwMode="auto">
          <a:xfrm>
            <a:off x="238125" y="1203198"/>
            <a:ext cx="904875" cy="676275"/>
          </a:xfrm>
          <a:prstGeom prst="roundRect">
            <a:avLst>
              <a:gd name="adj" fmla="val 16667"/>
            </a:avLst>
          </a:prstGeom>
          <a:noFill/>
          <a:ln w="9525">
            <a:solidFill>
              <a:schemeClr val="tx1"/>
            </a:solidFill>
            <a:round/>
            <a:headEnd/>
            <a:tailEnd/>
          </a:ln>
          <a:effectLst/>
        </p:spPr>
        <p:txBody>
          <a:bodyPr wrap="none" anchor="ctr"/>
          <a:lstStyle/>
          <a:p>
            <a:endParaRPr lang="ja-JP" altLang="en-US" sz="700"/>
          </a:p>
        </p:txBody>
      </p:sp>
      <p:sp>
        <p:nvSpPr>
          <p:cNvPr id="95" name="Rectangle 40"/>
          <p:cNvSpPr>
            <a:spLocks noChangeArrowheads="1"/>
          </p:cNvSpPr>
          <p:nvPr/>
        </p:nvSpPr>
        <p:spPr bwMode="auto">
          <a:xfrm>
            <a:off x="5334000" y="2839911"/>
            <a:ext cx="1244251" cy="200055"/>
          </a:xfrm>
          <a:prstGeom prst="rect">
            <a:avLst/>
          </a:prstGeom>
          <a:noFill/>
          <a:ln w="9525">
            <a:noFill/>
            <a:miter lim="800000"/>
            <a:headEnd/>
            <a:tailEnd/>
          </a:ln>
        </p:spPr>
        <p:txBody>
          <a:bodyPr wrap="none">
            <a:spAutoFit/>
          </a:bodyPr>
          <a:lstStyle/>
          <a:p>
            <a:r>
              <a:rPr lang="en-US" altLang="ja-JP" sz="700" dirty="0"/>
              <a:t>All ministries and agencies</a:t>
            </a:r>
            <a:endParaRPr lang="ja-JP" altLang="en-US" sz="700" dirty="0"/>
          </a:p>
        </p:txBody>
      </p:sp>
      <p:sp>
        <p:nvSpPr>
          <p:cNvPr id="96" name="Rectangle 40"/>
          <p:cNvSpPr>
            <a:spLocks noChangeArrowheads="1"/>
          </p:cNvSpPr>
          <p:nvPr/>
        </p:nvSpPr>
        <p:spPr bwMode="auto">
          <a:xfrm>
            <a:off x="5623560" y="1648143"/>
            <a:ext cx="1244251" cy="200055"/>
          </a:xfrm>
          <a:prstGeom prst="rect">
            <a:avLst/>
          </a:prstGeom>
          <a:noFill/>
          <a:ln w="9525">
            <a:noFill/>
            <a:miter lim="800000"/>
            <a:headEnd/>
            <a:tailEnd/>
          </a:ln>
        </p:spPr>
        <p:txBody>
          <a:bodyPr wrap="none">
            <a:spAutoFit/>
          </a:bodyPr>
          <a:lstStyle/>
          <a:p>
            <a:r>
              <a:rPr lang="en-US" altLang="ja-JP" sz="700" dirty="0"/>
              <a:t>All ministries and agencies</a:t>
            </a:r>
            <a:endParaRPr lang="ja-JP" altLang="en-US" sz="700" dirty="0"/>
          </a:p>
        </p:txBody>
      </p:sp>
      <p:sp>
        <p:nvSpPr>
          <p:cNvPr id="97" name="Rectangle 40"/>
          <p:cNvSpPr>
            <a:spLocks noChangeArrowheads="1"/>
          </p:cNvSpPr>
          <p:nvPr/>
        </p:nvSpPr>
        <p:spPr bwMode="auto">
          <a:xfrm>
            <a:off x="1481328" y="1684719"/>
            <a:ext cx="1244251" cy="200055"/>
          </a:xfrm>
          <a:prstGeom prst="rect">
            <a:avLst/>
          </a:prstGeom>
          <a:noFill/>
          <a:ln w="9525">
            <a:noFill/>
            <a:miter lim="800000"/>
            <a:headEnd/>
            <a:tailEnd/>
          </a:ln>
        </p:spPr>
        <p:txBody>
          <a:bodyPr wrap="none">
            <a:spAutoFit/>
          </a:bodyPr>
          <a:lstStyle/>
          <a:p>
            <a:r>
              <a:rPr lang="en-US" altLang="ja-JP" sz="700" dirty="0"/>
              <a:t>All ministries and agencies</a:t>
            </a:r>
            <a:endParaRPr lang="ja-JP" altLang="en-US" sz="700" dirty="0"/>
          </a:p>
        </p:txBody>
      </p:sp>
      <p:sp>
        <p:nvSpPr>
          <p:cNvPr id="98" name="Text Box 56"/>
          <p:cNvSpPr txBox="1">
            <a:spLocks noChangeArrowheads="1"/>
          </p:cNvSpPr>
          <p:nvPr/>
        </p:nvSpPr>
        <p:spPr bwMode="auto">
          <a:xfrm>
            <a:off x="3679825" y="5071936"/>
            <a:ext cx="1654620" cy="200055"/>
          </a:xfrm>
          <a:prstGeom prst="rect">
            <a:avLst/>
          </a:prstGeom>
          <a:noFill/>
          <a:ln w="9525">
            <a:noFill/>
            <a:miter lim="800000"/>
            <a:headEnd/>
            <a:tailEnd/>
          </a:ln>
        </p:spPr>
        <p:txBody>
          <a:bodyPr wrap="none">
            <a:spAutoFit/>
          </a:bodyPr>
          <a:lstStyle/>
          <a:p>
            <a:r>
              <a:rPr lang="en-US" altLang="ja-JP" sz="700" dirty="0"/>
              <a:t>CAS, related ministries and agencies</a:t>
            </a:r>
          </a:p>
        </p:txBody>
      </p:sp>
      <p:sp>
        <p:nvSpPr>
          <p:cNvPr id="99" name="Text Box 56"/>
          <p:cNvSpPr txBox="1">
            <a:spLocks noChangeArrowheads="1"/>
          </p:cNvSpPr>
          <p:nvPr/>
        </p:nvSpPr>
        <p:spPr bwMode="auto">
          <a:xfrm>
            <a:off x="5022850" y="5529136"/>
            <a:ext cx="1478290" cy="200055"/>
          </a:xfrm>
          <a:prstGeom prst="rect">
            <a:avLst/>
          </a:prstGeom>
          <a:noFill/>
          <a:ln w="9525">
            <a:noFill/>
            <a:miter lim="800000"/>
            <a:headEnd/>
            <a:tailEnd/>
          </a:ln>
        </p:spPr>
        <p:txBody>
          <a:bodyPr wrap="none">
            <a:spAutoFit/>
          </a:bodyPr>
          <a:lstStyle/>
          <a:p>
            <a:r>
              <a:rPr lang="en-US" altLang="ja-JP" sz="700" dirty="0"/>
              <a:t>CAS, All ministries and agencies</a:t>
            </a:r>
          </a:p>
        </p:txBody>
      </p:sp>
      <p:sp>
        <p:nvSpPr>
          <p:cNvPr id="100" name="Text Box 56"/>
          <p:cNvSpPr txBox="1">
            <a:spLocks noChangeArrowheads="1"/>
          </p:cNvSpPr>
          <p:nvPr/>
        </p:nvSpPr>
        <p:spPr bwMode="auto">
          <a:xfrm>
            <a:off x="7923213" y="5107242"/>
            <a:ext cx="1220787" cy="307777"/>
          </a:xfrm>
          <a:prstGeom prst="rect">
            <a:avLst/>
          </a:prstGeom>
          <a:noFill/>
          <a:ln w="9525">
            <a:noFill/>
            <a:miter lim="800000"/>
            <a:headEnd/>
            <a:tailEnd/>
          </a:ln>
        </p:spPr>
        <p:txBody>
          <a:bodyPr>
            <a:spAutoFit/>
          </a:bodyPr>
          <a:lstStyle/>
          <a:p>
            <a:r>
              <a:rPr lang="en-US" altLang="ja-JP" sz="700" dirty="0"/>
              <a:t>CAS, related ministries and agencies</a:t>
            </a:r>
          </a:p>
        </p:txBody>
      </p:sp>
      <p:sp>
        <p:nvSpPr>
          <p:cNvPr id="101" name="角丸四角形 100"/>
          <p:cNvSpPr/>
          <p:nvPr/>
        </p:nvSpPr>
        <p:spPr>
          <a:xfrm>
            <a:off x="1310259" y="1271016"/>
            <a:ext cx="3664077" cy="621792"/>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4130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56116"/>
            <a:ext cx="8229600" cy="657923"/>
          </a:xfrm>
        </p:spPr>
        <p:txBody>
          <a:bodyPr/>
          <a:lstStyle/>
          <a:p>
            <a:pPr eaLnBrk="1" hangingPunct="1"/>
            <a:r>
              <a:rPr lang="ja-JP" altLang="en-US" sz="1600" dirty="0" smtClean="0">
                <a:solidFill>
                  <a:schemeClr val="tx1"/>
                </a:solidFill>
                <a:latin typeface="HGP明朝E" pitchFamily="18" charset="-128"/>
                <a:ea typeface="HGP明朝E" pitchFamily="18" charset="-128"/>
              </a:rPr>
              <a:t> </a:t>
            </a:r>
            <a:r>
              <a:rPr lang="en-US" altLang="ja-JP" sz="240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2. Consideration of </a:t>
            </a:r>
            <a: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Draft </a:t>
            </a:r>
            <a:r>
              <a:rPr lang="en-US" altLang="ja-JP" sz="240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Rules of Use of </a:t>
            </a:r>
            <a: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r>
            <a:b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40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Webpages </a:t>
            </a:r>
            <a:r>
              <a:rPr lang="en-US" altLang="ja-JP" sz="240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sz="24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Ministries and Agencies </a:t>
            </a:r>
            <a:r>
              <a:rPr lang="ja-JP" altLang="en-US" sz="2400" dirty="0" smtClean="0">
                <a:solidFill>
                  <a:schemeClr val="tx1"/>
                </a:solidFill>
                <a:latin typeface="HGP明朝E" pitchFamily="18" charset="-128"/>
                <a:ea typeface="HGP明朝E" pitchFamily="18" charset="-128"/>
              </a:rPr>
              <a:t> </a:t>
            </a:r>
            <a:endParaRPr lang="en-US" altLang="ja-JP" sz="2400"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12</a:t>
            </a:fld>
            <a:endParaRPr lang="en-US" altLang="ja-JP"/>
          </a:p>
        </p:txBody>
      </p:sp>
      <p:sp>
        <p:nvSpPr>
          <p:cNvPr id="9" name="コンテンツ プレースホルダー 2"/>
          <p:cNvSpPr>
            <a:spLocks noGrp="1"/>
          </p:cNvSpPr>
          <p:nvPr>
            <p:ph sz="quarter" idx="1"/>
          </p:nvPr>
        </p:nvSpPr>
        <p:spPr>
          <a:xfrm>
            <a:off x="457200" y="1066799"/>
            <a:ext cx="8374566" cy="5486401"/>
          </a:xfrm>
        </p:spPr>
        <p:txBody>
          <a:bodyPr>
            <a:normAutofit/>
          </a:bodyPr>
          <a:lstStyle/>
          <a:p>
            <a:pPr marL="0" indent="0">
              <a:buNone/>
            </a:pPr>
            <a:r>
              <a:rPr lang="en-US" altLang="ja-JP" sz="20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Points to Note for Consideration of Draft Rules of Use </a:t>
            </a:r>
            <a:endParaRPr lang="en-US" altLang="ja-JP" sz="2000" dirty="0" smtClean="0">
              <a:effectLst>
                <a:outerShdw blurRad="38100" dist="38100" dir="2700000" algn="tl">
                  <a:srgbClr val="000000">
                    <a:alpha val="43137"/>
                  </a:srgbClr>
                </a:outerShdw>
              </a:effectLst>
            </a:endParaRPr>
          </a:p>
          <a:p>
            <a:pPr lvl="1"/>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With reference to the draft rules for use of the White Paper of Information Communications, due consideration to the compatibility with standard public licenses such as Creative Commons, etc.</a:t>
            </a:r>
          </a:p>
          <a:p>
            <a:pPr lvl="1"/>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Ways of description of restrictions on use of specific information items based on individual laws and regulations, if any, contained in the webpages. </a:t>
            </a:r>
          </a:p>
          <a:p>
            <a:pPr lvl="1"/>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Ways of description of restrictions on the secondary use of data, if any. (reasons of restrictions, details of restrictions, etc.) </a:t>
            </a:r>
          </a:p>
          <a:p>
            <a:pPr lvl="1"/>
            <a:endParaRPr lang="en-US" altLang="ja-JP" sz="2000" dirty="0" smtClean="0"/>
          </a:p>
          <a:p>
            <a:r>
              <a:rPr lang="en-US" altLang="ja-JP" sz="2000"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Aiming at the end of 2013, draft rules of use of webpage will be prepared for the submission to the Comprehensive IT Strategy Office, Cabinet Secretariat. </a:t>
            </a:r>
          </a:p>
          <a:p>
            <a:r>
              <a:rPr lang="en-US" altLang="ja-JP" sz="2000"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The draft will be further considered by the E-Government Open Data Working Level Meeting, etc. </a:t>
            </a:r>
          </a:p>
        </p:txBody>
      </p:sp>
    </p:spTree>
    <p:extLst>
      <p:ext uri="{BB962C8B-B14F-4D97-AF65-F5344CB8AC3E}">
        <p14:creationId xmlns:p14="http://schemas.microsoft.com/office/powerpoint/2010/main" val="36221308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80975"/>
            <a:ext cx="8229600" cy="647700"/>
          </a:xfrm>
        </p:spPr>
        <p:txBody>
          <a:bodyPr/>
          <a:lstStyle/>
          <a:p>
            <a:pPr eaLnBrk="1" hangingPunct="1">
              <a:lnSpc>
                <a:spcPct val="150000"/>
              </a:lnSpc>
            </a:pPr>
            <a:r>
              <a:rPr lang="en-US" altLang="ja-JP" sz="28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3.  Preparation of Open Data Manual</a:t>
            </a: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13</a:t>
            </a:fld>
            <a:endParaRPr lang="en-US" altLang="ja-JP"/>
          </a:p>
        </p:txBody>
      </p:sp>
      <p:sp>
        <p:nvSpPr>
          <p:cNvPr id="9" name="コンテンツ プレースホルダー 2"/>
          <p:cNvSpPr>
            <a:spLocks noGrp="1"/>
          </p:cNvSpPr>
          <p:nvPr>
            <p:ph sz="quarter" idx="1"/>
          </p:nvPr>
        </p:nvSpPr>
        <p:spPr>
          <a:xfrm>
            <a:off x="433754" y="890955"/>
            <a:ext cx="8253046" cy="3690570"/>
          </a:xfrm>
        </p:spPr>
        <p:txBody>
          <a:bodyPr>
            <a:normAutofit/>
          </a:bodyPr>
          <a:lstStyle/>
          <a:p>
            <a:pPr marL="0" indent="0">
              <a:buNone/>
            </a:pPr>
            <a:r>
              <a:rPr lang="en-US" altLang="ja-JP" sz="20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Preparation of Manual, for the Staff of Ministries and Agencies, for Procedures of Making Data owned by Government Offices into Open Data and Available for the Public. </a:t>
            </a:r>
            <a:endParaRPr lang="en-US" altLang="ja-JP" sz="24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432000" lvl="1">
              <a:spcBef>
                <a:spcPts val="600"/>
              </a:spcBef>
            </a:pPr>
            <a:r>
              <a:rPr lang="en-US" altLang="ja-JP" sz="2000" dirty="0" smtClean="0">
                <a:solidFill>
                  <a:srgbClr val="0066FF"/>
                </a:solidFill>
                <a:latin typeface="Arial Unicode MS" panose="020B0604020202020204" pitchFamily="50" charset="-128"/>
                <a:ea typeface="Arial Unicode MS" panose="020B0604020202020204" pitchFamily="50" charset="-128"/>
                <a:cs typeface="Arial Unicode MS" panose="020B0604020202020204" pitchFamily="50" charset="-128"/>
              </a:rPr>
              <a:t>Manual Easy to Understand </a:t>
            </a:r>
          </a:p>
          <a:p>
            <a:pPr marL="432000" lvl="1">
              <a:spcBef>
                <a:spcPts val="600"/>
              </a:spcBef>
            </a:pPr>
            <a:r>
              <a:rPr lang="en-US" altLang="ja-JP" sz="2000" dirty="0" smtClean="0">
                <a:solidFill>
                  <a:srgbClr val="0066FF"/>
                </a:solidFill>
                <a:latin typeface="Arial Unicode MS" panose="020B0604020202020204" pitchFamily="50" charset="-128"/>
                <a:ea typeface="Arial Unicode MS" panose="020B0604020202020204" pitchFamily="50" charset="-128"/>
                <a:cs typeface="Arial Unicode MS" panose="020B0604020202020204" pitchFamily="50" charset="-128"/>
              </a:rPr>
              <a:t>Manual to Remove Anxiety of Staff, and Reduce Labor of Staff </a:t>
            </a:r>
          </a:p>
          <a:p>
            <a:pPr marL="432000" lvl="1">
              <a:spcBef>
                <a:spcPts val="600"/>
              </a:spcBef>
            </a:pPr>
            <a:r>
              <a:rPr lang="en-US" altLang="ja-JP" sz="2000" dirty="0" smtClean="0">
                <a:solidFill>
                  <a:srgbClr val="0066FF"/>
                </a:solidFill>
                <a:latin typeface="Arial Unicode MS" panose="020B0604020202020204" pitchFamily="50" charset="-128"/>
                <a:ea typeface="Arial Unicode MS" panose="020B0604020202020204" pitchFamily="50" charset="-128"/>
                <a:cs typeface="Arial Unicode MS" panose="020B0604020202020204" pitchFamily="50" charset="-128"/>
              </a:rPr>
              <a:t>Manual, Prepared in Collaboration with Technical Committee, to Cover Technical Matters as well  </a:t>
            </a:r>
            <a:endParaRPr lang="en-US" altLang="ja-JP" sz="2400" dirty="0" smtClean="0">
              <a:solidFill>
                <a:srgbClr val="0066FF"/>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 name="正方形/長方形 9"/>
          <p:cNvSpPr/>
          <p:nvPr/>
        </p:nvSpPr>
        <p:spPr bwMode="auto">
          <a:xfrm>
            <a:off x="1045586" y="3361387"/>
            <a:ext cx="7136781" cy="971054"/>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marL="285750" indent="-285750" fontAlgn="b">
              <a:buFont typeface="Arial" panose="020B0604020202020204" pitchFamily="34" charset="0"/>
              <a:buChar char="•"/>
            </a:pPr>
            <a:r>
              <a:rPr lang="en-US" altLang="ja-JP" sz="1400" b="1" dirty="0" smtClean="0">
                <a:latin typeface="Calibri" panose="020F0502020204030204" pitchFamily="34" charset="0"/>
                <a:ea typeface="Arial Unicode MS" panose="020B0604020202020204" pitchFamily="50" charset="-128"/>
                <a:cs typeface="Arial Unicode MS" panose="020B0604020202020204" pitchFamily="50" charset="-128"/>
              </a:rPr>
              <a:t>Identification of Risks and Anxieties at the Time of Approval of Use of Data Contents</a:t>
            </a:r>
            <a:endParaRPr lang="ja-JP" altLang="en-US" sz="1400" b="1" dirty="0">
              <a:latin typeface="Calibri" panose="020F0502020204030204" pitchFamily="34" charset="0"/>
              <a:ea typeface="Arial Unicode MS" panose="020B0604020202020204" pitchFamily="50" charset="-128"/>
              <a:cs typeface="Arial Unicode MS" panose="020B0604020202020204" pitchFamily="50" charset="-128"/>
            </a:endParaRPr>
          </a:p>
          <a:p>
            <a:pPr marL="285750" indent="-285750" fontAlgn="b">
              <a:lnSpc>
                <a:spcPct val="150000"/>
              </a:lnSpc>
              <a:buFont typeface="Arial" panose="020B0604020202020204" pitchFamily="34" charset="0"/>
              <a:buChar char="•"/>
            </a:pPr>
            <a:r>
              <a:rPr lang="en-US" altLang="ja-JP" sz="1400" b="1" dirty="0" smtClean="0">
                <a:latin typeface="Calibri" panose="020F0502020204030204" pitchFamily="34" charset="0"/>
                <a:ea typeface="Arial Unicode MS" panose="020B0604020202020204" pitchFamily="50" charset="-128"/>
                <a:cs typeface="Arial Unicode MS" panose="020B0604020202020204" pitchFamily="50" charset="-128"/>
              </a:rPr>
              <a:t>Consideration of Practical Office Procedures</a:t>
            </a:r>
            <a:endParaRPr lang="ja-JP" altLang="en-US" sz="1400" b="1" dirty="0">
              <a:latin typeface="Calibri" panose="020F0502020204030204" pitchFamily="34" charset="0"/>
              <a:ea typeface="Arial Unicode MS" panose="020B0604020202020204" pitchFamily="50" charset="-128"/>
              <a:cs typeface="Arial Unicode MS" panose="020B0604020202020204" pitchFamily="50" charset="-128"/>
            </a:endParaRPr>
          </a:p>
          <a:p>
            <a:pPr marL="285750" indent="-285750" fontAlgn="b">
              <a:lnSpc>
                <a:spcPct val="150000"/>
              </a:lnSpc>
              <a:buFont typeface="Arial" panose="020B0604020202020204" pitchFamily="34" charset="0"/>
              <a:buChar char="•"/>
            </a:pPr>
            <a:r>
              <a:rPr lang="en-US" altLang="ja-JP" sz="1400" b="1" dirty="0" smtClean="0">
                <a:latin typeface="Calibri" panose="020F0502020204030204" pitchFamily="34" charset="0"/>
                <a:ea typeface="Arial Unicode MS" panose="020B0604020202020204" pitchFamily="50" charset="-128"/>
                <a:cs typeface="Arial Unicode MS" panose="020B0604020202020204" pitchFamily="50" charset="-128"/>
              </a:rPr>
              <a:t>Preparation of Work Flow at the Time </a:t>
            </a:r>
            <a:r>
              <a:rPr lang="en-US" altLang="ja-JP" sz="1400" b="1" dirty="0">
                <a:latin typeface="Calibri" panose="020F0502020204030204" pitchFamily="34" charset="0"/>
                <a:ea typeface="Arial Unicode MS" panose="020B0604020202020204" pitchFamily="50" charset="-128"/>
                <a:cs typeface="Arial Unicode MS" panose="020B0604020202020204" pitchFamily="50" charset="-128"/>
              </a:rPr>
              <a:t>of Approval of Use of Data </a:t>
            </a:r>
            <a:r>
              <a:rPr lang="en-US" altLang="ja-JP" sz="1400" b="1" dirty="0" smtClean="0">
                <a:latin typeface="Calibri" panose="020F0502020204030204" pitchFamily="34" charset="0"/>
                <a:ea typeface="Arial Unicode MS" panose="020B0604020202020204" pitchFamily="50" charset="-128"/>
                <a:cs typeface="Arial Unicode MS" panose="020B0604020202020204" pitchFamily="50" charset="-128"/>
              </a:rPr>
              <a:t>Contents</a:t>
            </a:r>
            <a:endParaRPr lang="ja-JP" altLang="en-US" sz="1400" b="1" dirty="0">
              <a:latin typeface="Calibri" panose="020F0502020204030204" pitchFamily="34" charset="0"/>
              <a:ea typeface="Arial Unicode MS" panose="020B0604020202020204" pitchFamily="50" charset="-128"/>
              <a:cs typeface="Arial Unicode MS" panose="020B0604020202020204" pitchFamily="50" charset="-128"/>
            </a:endParaRPr>
          </a:p>
        </p:txBody>
      </p:sp>
      <p:sp>
        <p:nvSpPr>
          <p:cNvPr id="11" name="正方形/長方形 10"/>
          <p:cNvSpPr/>
          <p:nvPr/>
        </p:nvSpPr>
        <p:spPr bwMode="auto">
          <a:xfrm>
            <a:off x="1050846" y="4792239"/>
            <a:ext cx="7113058" cy="582141"/>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algn="ctr" fontAlgn="b"/>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Preparation of Draft Manual</a:t>
            </a:r>
            <a:endParaRPr lang="en-US" altLang="ja-JP" b="1"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ctr" fontAlgn="b"/>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Calling for Comments from Ministries and Agencies</a:t>
            </a:r>
            <a:endPar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2" name="二等辺三角形 11"/>
          <p:cNvSpPr/>
          <p:nvPr/>
        </p:nvSpPr>
        <p:spPr>
          <a:xfrm rot="10800000">
            <a:off x="1709446" y="4415034"/>
            <a:ext cx="5417820" cy="36004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endParaRPr kumimoji="1" lang="ja-JP" altLang="en-US" sz="2400"/>
          </a:p>
        </p:txBody>
      </p:sp>
      <p:sp>
        <p:nvSpPr>
          <p:cNvPr id="13" name="正方形/長方形 12"/>
          <p:cNvSpPr/>
          <p:nvPr/>
        </p:nvSpPr>
        <p:spPr bwMode="auto">
          <a:xfrm>
            <a:off x="1045586" y="5855193"/>
            <a:ext cx="7160504" cy="537245"/>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algn="ctr" fontAlgn="b"/>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Revision Based on Comments </a:t>
            </a:r>
          </a:p>
          <a:p>
            <a:pPr algn="ctr" fontAlgn="b"/>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Finalization of Manual</a:t>
            </a:r>
          </a:p>
        </p:txBody>
      </p:sp>
      <p:sp>
        <p:nvSpPr>
          <p:cNvPr id="14" name="二等辺三角形 13"/>
          <p:cNvSpPr/>
          <p:nvPr/>
        </p:nvSpPr>
        <p:spPr>
          <a:xfrm rot="10800000">
            <a:off x="1709446" y="5423146"/>
            <a:ext cx="5417820" cy="36004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endParaRPr kumimoji="1" lang="ja-JP" altLang="en-US" sz="2400"/>
          </a:p>
        </p:txBody>
      </p:sp>
    </p:spTree>
    <p:extLst>
      <p:ext uri="{BB962C8B-B14F-4D97-AF65-F5344CB8AC3E}">
        <p14:creationId xmlns:p14="http://schemas.microsoft.com/office/powerpoint/2010/main" val="1337698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61925"/>
            <a:ext cx="8229600" cy="647700"/>
          </a:xfrm>
        </p:spPr>
        <p:txBody>
          <a:bodyPr/>
          <a:lstStyle/>
          <a:p>
            <a:pPr eaLnBrk="1" hangingPunct="1">
              <a:lnSpc>
                <a:spcPct val="150000"/>
              </a:lnSpc>
            </a:pPr>
            <a:r>
              <a:rPr lang="en-US" altLang="ja-JP"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Reference</a:t>
            </a:r>
            <a:r>
              <a:rPr lang="ja-JP" altLang="en-US"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2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Draft Table of Contents of Open Data Manual</a:t>
            </a: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14</a:t>
            </a:fld>
            <a:endParaRPr lang="en-US" altLang="ja-JP"/>
          </a:p>
        </p:txBody>
      </p:sp>
      <p:sp>
        <p:nvSpPr>
          <p:cNvPr id="9" name="コンテンツ プレースホルダー 2"/>
          <p:cNvSpPr>
            <a:spLocks noGrp="1"/>
          </p:cNvSpPr>
          <p:nvPr>
            <p:ph sz="quarter" idx="1"/>
          </p:nvPr>
        </p:nvSpPr>
        <p:spPr>
          <a:xfrm>
            <a:off x="457200" y="1066799"/>
            <a:ext cx="8229600" cy="5372101"/>
          </a:xfrm>
        </p:spPr>
        <p:txBody>
          <a:bodyPr>
            <a:normAutofit/>
          </a:bodyPr>
          <a:lstStyle/>
          <a:p>
            <a:pPr marL="731838" lvl="1" indent="-457200">
              <a:buFont typeface="+mj-lt"/>
              <a:buAutoNum type="arabicPeriod"/>
            </a:pPr>
            <a:r>
              <a:rPr lang="en-US" altLang="ja-JP" sz="2400" smtClean="0">
                <a:latin typeface="Arial Unicode MS" panose="020B0604020202020204" pitchFamily="50" charset="-128"/>
                <a:ea typeface="Arial Unicode MS" panose="020B0604020202020204" pitchFamily="50" charset="-128"/>
                <a:cs typeface="Arial Unicode MS" panose="020B0604020202020204" pitchFamily="50" charset="-128"/>
              </a:rPr>
              <a:t>Preface</a:t>
            </a:r>
            <a:endPar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Definition of Open Data</a:t>
            </a: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Methods of Making Data into Open Data</a:t>
            </a: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Practical Methods</a:t>
            </a:r>
          </a:p>
          <a:p>
            <a:pPr marL="1006475" lvl="2"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Flow Chart at the Time of Open Data Preparation</a:t>
            </a:r>
          </a:p>
          <a:p>
            <a:pPr marL="1006475" lvl="2"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Flow Chart at the Time of Making Data Open</a:t>
            </a: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Selection of Use Conditions </a:t>
            </a: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FAQ</a:t>
            </a:r>
            <a:endPar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Response to Complaints</a:t>
            </a:r>
          </a:p>
          <a:p>
            <a:pPr marL="731838" lvl="1" indent="-457200">
              <a:buFont typeface="+mj-lt"/>
              <a:buAutoNum type="arabicPeriod"/>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Proposal of Operation Procedures </a:t>
            </a:r>
          </a:p>
        </p:txBody>
      </p:sp>
    </p:spTree>
    <p:extLst>
      <p:ext uri="{BB962C8B-B14F-4D97-AF65-F5344CB8AC3E}">
        <p14:creationId xmlns:p14="http://schemas.microsoft.com/office/powerpoint/2010/main" val="3369072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393700" y="2668588"/>
            <a:ext cx="8229600" cy="1031875"/>
          </a:xfrm>
        </p:spPr>
        <p:txBody>
          <a:bodyPr/>
          <a:lstStyle/>
          <a:p>
            <a:pPr algn="ctr"/>
            <a:r>
              <a:rPr lang="en-US" altLang="ja-JP" sz="4000" dirty="0">
                <a:latin typeface="Arial Unicode MS" panose="020B0604020202020204" pitchFamily="50" charset="-128"/>
                <a:ea typeface="Arial Unicode MS" panose="020B0604020202020204" pitchFamily="50" charset="-128"/>
                <a:cs typeface="Arial Unicode MS" panose="020B0604020202020204" pitchFamily="50" charset="-128"/>
              </a:rPr>
              <a:t>Major </a:t>
            </a:r>
            <a: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t>Activities </a:t>
            </a:r>
            <a:b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t>in </a:t>
            </a:r>
            <a:r>
              <a:rPr lang="en-US" altLang="ja-JP" sz="4000" dirty="0">
                <a:latin typeface="Arial Unicode MS" panose="020B0604020202020204" pitchFamily="50" charset="-128"/>
                <a:ea typeface="Arial Unicode MS" panose="020B0604020202020204" pitchFamily="50" charset="-128"/>
                <a:cs typeface="Arial Unicode MS" panose="020B0604020202020204" pitchFamily="50" charset="-128"/>
              </a:rPr>
              <a:t>the Fiscal </a:t>
            </a:r>
            <a: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t>2012</a:t>
            </a:r>
            <a:endParaRPr lang="ja-JP" altLang="en-US" sz="4000"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9F6FAAF3-6707-49A5-9A81-D58C95343CA6}" type="slidenum">
              <a:rPr lang="ja-JP" altLang="en-US" smtClean="0"/>
              <a:pPr>
                <a:defRPr/>
              </a:pPr>
              <a:t>1</a:t>
            </a:fld>
            <a:endParaRPr lang="en-US" altLang="ja-JP"/>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446088" y="223838"/>
            <a:ext cx="8229600" cy="498475"/>
          </a:xfrm>
        </p:spPr>
        <p:txBody>
          <a:bodyPr/>
          <a:lstStyle/>
          <a:p>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Major Activities in the Fiscal 2012</a:t>
            </a:r>
            <a:endParaRPr lang="ja-JP" altLang="en-US"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76F7CF9A-0E6E-4DD3-A704-46C9D42B6067}" type="slidenum">
              <a:rPr lang="ja-JP" altLang="en-US" smtClean="0"/>
              <a:pPr>
                <a:defRPr/>
              </a:pPr>
              <a:t>2</a:t>
            </a:fld>
            <a:endParaRPr lang="en-US" altLang="ja-JP"/>
          </a:p>
        </p:txBody>
      </p:sp>
      <p:sp>
        <p:nvSpPr>
          <p:cNvPr id="7172" name="テキスト ボックス 4"/>
          <p:cNvSpPr txBox="1">
            <a:spLocks noChangeArrowheads="1"/>
          </p:cNvSpPr>
          <p:nvPr/>
        </p:nvSpPr>
        <p:spPr bwMode="auto">
          <a:xfrm>
            <a:off x="649288" y="946150"/>
            <a:ext cx="7804150" cy="466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eaLnBrk="1" hangingPunct="1">
              <a:lnSpc>
                <a:spcPct val="150000"/>
              </a:lnSpc>
              <a:spcBef>
                <a:spcPct val="0"/>
              </a:spcBef>
              <a:buClrTx/>
              <a:buSzTx/>
              <a:buFontTx/>
              <a:buNone/>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1.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Examination of Basic Approach to the Issue of Treatment of Public Data</a:t>
            </a:r>
          </a:p>
          <a:p>
            <a:pPr eaLnBrk="1" hangingPunct="1">
              <a:lnSpc>
                <a:spcPct val="150000"/>
              </a:lnSpc>
              <a:spcBef>
                <a:spcPct val="0"/>
              </a:spcBef>
              <a:buClrTx/>
              <a:buSzTx/>
              <a:buFontTx/>
              <a:buNone/>
              <a:defRPr/>
            </a:pPr>
            <a:r>
              <a:rPr lang="ja-JP" altLang="en-US" sz="1800" b="1" dirty="0" smtClean="0">
                <a:solidFill>
                  <a:srgbClr val="7030A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b="1" dirty="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R</a:t>
            </a:r>
            <a:r>
              <a:rPr lang="en-US" altLang="ja-JP"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eported to the E-Government Open Data Working Level Meeting </a:t>
            </a:r>
            <a:endPar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eaLnBrk="1" hangingPunct="1">
              <a:lnSpc>
                <a:spcPct val="150000"/>
              </a:lnSpc>
              <a:spcBef>
                <a:spcPct val="0"/>
              </a:spcBef>
              <a:buClrTx/>
              <a:buSzTx/>
              <a:buFontTx/>
              <a:buNone/>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2.</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Implementation of Case Studies on the White Paper of  </a:t>
            </a:r>
          </a:p>
          <a:p>
            <a:pPr eaLnBrk="1" hangingPunct="1">
              <a:lnSpc>
                <a:spcPct val="150000"/>
              </a:lnSpc>
              <a:spcBef>
                <a:spcPct val="0"/>
              </a:spcBef>
              <a:buClrTx/>
              <a:buSzTx/>
              <a:buFontTx/>
              <a:buNone/>
              <a:defRPr/>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Information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C</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ommunications</a:t>
            </a:r>
          </a:p>
          <a:p>
            <a:pPr eaLnBrk="1" hangingPunct="1">
              <a:lnSpc>
                <a:spcPct val="150000"/>
              </a:lnSpc>
              <a:spcBef>
                <a:spcPct val="0"/>
              </a:spcBef>
              <a:buClrTx/>
              <a:buSzTx/>
              <a:buFontTx/>
              <a:buNone/>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Drafting Rules for the  Secondary Usage of the White Paper of </a:t>
            </a:r>
          </a:p>
          <a:p>
            <a:pPr eaLnBrk="1" hangingPunct="1">
              <a:lnSpc>
                <a:spcPct val="150000"/>
              </a:lnSpc>
              <a:spcBef>
                <a:spcPct val="0"/>
              </a:spcBef>
              <a:buClrTx/>
              <a:buSzTx/>
              <a:buFontTx/>
              <a:buNone/>
              <a:defRPr/>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Information Communications </a:t>
            </a:r>
          </a:p>
          <a:p>
            <a:pPr eaLnBrk="1" hangingPunct="1">
              <a:lnSpc>
                <a:spcPct val="150000"/>
              </a:lnSpc>
              <a:spcBef>
                <a:spcPct val="0"/>
              </a:spcBef>
              <a:buClrTx/>
              <a:buSzTx/>
              <a:buFontTx/>
              <a:buNone/>
              <a:defRPr/>
            </a:pPr>
            <a:r>
              <a:rPr lang="ja-JP" altLang="en-US" sz="1800" b="1" dirty="0" smtClean="0">
                <a:solidFill>
                  <a:srgbClr val="7030A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Realization of Open Data of the White Paper of Information </a:t>
            </a:r>
          </a:p>
          <a:p>
            <a:pPr eaLnBrk="1" hangingPunct="1">
              <a:lnSpc>
                <a:spcPct val="150000"/>
              </a:lnSpc>
              <a:spcBef>
                <a:spcPct val="0"/>
              </a:spcBef>
              <a:buClrTx/>
              <a:buSzTx/>
              <a:buFontTx/>
              <a:buNone/>
              <a:defRPr/>
            </a:pPr>
            <a:r>
              <a:rPr lang="en-US" altLang="ja-JP" sz="1800" b="1" dirty="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         Communications from April, 2013 </a:t>
            </a:r>
            <a:endPar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eaLnBrk="1" hangingPunct="1">
              <a:lnSpc>
                <a:spcPct val="150000"/>
              </a:lnSpc>
              <a:spcBef>
                <a:spcPct val="0"/>
              </a:spcBef>
              <a:buClrTx/>
              <a:buSzTx/>
              <a:buFontTx/>
              <a:buNone/>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4.</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Drafting Model Contract Document for Government Offices to Outsource </a:t>
            </a:r>
          </a:p>
          <a:p>
            <a:pPr eaLnBrk="1" hangingPunct="1">
              <a:lnSpc>
                <a:spcPct val="150000"/>
              </a:lnSpc>
              <a:spcBef>
                <a:spcPct val="0"/>
              </a:spcBef>
              <a:buClrTx/>
              <a:buSzTx/>
              <a:buFontTx/>
              <a:buNone/>
              <a:defRPr/>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Processing of Public Data </a:t>
            </a:r>
          </a:p>
          <a:p>
            <a:pPr eaLnBrk="1" hangingPunct="1">
              <a:lnSpc>
                <a:spcPct val="150000"/>
              </a:lnSpc>
              <a:spcBef>
                <a:spcPct val="0"/>
              </a:spcBef>
              <a:buClrTx/>
              <a:buSzTx/>
              <a:buFontTx/>
              <a:buNone/>
              <a:defRPr/>
            </a:pPr>
            <a:r>
              <a:rPr lang="ja-JP" altLang="en-US" sz="1800" b="1" dirty="0" smtClean="0">
                <a:solidFill>
                  <a:srgbClr val="7030A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Continuation of Consideration in the </a:t>
            </a:r>
            <a:r>
              <a:rPr lang="en-US" altLang="ja-JP" sz="1800" b="1" dirty="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F</a:t>
            </a:r>
            <a:r>
              <a:rPr lang="en-US" altLang="ja-JP"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rPr>
              <a:t>iscal 2013</a:t>
            </a:r>
            <a:endParaRPr lang="ja-JP" altLang="en-US" sz="1800" b="1" dirty="0" smtClean="0">
              <a:solidFill>
                <a:srgbClr val="0070C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Major Activities in the Fiscal 2012</a:t>
            </a:r>
            <a:endParaRPr kumimoji="1"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 name="コンテンツ プレースホルダー 2"/>
          <p:cNvSpPr>
            <a:spLocks noGrp="1"/>
          </p:cNvSpPr>
          <p:nvPr>
            <p:ph sz="quarter" idx="1"/>
          </p:nvPr>
        </p:nvSpPr>
        <p:spPr>
          <a:xfrm>
            <a:off x="457200" y="893135"/>
            <a:ext cx="8229600" cy="5613173"/>
          </a:xfrm>
        </p:spPr>
        <p:txBody>
          <a:bodyPr/>
          <a:lstStyle/>
          <a:p>
            <a:pPr marL="0" indent="0">
              <a:buNone/>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Examination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of Basic Approach </a:t>
            </a:r>
            <a:endParaRPr lang="en-US" altLang="ja-JP" sz="24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a:p>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Some public data contains information of which the government holds the copyright.</a:t>
            </a:r>
          </a:p>
          <a:p>
            <a:pPr marL="0" indent="0">
              <a:buNone/>
            </a:pPr>
            <a:r>
              <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Proper settlement of the copyright is required for the </a:t>
            </a:r>
          </a:p>
          <a:p>
            <a:pPr marL="0" indent="0">
              <a:buNone/>
            </a:pPr>
            <a:r>
              <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secondary use of the data.</a:t>
            </a:r>
          </a:p>
          <a:p>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Transaction cost for the settlement of copyright might hamper the secondary use of data.</a:t>
            </a:r>
          </a:p>
          <a:p>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Public data is generated even without economic incentives of copyright. There is no reason for protection by copyright.</a:t>
            </a:r>
            <a:r>
              <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None/>
            </a:pPr>
            <a:endPar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None/>
            </a:pPr>
            <a:endParaRPr lang="en-US" altLang="ja-JP" sz="24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None/>
            </a:pPr>
            <a:r>
              <a:rPr lang="en-US" altLang="ja-JP" sz="24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Further consideration on the settlement of copyright of public data is required. </a:t>
            </a:r>
          </a:p>
          <a:p>
            <a:pPr marL="274638" lvl="1" indent="0">
              <a:buNone/>
            </a:pPr>
            <a:endParaRPr kumimoji="1" lang="ja-JP" altLang="en-US" sz="2800" dirty="0"/>
          </a:p>
        </p:txBody>
      </p:sp>
      <p:sp>
        <p:nvSpPr>
          <p:cNvPr id="4" name="スライド番号プレースホルダー 3"/>
          <p:cNvSpPr>
            <a:spLocks noGrp="1"/>
          </p:cNvSpPr>
          <p:nvPr>
            <p:ph type="sldNum" sz="quarter" idx="10"/>
          </p:nvPr>
        </p:nvSpPr>
        <p:spPr/>
        <p:txBody>
          <a:bodyPr/>
          <a:lstStyle/>
          <a:p>
            <a:pPr>
              <a:defRPr/>
            </a:pPr>
            <a:fld id="{F12564E5-EFA7-4DA2-B24A-EB721B441B38}" type="slidenum">
              <a:rPr lang="ja-JP" altLang="en-US" smtClean="0"/>
              <a:pPr>
                <a:defRPr/>
              </a:pPr>
              <a:t>3</a:t>
            </a:fld>
            <a:endParaRPr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863" y="4494471"/>
            <a:ext cx="1262063"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026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a:solidFill>
                  <a:schemeClr val="tx1"/>
                </a:solidFill>
                <a:latin typeface="HGP明朝E" pitchFamily="18" charset="-128"/>
                <a:ea typeface="HGP明朝E" pitchFamily="18" charset="-128"/>
              </a:rPr>
              <a:t> </a:t>
            </a:r>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Major </a:t>
            </a:r>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Activities in the Fiscal 2012</a:t>
            </a:r>
            <a:endParaRPr lang="ja-JP" altLang="en-US"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4</a:t>
            </a:fld>
            <a:endParaRPr lang="en-US" altLang="ja-JP" dirty="0"/>
          </a:p>
        </p:txBody>
      </p:sp>
      <p:sp>
        <p:nvSpPr>
          <p:cNvPr id="12" name="テキスト ボックス 11"/>
          <p:cNvSpPr txBox="1"/>
          <p:nvPr/>
        </p:nvSpPr>
        <p:spPr>
          <a:xfrm>
            <a:off x="4781549" y="6581001"/>
            <a:ext cx="4143375" cy="276999"/>
          </a:xfrm>
          <a:prstGeom prst="rect">
            <a:avLst/>
          </a:prstGeom>
          <a:noFill/>
        </p:spPr>
        <p:txBody>
          <a:bodyPr wrap="square" rtlCol="0">
            <a:spAutoFit/>
          </a:bodyPr>
          <a:lstStyle/>
          <a:p>
            <a:r>
              <a:rPr lang="en-US" altLang="ja-JP" sz="1200" dirty="0" smtClean="0"/>
              <a:t>Source </a:t>
            </a:r>
            <a:r>
              <a:rPr kumimoji="1" lang="ja-JP" altLang="en-US" sz="1200" dirty="0" smtClean="0"/>
              <a:t>： </a:t>
            </a:r>
            <a:r>
              <a:rPr kumimoji="1" lang="en-US" altLang="ja-JP" sz="1200" dirty="0" smtClean="0"/>
              <a:t>Report of Data Governance Committee in 2012</a:t>
            </a:r>
            <a:endParaRPr kumimoji="1" lang="ja-JP" altLang="en-US" sz="1200" dirty="0"/>
          </a:p>
        </p:txBody>
      </p:sp>
      <p:sp>
        <p:nvSpPr>
          <p:cNvPr id="41" name="コンテンツ プレースホルダー 2"/>
          <p:cNvSpPr>
            <a:spLocks noGrp="1"/>
          </p:cNvSpPr>
          <p:nvPr>
            <p:ph sz="quarter" idx="1"/>
          </p:nvPr>
        </p:nvSpPr>
        <p:spPr>
          <a:xfrm>
            <a:off x="457200" y="809625"/>
            <a:ext cx="8229600" cy="542926"/>
          </a:xfrm>
        </p:spPr>
        <p:txBody>
          <a:bodyPr>
            <a:normAutofit/>
          </a:bodyPr>
          <a:lstStyle/>
          <a:p>
            <a:pPr marL="0" indent="0">
              <a:buNone/>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Examination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of Basic Approach </a:t>
            </a:r>
            <a:endParaRPr lang="en-US" altLang="ja-JP" sz="2400" dirty="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None/>
            </a:pPr>
            <a:endParaRPr lang="en-US" altLang="ja-JP" sz="2400" dirty="0" smtClean="0">
              <a:effectLst>
                <a:outerShdw blurRad="38100" dist="38100" dir="2700000" algn="tl">
                  <a:srgbClr val="000000">
                    <a:alpha val="43137"/>
                  </a:srgbClr>
                </a:outerShdw>
              </a:effectLst>
            </a:endParaRPr>
          </a:p>
        </p:txBody>
      </p:sp>
      <p:graphicFrame>
        <p:nvGraphicFramePr>
          <p:cNvPr id="40" name="表 39"/>
          <p:cNvGraphicFramePr>
            <a:graphicFrameLocks noGrp="1"/>
          </p:cNvGraphicFramePr>
          <p:nvPr>
            <p:extLst>
              <p:ext uri="{D42A27DB-BD31-4B8C-83A1-F6EECF244321}">
                <p14:modId xmlns:p14="http://schemas.microsoft.com/office/powerpoint/2010/main" val="1614780272"/>
              </p:ext>
            </p:extLst>
          </p:nvPr>
        </p:nvGraphicFramePr>
        <p:xfrm>
          <a:off x="277402" y="1324708"/>
          <a:ext cx="8613431" cy="4605793"/>
        </p:xfrm>
        <a:graphic>
          <a:graphicData uri="http://schemas.openxmlformats.org/drawingml/2006/table">
            <a:tbl>
              <a:tblPr firstRow="1" bandRow="1">
                <a:tableStyleId>{5C22544A-7EE6-4342-B048-85BDC9FD1C3A}</a:tableStyleId>
              </a:tblPr>
              <a:tblGrid>
                <a:gridCol w="1625537"/>
                <a:gridCol w="6987894"/>
              </a:tblGrid>
              <a:tr h="639420">
                <a:tc>
                  <a:txBody>
                    <a:bodyPr/>
                    <a:lstStyle/>
                    <a:p>
                      <a:pPr algn="ctr">
                        <a:lnSpc>
                          <a:spcPct val="100000"/>
                        </a:lnSpc>
                      </a:pPr>
                      <a:r>
                        <a:rPr kumimoji="1" lang="en-US" altLang="ja-JP" sz="1600" u="none"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Direction of Issue Solution</a:t>
                      </a:r>
                    </a:p>
                  </a:txBody>
                  <a:tcPr/>
                </a:tc>
                <a:tc>
                  <a:txBody>
                    <a:bodyPr/>
                    <a:lstStyle/>
                    <a:p>
                      <a:pPr algn="ctr">
                        <a:lnSpc>
                          <a:spcPct val="100000"/>
                        </a:lnSpc>
                      </a:pPr>
                      <a:r>
                        <a:rPr kumimoji="1" lang="en-US" altLang="ja-JP" sz="1800" u="none"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Details and Issues</a:t>
                      </a:r>
                      <a:endParaRPr kumimoji="1" lang="ja-JP" altLang="en-US" sz="1800" u="none"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nchor="ctr"/>
                </a:tc>
              </a:tr>
              <a:tr h="1036649">
                <a:tc>
                  <a:txBody>
                    <a:bodyPr/>
                    <a:lstStyle/>
                    <a:p>
                      <a:pPr>
                        <a:lnSpc>
                          <a:spcPct val="100000"/>
                        </a:lnSpc>
                      </a:pPr>
                      <a:r>
                        <a:rPr kumimoji="1" lang="en-US" altLang="ja-JP" sz="1600" b="1"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(1)</a:t>
                      </a:r>
                      <a:r>
                        <a:rPr kumimoji="1" lang="en-US" altLang="ja-JP" sz="1600" b="1"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Making them Public Domains by Legislation</a:t>
                      </a:r>
                      <a:endParaRPr kumimoji="1" lang="ja-JP" altLang="en-US" sz="1600" b="1" u="none"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tc>
                <a:tc>
                  <a:txBody>
                    <a:bodyPr/>
                    <a:lstStyle/>
                    <a:p>
                      <a:pPr marL="174625" indent="-174625">
                        <a:lnSpc>
                          <a:spcPct val="100000"/>
                        </a:lnSpc>
                        <a:buFont typeface="Arial" pitchFamily="34" charset="0"/>
                        <a:buNone/>
                      </a:pP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a:t>
                      </a:r>
                      <a:r>
                        <a:rPr kumimoji="1" lang="ja-JP" altLang="en-US" sz="18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As is the legislative case of the US, changes in the Copyright Act for preventing the generation of copyright in the case of public</a:t>
                      </a:r>
                      <a:r>
                        <a:rPr kumimoji="1" lang="en-US" altLang="ja-JP" sz="1400"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data owned by the government, etc. will allow the free use of data.  </a:t>
                      </a:r>
                      <a:endPar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lnSpc>
                          <a:spcPct val="100000"/>
                        </a:lnSpc>
                        <a:buFont typeface="Arial" pitchFamily="34" charset="0"/>
                        <a:buNone/>
                      </a:pP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X</a:t>
                      </a:r>
                      <a:r>
                        <a:rPr kumimoji="1" lang="ja-JP" altLang="en-US"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However, it takes a long period for changes in the Copyright Act.</a:t>
                      </a:r>
                    </a:p>
                  </a:txBody>
                  <a:tcPr/>
                </a:tc>
              </a:tr>
              <a:tr h="1438041">
                <a:tc>
                  <a:txBody>
                    <a:bodyPr/>
                    <a:lstStyle/>
                    <a:p>
                      <a:pPr>
                        <a:lnSpc>
                          <a:spcPct val="100000"/>
                        </a:lnSpc>
                      </a:pPr>
                      <a:r>
                        <a:rPr kumimoji="1" lang="en-US" altLang="ja-JP" sz="1600" b="1"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(2)</a:t>
                      </a:r>
                      <a:r>
                        <a:rPr kumimoji="1" lang="en-US" altLang="ja-JP" sz="1600" b="1"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Waiver of Copyright by the Government, etc.</a:t>
                      </a:r>
                      <a:endParaRPr kumimoji="1" lang="ja-JP" altLang="en-US" sz="1600" b="1" u="none"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tc>
                <a:tc>
                  <a:txBody>
                    <a:bodyPr/>
                    <a:lstStyle/>
                    <a:p>
                      <a:pPr marL="174625" indent="-174625">
                        <a:lnSpc>
                          <a:spcPct val="100000"/>
                        </a:lnSpc>
                        <a:buFont typeface="Arial" pitchFamily="34" charset="0"/>
                        <a:buNone/>
                      </a:pP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a:t>
                      </a:r>
                      <a:r>
                        <a:rPr kumimoji="1" lang="ja-JP" altLang="en-US" sz="18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In the existing copyright framework, users can freely use public</a:t>
                      </a:r>
                      <a:r>
                        <a:rPr kumimoji="1" lang="en-US" altLang="ja-JP" sz="1400"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data by the waiver of the copyright by the government, etc.</a:t>
                      </a:r>
                      <a:endPar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174625" indent="-174625">
                        <a:lnSpc>
                          <a:spcPct val="100000"/>
                        </a:lnSpc>
                        <a:buFont typeface="Arial" pitchFamily="34" charset="0"/>
                        <a:buNone/>
                      </a:pP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X</a:t>
                      </a:r>
                      <a:r>
                        <a:rPr kumimoji="1" lang="ja-JP" altLang="en-US"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However, since copyright can</a:t>
                      </a:r>
                      <a:r>
                        <a:rPr kumimoji="1" lang="en-US" altLang="ja-JP" sz="1400"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be</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 part of property right of the government and local authorities, etc., careful</a:t>
                      </a:r>
                      <a:r>
                        <a:rPr kumimoji="1" lang="en-US" altLang="ja-JP" sz="1400"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consideration is required if the waiver of copyright is appropriate in the context of national property law, public finance law, local autonomy law, law on rationalization of budgetary spending on subsidies, etc. </a:t>
                      </a:r>
                      <a:endParaRPr kumimoji="1" lang="ja-JP" altLang="en-US" sz="1400" u="none"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tc>
              </a:tr>
              <a:tr h="1461532">
                <a:tc>
                  <a:txBody>
                    <a:bodyPr/>
                    <a:lstStyle/>
                    <a:p>
                      <a:pPr marL="0" indent="0">
                        <a:lnSpc>
                          <a:spcPct val="100000"/>
                        </a:lnSpc>
                      </a:pPr>
                      <a:r>
                        <a:rPr kumimoji="1" lang="en-US" altLang="ja-JP" sz="1600" b="1"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600" b="1"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Adoption of License for Secondary Use Promotion</a:t>
                      </a:r>
                      <a:endParaRPr kumimoji="1" lang="ja-JP" altLang="en-US" sz="1600" b="1" u="none"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tc>
                <a:tc>
                  <a:txBody>
                    <a:bodyPr/>
                    <a:lstStyle/>
                    <a:p>
                      <a:pPr marL="174625" indent="-174625">
                        <a:lnSpc>
                          <a:spcPct val="100000"/>
                        </a:lnSpc>
                        <a:buFont typeface="Arial" pitchFamily="34" charset="0"/>
                        <a:buNone/>
                      </a:pP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a:t>
                      </a:r>
                      <a:r>
                        <a:rPr kumimoji="1" lang="ja-JP" altLang="en-US" sz="18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Without</a:t>
                      </a:r>
                      <a:r>
                        <a:rPr kumimoji="1" lang="en-US" altLang="ja-JP" sz="1400"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denying the copyright owned by the government, etc., the a</a:t>
                      </a:r>
                      <a:r>
                        <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doption of license that declares</a:t>
                      </a:r>
                      <a:r>
                        <a:rPr kumimoji="1" lang="en-US" altLang="ja-JP" sz="1400" u="none"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disuse of a part of copyright for the promotion of secondary use, and with clear description of the scope of use for the convenience for users, and with the device that gives online permission of data usage without any individual negotiation will bring about the same effects as listed in (1) and (2) above without taking too much time.</a:t>
                      </a:r>
                      <a:endParaRPr kumimoji="1" lang="en-US" altLang="ja-JP" sz="1400" u="none"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a:txBody>
                  <a:tcPr/>
                </a:tc>
              </a:tr>
            </a:tbl>
          </a:graphicData>
        </a:graphic>
      </p:graphicFrame>
      <p:sp>
        <p:nvSpPr>
          <p:cNvPr id="42" name="正方形/長方形 41"/>
          <p:cNvSpPr/>
          <p:nvPr/>
        </p:nvSpPr>
        <p:spPr>
          <a:xfrm>
            <a:off x="0" y="6251993"/>
            <a:ext cx="9144000" cy="271869"/>
          </a:xfrm>
          <a:prstGeom prst="rect">
            <a:avLst/>
          </a:prstGeom>
        </p:spPr>
        <p:txBody>
          <a:bodyPr wrap="square">
            <a:spAutoFit/>
          </a:bodyPr>
          <a:lstStyle/>
          <a:p>
            <a:pPr algn="ctr">
              <a:lnSpc>
                <a:spcPts val="1400"/>
              </a:lnSpc>
            </a:pPr>
            <a:r>
              <a:rPr lang="en-US" altLang="ja-JP" sz="1400" dirty="0" smtClean="0">
                <a:effectLst>
                  <a:outerShdw blurRad="38100" dist="38100" dir="2700000" algn="tl">
                    <a:srgbClr val="000000">
                      <a:alpha val="43137"/>
                    </a:srgbClr>
                  </a:outerShdw>
                </a:effectLst>
                <a:latin typeface="Calibri" panose="020F0502020204030204" pitchFamily="34" charset="0"/>
              </a:rPr>
              <a:t>We will continue the consideration of the adoption of license for the promotion of the secondary use of data as listed in (3)</a:t>
            </a:r>
            <a:r>
              <a:rPr lang="en-US" altLang="ja-JP" sz="1400" dirty="0">
                <a:effectLst>
                  <a:outerShdw blurRad="38100" dist="38100" dir="2700000" algn="tl">
                    <a:srgbClr val="000000">
                      <a:alpha val="43137"/>
                    </a:srgbClr>
                  </a:outerShdw>
                </a:effectLst>
                <a:latin typeface="Calibri" panose="020F0502020204030204" pitchFamily="34" charset="0"/>
              </a:rPr>
              <a:t>.</a:t>
            </a:r>
          </a:p>
        </p:txBody>
      </p:sp>
      <p:sp>
        <p:nvSpPr>
          <p:cNvPr id="43" name="下矢印 42"/>
          <p:cNvSpPr/>
          <p:nvPr/>
        </p:nvSpPr>
        <p:spPr>
          <a:xfrm>
            <a:off x="4139952" y="6019155"/>
            <a:ext cx="1054100" cy="2328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Tree>
    <p:extLst>
      <p:ext uri="{BB962C8B-B14F-4D97-AF65-F5344CB8AC3E}">
        <p14:creationId xmlns:p14="http://schemas.microsoft.com/office/powerpoint/2010/main" val="10046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Major </a:t>
            </a:r>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Activities in the Fiscal 2012</a:t>
            </a:r>
            <a:endParaRPr lang="ja-JP" altLang="en-US"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5</a:t>
            </a:fld>
            <a:endParaRPr lang="en-US" altLang="ja-JP" dirty="0"/>
          </a:p>
        </p:txBody>
      </p:sp>
      <p:sp>
        <p:nvSpPr>
          <p:cNvPr id="12" name="テキスト ボックス 11"/>
          <p:cNvSpPr txBox="1"/>
          <p:nvPr/>
        </p:nvSpPr>
        <p:spPr>
          <a:xfrm>
            <a:off x="4829576" y="6591300"/>
            <a:ext cx="4073303" cy="276999"/>
          </a:xfrm>
          <a:prstGeom prst="rect">
            <a:avLst/>
          </a:prstGeom>
          <a:noFill/>
        </p:spPr>
        <p:txBody>
          <a:bodyPr wrap="square" rtlCol="0">
            <a:spAutoFit/>
          </a:bodyPr>
          <a:lstStyle/>
          <a:p>
            <a:r>
              <a:rPr lang="en-US" altLang="ja-JP" sz="1200" dirty="0"/>
              <a:t>Source </a:t>
            </a:r>
            <a:r>
              <a:rPr lang="ja-JP" altLang="en-US" sz="1200" dirty="0"/>
              <a:t>： </a:t>
            </a:r>
            <a:r>
              <a:rPr lang="en-US" altLang="ja-JP" sz="1200" dirty="0"/>
              <a:t>Report of Data Governance Committee in </a:t>
            </a:r>
            <a:r>
              <a:rPr lang="en-US" altLang="ja-JP" sz="1200" dirty="0" smtClean="0"/>
              <a:t>2012</a:t>
            </a:r>
            <a:endParaRPr lang="ja-JP" altLang="en-US" sz="1200" dirty="0"/>
          </a:p>
        </p:txBody>
      </p:sp>
      <p:sp>
        <p:nvSpPr>
          <p:cNvPr id="10" name="コンテンツ プレースホルダー 2"/>
          <p:cNvSpPr txBox="1">
            <a:spLocks/>
          </p:cNvSpPr>
          <p:nvPr/>
        </p:nvSpPr>
        <p:spPr bwMode="auto">
          <a:xfrm>
            <a:off x="405115" y="954248"/>
            <a:ext cx="8343900" cy="5446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None/>
            </a:pPr>
            <a:r>
              <a:rPr lang="en-US" altLang="ja-JP" sz="20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Consideration of License to be Adopted</a:t>
            </a:r>
          </a:p>
          <a:p>
            <a:pPr lvl="1"/>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Major Licenses Adopted in Foreign Countries</a:t>
            </a:r>
          </a:p>
          <a:p>
            <a:pPr lvl="2"/>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Creative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Commons</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License</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(Australia, New Zealand, etc.)</a:t>
            </a:r>
          </a:p>
          <a:p>
            <a:pPr lvl="2"/>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Open Government License</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(UK) </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u="sng" dirty="0">
                <a:latin typeface="Arial Unicode MS" panose="020B0604020202020204" pitchFamily="50" charset="-128"/>
                <a:ea typeface="Arial Unicode MS" panose="020B0604020202020204" pitchFamily="50" charset="-128"/>
                <a:cs typeface="Arial Unicode MS" panose="020B0604020202020204" pitchFamily="50" charset="-128"/>
              </a:rPr>
              <a:t>C</a:t>
            </a:r>
            <a:r>
              <a:rPr lang="en-US" altLang="ja-JP" sz="1800" u="sng" dirty="0" smtClean="0">
                <a:latin typeface="Arial Unicode MS" panose="020B0604020202020204" pitchFamily="50" charset="-128"/>
                <a:ea typeface="Arial Unicode MS" panose="020B0604020202020204" pitchFamily="50" charset="-128"/>
                <a:cs typeface="Arial Unicode MS" panose="020B0604020202020204" pitchFamily="50" charset="-128"/>
              </a:rPr>
              <a:t>ompatible with CC</a:t>
            </a:r>
          </a:p>
          <a:p>
            <a:pPr lvl="2"/>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Open License</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(France) </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u="sng" dirty="0">
                <a:latin typeface="Arial Unicode MS" panose="020B0604020202020204" pitchFamily="50" charset="-128"/>
                <a:ea typeface="Arial Unicode MS" panose="020B0604020202020204" pitchFamily="50" charset="-128"/>
                <a:cs typeface="Arial Unicode MS" panose="020B0604020202020204" pitchFamily="50" charset="-128"/>
              </a:rPr>
              <a:t>Compatible with </a:t>
            </a:r>
            <a:r>
              <a:rPr lang="en-US" altLang="ja-JP" sz="1800" u="sng" dirty="0" smtClean="0">
                <a:latin typeface="Arial Unicode MS" panose="020B0604020202020204" pitchFamily="50" charset="-128"/>
                <a:ea typeface="Arial Unicode MS" panose="020B0604020202020204" pitchFamily="50" charset="-128"/>
                <a:cs typeface="Arial Unicode MS" panose="020B0604020202020204" pitchFamily="50" charset="-128"/>
              </a:rPr>
              <a:t>CC</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800" u="sng"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93725" lvl="2" indent="0">
              <a:buNone/>
            </a:pP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800" dirty="0">
              <a:latin typeface="Arial Unicode MS" panose="020B0604020202020204" pitchFamily="50" charset="-128"/>
              <a:ea typeface="Arial Unicode MS" panose="020B0604020202020204" pitchFamily="50" charset="-128"/>
              <a:cs typeface="Arial Unicode MS" panose="020B0604020202020204" pitchFamily="50" charset="-128"/>
            </a:endParaRPr>
          </a:p>
          <a:p>
            <a:pPr lvl="1"/>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Creative Commons Licen</a:t>
            </a:r>
            <a:r>
              <a:rPr lang="en-US" altLang="ja-JP" sz="2200" dirty="0">
                <a:latin typeface="Arial Unicode MS" panose="020B0604020202020204" pitchFamily="50" charset="-128"/>
                <a:ea typeface="Arial Unicode MS" panose="020B0604020202020204" pitchFamily="50" charset="-128"/>
                <a:cs typeface="Arial Unicode MS" panose="020B0604020202020204" pitchFamily="50" charset="-128"/>
              </a:rPr>
              <a:t>s</a:t>
            </a:r>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e</a:t>
            </a:r>
            <a:r>
              <a:rPr lang="ja-JP" altLang="en-US" sz="2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Standard Public License </a:t>
            </a:r>
          </a:p>
          <a:p>
            <a:pPr marL="274638" lvl="1" indent="0">
              <a:buNone/>
            </a:pPr>
            <a:endParaRPr lang="en-US" altLang="ja-JP" sz="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r>
              <a:rPr lang="en-US" altLang="ja-JP" sz="2200" dirty="0" smtClean="0">
                <a:latin typeface="Arial Unicode MS" panose="020B0604020202020204" pitchFamily="50" charset="-128"/>
                <a:ea typeface="Arial Unicode MS" panose="020B0604020202020204" pitchFamily="50" charset="-128"/>
                <a:cs typeface="Arial Unicode MS" panose="020B0604020202020204" pitchFamily="50" charset="-128"/>
              </a:rPr>
              <a:t>Viewpoints for Consideration</a:t>
            </a:r>
          </a:p>
          <a:p>
            <a:pPr lvl="2"/>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Wide Range of Permission for the Secondary Use of Data with the Condition of Source Indication </a:t>
            </a:r>
          </a:p>
          <a:p>
            <a:pPr lvl="2"/>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Compatibility with Licenses of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F</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oreign Countries</a:t>
            </a:r>
          </a:p>
          <a:p>
            <a:pPr marL="593725" lvl="2" indent="0">
              <a:buNone/>
            </a:pP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in Assumption of </a:t>
            </a:r>
            <a:r>
              <a:rPr lang="en-US" altLang="ja-JP" sz="1800" dirty="0" err="1" smtClean="0">
                <a:latin typeface="Arial Unicode MS" panose="020B0604020202020204" pitchFamily="50" charset="-128"/>
                <a:ea typeface="Arial Unicode MS" panose="020B0604020202020204" pitchFamily="50" charset="-128"/>
                <a:cs typeface="Arial Unicode MS" panose="020B0604020202020204" pitchFamily="50" charset="-128"/>
              </a:rPr>
              <a:t>Mashup</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pPr lvl="2"/>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Machine-Readability</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endParaRPr lang="en-US" altLang="ja-JP" sz="2400" dirty="0" smtClean="0"/>
          </a:p>
        </p:txBody>
      </p:sp>
      <p:sp>
        <p:nvSpPr>
          <p:cNvPr id="11" name="下矢印 10"/>
          <p:cNvSpPr/>
          <p:nvPr/>
        </p:nvSpPr>
        <p:spPr>
          <a:xfrm>
            <a:off x="3587272" y="5573276"/>
            <a:ext cx="1133329" cy="3624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13" name="正方形/長方形 12"/>
          <p:cNvSpPr/>
          <p:nvPr/>
        </p:nvSpPr>
        <p:spPr>
          <a:xfrm>
            <a:off x="251249" y="5956255"/>
            <a:ext cx="8651631" cy="400110"/>
          </a:xfrm>
          <a:prstGeom prst="rect">
            <a:avLst/>
          </a:prstGeom>
        </p:spPr>
        <p:txBody>
          <a:bodyPr wrap="square">
            <a:spAutoFit/>
          </a:bodyPr>
          <a:lstStyle/>
          <a:p>
            <a:pPr algn="ctr"/>
            <a:r>
              <a:rPr lang="en-US" altLang="ja-JP" sz="20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Consideration Focusing on CC-BY of Creative Commons License </a:t>
            </a:r>
            <a:endParaRPr lang="en-US" altLang="ja-JP" sz="2000" dirty="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2452311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 </a:t>
            </a:r>
            <a:r>
              <a:rPr lang="en-US" altLang="ja-JP"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Major Activities in the Fiscal 2012</a:t>
            </a:r>
            <a:endParaRPr lang="ja-JP" altLang="en-US"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6</a:t>
            </a:fld>
            <a:endParaRPr lang="en-US" altLang="ja-JP" dirty="0"/>
          </a:p>
        </p:txBody>
      </p:sp>
      <p:sp>
        <p:nvSpPr>
          <p:cNvPr id="12" name="テキスト ボックス 11"/>
          <p:cNvSpPr txBox="1"/>
          <p:nvPr/>
        </p:nvSpPr>
        <p:spPr>
          <a:xfrm>
            <a:off x="4821182" y="6591300"/>
            <a:ext cx="4090998" cy="276999"/>
          </a:xfrm>
          <a:prstGeom prst="rect">
            <a:avLst/>
          </a:prstGeom>
          <a:noFill/>
        </p:spPr>
        <p:txBody>
          <a:bodyPr wrap="square" rtlCol="0">
            <a:spAutoFit/>
          </a:bodyPr>
          <a:lstStyle/>
          <a:p>
            <a:r>
              <a:rPr lang="en-US" altLang="ja-JP" sz="1200" dirty="0"/>
              <a:t>Source </a:t>
            </a:r>
            <a:r>
              <a:rPr lang="ja-JP" altLang="en-US" sz="1200" dirty="0"/>
              <a:t>： </a:t>
            </a:r>
            <a:r>
              <a:rPr lang="en-US" altLang="ja-JP" sz="1200" dirty="0"/>
              <a:t>Report of Data Governance Committee in </a:t>
            </a:r>
            <a:r>
              <a:rPr lang="en-US" altLang="ja-JP" sz="1200" dirty="0" smtClean="0"/>
              <a:t>2012</a:t>
            </a:r>
            <a:endParaRPr lang="ja-JP" altLang="en-US" sz="1200" dirty="0"/>
          </a:p>
        </p:txBody>
      </p:sp>
      <p:sp>
        <p:nvSpPr>
          <p:cNvPr id="10" name="1 つの角を切り取った四角形 9"/>
          <p:cNvSpPr/>
          <p:nvPr/>
        </p:nvSpPr>
        <p:spPr bwMode="auto">
          <a:xfrm>
            <a:off x="762101" y="2250585"/>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11" name="1 つの角を切り取った四角形 10"/>
          <p:cNvSpPr/>
          <p:nvPr/>
        </p:nvSpPr>
        <p:spPr bwMode="auto">
          <a:xfrm>
            <a:off x="895685" y="2464457"/>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18" name="テキスト ボックス 17"/>
          <p:cNvSpPr txBox="1"/>
          <p:nvPr/>
        </p:nvSpPr>
        <p:spPr>
          <a:xfrm>
            <a:off x="314697" y="1551893"/>
            <a:ext cx="2063563" cy="646331"/>
          </a:xfrm>
          <a:prstGeom prst="rect">
            <a:avLst/>
          </a:prstGeom>
          <a:noFill/>
        </p:spPr>
        <p:txBody>
          <a:bodyPr wrap="square" rtlCol="0">
            <a:spAutoFit/>
          </a:bodyPr>
          <a:lstStyle/>
          <a:p>
            <a:pPr algn="ct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White Paper of Information Communications  </a:t>
            </a:r>
            <a:endPar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ct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(Webpage Version)</a:t>
            </a:r>
            <a:endPar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9" name="テキスト ボックス 18"/>
          <p:cNvSpPr txBox="1"/>
          <p:nvPr/>
        </p:nvSpPr>
        <p:spPr>
          <a:xfrm>
            <a:off x="2794714" y="1697729"/>
            <a:ext cx="1854351" cy="307777"/>
          </a:xfrm>
          <a:prstGeom prst="rect">
            <a:avLst/>
          </a:prstGeom>
          <a:noFill/>
        </p:spPr>
        <p:txBody>
          <a:bodyPr wrap="square" rtlCol="0">
            <a:spAutoFit/>
          </a:bodyPr>
          <a:lstStyle/>
          <a:p>
            <a:pPr algn="l"/>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Work Procedure</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0" name="テキスト ボックス 19"/>
          <p:cNvSpPr txBox="1"/>
          <p:nvPr/>
        </p:nvSpPr>
        <p:spPr>
          <a:xfrm>
            <a:off x="5494788" y="2089286"/>
            <a:ext cx="2868162" cy="307777"/>
          </a:xfrm>
          <a:prstGeom prst="rect">
            <a:avLst/>
          </a:prstGeom>
          <a:noFill/>
        </p:spPr>
        <p:txBody>
          <a:bodyPr wrap="square" rtlCol="0">
            <a:spAutoFit/>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Description on Work Sheets</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cxnSp>
        <p:nvCxnSpPr>
          <p:cNvPr id="21" name="直線矢印コネクタ 20"/>
          <p:cNvCxnSpPr/>
          <p:nvPr/>
        </p:nvCxnSpPr>
        <p:spPr bwMode="auto">
          <a:xfrm>
            <a:off x="1884261" y="3191721"/>
            <a:ext cx="2868770"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graphicFrame>
        <p:nvGraphicFramePr>
          <p:cNvPr id="22" name="表 21"/>
          <p:cNvGraphicFramePr>
            <a:graphicFrameLocks noGrp="1"/>
          </p:cNvGraphicFramePr>
          <p:nvPr>
            <p:extLst>
              <p:ext uri="{D42A27DB-BD31-4B8C-83A1-F6EECF244321}">
                <p14:modId xmlns:p14="http://schemas.microsoft.com/office/powerpoint/2010/main" val="181990320"/>
              </p:ext>
            </p:extLst>
          </p:nvPr>
        </p:nvGraphicFramePr>
        <p:xfrm>
          <a:off x="4818995" y="5414209"/>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23" name="1 つの角を切り取った四角形 22"/>
          <p:cNvSpPr/>
          <p:nvPr/>
        </p:nvSpPr>
        <p:spPr bwMode="auto">
          <a:xfrm>
            <a:off x="773132" y="4897192"/>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24" name="1 つの角を切り取った四角形 23"/>
          <p:cNvSpPr/>
          <p:nvPr/>
        </p:nvSpPr>
        <p:spPr bwMode="auto">
          <a:xfrm>
            <a:off x="906716" y="5111064"/>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cxnSp>
        <p:nvCxnSpPr>
          <p:cNvPr id="25" name="直線矢印コネクタ 24"/>
          <p:cNvCxnSpPr/>
          <p:nvPr/>
        </p:nvCxnSpPr>
        <p:spPr bwMode="auto">
          <a:xfrm flipH="1">
            <a:off x="1894895" y="5968920"/>
            <a:ext cx="2773027"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26" name="テキスト ボックス 25"/>
          <p:cNvSpPr txBox="1"/>
          <p:nvPr/>
        </p:nvSpPr>
        <p:spPr>
          <a:xfrm>
            <a:off x="5586173" y="3388662"/>
            <a:ext cx="2525795" cy="523220"/>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lgn="l"/>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a:t>
            </a:r>
            <a:r>
              <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Confirmation of Consent of </a:t>
            </a:r>
            <a:endPar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the Third Party</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graphicFrame>
        <p:nvGraphicFramePr>
          <p:cNvPr id="27" name="表 26"/>
          <p:cNvGraphicFramePr>
            <a:graphicFrameLocks noGrp="1"/>
          </p:cNvGraphicFramePr>
          <p:nvPr>
            <p:extLst>
              <p:ext uri="{D42A27DB-BD31-4B8C-83A1-F6EECF244321}">
                <p14:modId xmlns:p14="http://schemas.microsoft.com/office/powerpoint/2010/main" val="1019750458"/>
              </p:ext>
            </p:extLst>
          </p:nvPr>
        </p:nvGraphicFramePr>
        <p:xfrm>
          <a:off x="4854023" y="2523481"/>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28" name="正方形/長方形 27"/>
          <p:cNvSpPr/>
          <p:nvPr/>
        </p:nvSpPr>
        <p:spPr>
          <a:xfrm>
            <a:off x="4821182" y="2483633"/>
            <a:ext cx="2335576"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cxnSp>
        <p:nvCxnSpPr>
          <p:cNvPr id="29" name="直線矢印コネクタ 28"/>
          <p:cNvCxnSpPr/>
          <p:nvPr/>
        </p:nvCxnSpPr>
        <p:spPr bwMode="auto">
          <a:xfrm>
            <a:off x="5418305" y="3352308"/>
            <a:ext cx="25900" cy="1977663"/>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30" name="正方形/長方形 29"/>
          <p:cNvSpPr/>
          <p:nvPr/>
        </p:nvSpPr>
        <p:spPr>
          <a:xfrm>
            <a:off x="7062974" y="5381705"/>
            <a:ext cx="982338"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31" name="テキスト ボックス 30"/>
          <p:cNvSpPr txBox="1"/>
          <p:nvPr/>
        </p:nvSpPr>
        <p:spPr>
          <a:xfrm>
            <a:off x="886558" y="2503512"/>
            <a:ext cx="1005403" cy="1200329"/>
          </a:xfrm>
          <a:prstGeom prst="rect">
            <a:avLst/>
          </a:prstGeom>
          <a:noFill/>
        </p:spPr>
        <p:txBody>
          <a:bodyPr wrap="none" rtlCol="0">
            <a:spAutoFit/>
          </a:bodyPr>
          <a:lstStyle/>
          <a:p>
            <a:r>
              <a:rPr lang="ja-JP" altLang="en-US" sz="1200" dirty="0" err="1" smtClean="0"/>
              <a:t>．．．．．．．．</a:t>
            </a:r>
            <a:endParaRPr lang="en-US" altLang="ja-JP" sz="1200" dirty="0" smtClean="0"/>
          </a:p>
          <a:p>
            <a:r>
              <a:rPr lang="ja-JP" altLang="en-US" sz="1200" dirty="0" err="1"/>
              <a:t>．．．．．．．．</a:t>
            </a:r>
            <a:endParaRPr lang="ja-JP" altLang="en-US" sz="1200" dirty="0"/>
          </a:p>
          <a:p>
            <a:r>
              <a:rPr lang="ja-JP" altLang="en-US" sz="1200" dirty="0" err="1" smtClean="0"/>
              <a:t>．</a:t>
            </a:r>
            <a:r>
              <a:rPr lang="ja-JP" altLang="en-US" sz="1200" dirty="0" err="1"/>
              <a:t>．</a:t>
            </a:r>
            <a:r>
              <a:rPr lang="ja-JP" altLang="en-US" sz="1200" dirty="0" err="1" smtClean="0"/>
              <a:t>．</a:t>
            </a:r>
            <a:endParaRPr lang="ja-JP" altLang="en-US" sz="1200" dirty="0"/>
          </a:p>
          <a:p>
            <a:r>
              <a:rPr lang="ja-JP" altLang="en-US" sz="1200" dirty="0" err="1"/>
              <a:t>．．</a:t>
            </a:r>
            <a:r>
              <a:rPr lang="ja-JP" altLang="en-US" sz="1200" dirty="0" err="1" smtClean="0"/>
              <a:t>．</a:t>
            </a:r>
            <a:endParaRPr lang="ja-JP" altLang="en-US" sz="1200" dirty="0"/>
          </a:p>
          <a:p>
            <a:r>
              <a:rPr lang="ja-JP" altLang="en-US" sz="1200" dirty="0" err="1"/>
              <a:t>．．．．．．．．</a:t>
            </a:r>
            <a:endParaRPr lang="ja-JP" altLang="en-US" sz="1200" dirty="0"/>
          </a:p>
          <a:p>
            <a:endParaRPr lang="ja-JP" altLang="en-US" sz="1200" dirty="0"/>
          </a:p>
        </p:txBody>
      </p:sp>
      <p:sp>
        <p:nvSpPr>
          <p:cNvPr id="32" name="正方形/長方形 31"/>
          <p:cNvSpPr/>
          <p:nvPr/>
        </p:nvSpPr>
        <p:spPr>
          <a:xfrm>
            <a:off x="1322758" y="2996860"/>
            <a:ext cx="363556" cy="275422"/>
          </a:xfrm>
          <a:prstGeom prst="rect">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33" name="テキスト ボックス 32"/>
          <p:cNvSpPr txBox="1"/>
          <p:nvPr/>
        </p:nvSpPr>
        <p:spPr>
          <a:xfrm>
            <a:off x="1911803" y="3326845"/>
            <a:ext cx="2568102" cy="523220"/>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1.</a:t>
            </a:r>
            <a:r>
              <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Identification of Points that  </a:t>
            </a:r>
          </a:p>
          <a:p>
            <a:pPr marL="176213" indent="-176213"/>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Require Consideration</a:t>
            </a:r>
          </a:p>
        </p:txBody>
      </p:sp>
      <p:sp>
        <p:nvSpPr>
          <p:cNvPr id="34" name="テキスト ボックス 33"/>
          <p:cNvSpPr txBox="1"/>
          <p:nvPr/>
        </p:nvSpPr>
        <p:spPr>
          <a:xfrm>
            <a:off x="5580063" y="4908948"/>
            <a:ext cx="2531905" cy="523220"/>
          </a:xfrm>
          <a:prstGeom prst="rect">
            <a:avLst/>
          </a:prstGeom>
          <a:noFill/>
        </p:spPr>
        <p:txBody>
          <a:bodyPr wrap="square" rtlCol="0">
            <a:spAutoFit/>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Description of Results on </a:t>
            </a:r>
          </a:p>
          <a:p>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Work Sheets</a:t>
            </a:r>
            <a:endParaRPr kumimoji="1" lang="ja-JP" altLang="en-US" sz="1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5" name="テキスト ボックス 34"/>
          <p:cNvSpPr txBox="1"/>
          <p:nvPr/>
        </p:nvSpPr>
        <p:spPr>
          <a:xfrm>
            <a:off x="1903580" y="4877643"/>
            <a:ext cx="2764342" cy="830997"/>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lgn="l"/>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Clear Description of Non-Applicability of CC-BY, and  Make Data Open</a:t>
            </a:r>
            <a:endParaRPr kumimoji="1"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6" name="テキスト ボックス 35"/>
          <p:cNvSpPr txBox="1"/>
          <p:nvPr/>
        </p:nvSpPr>
        <p:spPr>
          <a:xfrm>
            <a:off x="5022720" y="2698843"/>
            <a:ext cx="2134037" cy="523220"/>
          </a:xfrm>
          <a:prstGeom prst="rect">
            <a:avLst/>
          </a:prstGeom>
          <a:noFill/>
        </p:spPr>
        <p:txBody>
          <a:bodyPr wrap="square" rtlCol="0">
            <a:spAutoFit/>
          </a:bodyPr>
          <a:lstStyle/>
          <a:p>
            <a:pPr algn="ctr"/>
            <a:r>
              <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rPr>
              <a:t>Points that Require </a:t>
            </a:r>
            <a:r>
              <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Consideration</a:t>
            </a:r>
            <a:endParaRPr lang="en-US" altLang="ja-JP" sz="14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7" name="テキスト ボックス 36"/>
          <p:cNvSpPr txBox="1"/>
          <p:nvPr/>
        </p:nvSpPr>
        <p:spPr>
          <a:xfrm>
            <a:off x="6954592" y="5631620"/>
            <a:ext cx="1157376" cy="461665"/>
          </a:xfrm>
          <a:prstGeom prst="rect">
            <a:avLst/>
          </a:prstGeom>
          <a:noFill/>
        </p:spPr>
        <p:txBody>
          <a:bodyPr wrap="square" rtlCol="0">
            <a:spAutoFit/>
          </a:bodyPr>
          <a:lstStyle/>
          <a:p>
            <a:pPr algn="ctr"/>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Confirmation Results</a:t>
            </a:r>
            <a:endParaRPr kumimoji="1"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8" name="テキスト ボックス 37"/>
          <p:cNvSpPr txBox="1"/>
          <p:nvPr/>
        </p:nvSpPr>
        <p:spPr>
          <a:xfrm>
            <a:off x="5821251" y="4001663"/>
            <a:ext cx="2541699" cy="769441"/>
          </a:xfrm>
          <a:prstGeom prst="rect">
            <a:avLst/>
          </a:prstGeom>
          <a:noFill/>
        </p:spPr>
        <p:txBody>
          <a:bodyPr wrap="square" rtlCol="0">
            <a:spAutoFit/>
          </a:body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Delivery of Confirmation Document of Consent to the Secondary Use of Data</a:t>
            </a:r>
            <a:r>
              <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pic>
        <p:nvPicPr>
          <p:cNvPr id="3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1075" y="2129971"/>
            <a:ext cx="1544599" cy="952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コンテンツ プレースホルダー 2"/>
          <p:cNvSpPr>
            <a:spLocks noGrp="1"/>
          </p:cNvSpPr>
          <p:nvPr>
            <p:ph sz="quarter" idx="1"/>
          </p:nvPr>
        </p:nvSpPr>
        <p:spPr>
          <a:xfrm>
            <a:off x="446088" y="904561"/>
            <a:ext cx="8375940" cy="447989"/>
          </a:xfrm>
        </p:spPr>
        <p:txBody>
          <a:bodyPr>
            <a:noAutofit/>
          </a:bodyPr>
          <a:lstStyle/>
          <a:p>
            <a:pPr marL="0" indent="0">
              <a:buNone/>
            </a:pPr>
            <a:r>
              <a:rPr lang="en-US" altLang="ja-JP" sz="18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Case Study</a:t>
            </a:r>
            <a:r>
              <a:rPr lang="ja-JP" altLang="en-US" sz="18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8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What about the Data which Contain the Rights of the Third Party ?</a:t>
            </a:r>
          </a:p>
        </p:txBody>
      </p:sp>
    </p:spTree>
    <p:extLst>
      <p:ext uri="{BB962C8B-B14F-4D97-AF65-F5344CB8AC3E}">
        <p14:creationId xmlns:p14="http://schemas.microsoft.com/office/powerpoint/2010/main" val="3108526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 </a:t>
            </a:r>
            <a:r>
              <a:rPr lang="en-US" altLang="ja-JP"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Major Activities in the Fiscal 2012</a:t>
            </a:r>
            <a:r>
              <a:rPr lang="ja-JP" altLang="en-US" dirty="0" smtClean="0">
                <a:solidFill>
                  <a:schemeClr val="tx1"/>
                </a:solidFill>
                <a:latin typeface="HGP明朝E" pitchFamily="18" charset="-128"/>
                <a:ea typeface="HGP明朝E" pitchFamily="18" charset="-128"/>
              </a:rPr>
              <a:t> </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7</a:t>
            </a:fld>
            <a:endParaRPr lang="en-US" altLang="ja-JP"/>
          </a:p>
        </p:txBody>
      </p:sp>
      <p:sp>
        <p:nvSpPr>
          <p:cNvPr id="12" name="テキスト ボックス 11"/>
          <p:cNvSpPr txBox="1"/>
          <p:nvPr/>
        </p:nvSpPr>
        <p:spPr>
          <a:xfrm>
            <a:off x="2552369" y="6192714"/>
            <a:ext cx="6300721" cy="438582"/>
          </a:xfrm>
          <a:prstGeom prst="rect">
            <a:avLst/>
          </a:prstGeom>
          <a:noFill/>
        </p:spPr>
        <p:txBody>
          <a:bodyPr wrap="square" rtlCol="0">
            <a:spAutoFit/>
          </a:bodyPr>
          <a:lstStyle/>
          <a:p>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Source</a:t>
            </a:r>
            <a:r>
              <a:rPr kumimoji="1"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kumimoji="1"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Ministry of Communications</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“White Paper of Information Communications,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2012</a:t>
            </a:r>
          </a:p>
          <a:p>
            <a:r>
              <a:rPr lang="en-US" altLang="ja-JP" sz="1050" dirty="0">
                <a:latin typeface="Arial Unicode MS" panose="020B0604020202020204" pitchFamily="50" charset="-128"/>
                <a:ea typeface="Arial Unicode MS" panose="020B0604020202020204" pitchFamily="50" charset="-128"/>
                <a:cs typeface="Arial Unicode MS" panose="020B0604020202020204" pitchFamily="50" charset="-128"/>
              </a:rPr>
              <a:t>http://www.soumu.go.jp/main_sosiki/joho_tsusin/eng/Releases/Telecommunications/130419_01.html </a:t>
            </a:r>
            <a:endParaRPr kumimoji="1" lang="ja-JP" altLang="en-US" sz="105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486" y="1306542"/>
            <a:ext cx="4320480" cy="3502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角丸四角形 13"/>
          <p:cNvSpPr/>
          <p:nvPr/>
        </p:nvSpPr>
        <p:spPr>
          <a:xfrm>
            <a:off x="2032670" y="2937133"/>
            <a:ext cx="1440160" cy="21602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2950" y="1265835"/>
            <a:ext cx="4300140" cy="491165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16" name="直線矢印コネクタ 15"/>
          <p:cNvCxnSpPr>
            <a:stCxn id="14" idx="3"/>
          </p:cNvCxnSpPr>
          <p:nvPr/>
        </p:nvCxnSpPr>
        <p:spPr>
          <a:xfrm flipV="1">
            <a:off x="3472830" y="2361069"/>
            <a:ext cx="1152128" cy="68407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10" y="5038971"/>
            <a:ext cx="3998231" cy="113852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18" name="コンテンツ プレースホルダー 2"/>
          <p:cNvSpPr>
            <a:spLocks noGrp="1"/>
          </p:cNvSpPr>
          <p:nvPr>
            <p:ph sz="quarter" idx="1"/>
          </p:nvPr>
        </p:nvSpPr>
        <p:spPr>
          <a:xfrm>
            <a:off x="457200" y="800100"/>
            <a:ext cx="8229600" cy="542926"/>
          </a:xfrm>
        </p:spPr>
        <p:txBody>
          <a:bodyPr anchor="ctr">
            <a:normAutofit/>
          </a:bodyPr>
          <a:lstStyle/>
          <a:p>
            <a:pPr marL="0" indent="0">
              <a:buNone/>
            </a:pPr>
            <a:r>
              <a:rPr lang="en-US" altLang="ja-JP" sz="18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Making the White Paper of Information Communications into Open Data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393700" y="3168650"/>
            <a:ext cx="8229600" cy="498475"/>
          </a:xfrm>
        </p:spPr>
        <p:txBody>
          <a:bodyPr/>
          <a:lstStyle/>
          <a:p>
            <a:pPr algn="ctr"/>
            <a:r>
              <a:rPr lang="en-US" altLang="ja-JP" sz="4000" dirty="0">
                <a:latin typeface="Arial Unicode MS" panose="020B0604020202020204" pitchFamily="50" charset="-128"/>
                <a:ea typeface="Arial Unicode MS" panose="020B0604020202020204" pitchFamily="50" charset="-128"/>
                <a:cs typeface="Arial Unicode MS" panose="020B0604020202020204" pitchFamily="50" charset="-128"/>
              </a:rPr>
              <a:t>Major Activities </a:t>
            </a:r>
            <a: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t/>
            </a:r>
            <a:b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4000" dirty="0" smtClean="0">
                <a:latin typeface="Arial Unicode MS" panose="020B0604020202020204" pitchFamily="50" charset="-128"/>
                <a:ea typeface="Arial Unicode MS" panose="020B0604020202020204" pitchFamily="50" charset="-128"/>
                <a:cs typeface="Arial Unicode MS" panose="020B0604020202020204" pitchFamily="50" charset="-128"/>
              </a:rPr>
              <a:t>in </a:t>
            </a:r>
            <a:r>
              <a:rPr lang="en-US" altLang="ja-JP" sz="4000" dirty="0">
                <a:latin typeface="Arial Unicode MS" panose="020B0604020202020204" pitchFamily="50" charset="-128"/>
                <a:ea typeface="Arial Unicode MS" panose="020B0604020202020204" pitchFamily="50" charset="-128"/>
                <a:cs typeface="Arial Unicode MS" panose="020B0604020202020204" pitchFamily="50" charset="-128"/>
              </a:rPr>
              <a:t>the Fiscal 2013</a:t>
            </a:r>
            <a:endParaRPr lang="ja-JP" altLang="en-US" sz="400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スライド番号プレースホルダー 3"/>
          <p:cNvSpPr>
            <a:spLocks noGrp="1"/>
          </p:cNvSpPr>
          <p:nvPr>
            <p:ph type="sldNum" sz="quarter" idx="10"/>
          </p:nvPr>
        </p:nvSpPr>
        <p:spPr/>
        <p:txBody>
          <a:bodyPr/>
          <a:lstStyle/>
          <a:p>
            <a:pPr>
              <a:defRPr/>
            </a:pPr>
            <a:fld id="{1882A8E4-E8D0-4531-8953-1AF0411D1AAC}" type="slidenum">
              <a:rPr lang="ja-JP" altLang="en-US" smtClean="0"/>
              <a:pPr>
                <a:defRPr/>
              </a:pPr>
              <a:t>8</a:t>
            </a:fld>
            <a:endParaRPr lang="en-US" altLang="ja-JP"/>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クラシック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1676</Words>
  <Application>Microsoft Office PowerPoint</Application>
  <PresentationFormat>画面に合わせる (4:3)</PresentationFormat>
  <Paragraphs>207</Paragraphs>
  <Slides>15</Slides>
  <Notes>0</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アース</vt:lpstr>
      <vt:lpstr>PowerPoint プレゼンテーション</vt:lpstr>
      <vt:lpstr>Major Activities  in the Fiscal 2012</vt:lpstr>
      <vt:lpstr>Major Activities in the Fiscal 2012</vt:lpstr>
      <vt:lpstr> Major Activities in the Fiscal 2012</vt:lpstr>
      <vt:lpstr> Major Activities in the Fiscal 2012</vt:lpstr>
      <vt:lpstr> Major Activities in the Fiscal 2012</vt:lpstr>
      <vt:lpstr>  Major Activities in the Fiscal 2012</vt:lpstr>
      <vt:lpstr> Major Activities in the Fiscal 2012 </vt:lpstr>
      <vt:lpstr>Major Activities  in the Fiscal 2013</vt:lpstr>
      <vt:lpstr>1.  Rules of Use of Webpages of Ministries and Agencies :                                Situations and Issues</vt:lpstr>
      <vt:lpstr>2. Consideration of Draft Rules of Use of      Webpages of Ministries and Agencies  </vt:lpstr>
      <vt:lpstr>Reference : Road Map to E-Government Open Data</vt:lpstr>
      <vt:lpstr> 2. Consideration of Draft Rules of Use of       Webpages of Ministries and Agencies  </vt:lpstr>
      <vt:lpstr>3.  Preparation of Open Data Manual</vt:lpstr>
      <vt:lpstr>  Reference：Draft Table of Contents of Open Data Manual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2013-03-21T07:51:05Z</dcterms:created>
  <dcterms:modified xsi:type="dcterms:W3CDTF">2014-03-10T03:02:24Z</dcterms:modified>
</cp:coreProperties>
</file>