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22"/>
  </p:notesMasterIdLst>
  <p:sldIdLst>
    <p:sldId id="416" r:id="rId2"/>
    <p:sldId id="536" r:id="rId3"/>
    <p:sldId id="535" r:id="rId4"/>
    <p:sldId id="540" r:id="rId5"/>
    <p:sldId id="533" r:id="rId6"/>
    <p:sldId id="528" r:id="rId7"/>
    <p:sldId id="529" r:id="rId8"/>
    <p:sldId id="530" r:id="rId9"/>
    <p:sldId id="531" r:id="rId10"/>
    <p:sldId id="519" r:id="rId11"/>
    <p:sldId id="542" r:id="rId12"/>
    <p:sldId id="541" r:id="rId13"/>
    <p:sldId id="526" r:id="rId14"/>
    <p:sldId id="543" r:id="rId15"/>
    <p:sldId id="527" r:id="rId16"/>
    <p:sldId id="544" r:id="rId17"/>
    <p:sldId id="545" r:id="rId18"/>
    <p:sldId id="546" r:id="rId19"/>
    <p:sldId id="534" r:id="rId20"/>
    <p:sldId id="525" r:id="rId21"/>
  </p:sldIdLst>
  <p:sldSz cx="9144000" cy="6858000" type="screen4x3"/>
  <p:notesSz cx="6884988" cy="10018713"/>
  <p:defaultTextStyle>
    <a:defPPr>
      <a:defRPr lang="ja-JP"/>
    </a:defPPr>
    <a:lvl1pPr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396"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2285" tIns="46142" rIns="92285" bIns="46142" rtlCol="0"/>
          <a:lstStyle>
            <a:lvl1pPr algn="l" eaLnBrk="1" fontAlgn="auto" hangingPunct="1">
              <a:spcBef>
                <a:spcPts val="0"/>
              </a:spcBef>
              <a:spcAft>
                <a:spcPts val="0"/>
              </a:spcAft>
              <a:defRPr sz="1200">
                <a:latin typeface="+mn-lt"/>
                <a:ea typeface="+mn-ea"/>
                <a:cs typeface="+mn-cs"/>
              </a:defRPr>
            </a:lvl1pPr>
          </a:lstStyle>
          <a:p>
            <a:pPr>
              <a:defRPr/>
            </a:pPr>
            <a:endParaRPr lang="ja-JP" altLang="en-US"/>
          </a:p>
        </p:txBody>
      </p:sp>
      <p:sp>
        <p:nvSpPr>
          <p:cNvPr id="3" name="日付プレースホルダー 2"/>
          <p:cNvSpPr>
            <a:spLocks noGrp="1"/>
          </p:cNvSpPr>
          <p:nvPr>
            <p:ph type="dt" idx="1"/>
          </p:nvPr>
        </p:nvSpPr>
        <p:spPr>
          <a:xfrm>
            <a:off x="3900488" y="0"/>
            <a:ext cx="2982912" cy="501650"/>
          </a:xfrm>
          <a:prstGeom prst="rect">
            <a:avLst/>
          </a:prstGeom>
        </p:spPr>
        <p:txBody>
          <a:bodyPr vert="horz" wrap="square" lIns="92285" tIns="46142" rIns="92285" bIns="46142"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B4320DC5-0E8C-4477-AD89-CB395DA6C892}" type="datetime1">
              <a:rPr lang="ja-JP" altLang="en-US"/>
              <a:pPr>
                <a:defRPr/>
              </a:pPr>
              <a:t>2014/3/10</a:t>
            </a:fld>
            <a:endParaRPr lang="ja-JP" altLang="en-US"/>
          </a:p>
        </p:txBody>
      </p:sp>
      <p:sp>
        <p:nvSpPr>
          <p:cNvPr id="4" name="スライド イメージ プレースホルダー 3"/>
          <p:cNvSpPr>
            <a:spLocks noGrp="1" noRot="1" noChangeAspect="1"/>
          </p:cNvSpPr>
          <p:nvPr>
            <p:ph type="sldImg" idx="2"/>
          </p:nvPr>
        </p:nvSpPr>
        <p:spPr>
          <a:xfrm>
            <a:off x="939800" y="752475"/>
            <a:ext cx="5005388" cy="3754438"/>
          </a:xfrm>
          <a:prstGeom prst="rect">
            <a:avLst/>
          </a:prstGeom>
          <a:noFill/>
          <a:ln w="12700">
            <a:solidFill>
              <a:prstClr val="black"/>
            </a:solidFill>
          </a:ln>
        </p:spPr>
        <p:txBody>
          <a:bodyPr vert="horz" lIns="92285" tIns="46142" rIns="92285" bIns="46142" rtlCol="0" anchor="ctr"/>
          <a:lstStyle/>
          <a:p>
            <a:pPr lvl="0"/>
            <a:endParaRPr lang="ja-JP" altLang="en-US" noProof="0"/>
          </a:p>
        </p:txBody>
      </p:sp>
      <p:sp>
        <p:nvSpPr>
          <p:cNvPr id="5" name="ノート プレースホルダー 4"/>
          <p:cNvSpPr>
            <a:spLocks noGrp="1"/>
          </p:cNvSpPr>
          <p:nvPr>
            <p:ph type="body" sz="quarter" idx="3"/>
          </p:nvPr>
        </p:nvSpPr>
        <p:spPr>
          <a:xfrm>
            <a:off x="687388" y="4759325"/>
            <a:ext cx="5510212" cy="4506913"/>
          </a:xfrm>
          <a:prstGeom prst="rect">
            <a:avLst/>
          </a:prstGeom>
        </p:spPr>
        <p:txBody>
          <a:bodyPr vert="horz" wrap="square" lIns="92285" tIns="46142" rIns="92285" bIns="46142" numCol="1" anchor="t" anchorCtr="0" compatLnSpc="1">
            <a:prstTxWarp prst="textNoShape">
              <a:avLst/>
            </a:prstTxWarp>
          </a:bodyPr>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ー 5"/>
          <p:cNvSpPr>
            <a:spLocks noGrp="1"/>
          </p:cNvSpPr>
          <p:nvPr>
            <p:ph type="ftr" sz="quarter" idx="4"/>
          </p:nvPr>
        </p:nvSpPr>
        <p:spPr>
          <a:xfrm>
            <a:off x="0" y="9515475"/>
            <a:ext cx="2984500" cy="501650"/>
          </a:xfrm>
          <a:prstGeom prst="rect">
            <a:avLst/>
          </a:prstGeom>
        </p:spPr>
        <p:txBody>
          <a:bodyPr vert="horz" lIns="92285" tIns="46142" rIns="92285" bIns="46142" rtlCol="0" anchor="b"/>
          <a:lstStyle>
            <a:lvl1pPr algn="l" eaLnBrk="1" fontAlgn="auto" hangingPunct="1">
              <a:spcBef>
                <a:spcPts val="0"/>
              </a:spcBef>
              <a:spcAft>
                <a:spcPts val="0"/>
              </a:spcAft>
              <a:defRPr sz="1200">
                <a:latin typeface="+mn-lt"/>
                <a:ea typeface="+mn-ea"/>
                <a:cs typeface="+mn-cs"/>
              </a:defRPr>
            </a:lvl1pPr>
          </a:lstStyle>
          <a:p>
            <a:pPr>
              <a:defRPr/>
            </a:pPr>
            <a:endParaRPr lang="ja-JP" altLang="en-US"/>
          </a:p>
        </p:txBody>
      </p:sp>
      <p:sp>
        <p:nvSpPr>
          <p:cNvPr id="7" name="スライド番号プレースホルダー 6"/>
          <p:cNvSpPr>
            <a:spLocks noGrp="1"/>
          </p:cNvSpPr>
          <p:nvPr>
            <p:ph type="sldNum" sz="quarter" idx="5"/>
          </p:nvPr>
        </p:nvSpPr>
        <p:spPr>
          <a:xfrm>
            <a:off x="3900488" y="9515475"/>
            <a:ext cx="2982912" cy="501650"/>
          </a:xfrm>
          <a:prstGeom prst="rect">
            <a:avLst/>
          </a:prstGeom>
        </p:spPr>
        <p:txBody>
          <a:bodyPr vert="horz" wrap="square" lIns="92285" tIns="46142" rIns="92285" bIns="46142" numCol="1" anchor="b" anchorCtr="0" compatLnSpc="1">
            <a:prstTxWarp prst="textNoShape">
              <a:avLst/>
            </a:prstTxWarp>
          </a:bodyPr>
          <a:lstStyle>
            <a:lvl1pPr algn="r" eaLnBrk="1" hangingPunct="1">
              <a:defRPr sz="1200">
                <a:latin typeface="Calibri" pitchFamily="34" charset="0"/>
              </a:defRPr>
            </a:lvl1pPr>
          </a:lstStyle>
          <a:p>
            <a:fld id="{BCAE43D8-A096-4010-AF0D-6CCB56660083}" type="slidenum">
              <a:rPr lang="ja-JP" altLang="en-US"/>
              <a:pPr/>
              <a:t>‹#›</a:t>
            </a:fld>
            <a:endParaRPr lang="ja-JP" altLang="en-US"/>
          </a:p>
        </p:txBody>
      </p:sp>
    </p:spTree>
    <p:extLst>
      <p:ext uri="{BB962C8B-B14F-4D97-AF65-F5344CB8AC3E}">
        <p14:creationId xmlns:p14="http://schemas.microsoft.com/office/powerpoint/2010/main" val="21069100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ＭＳ Ｐゴシック" pitchFamily="-1" charset="-128"/>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p>
        </p:txBody>
      </p:sp>
      <p:sp>
        <p:nvSpPr>
          <p:cNvPr id="8196"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ＭＳ Ｐゴシック" pitchFamily="50" charset="-128"/>
              </a:defRPr>
            </a:lvl1pPr>
            <a:lvl2pPr marL="38617525" indent="-38152388">
              <a:defRPr kumimoji="1">
                <a:solidFill>
                  <a:schemeClr val="tx1"/>
                </a:solidFill>
                <a:latin typeface="Arial" pitchFamily="34" charset="0"/>
                <a:ea typeface="ＭＳ Ｐゴシック" pitchFamily="50" charset="-128"/>
              </a:defRPr>
            </a:lvl2pPr>
            <a:lvl3pPr marL="1143000" indent="-2286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fld id="{A0448140-03FE-4813-967E-87E7DF8E4838}" type="slidenum">
              <a:rPr lang="ja-JP" altLang="en-US">
                <a:latin typeface="Calibri" pitchFamily="34" charset="0"/>
              </a:rPr>
              <a:pPr/>
              <a:t>0</a:t>
            </a:fld>
            <a:endParaRPr lang="ja-JP" alt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5013325"/>
            <a:ext cx="3240087"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タイトル 7"/>
          <p:cNvSpPr>
            <a:spLocks noGrp="1"/>
          </p:cNvSpPr>
          <p:nvPr>
            <p:ph type="ctrTitle"/>
          </p:nvPr>
        </p:nvSpPr>
        <p:spPr>
          <a:xfrm>
            <a:off x="1219200" y="2157214"/>
            <a:ext cx="6858000" cy="990600"/>
          </a:xfrm>
        </p:spPr>
        <p:txBody>
          <a:bodyPr anchor="ctr"/>
          <a:lstStyle>
            <a:lvl1pPr algn="r">
              <a:defRPr sz="3200" b="1" i="0">
                <a:solidFill>
                  <a:schemeClr val="tx1"/>
                </a:solidFill>
                <a:latin typeface="メイリオ"/>
                <a:ea typeface="メイリオ"/>
                <a:cs typeface="メイリオ"/>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b="1" i="0">
                <a:solidFill>
                  <a:schemeClr val="tx1">
                    <a:tint val="75000"/>
                  </a:schemeClr>
                </a:solidFill>
                <a:latin typeface="メイリオ"/>
                <a:ea typeface="メイリオ"/>
                <a:cs typeface="メイリオ"/>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fld id="{C0454469-B5CC-485E-9F1D-2633ED9BD2AC}" type="slidenum">
              <a:rPr lang="ja-JP" altLang="en-US"/>
              <a:pPr/>
              <a:t>‹#›</a:t>
            </a:fld>
            <a:endParaRPr lang="ja-JP" altLang="en-US"/>
          </a:p>
        </p:txBody>
      </p:sp>
    </p:spTree>
    <p:extLst>
      <p:ext uri="{BB962C8B-B14F-4D97-AF65-F5344CB8AC3E}">
        <p14:creationId xmlns:p14="http://schemas.microsoft.com/office/powerpoint/2010/main" val="2710466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59650" y="0"/>
            <a:ext cx="1784350" cy="83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直線コネクタ 19"/>
          <p:cNvCxnSpPr/>
          <p:nvPr userDrawn="1"/>
        </p:nvCxnSpPr>
        <p:spPr>
          <a:xfrm>
            <a:off x="468313" y="757238"/>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46567" y="12877"/>
            <a:ext cx="7173433" cy="738011"/>
          </a:xfrm>
        </p:spPr>
        <p:txBody>
          <a:bodyPr/>
          <a:lstStyle>
            <a:lvl1pPr>
              <a:defRPr b="1" i="0">
                <a:latin typeface="メイリオ"/>
                <a:ea typeface="メイリオ"/>
                <a:cs typeface="メイリオ"/>
              </a:defRPr>
            </a:lvl1p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893135"/>
            <a:ext cx="8229600" cy="5263825"/>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2"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fld id="{E41A0903-F3D5-4581-9A60-573CC85D3C07}" type="slidenum">
              <a:rPr lang="ja-JP" altLang="en-US"/>
              <a:pPr/>
              <a:t>‹#›</a:t>
            </a:fld>
            <a:endParaRPr lang="ja-JP" altLang="en-US"/>
          </a:p>
        </p:txBody>
      </p:sp>
    </p:spTree>
    <p:extLst>
      <p:ext uri="{BB962C8B-B14F-4D97-AF65-F5344CB8AC3E}">
        <p14:creationId xmlns:p14="http://schemas.microsoft.com/office/powerpoint/2010/main" val="2943485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grpSp>
        <p:nvGrpSpPr>
          <p:cNvPr id="3" name="グループ化 6"/>
          <p:cNvGrpSpPr>
            <a:grpSpLocks/>
          </p:cNvGrpSpPr>
          <p:nvPr userDrawn="1"/>
        </p:nvGrpSpPr>
        <p:grpSpPr bwMode="auto">
          <a:xfrm>
            <a:off x="179388" y="6597650"/>
            <a:ext cx="8890000" cy="0"/>
            <a:chOff x="179512" y="6525344"/>
            <a:chExt cx="8890035" cy="0"/>
          </a:xfrm>
        </p:grpSpPr>
        <p:cxnSp>
          <p:nvCxnSpPr>
            <p:cNvPr id="4"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48563" y="0"/>
            <a:ext cx="1595437"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直線コネクタ 19"/>
          <p:cNvCxnSpPr/>
          <p:nvPr userDrawn="1"/>
        </p:nvCxnSpPr>
        <p:spPr>
          <a:xfrm>
            <a:off x="468313" y="958850"/>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6" name="タイトル 1"/>
          <p:cNvSpPr>
            <a:spLocks noGrp="1"/>
          </p:cNvSpPr>
          <p:nvPr>
            <p:ph type="title"/>
          </p:nvPr>
        </p:nvSpPr>
        <p:spPr>
          <a:xfrm>
            <a:off x="457200" y="2244"/>
            <a:ext cx="8229600" cy="962695"/>
          </a:xfrm>
        </p:spPr>
        <p:txBody>
          <a:bodyPr/>
          <a:lstStyle/>
          <a:p>
            <a:r>
              <a:rPr lang="ja-JP" altLang="en-US" dirty="0" smtClean="0"/>
              <a:t>マスター タイトルの書式設定</a:t>
            </a:r>
            <a:endParaRPr lang="en-US" dirty="0"/>
          </a:p>
        </p:txBody>
      </p:sp>
      <p:sp>
        <p:nvSpPr>
          <p:cNvPr id="10"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fld id="{15C32C53-3EB1-4459-9F65-FC98D4903A02}" type="slidenum">
              <a:rPr lang="ja-JP" altLang="en-US"/>
              <a:pPr/>
              <a:t>‹#›</a:t>
            </a:fld>
            <a:endParaRPr lang="ja-JP" altLang="en-US"/>
          </a:p>
        </p:txBody>
      </p:sp>
    </p:spTree>
    <p:extLst>
      <p:ext uri="{BB962C8B-B14F-4D97-AF65-F5344CB8AC3E}">
        <p14:creationId xmlns:p14="http://schemas.microsoft.com/office/powerpoint/2010/main" val="3162899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12088" y="6237288"/>
            <a:ext cx="1317625"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グループ化 6"/>
          <p:cNvGrpSpPr>
            <a:grpSpLocks/>
          </p:cNvGrpSpPr>
          <p:nvPr userDrawn="1"/>
        </p:nvGrpSpPr>
        <p:grpSpPr bwMode="auto">
          <a:xfrm>
            <a:off x="519113" y="3429000"/>
            <a:ext cx="8185150" cy="166688"/>
            <a:chOff x="179512" y="6525344"/>
            <a:chExt cx="8890035" cy="0"/>
          </a:xfrm>
        </p:grpSpPr>
        <p:cxnSp>
          <p:nvCxnSpPr>
            <p:cNvPr id="10" name="直線コネクタ 8"/>
            <p:cNvCxnSpPr/>
            <p:nvPr/>
          </p:nvCxnSpPr>
          <p:spPr>
            <a:xfrm>
              <a:off x="179512" y="6525344"/>
              <a:ext cx="820897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6418" y="6525344"/>
              <a:ext cx="15173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014" y="6525344"/>
              <a:ext cx="15173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816" y="6525344"/>
              <a:ext cx="15173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a:lvl1pPr>
          </a:lstStyle>
          <a:p>
            <a:fld id="{DEFB470B-1573-4DC2-98E0-E22768F0E276}" type="slidenum">
              <a:rPr lang="ja-JP" altLang="en-US"/>
              <a:pPr/>
              <a:t>‹#›</a:t>
            </a:fld>
            <a:endParaRPr lang="ja-JP" altLang="en-US"/>
          </a:p>
        </p:txBody>
      </p:sp>
    </p:spTree>
    <p:extLst>
      <p:ext uri="{BB962C8B-B14F-4D97-AF65-F5344CB8AC3E}">
        <p14:creationId xmlns:p14="http://schemas.microsoft.com/office/powerpoint/2010/main" val="14525627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altLang="ja-JP"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ltLang="ja-JP"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cs typeface="+mn-cs"/>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cs typeface="+mn-cs"/>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z="1400">
                <a:solidFill>
                  <a:schemeClr val="tx2"/>
                </a:solidFill>
              </a:defRPr>
            </a:lvl1pPr>
          </a:lstStyle>
          <a:p>
            <a:fld id="{41750282-F4B8-4B7E-82F0-7251A2A4D9E2}"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b="1" kern="1200">
          <a:solidFill>
            <a:schemeClr val="tx2"/>
          </a:solidFill>
          <a:latin typeface="メイリオ"/>
          <a:ea typeface="メイリオ"/>
          <a:cs typeface="メイリオ"/>
        </a:defRPr>
      </a:lvl1pPr>
      <a:lvl2pPr algn="l" rtl="0" eaLnBrk="0" fontAlgn="base" hangingPunct="0">
        <a:spcBef>
          <a:spcPct val="0"/>
        </a:spcBef>
        <a:spcAft>
          <a:spcPct val="0"/>
        </a:spcAft>
        <a:defRPr kumimoji="1" sz="3200" b="1">
          <a:solidFill>
            <a:schemeClr val="tx2"/>
          </a:solidFill>
          <a:latin typeface="メイリオ" pitchFamily="-1" charset="-128"/>
          <a:ea typeface="メイリオ" pitchFamily="-1" charset="-128"/>
          <a:cs typeface="メイリオ" pitchFamily="-1" charset="-128"/>
        </a:defRPr>
      </a:lvl2pPr>
      <a:lvl3pPr algn="l" rtl="0" eaLnBrk="0" fontAlgn="base" hangingPunct="0">
        <a:spcBef>
          <a:spcPct val="0"/>
        </a:spcBef>
        <a:spcAft>
          <a:spcPct val="0"/>
        </a:spcAft>
        <a:defRPr kumimoji="1" sz="3200" b="1">
          <a:solidFill>
            <a:schemeClr val="tx2"/>
          </a:solidFill>
          <a:latin typeface="メイリオ" pitchFamily="-1" charset="-128"/>
          <a:ea typeface="メイリオ" pitchFamily="-1" charset="-128"/>
          <a:cs typeface="メイリオ" pitchFamily="-1" charset="-128"/>
        </a:defRPr>
      </a:lvl3pPr>
      <a:lvl4pPr algn="l" rtl="0" eaLnBrk="0" fontAlgn="base" hangingPunct="0">
        <a:spcBef>
          <a:spcPct val="0"/>
        </a:spcBef>
        <a:spcAft>
          <a:spcPct val="0"/>
        </a:spcAft>
        <a:defRPr kumimoji="1" sz="3200" b="1">
          <a:solidFill>
            <a:schemeClr val="tx2"/>
          </a:solidFill>
          <a:latin typeface="メイリオ" pitchFamily="-1" charset="-128"/>
          <a:ea typeface="メイリオ" pitchFamily="-1" charset="-128"/>
          <a:cs typeface="メイリオ" pitchFamily="-1" charset="-128"/>
        </a:defRPr>
      </a:lvl4pPr>
      <a:lvl5pPr algn="l" rtl="0" eaLnBrk="0" fontAlgn="base" hangingPunct="0">
        <a:spcBef>
          <a:spcPct val="0"/>
        </a:spcBef>
        <a:spcAft>
          <a:spcPct val="0"/>
        </a:spcAft>
        <a:defRPr kumimoji="1" sz="3200" b="1">
          <a:solidFill>
            <a:schemeClr val="tx2"/>
          </a:solidFill>
          <a:latin typeface="メイリオ" pitchFamily="-1" charset="-128"/>
          <a:ea typeface="メイリオ" pitchFamily="-1" charset="-128"/>
          <a:cs typeface="メイリオ" pitchFamily="-1"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ヒラギノ角ゴ ProN W6"/>
          <a:ea typeface="ヒラギノ角ゴ ProN W6"/>
          <a:cs typeface="ヒラギノ角ゴ ProN W6"/>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ヒラギノ角ゴ ProN W3"/>
          <a:ea typeface="ヒラギノ角ゴ ProN W3"/>
          <a:cs typeface="ヒラギノ角ゴ ProN W3"/>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ヒラギノ角ゴ ProN W3"/>
          <a:ea typeface="ヒラギノ角ゴ ProN W3"/>
          <a:cs typeface="ヒラギノ角ゴ ProN W3"/>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ヒラギノ角ゴ ProN W3"/>
          <a:ea typeface="ヒラギノ角ゴ ProN W3"/>
          <a:cs typeface="ヒラギノ角ゴ ProN W3"/>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ヒラギノ角ゴ ProN W3"/>
          <a:ea typeface="ヒラギノ角ゴ ProN W3"/>
          <a:cs typeface="ヒラギノ角ゴ ProN W3"/>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テキスト プレースホルダー 3"/>
          <p:cNvSpPr>
            <a:spLocks noGrp="1"/>
          </p:cNvSpPr>
          <p:nvPr>
            <p:ph type="body" idx="1"/>
          </p:nvPr>
        </p:nvSpPr>
        <p:spPr>
          <a:xfrm>
            <a:off x="3683000" y="3789363"/>
            <a:ext cx="5067300" cy="1611312"/>
          </a:xfrm>
        </p:spPr>
        <p:txBody>
          <a:bodyPr/>
          <a:lstStyle/>
          <a:p>
            <a:pPr eaLnBrk="1" hangingPunct="1">
              <a:defRPr/>
            </a:pPr>
            <a:r>
              <a:rPr lang="en-US" altLang="ja-JP" b="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Open Data Promotion Consortium</a:t>
            </a:r>
          </a:p>
          <a:p>
            <a:pPr eaLnBrk="1" hangingPunct="1">
              <a:defRPr/>
            </a:pPr>
            <a:r>
              <a:rPr lang="en-US" altLang="ja-JP" b="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Noboru </a:t>
            </a:r>
            <a:r>
              <a:rPr lang="en-US" altLang="ja-JP" b="0" dirty="0" err="1">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Koshizuka</a:t>
            </a:r>
            <a:r>
              <a:rPr lang="en-US" altLang="ja-JP" b="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 </a:t>
            </a:r>
          </a:p>
          <a:p>
            <a:pPr eaLnBrk="1" hangingPunct="1">
              <a:defRPr/>
            </a:pPr>
            <a:r>
              <a:rPr lang="en-US" altLang="ja-JP" b="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Chair Person, </a:t>
            </a:r>
            <a:r>
              <a:rPr lang="en-US" altLang="ja-JP" b="0" dirty="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Technical </a:t>
            </a:r>
            <a:r>
              <a:rPr lang="en-US" altLang="ja-JP" b="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Committee</a:t>
            </a:r>
            <a:endParaRPr lang="en-US" altLang="ja-JP" b="0" dirty="0">
              <a:solidFill>
                <a:schemeClr val="tx1"/>
              </a:solidFill>
              <a:latin typeface="+mj-ea"/>
            </a:endParaRPr>
          </a:p>
        </p:txBody>
      </p:sp>
      <p:sp>
        <p:nvSpPr>
          <p:cNvPr id="7171" name="タイトル 1"/>
          <p:cNvSpPr txBox="1">
            <a:spLocks/>
          </p:cNvSpPr>
          <p:nvPr/>
        </p:nvSpPr>
        <p:spPr bwMode="auto">
          <a:xfrm>
            <a:off x="519113" y="2020888"/>
            <a:ext cx="8231187"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lgn="r" eaLnBrk="1" hangingPunct="1">
              <a:spcBef>
                <a:spcPct val="0"/>
              </a:spcBef>
              <a:buClrTx/>
              <a:buSzTx/>
              <a:buFontTx/>
              <a:buNone/>
            </a:pPr>
            <a:r>
              <a:rPr lang="en-US" altLang="ja-JP" sz="2000" b="1">
                <a:latin typeface="Arial Unicode MS" pitchFamily="50" charset="-128"/>
                <a:ea typeface="Arial Unicode MS" pitchFamily="50" charset="-128"/>
                <a:cs typeface="Arial Unicode MS" pitchFamily="50" charset="-128"/>
              </a:rPr>
              <a:t>Open Data Promotion Consortium</a:t>
            </a:r>
          </a:p>
          <a:p>
            <a:pPr algn="r" eaLnBrk="1" hangingPunct="1">
              <a:spcBef>
                <a:spcPct val="0"/>
              </a:spcBef>
              <a:buClrTx/>
              <a:buSzTx/>
              <a:buFontTx/>
              <a:buNone/>
            </a:pPr>
            <a:r>
              <a:rPr lang="en-US" altLang="ja-JP" sz="2800" b="1">
                <a:latin typeface="Arial Unicode MS" pitchFamily="50" charset="-128"/>
                <a:ea typeface="Arial Unicode MS" pitchFamily="50" charset="-128"/>
                <a:cs typeface="Arial Unicode MS" pitchFamily="50" charset="-128"/>
              </a:rPr>
              <a:t>Activities of Technical Committee </a:t>
            </a:r>
          </a:p>
          <a:p>
            <a:pPr algn="r" eaLnBrk="1" hangingPunct="1">
              <a:spcBef>
                <a:spcPct val="0"/>
              </a:spcBef>
              <a:buClrTx/>
              <a:buSzTx/>
              <a:buFontTx/>
              <a:buNone/>
            </a:pPr>
            <a:r>
              <a:rPr lang="en-US" altLang="ja-JP" sz="2800" b="1">
                <a:latin typeface="Arial Unicode MS" pitchFamily="50" charset="-128"/>
                <a:ea typeface="Arial Unicode MS" pitchFamily="50" charset="-128"/>
                <a:cs typeface="Arial Unicode MS" pitchFamily="50" charset="-128"/>
              </a:rPr>
              <a:t>in the Fiscal 2013 </a:t>
            </a:r>
          </a:p>
        </p:txBody>
      </p:sp>
      <p:sp>
        <p:nvSpPr>
          <p:cNvPr id="7172" name="タイトル 1"/>
          <p:cNvSpPr txBox="1">
            <a:spLocks/>
          </p:cNvSpPr>
          <p:nvPr/>
        </p:nvSpPr>
        <p:spPr bwMode="auto">
          <a:xfrm>
            <a:off x="4852988" y="641350"/>
            <a:ext cx="397192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lgn="r" eaLnBrk="1" hangingPunct="1">
              <a:spcBef>
                <a:spcPct val="0"/>
              </a:spcBef>
              <a:buClrTx/>
              <a:buSzTx/>
              <a:buFontTx/>
              <a:buNone/>
            </a:pPr>
            <a:r>
              <a:rPr lang="en-US" altLang="ja-JP" sz="1600" b="1">
                <a:latin typeface="Arial Unicode MS" pitchFamily="50" charset="-128"/>
                <a:ea typeface="Arial Unicode MS" pitchFamily="50" charset="-128"/>
                <a:cs typeface="Arial Unicode MS" pitchFamily="50" charset="-128"/>
              </a:rPr>
              <a:t>December 9, 2013</a:t>
            </a:r>
          </a:p>
          <a:p>
            <a:pPr algn="r" eaLnBrk="1" hangingPunct="1">
              <a:spcBef>
                <a:spcPct val="0"/>
              </a:spcBef>
              <a:buClrTx/>
              <a:buSzTx/>
              <a:buFontTx/>
              <a:buNone/>
            </a:pPr>
            <a:r>
              <a:rPr lang="en-US" altLang="ja-JP" sz="1600" b="1">
                <a:latin typeface="Arial Unicode MS" pitchFamily="50" charset="-128"/>
                <a:ea typeface="Arial Unicode MS" pitchFamily="50" charset="-128"/>
                <a:cs typeface="Arial Unicode MS" pitchFamily="50" charset="-128"/>
              </a:rPr>
              <a:t>Open Data Symposium</a:t>
            </a:r>
            <a:endParaRPr lang="ja-JP" altLang="en-US" sz="1600" b="1">
              <a:latin typeface="Arial Unicode MS" pitchFamily="50" charset="-128"/>
              <a:ea typeface="Arial Unicode MS" pitchFamily="50" charset="-128"/>
              <a:cs typeface="Arial Unicode MS" pitchFamily="50" charset="-128"/>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755650" y="2492375"/>
            <a:ext cx="7488238" cy="914400"/>
          </a:xfrm>
        </p:spPr>
        <p:txBody>
          <a:bodyPr/>
          <a:lstStyle/>
          <a:p>
            <a:r>
              <a:rPr lang="en-US" altLang="ja-JP" smtClean="0">
                <a:latin typeface="Arial Unicode MS" pitchFamily="50" charset="-128"/>
                <a:ea typeface="Arial Unicode MS" pitchFamily="50" charset="-128"/>
                <a:cs typeface="Arial Unicode MS" pitchFamily="50" charset="-128"/>
              </a:rPr>
              <a:t>Major Activities in the Fiscal 2013</a:t>
            </a:r>
            <a:endParaRPr lang="ja-JP" altLang="en-US" smtClean="0">
              <a:latin typeface="Arial Unicode MS" pitchFamily="50" charset="-128"/>
              <a:ea typeface="Arial Unicode MS" pitchFamily="50" charset="-128"/>
              <a:cs typeface="Arial Unicode MS" pitchFamily="50" charset="-128"/>
            </a:endParaRPr>
          </a:p>
        </p:txBody>
      </p:sp>
      <p:sp>
        <p:nvSpPr>
          <p:cNvPr id="17411"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852C3343-EBA3-4AA2-A9FC-A7F7BA4E4428}" type="slidenum">
              <a:rPr lang="ja-JP" altLang="en-US" sz="1400">
                <a:solidFill>
                  <a:schemeClr val="tx2"/>
                </a:solidFill>
                <a:latin typeface="Arial" pitchFamily="34" charset="0"/>
                <a:ea typeface="ＭＳ Ｐゴシック" pitchFamily="50" charset="-128"/>
              </a:rPr>
              <a:pPr>
                <a:spcBef>
                  <a:spcPct val="0"/>
                </a:spcBef>
                <a:buClrTx/>
                <a:buSzTx/>
                <a:buFontTx/>
                <a:buNone/>
              </a:pPr>
              <a:t>9</a:t>
            </a:fld>
            <a:endParaRPr lang="en-US" altLang="ja-JP"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a:xfrm>
            <a:off x="755650" y="2492375"/>
            <a:ext cx="7488238" cy="914400"/>
          </a:xfrm>
        </p:spPr>
        <p:txBody>
          <a:bodyPr/>
          <a:lstStyle/>
          <a:p>
            <a:r>
              <a:rPr lang="en-US" altLang="ja-JP" sz="2800" smtClean="0">
                <a:latin typeface="Arial Unicode MS" pitchFamily="50" charset="-128"/>
                <a:ea typeface="Arial Unicode MS" pitchFamily="50" charset="-128"/>
                <a:cs typeface="Arial Unicode MS" pitchFamily="50" charset="-128"/>
              </a:rPr>
              <a:t>1.  Technical Guide for Data Preparation </a:t>
            </a:r>
            <a:br>
              <a:rPr lang="en-US" altLang="ja-JP" sz="2800" smtClean="0">
                <a:latin typeface="Arial Unicode MS" pitchFamily="50" charset="-128"/>
                <a:ea typeface="Arial Unicode MS" pitchFamily="50" charset="-128"/>
                <a:cs typeface="Arial Unicode MS" pitchFamily="50" charset="-128"/>
              </a:rPr>
            </a:br>
            <a:r>
              <a:rPr lang="en-US" altLang="ja-JP" sz="2800" smtClean="0">
                <a:latin typeface="Arial Unicode MS" pitchFamily="50" charset="-128"/>
                <a:ea typeface="Arial Unicode MS" pitchFamily="50" charset="-128"/>
                <a:cs typeface="Arial Unicode MS" pitchFamily="50" charset="-128"/>
              </a:rPr>
              <a:t>     for Open Data Realization</a:t>
            </a:r>
            <a:endParaRPr lang="ja-JP" altLang="en-US" sz="2800" smtClean="0">
              <a:latin typeface="Arial Unicode MS" pitchFamily="50" charset="-128"/>
              <a:ea typeface="Arial Unicode MS" pitchFamily="50" charset="-128"/>
              <a:cs typeface="Arial Unicode MS" pitchFamily="50" charset="-128"/>
            </a:endParaRPr>
          </a:p>
        </p:txBody>
      </p:sp>
      <p:sp>
        <p:nvSpPr>
          <p:cNvPr id="18435"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0C3808A8-B499-4A81-BCE4-DD2A136F625D}" type="slidenum">
              <a:rPr lang="ja-JP" altLang="en-US" sz="1400">
                <a:solidFill>
                  <a:schemeClr val="tx2"/>
                </a:solidFill>
                <a:latin typeface="Arial" pitchFamily="34" charset="0"/>
                <a:ea typeface="ＭＳ Ｐゴシック" pitchFamily="50" charset="-128"/>
              </a:rPr>
              <a:pPr>
                <a:spcBef>
                  <a:spcPct val="0"/>
                </a:spcBef>
                <a:buClrTx/>
                <a:buSzTx/>
                <a:buFontTx/>
                <a:buNone/>
              </a:pPr>
              <a:t>10</a:t>
            </a:fld>
            <a:endParaRPr lang="en-US" altLang="ja-JP"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a:xfrm>
            <a:off x="446088" y="12700"/>
            <a:ext cx="7173912" cy="738188"/>
          </a:xfrm>
        </p:spPr>
        <p:txBody>
          <a:bodyPr/>
          <a:lstStyle/>
          <a:p>
            <a:r>
              <a:rPr lang="en-US" altLang="ja-JP" smtClean="0">
                <a:latin typeface="Arial Unicode MS" pitchFamily="50" charset="-128"/>
                <a:ea typeface="Arial Unicode MS" pitchFamily="50" charset="-128"/>
                <a:cs typeface="Arial Unicode MS" pitchFamily="50" charset="-128"/>
              </a:rPr>
              <a:t>Background and Objectives</a:t>
            </a:r>
            <a:endParaRPr lang="ja-JP" altLang="en-US" smtClean="0">
              <a:latin typeface="Arial Unicode MS" pitchFamily="50" charset="-128"/>
              <a:ea typeface="Arial Unicode MS" pitchFamily="50" charset="-128"/>
              <a:cs typeface="Arial Unicode MS" pitchFamily="50" charset="-128"/>
            </a:endParaRPr>
          </a:p>
        </p:txBody>
      </p:sp>
      <p:sp>
        <p:nvSpPr>
          <p:cNvPr id="19459" name="コンテンツ プレースホルダー 2"/>
          <p:cNvSpPr>
            <a:spLocks noGrp="1"/>
          </p:cNvSpPr>
          <p:nvPr>
            <p:ph idx="1"/>
          </p:nvPr>
        </p:nvSpPr>
        <p:spPr>
          <a:xfrm>
            <a:off x="457200" y="893763"/>
            <a:ext cx="8229600" cy="5262562"/>
          </a:xfrm>
        </p:spPr>
        <p:txBody>
          <a:bodyPr/>
          <a:lstStyle/>
          <a:p>
            <a:pPr>
              <a:defRPr/>
            </a:pP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Background</a:t>
            </a:r>
            <a:endPar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Promotion of Open Data by the Government and Local Authorities</a:t>
            </a:r>
            <a:endPar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buFont typeface="Wingdings 3" pitchFamily="18" charset="2"/>
              <a:buNone/>
              <a:defRPr/>
            </a:pPr>
            <a:endPar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Practical Guide for Open Data is Indispensable.</a:t>
            </a:r>
            <a:endParaRPr lang="ja-JP" altLang="en-US" sz="12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2">
              <a:defRPr/>
            </a:pP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“Technical Guides for Data Preparation for Open Data Realization” </a:t>
            </a:r>
            <a:endParaRPr lang="ja-JP"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593725" lvl="2" indent="0">
              <a:buFont typeface="Wingdings 3" pitchFamily="18" charset="2"/>
              <a:buNone/>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by Open Data Promotion Consortium</a:t>
            </a:r>
            <a:endPar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2">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800" dirty="0" err="1" smtClean="0">
                <a:latin typeface="Arial Unicode MS" panose="020B0604020202020204" pitchFamily="50" charset="-128"/>
                <a:ea typeface="Arial Unicode MS" panose="020B0604020202020204" pitchFamily="50" charset="-128"/>
                <a:cs typeface="Arial Unicode MS" panose="020B0604020202020204" pitchFamily="50" charset="-128"/>
              </a:rPr>
              <a:t>Numerics</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(Table), Sentence, Points to Note for Data Preparation for Geospatial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Information”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E-Government Open Data Working Level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Meeting</a:t>
            </a:r>
            <a:r>
              <a:rPr lang="en-US" altLang="ja-JP" dirty="0">
                <a:latin typeface="Arial Unicode MS" panose="020B0604020202020204" pitchFamily="50" charset="-128"/>
                <a:ea typeface="Arial Unicode MS" panose="020B0604020202020204" pitchFamily="50" charset="-128"/>
                <a:cs typeface="Arial Unicode MS" panose="020B0604020202020204" pitchFamily="50" charset="-128"/>
              </a:rPr>
              <a:t>)</a:t>
            </a:r>
            <a:endPar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2">
              <a:defRPr/>
            </a:pPr>
            <a:endParaRPr lang="ja-JP" altLang="en-US" sz="9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defRPr/>
            </a:pP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Objectives</a:t>
            </a:r>
            <a:endPar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Production of User-Friendly Guides for Staff of the Government and Local Authorities for the </a:t>
            </a:r>
            <a:r>
              <a:rPr lang="en-US" altLang="ja-JP" sz="2000" dirty="0">
                <a:latin typeface="Arial Unicode MS" panose="020B0604020202020204" pitchFamily="50" charset="-128"/>
                <a:ea typeface="Arial Unicode MS" panose="020B0604020202020204" pitchFamily="50" charset="-128"/>
                <a:cs typeface="Arial Unicode MS" panose="020B0604020202020204" pitchFamily="50" charset="-128"/>
              </a:rPr>
              <a:t>Operation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of Open Data based on</a:t>
            </a:r>
          </a:p>
          <a:p>
            <a:pPr marL="274638" lvl="1" indent="0">
              <a:buFont typeface="Wingdings 3" pitchFamily="18" charset="2"/>
              <a:buNone/>
              <a:defRPr/>
            </a:pPr>
            <a:r>
              <a:rPr lang="en-US" altLang="ja-JP" sz="2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   the Achievement Made in Fiscal 2012.  </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9460"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574CCF30-A32C-414E-BC35-AC4A825AC8D6}" type="slidenum">
              <a:rPr lang="ja-JP" altLang="en-US" sz="1400">
                <a:solidFill>
                  <a:schemeClr val="tx2"/>
                </a:solidFill>
                <a:latin typeface="Arial" pitchFamily="34" charset="0"/>
                <a:ea typeface="ＭＳ Ｐゴシック" pitchFamily="50" charset="-128"/>
              </a:rPr>
              <a:pPr>
                <a:spcBef>
                  <a:spcPct val="0"/>
                </a:spcBef>
                <a:buClrTx/>
                <a:buSzTx/>
                <a:buFontTx/>
                <a:buNone/>
              </a:pPr>
              <a:t>11</a:t>
            </a:fld>
            <a:endParaRPr lang="en-US" altLang="ja-JP" sz="1400">
              <a:solidFill>
                <a:schemeClr val="tx2"/>
              </a:solidFill>
              <a:latin typeface="Arial" pitchFamily="34" charset="0"/>
              <a:ea typeface="ＭＳ Ｐゴシック" pitchFamily="50" charset="-128"/>
            </a:endParaRPr>
          </a:p>
        </p:txBody>
      </p:sp>
      <p:sp>
        <p:nvSpPr>
          <p:cNvPr id="5" name="下矢印 4"/>
          <p:cNvSpPr>
            <a:spLocks noChangeArrowheads="1"/>
          </p:cNvSpPr>
          <p:nvPr/>
        </p:nvSpPr>
        <p:spPr bwMode="auto">
          <a:xfrm>
            <a:off x="4206875" y="1755775"/>
            <a:ext cx="730250" cy="431800"/>
          </a:xfrm>
          <a:prstGeom prst="downArrow">
            <a:avLst>
              <a:gd name="adj1" fmla="val 50000"/>
              <a:gd name="adj2" fmla="val 50000"/>
            </a:avLst>
          </a:prstGeom>
          <a:solidFill>
            <a:schemeClr val="accent1"/>
          </a:solidFill>
          <a:ln w="12700" cap="sq">
            <a:solidFill>
              <a:schemeClr val="tx1"/>
            </a:solidFill>
            <a:round/>
            <a:headEnd type="none" w="sm" len="sm"/>
            <a:tailEnd type="none" w="sm" len="sm"/>
          </a:ln>
          <a:effectLst>
            <a:outerShdw blurRad="50800" dist="38100" dir="2700000" algn="tl" rotWithShape="0">
              <a:srgbClr val="808080">
                <a:alpha val="39999"/>
              </a:srgbClr>
            </a:outerShdw>
          </a:effectLst>
        </p:spPr>
        <p:txBody>
          <a:bodyPr wrap="none" anchor="ctr"/>
          <a:lstStyle/>
          <a:p>
            <a:pPr algn="ctr" eaLnBrk="1" latinLnBrk="1" hangingPunct="1">
              <a:defRPr/>
            </a:pPr>
            <a:endParaRPr kumimoji="0" lang="ja-JP" altLang="en-US" sz="2400">
              <a:latin typeface="ＤＦＧ華康ゴシック体W5" pitchFamily="50" charset="-128"/>
              <a:ea typeface="ＤＦＧ華康ゴシック体W5" pitchFamily="50" charset="-128"/>
              <a:cs typeface="ＭＳ Ｐゴシック" pitchFamily="-1" charset="-128"/>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a:xfrm>
            <a:off x="446088" y="12700"/>
            <a:ext cx="7173912" cy="738188"/>
          </a:xfrm>
        </p:spPr>
        <p:txBody>
          <a:bodyPr/>
          <a:lstStyle/>
          <a:p>
            <a:r>
              <a:rPr lang="en-US" altLang="ja-JP" smtClean="0">
                <a:latin typeface="Arial Unicode MS" pitchFamily="50" charset="-128"/>
                <a:ea typeface="Arial Unicode MS" pitchFamily="50" charset="-128"/>
                <a:cs typeface="Arial Unicode MS" pitchFamily="50" charset="-128"/>
              </a:rPr>
              <a:t>Principles of Guide Preparation</a:t>
            </a:r>
            <a:endParaRPr lang="ja-JP" altLang="en-US" smtClean="0">
              <a:latin typeface="Arial Unicode MS" pitchFamily="50" charset="-128"/>
              <a:ea typeface="Arial Unicode MS" pitchFamily="50" charset="-128"/>
              <a:cs typeface="Arial Unicode MS" pitchFamily="50" charset="-128"/>
            </a:endParaRPr>
          </a:p>
        </p:txBody>
      </p:sp>
      <p:sp>
        <p:nvSpPr>
          <p:cNvPr id="20483" name="コンテンツ プレースホルダー 2"/>
          <p:cNvSpPr>
            <a:spLocks noGrp="1"/>
          </p:cNvSpPr>
          <p:nvPr>
            <p:ph sz="quarter" idx="1"/>
          </p:nvPr>
        </p:nvSpPr>
        <p:spPr>
          <a:xfrm>
            <a:off x="457200" y="893763"/>
            <a:ext cx="8229600" cy="5262562"/>
          </a:xfrm>
        </p:spPr>
        <p:txBody>
          <a:bodyPr/>
          <a:lstStyle/>
          <a:p>
            <a:r>
              <a:rPr lang="en-US" altLang="ja-JP" smtClean="0">
                <a:latin typeface="Arial Unicode MS" pitchFamily="50" charset="-128"/>
                <a:ea typeface="Arial Unicode MS" pitchFamily="50" charset="-128"/>
                <a:cs typeface="Arial Unicode MS" pitchFamily="50" charset="-128"/>
              </a:rPr>
              <a:t>Meaning of Guide</a:t>
            </a:r>
            <a:endParaRPr lang="ja-JP" altLang="en-US" smtClean="0">
              <a:latin typeface="Arial Unicode MS" pitchFamily="50" charset="-128"/>
              <a:ea typeface="Arial Unicode MS" pitchFamily="50" charset="-128"/>
              <a:cs typeface="Arial Unicode MS" pitchFamily="50" charset="-128"/>
            </a:endParaRPr>
          </a:p>
          <a:p>
            <a:pPr lvl="1"/>
            <a:r>
              <a:rPr lang="en-US" altLang="ja-JP" smtClean="0">
                <a:latin typeface="Arial Unicode MS" pitchFamily="50" charset="-128"/>
                <a:ea typeface="Arial Unicode MS" pitchFamily="50" charset="-128"/>
                <a:cs typeface="Arial Unicode MS" pitchFamily="50" charset="-128"/>
              </a:rPr>
              <a:t>Instruction Manual to Explain the Technical Background of Open Data and Procedures of Realization of Open Data </a:t>
            </a:r>
            <a:endParaRPr lang="ja-JP" altLang="en-US" smtClean="0">
              <a:latin typeface="Arial Unicode MS" pitchFamily="50" charset="-128"/>
              <a:ea typeface="Arial Unicode MS" pitchFamily="50" charset="-128"/>
              <a:cs typeface="Arial Unicode MS" pitchFamily="50" charset="-128"/>
            </a:endParaRPr>
          </a:p>
          <a:p>
            <a:r>
              <a:rPr lang="en-US" altLang="ja-JP" smtClean="0">
                <a:latin typeface="Arial Unicode MS" pitchFamily="50" charset="-128"/>
                <a:ea typeface="Arial Unicode MS" pitchFamily="50" charset="-128"/>
                <a:cs typeface="Arial Unicode MS" pitchFamily="50" charset="-128"/>
              </a:rPr>
              <a:t>Principles of Guide Preparation</a:t>
            </a:r>
            <a:endParaRPr lang="ja-JP" altLang="en-US" smtClean="0">
              <a:latin typeface="Arial Unicode MS" pitchFamily="50" charset="-128"/>
              <a:ea typeface="Arial Unicode MS" pitchFamily="50" charset="-128"/>
              <a:cs typeface="Arial Unicode MS" pitchFamily="50" charset="-128"/>
            </a:endParaRPr>
          </a:p>
          <a:p>
            <a:pPr lvl="1"/>
            <a:r>
              <a:rPr lang="en-US" altLang="ja-JP" smtClean="0">
                <a:latin typeface="Arial Unicode MS" pitchFamily="50" charset="-128"/>
                <a:ea typeface="Arial Unicode MS" pitchFamily="50" charset="-128"/>
                <a:cs typeface="Arial Unicode MS" pitchFamily="50" charset="-128"/>
              </a:rPr>
              <a:t>Aiming at Accessible Introductory Book that Shows Steps to Take by Each Type of Data for Realization of Open Data. </a:t>
            </a:r>
            <a:endParaRPr lang="ja-JP" altLang="en-US" smtClean="0">
              <a:latin typeface="Arial Unicode MS" pitchFamily="50" charset="-128"/>
              <a:ea typeface="Arial Unicode MS" pitchFamily="50" charset="-128"/>
              <a:cs typeface="Arial Unicode MS" pitchFamily="50" charset="-128"/>
            </a:endParaRPr>
          </a:p>
          <a:p>
            <a:pPr lvl="2"/>
            <a:r>
              <a:rPr lang="en-US" altLang="ja-JP" smtClean="0">
                <a:latin typeface="Arial Unicode MS" pitchFamily="50" charset="-128"/>
                <a:ea typeface="Arial Unicode MS" pitchFamily="50" charset="-128"/>
                <a:cs typeface="Arial Unicode MS" pitchFamily="50" charset="-128"/>
              </a:rPr>
              <a:t>So-Called “Beginners’ Manual”</a:t>
            </a:r>
            <a:endParaRPr lang="ja-JP" altLang="en-US" smtClean="0">
              <a:latin typeface="Arial Unicode MS" pitchFamily="50" charset="-128"/>
              <a:ea typeface="Arial Unicode MS" pitchFamily="50" charset="-128"/>
              <a:cs typeface="Arial Unicode MS" pitchFamily="50" charset="-128"/>
            </a:endParaRPr>
          </a:p>
          <a:p>
            <a:pPr lvl="1"/>
            <a:r>
              <a:rPr lang="en-US" altLang="ja-JP" smtClean="0">
                <a:latin typeface="Arial Unicode MS" pitchFamily="50" charset="-128"/>
                <a:ea typeface="Arial Unicode MS" pitchFamily="50" charset="-128"/>
                <a:cs typeface="Arial Unicode MS" pitchFamily="50" charset="-128"/>
              </a:rPr>
              <a:t>Collecting An Array of Useful Tools for Open Data, and Listing in the Guide.</a:t>
            </a:r>
            <a:endParaRPr lang="ja-JP" altLang="en-US" smtClean="0">
              <a:latin typeface="Arial Unicode MS" pitchFamily="50" charset="-128"/>
              <a:ea typeface="Arial Unicode MS" pitchFamily="50" charset="-128"/>
              <a:cs typeface="Arial Unicode MS" pitchFamily="50" charset="-128"/>
            </a:endParaRPr>
          </a:p>
        </p:txBody>
      </p:sp>
      <p:sp>
        <p:nvSpPr>
          <p:cNvPr id="20484"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40B3C479-E598-4B40-BB5E-E9CFBC327FEF}" type="slidenum">
              <a:rPr lang="ja-JP" altLang="en-US" sz="1400">
                <a:solidFill>
                  <a:schemeClr val="tx2"/>
                </a:solidFill>
                <a:latin typeface="Arial" pitchFamily="34" charset="0"/>
                <a:ea typeface="ＭＳ Ｐゴシック" pitchFamily="50" charset="-128"/>
              </a:rPr>
              <a:pPr>
                <a:spcBef>
                  <a:spcPct val="0"/>
                </a:spcBef>
                <a:buClrTx/>
                <a:buSzTx/>
                <a:buFontTx/>
                <a:buNone/>
              </a:pPr>
              <a:t>12</a:t>
            </a:fld>
            <a:endParaRPr lang="ja-JP" altLang="en-US"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546100" y="2492375"/>
            <a:ext cx="7793038" cy="914400"/>
          </a:xfrm>
        </p:spPr>
        <p:txBody>
          <a:bodyPr>
            <a:normAutofit fontScale="90000"/>
          </a:bodyPr>
          <a:lstStyle/>
          <a:p>
            <a:pPr>
              <a:defRPr/>
            </a:pPr>
            <a:r>
              <a:rPr lang="en-US" altLang="ja-JP" sz="2900" dirty="0" smtClean="0">
                <a:latin typeface="Arial Unicode MS" panose="020B0604020202020204" pitchFamily="50" charset="-128"/>
                <a:ea typeface="Arial Unicode MS" panose="020B0604020202020204" pitchFamily="50" charset="-128"/>
                <a:cs typeface="Arial Unicode MS" panose="020B0604020202020204" pitchFamily="50" charset="-128"/>
              </a:rPr>
              <a:t>2. Improvement of </a:t>
            </a:r>
            <a: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t>Specifications </a:t>
            </a:r>
            <a:r>
              <a:rPr lang="en-US" altLang="ja-JP" sz="2800" dirty="0">
                <a:latin typeface="Arial Unicode MS" panose="020B0604020202020204" pitchFamily="50" charset="-128"/>
                <a:ea typeface="Arial Unicode MS" panose="020B0604020202020204" pitchFamily="50" charset="-128"/>
                <a:cs typeface="Arial Unicode MS" panose="020B0604020202020204" pitchFamily="50" charset="-128"/>
              </a:rPr>
              <a:t>for Infrastructure </a:t>
            </a:r>
            <a: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b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br>
            <a:r>
              <a:rPr lang="en-US" altLang="ja-JP" sz="2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800" dirty="0" smtClean="0">
                <a:latin typeface="Arial Unicode MS" panose="020B0604020202020204" pitchFamily="50" charset="-128"/>
                <a:ea typeface="Arial Unicode MS" panose="020B0604020202020204" pitchFamily="50" charset="-128"/>
                <a:cs typeface="Arial Unicode MS" panose="020B0604020202020204" pitchFamily="50" charset="-128"/>
              </a:rPr>
              <a:t>   Development </a:t>
            </a:r>
            <a:r>
              <a:rPr lang="en-US" altLang="ja-JP" sz="2800" dirty="0">
                <a:latin typeface="Arial Unicode MS" panose="020B0604020202020204" pitchFamily="50" charset="-128"/>
                <a:ea typeface="Arial Unicode MS" panose="020B0604020202020204" pitchFamily="50" charset="-128"/>
                <a:cs typeface="Arial Unicode MS" panose="020B0604020202020204" pitchFamily="50" charset="-128"/>
              </a:rPr>
              <a:t>for Collaboration for Data Circulation</a:t>
            </a:r>
            <a:r>
              <a:rPr lang="ja-JP" altLang="en-US" sz="28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ja-JP" altLang="en-US" sz="29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1507"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C7B2DFC7-23C3-4D72-85F4-BE1CDF68A2E2}" type="slidenum">
              <a:rPr lang="ja-JP" altLang="en-US" sz="1400">
                <a:solidFill>
                  <a:schemeClr val="tx2"/>
                </a:solidFill>
                <a:latin typeface="Arial" pitchFamily="34" charset="0"/>
                <a:ea typeface="ＭＳ Ｐゴシック" pitchFamily="50" charset="-128"/>
              </a:rPr>
              <a:pPr>
                <a:spcBef>
                  <a:spcPct val="0"/>
                </a:spcBef>
                <a:buClrTx/>
                <a:buSzTx/>
                <a:buFontTx/>
                <a:buNone/>
              </a:pPr>
              <a:t>13</a:t>
            </a:fld>
            <a:endParaRPr lang="en-US" altLang="ja-JP"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446088" y="12700"/>
            <a:ext cx="7173912" cy="738188"/>
          </a:xfrm>
        </p:spPr>
        <p:txBody>
          <a:bodyPr/>
          <a:lstStyle/>
          <a:p>
            <a:r>
              <a:rPr lang="en-US" altLang="ja-JP" smtClean="0">
                <a:latin typeface="Arial Unicode MS" pitchFamily="50" charset="-128"/>
                <a:ea typeface="Arial Unicode MS" pitchFamily="50" charset="-128"/>
                <a:cs typeface="Arial Unicode MS" pitchFamily="50" charset="-128"/>
              </a:rPr>
              <a:t>Meaning </a:t>
            </a:r>
            <a:endParaRPr lang="ja-JP" altLang="en-US" smtClean="0">
              <a:latin typeface="Arial Unicode MS" pitchFamily="50" charset="-128"/>
              <a:ea typeface="Arial Unicode MS" pitchFamily="50" charset="-128"/>
              <a:cs typeface="Arial Unicode MS" pitchFamily="50" charset="-128"/>
            </a:endParaRPr>
          </a:p>
        </p:txBody>
      </p:sp>
      <p:sp>
        <p:nvSpPr>
          <p:cNvPr id="22531" name="コンテンツ プレースホルダー 2"/>
          <p:cNvSpPr>
            <a:spLocks noGrp="1"/>
          </p:cNvSpPr>
          <p:nvPr>
            <p:ph sz="quarter" idx="1"/>
          </p:nvPr>
        </p:nvSpPr>
        <p:spPr>
          <a:xfrm>
            <a:off x="457200" y="893763"/>
            <a:ext cx="8229600" cy="5262562"/>
          </a:xfrm>
        </p:spPr>
        <p:txBody>
          <a:bodyPr/>
          <a:lstStyle/>
          <a:p>
            <a:endParaRPr lang="en-US" altLang="ja-JP" smtClean="0">
              <a:latin typeface="ヒラギノ角ゴ ProN W6" pitchFamily="-1" charset="-128"/>
              <a:ea typeface="ヒラギノ角ゴ ProN W6" pitchFamily="-1" charset="-128"/>
            </a:endParaRPr>
          </a:p>
          <a:p>
            <a:r>
              <a:rPr lang="en-US" altLang="ja-JP" smtClean="0">
                <a:latin typeface="Arial Unicode MS" pitchFamily="50" charset="-128"/>
                <a:ea typeface="Arial Unicode MS" pitchFamily="50" charset="-128"/>
                <a:cs typeface="Arial Unicode MS" pitchFamily="50" charset="-128"/>
              </a:rPr>
              <a:t>It Shows “Technical Reference” for Registering and Utilizing Open Data such as Construction Methods of Applications and Servers, etc. </a:t>
            </a:r>
          </a:p>
          <a:p>
            <a:endParaRPr lang="en-US" altLang="ja-JP" smtClean="0">
              <a:latin typeface="Arial Unicode MS" pitchFamily="50" charset="-128"/>
              <a:ea typeface="Arial Unicode MS" pitchFamily="50" charset="-128"/>
              <a:cs typeface="Arial Unicode MS" pitchFamily="50" charset="-128"/>
            </a:endParaRPr>
          </a:p>
          <a:p>
            <a:r>
              <a:rPr lang="en-US" altLang="ja-JP" smtClean="0">
                <a:latin typeface="Arial Unicode MS" pitchFamily="50" charset="-128"/>
                <a:ea typeface="Arial Unicode MS" pitchFamily="50" charset="-128"/>
                <a:cs typeface="Arial Unicode MS" pitchFamily="50" charset="-128"/>
              </a:rPr>
              <a:t>It Consists of API Standard and Data Standard (including Vocabulary Standard). </a:t>
            </a:r>
            <a:endParaRPr lang="ja-JP" altLang="en-US" smtClean="0">
              <a:latin typeface="Arial Unicode MS" pitchFamily="50" charset="-128"/>
              <a:ea typeface="Arial Unicode MS" pitchFamily="50" charset="-128"/>
              <a:cs typeface="Arial Unicode MS" pitchFamily="50" charset="-128"/>
            </a:endParaRPr>
          </a:p>
        </p:txBody>
      </p:sp>
      <p:sp>
        <p:nvSpPr>
          <p:cNvPr id="22532"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02140D51-A6CA-47D1-8F3D-3E81E7E1FA72}" type="slidenum">
              <a:rPr lang="ja-JP" altLang="en-US" sz="1400">
                <a:solidFill>
                  <a:schemeClr val="tx2"/>
                </a:solidFill>
                <a:latin typeface="Arial" pitchFamily="34" charset="0"/>
                <a:ea typeface="ＭＳ Ｐゴシック" pitchFamily="50" charset="-128"/>
              </a:rPr>
              <a:pPr>
                <a:spcBef>
                  <a:spcPct val="0"/>
                </a:spcBef>
                <a:buClrTx/>
                <a:buSzTx/>
                <a:buFontTx/>
                <a:buNone/>
              </a:pPr>
              <a:t>14</a:t>
            </a:fld>
            <a:endParaRPr lang="ja-JP" altLang="en-US"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a:xfrm>
            <a:off x="446088" y="12700"/>
            <a:ext cx="7173912" cy="738188"/>
          </a:xfrm>
        </p:spPr>
        <p:txBody>
          <a:bodyPr/>
          <a:lstStyle/>
          <a:p>
            <a:r>
              <a:rPr lang="en-US" altLang="ja-JP" smtClean="0">
                <a:latin typeface="Arial Unicode MS" pitchFamily="50" charset="-128"/>
                <a:ea typeface="Arial Unicode MS" pitchFamily="50" charset="-128"/>
                <a:cs typeface="Arial Unicode MS" pitchFamily="50" charset="-128"/>
              </a:rPr>
              <a:t>Items for Improvement </a:t>
            </a:r>
            <a:endParaRPr lang="ja-JP" altLang="en-US" smtClean="0">
              <a:latin typeface="Arial Unicode MS" pitchFamily="50" charset="-128"/>
              <a:ea typeface="Arial Unicode MS" pitchFamily="50" charset="-128"/>
              <a:cs typeface="Arial Unicode MS" pitchFamily="50" charset="-128"/>
            </a:endParaRPr>
          </a:p>
        </p:txBody>
      </p:sp>
      <p:sp>
        <p:nvSpPr>
          <p:cNvPr id="23555" name="コンテンツ プレースホルダー 2"/>
          <p:cNvSpPr>
            <a:spLocks noGrp="1"/>
          </p:cNvSpPr>
          <p:nvPr>
            <p:ph idx="1"/>
          </p:nvPr>
        </p:nvSpPr>
        <p:spPr>
          <a:xfrm>
            <a:off x="457200" y="893763"/>
            <a:ext cx="8229600" cy="5262562"/>
          </a:xfrm>
        </p:spPr>
        <p:txBody>
          <a:bodyPr/>
          <a:lstStyle/>
          <a:p>
            <a:pPr>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Vocabulary </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Systematization of Vocabularies Prepared in the Fiscal 2012, and Additions to the Specifications.</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Consistency with IMI</a:t>
            </a:r>
            <a:r>
              <a:rPr lang="ja-JP" altLang="en-US" sz="2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(by METI</a:t>
            </a:r>
            <a:r>
              <a:rPr lang="ja-JP" altLang="en-US" sz="2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and IPA). </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API</a:t>
            </a: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Additions of Items Related to Security</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Examination of Consistency with Linked Data as well as</a:t>
            </a:r>
          </a:p>
          <a:p>
            <a:pPr marL="274638" lvl="1" indent="0">
              <a:lnSpc>
                <a:spcPct val="90000"/>
              </a:lnSpc>
              <a:buFont typeface="Wingdings 3" pitchFamily="18" charset="2"/>
              <a:buNone/>
              <a:defRPr/>
            </a:pPr>
            <a:r>
              <a:rPr lang="en-US" altLang="ja-JP" sz="2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   Platform </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Review of Data Format of JSON</a:t>
            </a:r>
            <a:r>
              <a:rPr lang="ja-JP" altLang="en-US" sz="2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Format (Transition to JSON-LD</a:t>
            </a:r>
            <a:r>
              <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Format)</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Additions of Peripheral Tool Development Methods for Open Data Promotion in a Separate Volume </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Tools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and</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 Manuals for Data Users</a:t>
            </a:r>
            <a:r>
              <a:rPr lang="ja-JP" altLang="en-US" sz="2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and Application Developers</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2">
              <a:lnSpc>
                <a:spcPct val="90000"/>
              </a:lnSpc>
              <a:defRPr/>
            </a:pP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Library Middle-Wares, etc. </a:t>
            </a:r>
            <a:endParaRPr lang="ja-JP" altLang="en-US"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Tools and Manuals for Data Holders </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2">
              <a:lnSpc>
                <a:spcPct val="90000"/>
              </a:lnSpc>
              <a:defRPr/>
            </a:pPr>
            <a:r>
              <a:rPr lang="en-US" altLang="ja-JP" dirty="0" smtClean="0">
                <a:latin typeface="Arial Unicode MS" panose="020B0604020202020204" pitchFamily="50" charset="-128"/>
                <a:ea typeface="Arial Unicode MS" panose="020B0604020202020204" pitchFamily="50" charset="-128"/>
                <a:cs typeface="Arial Unicode MS" panose="020B0604020202020204" pitchFamily="50" charset="-128"/>
              </a:rPr>
              <a:t>Software for Data Compilation and Data Conversion, etc. </a:t>
            </a:r>
            <a:endPar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3556"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2545CE92-7194-44F4-9A4F-F0E87475045A}" type="slidenum">
              <a:rPr lang="ja-JP" altLang="en-US" sz="1400">
                <a:solidFill>
                  <a:schemeClr val="tx2"/>
                </a:solidFill>
                <a:latin typeface="Arial" pitchFamily="34" charset="0"/>
                <a:ea typeface="ＭＳ Ｐゴシック" pitchFamily="50" charset="-128"/>
              </a:rPr>
              <a:pPr>
                <a:spcBef>
                  <a:spcPct val="0"/>
                </a:spcBef>
                <a:buClrTx/>
                <a:buSzTx/>
                <a:buFontTx/>
                <a:buNone/>
              </a:pPr>
              <a:t>15</a:t>
            </a:fld>
            <a:endParaRPr lang="en-US" altLang="ja-JP"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4"/>
          <p:cNvSpPr>
            <a:spLocks noGrp="1"/>
          </p:cNvSpPr>
          <p:nvPr>
            <p:ph type="title"/>
          </p:nvPr>
        </p:nvSpPr>
        <p:spPr>
          <a:xfrm>
            <a:off x="755650" y="2492375"/>
            <a:ext cx="7488238" cy="914400"/>
          </a:xfrm>
        </p:spPr>
        <p:txBody>
          <a:bodyPr/>
          <a:lstStyle/>
          <a:p>
            <a:r>
              <a:rPr lang="en-US" altLang="ja-JP" smtClean="0">
                <a:latin typeface="Arial Unicode MS" pitchFamily="50" charset="-128"/>
                <a:ea typeface="Arial Unicode MS" pitchFamily="50" charset="-128"/>
                <a:cs typeface="Arial Unicode MS" pitchFamily="50" charset="-128"/>
              </a:rPr>
              <a:t>Wisdom Earned in the Past One Year</a:t>
            </a:r>
            <a:endParaRPr lang="ja-JP" altLang="en-US" smtClean="0">
              <a:latin typeface="Arial Unicode MS" pitchFamily="50" charset="-128"/>
              <a:ea typeface="Arial Unicode MS" pitchFamily="50" charset="-128"/>
              <a:cs typeface="Arial Unicode MS" pitchFamily="50" charset="-128"/>
            </a:endParaRPr>
          </a:p>
        </p:txBody>
      </p:sp>
      <p:sp>
        <p:nvSpPr>
          <p:cNvPr id="24579" name="スライド番号プレースホルダ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79272106-9EAD-457C-88CA-A715425522CE}" type="slidenum">
              <a:rPr lang="ja-JP" altLang="en-US" sz="1400">
                <a:solidFill>
                  <a:schemeClr val="tx2"/>
                </a:solidFill>
                <a:latin typeface="Arial" pitchFamily="34" charset="0"/>
                <a:ea typeface="ＭＳ Ｐゴシック" pitchFamily="50" charset="-128"/>
              </a:rPr>
              <a:pPr>
                <a:spcBef>
                  <a:spcPct val="0"/>
                </a:spcBef>
                <a:buClrTx/>
                <a:buSzTx/>
                <a:buFontTx/>
                <a:buNone/>
              </a:pPr>
              <a:t>16</a:t>
            </a:fld>
            <a:endParaRPr lang="ja-JP" altLang="en-US"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3"/>
          <p:cNvSpPr>
            <a:spLocks noGrp="1"/>
          </p:cNvSpPr>
          <p:nvPr>
            <p:ph type="title"/>
          </p:nvPr>
        </p:nvSpPr>
        <p:spPr>
          <a:xfrm>
            <a:off x="446088" y="12700"/>
            <a:ext cx="7173912" cy="738188"/>
          </a:xfrm>
        </p:spPr>
        <p:txBody>
          <a:bodyPr/>
          <a:lstStyle/>
          <a:p>
            <a:r>
              <a:rPr lang="en-US" altLang="ja-JP" smtClean="0">
                <a:latin typeface="Arial Unicode MS" pitchFamily="50" charset="-128"/>
                <a:ea typeface="Arial Unicode MS" pitchFamily="50" charset="-128"/>
                <a:cs typeface="Arial Unicode MS" pitchFamily="50" charset="-128"/>
              </a:rPr>
              <a:t>Wisdom </a:t>
            </a:r>
            <a:endParaRPr lang="ja-JP" altLang="en-US" smtClean="0">
              <a:latin typeface="Arial Unicode MS" pitchFamily="50" charset="-128"/>
              <a:ea typeface="Arial Unicode MS" pitchFamily="50" charset="-128"/>
              <a:cs typeface="Arial Unicode MS" pitchFamily="50" charset="-128"/>
            </a:endParaRPr>
          </a:p>
        </p:txBody>
      </p:sp>
      <p:sp>
        <p:nvSpPr>
          <p:cNvPr id="25603" name="コンテンツ プレースホルダ 4"/>
          <p:cNvSpPr>
            <a:spLocks noGrp="1"/>
          </p:cNvSpPr>
          <p:nvPr>
            <p:ph sz="quarter" idx="1"/>
          </p:nvPr>
        </p:nvSpPr>
        <p:spPr>
          <a:xfrm>
            <a:off x="457200" y="893763"/>
            <a:ext cx="8229600" cy="5262562"/>
          </a:xfrm>
        </p:spPr>
        <p:txBody>
          <a:bodyPr/>
          <a:lstStyle/>
          <a:p>
            <a:pPr>
              <a:lnSpc>
                <a:spcPct val="80000"/>
              </a:lnSpc>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We faced “diversity” in various scenes.</a:t>
            </a:r>
            <a:endParaRPr lang="ja-JP" altLang="en-US" sz="2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8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Responsible Organizations</a:t>
            </a:r>
          </a:p>
          <a:p>
            <a:pPr lvl="2">
              <a:lnSpc>
                <a:spcPct val="80000"/>
              </a:lnSpc>
              <a:defRPr/>
            </a:pPr>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Government, Local Authorities, Public Enterprises, Private Businesses, Schools and Educational Institutions, .....</a:t>
            </a:r>
          </a:p>
          <a:p>
            <a:pPr lvl="1">
              <a:lnSpc>
                <a:spcPct val="8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Technical Level of Staff Concerned</a:t>
            </a:r>
          </a:p>
          <a:p>
            <a:pPr lvl="2">
              <a:lnSpc>
                <a:spcPct val="80000"/>
              </a:lnSpc>
              <a:defRPr/>
            </a:pPr>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People Highly Conversant with Semantic Web, etc. to Complete</a:t>
            </a:r>
          </a:p>
          <a:p>
            <a:pPr marL="593725" lvl="2" indent="0">
              <a:lnSpc>
                <a:spcPct val="80000"/>
              </a:lnSpc>
              <a:buFont typeface="Wingdings 3" pitchFamily="18" charset="2"/>
              <a:buNone/>
              <a:defRPr/>
            </a:pPr>
            <a:r>
              <a:rPr lang="en-US" altLang="ja-JP" sz="1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  Laymen about ICT  </a:t>
            </a:r>
          </a:p>
          <a:p>
            <a:pPr lvl="1">
              <a:lnSpc>
                <a:spcPct val="8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License Model</a:t>
            </a:r>
          </a:p>
          <a:p>
            <a:pPr lvl="2">
              <a:lnSpc>
                <a:spcPct val="80000"/>
              </a:lnSpc>
              <a:defRPr/>
            </a:pPr>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Perception of Conversion </a:t>
            </a:r>
          </a:p>
          <a:p>
            <a:pPr lvl="2">
              <a:lnSpc>
                <a:spcPct val="80000"/>
              </a:lnSpc>
              <a:defRPr/>
            </a:pPr>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Perception of Responsibility </a:t>
            </a:r>
          </a:p>
          <a:p>
            <a:pPr lvl="1">
              <a:lnSpc>
                <a:spcPct val="8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Business Model </a:t>
            </a:r>
          </a:p>
          <a:p>
            <a:pPr lvl="2">
              <a:lnSpc>
                <a:spcPct val="80000"/>
              </a:lnSpc>
              <a:defRPr/>
            </a:pPr>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Completely Free of Charge to Chargeable Service </a:t>
            </a:r>
          </a:p>
          <a:p>
            <a:pPr>
              <a:lnSpc>
                <a:spcPct val="80000"/>
              </a:lnSpc>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Technology has been advancing. </a:t>
            </a:r>
          </a:p>
          <a:p>
            <a:pPr lvl="1">
              <a:lnSpc>
                <a:spcPct val="8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Conversion to new technology is in progress in terms of data and API</a:t>
            </a:r>
            <a:r>
              <a:rPr lang="ja-JP" altLang="en-US" sz="2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as well.</a:t>
            </a:r>
          </a:p>
          <a:p>
            <a:pPr marL="274638" lvl="1" indent="0">
              <a:lnSpc>
                <a:spcPct val="80000"/>
              </a:lnSpc>
              <a:buFont typeface="Wingdings 3" pitchFamily="18" charset="2"/>
              <a:buNone/>
              <a:defRPr/>
            </a:pPr>
            <a:endParaRPr lang="en-US" altLang="ja-JP" sz="21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lnSpc>
                <a:spcPct val="80000"/>
              </a:lnSpc>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How should Technical Committee do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a:t>
            </a:r>
            <a:endPar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80000"/>
              </a:lnSpc>
              <a:defRPr/>
            </a:pPr>
            <a:endParaRPr lang="en-US" altLang="ja-JP" sz="2100" dirty="0" smtClean="0">
              <a:latin typeface="ヒラギノ角ゴ ProN W3" pitchFamily="-1" charset="-128"/>
              <a:ea typeface="ヒラギノ角ゴ ProN W3" pitchFamily="-1" charset="-128"/>
            </a:endParaRPr>
          </a:p>
        </p:txBody>
      </p:sp>
      <p:sp>
        <p:nvSpPr>
          <p:cNvPr id="25604" name="スライド番号プレースホルダ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CBFCF08B-82F1-4DED-B721-DDB797E6638F}" type="slidenum">
              <a:rPr lang="ja-JP" altLang="en-US" sz="1400">
                <a:solidFill>
                  <a:schemeClr val="tx2"/>
                </a:solidFill>
                <a:latin typeface="Arial" pitchFamily="34" charset="0"/>
                <a:ea typeface="ＭＳ Ｐゴシック" pitchFamily="50" charset="-128"/>
              </a:rPr>
              <a:pPr>
                <a:spcBef>
                  <a:spcPct val="0"/>
                </a:spcBef>
                <a:buClrTx/>
                <a:buSzTx/>
                <a:buFontTx/>
                <a:buNone/>
              </a:pPr>
              <a:t>17</a:t>
            </a:fld>
            <a:endParaRPr lang="ja-JP" altLang="en-US" sz="1400">
              <a:solidFill>
                <a:schemeClr val="tx2"/>
              </a:solidFill>
              <a:latin typeface="Arial" pitchFamily="34" charset="0"/>
              <a:ea typeface="ＭＳ Ｐゴシック" pitchFamily="50" charset="-128"/>
            </a:endParaRPr>
          </a:p>
        </p:txBody>
      </p:sp>
      <p:sp>
        <p:nvSpPr>
          <p:cNvPr id="6" name="下矢印 5"/>
          <p:cNvSpPr/>
          <p:nvPr/>
        </p:nvSpPr>
        <p:spPr>
          <a:xfrm>
            <a:off x="2941756" y="5241120"/>
            <a:ext cx="323850" cy="469900"/>
          </a:xfrm>
          <a:prstGeom prst="downArrow">
            <a:avLst/>
          </a:prstGeom>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ja-JP" alt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4"/>
          <p:cNvSpPr>
            <a:spLocks noGrp="1"/>
          </p:cNvSpPr>
          <p:nvPr>
            <p:ph type="title"/>
          </p:nvPr>
        </p:nvSpPr>
        <p:spPr>
          <a:xfrm>
            <a:off x="755650" y="2492375"/>
            <a:ext cx="7488238" cy="914400"/>
          </a:xfrm>
        </p:spPr>
        <p:txBody>
          <a:bodyPr/>
          <a:lstStyle/>
          <a:p>
            <a:r>
              <a:rPr lang="en-US" altLang="ja-JP" smtClean="0">
                <a:latin typeface="Arial Unicode MS" pitchFamily="50" charset="-128"/>
                <a:ea typeface="Arial Unicode MS" pitchFamily="50" charset="-128"/>
                <a:cs typeface="Arial Unicode MS" pitchFamily="50" charset="-128"/>
              </a:rPr>
              <a:t>Proposal of Open Data Declaration</a:t>
            </a:r>
            <a:endParaRPr lang="ja-JP" altLang="en-US" smtClean="0">
              <a:latin typeface="Arial Unicode MS" pitchFamily="50" charset="-128"/>
              <a:ea typeface="Arial Unicode MS" pitchFamily="50" charset="-128"/>
              <a:cs typeface="Arial Unicode MS" pitchFamily="50" charset="-128"/>
            </a:endParaRPr>
          </a:p>
        </p:txBody>
      </p:sp>
      <p:sp>
        <p:nvSpPr>
          <p:cNvPr id="26627" name="スライド番号プレースホルダ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7465847A-1234-4B1F-A959-8CC7ECA59DA8}" type="slidenum">
              <a:rPr lang="ja-JP" altLang="en-US" sz="1400">
                <a:solidFill>
                  <a:schemeClr val="tx2"/>
                </a:solidFill>
                <a:latin typeface="Arial" pitchFamily="34" charset="0"/>
                <a:ea typeface="ＭＳ Ｐゴシック" pitchFamily="50" charset="-128"/>
              </a:rPr>
              <a:pPr>
                <a:spcBef>
                  <a:spcPct val="0"/>
                </a:spcBef>
                <a:buClrTx/>
                <a:buSzTx/>
                <a:buFontTx/>
                <a:buNone/>
              </a:pPr>
              <a:t>18</a:t>
            </a:fld>
            <a:endParaRPr lang="ja-JP" altLang="en-US"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12700"/>
            <a:ext cx="7173912" cy="738188"/>
          </a:xfrm>
        </p:spPr>
        <p:txBody>
          <a:bodyPr/>
          <a:lstStyle/>
          <a:p>
            <a:r>
              <a:rPr lang="en-US" altLang="ja-JP" smtClean="0">
                <a:latin typeface="Arial Unicode MS" pitchFamily="50" charset="-128"/>
                <a:ea typeface="Arial Unicode MS" pitchFamily="50" charset="-128"/>
                <a:cs typeface="Arial Unicode MS" pitchFamily="50" charset="-128"/>
              </a:rPr>
              <a:t>Members</a:t>
            </a:r>
            <a:endParaRPr lang="ja-JP" altLang="en-US" smtClean="0">
              <a:latin typeface="Arial Unicode MS" pitchFamily="50" charset="-128"/>
              <a:ea typeface="Arial Unicode MS" pitchFamily="50" charset="-128"/>
              <a:cs typeface="Arial Unicode MS" pitchFamily="50" charset="-128"/>
            </a:endParaRPr>
          </a:p>
        </p:txBody>
      </p:sp>
      <p:sp>
        <p:nvSpPr>
          <p:cNvPr id="9219" name="コンテンツ プレースホルダー 2"/>
          <p:cNvSpPr>
            <a:spLocks noGrp="1"/>
          </p:cNvSpPr>
          <p:nvPr>
            <p:ph sz="quarter" idx="1"/>
          </p:nvPr>
        </p:nvSpPr>
        <p:spPr>
          <a:xfrm>
            <a:off x="457200" y="1487488"/>
            <a:ext cx="8229600" cy="3998912"/>
          </a:xfrm>
        </p:spPr>
        <p:txBody>
          <a:bodyPr/>
          <a:lstStyle/>
          <a:p>
            <a:pPr>
              <a:defRPr/>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Chair Person</a:t>
            </a:r>
            <a:r>
              <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Noboru </a:t>
            </a:r>
            <a:r>
              <a:rPr lang="en-US" altLang="ja-JP" sz="1600" dirty="0" err="1" smtClean="0">
                <a:latin typeface="Arial Unicode MS" panose="020B0604020202020204" pitchFamily="50" charset="-128"/>
                <a:ea typeface="Arial Unicode MS" panose="020B0604020202020204" pitchFamily="50" charset="-128"/>
                <a:cs typeface="Arial Unicode MS" panose="020B0604020202020204" pitchFamily="50" charset="-128"/>
              </a:rPr>
              <a:t>Koshizuka</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zh-TW" altLang="en-US" sz="16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zh-TW"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p>
          <a:p>
            <a:pPr marL="0" indent="0">
              <a:buFont typeface="Wingdings 3" pitchFamily="18" charset="2"/>
              <a:buNone/>
              <a:defRPr/>
            </a:pPr>
            <a:r>
              <a:rPr lang="en-US" altLang="zh-TW" sz="16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zh-TW" sz="1600" dirty="0" smtClean="0">
                <a:latin typeface="Arial Unicode MS" panose="020B0604020202020204" pitchFamily="50" charset="-128"/>
                <a:ea typeface="Arial Unicode MS" panose="020B0604020202020204" pitchFamily="50" charset="-128"/>
                <a:cs typeface="Arial Unicode MS" panose="020B0604020202020204" pitchFamily="50" charset="-128"/>
              </a:rPr>
              <a:t>                                     (Professor, the University of Tokyo)</a:t>
            </a:r>
            <a:endPar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Sub </a:t>
            </a:r>
            <a:r>
              <a:rPr lang="en-US" altLang="ja-JP" sz="1800" smtClean="0">
                <a:latin typeface="Arial Unicode MS" panose="020B0604020202020204" pitchFamily="50" charset="-128"/>
                <a:ea typeface="Arial Unicode MS" panose="020B0604020202020204" pitchFamily="50" charset="-128"/>
                <a:cs typeface="Arial Unicode MS" panose="020B0604020202020204" pitchFamily="50" charset="-128"/>
              </a:rPr>
              <a:t>Chair Person</a:t>
            </a:r>
            <a:r>
              <a:rPr lang="ja-JP" altLang="en-US" sz="180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Hideaki Takeda                                                          </a:t>
            </a:r>
          </a:p>
          <a:p>
            <a:pPr marL="0" indent="0">
              <a:buFont typeface="Wingdings 3" pitchFamily="18" charset="2"/>
              <a:buNone/>
              <a:defRPr/>
            </a:pP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(Professor, National Institute of Information) </a:t>
            </a:r>
            <a:endParaRPr lang="en-US" altLang="zh-CN"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Committee Member</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Akihiro </a:t>
            </a:r>
            <a:r>
              <a:rPr lang="en-US" altLang="ja-JP" sz="1800" dirty="0" err="1" smtClean="0">
                <a:latin typeface="Arial Unicode MS" panose="020B0604020202020204" pitchFamily="50" charset="-128"/>
                <a:ea typeface="Arial Unicode MS" panose="020B0604020202020204" pitchFamily="50" charset="-128"/>
                <a:cs typeface="Arial Unicode MS" panose="020B0604020202020204" pitchFamily="50" charset="-128"/>
              </a:rPr>
              <a:t>Nakao</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buFont typeface="Wingdings 3" pitchFamily="18" charset="2"/>
              <a:buNone/>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A</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ssociate Professor, the University of Tokyo)</a:t>
            </a:r>
          </a:p>
          <a:p>
            <a:pPr>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Committee Member</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en-US"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Kenji </a:t>
            </a:r>
            <a:r>
              <a:rPr lang="en-US" altLang="ja-JP" sz="1800" dirty="0" err="1" smtClean="0">
                <a:latin typeface="Arial Unicode MS" panose="020B0604020202020204" pitchFamily="50" charset="-128"/>
                <a:ea typeface="Arial Unicode MS" panose="020B0604020202020204" pitchFamily="50" charset="-128"/>
                <a:cs typeface="Arial Unicode MS" panose="020B0604020202020204" pitchFamily="50" charset="-128"/>
              </a:rPr>
              <a:t>Hiramoto</a:t>
            </a:r>
            <a:r>
              <a:rPr lang="zh-TW" altLang="en-US" sz="1800" dirty="0">
                <a:latin typeface="Arial Unicode MS" panose="020B0604020202020204" pitchFamily="50" charset="-128"/>
                <a:ea typeface="Arial Unicode MS" panose="020B0604020202020204" pitchFamily="50" charset="-128"/>
                <a:cs typeface="Arial Unicode MS" panose="020B0604020202020204" pitchFamily="50" charset="-128"/>
              </a:rPr>
              <a:t> </a:t>
            </a:r>
            <a:endParaRPr lang="en-US" altLang="zh-TW"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buFont typeface="Wingdings 3" pitchFamily="18" charset="2"/>
              <a:buNone/>
              <a:defRPr/>
            </a:pPr>
            <a:r>
              <a:rPr lang="en-US" altLang="zh-TW"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zh-TW" sz="1800" dirty="0" smtClean="0">
                <a:latin typeface="Arial Unicode MS" panose="020B0604020202020204" pitchFamily="50" charset="-128"/>
                <a:ea typeface="Arial Unicode MS" panose="020B0604020202020204" pitchFamily="50" charset="-128"/>
                <a:cs typeface="Arial Unicode MS" panose="020B0604020202020204" pitchFamily="50" charset="-128"/>
              </a:rPr>
              <a:t>                                  (Executive Advisor for Chief Information Officer / Ministry </a:t>
            </a:r>
          </a:p>
          <a:p>
            <a:pPr marL="0" indent="0">
              <a:buFont typeface="Wingdings 3" pitchFamily="18" charset="2"/>
              <a:buNone/>
              <a:defRPr/>
            </a:pPr>
            <a:r>
              <a:rPr lang="en-US" altLang="zh-TW"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zh-TW" sz="1800" dirty="0" smtClean="0">
                <a:latin typeface="Arial Unicode MS" panose="020B0604020202020204" pitchFamily="50" charset="-128"/>
                <a:ea typeface="Arial Unicode MS" panose="020B0604020202020204" pitchFamily="50" charset="-128"/>
                <a:cs typeface="Arial Unicode MS" panose="020B0604020202020204" pitchFamily="50" charset="-128"/>
              </a:rPr>
              <a:t>                                   of Economy, Trade and Industry) </a:t>
            </a:r>
          </a:p>
          <a:p>
            <a:pPr>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Committee Member</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r>
              <a:rPr lang="ja-JP" altLang="en-US"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Yoshiaki </a:t>
            </a:r>
            <a:r>
              <a:rPr lang="en-US" altLang="ja-JP" sz="1800" dirty="0" err="1" smtClean="0">
                <a:latin typeface="Arial Unicode MS" panose="020B0604020202020204" pitchFamily="50" charset="-128"/>
                <a:ea typeface="Arial Unicode MS" panose="020B0604020202020204" pitchFamily="50" charset="-128"/>
                <a:cs typeface="Arial Unicode MS" panose="020B0604020202020204" pitchFamily="50" charset="-128"/>
              </a:rPr>
              <a:t>Fukami</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p>
          <a:p>
            <a:pPr marL="0" indent="0">
              <a:buFont typeface="Wingdings 3" pitchFamily="18" charset="2"/>
              <a:buNone/>
              <a:defRPr/>
            </a:pPr>
            <a:r>
              <a:rPr lang="en-US" altLang="ja-JP" sz="18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                                  (Visiting Researcher, Keio University</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a:xfrm>
            <a:off x="446088" y="12700"/>
            <a:ext cx="8229600" cy="738188"/>
          </a:xfrm>
        </p:spPr>
        <p:txBody>
          <a:bodyPr/>
          <a:lstStyle/>
          <a:p>
            <a:r>
              <a:rPr lang="en-US" altLang="ja-JP" smtClean="0">
                <a:latin typeface="Arial Unicode MS" pitchFamily="50" charset="-128"/>
                <a:ea typeface="Arial Unicode MS" pitchFamily="50" charset="-128"/>
                <a:cs typeface="Arial Unicode MS" pitchFamily="50" charset="-128"/>
              </a:rPr>
              <a:t>Proposal of Open Data Declaration</a:t>
            </a:r>
            <a:endParaRPr lang="ja-JP" altLang="en-US" smtClean="0">
              <a:latin typeface="Arial Unicode MS" pitchFamily="50" charset="-128"/>
              <a:ea typeface="Arial Unicode MS" pitchFamily="50" charset="-128"/>
              <a:cs typeface="Arial Unicode MS" pitchFamily="50" charset="-128"/>
            </a:endParaRPr>
          </a:p>
        </p:txBody>
      </p:sp>
      <p:sp>
        <p:nvSpPr>
          <p:cNvPr id="27651" name="コンテンツ プレースホルダー 2"/>
          <p:cNvSpPr>
            <a:spLocks noGrp="1"/>
          </p:cNvSpPr>
          <p:nvPr>
            <p:ph sz="quarter" idx="1"/>
          </p:nvPr>
        </p:nvSpPr>
        <p:spPr>
          <a:xfrm>
            <a:off x="446088" y="750888"/>
            <a:ext cx="8229600" cy="5548312"/>
          </a:xfrm>
        </p:spPr>
        <p:txBody>
          <a:bodyPr/>
          <a:lstStyle/>
          <a:p>
            <a:pPr>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We propose Open Data Promotion Consortium draft</a:t>
            </a:r>
          </a:p>
          <a:p>
            <a:pPr marL="0" indent="0">
              <a:buFont typeface="Wingdings 3" pitchFamily="18" charset="2"/>
              <a:buNone/>
              <a:defRPr/>
            </a:pPr>
            <a:r>
              <a:rPr lang="ja-JP" altLang="en-US" sz="24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ja-JP" altLang="en-US" sz="2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“Declaration of Promotion of Open Data”.</a:t>
            </a:r>
            <a:b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br>
            <a:endParaRPr lang="en-US" altLang="ja-JP" sz="2400" dirty="0" smtClean="0">
              <a:latin typeface="ヒラギノ角ゴ ProN W6" pitchFamily="-1" charset="-128"/>
              <a:ea typeface="ヒラギノ角ゴ ProN W6" pitchFamily="-1" charset="-128"/>
            </a:endParaRPr>
          </a:p>
          <a:p>
            <a:pPr>
              <a:buFont typeface="Wingdings 3" pitchFamily="18" charset="2"/>
              <a:buNone/>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(Example)</a:t>
            </a:r>
          </a:p>
          <a:p>
            <a:pPr>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Open Data Promotion Consortium</a:t>
            </a:r>
            <a:r>
              <a:rPr lang="ja-JP" altLang="en-US" sz="20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declares following five principles for the promotion of open data in Japan.</a:t>
            </a:r>
          </a:p>
          <a:p>
            <a:pPr lvl="1">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Making data with public nature open to the society is a part of social duties. </a:t>
            </a:r>
          </a:p>
          <a:p>
            <a:pPr lvl="1">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Importance of data’s timeliness (</a:t>
            </a:r>
            <a:r>
              <a:rPr lang="en-US" altLang="ja-JP" sz="2000" i="1" dirty="0" smtClean="0">
                <a:latin typeface="Arial Unicode MS" panose="020B0604020202020204" pitchFamily="50" charset="-128"/>
                <a:ea typeface="Arial Unicode MS" panose="020B0604020202020204" pitchFamily="50" charset="-128"/>
                <a:cs typeface="Arial Unicode MS" panose="020B0604020202020204" pitchFamily="50" charset="-128"/>
              </a:rPr>
              <a:t>time</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 correctness (</a:t>
            </a:r>
            <a:r>
              <a:rPr lang="en-US" altLang="ja-JP" sz="2000" i="1" dirty="0" smtClean="0">
                <a:latin typeface="Arial Unicode MS" panose="020B0604020202020204" pitchFamily="50" charset="-128"/>
                <a:ea typeface="Arial Unicode MS" panose="020B0604020202020204" pitchFamily="50" charset="-128"/>
                <a:cs typeface="Arial Unicode MS" panose="020B0604020202020204" pitchFamily="50" charset="-128"/>
              </a:rPr>
              <a:t>quality</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 and comprehensiveness (</a:t>
            </a:r>
            <a:r>
              <a:rPr lang="en-US" altLang="ja-JP" sz="2000" i="1" dirty="0" smtClean="0">
                <a:latin typeface="Arial Unicode MS" panose="020B0604020202020204" pitchFamily="50" charset="-128"/>
                <a:ea typeface="Arial Unicode MS" panose="020B0604020202020204" pitchFamily="50" charset="-128"/>
                <a:cs typeface="Arial Unicode MS" panose="020B0604020202020204" pitchFamily="50" charset="-128"/>
              </a:rPr>
              <a:t>volume</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p>
          <a:p>
            <a:pPr lvl="1">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Provision of data in machine-readable (</a:t>
            </a:r>
            <a:r>
              <a:rPr lang="en-US" altLang="ja-JP" sz="2000" i="1" dirty="0" smtClean="0">
                <a:latin typeface="Arial Unicode MS" panose="020B0604020202020204" pitchFamily="50" charset="-128"/>
                <a:ea typeface="Arial Unicode MS" panose="020B0604020202020204" pitchFamily="50" charset="-128"/>
                <a:cs typeface="Arial Unicode MS" panose="020B0604020202020204" pitchFamily="50" charset="-128"/>
              </a:rPr>
              <a:t>easiness of program description</a:t>
            </a: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 format.</a:t>
            </a:r>
          </a:p>
          <a:p>
            <a:pPr lvl="1">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Provision of data in licenses easy to use. </a:t>
            </a:r>
          </a:p>
          <a:p>
            <a:pPr lvl="1">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Thereby improving governance in the public sector, and promoting innovation in the private sector.</a:t>
            </a:r>
            <a:endParaRPr lang="ja-JP" altLang="en-US" sz="20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7652"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064871DC-69B6-454A-9E49-4604F5590E5D}" type="slidenum">
              <a:rPr lang="ja-JP" altLang="en-US" sz="1400">
                <a:solidFill>
                  <a:schemeClr val="tx2"/>
                </a:solidFill>
                <a:latin typeface="Arial" pitchFamily="34" charset="0"/>
                <a:ea typeface="ＭＳ Ｐゴシック" pitchFamily="50" charset="-128"/>
              </a:rPr>
              <a:pPr>
                <a:spcBef>
                  <a:spcPct val="0"/>
                </a:spcBef>
                <a:buClrTx/>
                <a:buSzTx/>
                <a:buFontTx/>
                <a:buNone/>
              </a:pPr>
              <a:t>19</a:t>
            </a:fld>
            <a:endParaRPr lang="ja-JP" altLang="en-US" sz="1400">
              <a:solidFill>
                <a:schemeClr val="tx2"/>
              </a:solidFill>
              <a:latin typeface="Arial" pitchFamily="34" charset="0"/>
              <a:ea typeface="ＭＳ Ｐゴシック" pitchFamily="50" charset="-128"/>
            </a:endParaRPr>
          </a:p>
        </p:txBody>
      </p:sp>
      <p:sp>
        <p:nvSpPr>
          <p:cNvPr id="5" name="正方形/長方形 4"/>
          <p:cNvSpPr/>
          <p:nvPr/>
        </p:nvSpPr>
        <p:spPr>
          <a:xfrm>
            <a:off x="446089" y="1937982"/>
            <a:ext cx="8356718" cy="4360886"/>
          </a:xfrm>
          <a:prstGeom prst="rect">
            <a:avLst/>
          </a:prstGeom>
          <a:noFill/>
          <a:ln w="76200" cap="flat" cmpd="sng" algn="ctr">
            <a:solidFill>
              <a:schemeClr val="accent3"/>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ja-JP" alt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4"/>
          <p:cNvSpPr>
            <a:spLocks noGrp="1"/>
          </p:cNvSpPr>
          <p:nvPr>
            <p:ph type="title"/>
          </p:nvPr>
        </p:nvSpPr>
        <p:spPr>
          <a:xfrm>
            <a:off x="446088" y="12700"/>
            <a:ext cx="7173912" cy="738188"/>
          </a:xfrm>
        </p:spPr>
        <p:txBody>
          <a:bodyPr/>
          <a:lstStyle/>
          <a:p>
            <a:r>
              <a:rPr lang="en-US" altLang="ja-JP" sz="2800" smtClean="0">
                <a:latin typeface="Arial Unicode MS" pitchFamily="50" charset="-128"/>
                <a:ea typeface="Arial Unicode MS" pitchFamily="50" charset="-128"/>
                <a:cs typeface="Arial Unicode MS" pitchFamily="50" charset="-128"/>
              </a:rPr>
              <a:t>Object of Activities of Technical Committee</a:t>
            </a:r>
            <a:endParaRPr lang="ja-JP" altLang="en-US" sz="2800" smtClean="0">
              <a:latin typeface="Arial Unicode MS" pitchFamily="50" charset="-128"/>
              <a:ea typeface="Arial Unicode MS" pitchFamily="50" charset="-128"/>
              <a:cs typeface="Arial Unicode MS" pitchFamily="50" charset="-128"/>
            </a:endParaRPr>
          </a:p>
        </p:txBody>
      </p:sp>
      <p:sp>
        <p:nvSpPr>
          <p:cNvPr id="10243" name="テキスト プレースホルダ 5"/>
          <p:cNvSpPr>
            <a:spLocks noGrp="1"/>
          </p:cNvSpPr>
          <p:nvPr>
            <p:ph sz="quarter" idx="1"/>
          </p:nvPr>
        </p:nvSpPr>
        <p:spPr>
          <a:xfrm>
            <a:off x="446088" y="914400"/>
            <a:ext cx="8261350" cy="5445125"/>
          </a:xfrm>
        </p:spPr>
        <p:txBody>
          <a:bodyPr/>
          <a:lstStyle/>
          <a:p>
            <a:pPr>
              <a:lnSpc>
                <a:spcPct val="90000"/>
              </a:lnSpc>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Consideration of Significance of Technical Standards Required for the Promotion of Open Data </a:t>
            </a:r>
          </a:p>
          <a:p>
            <a:pPr>
              <a:lnSpc>
                <a:spcPct val="90000"/>
              </a:lnSpc>
              <a:defRPr/>
            </a:pPr>
            <a:endParaRPr lang="en-US" altLang="ja-JP" sz="2400" dirty="0" smtClean="0">
              <a:latin typeface="ヒラギノ角ゴ ProN W6" pitchFamily="-1" charset="-128"/>
              <a:ea typeface="ヒラギノ角ゴ ProN W6" pitchFamily="-1" charset="-128"/>
            </a:endParaRPr>
          </a:p>
          <a:p>
            <a:pPr>
              <a:lnSpc>
                <a:spcPct val="90000"/>
              </a:lnSpc>
              <a:defRPr/>
            </a:pPr>
            <a:endParaRPr lang="en-US" altLang="ja-JP" sz="2400" dirty="0" smtClean="0">
              <a:latin typeface="ヒラギノ角ゴ ProN W6" pitchFamily="-1" charset="-128"/>
              <a:ea typeface="ヒラギノ角ゴ ProN W6" pitchFamily="-1" charset="-128"/>
            </a:endParaRPr>
          </a:p>
          <a:p>
            <a:pPr>
              <a:lnSpc>
                <a:spcPct val="90000"/>
              </a:lnSpc>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(1) Consideration of Technical Specifications for </a:t>
            </a:r>
          </a:p>
          <a:p>
            <a:pPr marL="0" indent="0">
              <a:lnSpc>
                <a:spcPct val="90000"/>
              </a:lnSpc>
              <a:buFont typeface="Wingdings 3" pitchFamily="18" charset="2"/>
              <a:buNone/>
              <a:defRPr/>
            </a:pP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        Distribution of Open Data </a:t>
            </a: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Normal Data Standards </a:t>
            </a:r>
          </a:p>
          <a:p>
            <a:pPr lvl="2">
              <a:lnSpc>
                <a:spcPct val="90000"/>
              </a:lnSpc>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Description Model for Open Data  </a:t>
            </a:r>
            <a:endParaRPr lang="ja-JP" altLang="en-US" sz="18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2">
              <a:lnSpc>
                <a:spcPct val="90000"/>
              </a:lnSpc>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Vocabulary for Describing Open Data</a:t>
            </a: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 Standard API</a:t>
            </a:r>
          </a:p>
          <a:p>
            <a:pPr lvl="2">
              <a:lnSpc>
                <a:spcPct val="90000"/>
              </a:lnSpc>
              <a:defRPr/>
            </a:pPr>
            <a:r>
              <a:rPr lang="en-US" altLang="ja-JP" sz="1800" dirty="0" smtClean="0">
                <a:latin typeface="Arial Unicode MS" panose="020B0604020202020204" pitchFamily="50" charset="-128"/>
                <a:ea typeface="Arial Unicode MS" panose="020B0604020202020204" pitchFamily="50" charset="-128"/>
                <a:cs typeface="Arial Unicode MS" panose="020B0604020202020204" pitchFamily="50" charset="-128"/>
              </a:rPr>
              <a:t>Rules for Standard Methods for Acquisition &amp; Exchange of Open Data </a:t>
            </a:r>
          </a:p>
          <a:p>
            <a:pPr>
              <a:lnSpc>
                <a:spcPct val="90000"/>
              </a:lnSpc>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(2) Consideration for International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S</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tandardization </a:t>
            </a:r>
          </a:p>
          <a:p>
            <a:pPr lvl="1">
              <a:lnSpc>
                <a:spcPct val="90000"/>
              </a:lnSpc>
              <a:defRPr/>
            </a:pPr>
            <a:r>
              <a:rPr lang="en-US" altLang="ja-JP" sz="2000" dirty="0" smtClean="0">
                <a:latin typeface="Arial Unicode MS" panose="020B0604020202020204" pitchFamily="50" charset="-128"/>
                <a:ea typeface="Arial Unicode MS" panose="020B0604020202020204" pitchFamily="50" charset="-128"/>
                <a:cs typeface="Arial Unicode MS" panose="020B0604020202020204" pitchFamily="50" charset="-128"/>
              </a:rPr>
              <a:t>ITU-T, W3C, ….</a:t>
            </a:r>
          </a:p>
          <a:p>
            <a:pPr>
              <a:lnSpc>
                <a:spcPct val="90000"/>
              </a:lnSpc>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(3) Consideration of Systems for Long Term Operation of </a:t>
            </a:r>
          </a:p>
          <a:p>
            <a:pPr marL="0" indent="0">
              <a:lnSpc>
                <a:spcPct val="90000"/>
              </a:lnSpc>
              <a:buFont typeface="Wingdings 3" pitchFamily="18" charset="2"/>
              <a:buNone/>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         Open Data</a:t>
            </a:r>
          </a:p>
          <a:p>
            <a:pPr>
              <a:lnSpc>
                <a:spcPct val="90000"/>
              </a:lnSpc>
              <a:defRPr/>
            </a:pPr>
            <a:endParaRPr lang="en-US" altLang="ja-JP" sz="2400" dirty="0" smtClean="0">
              <a:latin typeface="ヒラギノ角ゴ ProN W6" pitchFamily="-1" charset="-128"/>
              <a:ea typeface="ヒラギノ角ゴ ProN W6" pitchFamily="-1" charset="-128"/>
            </a:endParaRPr>
          </a:p>
          <a:p>
            <a:pPr>
              <a:lnSpc>
                <a:spcPct val="90000"/>
              </a:lnSpc>
              <a:defRPr/>
            </a:pPr>
            <a:endParaRPr lang="en-US" altLang="ja-JP" sz="2400" dirty="0" smtClean="0">
              <a:latin typeface="ヒラギノ角ゴ ProN W6" pitchFamily="-1" charset="-128"/>
              <a:ea typeface="ヒラギノ角ゴ ProN W6" pitchFamily="-1" charset="-128"/>
            </a:endParaRPr>
          </a:p>
        </p:txBody>
      </p:sp>
      <p:sp>
        <p:nvSpPr>
          <p:cNvPr id="10244" name="スライド番号プレースホルダ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679E2E1F-2CE0-42A2-8850-BC30DFB4D251}" type="slidenum">
              <a:rPr lang="ja-JP" altLang="en-US" sz="1400">
                <a:solidFill>
                  <a:schemeClr val="tx2"/>
                </a:solidFill>
                <a:latin typeface="Arial" pitchFamily="34" charset="0"/>
                <a:ea typeface="ＭＳ Ｐゴシック" pitchFamily="50" charset="-128"/>
              </a:rPr>
              <a:pPr>
                <a:spcBef>
                  <a:spcPct val="0"/>
                </a:spcBef>
                <a:buClrTx/>
                <a:buSzTx/>
                <a:buFontTx/>
                <a:buNone/>
              </a:pPr>
              <a:t>2</a:t>
            </a:fld>
            <a:endParaRPr lang="en-US" altLang="ja-JP" sz="1400">
              <a:solidFill>
                <a:schemeClr val="tx2"/>
              </a:solidFill>
              <a:latin typeface="Arial" pitchFamily="34" charset="0"/>
              <a:ea typeface="ＭＳ Ｐゴシック" pitchFamily="50" charset="-128"/>
            </a:endParaRPr>
          </a:p>
        </p:txBody>
      </p:sp>
      <p:sp>
        <p:nvSpPr>
          <p:cNvPr id="13" name="下矢印 12"/>
          <p:cNvSpPr/>
          <p:nvPr/>
        </p:nvSpPr>
        <p:spPr>
          <a:xfrm>
            <a:off x="1933222" y="1670418"/>
            <a:ext cx="451556" cy="578556"/>
          </a:xfrm>
          <a:prstGeom prst="downArrow">
            <a:avLst/>
          </a:prstGeom>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ja-JP" alt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446088" y="12700"/>
            <a:ext cx="7173912" cy="738188"/>
          </a:xfrm>
        </p:spPr>
        <p:txBody>
          <a:bodyPr/>
          <a:lstStyle/>
          <a:p>
            <a:r>
              <a:rPr lang="en-US" altLang="ja-JP" sz="2800" smtClean="0">
                <a:latin typeface="Arial Unicode MS" pitchFamily="50" charset="-128"/>
                <a:ea typeface="Arial Unicode MS" pitchFamily="50" charset="-128"/>
                <a:cs typeface="Arial Unicode MS" pitchFamily="50" charset="-128"/>
              </a:rPr>
              <a:t>Plan of Consideration for 3 Years </a:t>
            </a:r>
            <a:endParaRPr lang="ja-JP" altLang="en-US" sz="2800" smtClean="0">
              <a:latin typeface="Arial Unicode MS" pitchFamily="50" charset="-128"/>
              <a:ea typeface="Arial Unicode MS" pitchFamily="50" charset="-128"/>
              <a:cs typeface="Arial Unicode MS" pitchFamily="50" charset="-128"/>
            </a:endParaRPr>
          </a:p>
        </p:txBody>
      </p:sp>
      <p:graphicFrame>
        <p:nvGraphicFramePr>
          <p:cNvPr id="7" name="コンテンツ プレースホルダー 3"/>
          <p:cNvGraphicFramePr>
            <a:graphicFrameLocks noGrp="1"/>
          </p:cNvGraphicFramePr>
          <p:nvPr>
            <p:ph idx="1"/>
          </p:nvPr>
        </p:nvGraphicFramePr>
        <p:xfrm>
          <a:off x="457200" y="893763"/>
          <a:ext cx="8328025" cy="5721350"/>
        </p:xfrm>
        <a:graphic>
          <a:graphicData uri="http://schemas.openxmlformats.org/drawingml/2006/table">
            <a:tbl>
              <a:tblPr/>
              <a:tblGrid>
                <a:gridCol w="1082675"/>
                <a:gridCol w="2181225"/>
                <a:gridCol w="2649538"/>
                <a:gridCol w="2414587"/>
              </a:tblGrid>
              <a:tr h="371516">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endParaRPr>
                    </a:p>
                  </a:txBody>
                  <a:tcPr marL="84406" marR="84406" marT="45725" marB="45725" horzOverflow="overflow">
                    <a:lnL>
                      <a:noFill/>
                    </a:lnL>
                    <a:lnR>
                      <a:noFill/>
                    </a:lnR>
                    <a:lnT w="254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rPr>
                        <a:t>1</a:t>
                      </a:r>
                      <a:r>
                        <a:rPr kumimoji="1" lang="en-US" altLang="ja-JP" sz="1800" b="1" i="0" u="none" strike="noStrike" cap="none" normalizeH="0" baseline="30000" dirty="0" smtClean="0">
                          <a:ln>
                            <a:noFill/>
                          </a:ln>
                          <a:solidFill>
                            <a:srgbClr val="FFFFFF"/>
                          </a:solidFill>
                          <a:effectLst/>
                          <a:latin typeface="Arial" panose="020B0604020202020204" pitchFamily="34" charset="0"/>
                          <a:ea typeface="ＭＳ Ｐゴシック" panose="020B0600070205080204" pitchFamily="50" charset="-128"/>
                        </a:rPr>
                        <a:t>st</a:t>
                      </a:r>
                      <a:r>
                        <a:rPr kumimoji="1" lang="en-US" altLang="ja-JP"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rPr>
                        <a:t> Year</a:t>
                      </a:r>
                      <a:endParaRPr kumimoji="1" lang="ja-JP" altLang="en-US"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endParaRPr>
                    </a:p>
                  </a:txBody>
                  <a:tcPr marL="84406" marR="84406" marT="45725" marB="45725" horzOverflow="overflow">
                    <a:lnL>
                      <a:noFill/>
                    </a:lnL>
                    <a:lnR>
                      <a:noFill/>
                    </a:lnR>
                    <a:lnT w="254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rPr>
                        <a:t>2</a:t>
                      </a:r>
                      <a:r>
                        <a:rPr kumimoji="1" lang="en-US" altLang="ja-JP" sz="1800" b="1" i="0" u="none" strike="noStrike" cap="none" normalizeH="0" baseline="30000" dirty="0" smtClean="0">
                          <a:ln>
                            <a:noFill/>
                          </a:ln>
                          <a:solidFill>
                            <a:srgbClr val="FFFFFF"/>
                          </a:solidFill>
                          <a:effectLst/>
                          <a:latin typeface="Arial" panose="020B0604020202020204" pitchFamily="34" charset="0"/>
                          <a:ea typeface="ＭＳ Ｐゴシック" panose="020B0600070205080204" pitchFamily="50" charset="-128"/>
                        </a:rPr>
                        <a:t>nd</a:t>
                      </a:r>
                      <a:r>
                        <a:rPr kumimoji="1" lang="en-US" altLang="ja-JP"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rPr>
                        <a:t> Year</a:t>
                      </a:r>
                      <a:endParaRPr kumimoji="1" lang="ja-JP" altLang="en-US"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endParaRPr>
                    </a:p>
                  </a:txBody>
                  <a:tcPr marL="84406" marR="84406" marT="45725" marB="45725" horzOverflow="overflow">
                    <a:lnL>
                      <a:noFill/>
                    </a:lnL>
                    <a:lnR>
                      <a:noFill/>
                    </a:lnR>
                    <a:lnT w="254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rPr>
                        <a:t>3</a:t>
                      </a:r>
                      <a:r>
                        <a:rPr kumimoji="1" lang="en-US" altLang="ja-JP" sz="1800" b="1" i="0" u="none" strike="noStrike" cap="none" normalizeH="0" baseline="30000" dirty="0" smtClean="0">
                          <a:ln>
                            <a:noFill/>
                          </a:ln>
                          <a:solidFill>
                            <a:srgbClr val="FFFFFF"/>
                          </a:solidFill>
                          <a:effectLst/>
                          <a:latin typeface="Arial" panose="020B0604020202020204" pitchFamily="34" charset="0"/>
                          <a:ea typeface="ＭＳ Ｐゴシック" panose="020B0600070205080204" pitchFamily="50" charset="-128"/>
                        </a:rPr>
                        <a:t>rd</a:t>
                      </a:r>
                      <a:r>
                        <a:rPr kumimoji="1" lang="en-US" altLang="ja-JP"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rPr>
                        <a:t> Year</a:t>
                      </a:r>
                      <a:endParaRPr kumimoji="1" lang="ja-JP" altLang="en-US" sz="1800" b="1" i="0" u="none" strike="noStrike" cap="none" normalizeH="0" baseline="0" dirty="0" smtClean="0">
                        <a:ln>
                          <a:noFill/>
                        </a:ln>
                        <a:solidFill>
                          <a:srgbClr val="FFFFFF"/>
                        </a:solidFill>
                        <a:effectLst/>
                        <a:latin typeface="Arial" panose="020B0604020202020204" pitchFamily="34" charset="0"/>
                        <a:ea typeface="ＭＳ Ｐゴシック" panose="020B0600070205080204" pitchFamily="50" charset="-128"/>
                      </a:endParaRPr>
                    </a:p>
                  </a:txBody>
                  <a:tcPr marL="84406" marR="84406" marT="45725" marB="45725" horzOverflow="overflow">
                    <a:lnL>
                      <a:noFill/>
                    </a:lnL>
                    <a:lnR>
                      <a:noFill/>
                    </a:lnR>
                    <a:lnT w="254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chemeClr val="tx1"/>
                    </a:solidFill>
                  </a:tcPr>
                </a:tc>
              </a:tr>
              <a:tr h="868776">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Basic Principle for Consideration</a:t>
                      </a:r>
                      <a:endParaRPr kumimoji="1" lang="ja-JP" altLang="en-US"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84406" marR="84406" marT="45725" marB="45725" horzOverflow="overflow">
                    <a:lnL>
                      <a:noFill/>
                    </a:lnL>
                    <a:lnR>
                      <a:noFill/>
                    </a:lnR>
                    <a:lnT w="25400" cap="flat" cmpd="sng" algn="ctr">
                      <a:solidFill>
                        <a:schemeClr val="tx1"/>
                      </a:solidFill>
                      <a:prstDash val="solid"/>
                      <a:round/>
                      <a:headEnd type="none" w="med" len="med"/>
                      <a:tailEnd type="none" w="med" len="med"/>
                    </a:lnT>
                    <a:lnB>
                      <a:noFill/>
                    </a:lnB>
                    <a:lnTlToBr>
                      <a:noFill/>
                    </a:lnTlToBr>
                    <a:lnBlToTr>
                      <a:noFill/>
                    </a:lnBlToTr>
                    <a:solidFill>
                      <a:srgbClr val="E7E7E7"/>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Consideration of Standard Specifications</a:t>
                      </a:r>
                      <a:r>
                        <a:rPr kumimoji="1" lang="ja-JP" altLang="en-US"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&amp; Preparation of Standardization</a:t>
                      </a:r>
                      <a:endParaRPr kumimoji="1" lang="ja-JP" altLang="en-US"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84406" marR="84406" marT="45725" marB="45725" horzOverflow="overflow">
                    <a:lnL>
                      <a:noFill/>
                    </a:lnL>
                    <a:lnR>
                      <a:noFill/>
                    </a:lnR>
                    <a:lnT w="25400" cap="flat" cmpd="sng" algn="ctr">
                      <a:solidFill>
                        <a:schemeClr val="tx1"/>
                      </a:solidFill>
                      <a:prstDash val="solid"/>
                      <a:round/>
                      <a:headEnd type="none" w="med" len="med"/>
                      <a:tailEnd type="none" w="med" len="med"/>
                    </a:lnT>
                    <a:lnB>
                      <a:noFill/>
                    </a:lnB>
                    <a:lnTlToBr>
                      <a:noFill/>
                    </a:lnTlToBr>
                    <a:lnBlToTr>
                      <a:noFill/>
                    </a:lnBlToTr>
                    <a:solidFill>
                      <a:srgbClr val="E7E7E7"/>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Examination of Standard Specifications &amp; Consideration of Standardization Activities</a:t>
                      </a:r>
                      <a:endParaRPr kumimoji="1" lang="ja-JP" altLang="en-US"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84406" marR="84406" marT="45725" marB="45725" horzOverflow="overflow">
                    <a:lnL>
                      <a:noFill/>
                    </a:lnL>
                    <a:lnR>
                      <a:noFill/>
                    </a:lnR>
                    <a:lnT w="25400" cap="flat" cmpd="sng" algn="ctr">
                      <a:solidFill>
                        <a:schemeClr val="tx1"/>
                      </a:solidFill>
                      <a:prstDash val="solid"/>
                      <a:round/>
                      <a:headEnd type="none" w="med" len="med"/>
                      <a:tailEnd type="none" w="med" len="med"/>
                    </a:lnT>
                    <a:lnB>
                      <a:noFill/>
                    </a:lnB>
                    <a:lnTlToBr>
                      <a:noFill/>
                    </a:lnTlToBr>
                    <a:lnBlToTr>
                      <a:noFill/>
                    </a:lnBlToTr>
                    <a:solidFill>
                      <a:srgbClr val="E7E7E7"/>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Examination of Standard Specifications &amp; Standardization Activities</a:t>
                      </a:r>
                      <a:endParaRPr kumimoji="1" lang="ja-JP" altLang="en-US" sz="11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84406" marR="84406" marT="45725" marB="45725" horzOverflow="overflow">
                    <a:lnL>
                      <a:noFill/>
                    </a:lnL>
                    <a:lnR>
                      <a:noFill/>
                    </a:lnR>
                    <a:lnT w="25400" cap="flat" cmpd="sng" algn="ctr">
                      <a:solidFill>
                        <a:schemeClr val="tx1"/>
                      </a:solidFill>
                      <a:prstDash val="solid"/>
                      <a:round/>
                      <a:headEnd type="none" w="med" len="med"/>
                      <a:tailEnd type="none" w="med" len="med"/>
                    </a:lnT>
                    <a:lnB>
                      <a:noFill/>
                    </a:lnB>
                    <a:lnTlToBr>
                      <a:noFill/>
                    </a:lnTlToBr>
                    <a:lnBlToTr>
                      <a:noFill/>
                    </a:lnBlToTr>
                    <a:solidFill>
                      <a:srgbClr val="E7E7E7"/>
                    </a:solidFill>
                  </a:tcPr>
                </a:tc>
              </a:tr>
              <a:tr h="4481058">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Major Points for </a:t>
                      </a:r>
                      <a:r>
                        <a:rPr kumimoji="1" lang="en-US" altLang="ja-JP" sz="1800" b="0" i="0" u="none" strike="noStrike" cap="none" normalizeH="0" baseline="0" dirty="0" err="1"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Consi</a:t>
                      </a:r>
                      <a:r>
                        <a:rPr kumimoji="1" lang="en-US" altLang="ja-JP" sz="18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-deration </a:t>
                      </a:r>
                      <a:endParaRPr kumimoji="1" lang="ja-JP" altLang="en-US" sz="18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84406" marR="84406" marT="45725" marB="45725" horzOverflow="overflow">
                    <a:lnL>
                      <a:noFill/>
                    </a:lnL>
                    <a:lnR>
                      <a:noFill/>
                    </a:lnR>
                    <a:lnT>
                      <a:noFill/>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marL="342900" indent="-342900"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342900" marR="0" lvl="0" indent="-342900" algn="l" defTabSz="914400" rtl="0" eaLnBrk="1" fontAlgn="base" latinLnBrk="0" hangingPunct="1">
                        <a:lnSpc>
                          <a:spcPct val="100000"/>
                        </a:lnSpc>
                        <a:spcBef>
                          <a:spcPct val="0"/>
                        </a:spcBef>
                        <a:spcAft>
                          <a:spcPct val="0"/>
                        </a:spcAft>
                        <a:buClrTx/>
                        <a:buSzTx/>
                        <a:buFontTx/>
                        <a:buAutoNum type="arabicParenBoth"/>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Consideration of Standard Specifications based on the Draft</a:t>
                      </a:r>
                      <a:r>
                        <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r>
                      <a:br>
                        <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b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(Selection of Items to be Standardized)</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 Survey on Trends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of Standardization</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(3) Consideration of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System for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Standardization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Activities</a:t>
                      </a:r>
                      <a:endPar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84406" marR="84406" marT="45725" marB="45725" horzOverflow="overflow">
                    <a:lnL>
                      <a:noFill/>
                    </a:lnL>
                    <a:lnR>
                      <a:noFill/>
                    </a:lnR>
                    <a:lnT>
                      <a:noFill/>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marL="457200" indent="-457200"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622300" indent="-177800"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342900" marR="0" lvl="0" indent="-342900" algn="l" defTabSz="914400" rtl="0" eaLnBrk="1" fontAlgn="base" latinLnBrk="0" hangingPunct="1">
                        <a:lnSpc>
                          <a:spcPct val="100000"/>
                        </a:lnSpc>
                        <a:spcBef>
                          <a:spcPct val="0"/>
                        </a:spcBef>
                        <a:spcAft>
                          <a:spcPct val="0"/>
                        </a:spcAft>
                        <a:buClrTx/>
                        <a:buSzTx/>
                        <a:buFontTx/>
                        <a:buAutoNum type="arabicParenBoth"/>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Examination of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Standard Specifications </a:t>
                      </a:r>
                      <a:r>
                        <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 Response to Technical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Requirements from Data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Governance Committee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&amp; Utilization / Dissemination</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Committee</a:t>
                      </a:r>
                      <a:r>
                        <a:rPr kumimoji="1" lang="ja-JP" altLang="en-US"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en-US" altLang="ja-JP"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 Improvement of Standard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Specifications based 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Actual Open Data</a:t>
                      </a:r>
                      <a:endParaRPr kumimoji="1" lang="ja-JP" altLang="en-US" sz="12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 Consideration of </a:t>
                      </a:r>
                      <a:r>
                        <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Technical Materials &amp;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Tools in Connection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with Standard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Specifications (Users’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Guides, Operation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System, etc.) </a:t>
                      </a:r>
                      <a:endPar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(3) Progress Report 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Standardization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Activities &amp; Discussion</a:t>
                      </a:r>
                      <a:endPar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84406" marR="84406" marT="45725" marB="45725" horzOverflow="overflow">
                    <a:lnL>
                      <a:noFill/>
                    </a:lnL>
                    <a:lnR>
                      <a:noFill/>
                    </a:lnR>
                    <a:lnT>
                      <a:noFill/>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marL="457200" indent="-457200"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342900" marR="0" lvl="0" indent="-342900" algn="l" defTabSz="914400" rtl="0" eaLnBrk="1" fontAlgn="base" latinLnBrk="0" hangingPunct="1">
                        <a:lnSpc>
                          <a:spcPct val="100000"/>
                        </a:lnSpc>
                        <a:spcBef>
                          <a:spcPct val="0"/>
                        </a:spcBef>
                        <a:spcAft>
                          <a:spcPct val="0"/>
                        </a:spcAft>
                        <a:buClrTx/>
                        <a:buSzTx/>
                        <a:buFontTx/>
                        <a:buAutoNum type="arabicParenBoth"/>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Continuation of Improvement of Standard Specifications</a:t>
                      </a:r>
                      <a:endPar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 Examination of </a:t>
                      </a:r>
                      <a:r>
                        <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endPar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Technical Materials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&amp; Tools Connected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to Standard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Specifications</a:t>
                      </a:r>
                      <a:r>
                        <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(incl.</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Operation based 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the Consideration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Results) </a:t>
                      </a:r>
                      <a:endParaRPr kumimoji="1" lang="ja-JP" altLang="en-US"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(3) Progress Report 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Standardization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Activities and </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     Discussion</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6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84406" marR="84406" marT="45725" marB="45725" horzOverflow="overflow">
                    <a:lnL>
                      <a:noFill/>
                    </a:lnL>
                    <a:lnR>
                      <a:noFill/>
                    </a:lnR>
                    <a:lnT>
                      <a:noFill/>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a:xfrm>
            <a:off x="755650" y="2492375"/>
            <a:ext cx="7488238" cy="914400"/>
          </a:xfrm>
        </p:spPr>
        <p:txBody>
          <a:bodyPr/>
          <a:lstStyle/>
          <a:p>
            <a:r>
              <a:rPr lang="en-US" altLang="ja-JP" smtClean="0">
                <a:latin typeface="Arial Unicode MS" pitchFamily="50" charset="-128"/>
                <a:ea typeface="Arial Unicode MS" pitchFamily="50" charset="-128"/>
                <a:cs typeface="Arial Unicode MS" pitchFamily="50" charset="-128"/>
              </a:rPr>
              <a:t>Major Achievements in the Fiscal 2012</a:t>
            </a:r>
            <a:endParaRPr lang="ja-JP" altLang="en-US" smtClean="0">
              <a:latin typeface="Arial Unicode MS" pitchFamily="50" charset="-128"/>
              <a:ea typeface="Arial Unicode MS" pitchFamily="50" charset="-128"/>
              <a:cs typeface="Arial Unicode MS" pitchFamily="50" charset="-128"/>
            </a:endParaRPr>
          </a:p>
        </p:txBody>
      </p:sp>
      <p:sp>
        <p:nvSpPr>
          <p:cNvPr id="12291"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8B0EC725-31BA-49D5-B29F-F8886378D7A2}" type="slidenum">
              <a:rPr lang="ja-JP" altLang="en-US" sz="1400">
                <a:solidFill>
                  <a:schemeClr val="tx2"/>
                </a:solidFill>
                <a:latin typeface="Arial" pitchFamily="34" charset="0"/>
                <a:ea typeface="ＭＳ Ｐゴシック" pitchFamily="50" charset="-128"/>
              </a:rPr>
              <a:pPr>
                <a:spcBef>
                  <a:spcPct val="0"/>
                </a:spcBef>
                <a:buClrTx/>
                <a:buSzTx/>
                <a:buFontTx/>
                <a:buNone/>
              </a:pPr>
              <a:t>4</a:t>
            </a:fld>
            <a:endParaRPr lang="en-US" altLang="ja-JP"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a:xfrm>
            <a:off x="446088" y="12700"/>
            <a:ext cx="7173912" cy="738188"/>
          </a:xfrm>
        </p:spPr>
        <p:txBody>
          <a:bodyPr/>
          <a:lstStyle/>
          <a:p>
            <a:r>
              <a:rPr lang="ja-JP" altLang="en-US" smtClean="0">
                <a:latin typeface="Arial Unicode MS" pitchFamily="50" charset="-128"/>
                <a:ea typeface="Arial Unicode MS" pitchFamily="50" charset="-128"/>
                <a:cs typeface="Arial Unicode MS" pitchFamily="50" charset="-128"/>
              </a:rPr>
              <a:t>１．</a:t>
            </a:r>
            <a:r>
              <a:rPr lang="en-US" altLang="ja-JP" smtClean="0">
                <a:latin typeface="Arial Unicode MS" pitchFamily="50" charset="-128"/>
                <a:ea typeface="Arial Unicode MS" pitchFamily="50" charset="-128"/>
                <a:cs typeface="Arial Unicode MS" pitchFamily="50" charset="-128"/>
              </a:rPr>
              <a:t>Outline </a:t>
            </a:r>
            <a:endParaRPr lang="ja-JP" altLang="en-US" smtClean="0">
              <a:latin typeface="Arial Unicode MS" pitchFamily="50" charset="-128"/>
              <a:ea typeface="Arial Unicode MS" pitchFamily="50" charset="-128"/>
              <a:cs typeface="Arial Unicode MS" pitchFamily="50" charset="-128"/>
            </a:endParaRPr>
          </a:p>
        </p:txBody>
      </p:sp>
      <p:sp>
        <p:nvSpPr>
          <p:cNvPr id="13315" name="コンテンツ プレースホルダ 14"/>
          <p:cNvSpPr>
            <a:spLocks noGrp="1"/>
          </p:cNvSpPr>
          <p:nvPr>
            <p:ph sz="quarter" idx="1"/>
          </p:nvPr>
        </p:nvSpPr>
        <p:spPr>
          <a:xfrm>
            <a:off x="457200" y="893763"/>
            <a:ext cx="8229600" cy="5262562"/>
          </a:xfrm>
        </p:spPr>
        <p:txBody>
          <a:bodyPr/>
          <a:lstStyle/>
          <a:p>
            <a:endParaRPr lang="ja-JP" altLang="en-US" smtClean="0">
              <a:latin typeface="ヒラギノ角ゴ ProN W6" pitchFamily="-1" charset="-128"/>
              <a:ea typeface="ヒラギノ角ゴ ProN W6" pitchFamily="-1" charset="-128"/>
            </a:endParaRPr>
          </a:p>
        </p:txBody>
      </p:sp>
      <p:sp>
        <p:nvSpPr>
          <p:cNvPr id="13316"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E0C0DDFD-DB4F-451A-A918-CFB03B9B5813}" type="slidenum">
              <a:rPr lang="ja-JP" altLang="en-US" sz="1400">
                <a:solidFill>
                  <a:schemeClr val="tx2"/>
                </a:solidFill>
                <a:latin typeface="Arial" pitchFamily="34" charset="0"/>
                <a:ea typeface="ＭＳ Ｐゴシック" pitchFamily="50" charset="-128"/>
              </a:rPr>
              <a:pPr>
                <a:spcBef>
                  <a:spcPct val="0"/>
                </a:spcBef>
                <a:buClrTx/>
                <a:buSzTx/>
                <a:buFontTx/>
                <a:buNone/>
              </a:pPr>
              <a:t>5</a:t>
            </a:fld>
            <a:endParaRPr lang="ja-JP" altLang="en-US" sz="1400">
              <a:solidFill>
                <a:schemeClr val="tx2"/>
              </a:solidFill>
              <a:latin typeface="Arial" pitchFamily="34" charset="0"/>
              <a:ea typeface="ＭＳ Ｐゴシック" pitchFamily="50" charset="-128"/>
            </a:endParaRPr>
          </a:p>
        </p:txBody>
      </p:sp>
      <p:graphicFrame>
        <p:nvGraphicFramePr>
          <p:cNvPr id="7" name="表 6"/>
          <p:cNvGraphicFramePr>
            <a:graphicFrameLocks noGrp="1"/>
          </p:cNvGraphicFramePr>
          <p:nvPr/>
        </p:nvGraphicFramePr>
        <p:xfrm>
          <a:off x="477838" y="661988"/>
          <a:ext cx="8208962" cy="5929313"/>
        </p:xfrm>
        <a:graphic>
          <a:graphicData uri="http://schemas.openxmlformats.org/drawingml/2006/table">
            <a:tbl>
              <a:tblPr/>
              <a:tblGrid>
                <a:gridCol w="1337453"/>
                <a:gridCol w="2573213"/>
                <a:gridCol w="4298296"/>
              </a:tblGrid>
              <a:tr h="354620">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600" b="1" i="0" u="none" strike="noStrike" cap="none" normalizeH="0" baseline="0" dirty="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rPr>
                        <a:t>Date</a:t>
                      </a:r>
                      <a:endParaRPr kumimoji="1" lang="ja-JP" altLang="en-US" sz="1600" b="1" i="0" u="none" strike="noStrike" cap="none" normalizeH="0" baseline="0" dirty="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600" b="1" i="0" u="none" strike="noStrike" cap="none" normalizeH="0" baseline="0" dirty="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rPr>
                        <a:t>Title</a:t>
                      </a:r>
                      <a:endParaRPr kumimoji="1" lang="ja-JP" altLang="en-US" sz="1600" b="1" i="0" u="none" strike="noStrike" cap="none" normalizeH="0" baseline="0" dirty="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600" b="1" i="0" u="none" strike="noStrike" cap="none" normalizeH="0" baseline="0" dirty="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rPr>
                        <a:t>Outline</a:t>
                      </a:r>
                      <a:endParaRPr kumimoji="1" lang="ja-JP" altLang="en-US" sz="1600" b="1" i="0" u="none" strike="noStrike" cap="none" normalizeH="0" baseline="0" dirty="0" smtClean="0">
                        <a:ln>
                          <a:noFill/>
                        </a:ln>
                        <a:solidFill>
                          <a:srgbClr val="FFFFFF"/>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18217">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2012.10.24</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1st Technical Committee Mtg.</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the Operation and Mission of the Committee, and others.</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594425">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2013.01.09</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2</a:t>
                      </a:r>
                      <a:r>
                        <a:rPr kumimoji="1" lang="en-US" altLang="ja-JP" sz="14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nd</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Technical Committee Mtg.</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points</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of issues of the Committee.</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advanced trends of vocabularies, etc.</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1097400">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2013.01.28</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3</a:t>
                      </a:r>
                      <a:r>
                        <a:rPr kumimoji="1" lang="en-US" altLang="ja-JP" sz="14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rd</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Technical Committee Mtg.</a:t>
                      </a:r>
                      <a:endParaRPr kumimoji="1" lang="ja-JP" altLang="en-US"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the technical guide for data preparation for the open data system. </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Reported overseas investigation including</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NIEM.</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Reported international standardization trend, etc.</a:t>
                      </a: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2088108">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2013.03.21</a:t>
                      </a:r>
                      <a:endParaRPr kumimoji="1" lang="ja-JP" altLang="en-US" sz="1400" b="0" i="0" u="none" strike="noStrike" cap="none" normalizeH="0" baseline="0" dirty="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3</a:t>
                      </a:r>
                      <a:r>
                        <a:rPr kumimoji="1" lang="en-US" altLang="ja-JP" sz="14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rd</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E-Government Open Data Working Level Meeting </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Reported the approach &amp; proposal of the Tech. Committee.</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p>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Proposed the technical requirements</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for data formation for open data, Technical Guide for Open Data Realization, draft CSV Data Standards for Open Data Realization, draft </a:t>
                      </a:r>
                      <a:r>
                        <a:rPr kumimoji="1" lang="en-US" altLang="ja-JP" sz="1400" baseline="0" dirty="0" smtClean="0">
                          <a:solidFill>
                            <a:schemeClr val="tx1"/>
                          </a:solidFill>
                          <a:latin typeface="Arial Unicode MS" panose="020B0604020202020204" pitchFamily="50" charset="-128"/>
                          <a:ea typeface="Arial Unicode MS" panose="020B0604020202020204" pitchFamily="50" charset="-128"/>
                          <a:cs typeface="Arial Unicode MS" panose="020B0604020202020204" pitchFamily="50" charset="-128"/>
                        </a:rPr>
                        <a:t>Specifications for Infrastructure Development for Collaboration for Data Circulation</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 together with technical proposals for open data. </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1276543">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rPr>
                        <a:t>2013.06.03</a:t>
                      </a:r>
                      <a:endParaRPr kumimoji="1" lang="ja-JP" altLang="en-US" sz="1400" b="0" i="0" u="none" strike="noStrike" cap="none" normalizeH="0" baseline="0" smtClean="0">
                        <a:ln>
                          <a:noFill/>
                        </a:ln>
                        <a:solidFill>
                          <a:srgbClr val="000000"/>
                        </a:solidFill>
                        <a:effectLst/>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4</a:t>
                      </a:r>
                      <a:r>
                        <a:rPr kumimoji="1" lang="en-US" altLang="ja-JP" sz="14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th</a:t>
                      </a:r>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 Technical Committee Mtg.</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lvl1pPr eaLnBrk="0" hangingPunct="0">
                        <a:spcBef>
                          <a:spcPts val="600"/>
                        </a:spcBef>
                        <a:buClr>
                          <a:schemeClr val="accent1"/>
                        </a:buClr>
                        <a:buSzPct val="76000"/>
                        <a:buFont typeface="Wingdings 3" panose="05040102010807070707" pitchFamily="18" charset="2"/>
                        <a:defRPr kumimoji="1" sz="2200">
                          <a:solidFill>
                            <a:schemeClr val="tx1"/>
                          </a:solidFill>
                          <a:latin typeface="ヒラギノ角ゴ ProN W6" pitchFamily="-1" charset="-128"/>
                          <a:ea typeface="ヒラギノ角ゴ ProN W6" pitchFamily="-1" charset="-128"/>
                        </a:defRPr>
                      </a:lvl1pPr>
                      <a:lvl2pPr marL="37931725" indent="-37474525" eaLnBrk="0" hangingPunct="0">
                        <a:spcBef>
                          <a:spcPts val="500"/>
                        </a:spcBef>
                        <a:buClr>
                          <a:schemeClr val="accent2"/>
                        </a:buClr>
                        <a:buSzPct val="76000"/>
                        <a:buFont typeface="Wingdings 3" panose="05040102010807070707" pitchFamily="18" charset="2"/>
                        <a:defRPr kumimoji="1" sz="2100">
                          <a:solidFill>
                            <a:schemeClr val="tx1"/>
                          </a:solidFill>
                          <a:latin typeface="ヒラギノ角ゴ ProN W3" pitchFamily="-1" charset="-128"/>
                          <a:ea typeface="ヒラギノ角ゴ ProN W3" pitchFamily="-1" charset="-128"/>
                        </a:defRPr>
                      </a:lvl2pPr>
                      <a:lvl3pPr eaLnBrk="0" hangingPunct="0">
                        <a:spcBef>
                          <a:spcPts val="500"/>
                        </a:spcBef>
                        <a:defRPr kumimoji="1">
                          <a:solidFill>
                            <a:schemeClr val="tx1"/>
                          </a:solidFill>
                          <a:latin typeface="ヒラギノ角ゴ ProN W3" pitchFamily="-1" charset="-128"/>
                          <a:ea typeface="ヒラギノ角ゴ ProN W3" pitchFamily="-1" charset="-128"/>
                        </a:defRPr>
                      </a:lvl3pPr>
                      <a:lvl4pPr eaLnBrk="0" hangingPunct="0">
                        <a:spcBef>
                          <a:spcPts val="400"/>
                        </a:spcBef>
                        <a:defRPr kumimoji="1" sz="1600">
                          <a:solidFill>
                            <a:schemeClr val="tx1"/>
                          </a:solidFill>
                          <a:latin typeface="ヒラギノ角ゴ ProN W3" pitchFamily="-1" charset="-128"/>
                          <a:ea typeface="ヒラギノ角ゴ ProN W3" pitchFamily="-1" charset="-128"/>
                        </a:defRPr>
                      </a:lvl4pPr>
                      <a:lvl5pPr eaLnBrk="0" hangingPunct="0">
                        <a:spcBef>
                          <a:spcPts val="300"/>
                        </a:spcBef>
                        <a:defRPr kumimoji="1" sz="1400">
                          <a:solidFill>
                            <a:schemeClr val="tx1"/>
                          </a:solidFill>
                          <a:latin typeface="ヒラギノ角ゴ ProN W3" pitchFamily="-1" charset="-128"/>
                          <a:ea typeface="ヒラギノ角ゴ ProN W3" pitchFamily="-1" charset="-128"/>
                        </a:defRPr>
                      </a:lvl5pPr>
                      <a:lvl6pPr marL="4572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6pPr>
                      <a:lvl7pPr marL="9144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7pPr>
                      <a:lvl8pPr marL="13716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8pPr>
                      <a:lvl9pPr marL="1828800" eaLnBrk="0" fontAlgn="base" hangingPunct="0">
                        <a:spcBef>
                          <a:spcPts val="300"/>
                        </a:spcBef>
                        <a:spcAft>
                          <a:spcPct val="0"/>
                        </a:spcAft>
                        <a:defRPr kumimoji="1" sz="1400">
                          <a:solidFill>
                            <a:schemeClr val="tx1"/>
                          </a:solidFill>
                          <a:latin typeface="ヒラギノ角ゴ ProN W3" pitchFamily="-1" charset="-128"/>
                          <a:ea typeface="ヒラギノ角ゴ ProN W3" pitchFamily="-1" charset="-128"/>
                        </a:defRPr>
                      </a:lvl9pPr>
                    </a:lstStyle>
                    <a:p>
                      <a:r>
                        <a:rPr kumimoji="1"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rPr>
                        <a:t>Reported the case studies for S</a:t>
                      </a:r>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pecifications for Infrastructure Development for Collaboration for Data Circulation.</a:t>
                      </a:r>
                    </a:p>
                    <a:p>
                      <a:r>
                        <a:rPr kumimoji="1" lang="en-US" altLang="ja-JP" sz="1400" baseline="0" dirty="0" smtClean="0">
                          <a:latin typeface="Arial Unicode MS" panose="020B0604020202020204" pitchFamily="50" charset="-128"/>
                          <a:ea typeface="Arial Unicode MS" panose="020B0604020202020204" pitchFamily="50" charset="-128"/>
                          <a:cs typeface="Arial Unicode MS" panose="020B0604020202020204" pitchFamily="50" charset="-128"/>
                        </a:rPr>
                        <a:t>Discussed the TC Report of Activities of 2012 and the Proposed TC Activities of 2013, etc.   </a:t>
                      </a:r>
                      <a:endParaRPr kumimoji="1"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txBody>
                  <a:tcPr marL="91438" marR="91438" marT="45725" marB="45725"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bl>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a:xfrm>
            <a:off x="446088" y="12700"/>
            <a:ext cx="7173912" cy="738188"/>
          </a:xfrm>
        </p:spPr>
        <p:txBody>
          <a:bodyPr/>
          <a:lstStyle/>
          <a:p>
            <a:r>
              <a:rPr lang="en-US" altLang="ja-JP" smtClean="0">
                <a:latin typeface="Arial Unicode MS" pitchFamily="50" charset="-128"/>
                <a:ea typeface="Arial Unicode MS" pitchFamily="50" charset="-128"/>
                <a:cs typeface="Arial Unicode MS" pitchFamily="50" charset="-128"/>
              </a:rPr>
              <a:t>2.  Achievements   </a:t>
            </a:r>
            <a:endParaRPr lang="ja-JP" altLang="en-US" smtClean="0">
              <a:latin typeface="Arial Unicode MS" pitchFamily="50" charset="-128"/>
              <a:ea typeface="Arial Unicode MS" pitchFamily="50" charset="-128"/>
              <a:cs typeface="Arial Unicode MS" pitchFamily="50" charset="-128"/>
            </a:endParaRPr>
          </a:p>
        </p:txBody>
      </p:sp>
      <p:sp>
        <p:nvSpPr>
          <p:cNvPr id="9" name="コンテンツ プレースホルダ 8"/>
          <p:cNvSpPr>
            <a:spLocks noGrp="1"/>
          </p:cNvSpPr>
          <p:nvPr>
            <p:ph sz="quarter" idx="1"/>
          </p:nvPr>
        </p:nvSpPr>
        <p:spPr>
          <a:xfrm>
            <a:off x="457200" y="893763"/>
            <a:ext cx="8229600" cy="4610100"/>
          </a:xfrm>
        </p:spPr>
        <p:txBody>
          <a:bodyPr>
            <a:normAutofit fontScale="92500" lnSpcReduction="10000"/>
          </a:bodyPr>
          <a:lstStyle/>
          <a:p>
            <a:pPr>
              <a:defRPr/>
            </a:pP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Preparation of 3 Technical documents </a:t>
            </a:r>
            <a:endParaRPr lang="ja-JP" altLang="en-US" sz="1800" baseline="30000" dirty="0">
              <a:latin typeface="Arial Unicode MS" panose="020B0604020202020204" pitchFamily="50" charset="-128"/>
              <a:ea typeface="Arial Unicode MS" panose="020B0604020202020204" pitchFamily="50" charset="-128"/>
              <a:cs typeface="Arial Unicode MS" panose="020B0604020202020204" pitchFamily="50" charset="-128"/>
            </a:endParaRPr>
          </a:p>
          <a:p>
            <a:pPr lvl="1">
              <a:defRPr/>
            </a:pPr>
            <a:r>
              <a:rPr lang="en-US" altLang="ja-JP" sz="1900" dirty="0">
                <a:latin typeface="Arial Unicode MS" panose="020B0604020202020204" pitchFamily="50" charset="-128"/>
                <a:ea typeface="Arial Unicode MS" panose="020B0604020202020204" pitchFamily="50" charset="-128"/>
                <a:cs typeface="Arial Unicode MS" panose="020B0604020202020204" pitchFamily="50" charset="-128"/>
              </a:rPr>
              <a:t>Technical </a:t>
            </a:r>
            <a:r>
              <a:rPr lang="en-US" altLang="ja-JP" sz="1900" dirty="0" smtClean="0">
                <a:latin typeface="Arial Unicode MS" panose="020B0604020202020204" pitchFamily="50" charset="-128"/>
                <a:ea typeface="Arial Unicode MS" panose="020B0604020202020204" pitchFamily="50" charset="-128"/>
                <a:cs typeface="Arial Unicode MS" panose="020B0604020202020204" pitchFamily="50" charset="-128"/>
              </a:rPr>
              <a:t>Guide </a:t>
            </a:r>
            <a:r>
              <a:rPr lang="en-US" altLang="ja-JP" sz="1900" dirty="0">
                <a:latin typeface="Arial Unicode MS" panose="020B0604020202020204" pitchFamily="50" charset="-128"/>
                <a:ea typeface="Arial Unicode MS" panose="020B0604020202020204" pitchFamily="50" charset="-128"/>
                <a:cs typeface="Arial Unicode MS" panose="020B0604020202020204" pitchFamily="50" charset="-128"/>
              </a:rPr>
              <a:t>for Data Preparation for Open Data Realization</a:t>
            </a:r>
            <a:r>
              <a:rPr lang="ja-JP" altLang="en-US" sz="1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900" baseline="30000" dirty="0">
                <a:latin typeface="Arial Unicode MS" panose="020B0604020202020204" pitchFamily="50" charset="-128"/>
                <a:ea typeface="Arial Unicode MS" panose="020B0604020202020204" pitchFamily="50" charset="-128"/>
                <a:cs typeface="Arial Unicode MS" panose="020B0604020202020204" pitchFamily="50" charset="-128"/>
              </a:rPr>
              <a:t>(*1</a:t>
            </a:r>
            <a:r>
              <a:rPr lang="en-US" altLang="ja-JP" sz="19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endParaRPr lang="ja-JP" altLang="en-US" sz="19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defRPr/>
            </a:pPr>
            <a:r>
              <a:rPr lang="en-US" altLang="ja-JP" sz="1900" dirty="0">
                <a:latin typeface="Arial Unicode MS" panose="020B0604020202020204" pitchFamily="50" charset="-128"/>
                <a:ea typeface="Arial Unicode MS" panose="020B0604020202020204" pitchFamily="50" charset="-128"/>
                <a:cs typeface="Arial Unicode MS" panose="020B0604020202020204" pitchFamily="50" charset="-128"/>
              </a:rPr>
              <a:t>CSV Data Standards for Open Data Realization </a:t>
            </a:r>
            <a:r>
              <a:rPr lang="en-US" altLang="ja-JP" sz="1900" baseline="30000" dirty="0">
                <a:latin typeface="Arial Unicode MS" panose="020B0604020202020204" pitchFamily="50" charset="-128"/>
                <a:ea typeface="Arial Unicode MS" panose="020B0604020202020204" pitchFamily="50" charset="-128"/>
                <a:cs typeface="Arial Unicode MS" panose="020B0604020202020204" pitchFamily="50" charset="-128"/>
              </a:rPr>
              <a:t>(*2)</a:t>
            </a:r>
            <a:endParaRPr lang="ja-JP" altLang="en-US" sz="1900" baseline="30000" dirty="0">
              <a:latin typeface="Arial Unicode MS" panose="020B0604020202020204" pitchFamily="50" charset="-128"/>
              <a:ea typeface="Arial Unicode MS" panose="020B0604020202020204" pitchFamily="50" charset="-128"/>
              <a:cs typeface="Arial Unicode MS" panose="020B0604020202020204" pitchFamily="50" charset="-128"/>
            </a:endParaRPr>
          </a:p>
          <a:p>
            <a:pPr lvl="1">
              <a:defRPr/>
            </a:pPr>
            <a:r>
              <a:rPr lang="en-US" altLang="ja-JP" sz="1900" dirty="0">
                <a:latin typeface="Arial Unicode MS" panose="020B0604020202020204" pitchFamily="50" charset="-128"/>
                <a:ea typeface="Arial Unicode MS" panose="020B0604020202020204" pitchFamily="50" charset="-128"/>
                <a:cs typeface="Arial Unicode MS" panose="020B0604020202020204" pitchFamily="50" charset="-128"/>
              </a:rPr>
              <a:t>Specifications for Infrastructure Development for Collaboration for Data Circulation</a:t>
            </a:r>
            <a:r>
              <a:rPr lang="ja-JP" altLang="en-US" sz="19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900" dirty="0">
                <a:latin typeface="Arial Unicode MS" panose="020B0604020202020204" pitchFamily="50" charset="-128"/>
                <a:ea typeface="Arial Unicode MS" panose="020B0604020202020204" pitchFamily="50" charset="-128"/>
                <a:cs typeface="Arial Unicode MS" panose="020B0604020202020204" pitchFamily="50" charset="-128"/>
              </a:rPr>
              <a:t>(2012 version) </a:t>
            </a:r>
            <a:r>
              <a:rPr lang="en-US" altLang="ja-JP" sz="1900" baseline="30000" dirty="0">
                <a:latin typeface="Arial Unicode MS" panose="020B0604020202020204" pitchFamily="50" charset="-128"/>
                <a:ea typeface="Arial Unicode MS" panose="020B0604020202020204" pitchFamily="50" charset="-128"/>
                <a:cs typeface="Arial Unicode MS" panose="020B0604020202020204" pitchFamily="50" charset="-128"/>
              </a:rPr>
              <a:t>(*3</a:t>
            </a:r>
            <a:r>
              <a:rPr lang="en-US" altLang="ja-JP" sz="1900" baseline="30000" dirty="0" smtClean="0">
                <a:latin typeface="Arial Unicode MS" panose="020B0604020202020204" pitchFamily="50" charset="-128"/>
                <a:ea typeface="Arial Unicode MS" panose="020B0604020202020204" pitchFamily="50" charset="-128"/>
                <a:cs typeface="Arial Unicode MS" panose="020B0604020202020204" pitchFamily="50" charset="-128"/>
              </a:rPr>
              <a:t>)</a:t>
            </a:r>
            <a:endParaRPr lang="en-US" altLang="ja-JP" sz="21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buFont typeface="Wingdings 3" pitchFamily="18" charset="2"/>
              <a:buNone/>
              <a:defRPr/>
            </a:pPr>
            <a:endParaRPr lang="en-US" altLang="ja-JP"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buFont typeface="Wingdings 3" pitchFamily="18" charset="2"/>
              <a:buNone/>
              <a:defRPr/>
            </a:pPr>
            <a:r>
              <a:rPr lang="ja-JP" altLang="en-US" sz="2100" dirty="0" smtClean="0">
                <a:latin typeface="Arial Unicode MS" panose="020B0604020202020204" pitchFamily="50" charset="-128"/>
                <a:ea typeface="Arial Unicode MS" panose="020B0604020202020204" pitchFamily="50" charset="-128"/>
                <a:cs typeface="Arial Unicode MS" panose="020B0604020202020204" pitchFamily="50" charset="-128"/>
                <a:sym typeface="Wingdings" panose="05000000000000000000" pitchFamily="2" charset="2"/>
              </a:rPr>
              <a:t></a:t>
            </a:r>
            <a:r>
              <a:rPr lang="en-US" altLang="ja-JP" sz="2100" dirty="0" smtClean="0">
                <a:latin typeface="Arial Unicode MS" panose="020B0604020202020204" pitchFamily="50" charset="-128"/>
                <a:ea typeface="Arial Unicode MS" panose="020B0604020202020204" pitchFamily="50" charset="-128"/>
                <a:cs typeface="Arial Unicode MS" panose="020B0604020202020204" pitchFamily="50" charset="-128"/>
                <a:sym typeface="Wingdings" panose="05000000000000000000" pitchFamily="2" charset="2"/>
              </a:rPr>
              <a:t>   Implemented “</a:t>
            </a:r>
            <a:r>
              <a:rPr lang="en-US" altLang="ja-JP" sz="2100" dirty="0" smtClean="0">
                <a:latin typeface="Arial Unicode MS" panose="020B0604020202020204" pitchFamily="50" charset="-128"/>
                <a:ea typeface="Arial Unicode MS" panose="020B0604020202020204" pitchFamily="50" charset="-128"/>
                <a:cs typeface="Arial Unicode MS" panose="020B0604020202020204" pitchFamily="50" charset="-128"/>
              </a:rPr>
              <a:t>Call for Comments” </a:t>
            </a:r>
            <a:endParaRPr lang="ja-JP" altLang="en-US" sz="21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lvl="1">
              <a:defRPr/>
            </a:pPr>
            <a:endParaRPr lang="ja-JP" altLang="en-US" sz="1400" dirty="0" smtClean="0">
              <a:latin typeface="Arial Unicode MS" panose="020B0604020202020204" pitchFamily="50" charset="-128"/>
              <a:ea typeface="Arial Unicode MS" panose="020B0604020202020204" pitchFamily="50" charset="-128"/>
              <a:cs typeface="Arial Unicode MS" panose="020B0604020202020204" pitchFamily="50" charset="-128"/>
            </a:endParaRPr>
          </a:p>
          <a:p>
            <a:pPr>
              <a:defRPr/>
            </a:pP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(*1)</a:t>
            </a:r>
            <a:r>
              <a:rPr lang="ja-JP" altLang="en-US" sz="24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and(*2)</a:t>
            </a:r>
            <a:r>
              <a:rPr lang="ja-JP" altLang="en-US" sz="24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were proposed to “the E-Government Open Data Working Level Meeting”. </a:t>
            </a:r>
          </a:p>
          <a:p>
            <a:pPr lvl="1">
              <a:defRPr/>
            </a:pP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The article of “</a:t>
            </a:r>
            <a:r>
              <a:rPr lang="en-US" altLang="ja-JP" sz="2400" dirty="0" err="1">
                <a:latin typeface="Arial Unicode MS" panose="020B0604020202020204" pitchFamily="50" charset="-128"/>
                <a:ea typeface="Arial Unicode MS" panose="020B0604020202020204" pitchFamily="50" charset="-128"/>
                <a:cs typeface="Arial Unicode MS" panose="020B0604020202020204" pitchFamily="50" charset="-128"/>
              </a:rPr>
              <a:t>Numerics</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 (Table), </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Sentences,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Points to Note for Data Preparation for Geospatial Information (the Guideline is attached</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(*4)</a:t>
            </a:r>
            <a:r>
              <a:rPr lang="en-US" altLang="ja-JP" sz="24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2400" dirty="0">
                <a:latin typeface="Arial Unicode MS" panose="020B0604020202020204" pitchFamily="50" charset="-128"/>
                <a:ea typeface="Arial Unicode MS" panose="020B0604020202020204" pitchFamily="50" charset="-128"/>
                <a:cs typeface="Arial Unicode MS" panose="020B0604020202020204" pitchFamily="50" charset="-128"/>
              </a:rPr>
              <a:t>was based on the documents the Technical Committee presented. </a:t>
            </a:r>
            <a:endParaRPr lang="ja-JP" altLang="en-US" sz="2400" dirty="0"/>
          </a:p>
          <a:p>
            <a:pPr marL="274638" lvl="1" indent="0">
              <a:buFont typeface="Wingdings 3" pitchFamily="18" charset="2"/>
              <a:buNone/>
              <a:defRPr/>
            </a:pPr>
            <a:endParaRPr lang="ja-JP" altLang="en-US" sz="2100" dirty="0" smtClean="0">
              <a:latin typeface="ヒラギノ角ゴ ProN W3" pitchFamily="-1" charset="-128"/>
              <a:ea typeface="ヒラギノ角ゴ ProN W3" pitchFamily="-1" charset="-128"/>
            </a:endParaRPr>
          </a:p>
          <a:p>
            <a:pPr lvl="1">
              <a:defRPr/>
            </a:pPr>
            <a:endParaRPr lang="ja-JP" altLang="en-US" sz="2100" dirty="0" smtClean="0">
              <a:latin typeface="ヒラギノ角ゴ ProN W3" pitchFamily="-1" charset="-128"/>
              <a:ea typeface="ヒラギノ角ゴ ProN W3" pitchFamily="-1" charset="-128"/>
            </a:endParaRPr>
          </a:p>
          <a:p>
            <a:pPr lvl="1">
              <a:defRPr/>
            </a:pPr>
            <a:endParaRPr lang="ja-JP" altLang="en-US" sz="2100" dirty="0" smtClean="0">
              <a:latin typeface="ヒラギノ角ゴ ProN W3" pitchFamily="-1" charset="-128"/>
              <a:ea typeface="ヒラギノ角ゴ ProN W3" pitchFamily="-1" charset="-128"/>
            </a:endParaRPr>
          </a:p>
          <a:p>
            <a:pPr>
              <a:defRPr/>
            </a:pPr>
            <a:endParaRPr lang="ja-JP" altLang="en-US" sz="2400" dirty="0" smtClean="0">
              <a:latin typeface="ヒラギノ角ゴ ProN W6" pitchFamily="-1" charset="-128"/>
              <a:ea typeface="ヒラギノ角ゴ ProN W6" pitchFamily="-1" charset="-128"/>
            </a:endParaRPr>
          </a:p>
        </p:txBody>
      </p:sp>
      <p:sp>
        <p:nvSpPr>
          <p:cNvPr id="14340"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764B4FE6-DA36-4909-B12C-3428743B6216}" type="slidenum">
              <a:rPr lang="ja-JP" altLang="en-US" sz="1400">
                <a:solidFill>
                  <a:schemeClr val="tx2"/>
                </a:solidFill>
                <a:latin typeface="Arial" pitchFamily="34" charset="0"/>
                <a:ea typeface="ＭＳ Ｐゴシック" pitchFamily="50" charset="-128"/>
              </a:rPr>
              <a:pPr>
                <a:spcBef>
                  <a:spcPct val="0"/>
                </a:spcBef>
                <a:buClrTx/>
                <a:buSzTx/>
                <a:buFontTx/>
                <a:buNone/>
              </a:pPr>
              <a:t>6</a:t>
            </a:fld>
            <a:endParaRPr lang="ja-JP" altLang="en-US" sz="1400">
              <a:solidFill>
                <a:schemeClr val="tx2"/>
              </a:solidFill>
              <a:latin typeface="Arial" pitchFamily="34" charset="0"/>
              <a:ea typeface="ＭＳ Ｐゴシック" pitchFamily="50" charset="-128"/>
            </a:endParaRPr>
          </a:p>
        </p:txBody>
      </p:sp>
      <p:sp>
        <p:nvSpPr>
          <p:cNvPr id="14341" name="コンテンツ プレースホルダー 1"/>
          <p:cNvSpPr txBox="1">
            <a:spLocks/>
          </p:cNvSpPr>
          <p:nvPr/>
        </p:nvSpPr>
        <p:spPr bwMode="auto">
          <a:xfrm>
            <a:off x="7888288" y="893763"/>
            <a:ext cx="1009650" cy="544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4161750" indent="-24161750">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547688" indent="-273050">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lvl="1">
              <a:spcBef>
                <a:spcPts val="300"/>
              </a:spcBef>
            </a:pPr>
            <a:endParaRPr lang="ja-JP" altLang="en-US" sz="1800">
              <a:latin typeface="Arial" pitchFamily="34" charset="0"/>
              <a:ea typeface="ＭＳ Ｐゴシック" pitchFamily="50" charset="-128"/>
            </a:endParaRPr>
          </a:p>
        </p:txBody>
      </p:sp>
      <p:sp>
        <p:nvSpPr>
          <p:cNvPr id="14342" name="テキスト ボックス 1"/>
          <p:cNvSpPr txBox="1">
            <a:spLocks noChangeArrowheads="1"/>
          </p:cNvSpPr>
          <p:nvPr/>
        </p:nvSpPr>
        <p:spPr bwMode="auto">
          <a:xfrm>
            <a:off x="650875" y="5470525"/>
            <a:ext cx="74596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eaLnBrk="1" hangingPunct="1">
              <a:spcBef>
                <a:spcPct val="0"/>
              </a:spcBef>
              <a:buClrTx/>
              <a:buSzTx/>
              <a:buFontTx/>
              <a:buNone/>
            </a:pPr>
            <a:r>
              <a:rPr lang="en-US" altLang="ja-JP" sz="1400">
                <a:latin typeface="Arial" pitchFamily="34" charset="0"/>
                <a:ea typeface="ＭＳ Ｐゴシック" pitchFamily="50" charset="-128"/>
              </a:rPr>
              <a:t>(*1) See the 3</a:t>
            </a:r>
            <a:r>
              <a:rPr lang="en-US" altLang="ja-JP" sz="1400" baseline="30000">
                <a:latin typeface="Arial" pitchFamily="34" charset="0"/>
                <a:ea typeface="ＭＳ Ｐゴシック" pitchFamily="50" charset="-128"/>
              </a:rPr>
              <a:t>rd</a:t>
            </a:r>
            <a:r>
              <a:rPr lang="en-US" altLang="ja-JP" sz="1400">
                <a:latin typeface="Arial" pitchFamily="34" charset="0"/>
                <a:ea typeface="ＭＳ Ｐゴシック" pitchFamily="50" charset="-128"/>
              </a:rPr>
              <a:t> TC Ref. 3-4</a:t>
            </a:r>
            <a:r>
              <a:rPr lang="ja-JP" altLang="en-US" sz="1400">
                <a:latin typeface="Arial" pitchFamily="34" charset="0"/>
                <a:ea typeface="ＭＳ Ｐゴシック" pitchFamily="50" charset="-128"/>
              </a:rPr>
              <a:t> </a:t>
            </a:r>
            <a:r>
              <a:rPr lang="en-US" altLang="ja-JP" sz="1400">
                <a:latin typeface="Arial" pitchFamily="34" charset="0"/>
                <a:ea typeface="ＭＳ Ｐゴシック" pitchFamily="50" charset="-128"/>
              </a:rPr>
              <a:t>http://www.opendata.gr.jp/committee/technical/documents.php</a:t>
            </a:r>
          </a:p>
          <a:p>
            <a:pPr eaLnBrk="1" hangingPunct="1">
              <a:spcBef>
                <a:spcPct val="0"/>
              </a:spcBef>
              <a:buClrTx/>
              <a:buSzTx/>
              <a:buFontTx/>
              <a:buNone/>
            </a:pPr>
            <a:r>
              <a:rPr lang="en-US" altLang="ja-JP" sz="1400">
                <a:latin typeface="Arial" pitchFamily="34" charset="0"/>
                <a:ea typeface="ＭＳ Ｐゴシック" pitchFamily="50" charset="-128"/>
              </a:rPr>
              <a:t>(*2) See the 3</a:t>
            </a:r>
            <a:r>
              <a:rPr lang="en-US" altLang="ja-JP" sz="1400" baseline="30000">
                <a:latin typeface="Arial" pitchFamily="34" charset="0"/>
                <a:ea typeface="ＭＳ Ｐゴシック" pitchFamily="50" charset="-128"/>
              </a:rPr>
              <a:t>rd</a:t>
            </a:r>
            <a:r>
              <a:rPr lang="en-US" altLang="ja-JP" sz="1400">
                <a:latin typeface="Arial" pitchFamily="34" charset="0"/>
                <a:ea typeface="ＭＳ Ｐゴシック" pitchFamily="50" charset="-128"/>
              </a:rPr>
              <a:t> TC Ref. 3-6</a:t>
            </a:r>
            <a:r>
              <a:rPr lang="ja-JP" altLang="en-US" sz="1400">
                <a:latin typeface="Arial" pitchFamily="34" charset="0"/>
                <a:ea typeface="ＭＳ Ｐゴシック" pitchFamily="50" charset="-128"/>
              </a:rPr>
              <a:t> </a:t>
            </a:r>
            <a:r>
              <a:rPr lang="en-US" altLang="ja-JP" sz="1400">
                <a:latin typeface="Arial" pitchFamily="34" charset="0"/>
                <a:ea typeface="ＭＳ Ｐゴシック" pitchFamily="50" charset="-128"/>
              </a:rPr>
              <a:t>http://www.opendata.gr.jp/committee/technical/documents.php</a:t>
            </a:r>
          </a:p>
          <a:p>
            <a:pPr eaLnBrk="1" hangingPunct="1">
              <a:spcBef>
                <a:spcPct val="0"/>
              </a:spcBef>
              <a:buClrTx/>
              <a:buSzTx/>
              <a:buFontTx/>
              <a:buNone/>
            </a:pPr>
            <a:r>
              <a:rPr lang="en-US" altLang="ja-JP" sz="1400">
                <a:latin typeface="Arial" pitchFamily="34" charset="0"/>
                <a:ea typeface="ＭＳ Ｐゴシック" pitchFamily="50" charset="-128"/>
              </a:rPr>
              <a:t>(*3) See the 4</a:t>
            </a:r>
            <a:r>
              <a:rPr lang="en-US" altLang="ja-JP" sz="1400" baseline="30000">
                <a:latin typeface="Arial" pitchFamily="34" charset="0"/>
                <a:ea typeface="ＭＳ Ｐゴシック" pitchFamily="50" charset="-128"/>
              </a:rPr>
              <a:t>th</a:t>
            </a:r>
            <a:r>
              <a:rPr lang="en-US" altLang="ja-JP" sz="1400">
                <a:latin typeface="Arial" pitchFamily="34" charset="0"/>
                <a:ea typeface="ＭＳ Ｐゴシック" pitchFamily="50" charset="-128"/>
              </a:rPr>
              <a:t> TC Ref. 2-4</a:t>
            </a:r>
            <a:r>
              <a:rPr lang="ja-JP" altLang="en-US" sz="1400">
                <a:latin typeface="Arial" pitchFamily="34" charset="0"/>
                <a:ea typeface="ＭＳ Ｐゴシック" pitchFamily="50" charset="-128"/>
              </a:rPr>
              <a:t> </a:t>
            </a:r>
            <a:r>
              <a:rPr lang="en-US" altLang="ja-JP" sz="1400">
                <a:latin typeface="Arial" pitchFamily="34" charset="0"/>
                <a:ea typeface="ＭＳ Ｐゴシック" pitchFamily="50" charset="-128"/>
              </a:rPr>
              <a:t>http://www.opendata.gr.jp/committee/technical/documents.php</a:t>
            </a:r>
          </a:p>
          <a:p>
            <a:pPr eaLnBrk="1" hangingPunct="1">
              <a:spcBef>
                <a:spcPct val="0"/>
              </a:spcBef>
              <a:buClrTx/>
              <a:buSzTx/>
              <a:buFontTx/>
              <a:buNone/>
            </a:pPr>
            <a:r>
              <a:rPr lang="en-US" altLang="ja-JP" sz="1400">
                <a:latin typeface="Arial" pitchFamily="34" charset="0"/>
                <a:ea typeface="ＭＳ Ｐゴシック" pitchFamily="50" charset="-128"/>
              </a:rPr>
              <a:t>(*4) http://www.kantei.go.jp/jp/singi/it2/info/h250524-g2.pdf</a:t>
            </a:r>
            <a:endParaRPr lang="ja-JP" altLang="en-US" sz="1400">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a:xfrm>
            <a:off x="446088" y="12700"/>
            <a:ext cx="7173912" cy="738188"/>
          </a:xfrm>
        </p:spPr>
        <p:txBody>
          <a:bodyPr/>
          <a:lstStyle/>
          <a:p>
            <a:pPr algn="ctr"/>
            <a:r>
              <a:rPr lang="en-US" altLang="ja-JP" sz="1800" smtClean="0">
                <a:latin typeface="Arial Unicode MS" pitchFamily="50" charset="-128"/>
                <a:ea typeface="Arial Unicode MS" pitchFamily="50" charset="-128"/>
                <a:cs typeface="Arial Unicode MS" pitchFamily="50" charset="-128"/>
              </a:rPr>
              <a:t>Proposal to the E-Government Open Data Working Level Meeting</a:t>
            </a:r>
            <a:endParaRPr lang="ja-JP" altLang="en-US" sz="1800" smtClean="0">
              <a:latin typeface="Arial Unicode MS" pitchFamily="50" charset="-128"/>
              <a:ea typeface="Arial Unicode MS" pitchFamily="50" charset="-128"/>
              <a:cs typeface="Arial Unicode MS" pitchFamily="50" charset="-128"/>
            </a:endParaRPr>
          </a:p>
        </p:txBody>
      </p:sp>
      <p:sp>
        <p:nvSpPr>
          <p:cNvPr id="9" name="コンテンツ プレースホルダ 8"/>
          <p:cNvSpPr>
            <a:spLocks noGrp="1"/>
          </p:cNvSpPr>
          <p:nvPr>
            <p:ph sz="quarter" idx="1"/>
          </p:nvPr>
        </p:nvSpPr>
        <p:spPr>
          <a:xfrm>
            <a:off x="457200" y="1027113"/>
            <a:ext cx="8235950" cy="4803775"/>
          </a:xfrm>
        </p:spPr>
        <p:txBody>
          <a:bodyPr>
            <a:normAutofit/>
          </a:bodyPr>
          <a:lstStyle/>
          <a:p>
            <a:pPr>
              <a:lnSpc>
                <a:spcPct val="80000"/>
              </a:lnSpc>
              <a:defRPr/>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The Technical Committee proposes followings based on the consideration made so far.</a:t>
            </a:r>
            <a:r>
              <a:rPr lang="ja-JP" altLang="en-US" sz="1600" dirty="0" smtClean="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We hope you could use them as reference, taking account of trials made by other government organizations, for legislation of promotion of open data to be discussed in the E-Government Open Data Working Level Meeting</a:t>
            </a:r>
            <a:r>
              <a:rPr lang="en-US" altLang="ja-JP" sz="1600" b="1" dirty="0" smtClean="0">
                <a:latin typeface="Arial Unicode MS" panose="020B0604020202020204" pitchFamily="50" charset="-128"/>
                <a:ea typeface="Arial Unicode MS" panose="020B0604020202020204" pitchFamily="50" charset="-128"/>
                <a:cs typeface="Arial Unicode MS" panose="020B0604020202020204" pitchFamily="50" charset="-128"/>
              </a:rPr>
              <a:t>.</a:t>
            </a:r>
            <a:endParaRPr lang="en-US" altLang="ja-JP" sz="1600" dirty="0" smtClean="0"/>
          </a:p>
          <a:p>
            <a:pPr marL="0" indent="0">
              <a:lnSpc>
                <a:spcPct val="80000"/>
              </a:lnSpc>
              <a:buFont typeface="Wingdings 3" pitchFamily="18" charset="2"/>
              <a:buNone/>
              <a:defRPr/>
            </a:pPr>
            <a:endParaRPr lang="en-US" altLang="ja-JP" sz="1200" dirty="0" smtClean="0">
              <a:latin typeface="ヒラギノ角ゴ ProN W6" pitchFamily="-1" charset="-128"/>
              <a:ea typeface="ヒラギノ角ゴ ProN W6" pitchFamily="-1" charset="-128"/>
            </a:endParaRPr>
          </a:p>
          <a:p>
            <a:pPr lvl="1">
              <a:lnSpc>
                <a:spcPct val="80000"/>
              </a:lnSpc>
              <a:defRPr/>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For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your consideration of data structure and format for transforming the existing data in tabular or document formats, geographical data and real-time data to be used for open data, we suggest to consult the draft Technical Guides and draft Specifications which have been considered by the Technical Committee.</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80000"/>
              </a:lnSpc>
              <a:defRPr/>
            </a:pPr>
            <a:endParaRPr lang="ja-JP" altLang="en-US" sz="1600" dirty="0" smtClean="0">
              <a:latin typeface="ヒラギノ角ゴ ProN W3" pitchFamily="-1" charset="-128"/>
              <a:ea typeface="ヒラギノ角ゴ ProN W3" pitchFamily="-1" charset="-128"/>
            </a:endParaRPr>
          </a:p>
          <a:p>
            <a:pPr lvl="1">
              <a:lnSpc>
                <a:spcPct val="80000"/>
              </a:lnSpc>
              <a:defRPr/>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For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your consideration of the API where the government is to post the open data, and high specification data format, it is advised to refer to the “1</a:t>
            </a:r>
            <a:r>
              <a:rPr lang="en-US" altLang="ja-JP" sz="1600" baseline="30000" dirty="0">
                <a:latin typeface="Arial Unicode MS" panose="020B0604020202020204" pitchFamily="50" charset="-128"/>
                <a:ea typeface="Arial Unicode MS" panose="020B0604020202020204" pitchFamily="50" charset="-128"/>
                <a:cs typeface="Arial Unicode MS" panose="020B0604020202020204" pitchFamily="50" charset="-128"/>
              </a:rPr>
              <a:t>st</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 version (Draft) of Specifications for Infrastructure Development for Collaboration for Data Circulation (2012)” which was discussed and prepared by the Technical Committee.</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a:p>
            <a:pPr lvl="1">
              <a:lnSpc>
                <a:spcPct val="80000"/>
              </a:lnSpc>
              <a:defRPr/>
            </a:pPr>
            <a:endParaRPr lang="ja-JP" altLang="en-US" sz="2100" dirty="0" smtClean="0">
              <a:latin typeface="ヒラギノ角ゴ ProN W3" pitchFamily="-1" charset="-128"/>
              <a:ea typeface="ヒラギノ角ゴ ProN W3" pitchFamily="-1" charset="-128"/>
            </a:endParaRPr>
          </a:p>
          <a:p>
            <a:pPr lvl="1">
              <a:lnSpc>
                <a:spcPct val="80000"/>
              </a:lnSpc>
              <a:defRPr/>
            </a:pP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For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realization of open data of the government-owned information, it is indispensable to prepare the data disclosure policy and guidelines for ensuring the data reliability in addition to </a:t>
            </a:r>
            <a:r>
              <a:rPr lang="en-US" altLang="ja-JP" sz="1600" dirty="0" smtClean="0">
                <a:latin typeface="Arial Unicode MS" panose="020B0604020202020204" pitchFamily="50" charset="-128"/>
                <a:ea typeface="Arial Unicode MS" panose="020B0604020202020204" pitchFamily="50" charset="-128"/>
                <a:cs typeface="Arial Unicode MS" panose="020B0604020202020204" pitchFamily="50" charset="-128"/>
              </a:rPr>
              <a:t>rule setting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of formats. The environment consolidation including the preparation of manuals and tool templates as well as staff training is another requirement.</a:t>
            </a:r>
            <a:r>
              <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rPr>
              <a:t> </a:t>
            </a:r>
            <a:r>
              <a:rPr lang="en-US" altLang="ja-JP" sz="1600" dirty="0">
                <a:latin typeface="Arial Unicode MS" panose="020B0604020202020204" pitchFamily="50" charset="-128"/>
                <a:ea typeface="Arial Unicode MS" panose="020B0604020202020204" pitchFamily="50" charset="-128"/>
                <a:cs typeface="Arial Unicode MS" panose="020B0604020202020204" pitchFamily="50" charset="-128"/>
              </a:rPr>
              <a:t>Your parallel consideration for these matters is highly appreciated. </a:t>
            </a:r>
            <a:endParaRPr lang="ja-JP" altLang="en-US" sz="1600"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5364"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F93360FE-CD77-4418-9935-8A34F7D6A815}" type="slidenum">
              <a:rPr lang="ja-JP" altLang="en-US" sz="1400">
                <a:solidFill>
                  <a:schemeClr val="tx2"/>
                </a:solidFill>
                <a:latin typeface="Arial" pitchFamily="34" charset="0"/>
                <a:ea typeface="ＭＳ Ｐゴシック" pitchFamily="50" charset="-128"/>
              </a:rPr>
              <a:pPr>
                <a:spcBef>
                  <a:spcPct val="0"/>
                </a:spcBef>
                <a:buClrTx/>
                <a:buSzTx/>
                <a:buFontTx/>
                <a:buNone/>
              </a:pPr>
              <a:t>7</a:t>
            </a:fld>
            <a:endParaRPr lang="ja-JP" altLang="en-US" sz="1400">
              <a:solidFill>
                <a:schemeClr val="tx2"/>
              </a:solidFill>
              <a:latin typeface="Arial" pitchFamily="34" charset="0"/>
              <a:ea typeface="ＭＳ Ｐゴシック" pitchFamily="50" charset="-128"/>
            </a:endParaRPr>
          </a:p>
        </p:txBody>
      </p:sp>
      <p:sp>
        <p:nvSpPr>
          <p:cNvPr id="15365" name="コンテンツ プレースホルダー 1"/>
          <p:cNvSpPr txBox="1">
            <a:spLocks/>
          </p:cNvSpPr>
          <p:nvPr/>
        </p:nvSpPr>
        <p:spPr bwMode="auto">
          <a:xfrm>
            <a:off x="8434388" y="893763"/>
            <a:ext cx="485775" cy="493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4161750" indent="-24161750">
              <a:defRPr kumimoji="1">
                <a:solidFill>
                  <a:schemeClr val="tx1"/>
                </a:solidFill>
                <a:latin typeface="Arial" pitchFamily="34" charset="0"/>
                <a:ea typeface="ＭＳ Ｐゴシック" pitchFamily="50" charset="-128"/>
              </a:defRPr>
            </a:lvl1pPr>
            <a:lvl2pPr marL="274638">
              <a:defRPr kumimoji="1">
                <a:solidFill>
                  <a:schemeClr val="tx1"/>
                </a:solidFill>
                <a:latin typeface="Arial" pitchFamily="34" charset="0"/>
                <a:ea typeface="ＭＳ Ｐゴシック" pitchFamily="50" charset="-128"/>
              </a:defRPr>
            </a:lvl2pPr>
            <a:lvl3pPr marL="936625" indent="-3429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lvl="1">
              <a:lnSpc>
                <a:spcPts val="1600"/>
              </a:lnSpc>
              <a:spcBef>
                <a:spcPts val="1200"/>
              </a:spcBef>
              <a:buClr>
                <a:schemeClr val="accent2"/>
              </a:buClr>
              <a:buSzPct val="76000"/>
              <a:buFont typeface="Wingdings 3" pitchFamily="18" charset="2"/>
              <a:buNone/>
            </a:pPr>
            <a:endParaRPr lang="en-US" altLang="ja-JP" sz="1400" b="1"/>
          </a:p>
          <a:p>
            <a:pPr lvl="2">
              <a:lnSpc>
                <a:spcPts val="1600"/>
              </a:lnSpc>
              <a:spcBef>
                <a:spcPts val="600"/>
              </a:spcBef>
              <a:buClr>
                <a:srgbClr val="BCBCBC"/>
              </a:buClr>
              <a:buSzPct val="76000"/>
              <a:buFontTx/>
              <a:buAutoNum type="circleNumDbPlain"/>
            </a:pPr>
            <a:endParaRPr lang="en-US" altLang="ja-JP" sz="1200" b="1"/>
          </a:p>
        </p:txBody>
      </p:sp>
      <p:sp>
        <p:nvSpPr>
          <p:cNvPr id="15366" name="テキスト ボックス 13"/>
          <p:cNvSpPr txBox="1">
            <a:spLocks noChangeArrowheads="1"/>
          </p:cNvSpPr>
          <p:nvPr/>
        </p:nvSpPr>
        <p:spPr bwMode="auto">
          <a:xfrm>
            <a:off x="219075" y="6107113"/>
            <a:ext cx="87010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eaLnBrk="1" hangingPunct="1">
              <a:spcBef>
                <a:spcPct val="0"/>
              </a:spcBef>
              <a:buClrTx/>
              <a:buSzTx/>
              <a:buFontTx/>
              <a:buNone/>
            </a:pPr>
            <a:r>
              <a:rPr lang="en-US" altLang="ja-JP" sz="1200">
                <a:latin typeface="Arial" pitchFamily="34" charset="0"/>
                <a:ea typeface="ＭＳ Ｐゴシック" pitchFamily="50" charset="-128"/>
              </a:rPr>
              <a:t>Source</a:t>
            </a:r>
            <a:r>
              <a:rPr lang="ja-JP" altLang="en-US" sz="1200">
                <a:latin typeface="Arial" pitchFamily="34" charset="0"/>
                <a:ea typeface="ＭＳ Ｐゴシック" pitchFamily="50" charset="-128"/>
              </a:rPr>
              <a:t>：</a:t>
            </a:r>
            <a:r>
              <a:rPr lang="en-US" altLang="ja-JP" sz="1200">
                <a:latin typeface="Arial Unicode MS" pitchFamily="50" charset="-128"/>
                <a:ea typeface="Arial Unicode MS" pitchFamily="50" charset="-128"/>
                <a:cs typeface="Arial Unicode MS" pitchFamily="50" charset="-128"/>
              </a:rPr>
              <a:t> 3</a:t>
            </a:r>
            <a:r>
              <a:rPr lang="en-US" altLang="ja-JP" sz="1200" baseline="30000">
                <a:latin typeface="Arial Unicode MS" pitchFamily="50" charset="-128"/>
                <a:ea typeface="Arial Unicode MS" pitchFamily="50" charset="-128"/>
                <a:cs typeface="Arial Unicode MS" pitchFamily="50" charset="-128"/>
              </a:rPr>
              <a:t>rd</a:t>
            </a:r>
            <a:r>
              <a:rPr lang="en-US" altLang="ja-JP" sz="1200">
                <a:latin typeface="Arial Unicode MS" pitchFamily="50" charset="-128"/>
                <a:ea typeface="Arial Unicode MS" pitchFamily="50" charset="-128"/>
                <a:cs typeface="Arial Unicode MS" pitchFamily="50" charset="-128"/>
              </a:rPr>
              <a:t> E-Government Open Data Working Level Meeting, “Approach &amp; Proposal of Open Data Promotion Consortium,</a:t>
            </a:r>
          </a:p>
          <a:p>
            <a:pPr eaLnBrk="1" hangingPunct="1">
              <a:spcBef>
                <a:spcPct val="0"/>
              </a:spcBef>
              <a:buClrTx/>
              <a:buSzTx/>
              <a:buFontTx/>
              <a:buNone/>
            </a:pPr>
            <a:r>
              <a:rPr lang="en-US" altLang="ja-JP" sz="1200">
                <a:latin typeface="Arial Unicode MS" pitchFamily="50" charset="-128"/>
                <a:ea typeface="Arial Unicode MS" pitchFamily="50" charset="-128"/>
                <a:cs typeface="Arial Unicode MS" pitchFamily="50" charset="-128"/>
              </a:rPr>
              <a:t>              Mar. 21, 2013 </a:t>
            </a:r>
            <a:endParaRPr lang="ja-JP" altLang="en-US" sz="1200">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a:xfrm>
            <a:off x="446088" y="12700"/>
            <a:ext cx="7173912" cy="738188"/>
          </a:xfrm>
        </p:spPr>
        <p:txBody>
          <a:bodyPr/>
          <a:lstStyle/>
          <a:p>
            <a:r>
              <a:rPr lang="en-US" altLang="ja-JP" smtClean="0">
                <a:latin typeface="Arial Unicode MS" pitchFamily="50" charset="-128"/>
                <a:ea typeface="Arial Unicode MS" pitchFamily="50" charset="-128"/>
                <a:cs typeface="Arial Unicode MS" pitchFamily="50" charset="-128"/>
              </a:rPr>
              <a:t>3.  Items Undertaken </a:t>
            </a:r>
            <a:endParaRPr lang="ja-JP" altLang="en-US" smtClean="0">
              <a:latin typeface="Arial Unicode MS" pitchFamily="50" charset="-128"/>
              <a:ea typeface="Arial Unicode MS" pitchFamily="50" charset="-128"/>
              <a:cs typeface="Arial Unicode MS" pitchFamily="50" charset="-128"/>
            </a:endParaRPr>
          </a:p>
        </p:txBody>
      </p:sp>
      <p:sp>
        <p:nvSpPr>
          <p:cNvPr id="16387" name="コンテンツ プレースホルダ 5"/>
          <p:cNvSpPr>
            <a:spLocks noGrp="1"/>
          </p:cNvSpPr>
          <p:nvPr>
            <p:ph sz="quarter" idx="1"/>
          </p:nvPr>
        </p:nvSpPr>
        <p:spPr>
          <a:xfrm>
            <a:off x="457200" y="893763"/>
            <a:ext cx="8229600" cy="5262562"/>
          </a:xfrm>
        </p:spPr>
        <p:txBody>
          <a:bodyPr/>
          <a:lstStyle/>
          <a:p>
            <a:pPr lvl="1">
              <a:spcBef>
                <a:spcPts val="300"/>
              </a:spcBef>
            </a:pPr>
            <a:r>
              <a:rPr lang="en-US" altLang="ja-JP" sz="1800" smtClean="0">
                <a:latin typeface="Arial Unicode MS" pitchFamily="50" charset="-128"/>
                <a:ea typeface="Arial Unicode MS" pitchFamily="50" charset="-128"/>
                <a:cs typeface="Arial Unicode MS" pitchFamily="50" charset="-128"/>
              </a:rPr>
              <a:t>Survey of Existing Open-Data Technology and Organization </a:t>
            </a:r>
            <a:endParaRPr lang="ja-JP" altLang="en-US" sz="1800" smtClean="0">
              <a:latin typeface="Arial Unicode MS" pitchFamily="50" charset="-128"/>
              <a:ea typeface="Arial Unicode MS" pitchFamily="50" charset="-128"/>
              <a:cs typeface="Arial Unicode MS" pitchFamily="50" charset="-128"/>
            </a:endParaRPr>
          </a:p>
          <a:p>
            <a:pPr lvl="2">
              <a:spcBef>
                <a:spcPts val="300"/>
              </a:spcBef>
            </a:pPr>
            <a:r>
              <a:rPr lang="en-US" altLang="ja-JP" sz="1600" smtClean="0">
                <a:latin typeface="Arial Unicode MS" pitchFamily="50" charset="-128"/>
                <a:ea typeface="Arial Unicode MS" pitchFamily="50" charset="-128"/>
                <a:cs typeface="Arial Unicode MS" pitchFamily="50" charset="-128"/>
              </a:rPr>
              <a:t>TC surveyed existing data formats and APIs and cases in the world, and prepared the usage guidelines and considered issues.</a:t>
            </a:r>
            <a:endParaRPr lang="ja-JP" altLang="en-US" sz="1600" smtClean="0">
              <a:latin typeface="Arial Unicode MS" pitchFamily="50" charset="-128"/>
              <a:ea typeface="Arial Unicode MS" pitchFamily="50" charset="-128"/>
              <a:cs typeface="Arial Unicode MS" pitchFamily="50" charset="-128"/>
            </a:endParaRPr>
          </a:p>
          <a:p>
            <a:pPr lvl="3">
              <a:spcBef>
                <a:spcPts val="300"/>
              </a:spcBef>
            </a:pPr>
            <a:r>
              <a:rPr lang="en-US" altLang="ja-JP" sz="1400" smtClean="0">
                <a:latin typeface="Arial Unicode MS" pitchFamily="50" charset="-128"/>
                <a:ea typeface="Arial Unicode MS" pitchFamily="50" charset="-128"/>
                <a:cs typeface="Arial Unicode MS" pitchFamily="50" charset="-128"/>
              </a:rPr>
              <a:t>Although there exist element technologies for open data, concrete guidelines and best practices are yet to be available. </a:t>
            </a:r>
            <a:endParaRPr lang="ja-JP" altLang="en-US" sz="1400" smtClean="0">
              <a:latin typeface="Arial Unicode MS" pitchFamily="50" charset="-128"/>
              <a:ea typeface="Arial Unicode MS" pitchFamily="50" charset="-128"/>
              <a:cs typeface="Arial Unicode MS" pitchFamily="50" charset="-128"/>
            </a:endParaRPr>
          </a:p>
          <a:p>
            <a:pPr lvl="3">
              <a:spcBef>
                <a:spcPts val="300"/>
              </a:spcBef>
            </a:pPr>
            <a:r>
              <a:rPr lang="en-US" altLang="ja-JP" sz="1400" smtClean="0">
                <a:latin typeface="Arial Unicode MS" pitchFamily="50" charset="-128"/>
                <a:ea typeface="Arial Unicode MS" pitchFamily="50" charset="-128"/>
                <a:cs typeface="Arial Unicode MS" pitchFamily="50" charset="-128"/>
              </a:rPr>
              <a:t>The regulation setting in the upper hierarchy including use of vocabularies, codes, IDs and identifiers etc. is essential. </a:t>
            </a:r>
            <a:endParaRPr lang="ja-JP" altLang="en-US" sz="1400" smtClean="0">
              <a:latin typeface="Arial Unicode MS" pitchFamily="50" charset="-128"/>
              <a:ea typeface="Arial Unicode MS" pitchFamily="50" charset="-128"/>
              <a:cs typeface="Arial Unicode MS" pitchFamily="50" charset="-128"/>
            </a:endParaRPr>
          </a:p>
          <a:p>
            <a:pPr lvl="1">
              <a:spcBef>
                <a:spcPts val="300"/>
              </a:spcBef>
            </a:pPr>
            <a:r>
              <a:rPr lang="en-US" altLang="ja-JP" sz="1800" smtClean="0">
                <a:latin typeface="Arial Unicode MS" pitchFamily="50" charset="-128"/>
                <a:ea typeface="Arial Unicode MS" pitchFamily="50" charset="-128"/>
                <a:cs typeface="Arial Unicode MS" pitchFamily="50" charset="-128"/>
              </a:rPr>
              <a:t>Preparation of Technical Documents      </a:t>
            </a:r>
            <a:endParaRPr lang="ja-JP" altLang="en-US" sz="1800" smtClean="0">
              <a:latin typeface="Arial Unicode MS" pitchFamily="50" charset="-128"/>
              <a:ea typeface="Arial Unicode MS" pitchFamily="50" charset="-128"/>
              <a:cs typeface="Arial Unicode MS" pitchFamily="50" charset="-128"/>
            </a:endParaRPr>
          </a:p>
          <a:p>
            <a:pPr lvl="2">
              <a:spcBef>
                <a:spcPts val="300"/>
              </a:spcBef>
            </a:pPr>
            <a:r>
              <a:rPr lang="en-US" altLang="ja-JP" sz="1600" smtClean="0">
                <a:latin typeface="Arial Unicode MS" pitchFamily="50" charset="-128"/>
                <a:ea typeface="Arial Unicode MS" pitchFamily="50" charset="-128"/>
                <a:cs typeface="Arial Unicode MS" pitchFamily="50" charset="-128"/>
              </a:rPr>
              <a:t>“Technical Guide for Data Preparation for Open Data Realization” </a:t>
            </a:r>
            <a:endParaRPr lang="ja-JP" altLang="en-US" sz="1600" smtClean="0">
              <a:latin typeface="Arial Unicode MS" pitchFamily="50" charset="-128"/>
              <a:ea typeface="Arial Unicode MS" pitchFamily="50" charset="-128"/>
              <a:cs typeface="Arial Unicode MS" pitchFamily="50" charset="-128"/>
            </a:endParaRPr>
          </a:p>
          <a:p>
            <a:pPr lvl="3">
              <a:spcBef>
                <a:spcPts val="300"/>
              </a:spcBef>
            </a:pPr>
            <a:r>
              <a:rPr lang="en-US" altLang="ja-JP" sz="1400" smtClean="0">
                <a:latin typeface="Arial Unicode MS" pitchFamily="50" charset="-128"/>
                <a:ea typeface="Arial Unicode MS" pitchFamily="50" charset="-128"/>
                <a:cs typeface="Arial Unicode MS" pitchFamily="50" charset="-128"/>
              </a:rPr>
              <a:t>The guide which prescribes technical requirements for transforming data possessed by the government, local authorities, businesses etc. into open data as well as procedures for its realization to ensure the usage of wide range of applications and services.</a:t>
            </a:r>
          </a:p>
          <a:p>
            <a:pPr lvl="2">
              <a:spcBef>
                <a:spcPts val="300"/>
              </a:spcBef>
            </a:pPr>
            <a:r>
              <a:rPr lang="en-US" altLang="ja-JP" sz="1400" smtClean="0">
                <a:latin typeface="Arial Unicode MS" pitchFamily="50" charset="-128"/>
                <a:ea typeface="Arial Unicode MS" pitchFamily="50" charset="-128"/>
                <a:cs typeface="Arial Unicode MS" pitchFamily="50" charset="-128"/>
              </a:rPr>
              <a:t> </a:t>
            </a:r>
            <a:r>
              <a:rPr lang="en-US" altLang="ja-JP" sz="1600" smtClean="0">
                <a:latin typeface="Arial Unicode MS" pitchFamily="50" charset="-128"/>
                <a:ea typeface="Arial Unicode MS" pitchFamily="50" charset="-128"/>
                <a:cs typeface="Arial Unicode MS" pitchFamily="50" charset="-128"/>
              </a:rPr>
              <a:t>“CSV Data Standards for Open Data Realization”</a:t>
            </a:r>
          </a:p>
          <a:p>
            <a:pPr lvl="3">
              <a:spcBef>
                <a:spcPts val="300"/>
              </a:spcBef>
            </a:pPr>
            <a:r>
              <a:rPr lang="en-US" altLang="ja-JP" sz="1400" smtClean="0">
                <a:latin typeface="Arial Unicode MS" pitchFamily="50" charset="-128"/>
                <a:ea typeface="Arial Unicode MS" pitchFamily="50" charset="-128"/>
                <a:cs typeface="Arial Unicode MS" pitchFamily="50" charset="-128"/>
              </a:rPr>
              <a:t>TC noted the CSV format as an appropriate data format to satisfy the above-mentioned Technical Guides’ requirements, and set up the rules and formats for data description.</a:t>
            </a:r>
            <a:r>
              <a:rPr lang="ja-JP" altLang="en-US" sz="1200" smtClean="0">
                <a:latin typeface="Arial Unicode MS" pitchFamily="50" charset="-128"/>
                <a:ea typeface="Arial Unicode MS" pitchFamily="50" charset="-128"/>
                <a:cs typeface="Arial Unicode MS" pitchFamily="50" charset="-128"/>
              </a:rPr>
              <a:t>　</a:t>
            </a:r>
            <a:endParaRPr lang="en-US" altLang="ja-JP" sz="1200" smtClean="0">
              <a:latin typeface="Arial Unicode MS" pitchFamily="50" charset="-128"/>
              <a:ea typeface="Arial Unicode MS" pitchFamily="50" charset="-128"/>
              <a:cs typeface="Arial Unicode MS" pitchFamily="50" charset="-128"/>
            </a:endParaRPr>
          </a:p>
          <a:p>
            <a:pPr lvl="2">
              <a:spcBef>
                <a:spcPts val="300"/>
              </a:spcBef>
            </a:pPr>
            <a:r>
              <a:rPr lang="en-US" altLang="ja-JP" sz="1600" smtClean="0">
                <a:latin typeface="Arial Unicode MS" pitchFamily="50" charset="-128"/>
                <a:ea typeface="Arial Unicode MS" pitchFamily="50" charset="-128"/>
                <a:cs typeface="Arial Unicode MS" pitchFamily="50" charset="-128"/>
              </a:rPr>
              <a:t>“Specifications for Infrastructure Development for Collaboration for Data Circulation (2012)”</a:t>
            </a:r>
          </a:p>
          <a:p>
            <a:pPr lvl="4"/>
            <a:r>
              <a:rPr lang="en-US" altLang="ja-JP" sz="1200" smtClean="0">
                <a:latin typeface="Arial Unicode MS" pitchFamily="50" charset="-128"/>
                <a:ea typeface="Arial Unicode MS" pitchFamily="50" charset="-128"/>
                <a:cs typeface="Arial Unicode MS" pitchFamily="50" charset="-128"/>
              </a:rPr>
              <a:t>TC provided SPARQL-standards-based and REST-based APIs, as well as vocabularies to be used </a:t>
            </a:r>
            <a:r>
              <a:rPr lang="en-US" altLang="ja-JP" sz="1400" smtClean="0">
                <a:latin typeface="Arial Unicode MS" pitchFamily="50" charset="-128"/>
                <a:ea typeface="Arial Unicode MS" pitchFamily="50" charset="-128"/>
                <a:cs typeface="Arial Unicode MS" pitchFamily="50" charset="-128"/>
              </a:rPr>
              <a:t>for the system development for open data.     </a:t>
            </a:r>
            <a:endParaRPr lang="ja-JP" altLang="en-US" sz="1400" smtClean="0">
              <a:latin typeface="Arial Unicode MS" pitchFamily="50" charset="-128"/>
              <a:ea typeface="Arial Unicode MS" pitchFamily="50" charset="-128"/>
              <a:cs typeface="Arial Unicode MS" pitchFamily="50" charset="-128"/>
            </a:endParaRPr>
          </a:p>
          <a:p>
            <a:pPr lvl="4"/>
            <a:r>
              <a:rPr lang="en-US" altLang="ja-JP" sz="1400" smtClean="0">
                <a:latin typeface="Arial Unicode MS" pitchFamily="50" charset="-128"/>
                <a:ea typeface="Arial Unicode MS" pitchFamily="50" charset="-128"/>
                <a:cs typeface="Arial Unicode MS" pitchFamily="50" charset="-128"/>
              </a:rPr>
              <a:t>TC provided them for the verification of the Infrastructure Development for Collaboration for Data Circulation in 2012, and implemented case studies</a:t>
            </a:r>
            <a:endParaRPr lang="ja-JP" altLang="en-US" sz="1400" smtClean="0">
              <a:latin typeface="Arial Unicode MS" pitchFamily="50" charset="-128"/>
              <a:ea typeface="Arial Unicode MS" pitchFamily="50" charset="-128"/>
              <a:cs typeface="Arial Unicode MS" pitchFamily="50" charset="-128"/>
            </a:endParaRPr>
          </a:p>
          <a:p>
            <a:pPr marL="0" indent="0">
              <a:lnSpc>
                <a:spcPct val="80000"/>
              </a:lnSpc>
              <a:buFont typeface="Wingdings 3" pitchFamily="18" charset="2"/>
              <a:buNone/>
            </a:pPr>
            <a:endParaRPr lang="ja-JP" altLang="en-US" sz="2000" smtClean="0">
              <a:latin typeface="ヒラギノ角ゴ ProN W6" pitchFamily="-1" charset="-128"/>
              <a:ea typeface="ヒラギノ角ゴ ProN W6" pitchFamily="-1" charset="-128"/>
            </a:endParaRPr>
          </a:p>
        </p:txBody>
      </p:sp>
      <p:sp>
        <p:nvSpPr>
          <p:cNvPr id="16388" name="スライド番号プレースホルダー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itchFamily="18" charset="2"/>
              <a:buChar char=""/>
              <a:defRPr kumimoji="1" sz="2600">
                <a:solidFill>
                  <a:schemeClr val="tx1"/>
                </a:solidFill>
                <a:latin typeface="ヒラギノ角ゴ ProN W6" pitchFamily="-1" charset="-128"/>
                <a:ea typeface="ヒラギノ角ゴ ProN W6" pitchFamily="-1" charset="-128"/>
              </a:defRPr>
            </a:lvl1pPr>
            <a:lvl2pPr marL="37931725" indent="-37474525">
              <a:spcBef>
                <a:spcPts val="500"/>
              </a:spcBef>
              <a:buClr>
                <a:schemeClr val="accent2"/>
              </a:buClr>
              <a:buSzPct val="76000"/>
              <a:buFont typeface="Wingdings 3" pitchFamily="18" charset="2"/>
              <a:buChar char=""/>
              <a:defRPr kumimoji="1" sz="2300">
                <a:solidFill>
                  <a:schemeClr val="tx1"/>
                </a:solidFill>
                <a:latin typeface="ヒラギノ角ゴ ProN W3" pitchFamily="-1" charset="-128"/>
                <a:ea typeface="ヒラギノ角ゴ ProN W3" pitchFamily="-1" charset="-128"/>
              </a:defRPr>
            </a:lvl2pPr>
            <a:lvl3pPr marL="1143000" indent="-228600">
              <a:spcBef>
                <a:spcPts val="500"/>
              </a:spcBef>
              <a:buClr>
                <a:srgbClr val="BCBCBC"/>
              </a:buClr>
              <a:buSzPct val="76000"/>
              <a:buFont typeface="Wingdings 3" pitchFamily="18" charset="2"/>
              <a:buChar char=""/>
              <a:defRPr kumimoji="1" sz="2000">
                <a:solidFill>
                  <a:schemeClr val="tx1"/>
                </a:solidFill>
                <a:latin typeface="ヒラギノ角ゴ ProN W3" pitchFamily="-1" charset="-128"/>
                <a:ea typeface="ヒラギノ角ゴ ProN W3" pitchFamily="-1" charset="-128"/>
              </a:defRPr>
            </a:lvl3pPr>
            <a:lvl4pPr marL="1600200" indent="-228600">
              <a:spcBef>
                <a:spcPts val="400"/>
              </a:spcBef>
              <a:buClr>
                <a:srgbClr val="8BA2B4"/>
              </a:buClr>
              <a:buSzPct val="70000"/>
              <a:buFont typeface="Wingdings" pitchFamily="2" charset="2"/>
              <a:buChar char=""/>
              <a:defRPr kumimoji="1">
                <a:solidFill>
                  <a:schemeClr val="tx1"/>
                </a:solidFill>
                <a:latin typeface="ヒラギノ角ゴ ProN W3" pitchFamily="-1" charset="-128"/>
                <a:ea typeface="ヒラギノ角ゴ ProN W3" pitchFamily="-1" charset="-128"/>
              </a:defRPr>
            </a:lvl4pPr>
            <a:lvl5pPr marL="2057400" indent="-228600">
              <a:spcBef>
                <a:spcPts val="300"/>
              </a:spcBef>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ヒラギノ角ゴ ProN W3" pitchFamily="-1" charset="-128"/>
                <a:ea typeface="ヒラギノ角ゴ ProN W3" pitchFamily="-1" charset="-128"/>
              </a:defRPr>
            </a:lvl9pPr>
          </a:lstStyle>
          <a:p>
            <a:pPr>
              <a:spcBef>
                <a:spcPct val="0"/>
              </a:spcBef>
              <a:buClrTx/>
              <a:buSzTx/>
              <a:buFontTx/>
              <a:buNone/>
            </a:pPr>
            <a:fld id="{1A88680B-CD0C-4740-A1B1-CA4BD956A300}" type="slidenum">
              <a:rPr lang="ja-JP" altLang="en-US" sz="1400">
                <a:solidFill>
                  <a:schemeClr val="tx2"/>
                </a:solidFill>
                <a:latin typeface="Arial" pitchFamily="34" charset="0"/>
                <a:ea typeface="ＭＳ Ｐゴシック" pitchFamily="50" charset="-128"/>
              </a:rPr>
              <a:pPr>
                <a:spcBef>
                  <a:spcPct val="0"/>
                </a:spcBef>
                <a:buClrTx/>
                <a:buSzTx/>
                <a:buFontTx/>
                <a:buNone/>
              </a:pPr>
              <a:t>8</a:t>
            </a:fld>
            <a:endParaRPr lang="ja-JP" altLang="en-US" sz="1400">
              <a:solidFill>
                <a:schemeClr val="tx2"/>
              </a:solidFill>
              <a:latin typeface="Arial" pitchFamily="34" charset="0"/>
              <a:ea typeface="ＭＳ Ｐゴシック" pitchFamily="50" charset="-128"/>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クラシック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1543</Words>
  <Application>Microsoft Office PowerPoint</Application>
  <PresentationFormat>画面に合わせる (4:3)</PresentationFormat>
  <Paragraphs>237</Paragraphs>
  <Slides>20</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20</vt:i4>
      </vt:variant>
    </vt:vector>
  </HeadingPairs>
  <TitlesOfParts>
    <vt:vector size="31" baseType="lpstr">
      <vt:lpstr>Arial</vt:lpstr>
      <vt:lpstr>ＭＳ Ｐゴシック</vt:lpstr>
      <vt:lpstr>メイリオ</vt:lpstr>
      <vt:lpstr>ヒラギノ角ゴ ProN W6</vt:lpstr>
      <vt:lpstr>Wingdings 3</vt:lpstr>
      <vt:lpstr>ヒラギノ角ゴ ProN W3</vt:lpstr>
      <vt:lpstr>Wingdings</vt:lpstr>
      <vt:lpstr>Calibri</vt:lpstr>
      <vt:lpstr>Arial Unicode MS</vt:lpstr>
      <vt:lpstr>ＤＦＧ華康ゴシック体W5</vt:lpstr>
      <vt:lpstr>アース</vt:lpstr>
      <vt:lpstr>PowerPoint プレゼンテーション</vt:lpstr>
      <vt:lpstr>Members</vt:lpstr>
      <vt:lpstr>Object of Activities of Technical Committee</vt:lpstr>
      <vt:lpstr>Plan of Consideration for 3 Years </vt:lpstr>
      <vt:lpstr>Major Achievements in the Fiscal 2012</vt:lpstr>
      <vt:lpstr>１．Outline </vt:lpstr>
      <vt:lpstr>2.  Achievements   </vt:lpstr>
      <vt:lpstr>Proposal to the E-Government Open Data Working Level Meeting</vt:lpstr>
      <vt:lpstr>3.  Items Undertaken </vt:lpstr>
      <vt:lpstr>Major Activities in the Fiscal 2013</vt:lpstr>
      <vt:lpstr>1.  Technical Guide for Data Preparation       for Open Data Realization</vt:lpstr>
      <vt:lpstr>Background and Objectives</vt:lpstr>
      <vt:lpstr>Principles of Guide Preparation</vt:lpstr>
      <vt:lpstr>2. Improvement of Specifications for Infrastructure        Development for Collaboration for Data Circulation </vt:lpstr>
      <vt:lpstr>Meaning </vt:lpstr>
      <vt:lpstr>Items for Improvement </vt:lpstr>
      <vt:lpstr>Wisdom Earned in the Past One Year</vt:lpstr>
      <vt:lpstr>Wisdom </vt:lpstr>
      <vt:lpstr>Proposal of Open Data Declaration</vt:lpstr>
      <vt:lpstr>Proposal of Open Data Declaration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福島　直央</dc:creator>
  <cp:lastModifiedBy/>
  <cp:revision>1</cp:revision>
  <dcterms:created xsi:type="dcterms:W3CDTF">2013-12-08T10:06:03Z</dcterms:created>
  <dcterms:modified xsi:type="dcterms:W3CDTF">2014-03-10T01:15:16Z</dcterms:modified>
</cp:coreProperties>
</file>