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831" r:id="rId1"/>
  </p:sldMasterIdLst>
  <p:notesMasterIdLst>
    <p:notesMasterId r:id="rId11"/>
  </p:notesMasterIdLst>
  <p:handoutMasterIdLst>
    <p:handoutMasterId r:id="rId12"/>
  </p:handoutMasterIdLst>
  <p:sldIdLst>
    <p:sldId id="2112" r:id="rId2"/>
    <p:sldId id="2115" r:id="rId3"/>
    <p:sldId id="2113" r:id="rId4"/>
    <p:sldId id="2098" r:id="rId5"/>
    <p:sldId id="2105" r:id="rId6"/>
    <p:sldId id="2100" r:id="rId7"/>
    <p:sldId id="2116" r:id="rId8"/>
    <p:sldId id="2117" r:id="rId9"/>
    <p:sldId id="2111" r:id="rId10"/>
  </p:sldIdLst>
  <p:sldSz cx="9906000" cy="6858000" type="A4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33CC33"/>
    <a:srgbClr val="800080"/>
    <a:srgbClr val="FF9900"/>
    <a:srgbClr val="99CC00"/>
    <a:srgbClr val="D60093"/>
    <a:srgbClr val="CC99FF"/>
    <a:srgbClr val="CC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21" autoAdjust="0"/>
    <p:restoredTop sz="98777" autoAdjust="0"/>
  </p:normalViewPr>
  <p:slideViewPr>
    <p:cSldViewPr>
      <p:cViewPr>
        <p:scale>
          <a:sx n="120" d="100"/>
          <a:sy n="120" d="100"/>
        </p:scale>
        <p:origin x="-1026" y="-1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259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334" y="-8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2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0E2BD61-DDD7-4277-940A-D53337B860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487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2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39775"/>
            <a:ext cx="53451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2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6" tIns="45673" rIns="91346" bIns="456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8330283-1BF3-43FC-816A-7A3E2B0570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309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71E307F-04E7-4216-B3F9-BBF58478B729}" type="datetime1">
              <a:rPr lang="ja-JP" altLang="en-US" smtClean="0">
                <a:solidFill>
                  <a:prstClr val="black"/>
                </a:solidFill>
              </a:rPr>
              <a:pPr/>
              <a:t>2013/12/6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226E8-6E60-C943-AEE2-C58FEC61AEE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9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1" tIns="45706" rIns="91411" bIns="45706" anchor="b"/>
          <a:lstStyle/>
          <a:p>
            <a:pPr algn="r">
              <a:defRPr/>
            </a:pPr>
            <a:fld id="{BE2482BB-E61C-4A02-9904-72A813E08459}" type="slidenum">
              <a:rPr lang="ja-JP" altLang="en-US" sz="1200">
                <a:solidFill>
                  <a:srgbClr val="000000"/>
                </a:solidFill>
                <a:latin typeface="Arial" charset="0"/>
                <a:ea typeface="+mn-ea"/>
              </a:rPr>
              <a:pPr algn="r">
                <a:defRPr/>
              </a:pPr>
              <a:t>4</a:t>
            </a:fld>
            <a:endParaRPr lang="en-US" altLang="ja-JP" sz="12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>
              <a:defRPr/>
            </a:pPr>
            <a:fld id="{BE2482BB-E61C-4A02-9904-72A813E08459}" type="slidenum">
              <a:rPr lang="ja-JP" altLang="en-US" sz="1200">
                <a:solidFill>
                  <a:srgbClr val="000000"/>
                </a:solidFill>
                <a:latin typeface="Arial" charset="0"/>
                <a:ea typeface="+mn-ea"/>
              </a:rPr>
              <a:pPr algn="r">
                <a:defRPr/>
              </a:pPr>
              <a:t>5</a:t>
            </a:fld>
            <a:endParaRPr lang="en-US" altLang="ja-JP" sz="120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DD4CD-F341-42C8-8828-7507D632519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152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2300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7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404664"/>
          </a:xfrm>
        </p:spPr>
        <p:txBody>
          <a:bodyPr/>
          <a:lstStyle>
            <a:lvl1pPr algn="ctr">
              <a:defRPr sz="2400">
                <a:latin typeface="HGP創英角ｺﾞｼｯｸUB" pitchFamily="50" charset="-128"/>
                <a:ea typeface="HGP創英角ｺﾞｼｯｸUB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82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インデック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31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877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9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2013/12/6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822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3253CD-D50A-4B88-9A4D-8310CCF87A2E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2013/12/6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822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822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1DFB134-F205-4A09-A4CB-E4F86C93D075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7149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82" r:id="rId15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tatdb.nstac.go.j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26.png"/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11" Type="http://schemas.openxmlformats.org/officeDocument/2006/relationships/image" Target="../media/image24.png"/><Relationship Id="rId5" Type="http://schemas.openxmlformats.org/officeDocument/2006/relationships/image" Target="../media/image7.WMF"/><Relationship Id="rId15" Type="http://schemas.openxmlformats.org/officeDocument/2006/relationships/image" Target="../media/image28.png"/><Relationship Id="rId10" Type="http://schemas.openxmlformats.org/officeDocument/2006/relationships/image" Target="../media/image12.jpeg"/><Relationship Id="rId4" Type="http://schemas.openxmlformats.org/officeDocument/2006/relationships/image" Target="../media/image6.wmf"/><Relationship Id="rId9" Type="http://schemas.openxmlformats.org/officeDocument/2006/relationships/image" Target="../media/image11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441852" y="4509120"/>
            <a:ext cx="3095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dirty="0" smtClean="0"/>
              <a:t>平成２５年</a:t>
            </a:r>
            <a:r>
              <a:rPr lang="ja-JP" altLang="en-US" sz="2400" dirty="0" smtClean="0"/>
              <a:t>１２</a:t>
            </a:r>
            <a:r>
              <a:rPr kumimoji="1" lang="ja-JP" altLang="en-US" sz="2400" dirty="0" smtClean="0"/>
              <a:t>月９日</a:t>
            </a:r>
            <a:endParaRPr kumimoji="1" lang="en-US" altLang="ja-JP" sz="2400" dirty="0" smtClean="0"/>
          </a:p>
          <a:p>
            <a:pPr algn="dist"/>
            <a:r>
              <a:rPr lang="ja-JP" altLang="en-US" sz="2400" dirty="0" smtClean="0"/>
              <a:t>総務省</a:t>
            </a:r>
            <a:endParaRPr lang="en-US" altLang="ja-JP" sz="2400" dirty="0" smtClean="0"/>
          </a:p>
          <a:p>
            <a:pPr algn="dist"/>
            <a:r>
              <a:rPr kumimoji="1" lang="ja-JP" altLang="en-US" sz="2400" dirty="0"/>
              <a:t>情報流通行</a:t>
            </a:r>
            <a:r>
              <a:rPr kumimoji="1" lang="ja-JP" altLang="en-US" sz="2400" dirty="0" smtClean="0"/>
              <a:t>政局</a:t>
            </a:r>
            <a:endParaRPr kumimoji="1" lang="en-US" altLang="ja-JP" sz="2400" dirty="0" smtClean="0"/>
          </a:p>
          <a:p>
            <a:pPr algn="dist"/>
            <a:r>
              <a:rPr lang="ja-JP" altLang="en-US" sz="2400" dirty="0"/>
              <a:t>情報</a:t>
            </a:r>
            <a:r>
              <a:rPr lang="ja-JP" altLang="en-US" sz="2400" dirty="0" smtClean="0"/>
              <a:t>流通</a:t>
            </a:r>
            <a:r>
              <a:rPr lang="ja-JP" altLang="en-US" sz="2400" dirty="0"/>
              <a:t>振興課</a:t>
            </a:r>
            <a:endParaRPr kumimoji="1" lang="en-US" altLang="ja-JP" sz="2400" dirty="0" smtClean="0"/>
          </a:p>
        </p:txBody>
      </p:sp>
      <p:sp>
        <p:nvSpPr>
          <p:cNvPr id="6" name="Rectangle 2"/>
          <p:cNvSpPr>
            <a:spLocks noGrp="1" noChangeArrowheads="1"/>
          </p:cNvSpPr>
          <p:nvPr/>
        </p:nvSpPr>
        <p:spPr>
          <a:xfrm>
            <a:off x="0" y="2132856"/>
            <a:ext cx="9906000" cy="140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800" dirty="0" smtClean="0">
                <a:latin typeface="+mn-ea"/>
                <a:ea typeface="+mn-ea"/>
              </a:rPr>
              <a:t>オープンデータに係る総務省の取組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200472" y="3686944"/>
            <a:ext cx="9433048" cy="0"/>
          </a:xfrm>
          <a:prstGeom prst="line">
            <a:avLst/>
          </a:prstGeom>
          <a:ln w="76200" cmpd="thinThick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93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>
            <a:cxnSpLocks noChangeShapeType="1"/>
          </p:cNvCxnSpPr>
          <p:nvPr/>
        </p:nvCxnSpPr>
        <p:spPr bwMode="auto">
          <a:xfrm>
            <a:off x="0" y="404666"/>
            <a:ext cx="9906000" cy="1587"/>
          </a:xfrm>
          <a:prstGeom prst="line">
            <a:avLst/>
          </a:prstGeom>
          <a:noFill/>
          <a:ln w="63500" cmpd="sng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33" name="スライド番号プレースホルダ 11"/>
          <p:cNvSpPr>
            <a:spLocks noGrp="1"/>
          </p:cNvSpPr>
          <p:nvPr>
            <p:ph type="sldNum" sz="quarter" idx="4294967295"/>
          </p:nvPr>
        </p:nvSpPr>
        <p:spPr>
          <a:xfrm>
            <a:off x="9129464" y="6520259"/>
            <a:ext cx="77997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65055-439F-4391-840E-CC8A179C19DE}" type="slidenum">
              <a:rPr kumimoji="0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" y="-2353"/>
            <a:ext cx="9905999" cy="4000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総務省の取組（全体像）</a:t>
            </a:r>
            <a:endParaRPr lang="ja-JP" altLang="en-US" dirty="0">
              <a:solidFill>
                <a:srgbClr val="FF0000"/>
              </a:solidFill>
              <a:latin typeface="HGP創英角ｺﾞｼｯｸUB" pitchFamily="50" charset="-128"/>
              <a:ea typeface="ＤＨＰ特太ゴシック体" pitchFamily="2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812542" y="1164452"/>
            <a:ext cx="9001001" cy="1328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 49"/>
          <p:cNvSpPr/>
          <p:nvPr/>
        </p:nvSpPr>
        <p:spPr>
          <a:xfrm>
            <a:off x="776536" y="980729"/>
            <a:ext cx="5472608" cy="360040"/>
          </a:xfrm>
          <a:prstGeom prst="round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800" b="1" dirty="0" smtClean="0"/>
              <a:t>１．オープンデータ実証実験</a:t>
            </a:r>
            <a:endParaRPr kumimoji="1" lang="ja-JP" altLang="en-US" sz="1800" b="1" dirty="0"/>
          </a:p>
        </p:txBody>
      </p:sp>
      <p:sp>
        <p:nvSpPr>
          <p:cNvPr id="51" name="正方形/長方形 50"/>
          <p:cNvSpPr/>
          <p:nvPr/>
        </p:nvSpPr>
        <p:spPr>
          <a:xfrm>
            <a:off x="900102" y="1484785"/>
            <a:ext cx="8913440" cy="83098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marL="174594" indent="-1745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ＭＳ Ｐゴシック" pitchFamily="50" charset="-128"/>
              </a:rPr>
              <a:t>○</a:t>
            </a:r>
            <a:r>
              <a:rPr lang="ja-JP" altLang="en-US" sz="1600" dirty="0">
                <a:solidFill>
                  <a:schemeClr val="accent6">
                    <a:lumMod val="75000"/>
                  </a:schemeClr>
                </a:solidFill>
                <a:latin typeface="ＭＳ Ｐゴシック" pitchFamily="50" charset="-128"/>
              </a:rPr>
              <a:t>　</a:t>
            </a:r>
            <a:r>
              <a:rPr lang="ja-JP" altLang="en-US" sz="1600" dirty="0" smtClean="0">
                <a:latin typeface="ＭＳ Ｐゴシック" pitchFamily="50" charset="-128"/>
              </a:rPr>
              <a:t>分野</a:t>
            </a:r>
            <a:r>
              <a:rPr lang="ja-JP" altLang="en-US" sz="1600" dirty="0">
                <a:latin typeface="ＭＳ Ｐゴシック" pitchFamily="50" charset="-128"/>
              </a:rPr>
              <a:t>を超えたデータの流通・連携・利活用を効果的に行うために必要となる、</a:t>
            </a:r>
            <a:r>
              <a:rPr lang="ja-JP" altLang="en-US" sz="1600" u="sng" dirty="0">
                <a:latin typeface="ＭＳ Ｐゴシック" pitchFamily="50" charset="-128"/>
              </a:rPr>
              <a:t>①情報流通連携基盤共通</a:t>
            </a:r>
            <a:r>
              <a:rPr lang="ja-JP" altLang="en-US" sz="1600" u="sng" dirty="0" smtClean="0">
                <a:latin typeface="ＭＳ Ｐゴシック" pitchFamily="50" charset="-128"/>
              </a:rPr>
              <a:t>ＡＰＩの</a:t>
            </a:r>
            <a:r>
              <a:rPr lang="ja-JP" altLang="en-US" sz="1600" u="sng" dirty="0">
                <a:latin typeface="ＭＳ Ｐゴシック" pitchFamily="50" charset="-128"/>
              </a:rPr>
              <a:t>確立・国際標準化</a:t>
            </a:r>
            <a:r>
              <a:rPr lang="ja-JP" altLang="en-US" sz="1600" dirty="0">
                <a:latin typeface="ＭＳ Ｐゴシック" pitchFamily="50" charset="-128"/>
              </a:rPr>
              <a:t>、</a:t>
            </a:r>
            <a:r>
              <a:rPr lang="ja-JP" altLang="en-US" sz="1600" u="sng" dirty="0">
                <a:latin typeface="ＭＳ Ｐゴシック" pitchFamily="50" charset="-128"/>
              </a:rPr>
              <a:t>②データの２次利用に関する</a:t>
            </a:r>
            <a:r>
              <a:rPr lang="ja-JP" altLang="en-US" sz="1600" u="sng" dirty="0" smtClean="0">
                <a:latin typeface="ＭＳ Ｐゴシック" pitchFamily="50" charset="-128"/>
              </a:rPr>
              <a:t>ルールの</a:t>
            </a:r>
            <a:r>
              <a:rPr lang="ja-JP" altLang="en-US" sz="1600" u="sng" dirty="0">
                <a:latin typeface="ＭＳ Ｐゴシック" pitchFamily="50" charset="-128"/>
              </a:rPr>
              <a:t>策定</a:t>
            </a:r>
            <a:r>
              <a:rPr lang="ja-JP" altLang="en-US" sz="1600" dirty="0">
                <a:latin typeface="ＭＳ Ｐゴシック" pitchFamily="50" charset="-128"/>
              </a:rPr>
              <a:t>、</a:t>
            </a:r>
            <a:r>
              <a:rPr lang="ja-JP" altLang="en-US" sz="1600" u="sng" dirty="0">
                <a:latin typeface="ＭＳ Ｐゴシック" pitchFamily="50" charset="-128"/>
              </a:rPr>
              <a:t>③オープンデータ化のメリットの可視化</a:t>
            </a:r>
            <a:r>
              <a:rPr lang="ja-JP" altLang="en-US" sz="1600" dirty="0">
                <a:latin typeface="ＭＳ Ｐゴシック" pitchFamily="50" charset="-128"/>
              </a:rPr>
              <a:t>等のための</a:t>
            </a:r>
            <a:r>
              <a:rPr lang="ja-JP" altLang="en-US" sz="1600" dirty="0" smtClean="0">
                <a:latin typeface="ＭＳ Ｐゴシック" pitchFamily="50" charset="-128"/>
              </a:rPr>
              <a:t>実証実験を</a:t>
            </a:r>
            <a:r>
              <a:rPr lang="ja-JP" altLang="en-US" sz="1600" dirty="0">
                <a:latin typeface="ＭＳ Ｐゴシック" pitchFamily="50" charset="-128"/>
              </a:rPr>
              <a:t>実施</a:t>
            </a:r>
            <a:r>
              <a:rPr lang="ja-JP" altLang="en-US" sz="1600" dirty="0" smtClean="0">
                <a:latin typeface="ＭＳ Ｐゴシック" pitchFamily="50" charset="-128"/>
              </a:rPr>
              <a:t>。</a:t>
            </a:r>
            <a:endParaRPr lang="en-US" altLang="ja-JP" sz="1600" dirty="0" smtClean="0">
              <a:latin typeface="ＭＳ Ｐゴシック" pitchFamily="50" charset="-128"/>
            </a:endParaRPr>
          </a:p>
        </p:txBody>
      </p:sp>
      <p:sp>
        <p:nvSpPr>
          <p:cNvPr id="52" name="左中かっこ 51"/>
          <p:cNvSpPr/>
          <p:nvPr/>
        </p:nvSpPr>
        <p:spPr>
          <a:xfrm>
            <a:off x="404883" y="836712"/>
            <a:ext cx="336614" cy="367240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-3936" y="836713"/>
            <a:ext cx="492443" cy="36959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dirty="0" smtClean="0"/>
              <a:t>オープンデータに係る環境整備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/>
        </p:nvSpPr>
        <p:spPr>
          <a:xfrm>
            <a:off x="789116" y="3140968"/>
            <a:ext cx="9001001" cy="1224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角丸四角形 54"/>
          <p:cNvSpPr/>
          <p:nvPr/>
        </p:nvSpPr>
        <p:spPr>
          <a:xfrm>
            <a:off x="753110" y="2924944"/>
            <a:ext cx="5496034" cy="360040"/>
          </a:xfrm>
          <a:prstGeom prst="roundRect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800" b="1" dirty="0"/>
              <a:t>２</a:t>
            </a:r>
            <a:r>
              <a:rPr kumimoji="1" lang="ja-JP" altLang="en-US" sz="1800" b="1" dirty="0" smtClean="0"/>
              <a:t>．オープンデータ流通推進コンソーシアムとの連携</a:t>
            </a:r>
            <a:endParaRPr kumimoji="1" lang="ja-JP" altLang="en-US" sz="1800" b="1" dirty="0"/>
          </a:p>
        </p:txBody>
      </p:sp>
      <p:sp>
        <p:nvSpPr>
          <p:cNvPr id="56" name="正方形/長方形 55"/>
          <p:cNvSpPr/>
          <p:nvPr/>
        </p:nvSpPr>
        <p:spPr>
          <a:xfrm>
            <a:off x="812542" y="5074453"/>
            <a:ext cx="9001001" cy="140243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角丸四角形 56"/>
          <p:cNvSpPr/>
          <p:nvPr/>
        </p:nvSpPr>
        <p:spPr>
          <a:xfrm>
            <a:off x="776536" y="4858430"/>
            <a:ext cx="5472608" cy="360040"/>
          </a:xfrm>
          <a:prstGeom prst="roundRect">
            <a:avLst/>
          </a:prstGeom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800" b="1" dirty="0" smtClean="0"/>
              <a:t>３．総務省保有情報のオープンデータ化</a:t>
            </a:r>
            <a:endParaRPr kumimoji="1" lang="ja-JP" altLang="en-US" sz="1800" b="1" dirty="0"/>
          </a:p>
        </p:txBody>
      </p:sp>
      <p:sp>
        <p:nvSpPr>
          <p:cNvPr id="58" name="正方形/長方形 57"/>
          <p:cNvSpPr/>
          <p:nvPr/>
        </p:nvSpPr>
        <p:spPr>
          <a:xfrm>
            <a:off x="905287" y="3461302"/>
            <a:ext cx="8884828" cy="584759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marL="182531" indent="-182531"/>
            <a:r>
              <a:rPr lang="ja-JP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○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ea typeface="+mn-ea"/>
              </a:rPr>
              <a:t>　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総務省は、本コンソーシアム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ea typeface="+mn-ea"/>
              </a:rPr>
              <a:t>と連携して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、</a:t>
            </a:r>
            <a:r>
              <a:rPr lang="ja-JP" altLang="en-US" sz="1600" u="sng" dirty="0" smtClean="0">
                <a:solidFill>
                  <a:prstClr val="black"/>
                </a:solidFill>
                <a:latin typeface="+mn-ea"/>
                <a:ea typeface="+mn-ea"/>
              </a:rPr>
              <a:t>①オープンデータ</a:t>
            </a:r>
            <a:r>
              <a:rPr lang="ja-JP" altLang="en-US" sz="1600" u="sng" dirty="0">
                <a:solidFill>
                  <a:prstClr val="black"/>
                </a:solidFill>
                <a:latin typeface="+mn-ea"/>
                <a:ea typeface="+mn-ea"/>
              </a:rPr>
              <a:t>に係る技術</a:t>
            </a:r>
            <a:r>
              <a:rPr lang="ja-JP" altLang="en-US" sz="1600" u="sng" dirty="0" smtClean="0">
                <a:solidFill>
                  <a:prstClr val="black"/>
                </a:solidFill>
                <a:latin typeface="+mn-ea"/>
                <a:ea typeface="+mn-ea"/>
              </a:rPr>
              <a:t>仕様の検討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、</a:t>
            </a:r>
            <a:r>
              <a:rPr lang="ja-JP" altLang="en-US" sz="1600" u="sng" dirty="0" smtClean="0">
                <a:solidFill>
                  <a:prstClr val="black"/>
                </a:solidFill>
                <a:latin typeface="+mn-ea"/>
                <a:ea typeface="+mn-ea"/>
              </a:rPr>
              <a:t>②２次</a:t>
            </a:r>
            <a:r>
              <a:rPr lang="ja-JP" altLang="en-US" sz="1600" u="sng" dirty="0">
                <a:solidFill>
                  <a:prstClr val="black"/>
                </a:solidFill>
                <a:latin typeface="+mn-ea"/>
                <a:ea typeface="+mn-ea"/>
              </a:rPr>
              <a:t>利用ルールの</a:t>
            </a:r>
            <a:r>
              <a:rPr lang="ja-JP" altLang="en-US" sz="1600" u="sng" dirty="0" smtClean="0">
                <a:solidFill>
                  <a:prstClr val="black"/>
                </a:solidFill>
                <a:latin typeface="+mn-ea"/>
                <a:ea typeface="+mn-ea"/>
              </a:rPr>
              <a:t>検討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、</a:t>
            </a:r>
            <a:r>
              <a:rPr lang="ja-JP" altLang="en-US" sz="1600" u="sng" dirty="0" smtClean="0">
                <a:solidFill>
                  <a:prstClr val="black"/>
                </a:solidFill>
                <a:latin typeface="+mn-ea"/>
                <a:ea typeface="+mn-ea"/>
              </a:rPr>
              <a:t>③オープンデータ</a:t>
            </a:r>
            <a:r>
              <a:rPr lang="ja-JP" altLang="en-US" sz="1600" u="sng" dirty="0">
                <a:solidFill>
                  <a:prstClr val="black"/>
                </a:solidFill>
                <a:latin typeface="+mn-ea"/>
                <a:ea typeface="+mn-ea"/>
              </a:rPr>
              <a:t>の意義や可能性の情報発信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ea typeface="+mn-ea"/>
              </a:rPr>
              <a:t>を実施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。</a:t>
            </a:r>
            <a:endParaRPr lang="en-US" altLang="ja-JP" sz="1600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920552" y="5382804"/>
            <a:ext cx="8928992" cy="830981"/>
          </a:xfrm>
          <a:prstGeom prst="rect">
            <a:avLst/>
          </a:prstGeom>
        </p:spPr>
        <p:txBody>
          <a:bodyPr wrap="square" lIns="91424" tIns="45712" rIns="91424" bIns="45712">
            <a:spAutoFit/>
          </a:bodyPr>
          <a:lstStyle/>
          <a:p>
            <a:pPr marL="182531" indent="-182531"/>
            <a:r>
              <a:rPr lang="ja-JP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○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ea typeface="+mn-ea"/>
              </a:rPr>
              <a:t>　</a:t>
            </a:r>
            <a:r>
              <a:rPr lang="ja-JP" altLang="en-US" sz="1600" u="sng" dirty="0" smtClean="0">
                <a:solidFill>
                  <a:prstClr val="black"/>
                </a:solidFill>
                <a:latin typeface="+mn-ea"/>
                <a:ea typeface="+mn-ea"/>
              </a:rPr>
              <a:t>データ保有機関の１つとして、他省庁のモデルとなる先行的な取組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を実施。</a:t>
            </a:r>
            <a:endParaRPr lang="en-US" altLang="ja-JP" sz="16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182531" indent="-182531"/>
            <a:r>
              <a:rPr lang="ja-JP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　</a:t>
            </a:r>
            <a:r>
              <a:rPr lang="ja-JP" altLang="en-US" sz="1600" dirty="0">
                <a:solidFill>
                  <a:prstClr val="black"/>
                </a:solidFill>
                <a:latin typeface="+mn-ea"/>
                <a:ea typeface="+mn-ea"/>
              </a:rPr>
              <a:t>・</a:t>
            </a:r>
            <a:r>
              <a:rPr lang="ja-JP" altLang="en-US" sz="1600" u="sng" dirty="0" smtClean="0">
                <a:solidFill>
                  <a:prstClr val="black"/>
                </a:solidFill>
                <a:latin typeface="+mn-ea"/>
                <a:ea typeface="+mn-ea"/>
              </a:rPr>
              <a:t>情報通信白書、情報通信統計データベース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のオープンデータ化（自由な利用条件の採用、ＣＳＶ化）</a:t>
            </a:r>
            <a:endParaRPr lang="en-US" altLang="ja-JP" sz="16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marL="182531" indent="-182531"/>
            <a:r>
              <a:rPr lang="ja-JP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　・</a:t>
            </a:r>
            <a:r>
              <a:rPr lang="ja-JP" altLang="en-US" sz="1600" u="sng" dirty="0" smtClean="0">
                <a:solidFill>
                  <a:prstClr val="black"/>
                </a:solidFill>
                <a:latin typeface="+mn-ea"/>
                <a:ea typeface="+mn-ea"/>
              </a:rPr>
              <a:t>統計</a:t>
            </a:r>
            <a:r>
              <a:rPr lang="ja-JP" altLang="en-US" sz="1600" dirty="0" smtClean="0">
                <a:solidFill>
                  <a:prstClr val="black"/>
                </a:solidFill>
                <a:latin typeface="+mn-ea"/>
                <a:ea typeface="+mn-ea"/>
              </a:rPr>
              <a:t>におけるオープンデータの高度化（ＡＰＩの提供等）</a:t>
            </a:r>
            <a:endParaRPr lang="en-US" altLang="ja-JP" sz="1600" dirty="0" smtClean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82" name="左中かっこ 81"/>
          <p:cNvSpPr/>
          <p:nvPr/>
        </p:nvSpPr>
        <p:spPr>
          <a:xfrm>
            <a:off x="404883" y="4865804"/>
            <a:ext cx="336614" cy="161108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-15550" y="4860412"/>
            <a:ext cx="492443" cy="16164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dirty="0" smtClean="0"/>
              <a:t>先行的取組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07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>
            <a:cxnSpLocks noChangeShapeType="1"/>
          </p:cNvCxnSpPr>
          <p:nvPr/>
        </p:nvCxnSpPr>
        <p:spPr bwMode="auto">
          <a:xfrm>
            <a:off x="0" y="404666"/>
            <a:ext cx="9906000" cy="1587"/>
          </a:xfrm>
          <a:prstGeom prst="line">
            <a:avLst/>
          </a:prstGeom>
          <a:noFill/>
          <a:ln w="63500" cmpd="sng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33" name="スライド番号プレースホルダ 11"/>
          <p:cNvSpPr>
            <a:spLocks noGrp="1"/>
          </p:cNvSpPr>
          <p:nvPr>
            <p:ph type="sldNum" sz="quarter" idx="4294967295"/>
          </p:nvPr>
        </p:nvSpPr>
        <p:spPr>
          <a:xfrm>
            <a:off x="9129464" y="6520259"/>
            <a:ext cx="77997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65055-439F-4391-840E-CC8A179C19DE}" type="slidenum">
              <a:rPr kumimoji="0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テキスト ボックス 116"/>
          <p:cNvSpPr txBox="1">
            <a:spLocks noChangeArrowheads="1"/>
          </p:cNvSpPr>
          <p:nvPr/>
        </p:nvSpPr>
        <p:spPr bwMode="auto">
          <a:xfrm>
            <a:off x="2792760" y="1526753"/>
            <a:ext cx="70580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r"/>
            <a:r>
              <a:rPr lang="en-US" altLang="ja-JP" sz="1000" dirty="0">
                <a:latin typeface="Calibri" pitchFamily="34" charset="0"/>
              </a:rPr>
              <a:t>※</a:t>
            </a:r>
            <a:r>
              <a:rPr lang="ja-JP" altLang="en-US" sz="1000" dirty="0">
                <a:latin typeface="Calibri" pitchFamily="34" charset="0"/>
              </a:rPr>
              <a:t>共通ＡＰＩ（</a:t>
            </a:r>
            <a:r>
              <a:rPr lang="en-US" altLang="ja-JP" sz="1000" dirty="0">
                <a:latin typeface="Calibri" pitchFamily="34" charset="0"/>
              </a:rPr>
              <a:t>Application Programming Interface</a:t>
            </a:r>
            <a:r>
              <a:rPr lang="ja-JP" altLang="en-US" sz="1000" dirty="0">
                <a:latin typeface="Calibri" pitchFamily="34" charset="0"/>
              </a:rPr>
              <a:t>）：情報・データの相互運用性を確保するための共通のデータ形式や通信規約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" y="-2353"/>
            <a:ext cx="9905999" cy="40009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オープンデータ実証実験（全体概要）</a:t>
            </a:r>
            <a:endParaRPr lang="ja-JP" altLang="en-US" dirty="0">
              <a:solidFill>
                <a:srgbClr val="FF0000"/>
              </a:solidFill>
              <a:latin typeface="HGP創英角ｺﾞｼｯｸUB" pitchFamily="50" charset="-128"/>
              <a:ea typeface="ＤＨＰ特太ゴシック体" pitchFamily="2" charset="-128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88121" y="5706906"/>
            <a:ext cx="296478" cy="546025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2590" y="5643825"/>
            <a:ext cx="9536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594" indent="-1745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ＭＳ Ｐゴシック" pitchFamily="50" charset="-128"/>
              </a:rPr>
              <a:t>　・　</a:t>
            </a:r>
            <a:r>
              <a:rPr lang="ja-JP" altLang="en-US" sz="1400" u="sng" dirty="0">
                <a:latin typeface="ＭＳ Ｐゴシック" pitchFamily="50" charset="-128"/>
              </a:rPr>
              <a:t>情報流通連携基盤共通ＡＰＩ（第１版）について、</a:t>
            </a:r>
            <a:r>
              <a:rPr lang="ja-JP" altLang="en-US" sz="1400" dirty="0">
                <a:latin typeface="+mn-ea"/>
              </a:rPr>
              <a:t>平成</a:t>
            </a:r>
            <a:r>
              <a:rPr lang="en-US" altLang="ja-JP" sz="1400" dirty="0">
                <a:latin typeface="+mn-ea"/>
              </a:rPr>
              <a:t>24</a:t>
            </a:r>
            <a:r>
              <a:rPr lang="ja-JP" altLang="en-US" sz="1400" dirty="0">
                <a:latin typeface="+mn-ea"/>
              </a:rPr>
              <a:t>年度の実証実験の結果等を踏まえ、</a:t>
            </a:r>
            <a:r>
              <a:rPr lang="ja-JP" altLang="en-US" sz="1400" u="sng" dirty="0">
                <a:latin typeface="+mn-ea"/>
              </a:rPr>
              <a:t>意見募集（</a:t>
            </a:r>
            <a:r>
              <a:rPr lang="en-US" altLang="ja-JP" sz="1400" u="sng" dirty="0">
                <a:latin typeface="+mn-ea"/>
              </a:rPr>
              <a:t>Call for Comment</a:t>
            </a:r>
            <a:r>
              <a:rPr lang="ja-JP" altLang="en-US" sz="1400" u="sng" dirty="0">
                <a:latin typeface="+mn-ea"/>
              </a:rPr>
              <a:t>）を実施（</a:t>
            </a:r>
            <a:r>
              <a:rPr lang="en-US" altLang="ja-JP" sz="1400" u="sng" dirty="0">
                <a:latin typeface="+mn-ea"/>
              </a:rPr>
              <a:t>10/10</a:t>
            </a:r>
            <a:r>
              <a:rPr lang="ja-JP" altLang="en-US" sz="1400" u="sng" dirty="0">
                <a:latin typeface="+mn-ea"/>
              </a:rPr>
              <a:t>まで）</a:t>
            </a:r>
            <a:r>
              <a:rPr lang="ja-JP" altLang="en-US" sz="1400" dirty="0">
                <a:latin typeface="+mn-ea"/>
              </a:rPr>
              <a:t>。</a:t>
            </a:r>
            <a:r>
              <a:rPr lang="en-US" altLang="ja-JP" sz="1400" u="sng" dirty="0">
                <a:solidFill>
                  <a:srgbClr val="0070C0"/>
                </a:solidFill>
                <a:latin typeface="+mn-ea"/>
              </a:rPr>
              <a:t>http://www.opendata.gr.jp/cfc/</a:t>
            </a:r>
            <a:endParaRPr lang="en-US" altLang="ja-JP" sz="1400" dirty="0">
              <a:latin typeface="+mn-ea"/>
            </a:endParaRPr>
          </a:p>
          <a:p>
            <a:pPr marL="174594" indent="-17459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dirty="0">
                <a:latin typeface="+mn-ea"/>
              </a:rPr>
              <a:t>　・　</a:t>
            </a:r>
            <a:r>
              <a:rPr lang="ja-JP" altLang="en-US" sz="1400" u="sng" dirty="0">
                <a:latin typeface="+mn-ea"/>
              </a:rPr>
              <a:t>平成</a:t>
            </a:r>
            <a:r>
              <a:rPr lang="en-US" altLang="ja-JP" sz="1400" u="sng" dirty="0">
                <a:latin typeface="+mn-ea"/>
              </a:rPr>
              <a:t>25</a:t>
            </a:r>
            <a:r>
              <a:rPr lang="ja-JP" altLang="en-US" sz="1400" u="sng" dirty="0">
                <a:latin typeface="+mn-ea"/>
              </a:rPr>
              <a:t>年度は、年度末の情報流通連携基盤共通ＡＰＩ（第２版）の策定に向けて、自治体の行政情報、社会資本情報、観光情報、防災情報</a:t>
            </a:r>
            <a:r>
              <a:rPr lang="ja-JP" altLang="en-US" sz="1400" u="sng" dirty="0" smtClean="0">
                <a:latin typeface="+mn-ea"/>
              </a:rPr>
              <a:t>等、７本の実証実験を実施中。</a:t>
            </a:r>
            <a:endParaRPr lang="ja-JP" altLang="en-US" sz="1400" u="sng" dirty="0">
              <a:latin typeface="ＭＳ Ｐゴシック" pitchFamily="50" charset="-128"/>
            </a:endParaRPr>
          </a:p>
        </p:txBody>
      </p:sp>
      <p:sp>
        <p:nvSpPr>
          <p:cNvPr id="84" name="下矢印 83"/>
          <p:cNvSpPr/>
          <p:nvPr/>
        </p:nvSpPr>
        <p:spPr>
          <a:xfrm flipV="1">
            <a:off x="4524931" y="3416690"/>
            <a:ext cx="610434" cy="75958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/>
          </a:p>
        </p:txBody>
      </p:sp>
      <p:sp>
        <p:nvSpPr>
          <p:cNvPr id="89" name="テキスト ボックス 88"/>
          <p:cNvSpPr txBox="1"/>
          <p:nvPr/>
        </p:nvSpPr>
        <p:spPr bwMode="auto">
          <a:xfrm>
            <a:off x="1872626" y="4176274"/>
            <a:ext cx="5846063" cy="33575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prstDash val="solid"/>
            <a:miter lim="800000"/>
            <a:headEnd/>
            <a:tailEnd/>
          </a:ln>
          <a:effectLst/>
        </p:spPr>
        <p:txBody>
          <a:bodyPr wrap="square" lIns="79434" tIns="48989" rIns="79434" bIns="48989" rtlCol="0" anchor="ctr">
            <a:prstTxWarp prst="textNoShape">
              <a:avLst/>
            </a:prstTxWarp>
            <a:noAutofit/>
          </a:bodyPr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r>
              <a:rPr lang="ja-JP" altLang="en-US" sz="1400" b="1" dirty="0" smtClean="0">
                <a:solidFill>
                  <a:schemeClr val="bg1"/>
                </a:solidFill>
                <a:latin typeface="+mn-ea"/>
                <a:cs typeface="ヒラギノ角ゴ ProN W6"/>
              </a:rPr>
              <a:t>情報流通連携基盤共通ＡＰＩ</a:t>
            </a:r>
            <a:endParaRPr lang="en-US" altLang="ja-JP" sz="1400" b="1" baseline="30000" dirty="0" smtClean="0">
              <a:solidFill>
                <a:schemeClr val="bg1"/>
              </a:solidFill>
              <a:latin typeface="+mn-ea"/>
              <a:cs typeface="ヒラギノ角ゴ ProN W6"/>
            </a:endParaRPr>
          </a:p>
        </p:txBody>
      </p:sp>
      <p:sp>
        <p:nvSpPr>
          <p:cNvPr id="90" name="屈折矢印 89"/>
          <p:cNvSpPr/>
          <p:nvPr/>
        </p:nvSpPr>
        <p:spPr>
          <a:xfrm>
            <a:off x="4839802" y="3416167"/>
            <a:ext cx="2312128" cy="574058"/>
          </a:xfrm>
          <a:prstGeom prst="bentUpArrow">
            <a:avLst>
              <a:gd name="adj1" fmla="val 37086"/>
              <a:gd name="adj2" fmla="val 39571"/>
              <a:gd name="adj3" fmla="val 352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/>
          </a:p>
        </p:txBody>
      </p:sp>
      <p:sp>
        <p:nvSpPr>
          <p:cNvPr id="101" name="屈折矢印 100"/>
          <p:cNvSpPr/>
          <p:nvPr/>
        </p:nvSpPr>
        <p:spPr>
          <a:xfrm flipH="1">
            <a:off x="2612163" y="3400368"/>
            <a:ext cx="2104284" cy="589857"/>
          </a:xfrm>
          <a:prstGeom prst="bentUpArrow">
            <a:avLst>
              <a:gd name="adj1" fmla="val 37086"/>
              <a:gd name="adj2" fmla="val 39571"/>
              <a:gd name="adj3" fmla="val 352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/>
          </a:p>
        </p:txBody>
      </p:sp>
      <p:sp>
        <p:nvSpPr>
          <p:cNvPr id="103" name="正方形/長方形 815"/>
          <p:cNvSpPr>
            <a:spLocks noChangeArrowheads="1"/>
          </p:cNvSpPr>
          <p:nvPr/>
        </p:nvSpPr>
        <p:spPr bwMode="auto">
          <a:xfrm>
            <a:off x="1704429" y="1916832"/>
            <a:ext cx="2007640" cy="23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/>
          <a:p>
            <a:pPr algn="ctr"/>
            <a:r>
              <a:rPr lang="ja-JP" altLang="en-US" sz="1100" dirty="0" smtClean="0">
                <a:latin typeface="+mn-ea"/>
              </a:rPr>
              <a:t>＜防災情報サービス＞</a:t>
            </a:r>
            <a:endParaRPr lang="ja-JP" altLang="en-US" sz="1100" dirty="0">
              <a:latin typeface="+mn-ea"/>
            </a:endParaRPr>
          </a:p>
        </p:txBody>
      </p:sp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429" y="2152698"/>
            <a:ext cx="1914433" cy="1140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5" name="AutoShape 83"/>
          <p:cNvSpPr>
            <a:spLocks noChangeArrowheads="1"/>
          </p:cNvSpPr>
          <p:nvPr/>
        </p:nvSpPr>
        <p:spPr bwMode="auto">
          <a:xfrm>
            <a:off x="1614379" y="2176070"/>
            <a:ext cx="1494411" cy="230418"/>
          </a:xfrm>
          <a:prstGeom prst="wedgeRoundRectCallout">
            <a:avLst>
              <a:gd name="adj1" fmla="val -6002"/>
              <a:gd name="adj2" fmla="val 147069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ja-JP" altLang="en-US" sz="1100" dirty="0"/>
              <a:t>浸水危険エリア</a:t>
            </a:r>
            <a:endParaRPr lang="ja-JP" altLang="en-US" sz="1100" dirty="0">
              <a:latin typeface="Calibri" pitchFamily="34" charset="0"/>
            </a:endParaRPr>
          </a:p>
        </p:txBody>
      </p:sp>
      <p:sp>
        <p:nvSpPr>
          <p:cNvPr id="106" name="AutoShape 86"/>
          <p:cNvSpPr>
            <a:spLocks noChangeArrowheads="1"/>
          </p:cNvSpPr>
          <p:nvPr/>
        </p:nvSpPr>
        <p:spPr bwMode="auto">
          <a:xfrm>
            <a:off x="2530728" y="2798376"/>
            <a:ext cx="1274550" cy="237154"/>
          </a:xfrm>
          <a:prstGeom prst="wedgeRoundRectCallout">
            <a:avLst>
              <a:gd name="adj1" fmla="val -33737"/>
              <a:gd name="adj2" fmla="val -14879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ja-JP" altLang="en-US" sz="1100" dirty="0" smtClean="0">
                <a:latin typeface="Calibri" pitchFamily="34" charset="0"/>
              </a:rPr>
              <a:t>避難勧告エリア</a:t>
            </a:r>
            <a:endParaRPr lang="ja-JP" altLang="en-US" sz="1100" dirty="0">
              <a:latin typeface="Calibri" pitchFamily="34" charset="0"/>
            </a:endParaRPr>
          </a:p>
        </p:txBody>
      </p: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8696" y="2154625"/>
            <a:ext cx="2036622" cy="1138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8" name="テキスト ボックス 107"/>
          <p:cNvSpPr txBox="1"/>
          <p:nvPr/>
        </p:nvSpPr>
        <p:spPr>
          <a:xfrm>
            <a:off x="3750511" y="1917330"/>
            <a:ext cx="2204189" cy="39288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ja-JP" altLang="en-US" sz="1100" dirty="0" smtClean="0">
                <a:latin typeface="+mn-ea"/>
                <a:cs typeface="Arial Bold"/>
              </a:rPr>
              <a:t>＜公共交通情報サービス＞</a:t>
            </a:r>
            <a:endParaRPr lang="ja-JP" altLang="en-US" sz="1100" dirty="0">
              <a:latin typeface="+mn-ea"/>
              <a:cs typeface="Arial Bold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954700" y="1916832"/>
            <a:ext cx="2020620" cy="23852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ja-JP" altLang="en-US" sz="1100" dirty="0" smtClean="0">
                <a:latin typeface="+mn-ea"/>
                <a:cs typeface="Arial Bold"/>
              </a:rPr>
              <a:t>＜地盤情報サービス＞</a:t>
            </a:r>
            <a:endParaRPr lang="ja-JP" altLang="en-US" sz="1100" dirty="0">
              <a:latin typeface="+mn-ea"/>
              <a:cs typeface="Arial Bold"/>
            </a:endParaRPr>
          </a:p>
        </p:txBody>
      </p:sp>
      <p:sp>
        <p:nvSpPr>
          <p:cNvPr id="110" name="テキスト ボックス 109"/>
          <p:cNvSpPr txBox="1"/>
          <p:nvPr/>
        </p:nvSpPr>
        <p:spPr bwMode="auto">
          <a:xfrm>
            <a:off x="3469073" y="3750885"/>
            <a:ext cx="2747101" cy="267015"/>
          </a:xfrm>
          <a:prstGeom prst="rect">
            <a:avLst/>
          </a:prstGeom>
          <a:noFill/>
          <a:ln w="9525">
            <a:noFill/>
            <a:prstDash val="solid"/>
            <a:miter lim="800000"/>
            <a:headEnd/>
            <a:tailEnd/>
          </a:ln>
          <a:effectLst/>
        </p:spPr>
        <p:txBody>
          <a:bodyPr wrap="none" lIns="79434" tIns="48989" rIns="79434" bIns="48989" rtlCol="0">
            <a:prstTxWarp prst="textNoShape">
              <a:avLst/>
            </a:prstTxWarp>
            <a:spAutoFit/>
          </a:bodyPr>
          <a:lstStyle/>
          <a:p>
            <a:pPr algn="ctr" latinLnBrk="0">
              <a:lnSpc>
                <a:spcPct val="90000"/>
              </a:lnSpc>
              <a:spcBef>
                <a:spcPct val="50000"/>
              </a:spcBef>
            </a:pPr>
            <a:r>
              <a:rPr lang="ja-JP" altLang="en-US" sz="1400" b="1" dirty="0" smtClean="0">
                <a:solidFill>
                  <a:schemeClr val="bg1"/>
                </a:solidFill>
                <a:latin typeface="+mn-ea"/>
                <a:cs typeface="ヒラギノ角ゴ ProN W6"/>
              </a:rPr>
              <a:t>様々な情報の組み合わせ</a:t>
            </a:r>
            <a:endParaRPr lang="ja-JP" altLang="en-US" sz="1400" b="1" dirty="0">
              <a:solidFill>
                <a:schemeClr val="bg1"/>
              </a:solidFill>
              <a:latin typeface="+mn-ea"/>
              <a:cs typeface="ヒラギノ角ゴ ProN W6"/>
            </a:endParaRPr>
          </a:p>
        </p:txBody>
      </p:sp>
      <p:pic>
        <p:nvPicPr>
          <p:cNvPr id="111" name="図 110" descr="::plan:実証アプリ:dksl_screenshot:中央線Screenshot_2013-02-26-02-07-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1795" y="2152698"/>
            <a:ext cx="757612" cy="1140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" name="図 111" descr="::plan:実証アプリ:dksl_screenshot:バス現在位置Screenshot_2013-02-25-21-52-46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5375" y="2157771"/>
            <a:ext cx="723816" cy="1135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4" name="正方形/長方形 113"/>
          <p:cNvSpPr/>
          <p:nvPr/>
        </p:nvSpPr>
        <p:spPr>
          <a:xfrm>
            <a:off x="4891179" y="3035530"/>
            <a:ext cx="718843" cy="1921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50"/>
          </a:p>
        </p:txBody>
      </p:sp>
      <p:sp>
        <p:nvSpPr>
          <p:cNvPr id="115" name="AutoShape 86"/>
          <p:cNvSpPr>
            <a:spLocks noChangeArrowheads="1"/>
          </p:cNvSpPr>
          <p:nvPr/>
        </p:nvSpPr>
        <p:spPr bwMode="auto">
          <a:xfrm>
            <a:off x="4858955" y="2542385"/>
            <a:ext cx="946275" cy="226220"/>
          </a:xfrm>
          <a:prstGeom prst="wedgeRoundRectCallout">
            <a:avLst>
              <a:gd name="adj1" fmla="val -21048"/>
              <a:gd name="adj2" fmla="val 141349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ja-JP" altLang="en-US" sz="1100" dirty="0" smtClean="0">
                <a:latin typeface="Calibri" pitchFamily="34" charset="0"/>
              </a:rPr>
              <a:t>遅延情報</a:t>
            </a:r>
            <a:endParaRPr lang="ja-JP" altLang="en-US" sz="1100" dirty="0">
              <a:latin typeface="Calibri" pitchFamily="34" charset="0"/>
            </a:endParaRPr>
          </a:p>
        </p:txBody>
      </p:sp>
      <p:sp>
        <p:nvSpPr>
          <p:cNvPr id="116" name="AutoShape 86"/>
          <p:cNvSpPr>
            <a:spLocks noChangeArrowheads="1"/>
          </p:cNvSpPr>
          <p:nvPr/>
        </p:nvSpPr>
        <p:spPr bwMode="auto">
          <a:xfrm>
            <a:off x="3677238" y="3075921"/>
            <a:ext cx="1083714" cy="371671"/>
          </a:xfrm>
          <a:prstGeom prst="wedgeRoundRectCallout">
            <a:avLst>
              <a:gd name="adj1" fmla="val 19269"/>
              <a:gd name="adj2" fmla="val -125107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18000" rIns="18000"/>
          <a:lstStyle/>
          <a:p>
            <a:pPr algn="ctr"/>
            <a:r>
              <a:rPr lang="ja-JP" altLang="en-US" sz="1100" dirty="0" smtClean="0">
                <a:latin typeface="Calibri" pitchFamily="34" charset="0"/>
              </a:rPr>
              <a:t>リアルタイム</a:t>
            </a:r>
            <a:endParaRPr lang="en-US" altLang="ja-JP" sz="1100" dirty="0" smtClean="0">
              <a:latin typeface="Calibri" pitchFamily="34" charset="0"/>
            </a:endParaRPr>
          </a:p>
          <a:p>
            <a:pPr algn="ctr"/>
            <a:r>
              <a:rPr lang="ja-JP" altLang="en-US" sz="1100" dirty="0" smtClean="0">
                <a:latin typeface="Calibri" pitchFamily="34" charset="0"/>
              </a:rPr>
              <a:t>位置情報</a:t>
            </a:r>
            <a:endParaRPr lang="ja-JP" altLang="en-US" sz="1100" dirty="0">
              <a:latin typeface="Calibri" pitchFamily="34" charset="0"/>
            </a:endParaRPr>
          </a:p>
        </p:txBody>
      </p:sp>
      <p:sp>
        <p:nvSpPr>
          <p:cNvPr id="117" name="角丸四角形 116"/>
          <p:cNvSpPr/>
          <p:nvPr/>
        </p:nvSpPr>
        <p:spPr>
          <a:xfrm>
            <a:off x="5997049" y="2196288"/>
            <a:ext cx="1917190" cy="45663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Calibri" pitchFamily="34" charset="0"/>
              </a:rPr>
              <a:t>国・県・市町村</a:t>
            </a:r>
            <a:r>
              <a:rPr lang="ja-JP" altLang="en-US" sz="1100" dirty="0" smtClean="0">
                <a:solidFill>
                  <a:schemeClr val="tx1"/>
                </a:solidFill>
                <a:latin typeface="Calibri" pitchFamily="34" charset="0"/>
              </a:rPr>
              <a:t>の</a:t>
            </a:r>
            <a:endParaRPr lang="en-US" altLang="ja-JP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ja-JP" altLang="en-US" sz="1100" dirty="0" smtClean="0">
                <a:solidFill>
                  <a:schemeClr val="tx1"/>
                </a:solidFill>
                <a:latin typeface="Calibri" pitchFamily="34" charset="0"/>
              </a:rPr>
              <a:t>地盤</a:t>
            </a:r>
            <a:r>
              <a:rPr lang="ja-JP" altLang="en-US" sz="1100" dirty="0">
                <a:solidFill>
                  <a:schemeClr val="tx1"/>
                </a:solidFill>
                <a:latin typeface="Calibri" pitchFamily="34" charset="0"/>
              </a:rPr>
              <a:t>情報を一覧</a:t>
            </a:r>
            <a:r>
              <a:rPr lang="ja-JP" altLang="en-US" sz="1100" dirty="0" smtClean="0">
                <a:solidFill>
                  <a:schemeClr val="tx1"/>
                </a:solidFill>
                <a:latin typeface="Calibri" pitchFamily="34" charset="0"/>
              </a:rPr>
              <a:t>表示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56040" y="548680"/>
            <a:ext cx="9579401" cy="9756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indent="-177800"/>
            <a:r>
              <a:rPr lang="ja-JP" altLang="en-US" sz="16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○</a:t>
            </a:r>
            <a:r>
              <a:rPr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　分野を超えたデータの流通・連携・利活用を効果的に行うために必要となる、</a:t>
            </a:r>
            <a:r>
              <a:rPr lang="ja-JP" altLang="en-US" sz="1600" u="sng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①情報流通連携基盤共通ＡＰＩ</a:t>
            </a:r>
            <a:r>
              <a:rPr lang="en-US" altLang="ja-JP" sz="1600" u="sng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※</a:t>
            </a:r>
            <a:r>
              <a:rPr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（標準データ</a:t>
            </a:r>
            <a:r>
              <a:rPr lang="ja-JP" altLang="en-US" sz="16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規格・標準</a:t>
            </a:r>
            <a:r>
              <a:rPr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ＡＰＩ規格）</a:t>
            </a:r>
            <a:r>
              <a:rPr lang="ja-JP" altLang="en-US" sz="1600" u="sng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の確立・国際標準化</a:t>
            </a:r>
            <a:r>
              <a:rPr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、</a:t>
            </a:r>
            <a:r>
              <a:rPr lang="ja-JP" altLang="en-US" sz="1600" u="sng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②データの２次利用に関するルール（データガバナンス方式）の策定</a:t>
            </a:r>
            <a:r>
              <a:rPr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、</a:t>
            </a:r>
            <a:r>
              <a:rPr lang="ja-JP" altLang="en-US" sz="1600" u="sng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③オープンデータ化のメリットの可視化</a:t>
            </a:r>
            <a:r>
              <a:rPr lang="ja-JP" altLang="en-US" sz="1600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等のための</a:t>
            </a:r>
            <a:r>
              <a:rPr lang="ja-JP" altLang="en-US" sz="1600" u="sng" dirty="0">
                <a:solidFill>
                  <a:schemeClr val="tx1"/>
                </a:solidFill>
                <a:latin typeface="ＭＳ Ｐゴシック" pitchFamily="50" charset="-128"/>
              </a:rPr>
              <a:t>実証実験を実施</a:t>
            </a:r>
            <a:r>
              <a:rPr lang="ja-JP" altLang="en-US" sz="16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。</a:t>
            </a:r>
            <a:endParaRPr lang="ja-JP" altLang="en-US" sz="1600" dirty="0">
              <a:solidFill>
                <a:schemeClr val="tx1"/>
              </a:solidFill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60" name="上矢印 59"/>
          <p:cNvSpPr/>
          <p:nvPr/>
        </p:nvSpPr>
        <p:spPr>
          <a:xfrm>
            <a:off x="4610511" y="4591412"/>
            <a:ext cx="198473" cy="2756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54" tIns="33627" rIns="67254" bIns="33627" rtlCol="0" anchor="ctr"/>
          <a:lstStyle/>
          <a:p>
            <a:pPr algn="l"/>
            <a:endParaRPr kumimoji="1" lang="ja-JP" altLang="en-US" sz="800" dirty="0" err="1" smtClean="0"/>
          </a:p>
        </p:txBody>
      </p:sp>
      <p:sp>
        <p:nvSpPr>
          <p:cNvPr id="61" name="上矢印 60"/>
          <p:cNvSpPr/>
          <p:nvPr/>
        </p:nvSpPr>
        <p:spPr>
          <a:xfrm>
            <a:off x="5474607" y="4591410"/>
            <a:ext cx="198473" cy="28747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54" tIns="33627" rIns="67254" bIns="33627" rtlCol="0" anchor="ctr"/>
          <a:lstStyle/>
          <a:p>
            <a:pPr algn="l"/>
            <a:endParaRPr kumimoji="1" lang="ja-JP" altLang="en-US" sz="800" dirty="0" err="1" smtClean="0"/>
          </a:p>
        </p:txBody>
      </p:sp>
      <p:sp>
        <p:nvSpPr>
          <p:cNvPr id="62" name="上矢印 61"/>
          <p:cNvSpPr/>
          <p:nvPr/>
        </p:nvSpPr>
        <p:spPr>
          <a:xfrm>
            <a:off x="6465168" y="4595255"/>
            <a:ext cx="198473" cy="28747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54" tIns="33627" rIns="67254" bIns="33627" rtlCol="0" anchor="ctr"/>
          <a:lstStyle/>
          <a:p>
            <a:pPr algn="l"/>
            <a:endParaRPr kumimoji="1" lang="ja-JP" altLang="en-US" sz="800" dirty="0" err="1" smtClean="0"/>
          </a:p>
        </p:txBody>
      </p:sp>
      <p:sp>
        <p:nvSpPr>
          <p:cNvPr id="63" name="上矢印 62"/>
          <p:cNvSpPr/>
          <p:nvPr/>
        </p:nvSpPr>
        <p:spPr>
          <a:xfrm>
            <a:off x="2136769" y="4601695"/>
            <a:ext cx="198473" cy="2756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54" tIns="33627" rIns="67254" bIns="33627" rtlCol="0" anchor="ctr"/>
          <a:lstStyle/>
          <a:p>
            <a:pPr algn="l"/>
            <a:endParaRPr kumimoji="1" lang="ja-JP" altLang="en-US" sz="800" dirty="0" err="1" smtClean="0"/>
          </a:p>
        </p:txBody>
      </p:sp>
      <p:sp>
        <p:nvSpPr>
          <p:cNvPr id="64" name="上矢印 63"/>
          <p:cNvSpPr/>
          <p:nvPr/>
        </p:nvSpPr>
        <p:spPr>
          <a:xfrm>
            <a:off x="2916103" y="4601694"/>
            <a:ext cx="206456" cy="24649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54" tIns="33627" rIns="67254" bIns="33627" rtlCol="0" anchor="ctr"/>
          <a:lstStyle/>
          <a:p>
            <a:pPr algn="l"/>
            <a:endParaRPr kumimoji="1" lang="ja-JP" altLang="en-US" sz="800" dirty="0" err="1" smtClean="0"/>
          </a:p>
        </p:txBody>
      </p:sp>
      <p:sp>
        <p:nvSpPr>
          <p:cNvPr id="65" name="上矢印 64"/>
          <p:cNvSpPr/>
          <p:nvPr/>
        </p:nvSpPr>
        <p:spPr>
          <a:xfrm>
            <a:off x="3800872" y="4601694"/>
            <a:ext cx="198473" cy="28126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54" tIns="33627" rIns="67254" bIns="33627" rtlCol="0" anchor="ctr"/>
          <a:lstStyle/>
          <a:p>
            <a:pPr algn="l"/>
            <a:endParaRPr kumimoji="1" lang="ja-JP" altLang="en-US" sz="800" dirty="0" err="1" smtClean="0"/>
          </a:p>
        </p:txBody>
      </p:sp>
      <p:pic>
        <p:nvPicPr>
          <p:cNvPr id="66" name="Picture 12" descr="C:\Users\006751\AppData\Local\Microsoft\Windows\Temporary Internet Files\Content.IE5\YBVEMCRZ\MC90031081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664" y="4958299"/>
            <a:ext cx="534297" cy="30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テキスト ボックス 66"/>
          <p:cNvSpPr txBox="1"/>
          <p:nvPr/>
        </p:nvSpPr>
        <p:spPr>
          <a:xfrm>
            <a:off x="1568624" y="5304121"/>
            <a:ext cx="11895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自治体行政</a:t>
            </a:r>
            <a:r>
              <a:rPr lang="ja-JP" altLang="en-US" sz="1000" dirty="0"/>
              <a:t>情報</a:t>
            </a:r>
            <a:endParaRPr kumimoji="1" lang="ja-JP" altLang="en-US" sz="1000" dirty="0"/>
          </a:p>
        </p:txBody>
      </p:sp>
      <p:pic>
        <p:nvPicPr>
          <p:cNvPr id="68" name="Picture 9" descr="C:\Users\fr611884\AppData\Local\Microsoft\Windows\Temporary Internet Files\Content.IE5\27XX367M\MC90042461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85" y="4932229"/>
            <a:ext cx="433290" cy="3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テキスト ボックス 68"/>
          <p:cNvSpPr txBox="1"/>
          <p:nvPr/>
        </p:nvSpPr>
        <p:spPr>
          <a:xfrm>
            <a:off x="2504728" y="5304701"/>
            <a:ext cx="1286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社会資本情報</a:t>
            </a:r>
            <a:endParaRPr kumimoji="1" lang="ja-JP" altLang="en-US" sz="1000" dirty="0"/>
          </a:p>
        </p:txBody>
      </p:sp>
      <p:pic>
        <p:nvPicPr>
          <p:cNvPr id="70" name="図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78" y="4913122"/>
            <a:ext cx="564234" cy="390999"/>
          </a:xfrm>
          <a:prstGeom prst="rect">
            <a:avLst/>
          </a:prstGeom>
        </p:spPr>
      </p:pic>
      <p:sp>
        <p:nvSpPr>
          <p:cNvPr id="71" name="テキスト ボックス 70"/>
          <p:cNvSpPr txBox="1"/>
          <p:nvPr/>
        </p:nvSpPr>
        <p:spPr>
          <a:xfrm>
            <a:off x="3368824" y="5315989"/>
            <a:ext cx="11793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観光情報</a:t>
            </a:r>
            <a:endParaRPr kumimoji="1" lang="ja-JP" altLang="en-US" sz="1000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4232920" y="5304121"/>
            <a:ext cx="1118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防災情報</a:t>
            </a:r>
            <a:endParaRPr kumimoji="1" lang="ja-JP" altLang="en-US" sz="1000" dirty="0"/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40" y="5099949"/>
            <a:ext cx="380416" cy="204172"/>
          </a:xfrm>
          <a:prstGeom prst="rect">
            <a:avLst/>
          </a:prstGeom>
        </p:spPr>
      </p:pic>
      <p:pic>
        <p:nvPicPr>
          <p:cNvPr id="74" name="図 7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97" y="4846422"/>
            <a:ext cx="353607" cy="321437"/>
          </a:xfrm>
          <a:prstGeom prst="rect">
            <a:avLst/>
          </a:prstGeom>
        </p:spPr>
      </p:pic>
      <p:sp>
        <p:nvSpPr>
          <p:cNvPr id="75" name="テキスト ボックス 74"/>
          <p:cNvSpPr txBox="1"/>
          <p:nvPr/>
        </p:nvSpPr>
        <p:spPr>
          <a:xfrm>
            <a:off x="5120546" y="5304121"/>
            <a:ext cx="1056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公共交通情報</a:t>
            </a:r>
            <a:endParaRPr kumimoji="1" lang="ja-JP" altLang="en-US" sz="1000" dirty="0"/>
          </a:p>
        </p:txBody>
      </p:sp>
      <p:pic>
        <p:nvPicPr>
          <p:cNvPr id="76" name="Picture 6" descr="Image0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18" y="4952250"/>
            <a:ext cx="257174" cy="295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テキスト ボックス 76"/>
          <p:cNvSpPr txBox="1"/>
          <p:nvPr/>
        </p:nvSpPr>
        <p:spPr>
          <a:xfrm>
            <a:off x="6111255" y="5304121"/>
            <a:ext cx="1001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統計情報</a:t>
            </a:r>
            <a:endParaRPr kumimoji="1" lang="ja-JP" altLang="en-US" sz="1000" dirty="0"/>
          </a:p>
        </p:txBody>
      </p:sp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45" y="4944081"/>
            <a:ext cx="36004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テキスト ボックス 78"/>
          <p:cNvSpPr txBox="1"/>
          <p:nvPr/>
        </p:nvSpPr>
        <p:spPr>
          <a:xfrm>
            <a:off x="6826878" y="5315989"/>
            <a:ext cx="12224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000" dirty="0" smtClean="0"/>
              <a:t>花粉症情報</a:t>
            </a:r>
            <a:endParaRPr kumimoji="1" lang="ja-JP" altLang="en-US" sz="1000" dirty="0"/>
          </a:p>
        </p:txBody>
      </p:sp>
      <p:sp>
        <p:nvSpPr>
          <p:cNvPr id="80" name="上矢印 79"/>
          <p:cNvSpPr/>
          <p:nvPr/>
        </p:nvSpPr>
        <p:spPr>
          <a:xfrm>
            <a:off x="7337904" y="4584041"/>
            <a:ext cx="198473" cy="28747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254" tIns="33627" rIns="67254" bIns="33627" rtlCol="0" anchor="ctr"/>
          <a:lstStyle/>
          <a:p>
            <a:pPr algn="l"/>
            <a:endParaRPr kumimoji="1" lang="ja-JP" altLang="en-US" sz="800" dirty="0" err="1" smtClean="0"/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289" y="4882957"/>
            <a:ext cx="593745" cy="4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/>
          <p:cNvCxnSpPr>
            <a:cxnSpLocks noChangeShapeType="1"/>
          </p:cNvCxnSpPr>
          <p:nvPr/>
        </p:nvCxnSpPr>
        <p:spPr bwMode="auto">
          <a:xfrm>
            <a:off x="0" y="404664"/>
            <a:ext cx="9906000" cy="1587"/>
          </a:xfrm>
          <a:prstGeom prst="line">
            <a:avLst/>
          </a:prstGeom>
          <a:noFill/>
          <a:ln w="63500" cmpd="sng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128" name="大かっこ 127"/>
          <p:cNvSpPr/>
          <p:nvPr/>
        </p:nvSpPr>
        <p:spPr>
          <a:xfrm>
            <a:off x="3490128" y="1052736"/>
            <a:ext cx="6284970" cy="372284"/>
          </a:xfrm>
          <a:prstGeom prst="bracketPair">
            <a:avLst>
              <a:gd name="adj" fmla="val 764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ja-JP" altLang="en-US" sz="1200" dirty="0" smtClean="0">
                <a:latin typeface="+mn-ea"/>
              </a:rPr>
              <a:t>実施主体：　エヌ</a:t>
            </a:r>
            <a:r>
              <a:rPr lang="ja-JP" altLang="en-US" sz="1200" dirty="0">
                <a:latin typeface="+mn-ea"/>
              </a:rPr>
              <a:t>・ティ・ティ・データ （</a:t>
            </a:r>
            <a:r>
              <a:rPr lang="en-US" altLang="ja-JP" sz="1200" dirty="0">
                <a:latin typeface="+mn-ea"/>
              </a:rPr>
              <a:t>LOD</a:t>
            </a:r>
            <a:r>
              <a:rPr lang="ja-JP" altLang="en-US" sz="1200" dirty="0">
                <a:latin typeface="+mn-ea"/>
              </a:rPr>
              <a:t>イニシアティブ、日本</a:t>
            </a:r>
            <a:r>
              <a:rPr lang="ja-JP" altLang="en-US" sz="1200" dirty="0" smtClean="0">
                <a:latin typeface="+mn-ea"/>
              </a:rPr>
              <a:t>マイクロソフト、</a:t>
            </a:r>
            <a:r>
              <a:rPr lang="ja-JP" altLang="en-US" sz="1200" dirty="0">
                <a:latin typeface="+mn-ea"/>
              </a:rPr>
              <a:t>インディゴ</a:t>
            </a:r>
            <a:r>
              <a:rPr lang="ja-JP" altLang="en-US" sz="1200" dirty="0" smtClean="0">
                <a:latin typeface="+mn-ea"/>
              </a:rPr>
              <a:t>、</a:t>
            </a:r>
            <a:r>
              <a:rPr lang="en-US" altLang="ja-JP" sz="1200" dirty="0" smtClean="0">
                <a:latin typeface="+mn-ea"/>
              </a:rPr>
              <a:t>jig.jp</a:t>
            </a:r>
            <a:r>
              <a:rPr lang="ja-JP" altLang="en-US" sz="1200" dirty="0">
                <a:latin typeface="+mn-ea"/>
              </a:rPr>
              <a:t>）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 smtClean="0">
                <a:latin typeface="+mn-ea"/>
              </a:rPr>
              <a:t>連携主体：　横浜市</a:t>
            </a:r>
            <a:r>
              <a:rPr lang="ja-JP" altLang="en-US" sz="1200" dirty="0">
                <a:latin typeface="+mn-ea"/>
              </a:rPr>
              <a:t>、</a:t>
            </a:r>
            <a:r>
              <a:rPr lang="ja-JP" altLang="en-US" sz="1200" dirty="0" smtClean="0">
                <a:latin typeface="+mn-ea"/>
              </a:rPr>
              <a:t>鯖江市</a:t>
            </a:r>
            <a:endParaRPr lang="ja-JP" altLang="en-US" sz="1200" dirty="0">
              <a:latin typeface="+mn-ea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83484" y="3346413"/>
            <a:ext cx="1440000" cy="3027661"/>
          </a:xfrm>
          <a:prstGeom prst="rect">
            <a:avLst/>
          </a:prstGeom>
          <a:solidFill>
            <a:srgbClr val="B9E1FF">
              <a:alpha val="34902"/>
            </a:srgbClr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8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サービス利用者</a:t>
            </a:r>
            <a:endParaRPr kumimoji="1" lang="en-US" altLang="ja-JP" sz="1800" dirty="0" smtClean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（地元住民）</a:t>
            </a:r>
          </a:p>
        </p:txBody>
      </p:sp>
      <p:sp>
        <p:nvSpPr>
          <p:cNvPr id="56" name="正方形/長方形 55"/>
          <p:cNvSpPr/>
          <p:nvPr/>
        </p:nvSpPr>
        <p:spPr>
          <a:xfrm>
            <a:off x="4106118" y="4001582"/>
            <a:ext cx="3632228" cy="2364184"/>
          </a:xfrm>
          <a:prstGeom prst="rect">
            <a:avLst/>
          </a:prstGeom>
          <a:solidFill>
            <a:srgbClr val="FFFF99">
              <a:alpha val="50000"/>
            </a:srgbClr>
          </a:solidFill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kumimoji="1" lang="ja-JP" altLang="en-US" sz="1800" u="sng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情報流通連携基盤システム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8121352" y="3353667"/>
            <a:ext cx="1476000" cy="3027661"/>
          </a:xfrm>
          <a:prstGeom prst="rect">
            <a:avLst/>
          </a:prstGeom>
          <a:solidFill>
            <a:srgbClr val="B9E1FF">
              <a:alpha val="34902"/>
            </a:srgbClr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800" dirty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データ提供者</a:t>
            </a:r>
            <a:endParaRPr kumimoji="1" lang="en-US" altLang="ja-JP" sz="1800" dirty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（自治体職員</a:t>
            </a:r>
            <a:r>
              <a:rPr kumimoji="1" lang="ja-JP" altLang="en-US" sz="1600" dirty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）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4253094" y="4055683"/>
            <a:ext cx="3338276" cy="19644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kumimoji="1" lang="ja-JP" altLang="en-US" sz="1800" u="sng" dirty="0" smtClean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</p:txBody>
      </p:sp>
      <p:sp>
        <p:nvSpPr>
          <p:cNvPr id="59" name="円柱 58"/>
          <p:cNvSpPr/>
          <p:nvPr/>
        </p:nvSpPr>
        <p:spPr>
          <a:xfrm>
            <a:off x="4423927" y="5541015"/>
            <a:ext cx="2996610" cy="387005"/>
          </a:xfrm>
          <a:prstGeom prst="can">
            <a:avLst>
              <a:gd name="adj" fmla="val 2341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b"/>
          <a:lstStyle/>
          <a:p>
            <a:pPr algn="ctr"/>
            <a:r>
              <a:rPr kumimoji="1" lang="ja-JP" altLang="en-US" sz="14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自治体行政情報データベース</a:t>
            </a:r>
          </a:p>
        </p:txBody>
      </p:sp>
      <p:pic>
        <p:nvPicPr>
          <p:cNvPr id="60" name="Picture 1043" descr="C:\Documents and Settings\moroy\My Documents\My Pictures\Microsoft クリップ オーガナイザ\00431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1" y="4792523"/>
            <a:ext cx="597686" cy="59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直線矢印コネクタ 60"/>
          <p:cNvCxnSpPr>
            <a:stCxn id="146" idx="3"/>
          </p:cNvCxnSpPr>
          <p:nvPr/>
        </p:nvCxnSpPr>
        <p:spPr>
          <a:xfrm>
            <a:off x="7361498" y="4462509"/>
            <a:ext cx="963719" cy="16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>
            <a:off x="7474916" y="4157395"/>
            <a:ext cx="1044578" cy="3275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①登録</a:t>
            </a:r>
          </a:p>
        </p:txBody>
      </p:sp>
      <p:sp>
        <p:nvSpPr>
          <p:cNvPr id="63" name="円柱 62"/>
          <p:cNvSpPr/>
          <p:nvPr/>
        </p:nvSpPr>
        <p:spPr>
          <a:xfrm>
            <a:off x="8725224" y="5239127"/>
            <a:ext cx="675987" cy="840530"/>
          </a:xfrm>
          <a:prstGeom prst="can">
            <a:avLst>
              <a:gd name="adj" fmla="val 23419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 smtClean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</p:txBody>
      </p:sp>
      <p:pic>
        <p:nvPicPr>
          <p:cNvPr id="64" name="Picture 1055" descr="C:\Documents and Settings\moroy\My Documents\My Pictures\Microsoft クリップ オーガナイザ\004326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872" y="5541015"/>
            <a:ext cx="586987" cy="5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円柱 64"/>
          <p:cNvSpPr/>
          <p:nvPr/>
        </p:nvSpPr>
        <p:spPr>
          <a:xfrm>
            <a:off x="4515912" y="4690799"/>
            <a:ext cx="1300688" cy="655146"/>
          </a:xfrm>
          <a:prstGeom prst="can">
            <a:avLst>
              <a:gd name="adj" fmla="val 12838"/>
            </a:avLst>
          </a:prstGeom>
          <a:solidFill>
            <a:srgbClr val="C4E59F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ボキャブラリ</a:t>
            </a:r>
            <a:endParaRPr kumimoji="1" lang="en-US" altLang="ja-JP" sz="1600" dirty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2360712" y="1546143"/>
            <a:ext cx="1891117" cy="1318212"/>
          </a:xfrm>
          <a:prstGeom prst="rect">
            <a:avLst/>
          </a:prstGeom>
          <a:solidFill>
            <a:srgbClr val="DFF1CB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 lIns="84024" tIns="42012" rIns="84024" bIns="42012" anchor="t" anchorCtr="0"/>
          <a:lstStyle/>
          <a:p>
            <a:pPr algn="ctr" defTabSz="840242"/>
            <a:r>
              <a:rPr lang="en-US" altLang="ja-JP" sz="1600" kern="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【</a:t>
            </a:r>
            <a:r>
              <a:rPr lang="ja-JP" altLang="en-US" sz="1600" kern="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データ規格の構築</a:t>
            </a:r>
            <a:r>
              <a:rPr lang="en-US" altLang="ja-JP" sz="1600" kern="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】</a:t>
            </a:r>
          </a:p>
          <a:p>
            <a:pPr defTabSz="840242"/>
            <a:endParaRPr lang="en-US" altLang="ja-JP" sz="1100" kern="0" dirty="0">
              <a:solidFill>
                <a:sysClr val="windowText" lastClr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</p:txBody>
      </p:sp>
      <p:cxnSp>
        <p:nvCxnSpPr>
          <p:cNvPr id="67" name="カギ線コネクタ 66"/>
          <p:cNvCxnSpPr>
            <a:endCxn id="123" idx="1"/>
          </p:cNvCxnSpPr>
          <p:nvPr/>
        </p:nvCxnSpPr>
        <p:spPr>
          <a:xfrm rot="16200000" flipH="1">
            <a:off x="3050700" y="3730550"/>
            <a:ext cx="1909168" cy="650268"/>
          </a:xfrm>
          <a:prstGeom prst="bentConnector2">
            <a:avLst/>
          </a:prstGeom>
          <a:ln w="19050">
            <a:solidFill>
              <a:srgbClr val="0066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正方形/長方形 67"/>
          <p:cNvSpPr/>
          <p:nvPr/>
        </p:nvSpPr>
        <p:spPr>
          <a:xfrm>
            <a:off x="90739" y="1546142"/>
            <a:ext cx="2197965" cy="1318213"/>
          </a:xfrm>
          <a:prstGeom prst="rect">
            <a:avLst/>
          </a:prstGeom>
          <a:solidFill>
            <a:srgbClr val="B9E1FF">
              <a:alpha val="34902"/>
            </a:srgbClr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altLang="ja-JP" sz="16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【</a:t>
            </a:r>
            <a:r>
              <a:rPr lang="ja-JP" altLang="en-US" sz="16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重点自治体行政情報</a:t>
            </a:r>
            <a:r>
              <a:rPr lang="ja-JP" altLang="en-US" sz="1600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の特定に係る調査</a:t>
            </a:r>
            <a:r>
              <a:rPr lang="ja-JP" altLang="en-US" sz="16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等</a:t>
            </a:r>
            <a:r>
              <a:rPr lang="en-US" altLang="ja-JP" sz="16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】</a:t>
            </a:r>
          </a:p>
          <a:p>
            <a:endParaRPr lang="en-US" altLang="ja-JP" sz="1100" dirty="0" smtClean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  <a:p>
            <a:r>
              <a:rPr lang="ja-JP" altLang="en-US" sz="11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・利活用ニーズの調査</a:t>
            </a:r>
            <a:endParaRPr lang="en-US" altLang="ja-JP" sz="1100" dirty="0" smtClean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  <a:p>
            <a:r>
              <a:rPr lang="ja-JP" altLang="en-US" sz="11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・公開・二次利用不可根拠の調査</a:t>
            </a:r>
            <a:endParaRPr lang="en-US" altLang="ja-JP" sz="1100" dirty="0" smtClean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  <a:p>
            <a:pPr algn="r"/>
            <a:r>
              <a:rPr lang="ja-JP" altLang="en-US" sz="11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等</a:t>
            </a:r>
            <a:endParaRPr lang="en-US" altLang="ja-JP" sz="1100" dirty="0" smtClean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  <a:p>
            <a:endParaRPr lang="en-US" altLang="ja-JP" sz="1100" dirty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</p:txBody>
      </p:sp>
      <p:cxnSp>
        <p:nvCxnSpPr>
          <p:cNvPr id="69" name="カギ線コネクタ 68"/>
          <p:cNvCxnSpPr>
            <a:stCxn id="55" idx="0"/>
            <a:endCxn id="68" idx="2"/>
          </p:cNvCxnSpPr>
          <p:nvPr/>
        </p:nvCxnSpPr>
        <p:spPr>
          <a:xfrm rot="5400000" flipH="1" flipV="1">
            <a:off x="755574" y="2912265"/>
            <a:ext cx="482058" cy="38623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>
            <a:stCxn id="55" idx="3"/>
            <a:endCxn id="134" idx="1"/>
          </p:cNvCxnSpPr>
          <p:nvPr/>
        </p:nvCxnSpPr>
        <p:spPr>
          <a:xfrm>
            <a:off x="1523484" y="4860244"/>
            <a:ext cx="526644" cy="725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カギ線コネクタ 70"/>
          <p:cNvCxnSpPr>
            <a:stCxn id="134" idx="0"/>
            <a:endCxn id="68" idx="2"/>
          </p:cNvCxnSpPr>
          <p:nvPr/>
        </p:nvCxnSpPr>
        <p:spPr>
          <a:xfrm rot="16200000" flipV="1">
            <a:off x="1735269" y="2318808"/>
            <a:ext cx="489312" cy="158040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カギ線コネクタ 71"/>
          <p:cNvCxnSpPr>
            <a:stCxn id="57" idx="0"/>
            <a:endCxn id="68" idx="2"/>
          </p:cNvCxnSpPr>
          <p:nvPr/>
        </p:nvCxnSpPr>
        <p:spPr>
          <a:xfrm rot="16200000" flipV="1">
            <a:off x="4779881" y="-725804"/>
            <a:ext cx="489312" cy="766963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正方形/長方形 119"/>
          <p:cNvSpPr/>
          <p:nvPr/>
        </p:nvSpPr>
        <p:spPr>
          <a:xfrm>
            <a:off x="4330418" y="1546143"/>
            <a:ext cx="2852864" cy="1318212"/>
          </a:xfrm>
          <a:prstGeom prst="rect">
            <a:avLst/>
          </a:prstGeom>
          <a:solidFill>
            <a:srgbClr val="FFFF99">
              <a:alpha val="50000"/>
            </a:srgbClr>
          </a:solidFill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【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情報流通連携基盤システム</a:t>
            </a:r>
            <a:r>
              <a:rPr kumimoji="1" lang="ja-JP" altLang="en-US" sz="1600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の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構築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】</a:t>
            </a:r>
            <a:endParaRPr kumimoji="1" lang="en-US" altLang="ja-JP" sz="1100" dirty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  <a:p>
            <a:pPr defTabSz="457133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rgbClr val="000000"/>
                </a:solidFill>
                <a:latin typeface="+mn-ea"/>
                <a:cs typeface="メイリオ" pitchFamily="50" charset="-128"/>
              </a:rPr>
              <a:t>・</a:t>
            </a:r>
            <a:r>
              <a:rPr lang="ja-JP" altLang="en-US" sz="1100" dirty="0" smtClean="0">
                <a:solidFill>
                  <a:srgbClr val="000000"/>
                </a:solidFill>
                <a:latin typeface="+mn-ea"/>
                <a:cs typeface="メイリオ" pitchFamily="50" charset="-128"/>
              </a:rPr>
              <a:t>簡易</a:t>
            </a:r>
            <a:r>
              <a:rPr lang="ja-JP" altLang="en-US" sz="1100" dirty="0">
                <a:solidFill>
                  <a:srgbClr val="000000"/>
                </a:solidFill>
                <a:latin typeface="+mn-ea"/>
                <a:cs typeface="メイリオ" pitchFamily="50" charset="-128"/>
              </a:rPr>
              <a:t>な</a:t>
            </a:r>
            <a:r>
              <a:rPr lang="ja-JP" altLang="en-US" sz="1100" dirty="0" smtClean="0">
                <a:solidFill>
                  <a:srgbClr val="000000"/>
                </a:solidFill>
                <a:latin typeface="+mn-ea"/>
                <a:cs typeface="メイリオ" pitchFamily="50" charset="-128"/>
              </a:rPr>
              <a:t>システム</a:t>
            </a:r>
            <a:r>
              <a:rPr lang="ja-JP" altLang="en-US" sz="1100" dirty="0">
                <a:solidFill>
                  <a:srgbClr val="000000"/>
                </a:solidFill>
                <a:latin typeface="+mn-ea"/>
                <a:cs typeface="メイリオ" pitchFamily="50" charset="-128"/>
              </a:rPr>
              <a:t>設計</a:t>
            </a:r>
            <a:endParaRPr lang="en-US" altLang="ja-JP" sz="1100" dirty="0">
              <a:solidFill>
                <a:srgbClr val="000000"/>
              </a:solidFill>
              <a:latin typeface="+mn-ea"/>
              <a:cs typeface="メイリオ" pitchFamily="50" charset="-128"/>
            </a:endParaRPr>
          </a:p>
          <a:p>
            <a:pPr defTabSz="457133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100" dirty="0">
                <a:solidFill>
                  <a:srgbClr val="000000"/>
                </a:solidFill>
                <a:latin typeface="+mn-ea"/>
                <a:cs typeface="メイリオ" pitchFamily="50" charset="-128"/>
              </a:rPr>
              <a:t>・設計思想、手順の</a:t>
            </a:r>
            <a:r>
              <a:rPr lang="ja-JP" altLang="en-US" sz="1100" dirty="0" smtClean="0">
                <a:solidFill>
                  <a:srgbClr val="000000"/>
                </a:solidFill>
                <a:latin typeface="+mn-ea"/>
                <a:cs typeface="メイリオ" pitchFamily="50" charset="-128"/>
              </a:rPr>
              <a:t>ドキュメント化</a:t>
            </a:r>
            <a:endParaRPr lang="en-US" altLang="ja-JP" sz="1100" dirty="0">
              <a:solidFill>
                <a:srgbClr val="000000"/>
              </a:solidFill>
              <a:latin typeface="+mn-ea"/>
              <a:cs typeface="メイリオ" pitchFamily="50" charset="-128"/>
            </a:endParaRPr>
          </a:p>
          <a:p>
            <a:r>
              <a:rPr kumimoji="1" lang="ja-JP" altLang="en-US" sz="11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・</a:t>
            </a:r>
            <a:r>
              <a:rPr kumimoji="1" lang="ja-JP" altLang="en-US" sz="1100" dirty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データ変換ツールの整備</a:t>
            </a:r>
            <a:endParaRPr kumimoji="1" lang="en-US" altLang="ja-JP" sz="1100" dirty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  <a:p>
            <a:r>
              <a:rPr kumimoji="1" lang="ja-JP" altLang="en-US" sz="11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・</a:t>
            </a:r>
            <a:r>
              <a:rPr kumimoji="1" lang="ja-JP" altLang="en-US" sz="1100" dirty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自治体職員向けの</a:t>
            </a:r>
            <a:r>
              <a:rPr kumimoji="1" lang="ja-JP" altLang="en-US" sz="11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マニュアルの整備　　　　等</a:t>
            </a:r>
            <a:endParaRPr kumimoji="1" lang="en-US" altLang="ja-JP" sz="1100" dirty="0" smtClean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  <a:p>
            <a:endParaRPr kumimoji="1" lang="en-US" altLang="ja-JP" sz="1100" dirty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4100678" y="3353667"/>
            <a:ext cx="3632228" cy="588777"/>
          </a:xfrm>
          <a:prstGeom prst="rect">
            <a:avLst/>
          </a:prstGeom>
          <a:solidFill>
            <a:srgbClr val="FAEDEA">
              <a:alpha val="49804"/>
            </a:srgbClr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8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データポータル</a:t>
            </a:r>
          </a:p>
        </p:txBody>
      </p:sp>
      <p:sp>
        <p:nvSpPr>
          <p:cNvPr id="123" name="正方形/長方形 122"/>
          <p:cNvSpPr/>
          <p:nvPr/>
        </p:nvSpPr>
        <p:spPr>
          <a:xfrm>
            <a:off x="4330418" y="4631626"/>
            <a:ext cx="3183628" cy="757283"/>
          </a:xfrm>
          <a:prstGeom prst="rect">
            <a:avLst/>
          </a:prstGeom>
          <a:noFill/>
          <a:ln w="25400">
            <a:solidFill>
              <a:srgbClr val="006600"/>
            </a:solidFill>
            <a:prstDash val="sysDash"/>
            <a:miter lim="800000"/>
            <a:headEnd/>
            <a:tailEnd/>
          </a:ln>
          <a:effectLst/>
        </p:spPr>
        <p:txBody>
          <a:bodyPr wrap="square" lIns="84024" tIns="42012" rIns="84024" bIns="42012" anchor="t" anchorCtr="0"/>
          <a:lstStyle/>
          <a:p>
            <a:pPr defTabSz="840242"/>
            <a:endParaRPr lang="ja-JP" altLang="en-US" sz="1050" u="sng" kern="0" dirty="0">
              <a:solidFill>
                <a:sysClr val="windowText" lastClr="000000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cxnSp>
        <p:nvCxnSpPr>
          <p:cNvPr id="124" name="カギ線コネクタ 123"/>
          <p:cNvCxnSpPr>
            <a:stCxn id="120" idx="2"/>
            <a:endCxn id="56" idx="1"/>
          </p:cNvCxnSpPr>
          <p:nvPr/>
        </p:nvCxnSpPr>
        <p:spPr>
          <a:xfrm rot="5400000">
            <a:off x="3771825" y="3198648"/>
            <a:ext cx="2319319" cy="1650732"/>
          </a:xfrm>
          <a:prstGeom prst="bentConnector4">
            <a:avLst>
              <a:gd name="adj1" fmla="val 13251"/>
              <a:gd name="adj2" fmla="val 113848"/>
            </a:avLst>
          </a:prstGeom>
          <a:ln w="19050">
            <a:solidFill>
              <a:srgbClr val="FFC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正方形/長方形 124"/>
          <p:cNvSpPr/>
          <p:nvPr/>
        </p:nvSpPr>
        <p:spPr>
          <a:xfrm>
            <a:off x="7282549" y="1546143"/>
            <a:ext cx="2415928" cy="1318212"/>
          </a:xfrm>
          <a:prstGeom prst="rect">
            <a:avLst/>
          </a:prstGeom>
          <a:solidFill>
            <a:srgbClr val="FAEDEA">
              <a:alpha val="49804"/>
            </a:srgbClr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【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自治体</a:t>
            </a:r>
            <a:r>
              <a:rPr kumimoji="1" lang="ja-JP" altLang="en-US" sz="1600" dirty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行政情報のオープンデータ化の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実証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】</a:t>
            </a:r>
            <a:endParaRPr kumimoji="1" lang="en-US" altLang="ja-JP" sz="1600" dirty="0">
              <a:solidFill>
                <a:srgbClr val="FF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  <a:p>
            <a:endParaRPr kumimoji="1" lang="en-US" altLang="ja-JP" sz="1100" dirty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  <a:p>
            <a:r>
              <a:rPr lang="ja-JP" altLang="en-US" sz="1100" dirty="0">
                <a:solidFill>
                  <a:srgbClr val="000000"/>
                </a:solidFill>
                <a:latin typeface="+mn-ea"/>
                <a:cs typeface="メイリオ" pitchFamily="50" charset="-128"/>
              </a:rPr>
              <a:t>・重点自治体行政情報の</a:t>
            </a:r>
            <a:r>
              <a:rPr lang="en-US" altLang="ja-JP" sz="1100" dirty="0">
                <a:solidFill>
                  <a:srgbClr val="000000"/>
                </a:solidFill>
                <a:latin typeface="+mn-ea"/>
                <a:cs typeface="メイリオ" pitchFamily="50" charset="-128"/>
              </a:rPr>
              <a:t>Web</a:t>
            </a:r>
            <a:r>
              <a:rPr lang="ja-JP" altLang="en-US" sz="1100" dirty="0">
                <a:solidFill>
                  <a:srgbClr val="000000"/>
                </a:solidFill>
                <a:latin typeface="+mn-ea"/>
                <a:cs typeface="メイリオ" pitchFamily="50" charset="-128"/>
              </a:rPr>
              <a:t>公開</a:t>
            </a:r>
            <a:r>
              <a:rPr lang="ja-JP" altLang="en-US" sz="1100" dirty="0" smtClean="0">
                <a:solidFill>
                  <a:srgbClr val="000000"/>
                </a:solidFill>
                <a:latin typeface="+mn-ea"/>
                <a:cs typeface="メイリオ" pitchFamily="50" charset="-128"/>
              </a:rPr>
              <a:t>・データポータルサイト</a:t>
            </a:r>
            <a:r>
              <a:rPr lang="ja-JP" altLang="en-US" sz="1100" dirty="0">
                <a:solidFill>
                  <a:srgbClr val="000000"/>
                </a:solidFill>
                <a:latin typeface="+mn-ea"/>
                <a:cs typeface="メイリオ" pitchFamily="50" charset="-128"/>
              </a:rPr>
              <a:t>の</a:t>
            </a:r>
            <a:r>
              <a:rPr lang="ja-JP" altLang="en-US" sz="1100" dirty="0" smtClean="0">
                <a:solidFill>
                  <a:srgbClr val="000000"/>
                </a:solidFill>
                <a:latin typeface="+mn-ea"/>
                <a:cs typeface="メイリオ" pitchFamily="50" charset="-128"/>
              </a:rPr>
              <a:t>構築</a:t>
            </a:r>
            <a:endParaRPr kumimoji="1" lang="en-US" altLang="ja-JP" sz="1100" dirty="0" smtClean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</p:txBody>
      </p:sp>
      <p:cxnSp>
        <p:nvCxnSpPr>
          <p:cNvPr id="126" name="カギ線コネクタ 125"/>
          <p:cNvCxnSpPr>
            <a:stCxn id="125" idx="2"/>
            <a:endCxn id="121" idx="0"/>
          </p:cNvCxnSpPr>
          <p:nvPr/>
        </p:nvCxnSpPr>
        <p:spPr>
          <a:xfrm rot="5400000">
            <a:off x="6958997" y="1822151"/>
            <a:ext cx="489312" cy="2573721"/>
          </a:xfrm>
          <a:prstGeom prst="bentConnector3">
            <a:avLst>
              <a:gd name="adj1" fmla="val 28157"/>
            </a:avLst>
          </a:prstGeom>
          <a:ln w="19050">
            <a:solidFill>
              <a:schemeClr val="accent2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カギ線コネクタ 126"/>
          <p:cNvCxnSpPr>
            <a:stCxn id="120" idx="2"/>
            <a:endCxn id="145" idx="3"/>
          </p:cNvCxnSpPr>
          <p:nvPr/>
        </p:nvCxnSpPr>
        <p:spPr>
          <a:xfrm rot="16200000" flipH="1">
            <a:off x="6815449" y="1805755"/>
            <a:ext cx="1553394" cy="3670593"/>
          </a:xfrm>
          <a:prstGeom prst="bentConnector4">
            <a:avLst>
              <a:gd name="adj1" fmla="val 20374"/>
              <a:gd name="adj2" fmla="val 106228"/>
            </a:avLst>
          </a:prstGeom>
          <a:ln w="19050">
            <a:solidFill>
              <a:srgbClr val="FFC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/>
          <p:cNvCxnSpPr>
            <a:stCxn id="123" idx="2"/>
            <a:endCxn id="59" idx="0"/>
          </p:cNvCxnSpPr>
          <p:nvPr/>
        </p:nvCxnSpPr>
        <p:spPr>
          <a:xfrm>
            <a:off x="5922232" y="5388909"/>
            <a:ext cx="0" cy="242739"/>
          </a:xfrm>
          <a:prstGeom prst="straightConnector1">
            <a:avLst/>
          </a:prstGeom>
          <a:ln w="22225">
            <a:solidFill>
              <a:schemeClr val="tx1"/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正方形/長方形 133"/>
          <p:cNvSpPr/>
          <p:nvPr/>
        </p:nvSpPr>
        <p:spPr>
          <a:xfrm>
            <a:off x="2050128" y="3353667"/>
            <a:ext cx="1440000" cy="3027661"/>
          </a:xfrm>
          <a:prstGeom prst="rect">
            <a:avLst/>
          </a:prstGeom>
          <a:solidFill>
            <a:srgbClr val="B9E1FF">
              <a:alpha val="34902"/>
            </a:srgbClr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kumimoji="1" lang="ja-JP" altLang="en-US" sz="18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データ利用者</a:t>
            </a:r>
            <a:endParaRPr kumimoji="1" lang="en-US" altLang="ja-JP" sz="1800" dirty="0" smtClean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（情報サービス</a:t>
            </a:r>
            <a:endParaRPr kumimoji="1" lang="en-US" altLang="ja-JP" sz="1600" dirty="0" smtClean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  <a:p>
            <a:pPr algn="ctr"/>
            <a:r>
              <a:rPr kumimoji="1" lang="ja-JP" altLang="en-US" sz="16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開発事業者）</a:t>
            </a:r>
          </a:p>
        </p:txBody>
      </p:sp>
      <p:pic>
        <p:nvPicPr>
          <p:cNvPr id="135" name="Picture 1055" descr="C:\Documents and Settings\moroy\My Documents\My Pictures\Microsoft クリップ オーガナイザ\004326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6635" y="4631271"/>
            <a:ext cx="586987" cy="58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正方形/長方形 135"/>
          <p:cNvSpPr/>
          <p:nvPr/>
        </p:nvSpPr>
        <p:spPr>
          <a:xfrm>
            <a:off x="2130631" y="5388909"/>
            <a:ext cx="1122828" cy="847279"/>
          </a:xfrm>
          <a:prstGeom prst="rect">
            <a:avLst/>
          </a:prstGeom>
          <a:solidFill>
            <a:srgbClr val="FAEDEA">
              <a:alpha val="49804"/>
            </a:srgbClr>
          </a:solidFill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en-US" altLang="ja-JP" sz="14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【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コンテストによるアプリ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】</a:t>
            </a:r>
          </a:p>
          <a:p>
            <a:pPr defTabSz="840242" fontAlgn="auto">
              <a:spcBef>
                <a:spcPts val="0"/>
              </a:spcBef>
              <a:spcAft>
                <a:spcPts val="0"/>
              </a:spcAft>
            </a:pPr>
            <a:r>
              <a:rPr kumimoji="0" lang="ja-JP" altLang="en-US" sz="1000" kern="0" dirty="0" smtClean="0">
                <a:solidFill>
                  <a:sysClr val="windowText" lastClr="000000"/>
                </a:solidFill>
                <a:latin typeface="+mn-ea"/>
                <a:cs typeface="メイリオ" pitchFamily="50" charset="-128"/>
              </a:rPr>
              <a:t>・</a:t>
            </a:r>
            <a:r>
              <a:rPr kumimoji="0" lang="ja-JP" altLang="en-US" sz="1000" u="sng" kern="0" dirty="0">
                <a:solidFill>
                  <a:schemeClr val="tx1"/>
                </a:solidFill>
                <a:latin typeface="+mn-ea"/>
                <a:cs typeface="メイリオ" pitchFamily="50" charset="-128"/>
              </a:rPr>
              <a:t>開発者</a:t>
            </a:r>
            <a:r>
              <a:rPr kumimoji="0" lang="ja-JP" altLang="en-US" sz="1000" u="sng" kern="0" dirty="0" smtClean="0">
                <a:solidFill>
                  <a:schemeClr val="tx1"/>
                </a:solidFill>
                <a:latin typeface="+mn-ea"/>
                <a:cs typeface="メイリオ" pitchFamily="50" charset="-128"/>
              </a:rPr>
              <a:t>サイト</a:t>
            </a:r>
            <a:endParaRPr kumimoji="0" lang="en-US" altLang="ja-JP" sz="1050" kern="0" dirty="0">
              <a:solidFill>
                <a:schemeClr val="tx1"/>
              </a:solidFill>
              <a:latin typeface="+mn-ea"/>
              <a:cs typeface="メイリオ" pitchFamily="50" charset="-128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1152346" y="4593311"/>
            <a:ext cx="1368581" cy="3275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⑤サービス提供</a:t>
            </a:r>
          </a:p>
        </p:txBody>
      </p:sp>
      <p:sp>
        <p:nvSpPr>
          <p:cNvPr id="138" name="左カーブ矢印 137"/>
          <p:cNvSpPr/>
          <p:nvPr/>
        </p:nvSpPr>
        <p:spPr>
          <a:xfrm rot="20138534">
            <a:off x="3158043" y="3777281"/>
            <a:ext cx="1296617" cy="448602"/>
          </a:xfrm>
          <a:prstGeom prst="curvedLeftArrow">
            <a:avLst>
              <a:gd name="adj1" fmla="val 10283"/>
              <a:gd name="adj2" fmla="val 30113"/>
              <a:gd name="adj3" fmla="val 2082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 smtClean="0">
              <a:solidFill>
                <a:srgbClr val="000000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39" name="左カーブ矢印 138"/>
          <p:cNvSpPr/>
          <p:nvPr/>
        </p:nvSpPr>
        <p:spPr>
          <a:xfrm>
            <a:off x="3245839" y="4707470"/>
            <a:ext cx="1296617" cy="542510"/>
          </a:xfrm>
          <a:prstGeom prst="curvedLeftArrow">
            <a:avLst>
              <a:gd name="adj1" fmla="val 10283"/>
              <a:gd name="adj2" fmla="val 30113"/>
              <a:gd name="adj3" fmla="val 2082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 smtClean="0">
              <a:solidFill>
                <a:srgbClr val="000000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41" name="左カーブ矢印 140"/>
          <p:cNvSpPr/>
          <p:nvPr/>
        </p:nvSpPr>
        <p:spPr>
          <a:xfrm>
            <a:off x="3253459" y="5492330"/>
            <a:ext cx="1296617" cy="542510"/>
          </a:xfrm>
          <a:prstGeom prst="curvedLeftArrow">
            <a:avLst>
              <a:gd name="adj1" fmla="val 10283"/>
              <a:gd name="adj2" fmla="val 30113"/>
              <a:gd name="adj3" fmla="val 2082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 smtClean="0">
              <a:solidFill>
                <a:srgbClr val="000000"/>
              </a:solidFill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43" name="円柱 142"/>
          <p:cNvSpPr/>
          <p:nvPr/>
        </p:nvSpPr>
        <p:spPr>
          <a:xfrm>
            <a:off x="6030218" y="4703499"/>
            <a:ext cx="1300688" cy="655146"/>
          </a:xfrm>
          <a:prstGeom prst="can">
            <a:avLst>
              <a:gd name="adj" fmla="val 12838"/>
            </a:avLst>
          </a:prstGeom>
          <a:solidFill>
            <a:srgbClr val="C4E59F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algn="ctr"/>
            <a:r>
              <a:rPr kumimoji="1" lang="en-US" altLang="ja-JP" sz="16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RDF</a:t>
            </a:r>
            <a:r>
              <a:rPr kumimoji="1" lang="ja-JP" altLang="en-US" sz="16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スキーマ</a:t>
            </a:r>
            <a:endParaRPr kumimoji="1" lang="en-US" altLang="ja-JP" sz="1600" dirty="0">
              <a:solidFill>
                <a:srgbClr val="000000"/>
              </a:solidFill>
              <a:latin typeface="MS UI Gothic" pitchFamily="50" charset="-128"/>
              <a:ea typeface="MS UI Gothic" pitchFamily="50" charset="-128"/>
              <a:cs typeface="メイリオ" pitchFamily="50" charset="-128"/>
            </a:endParaRPr>
          </a:p>
        </p:txBody>
      </p:sp>
      <p:sp>
        <p:nvSpPr>
          <p:cNvPr id="145" name="小波 144"/>
          <p:cNvSpPr/>
          <p:nvPr/>
        </p:nvSpPr>
        <p:spPr>
          <a:xfrm>
            <a:off x="8337376" y="4233599"/>
            <a:ext cx="1090067" cy="368299"/>
          </a:xfrm>
          <a:prstGeom prst="doubleWav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kumimoji="1" lang="ja-JP" altLang="en-US" sz="1100" dirty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マニュアル</a:t>
            </a:r>
          </a:p>
        </p:txBody>
      </p:sp>
      <p:sp>
        <p:nvSpPr>
          <p:cNvPr id="146" name="正方形/長方形 145"/>
          <p:cNvSpPr/>
          <p:nvPr/>
        </p:nvSpPr>
        <p:spPr>
          <a:xfrm>
            <a:off x="4423927" y="4343889"/>
            <a:ext cx="2937571" cy="2372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kumimoji="1" lang="ja-JP" altLang="en-US" sz="1100" dirty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データ変換ツール</a:t>
            </a:r>
          </a:p>
        </p:txBody>
      </p:sp>
      <p:cxnSp>
        <p:nvCxnSpPr>
          <p:cNvPr id="147" name="カギ線コネクタ 146"/>
          <p:cNvCxnSpPr>
            <a:stCxn id="125" idx="3"/>
            <a:endCxn id="136" idx="2"/>
          </p:cNvCxnSpPr>
          <p:nvPr/>
        </p:nvCxnSpPr>
        <p:spPr>
          <a:xfrm flipH="1">
            <a:off x="2692045" y="2205249"/>
            <a:ext cx="7006432" cy="4030939"/>
          </a:xfrm>
          <a:prstGeom prst="bentConnector4">
            <a:avLst>
              <a:gd name="adj1" fmla="val -1738"/>
              <a:gd name="adj2" fmla="val 105671"/>
            </a:avLst>
          </a:prstGeom>
          <a:ln w="19050">
            <a:solidFill>
              <a:schemeClr val="accent2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正方形/長方形 129"/>
          <p:cNvSpPr/>
          <p:nvPr/>
        </p:nvSpPr>
        <p:spPr>
          <a:xfrm>
            <a:off x="3234409" y="3591440"/>
            <a:ext cx="898019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②所在確認</a:t>
            </a:r>
          </a:p>
        </p:txBody>
      </p:sp>
      <p:sp>
        <p:nvSpPr>
          <p:cNvPr id="132" name="正方形/長方形 131"/>
          <p:cNvSpPr/>
          <p:nvPr/>
        </p:nvSpPr>
        <p:spPr>
          <a:xfrm>
            <a:off x="3217264" y="4538225"/>
            <a:ext cx="925769" cy="1868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③内容確認</a:t>
            </a:r>
          </a:p>
        </p:txBody>
      </p:sp>
      <p:sp>
        <p:nvSpPr>
          <p:cNvPr id="133" name="正方形/長方形 132"/>
          <p:cNvSpPr/>
          <p:nvPr/>
        </p:nvSpPr>
        <p:spPr>
          <a:xfrm>
            <a:off x="3226789" y="5326895"/>
            <a:ext cx="1037735" cy="216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>
                <a:solidFill>
                  <a:srgbClr val="000000"/>
                </a:solidFill>
                <a:latin typeface="MS UI Gothic" pitchFamily="50" charset="-128"/>
                <a:ea typeface="MS UI Gothic" pitchFamily="50" charset="-128"/>
                <a:cs typeface="メイリオ" pitchFamily="50" charset="-128"/>
              </a:rPr>
              <a:t>④データ取得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0" y="-2352"/>
            <a:ext cx="990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平成</a:t>
            </a:r>
            <a:r>
              <a:rPr lang="en-US" altLang="ja-JP" dirty="0" smtClean="0">
                <a:latin typeface="+mn-ea"/>
              </a:rPr>
              <a:t>25</a:t>
            </a:r>
            <a:r>
              <a:rPr lang="ja-JP" altLang="en-US" dirty="0" smtClean="0">
                <a:latin typeface="+mn-ea"/>
              </a:rPr>
              <a:t>年度オープンデータ</a:t>
            </a:r>
            <a:r>
              <a:rPr lang="ja-JP" altLang="en-US" dirty="0">
                <a:latin typeface="+mn-ea"/>
              </a:rPr>
              <a:t>実証</a:t>
            </a:r>
            <a:r>
              <a:rPr lang="ja-JP" altLang="en-US" dirty="0" smtClean="0">
                <a:latin typeface="+mn-ea"/>
              </a:rPr>
              <a:t>実験（例）　①</a:t>
            </a:r>
            <a:r>
              <a:rPr lang="ja-JP" altLang="en-US" sz="2000" dirty="0" smtClean="0">
                <a:latin typeface="+mn-ea"/>
              </a:rPr>
              <a:t>自治体行政情報実証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49" name="スライド番号プレースホルダ 11"/>
          <p:cNvSpPr txBox="1">
            <a:spLocks/>
          </p:cNvSpPr>
          <p:nvPr/>
        </p:nvSpPr>
        <p:spPr>
          <a:xfrm>
            <a:off x="9129464" y="6520259"/>
            <a:ext cx="779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7465055-439F-4391-840E-CC8A179C19DE}" type="slidenum">
              <a:rPr kumimoji="0" lang="ja-JP" altLang="en-US" sz="1600" kern="0" smtClean="0">
                <a:solidFill>
                  <a:sysClr val="windowText" lastClr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umimoji="0" lang="ja-JP" altLang="en-US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50" name="Rectangle 338"/>
          <p:cNvSpPr>
            <a:spLocks noChangeArrowheads="1"/>
          </p:cNvSpPr>
          <p:nvPr/>
        </p:nvSpPr>
        <p:spPr bwMode="auto">
          <a:xfrm>
            <a:off x="128464" y="548680"/>
            <a:ext cx="9272747" cy="72008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  <a:extLst/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dirty="0" smtClean="0">
                <a:solidFill>
                  <a:srgbClr val="000000"/>
                </a:solidFill>
              </a:rPr>
              <a:t>横浜市、鯖江市の協力を得て、自治体が保有する行政情報のオープンデータ化のモデルを実証。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16" name="直線コネクタ 112"/>
          <p:cNvCxnSpPr>
            <a:cxnSpLocks noChangeShapeType="1"/>
          </p:cNvCxnSpPr>
          <p:nvPr/>
        </p:nvCxnSpPr>
        <p:spPr bwMode="auto">
          <a:xfrm>
            <a:off x="0" y="404813"/>
            <a:ext cx="9906000" cy="1587"/>
          </a:xfrm>
          <a:prstGeom prst="line">
            <a:avLst/>
          </a:prstGeom>
          <a:noFill/>
          <a:ln w="6350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テキスト ボックス 82"/>
          <p:cNvSpPr txBox="1"/>
          <p:nvPr/>
        </p:nvSpPr>
        <p:spPr>
          <a:xfrm>
            <a:off x="0" y="-2352"/>
            <a:ext cx="990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平成</a:t>
            </a:r>
            <a:r>
              <a:rPr lang="en-US" altLang="ja-JP" dirty="0">
                <a:latin typeface="+mn-ea"/>
              </a:rPr>
              <a:t>25</a:t>
            </a:r>
            <a:r>
              <a:rPr lang="ja-JP" altLang="en-US" dirty="0">
                <a:latin typeface="+mn-ea"/>
              </a:rPr>
              <a:t>年度オープンデータ実証実験（例</a:t>
            </a:r>
            <a:r>
              <a:rPr lang="ja-JP" altLang="en-US" dirty="0" smtClean="0">
                <a:latin typeface="+mn-ea"/>
              </a:rPr>
              <a:t>）　②公共交通</a:t>
            </a:r>
            <a:r>
              <a:rPr lang="ja-JP" altLang="en-US" dirty="0">
                <a:latin typeface="+mn-ea"/>
              </a:rPr>
              <a:t>実証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4304928" y="2761904"/>
            <a:ext cx="1728192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800" dirty="0">
              <a:solidFill>
                <a:schemeClr val="accent1"/>
              </a:solidFill>
            </a:endParaRPr>
          </a:p>
        </p:txBody>
      </p:sp>
      <p:sp>
        <p:nvSpPr>
          <p:cNvPr id="45" name="大かっこ 44"/>
          <p:cNvSpPr/>
          <p:nvPr/>
        </p:nvSpPr>
        <p:spPr>
          <a:xfrm>
            <a:off x="1151380" y="1052736"/>
            <a:ext cx="8626034" cy="1152128"/>
          </a:xfrm>
          <a:prstGeom prst="bracketPair">
            <a:avLst>
              <a:gd name="adj" fmla="val 764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r>
              <a:rPr lang="ja-JP" altLang="en-US" sz="1200" dirty="0">
                <a:latin typeface="+mn-ea"/>
              </a:rPr>
              <a:t>実施主体：　</a:t>
            </a:r>
            <a:r>
              <a:rPr lang="ja-JP" altLang="en-US" sz="1200" dirty="0" smtClean="0">
                <a:latin typeface="+mn-ea"/>
              </a:rPr>
              <a:t>株式会社横須賀テレコムリサーチパーク</a:t>
            </a:r>
            <a:endParaRPr lang="ja-JP" altLang="en-US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連携主体：　</a:t>
            </a:r>
            <a:r>
              <a:rPr lang="ja-JP" altLang="en-US" sz="1200" dirty="0" smtClean="0">
                <a:latin typeface="+mn-ea"/>
              </a:rPr>
              <a:t>公共交通オープンデータ研究会</a:t>
            </a:r>
          </a:p>
          <a:p>
            <a:pPr marL="712788" indent="-712788"/>
            <a:r>
              <a:rPr lang="ja-JP" altLang="en-US" sz="1200" dirty="0" smtClean="0">
                <a:latin typeface="+mn-ea"/>
              </a:rPr>
              <a:t>　　　　　　　　（会員</a:t>
            </a:r>
            <a:r>
              <a:rPr lang="en-US" altLang="ja-JP" sz="1200" dirty="0" smtClean="0">
                <a:latin typeface="+mn-ea"/>
              </a:rPr>
              <a:t>: </a:t>
            </a:r>
            <a:r>
              <a:rPr lang="ja-JP" altLang="en-US" sz="1200" dirty="0" smtClean="0">
                <a:latin typeface="+mn-ea"/>
              </a:rPr>
              <a:t>小田急</a:t>
            </a:r>
            <a:r>
              <a:rPr lang="ja-JP" altLang="en-US" sz="1200" dirty="0">
                <a:latin typeface="+mn-ea"/>
              </a:rPr>
              <a:t>電鉄株式会社、京王電鉄株式会社</a:t>
            </a:r>
            <a:r>
              <a:rPr lang="ja-JP" altLang="en-US" sz="1200" dirty="0" smtClean="0">
                <a:latin typeface="+mn-ea"/>
              </a:rPr>
              <a:t>、京成電鉄株式会社、京浜</a:t>
            </a:r>
            <a:r>
              <a:rPr lang="ja-JP" altLang="en-US" sz="1200" dirty="0">
                <a:latin typeface="+mn-ea"/>
              </a:rPr>
              <a:t>急行電鉄株式会社、首都圏新都市鉄道株式会社、東京急行電鉄株式会社、東京地下鉄株式会社、東京都交通局、東武鉄道株式会社、東京臨海高速鉄道株式会社、東日本旅客鉄道株式会社、株式会社ゆりかもめ、日本空港ビルディング株式会社、東京大学大学院情報学環ユビキタス情報社会基盤研究センター</a:t>
            </a:r>
            <a:r>
              <a:rPr lang="ja-JP" altLang="en-US" sz="1200" dirty="0" smtClean="0">
                <a:latin typeface="+mn-ea"/>
              </a:rPr>
              <a:t>、</a:t>
            </a:r>
            <a:r>
              <a:rPr lang="ja-JP" altLang="en-US" sz="1200" dirty="0">
                <a:latin typeface="+mn-ea"/>
              </a:rPr>
              <a:t>株式会社横須賀テレコムリサーチパーク）</a:t>
            </a:r>
            <a:endParaRPr lang="en-US" altLang="ja-JP" sz="1200" dirty="0">
              <a:latin typeface="+mn-ea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344488" y="3824438"/>
            <a:ext cx="5688632" cy="37804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情報流通連携基盤共通ＡＰＩ</a:t>
            </a:r>
            <a:endParaRPr kumimoji="1" lang="ja-JP" altLang="en-US" sz="2400" dirty="0"/>
          </a:p>
        </p:txBody>
      </p:sp>
      <p:sp>
        <p:nvSpPr>
          <p:cNvPr id="47" name="角丸四角形 46"/>
          <p:cNvSpPr/>
          <p:nvPr/>
        </p:nvSpPr>
        <p:spPr>
          <a:xfrm>
            <a:off x="344488" y="5388095"/>
            <a:ext cx="172819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1800" dirty="0" smtClean="0">
                <a:solidFill>
                  <a:srgbClr val="002060"/>
                </a:solidFill>
              </a:rPr>
              <a:t>鉄道事業者</a:t>
            </a:r>
            <a:endParaRPr kumimoji="1" lang="ja-JP" altLang="en-US" sz="1800" dirty="0">
              <a:solidFill>
                <a:srgbClr val="002060"/>
              </a:solidFill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2248508" y="5388095"/>
            <a:ext cx="200870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>
                <a:solidFill>
                  <a:srgbClr val="002060"/>
                </a:solidFill>
              </a:rPr>
              <a:t>駅・空港運営会社</a:t>
            </a:r>
            <a:endParaRPr kumimoji="1" lang="ja-JP" altLang="en-US" sz="1800" dirty="0">
              <a:solidFill>
                <a:srgbClr val="002060"/>
              </a:solidFill>
            </a:endParaRPr>
          </a:p>
        </p:txBody>
      </p:sp>
      <p:cxnSp>
        <p:nvCxnSpPr>
          <p:cNvPr id="49" name="直線矢印コネクタ 48"/>
          <p:cNvCxnSpPr>
            <a:stCxn id="47" idx="0"/>
          </p:cNvCxnSpPr>
          <p:nvPr/>
        </p:nvCxnSpPr>
        <p:spPr>
          <a:xfrm flipV="1">
            <a:off x="1208584" y="4202480"/>
            <a:ext cx="0" cy="11856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>
            <a:stCxn id="48" idx="0"/>
          </p:cNvCxnSpPr>
          <p:nvPr/>
        </p:nvCxnSpPr>
        <p:spPr>
          <a:xfrm flipV="1">
            <a:off x="3252859" y="4202480"/>
            <a:ext cx="0" cy="11856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74" idx="0"/>
          </p:cNvCxnSpPr>
          <p:nvPr/>
        </p:nvCxnSpPr>
        <p:spPr>
          <a:xfrm flipH="1" flipV="1">
            <a:off x="5226561" y="4202480"/>
            <a:ext cx="14471" cy="118561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272480" y="4481482"/>
            <a:ext cx="1904020" cy="697086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solidFill>
                  <a:schemeClr val="tx1"/>
                </a:solidFill>
              </a:rPr>
              <a:t>時刻表情報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solidFill>
                  <a:schemeClr val="tx1"/>
                </a:solidFill>
              </a:rPr>
              <a:t>リアルタイム位置</a:t>
            </a:r>
            <a:r>
              <a:rPr lang="ja-JP" altLang="en-US" sz="1200" dirty="0">
                <a:solidFill>
                  <a:schemeClr val="tx1"/>
                </a:solidFill>
              </a:rPr>
              <a:t>情報</a:t>
            </a:r>
            <a:endParaRPr kumimoji="1" lang="ja-JP" altLang="en-US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200" dirty="0">
                <a:solidFill>
                  <a:schemeClr val="tx1"/>
                </a:solidFill>
              </a:rPr>
              <a:t>遅延</a:t>
            </a:r>
            <a:r>
              <a:rPr lang="ja-JP" altLang="en-US" sz="1200" dirty="0" smtClean="0">
                <a:solidFill>
                  <a:schemeClr val="tx1"/>
                </a:solidFill>
              </a:rPr>
              <a:t>・運休等情報</a:t>
            </a:r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5445450"/>
            <a:ext cx="567632" cy="24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正方形/長方形 53"/>
          <p:cNvSpPr/>
          <p:nvPr/>
        </p:nvSpPr>
        <p:spPr>
          <a:xfrm>
            <a:off x="2288704" y="4481280"/>
            <a:ext cx="2160240" cy="697086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solidFill>
                  <a:schemeClr val="tx1"/>
                </a:solidFill>
              </a:rPr>
              <a:t>施設情報（改札・店舗等）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solidFill>
                  <a:schemeClr val="tx1"/>
                </a:solidFill>
              </a:rPr>
              <a:t>環境情報（温度・湿度）</a:t>
            </a:r>
            <a:endParaRPr lang="en-US" altLang="ja-JP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solidFill>
                  <a:schemeClr val="tx1"/>
                </a:solidFill>
              </a:rPr>
              <a:t>駐車場利用状況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4505046" y="4481482"/>
            <a:ext cx="1456066" cy="697086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 smtClean="0">
                <a:solidFill>
                  <a:schemeClr val="tx1"/>
                </a:solidFill>
              </a:rPr>
              <a:t>時刻表情報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200" dirty="0" smtClean="0">
                <a:solidFill>
                  <a:schemeClr val="tx1"/>
                </a:solidFill>
              </a:rPr>
              <a:t>走行情報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44487" y="5857527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9</a:t>
            </a:r>
            <a:r>
              <a:rPr kumimoji="1" lang="ja-JP" altLang="en-US" sz="1400" dirty="0" smtClean="0"/>
              <a:t>機関</a:t>
            </a:r>
            <a:r>
              <a:rPr kumimoji="1" lang="en-US" altLang="ja-JP" sz="1400" dirty="0" smtClean="0"/>
              <a:t>45</a:t>
            </a:r>
            <a:r>
              <a:rPr kumimoji="1" lang="ja-JP" altLang="en-US" sz="1400" dirty="0" smtClean="0"/>
              <a:t>路線以上</a:t>
            </a:r>
            <a:endParaRPr kumimoji="1" lang="ja-JP" altLang="en-US" sz="1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594076" y="5857527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東京駅・新宿駅</a:t>
            </a:r>
            <a:endParaRPr kumimoji="1" lang="ja-JP" altLang="en-US" sz="1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466284" y="5857527"/>
            <a:ext cx="1782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都営バス（東京都内）</a:t>
            </a:r>
            <a:endParaRPr kumimoji="1" lang="ja-JP" altLang="en-US" sz="1400" dirty="0"/>
          </a:p>
        </p:txBody>
      </p:sp>
      <p:sp>
        <p:nvSpPr>
          <p:cNvPr id="59" name="角丸四角形 58"/>
          <p:cNvSpPr/>
          <p:nvPr/>
        </p:nvSpPr>
        <p:spPr>
          <a:xfrm>
            <a:off x="249292" y="2617888"/>
            <a:ext cx="18233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srgbClr val="002060"/>
                </a:solidFill>
              </a:rPr>
              <a:t>公共交通運行</a:t>
            </a:r>
            <a:endParaRPr lang="en-US" altLang="ja-JP" sz="1600" dirty="0" smtClean="0">
              <a:solidFill>
                <a:srgbClr val="002060"/>
              </a:solidFill>
            </a:endParaRPr>
          </a:p>
          <a:p>
            <a:r>
              <a:rPr lang="ja-JP" altLang="en-US" sz="1600" dirty="0" smtClean="0">
                <a:solidFill>
                  <a:srgbClr val="002060"/>
                </a:solidFill>
              </a:rPr>
              <a:t>情報提供サービス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2144688" y="2617888"/>
            <a:ext cx="18233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srgbClr val="002060"/>
                </a:solidFill>
              </a:rPr>
              <a:t>公共交通施設</a:t>
            </a:r>
            <a:endParaRPr lang="en-US" altLang="ja-JP" sz="1600" dirty="0" smtClean="0">
              <a:solidFill>
                <a:srgbClr val="002060"/>
              </a:solidFill>
            </a:endParaRPr>
          </a:p>
          <a:p>
            <a:r>
              <a:rPr lang="ja-JP" altLang="en-US" sz="1600" dirty="0" smtClean="0">
                <a:solidFill>
                  <a:srgbClr val="002060"/>
                </a:solidFill>
              </a:rPr>
              <a:t>情報提供サービス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61" name="直線矢印コネクタ 60"/>
          <p:cNvCxnSpPr>
            <a:endCxn id="59" idx="2"/>
          </p:cNvCxnSpPr>
          <p:nvPr/>
        </p:nvCxnSpPr>
        <p:spPr>
          <a:xfrm flipV="1">
            <a:off x="1160986" y="3265960"/>
            <a:ext cx="0" cy="85270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endCxn id="60" idx="2"/>
          </p:cNvCxnSpPr>
          <p:nvPr/>
        </p:nvCxnSpPr>
        <p:spPr>
          <a:xfrm flipV="1">
            <a:off x="3056382" y="3265960"/>
            <a:ext cx="0" cy="55847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角丸四角形 62"/>
          <p:cNvSpPr/>
          <p:nvPr/>
        </p:nvSpPr>
        <p:spPr>
          <a:xfrm>
            <a:off x="4120476" y="2617888"/>
            <a:ext cx="1840636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800" dirty="0" smtClean="0">
                <a:solidFill>
                  <a:srgbClr val="FF0000"/>
                </a:solidFill>
              </a:rPr>
              <a:t>コンテストによるアプリケーション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64" name="直線矢印コネクタ 63"/>
          <p:cNvCxnSpPr>
            <a:endCxn id="41" idx="2"/>
          </p:cNvCxnSpPr>
          <p:nvPr/>
        </p:nvCxnSpPr>
        <p:spPr>
          <a:xfrm flipV="1">
            <a:off x="5169024" y="3265960"/>
            <a:ext cx="0" cy="8640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" descr="C:\Users\shindo\Pictures\materials\PicturesFromWeb\t_kiki01_smartphone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30" y="2554957"/>
            <a:ext cx="228981" cy="38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shindo\Pictures\materials\PicturesFromWeb\t_kiki01_smartphone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574" y="2554957"/>
            <a:ext cx="228981" cy="38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角丸四角形 66"/>
          <p:cNvSpPr/>
          <p:nvPr/>
        </p:nvSpPr>
        <p:spPr>
          <a:xfrm>
            <a:off x="7069528" y="2361880"/>
            <a:ext cx="2636000" cy="1264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開発者サイト</a:t>
            </a:r>
            <a:endParaRPr kumimoji="1" lang="ja-JP" altLang="en-US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1600" dirty="0"/>
              <a:t>提供</a:t>
            </a:r>
            <a:r>
              <a:rPr lang="ja-JP" altLang="en-US" sz="1600" dirty="0" smtClean="0"/>
              <a:t>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dirty="0" smtClean="0"/>
              <a:t>API</a:t>
            </a:r>
            <a:r>
              <a:rPr kumimoji="1" lang="ja-JP" altLang="en-US" sz="1600" dirty="0" smtClean="0"/>
              <a:t>ドキュメント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1600" dirty="0" smtClean="0"/>
              <a:t>サンプルプログラム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dirty="0" smtClean="0"/>
              <a:t>ライブラリ    等</a:t>
            </a:r>
            <a:endParaRPr kumimoji="1" lang="ja-JP" altLang="en-US" sz="1600" dirty="0"/>
          </a:p>
        </p:txBody>
      </p:sp>
      <p:sp>
        <p:nvSpPr>
          <p:cNvPr id="68" name="左矢印 67"/>
          <p:cNvSpPr/>
          <p:nvPr/>
        </p:nvSpPr>
        <p:spPr>
          <a:xfrm>
            <a:off x="6105128" y="2765209"/>
            <a:ext cx="820384" cy="428743"/>
          </a:xfrm>
          <a:prstGeom prst="lef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dirty="0" smtClean="0"/>
              <a:t>提供</a:t>
            </a:r>
            <a:endParaRPr kumimoji="1" lang="ja-JP" altLang="en-US" sz="1800" dirty="0"/>
          </a:p>
        </p:txBody>
      </p:sp>
      <p:sp>
        <p:nvSpPr>
          <p:cNvPr id="69" name="正方形/長方形 68"/>
          <p:cNvSpPr/>
          <p:nvPr/>
        </p:nvSpPr>
        <p:spPr>
          <a:xfrm>
            <a:off x="200472" y="4396422"/>
            <a:ext cx="6552728" cy="85415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148840" y="4922144"/>
            <a:ext cx="10364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solidFill>
                  <a:srgbClr val="FF0000"/>
                </a:solidFill>
              </a:rPr>
              <a:t>本実証で扱う</a:t>
            </a:r>
            <a:r>
              <a:rPr lang="ja-JP" altLang="en-US" sz="1600" dirty="0" smtClean="0">
                <a:solidFill>
                  <a:srgbClr val="FF0000"/>
                </a:solidFill>
              </a:rPr>
              <a:t>データ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7185248" y="4300330"/>
            <a:ext cx="2648743" cy="200899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600" b="1" dirty="0" smtClean="0">
                <a:solidFill>
                  <a:schemeClr val="tx1"/>
                </a:solidFill>
              </a:rPr>
              <a:t>【</a:t>
            </a:r>
            <a:r>
              <a:rPr lang="ja-JP" altLang="en-US" sz="1600" b="1" dirty="0">
                <a:solidFill>
                  <a:schemeClr val="tx1"/>
                </a:solidFill>
              </a:rPr>
              <a:t>公共交通</a:t>
            </a:r>
            <a:r>
              <a:rPr lang="ja-JP" altLang="en-US" sz="1600" b="1" dirty="0" smtClean="0">
                <a:solidFill>
                  <a:schemeClr val="tx1"/>
                </a:solidFill>
              </a:rPr>
              <a:t>情報オープンデータ化ガイドライン</a:t>
            </a:r>
            <a:r>
              <a:rPr kumimoji="1" lang="en-US" altLang="ja-JP" sz="1600" b="1" dirty="0" smtClean="0">
                <a:solidFill>
                  <a:schemeClr val="tx1"/>
                </a:solidFill>
              </a:rPr>
              <a:t>】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ja-JP" altLang="en-US" sz="1400" dirty="0" smtClean="0">
                <a:solidFill>
                  <a:schemeClr val="tx1"/>
                </a:solidFill>
              </a:rPr>
              <a:t>オープンデータ化の手順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tx1"/>
                </a:solidFill>
              </a:rPr>
              <a:t>公共</a:t>
            </a:r>
            <a:r>
              <a:rPr lang="ja-JP" altLang="en-US" sz="1400" dirty="0" smtClean="0">
                <a:solidFill>
                  <a:schemeClr val="tx1"/>
                </a:solidFill>
              </a:rPr>
              <a:t>交通機関の権利・責任分界点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sz="1400" dirty="0">
                <a:solidFill>
                  <a:schemeClr val="tx1"/>
                </a:solidFill>
              </a:rPr>
              <a:t>情報サービス開発事業者、公共交通機関利用者等の情報利用者が公共交通情報を利用</a:t>
            </a:r>
            <a:r>
              <a:rPr lang="ja-JP" altLang="en-US" sz="1400" dirty="0" smtClean="0">
                <a:solidFill>
                  <a:schemeClr val="tx1"/>
                </a:solidFill>
              </a:rPr>
              <a:t>するうえでの留意</a:t>
            </a:r>
            <a:r>
              <a:rPr lang="ja-JP" altLang="en-US" sz="1400" dirty="0">
                <a:solidFill>
                  <a:schemeClr val="tx1"/>
                </a:solidFill>
              </a:rPr>
              <a:t>事項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cxnSp>
        <p:nvCxnSpPr>
          <p:cNvPr id="72" name="曲線コネクタ 71"/>
          <p:cNvCxnSpPr>
            <a:stCxn id="71" idx="0"/>
            <a:endCxn id="69" idx="3"/>
          </p:cNvCxnSpPr>
          <p:nvPr/>
        </p:nvCxnSpPr>
        <p:spPr>
          <a:xfrm rot="16200000" flipH="1" flipV="1">
            <a:off x="7369825" y="3683704"/>
            <a:ext cx="523169" cy="1756420"/>
          </a:xfrm>
          <a:prstGeom prst="curvedConnector4">
            <a:avLst>
              <a:gd name="adj1" fmla="val -43695"/>
              <a:gd name="adj2" fmla="val 87701"/>
            </a:avLst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曲線コネクタ 72"/>
          <p:cNvCxnSpPr>
            <a:stCxn id="71" idx="0"/>
            <a:endCxn id="67" idx="2"/>
          </p:cNvCxnSpPr>
          <p:nvPr/>
        </p:nvCxnSpPr>
        <p:spPr>
          <a:xfrm rot="16200000" flipV="1">
            <a:off x="8111409" y="3902119"/>
            <a:ext cx="674330" cy="122092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角丸四角形 73"/>
          <p:cNvSpPr/>
          <p:nvPr/>
        </p:nvSpPr>
        <p:spPr>
          <a:xfrm>
            <a:off x="4376936" y="5388095"/>
            <a:ext cx="172819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1800" dirty="0" smtClean="0">
                <a:solidFill>
                  <a:srgbClr val="002060"/>
                </a:solidFill>
              </a:rPr>
              <a:t>バス事業者</a:t>
            </a:r>
            <a:endParaRPr kumimoji="1" lang="ja-JP" altLang="en-US" sz="1800" dirty="0">
              <a:solidFill>
                <a:srgbClr val="002060"/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944" y="5445450"/>
            <a:ext cx="478770" cy="25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" descr="C:\Users\shindo\AppData\Local\Microsoft\Windows\Temporary Internet Files\Content.IE5\JGBEE0TY\MC90043484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27" y="3842440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C:\Users\shindo\AppData\Local\Microsoft\Windows\Temporary Internet Files\Content.IE5\JGBEE0TY\MC90043484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3926255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テキスト ボックス 77"/>
          <p:cNvSpPr txBox="1"/>
          <p:nvPr/>
        </p:nvSpPr>
        <p:spPr>
          <a:xfrm>
            <a:off x="8627149" y="37700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dirty="0" smtClean="0"/>
              <a:t>反映</a:t>
            </a:r>
            <a:endParaRPr kumimoji="1" lang="ja-JP" altLang="en-US" sz="1800" dirty="0"/>
          </a:p>
        </p:txBody>
      </p:sp>
      <p:sp>
        <p:nvSpPr>
          <p:cNvPr id="43" name="スライド番号プレースホルダ 11"/>
          <p:cNvSpPr>
            <a:spLocks noGrp="1"/>
          </p:cNvSpPr>
          <p:nvPr>
            <p:ph type="sldNum" sz="quarter" idx="4294967295"/>
          </p:nvPr>
        </p:nvSpPr>
        <p:spPr>
          <a:xfrm>
            <a:off x="9129464" y="6520259"/>
            <a:ext cx="77997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65055-439F-4391-840E-CC8A179C19DE}" type="slidenum">
              <a:rPr kumimoji="0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Rectangle 338"/>
          <p:cNvSpPr>
            <a:spLocks noChangeArrowheads="1"/>
          </p:cNvSpPr>
          <p:nvPr/>
        </p:nvSpPr>
        <p:spPr bwMode="auto">
          <a:xfrm>
            <a:off x="128464" y="548680"/>
            <a:ext cx="9272747" cy="72008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  <a:extLst/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dirty="0" smtClean="0">
                <a:solidFill>
                  <a:srgbClr val="000000"/>
                </a:solidFill>
              </a:rPr>
              <a:t>首都圏公共交通各社の協力を得て、電車・バス・駅等の公共交通情報を提供。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2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016" name="直線コネクタ 112"/>
          <p:cNvCxnSpPr>
            <a:cxnSpLocks noChangeShapeType="1"/>
          </p:cNvCxnSpPr>
          <p:nvPr/>
        </p:nvCxnSpPr>
        <p:spPr bwMode="auto">
          <a:xfrm>
            <a:off x="0" y="404813"/>
            <a:ext cx="9906000" cy="1587"/>
          </a:xfrm>
          <a:prstGeom prst="line">
            <a:avLst/>
          </a:prstGeom>
          <a:noFill/>
          <a:ln w="63500" algn="ctr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角丸四角形 2"/>
          <p:cNvSpPr>
            <a:spLocks noChangeArrowheads="1"/>
          </p:cNvSpPr>
          <p:nvPr/>
        </p:nvSpPr>
        <p:spPr bwMode="auto">
          <a:xfrm>
            <a:off x="6248400" y="3717255"/>
            <a:ext cx="3529013" cy="2664073"/>
          </a:xfrm>
          <a:prstGeom prst="roundRect">
            <a:avLst>
              <a:gd name="adj" fmla="val 2824"/>
            </a:avLst>
          </a:prstGeom>
          <a:solidFill>
            <a:schemeClr val="bg1"/>
          </a:soli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 lIns="108000" tIns="36000" rIns="36000" bIns="36000" anchor="ctr"/>
          <a:lstStyle/>
          <a:p>
            <a:pPr algn="ctr">
              <a:spcBef>
                <a:spcPct val="20000"/>
              </a:spcBef>
            </a:pPr>
            <a:r>
              <a:rPr lang="ja-JP" altLang="en-US" sz="1800" b="1" dirty="0">
                <a:solidFill>
                  <a:srgbClr val="000000"/>
                </a:solidFill>
                <a:latin typeface="ＭＳ Ｐゴシック" pitchFamily="50" charset="-128"/>
              </a:rPr>
              <a:t>　</a:t>
            </a:r>
            <a:r>
              <a:rPr lang="en-US" altLang="ja-JP" sz="1600" b="1" dirty="0">
                <a:solidFill>
                  <a:srgbClr val="000000"/>
                </a:solidFill>
                <a:latin typeface="ＭＳ Ｐゴシック" pitchFamily="50" charset="-128"/>
              </a:rPr>
              <a:t>【</a:t>
            </a:r>
            <a:r>
              <a:rPr lang="ja-JP" altLang="en-US" sz="1600" b="1" dirty="0">
                <a:solidFill>
                  <a:srgbClr val="000000"/>
                </a:solidFill>
                <a:latin typeface="ＭＳ Ｐゴシック" pitchFamily="50" charset="-128"/>
              </a:rPr>
              <a:t>本実証で扱うデータ（例）</a:t>
            </a:r>
            <a:r>
              <a:rPr lang="en-US" altLang="ja-JP" sz="1600" b="1" dirty="0">
                <a:solidFill>
                  <a:srgbClr val="000000"/>
                </a:solidFill>
                <a:latin typeface="ＭＳ Ｐゴシック" pitchFamily="50" charset="-128"/>
              </a:rPr>
              <a:t>】</a:t>
            </a:r>
          </a:p>
          <a:p>
            <a:pPr>
              <a:spcBef>
                <a:spcPct val="20000"/>
              </a:spcBef>
            </a:pPr>
            <a:r>
              <a:rPr lang="ja-JP" altLang="en-US" sz="1400" b="1" dirty="0" smtClean="0">
                <a:solidFill>
                  <a:srgbClr val="000000"/>
                </a:solidFill>
                <a:latin typeface="ＭＳ Ｐゴシック" pitchFamily="50" charset="-128"/>
              </a:rPr>
              <a:t>● </a:t>
            </a:r>
            <a:r>
              <a:rPr lang="ja-JP" altLang="en-US" sz="1400" b="1" dirty="0">
                <a:latin typeface="ＭＳ Ｐゴシック" pitchFamily="50" charset="-128"/>
              </a:rPr>
              <a:t>モビリティ情報</a:t>
            </a:r>
            <a:endParaRPr lang="en-US" altLang="ja-JP" sz="1400" b="1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200" dirty="0">
                <a:latin typeface="ＭＳ Ｐゴシック" pitchFamily="50" charset="-128"/>
              </a:rPr>
              <a:t>公共交通路線情報、公共交通時刻表情報、公共交通停留所情報、駐車場情報、バス平均移動時間、</a:t>
            </a:r>
            <a:r>
              <a:rPr lang="ja-JP" altLang="en-US" sz="1200" dirty="0" smtClean="0">
                <a:latin typeface="ＭＳ Ｐゴシック" pitchFamily="50" charset="-128"/>
              </a:rPr>
              <a:t>タクシー平均</a:t>
            </a:r>
            <a:r>
              <a:rPr lang="ja-JP" altLang="en-US" sz="1200" dirty="0">
                <a:latin typeface="ＭＳ Ｐゴシック" pitchFamily="50" charset="-128"/>
              </a:rPr>
              <a:t>移動時間</a:t>
            </a:r>
            <a:r>
              <a:rPr lang="ja-JP" altLang="en-US" sz="1200" dirty="0" smtClean="0">
                <a:latin typeface="ＭＳ Ｐゴシック" pitchFamily="50" charset="-128"/>
              </a:rPr>
              <a:t>。</a:t>
            </a:r>
            <a:endParaRPr lang="en-US" altLang="ja-JP" sz="1200" dirty="0" smtClean="0">
              <a:latin typeface="ＭＳ Ｐゴシック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400" b="1" dirty="0">
                <a:solidFill>
                  <a:srgbClr val="000000"/>
                </a:solidFill>
                <a:latin typeface="ＭＳ Ｐゴシック" pitchFamily="50" charset="-128"/>
              </a:rPr>
              <a:t>● </a:t>
            </a:r>
            <a:r>
              <a:rPr lang="ja-JP" altLang="en-US" sz="1400" b="1" dirty="0">
                <a:latin typeface="ＭＳ Ｐゴシック" pitchFamily="50" charset="-128"/>
              </a:rPr>
              <a:t>観光情報</a:t>
            </a:r>
            <a:endParaRPr lang="en-US" altLang="ja-JP" sz="1400" b="1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spcBef>
                <a:spcPct val="20000"/>
              </a:spcBef>
            </a:pPr>
            <a:r>
              <a:rPr lang="zh-TW" altLang="en-US" sz="1200" dirty="0">
                <a:latin typeface="ＭＳ Ｐゴシック" pitchFamily="50" charset="-128"/>
              </a:rPr>
              <a:t>公共施設情報、旅館情報、物産店情報、観光施設情報。</a:t>
            </a:r>
            <a:endParaRPr lang="en-US" altLang="ja-JP" sz="12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400" b="1" dirty="0" smtClean="0">
                <a:solidFill>
                  <a:srgbClr val="000000"/>
                </a:solidFill>
                <a:latin typeface="ＭＳ Ｐゴシック" pitchFamily="50" charset="-128"/>
              </a:rPr>
              <a:t>● </a:t>
            </a:r>
            <a:r>
              <a:rPr lang="ja-JP" altLang="en-US" sz="1400" b="1" dirty="0">
                <a:latin typeface="ＭＳ Ｐゴシック" pitchFamily="50" charset="-128"/>
              </a:rPr>
              <a:t>防災情報</a:t>
            </a:r>
            <a:endParaRPr lang="en-US" altLang="ja-JP" sz="1400" b="1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spcBef>
                <a:spcPct val="20000"/>
              </a:spcBef>
            </a:pPr>
            <a:r>
              <a:rPr lang="ja-JP" altLang="en-US" sz="1200" dirty="0">
                <a:latin typeface="ＭＳ Ｐゴシック" pitchFamily="50" charset="-128"/>
              </a:rPr>
              <a:t>避難所情報、防災拠点情報、帰宅支援ステーション情報。</a:t>
            </a:r>
          </a:p>
        </p:txBody>
      </p:sp>
      <p:sp>
        <p:nvSpPr>
          <p:cNvPr id="43096" name="Line 88"/>
          <p:cNvSpPr>
            <a:spLocks noChangeShapeType="1"/>
          </p:cNvSpPr>
          <p:nvPr/>
        </p:nvSpPr>
        <p:spPr bwMode="auto">
          <a:xfrm flipV="1">
            <a:off x="2576513" y="4076477"/>
            <a:ext cx="0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sz="2400"/>
          </a:p>
        </p:txBody>
      </p:sp>
      <p:sp>
        <p:nvSpPr>
          <p:cNvPr id="43097" name="Line 89"/>
          <p:cNvSpPr>
            <a:spLocks noChangeShapeType="1"/>
          </p:cNvSpPr>
          <p:nvPr/>
        </p:nvSpPr>
        <p:spPr bwMode="auto">
          <a:xfrm flipV="1">
            <a:off x="536575" y="4076477"/>
            <a:ext cx="0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sz="2400"/>
          </a:p>
        </p:txBody>
      </p:sp>
      <p:sp>
        <p:nvSpPr>
          <p:cNvPr id="43098" name="Line 90"/>
          <p:cNvSpPr>
            <a:spLocks noChangeShapeType="1"/>
          </p:cNvSpPr>
          <p:nvPr/>
        </p:nvSpPr>
        <p:spPr bwMode="auto">
          <a:xfrm flipV="1">
            <a:off x="1544638" y="4076477"/>
            <a:ext cx="0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sz="2400"/>
          </a:p>
        </p:txBody>
      </p:sp>
      <p:sp>
        <p:nvSpPr>
          <p:cNvPr id="43099" name="Line 91"/>
          <p:cNvSpPr>
            <a:spLocks noChangeShapeType="1"/>
          </p:cNvSpPr>
          <p:nvPr/>
        </p:nvSpPr>
        <p:spPr bwMode="auto">
          <a:xfrm flipV="1">
            <a:off x="3438525" y="4076477"/>
            <a:ext cx="0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sz="2400"/>
          </a:p>
        </p:txBody>
      </p:sp>
      <p:sp>
        <p:nvSpPr>
          <p:cNvPr id="43101" name="Line 93"/>
          <p:cNvSpPr>
            <a:spLocks noChangeShapeType="1"/>
          </p:cNvSpPr>
          <p:nvPr/>
        </p:nvSpPr>
        <p:spPr bwMode="auto">
          <a:xfrm flipV="1">
            <a:off x="4324350" y="4076477"/>
            <a:ext cx="0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sz="2400"/>
          </a:p>
        </p:txBody>
      </p:sp>
      <p:sp>
        <p:nvSpPr>
          <p:cNvPr id="43103" name="Line 95"/>
          <p:cNvSpPr>
            <a:spLocks noChangeShapeType="1"/>
          </p:cNvSpPr>
          <p:nvPr/>
        </p:nvSpPr>
        <p:spPr bwMode="auto">
          <a:xfrm flipV="1">
            <a:off x="5478463" y="4076477"/>
            <a:ext cx="0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sz="2400"/>
          </a:p>
        </p:txBody>
      </p:sp>
      <p:sp>
        <p:nvSpPr>
          <p:cNvPr id="43104" name="Rectangle 96"/>
          <p:cNvSpPr>
            <a:spLocks noChangeArrowheads="1"/>
          </p:cNvSpPr>
          <p:nvPr/>
        </p:nvSpPr>
        <p:spPr bwMode="auto">
          <a:xfrm>
            <a:off x="179388" y="4301902"/>
            <a:ext cx="1800225" cy="207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/>
              <a:t>モビリティー情報</a:t>
            </a:r>
          </a:p>
        </p:txBody>
      </p:sp>
      <p:sp>
        <p:nvSpPr>
          <p:cNvPr id="43105" name="Rectangle 97"/>
          <p:cNvSpPr>
            <a:spLocks noChangeArrowheads="1"/>
          </p:cNvSpPr>
          <p:nvPr/>
        </p:nvSpPr>
        <p:spPr bwMode="auto">
          <a:xfrm>
            <a:off x="2092325" y="4301902"/>
            <a:ext cx="2738438" cy="207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/>
              <a:t>観光情報</a:t>
            </a:r>
          </a:p>
        </p:txBody>
      </p:sp>
      <p:sp>
        <p:nvSpPr>
          <p:cNvPr id="43106" name="Rectangle 98"/>
          <p:cNvSpPr>
            <a:spLocks noChangeArrowheads="1"/>
          </p:cNvSpPr>
          <p:nvPr/>
        </p:nvSpPr>
        <p:spPr bwMode="auto">
          <a:xfrm>
            <a:off x="4902200" y="4301902"/>
            <a:ext cx="1225550" cy="207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600"/>
              <a:t>防災情報</a:t>
            </a:r>
          </a:p>
        </p:txBody>
      </p:sp>
      <p:grpSp>
        <p:nvGrpSpPr>
          <p:cNvPr id="43169" name="Group 161"/>
          <p:cNvGrpSpPr>
            <a:grpSpLocks/>
          </p:cNvGrpSpPr>
          <p:nvPr/>
        </p:nvGrpSpPr>
        <p:grpSpPr bwMode="auto">
          <a:xfrm>
            <a:off x="704850" y="1946921"/>
            <a:ext cx="614363" cy="761999"/>
            <a:chOff x="886" y="1767"/>
            <a:chExt cx="387" cy="480"/>
          </a:xfrm>
        </p:grpSpPr>
        <p:grpSp>
          <p:nvGrpSpPr>
            <p:cNvPr id="43108" name="Group 100"/>
            <p:cNvGrpSpPr>
              <a:grpSpLocks/>
            </p:cNvGrpSpPr>
            <p:nvPr/>
          </p:nvGrpSpPr>
          <p:grpSpPr bwMode="auto">
            <a:xfrm>
              <a:off x="886" y="1767"/>
              <a:ext cx="387" cy="305"/>
              <a:chOff x="3240" y="1721"/>
              <a:chExt cx="387" cy="305"/>
            </a:xfrm>
          </p:grpSpPr>
          <p:grpSp>
            <p:nvGrpSpPr>
              <p:cNvPr id="43109" name="Group 101"/>
              <p:cNvGrpSpPr>
                <a:grpSpLocks/>
              </p:cNvGrpSpPr>
              <p:nvPr/>
            </p:nvGrpSpPr>
            <p:grpSpPr bwMode="auto">
              <a:xfrm>
                <a:off x="3240" y="1721"/>
                <a:ext cx="115" cy="204"/>
                <a:chOff x="1366" y="2016"/>
                <a:chExt cx="252" cy="600"/>
              </a:xfrm>
            </p:grpSpPr>
            <p:sp>
              <p:nvSpPr>
                <p:cNvPr id="43110" name="Freeform 102"/>
                <p:cNvSpPr>
                  <a:spLocks/>
                </p:cNvSpPr>
                <p:nvPr/>
              </p:nvSpPr>
              <p:spPr bwMode="auto">
                <a:xfrm>
                  <a:off x="1444" y="2016"/>
                  <a:ext cx="96" cy="92"/>
                </a:xfrm>
                <a:custGeom>
                  <a:avLst/>
                  <a:gdLst>
                    <a:gd name="T0" fmla="*/ 96 w 96"/>
                    <a:gd name="T1" fmla="*/ 46 h 92"/>
                    <a:gd name="T2" fmla="*/ 92 w 96"/>
                    <a:gd name="T3" fmla="*/ 64 h 92"/>
                    <a:gd name="T4" fmla="*/ 82 w 96"/>
                    <a:gd name="T5" fmla="*/ 78 h 92"/>
                    <a:gd name="T6" fmla="*/ 66 w 96"/>
                    <a:gd name="T7" fmla="*/ 88 h 92"/>
                    <a:gd name="T8" fmla="*/ 48 w 96"/>
                    <a:gd name="T9" fmla="*/ 92 h 92"/>
                    <a:gd name="T10" fmla="*/ 30 w 96"/>
                    <a:gd name="T11" fmla="*/ 88 h 92"/>
                    <a:gd name="T12" fmla="*/ 14 w 96"/>
                    <a:gd name="T13" fmla="*/ 78 h 92"/>
                    <a:gd name="T14" fmla="*/ 4 w 96"/>
                    <a:gd name="T15" fmla="*/ 64 h 92"/>
                    <a:gd name="T16" fmla="*/ 0 w 96"/>
                    <a:gd name="T17" fmla="*/ 46 h 92"/>
                    <a:gd name="T18" fmla="*/ 4 w 96"/>
                    <a:gd name="T19" fmla="*/ 28 h 92"/>
                    <a:gd name="T20" fmla="*/ 14 w 96"/>
                    <a:gd name="T21" fmla="*/ 14 h 92"/>
                    <a:gd name="T22" fmla="*/ 30 w 96"/>
                    <a:gd name="T23" fmla="*/ 4 h 92"/>
                    <a:gd name="T24" fmla="*/ 48 w 96"/>
                    <a:gd name="T25" fmla="*/ 0 h 92"/>
                    <a:gd name="T26" fmla="*/ 66 w 96"/>
                    <a:gd name="T27" fmla="*/ 4 h 92"/>
                    <a:gd name="T28" fmla="*/ 82 w 96"/>
                    <a:gd name="T29" fmla="*/ 14 h 92"/>
                    <a:gd name="T30" fmla="*/ 92 w 96"/>
                    <a:gd name="T31" fmla="*/ 28 h 92"/>
                    <a:gd name="T32" fmla="*/ 96 w 96"/>
                    <a:gd name="T33" fmla="*/ 4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92">
                      <a:moveTo>
                        <a:pt x="96" y="46"/>
                      </a:moveTo>
                      <a:lnTo>
                        <a:pt x="92" y="64"/>
                      </a:lnTo>
                      <a:lnTo>
                        <a:pt x="82" y="78"/>
                      </a:lnTo>
                      <a:lnTo>
                        <a:pt x="66" y="88"/>
                      </a:lnTo>
                      <a:lnTo>
                        <a:pt x="48" y="92"/>
                      </a:lnTo>
                      <a:lnTo>
                        <a:pt x="30" y="88"/>
                      </a:lnTo>
                      <a:lnTo>
                        <a:pt x="14" y="78"/>
                      </a:lnTo>
                      <a:lnTo>
                        <a:pt x="4" y="64"/>
                      </a:lnTo>
                      <a:lnTo>
                        <a:pt x="0" y="46"/>
                      </a:lnTo>
                      <a:lnTo>
                        <a:pt x="4" y="28"/>
                      </a:lnTo>
                      <a:lnTo>
                        <a:pt x="14" y="14"/>
                      </a:lnTo>
                      <a:lnTo>
                        <a:pt x="30" y="4"/>
                      </a:lnTo>
                      <a:lnTo>
                        <a:pt x="48" y="0"/>
                      </a:lnTo>
                      <a:lnTo>
                        <a:pt x="66" y="4"/>
                      </a:lnTo>
                      <a:lnTo>
                        <a:pt x="82" y="14"/>
                      </a:lnTo>
                      <a:lnTo>
                        <a:pt x="92" y="28"/>
                      </a:lnTo>
                      <a:lnTo>
                        <a:pt x="9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  <p:sp>
              <p:nvSpPr>
                <p:cNvPr id="43111" name="Freeform 103"/>
                <p:cNvSpPr>
                  <a:spLocks/>
                </p:cNvSpPr>
                <p:nvPr/>
              </p:nvSpPr>
              <p:spPr bwMode="auto">
                <a:xfrm>
                  <a:off x="1366" y="2128"/>
                  <a:ext cx="252" cy="488"/>
                </a:xfrm>
                <a:custGeom>
                  <a:avLst/>
                  <a:gdLst>
                    <a:gd name="T0" fmla="*/ 234 w 252"/>
                    <a:gd name="T1" fmla="*/ 66 h 488"/>
                    <a:gd name="T2" fmla="*/ 212 w 252"/>
                    <a:gd name="T3" fmla="*/ 18 h 488"/>
                    <a:gd name="T4" fmla="*/ 156 w 252"/>
                    <a:gd name="T5" fmla="*/ 0 h 488"/>
                    <a:gd name="T6" fmla="*/ 96 w 252"/>
                    <a:gd name="T7" fmla="*/ 0 h 488"/>
                    <a:gd name="T8" fmla="*/ 40 w 252"/>
                    <a:gd name="T9" fmla="*/ 18 h 488"/>
                    <a:gd name="T10" fmla="*/ 18 w 252"/>
                    <a:gd name="T11" fmla="*/ 66 h 488"/>
                    <a:gd name="T12" fmla="*/ 0 w 252"/>
                    <a:gd name="T13" fmla="*/ 240 h 488"/>
                    <a:gd name="T14" fmla="*/ 8 w 252"/>
                    <a:gd name="T15" fmla="*/ 250 h 488"/>
                    <a:gd name="T16" fmla="*/ 20 w 252"/>
                    <a:gd name="T17" fmla="*/ 256 h 488"/>
                    <a:gd name="T18" fmla="*/ 32 w 252"/>
                    <a:gd name="T19" fmla="*/ 252 h 488"/>
                    <a:gd name="T20" fmla="*/ 40 w 252"/>
                    <a:gd name="T21" fmla="*/ 244 h 488"/>
                    <a:gd name="T22" fmla="*/ 60 w 252"/>
                    <a:gd name="T23" fmla="*/ 70 h 488"/>
                    <a:gd name="T24" fmla="*/ 60 w 252"/>
                    <a:gd name="T25" fmla="*/ 66 h 488"/>
                    <a:gd name="T26" fmla="*/ 62 w 252"/>
                    <a:gd name="T27" fmla="*/ 62 h 488"/>
                    <a:gd name="T28" fmla="*/ 66 w 252"/>
                    <a:gd name="T29" fmla="*/ 80 h 488"/>
                    <a:gd name="T30" fmla="*/ 64 w 252"/>
                    <a:gd name="T31" fmla="*/ 128 h 488"/>
                    <a:gd name="T32" fmla="*/ 62 w 252"/>
                    <a:gd name="T33" fmla="*/ 174 h 488"/>
                    <a:gd name="T34" fmla="*/ 62 w 252"/>
                    <a:gd name="T35" fmla="*/ 194 h 488"/>
                    <a:gd name="T36" fmla="*/ 44 w 252"/>
                    <a:gd name="T37" fmla="*/ 468 h 488"/>
                    <a:gd name="T38" fmla="*/ 54 w 252"/>
                    <a:gd name="T39" fmla="*/ 482 h 488"/>
                    <a:gd name="T40" fmla="*/ 70 w 252"/>
                    <a:gd name="T41" fmla="*/ 488 h 488"/>
                    <a:gd name="T42" fmla="*/ 86 w 252"/>
                    <a:gd name="T43" fmla="*/ 486 h 488"/>
                    <a:gd name="T44" fmla="*/ 96 w 252"/>
                    <a:gd name="T45" fmla="*/ 476 h 488"/>
                    <a:gd name="T46" fmla="*/ 102 w 252"/>
                    <a:gd name="T47" fmla="*/ 462 h 488"/>
                    <a:gd name="T48" fmla="*/ 126 w 252"/>
                    <a:gd name="T49" fmla="*/ 226 h 488"/>
                    <a:gd name="T50" fmla="*/ 150 w 252"/>
                    <a:gd name="T51" fmla="*/ 462 h 488"/>
                    <a:gd name="T52" fmla="*/ 156 w 252"/>
                    <a:gd name="T53" fmla="*/ 476 h 488"/>
                    <a:gd name="T54" fmla="*/ 166 w 252"/>
                    <a:gd name="T55" fmla="*/ 486 h 488"/>
                    <a:gd name="T56" fmla="*/ 182 w 252"/>
                    <a:gd name="T57" fmla="*/ 488 h 488"/>
                    <a:gd name="T58" fmla="*/ 198 w 252"/>
                    <a:gd name="T59" fmla="*/ 482 h 488"/>
                    <a:gd name="T60" fmla="*/ 208 w 252"/>
                    <a:gd name="T61" fmla="*/ 468 h 488"/>
                    <a:gd name="T62" fmla="*/ 190 w 252"/>
                    <a:gd name="T63" fmla="*/ 194 h 488"/>
                    <a:gd name="T64" fmla="*/ 190 w 252"/>
                    <a:gd name="T65" fmla="*/ 174 h 488"/>
                    <a:gd name="T66" fmla="*/ 188 w 252"/>
                    <a:gd name="T67" fmla="*/ 128 h 488"/>
                    <a:gd name="T68" fmla="*/ 186 w 252"/>
                    <a:gd name="T69" fmla="*/ 80 h 488"/>
                    <a:gd name="T70" fmla="*/ 192 w 252"/>
                    <a:gd name="T71" fmla="*/ 62 h 488"/>
                    <a:gd name="T72" fmla="*/ 192 w 252"/>
                    <a:gd name="T73" fmla="*/ 66 h 488"/>
                    <a:gd name="T74" fmla="*/ 192 w 252"/>
                    <a:gd name="T75" fmla="*/ 70 h 488"/>
                    <a:gd name="T76" fmla="*/ 212 w 252"/>
                    <a:gd name="T77" fmla="*/ 244 h 488"/>
                    <a:gd name="T78" fmla="*/ 220 w 252"/>
                    <a:gd name="T79" fmla="*/ 252 h 488"/>
                    <a:gd name="T80" fmla="*/ 234 w 252"/>
                    <a:gd name="T81" fmla="*/ 256 h 488"/>
                    <a:gd name="T82" fmla="*/ 246 w 252"/>
                    <a:gd name="T83" fmla="*/ 250 h 488"/>
                    <a:gd name="T84" fmla="*/ 252 w 252"/>
                    <a:gd name="T85" fmla="*/ 24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2" h="488">
                      <a:moveTo>
                        <a:pt x="252" y="232"/>
                      </a:moveTo>
                      <a:lnTo>
                        <a:pt x="234" y="66"/>
                      </a:lnTo>
                      <a:lnTo>
                        <a:pt x="228" y="40"/>
                      </a:lnTo>
                      <a:lnTo>
                        <a:pt x="212" y="18"/>
                      </a:lnTo>
                      <a:lnTo>
                        <a:pt x="188" y="6"/>
                      </a:lnTo>
                      <a:lnTo>
                        <a:pt x="156" y="0"/>
                      </a:lnTo>
                      <a:lnTo>
                        <a:pt x="126" y="0"/>
                      </a:lnTo>
                      <a:lnTo>
                        <a:pt x="96" y="0"/>
                      </a:lnTo>
                      <a:lnTo>
                        <a:pt x="66" y="6"/>
                      </a:lnTo>
                      <a:lnTo>
                        <a:pt x="40" y="18"/>
                      </a:lnTo>
                      <a:lnTo>
                        <a:pt x="24" y="40"/>
                      </a:lnTo>
                      <a:lnTo>
                        <a:pt x="18" y="66"/>
                      </a:lnTo>
                      <a:lnTo>
                        <a:pt x="0" y="232"/>
                      </a:lnTo>
                      <a:lnTo>
                        <a:pt x="0" y="240"/>
                      </a:lnTo>
                      <a:lnTo>
                        <a:pt x="4" y="246"/>
                      </a:lnTo>
                      <a:lnTo>
                        <a:pt x="8" y="250"/>
                      </a:lnTo>
                      <a:lnTo>
                        <a:pt x="12" y="254"/>
                      </a:lnTo>
                      <a:lnTo>
                        <a:pt x="20" y="256"/>
                      </a:lnTo>
                      <a:lnTo>
                        <a:pt x="26" y="256"/>
                      </a:lnTo>
                      <a:lnTo>
                        <a:pt x="32" y="252"/>
                      </a:lnTo>
                      <a:lnTo>
                        <a:pt x="38" y="248"/>
                      </a:lnTo>
                      <a:lnTo>
                        <a:pt x="40" y="244"/>
                      </a:lnTo>
                      <a:lnTo>
                        <a:pt x="42" y="238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2" y="62"/>
                      </a:lnTo>
                      <a:lnTo>
                        <a:pt x="66" y="62"/>
                      </a:lnTo>
                      <a:lnTo>
                        <a:pt x="66" y="80"/>
                      </a:lnTo>
                      <a:lnTo>
                        <a:pt x="66" y="102"/>
                      </a:lnTo>
                      <a:lnTo>
                        <a:pt x="64" y="128"/>
                      </a:lnTo>
                      <a:lnTo>
                        <a:pt x="64" y="152"/>
                      </a:lnTo>
                      <a:lnTo>
                        <a:pt x="62" y="174"/>
                      </a:lnTo>
                      <a:lnTo>
                        <a:pt x="62" y="188"/>
                      </a:lnTo>
                      <a:lnTo>
                        <a:pt x="62" y="194"/>
                      </a:lnTo>
                      <a:lnTo>
                        <a:pt x="44" y="458"/>
                      </a:lnTo>
                      <a:lnTo>
                        <a:pt x="44" y="468"/>
                      </a:lnTo>
                      <a:lnTo>
                        <a:pt x="48" y="476"/>
                      </a:lnTo>
                      <a:lnTo>
                        <a:pt x="54" y="482"/>
                      </a:lnTo>
                      <a:lnTo>
                        <a:pt x="62" y="486"/>
                      </a:lnTo>
                      <a:lnTo>
                        <a:pt x="70" y="488"/>
                      </a:lnTo>
                      <a:lnTo>
                        <a:pt x="78" y="488"/>
                      </a:lnTo>
                      <a:lnTo>
                        <a:pt x="86" y="486"/>
                      </a:lnTo>
                      <a:lnTo>
                        <a:pt x="92" y="482"/>
                      </a:lnTo>
                      <a:lnTo>
                        <a:pt x="96" y="476"/>
                      </a:lnTo>
                      <a:lnTo>
                        <a:pt x="100" y="470"/>
                      </a:lnTo>
                      <a:lnTo>
                        <a:pt x="102" y="462"/>
                      </a:lnTo>
                      <a:lnTo>
                        <a:pt x="118" y="226"/>
                      </a:lnTo>
                      <a:lnTo>
                        <a:pt x="126" y="226"/>
                      </a:lnTo>
                      <a:lnTo>
                        <a:pt x="134" y="226"/>
                      </a:lnTo>
                      <a:lnTo>
                        <a:pt x="150" y="462"/>
                      </a:lnTo>
                      <a:lnTo>
                        <a:pt x="152" y="470"/>
                      </a:lnTo>
                      <a:lnTo>
                        <a:pt x="156" y="476"/>
                      </a:lnTo>
                      <a:lnTo>
                        <a:pt x="160" y="482"/>
                      </a:lnTo>
                      <a:lnTo>
                        <a:pt x="166" y="486"/>
                      </a:lnTo>
                      <a:lnTo>
                        <a:pt x="174" y="488"/>
                      </a:lnTo>
                      <a:lnTo>
                        <a:pt x="182" y="488"/>
                      </a:lnTo>
                      <a:lnTo>
                        <a:pt x="190" y="486"/>
                      </a:lnTo>
                      <a:lnTo>
                        <a:pt x="198" y="482"/>
                      </a:lnTo>
                      <a:lnTo>
                        <a:pt x="204" y="476"/>
                      </a:lnTo>
                      <a:lnTo>
                        <a:pt x="208" y="468"/>
                      </a:lnTo>
                      <a:lnTo>
                        <a:pt x="208" y="458"/>
                      </a:lnTo>
                      <a:lnTo>
                        <a:pt x="190" y="194"/>
                      </a:lnTo>
                      <a:lnTo>
                        <a:pt x="190" y="188"/>
                      </a:lnTo>
                      <a:lnTo>
                        <a:pt x="190" y="174"/>
                      </a:lnTo>
                      <a:lnTo>
                        <a:pt x="188" y="152"/>
                      </a:lnTo>
                      <a:lnTo>
                        <a:pt x="188" y="128"/>
                      </a:lnTo>
                      <a:lnTo>
                        <a:pt x="188" y="102"/>
                      </a:lnTo>
                      <a:lnTo>
                        <a:pt x="186" y="80"/>
                      </a:lnTo>
                      <a:lnTo>
                        <a:pt x="186" y="62"/>
                      </a:lnTo>
                      <a:lnTo>
                        <a:pt x="192" y="62"/>
                      </a:lnTo>
                      <a:lnTo>
                        <a:pt x="192" y="64"/>
                      </a:lnTo>
                      <a:lnTo>
                        <a:pt x="192" y="66"/>
                      </a:lnTo>
                      <a:lnTo>
                        <a:pt x="192" y="68"/>
                      </a:lnTo>
                      <a:lnTo>
                        <a:pt x="192" y="70"/>
                      </a:lnTo>
                      <a:lnTo>
                        <a:pt x="210" y="238"/>
                      </a:lnTo>
                      <a:lnTo>
                        <a:pt x="212" y="244"/>
                      </a:lnTo>
                      <a:lnTo>
                        <a:pt x="216" y="248"/>
                      </a:lnTo>
                      <a:lnTo>
                        <a:pt x="220" y="252"/>
                      </a:lnTo>
                      <a:lnTo>
                        <a:pt x="226" y="256"/>
                      </a:lnTo>
                      <a:lnTo>
                        <a:pt x="234" y="256"/>
                      </a:lnTo>
                      <a:lnTo>
                        <a:pt x="240" y="254"/>
                      </a:lnTo>
                      <a:lnTo>
                        <a:pt x="246" y="250"/>
                      </a:lnTo>
                      <a:lnTo>
                        <a:pt x="250" y="246"/>
                      </a:lnTo>
                      <a:lnTo>
                        <a:pt x="252" y="240"/>
                      </a:lnTo>
                      <a:lnTo>
                        <a:pt x="252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</p:grpSp>
          <p:grpSp>
            <p:nvGrpSpPr>
              <p:cNvPr id="43112" name="Group 104"/>
              <p:cNvGrpSpPr>
                <a:grpSpLocks/>
              </p:cNvGrpSpPr>
              <p:nvPr/>
            </p:nvGrpSpPr>
            <p:grpSpPr bwMode="auto">
              <a:xfrm>
                <a:off x="3512" y="1721"/>
                <a:ext cx="115" cy="203"/>
                <a:chOff x="1366" y="2016"/>
                <a:chExt cx="252" cy="600"/>
              </a:xfrm>
            </p:grpSpPr>
            <p:sp>
              <p:nvSpPr>
                <p:cNvPr id="43113" name="Freeform 105"/>
                <p:cNvSpPr>
                  <a:spLocks/>
                </p:cNvSpPr>
                <p:nvPr/>
              </p:nvSpPr>
              <p:spPr bwMode="auto">
                <a:xfrm>
                  <a:off x="1444" y="2016"/>
                  <a:ext cx="96" cy="92"/>
                </a:xfrm>
                <a:custGeom>
                  <a:avLst/>
                  <a:gdLst>
                    <a:gd name="T0" fmla="*/ 96 w 96"/>
                    <a:gd name="T1" fmla="*/ 46 h 92"/>
                    <a:gd name="T2" fmla="*/ 92 w 96"/>
                    <a:gd name="T3" fmla="*/ 64 h 92"/>
                    <a:gd name="T4" fmla="*/ 82 w 96"/>
                    <a:gd name="T5" fmla="*/ 78 h 92"/>
                    <a:gd name="T6" fmla="*/ 66 w 96"/>
                    <a:gd name="T7" fmla="*/ 88 h 92"/>
                    <a:gd name="T8" fmla="*/ 48 w 96"/>
                    <a:gd name="T9" fmla="*/ 92 h 92"/>
                    <a:gd name="T10" fmla="*/ 30 w 96"/>
                    <a:gd name="T11" fmla="*/ 88 h 92"/>
                    <a:gd name="T12" fmla="*/ 14 w 96"/>
                    <a:gd name="T13" fmla="*/ 78 h 92"/>
                    <a:gd name="T14" fmla="*/ 4 w 96"/>
                    <a:gd name="T15" fmla="*/ 64 h 92"/>
                    <a:gd name="T16" fmla="*/ 0 w 96"/>
                    <a:gd name="T17" fmla="*/ 46 h 92"/>
                    <a:gd name="T18" fmla="*/ 4 w 96"/>
                    <a:gd name="T19" fmla="*/ 28 h 92"/>
                    <a:gd name="T20" fmla="*/ 14 w 96"/>
                    <a:gd name="T21" fmla="*/ 14 h 92"/>
                    <a:gd name="T22" fmla="*/ 30 w 96"/>
                    <a:gd name="T23" fmla="*/ 4 h 92"/>
                    <a:gd name="T24" fmla="*/ 48 w 96"/>
                    <a:gd name="T25" fmla="*/ 0 h 92"/>
                    <a:gd name="T26" fmla="*/ 66 w 96"/>
                    <a:gd name="T27" fmla="*/ 4 h 92"/>
                    <a:gd name="T28" fmla="*/ 82 w 96"/>
                    <a:gd name="T29" fmla="*/ 14 h 92"/>
                    <a:gd name="T30" fmla="*/ 92 w 96"/>
                    <a:gd name="T31" fmla="*/ 28 h 92"/>
                    <a:gd name="T32" fmla="*/ 96 w 96"/>
                    <a:gd name="T33" fmla="*/ 4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92">
                      <a:moveTo>
                        <a:pt x="96" y="46"/>
                      </a:moveTo>
                      <a:lnTo>
                        <a:pt x="92" y="64"/>
                      </a:lnTo>
                      <a:lnTo>
                        <a:pt x="82" y="78"/>
                      </a:lnTo>
                      <a:lnTo>
                        <a:pt x="66" y="88"/>
                      </a:lnTo>
                      <a:lnTo>
                        <a:pt x="48" y="92"/>
                      </a:lnTo>
                      <a:lnTo>
                        <a:pt x="30" y="88"/>
                      </a:lnTo>
                      <a:lnTo>
                        <a:pt x="14" y="78"/>
                      </a:lnTo>
                      <a:lnTo>
                        <a:pt x="4" y="64"/>
                      </a:lnTo>
                      <a:lnTo>
                        <a:pt x="0" y="46"/>
                      </a:lnTo>
                      <a:lnTo>
                        <a:pt x="4" y="28"/>
                      </a:lnTo>
                      <a:lnTo>
                        <a:pt x="14" y="14"/>
                      </a:lnTo>
                      <a:lnTo>
                        <a:pt x="30" y="4"/>
                      </a:lnTo>
                      <a:lnTo>
                        <a:pt x="48" y="0"/>
                      </a:lnTo>
                      <a:lnTo>
                        <a:pt x="66" y="4"/>
                      </a:lnTo>
                      <a:lnTo>
                        <a:pt x="82" y="14"/>
                      </a:lnTo>
                      <a:lnTo>
                        <a:pt x="92" y="28"/>
                      </a:lnTo>
                      <a:lnTo>
                        <a:pt x="9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  <p:sp>
              <p:nvSpPr>
                <p:cNvPr id="43114" name="Freeform 106"/>
                <p:cNvSpPr>
                  <a:spLocks/>
                </p:cNvSpPr>
                <p:nvPr/>
              </p:nvSpPr>
              <p:spPr bwMode="auto">
                <a:xfrm>
                  <a:off x="1366" y="2128"/>
                  <a:ext cx="252" cy="488"/>
                </a:xfrm>
                <a:custGeom>
                  <a:avLst/>
                  <a:gdLst>
                    <a:gd name="T0" fmla="*/ 234 w 252"/>
                    <a:gd name="T1" fmla="*/ 66 h 488"/>
                    <a:gd name="T2" fmla="*/ 212 w 252"/>
                    <a:gd name="T3" fmla="*/ 18 h 488"/>
                    <a:gd name="T4" fmla="*/ 156 w 252"/>
                    <a:gd name="T5" fmla="*/ 0 h 488"/>
                    <a:gd name="T6" fmla="*/ 96 w 252"/>
                    <a:gd name="T7" fmla="*/ 0 h 488"/>
                    <a:gd name="T8" fmla="*/ 40 w 252"/>
                    <a:gd name="T9" fmla="*/ 18 h 488"/>
                    <a:gd name="T10" fmla="*/ 18 w 252"/>
                    <a:gd name="T11" fmla="*/ 66 h 488"/>
                    <a:gd name="T12" fmla="*/ 0 w 252"/>
                    <a:gd name="T13" fmla="*/ 240 h 488"/>
                    <a:gd name="T14" fmla="*/ 8 w 252"/>
                    <a:gd name="T15" fmla="*/ 250 h 488"/>
                    <a:gd name="T16" fmla="*/ 20 w 252"/>
                    <a:gd name="T17" fmla="*/ 256 h 488"/>
                    <a:gd name="T18" fmla="*/ 32 w 252"/>
                    <a:gd name="T19" fmla="*/ 252 h 488"/>
                    <a:gd name="T20" fmla="*/ 40 w 252"/>
                    <a:gd name="T21" fmla="*/ 244 h 488"/>
                    <a:gd name="T22" fmla="*/ 60 w 252"/>
                    <a:gd name="T23" fmla="*/ 70 h 488"/>
                    <a:gd name="T24" fmla="*/ 60 w 252"/>
                    <a:gd name="T25" fmla="*/ 66 h 488"/>
                    <a:gd name="T26" fmla="*/ 62 w 252"/>
                    <a:gd name="T27" fmla="*/ 62 h 488"/>
                    <a:gd name="T28" fmla="*/ 66 w 252"/>
                    <a:gd name="T29" fmla="*/ 80 h 488"/>
                    <a:gd name="T30" fmla="*/ 64 w 252"/>
                    <a:gd name="T31" fmla="*/ 128 h 488"/>
                    <a:gd name="T32" fmla="*/ 62 w 252"/>
                    <a:gd name="T33" fmla="*/ 174 h 488"/>
                    <a:gd name="T34" fmla="*/ 62 w 252"/>
                    <a:gd name="T35" fmla="*/ 194 h 488"/>
                    <a:gd name="T36" fmla="*/ 44 w 252"/>
                    <a:gd name="T37" fmla="*/ 468 h 488"/>
                    <a:gd name="T38" fmla="*/ 54 w 252"/>
                    <a:gd name="T39" fmla="*/ 482 h 488"/>
                    <a:gd name="T40" fmla="*/ 70 w 252"/>
                    <a:gd name="T41" fmla="*/ 488 h 488"/>
                    <a:gd name="T42" fmla="*/ 86 w 252"/>
                    <a:gd name="T43" fmla="*/ 486 h 488"/>
                    <a:gd name="T44" fmla="*/ 96 w 252"/>
                    <a:gd name="T45" fmla="*/ 476 h 488"/>
                    <a:gd name="T46" fmla="*/ 102 w 252"/>
                    <a:gd name="T47" fmla="*/ 462 h 488"/>
                    <a:gd name="T48" fmla="*/ 126 w 252"/>
                    <a:gd name="T49" fmla="*/ 226 h 488"/>
                    <a:gd name="T50" fmla="*/ 150 w 252"/>
                    <a:gd name="T51" fmla="*/ 462 h 488"/>
                    <a:gd name="T52" fmla="*/ 156 w 252"/>
                    <a:gd name="T53" fmla="*/ 476 h 488"/>
                    <a:gd name="T54" fmla="*/ 166 w 252"/>
                    <a:gd name="T55" fmla="*/ 486 h 488"/>
                    <a:gd name="T56" fmla="*/ 182 w 252"/>
                    <a:gd name="T57" fmla="*/ 488 h 488"/>
                    <a:gd name="T58" fmla="*/ 198 w 252"/>
                    <a:gd name="T59" fmla="*/ 482 h 488"/>
                    <a:gd name="T60" fmla="*/ 208 w 252"/>
                    <a:gd name="T61" fmla="*/ 468 h 488"/>
                    <a:gd name="T62" fmla="*/ 190 w 252"/>
                    <a:gd name="T63" fmla="*/ 194 h 488"/>
                    <a:gd name="T64" fmla="*/ 190 w 252"/>
                    <a:gd name="T65" fmla="*/ 174 h 488"/>
                    <a:gd name="T66" fmla="*/ 188 w 252"/>
                    <a:gd name="T67" fmla="*/ 128 h 488"/>
                    <a:gd name="T68" fmla="*/ 186 w 252"/>
                    <a:gd name="T69" fmla="*/ 80 h 488"/>
                    <a:gd name="T70" fmla="*/ 192 w 252"/>
                    <a:gd name="T71" fmla="*/ 62 h 488"/>
                    <a:gd name="T72" fmla="*/ 192 w 252"/>
                    <a:gd name="T73" fmla="*/ 66 h 488"/>
                    <a:gd name="T74" fmla="*/ 192 w 252"/>
                    <a:gd name="T75" fmla="*/ 70 h 488"/>
                    <a:gd name="T76" fmla="*/ 212 w 252"/>
                    <a:gd name="T77" fmla="*/ 244 h 488"/>
                    <a:gd name="T78" fmla="*/ 220 w 252"/>
                    <a:gd name="T79" fmla="*/ 252 h 488"/>
                    <a:gd name="T80" fmla="*/ 234 w 252"/>
                    <a:gd name="T81" fmla="*/ 256 h 488"/>
                    <a:gd name="T82" fmla="*/ 246 w 252"/>
                    <a:gd name="T83" fmla="*/ 250 h 488"/>
                    <a:gd name="T84" fmla="*/ 252 w 252"/>
                    <a:gd name="T85" fmla="*/ 24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2" h="488">
                      <a:moveTo>
                        <a:pt x="252" y="232"/>
                      </a:moveTo>
                      <a:lnTo>
                        <a:pt x="234" y="66"/>
                      </a:lnTo>
                      <a:lnTo>
                        <a:pt x="228" y="40"/>
                      </a:lnTo>
                      <a:lnTo>
                        <a:pt x="212" y="18"/>
                      </a:lnTo>
                      <a:lnTo>
                        <a:pt x="188" y="6"/>
                      </a:lnTo>
                      <a:lnTo>
                        <a:pt x="156" y="0"/>
                      </a:lnTo>
                      <a:lnTo>
                        <a:pt x="126" y="0"/>
                      </a:lnTo>
                      <a:lnTo>
                        <a:pt x="96" y="0"/>
                      </a:lnTo>
                      <a:lnTo>
                        <a:pt x="66" y="6"/>
                      </a:lnTo>
                      <a:lnTo>
                        <a:pt x="40" y="18"/>
                      </a:lnTo>
                      <a:lnTo>
                        <a:pt x="24" y="40"/>
                      </a:lnTo>
                      <a:lnTo>
                        <a:pt x="18" y="66"/>
                      </a:lnTo>
                      <a:lnTo>
                        <a:pt x="0" y="232"/>
                      </a:lnTo>
                      <a:lnTo>
                        <a:pt x="0" y="240"/>
                      </a:lnTo>
                      <a:lnTo>
                        <a:pt x="4" y="246"/>
                      </a:lnTo>
                      <a:lnTo>
                        <a:pt x="8" y="250"/>
                      </a:lnTo>
                      <a:lnTo>
                        <a:pt x="12" y="254"/>
                      </a:lnTo>
                      <a:lnTo>
                        <a:pt x="20" y="256"/>
                      </a:lnTo>
                      <a:lnTo>
                        <a:pt x="26" y="256"/>
                      </a:lnTo>
                      <a:lnTo>
                        <a:pt x="32" y="252"/>
                      </a:lnTo>
                      <a:lnTo>
                        <a:pt x="38" y="248"/>
                      </a:lnTo>
                      <a:lnTo>
                        <a:pt x="40" y="244"/>
                      </a:lnTo>
                      <a:lnTo>
                        <a:pt x="42" y="238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2" y="62"/>
                      </a:lnTo>
                      <a:lnTo>
                        <a:pt x="66" y="62"/>
                      </a:lnTo>
                      <a:lnTo>
                        <a:pt x="66" y="80"/>
                      </a:lnTo>
                      <a:lnTo>
                        <a:pt x="66" y="102"/>
                      </a:lnTo>
                      <a:lnTo>
                        <a:pt x="64" y="128"/>
                      </a:lnTo>
                      <a:lnTo>
                        <a:pt x="64" y="152"/>
                      </a:lnTo>
                      <a:lnTo>
                        <a:pt x="62" y="174"/>
                      </a:lnTo>
                      <a:lnTo>
                        <a:pt x="62" y="188"/>
                      </a:lnTo>
                      <a:lnTo>
                        <a:pt x="62" y="194"/>
                      </a:lnTo>
                      <a:lnTo>
                        <a:pt x="44" y="458"/>
                      </a:lnTo>
                      <a:lnTo>
                        <a:pt x="44" y="468"/>
                      </a:lnTo>
                      <a:lnTo>
                        <a:pt x="48" y="476"/>
                      </a:lnTo>
                      <a:lnTo>
                        <a:pt x="54" y="482"/>
                      </a:lnTo>
                      <a:lnTo>
                        <a:pt x="62" y="486"/>
                      </a:lnTo>
                      <a:lnTo>
                        <a:pt x="70" y="488"/>
                      </a:lnTo>
                      <a:lnTo>
                        <a:pt x="78" y="488"/>
                      </a:lnTo>
                      <a:lnTo>
                        <a:pt x="86" y="486"/>
                      </a:lnTo>
                      <a:lnTo>
                        <a:pt x="92" y="482"/>
                      </a:lnTo>
                      <a:lnTo>
                        <a:pt x="96" y="476"/>
                      </a:lnTo>
                      <a:lnTo>
                        <a:pt x="100" y="470"/>
                      </a:lnTo>
                      <a:lnTo>
                        <a:pt x="102" y="462"/>
                      </a:lnTo>
                      <a:lnTo>
                        <a:pt x="118" y="226"/>
                      </a:lnTo>
                      <a:lnTo>
                        <a:pt x="126" y="226"/>
                      </a:lnTo>
                      <a:lnTo>
                        <a:pt x="134" y="226"/>
                      </a:lnTo>
                      <a:lnTo>
                        <a:pt x="150" y="462"/>
                      </a:lnTo>
                      <a:lnTo>
                        <a:pt x="152" y="470"/>
                      </a:lnTo>
                      <a:lnTo>
                        <a:pt x="156" y="476"/>
                      </a:lnTo>
                      <a:lnTo>
                        <a:pt x="160" y="482"/>
                      </a:lnTo>
                      <a:lnTo>
                        <a:pt x="166" y="486"/>
                      </a:lnTo>
                      <a:lnTo>
                        <a:pt x="174" y="488"/>
                      </a:lnTo>
                      <a:lnTo>
                        <a:pt x="182" y="488"/>
                      </a:lnTo>
                      <a:lnTo>
                        <a:pt x="190" y="486"/>
                      </a:lnTo>
                      <a:lnTo>
                        <a:pt x="198" y="482"/>
                      </a:lnTo>
                      <a:lnTo>
                        <a:pt x="204" y="476"/>
                      </a:lnTo>
                      <a:lnTo>
                        <a:pt x="208" y="468"/>
                      </a:lnTo>
                      <a:lnTo>
                        <a:pt x="208" y="458"/>
                      </a:lnTo>
                      <a:lnTo>
                        <a:pt x="190" y="194"/>
                      </a:lnTo>
                      <a:lnTo>
                        <a:pt x="190" y="188"/>
                      </a:lnTo>
                      <a:lnTo>
                        <a:pt x="190" y="174"/>
                      </a:lnTo>
                      <a:lnTo>
                        <a:pt x="188" y="152"/>
                      </a:lnTo>
                      <a:lnTo>
                        <a:pt x="188" y="128"/>
                      </a:lnTo>
                      <a:lnTo>
                        <a:pt x="188" y="102"/>
                      </a:lnTo>
                      <a:lnTo>
                        <a:pt x="186" y="80"/>
                      </a:lnTo>
                      <a:lnTo>
                        <a:pt x="186" y="62"/>
                      </a:lnTo>
                      <a:lnTo>
                        <a:pt x="192" y="62"/>
                      </a:lnTo>
                      <a:lnTo>
                        <a:pt x="192" y="64"/>
                      </a:lnTo>
                      <a:lnTo>
                        <a:pt x="192" y="66"/>
                      </a:lnTo>
                      <a:lnTo>
                        <a:pt x="192" y="68"/>
                      </a:lnTo>
                      <a:lnTo>
                        <a:pt x="192" y="70"/>
                      </a:lnTo>
                      <a:lnTo>
                        <a:pt x="210" y="238"/>
                      </a:lnTo>
                      <a:lnTo>
                        <a:pt x="212" y="244"/>
                      </a:lnTo>
                      <a:lnTo>
                        <a:pt x="216" y="248"/>
                      </a:lnTo>
                      <a:lnTo>
                        <a:pt x="220" y="252"/>
                      </a:lnTo>
                      <a:lnTo>
                        <a:pt x="226" y="256"/>
                      </a:lnTo>
                      <a:lnTo>
                        <a:pt x="234" y="256"/>
                      </a:lnTo>
                      <a:lnTo>
                        <a:pt x="240" y="254"/>
                      </a:lnTo>
                      <a:lnTo>
                        <a:pt x="246" y="250"/>
                      </a:lnTo>
                      <a:lnTo>
                        <a:pt x="250" y="246"/>
                      </a:lnTo>
                      <a:lnTo>
                        <a:pt x="252" y="240"/>
                      </a:lnTo>
                      <a:lnTo>
                        <a:pt x="252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</p:grpSp>
          <p:grpSp>
            <p:nvGrpSpPr>
              <p:cNvPr id="43115" name="Group 107"/>
              <p:cNvGrpSpPr>
                <a:grpSpLocks/>
              </p:cNvGrpSpPr>
              <p:nvPr/>
            </p:nvGrpSpPr>
            <p:grpSpPr bwMode="auto">
              <a:xfrm>
                <a:off x="3376" y="1822"/>
                <a:ext cx="115" cy="204"/>
                <a:chOff x="1366" y="2016"/>
                <a:chExt cx="252" cy="600"/>
              </a:xfrm>
            </p:grpSpPr>
            <p:sp>
              <p:nvSpPr>
                <p:cNvPr id="43116" name="Freeform 108"/>
                <p:cNvSpPr>
                  <a:spLocks/>
                </p:cNvSpPr>
                <p:nvPr/>
              </p:nvSpPr>
              <p:spPr bwMode="auto">
                <a:xfrm>
                  <a:off x="1444" y="2016"/>
                  <a:ext cx="96" cy="92"/>
                </a:xfrm>
                <a:custGeom>
                  <a:avLst/>
                  <a:gdLst>
                    <a:gd name="T0" fmla="*/ 96 w 96"/>
                    <a:gd name="T1" fmla="*/ 46 h 92"/>
                    <a:gd name="T2" fmla="*/ 92 w 96"/>
                    <a:gd name="T3" fmla="*/ 64 h 92"/>
                    <a:gd name="T4" fmla="*/ 82 w 96"/>
                    <a:gd name="T5" fmla="*/ 78 h 92"/>
                    <a:gd name="T6" fmla="*/ 66 w 96"/>
                    <a:gd name="T7" fmla="*/ 88 h 92"/>
                    <a:gd name="T8" fmla="*/ 48 w 96"/>
                    <a:gd name="T9" fmla="*/ 92 h 92"/>
                    <a:gd name="T10" fmla="*/ 30 w 96"/>
                    <a:gd name="T11" fmla="*/ 88 h 92"/>
                    <a:gd name="T12" fmla="*/ 14 w 96"/>
                    <a:gd name="T13" fmla="*/ 78 h 92"/>
                    <a:gd name="T14" fmla="*/ 4 w 96"/>
                    <a:gd name="T15" fmla="*/ 64 h 92"/>
                    <a:gd name="T16" fmla="*/ 0 w 96"/>
                    <a:gd name="T17" fmla="*/ 46 h 92"/>
                    <a:gd name="T18" fmla="*/ 4 w 96"/>
                    <a:gd name="T19" fmla="*/ 28 h 92"/>
                    <a:gd name="T20" fmla="*/ 14 w 96"/>
                    <a:gd name="T21" fmla="*/ 14 h 92"/>
                    <a:gd name="T22" fmla="*/ 30 w 96"/>
                    <a:gd name="T23" fmla="*/ 4 h 92"/>
                    <a:gd name="T24" fmla="*/ 48 w 96"/>
                    <a:gd name="T25" fmla="*/ 0 h 92"/>
                    <a:gd name="T26" fmla="*/ 66 w 96"/>
                    <a:gd name="T27" fmla="*/ 4 h 92"/>
                    <a:gd name="T28" fmla="*/ 82 w 96"/>
                    <a:gd name="T29" fmla="*/ 14 h 92"/>
                    <a:gd name="T30" fmla="*/ 92 w 96"/>
                    <a:gd name="T31" fmla="*/ 28 h 92"/>
                    <a:gd name="T32" fmla="*/ 96 w 96"/>
                    <a:gd name="T33" fmla="*/ 4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92">
                      <a:moveTo>
                        <a:pt x="96" y="46"/>
                      </a:moveTo>
                      <a:lnTo>
                        <a:pt x="92" y="64"/>
                      </a:lnTo>
                      <a:lnTo>
                        <a:pt x="82" y="78"/>
                      </a:lnTo>
                      <a:lnTo>
                        <a:pt x="66" y="88"/>
                      </a:lnTo>
                      <a:lnTo>
                        <a:pt x="48" y="92"/>
                      </a:lnTo>
                      <a:lnTo>
                        <a:pt x="30" y="88"/>
                      </a:lnTo>
                      <a:lnTo>
                        <a:pt x="14" y="78"/>
                      </a:lnTo>
                      <a:lnTo>
                        <a:pt x="4" y="64"/>
                      </a:lnTo>
                      <a:lnTo>
                        <a:pt x="0" y="46"/>
                      </a:lnTo>
                      <a:lnTo>
                        <a:pt x="4" y="28"/>
                      </a:lnTo>
                      <a:lnTo>
                        <a:pt x="14" y="14"/>
                      </a:lnTo>
                      <a:lnTo>
                        <a:pt x="30" y="4"/>
                      </a:lnTo>
                      <a:lnTo>
                        <a:pt x="48" y="0"/>
                      </a:lnTo>
                      <a:lnTo>
                        <a:pt x="66" y="4"/>
                      </a:lnTo>
                      <a:lnTo>
                        <a:pt x="82" y="14"/>
                      </a:lnTo>
                      <a:lnTo>
                        <a:pt x="92" y="28"/>
                      </a:lnTo>
                      <a:lnTo>
                        <a:pt x="9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  <p:sp>
              <p:nvSpPr>
                <p:cNvPr id="43117" name="Freeform 109"/>
                <p:cNvSpPr>
                  <a:spLocks/>
                </p:cNvSpPr>
                <p:nvPr/>
              </p:nvSpPr>
              <p:spPr bwMode="auto">
                <a:xfrm>
                  <a:off x="1366" y="2128"/>
                  <a:ext cx="252" cy="488"/>
                </a:xfrm>
                <a:custGeom>
                  <a:avLst/>
                  <a:gdLst>
                    <a:gd name="T0" fmla="*/ 234 w 252"/>
                    <a:gd name="T1" fmla="*/ 66 h 488"/>
                    <a:gd name="T2" fmla="*/ 212 w 252"/>
                    <a:gd name="T3" fmla="*/ 18 h 488"/>
                    <a:gd name="T4" fmla="*/ 156 w 252"/>
                    <a:gd name="T5" fmla="*/ 0 h 488"/>
                    <a:gd name="T6" fmla="*/ 96 w 252"/>
                    <a:gd name="T7" fmla="*/ 0 h 488"/>
                    <a:gd name="T8" fmla="*/ 40 w 252"/>
                    <a:gd name="T9" fmla="*/ 18 h 488"/>
                    <a:gd name="T10" fmla="*/ 18 w 252"/>
                    <a:gd name="T11" fmla="*/ 66 h 488"/>
                    <a:gd name="T12" fmla="*/ 0 w 252"/>
                    <a:gd name="T13" fmla="*/ 240 h 488"/>
                    <a:gd name="T14" fmla="*/ 8 w 252"/>
                    <a:gd name="T15" fmla="*/ 250 h 488"/>
                    <a:gd name="T16" fmla="*/ 20 w 252"/>
                    <a:gd name="T17" fmla="*/ 256 h 488"/>
                    <a:gd name="T18" fmla="*/ 32 w 252"/>
                    <a:gd name="T19" fmla="*/ 252 h 488"/>
                    <a:gd name="T20" fmla="*/ 40 w 252"/>
                    <a:gd name="T21" fmla="*/ 244 h 488"/>
                    <a:gd name="T22" fmla="*/ 60 w 252"/>
                    <a:gd name="T23" fmla="*/ 70 h 488"/>
                    <a:gd name="T24" fmla="*/ 60 w 252"/>
                    <a:gd name="T25" fmla="*/ 66 h 488"/>
                    <a:gd name="T26" fmla="*/ 62 w 252"/>
                    <a:gd name="T27" fmla="*/ 62 h 488"/>
                    <a:gd name="T28" fmla="*/ 66 w 252"/>
                    <a:gd name="T29" fmla="*/ 80 h 488"/>
                    <a:gd name="T30" fmla="*/ 64 w 252"/>
                    <a:gd name="T31" fmla="*/ 128 h 488"/>
                    <a:gd name="T32" fmla="*/ 62 w 252"/>
                    <a:gd name="T33" fmla="*/ 174 h 488"/>
                    <a:gd name="T34" fmla="*/ 62 w 252"/>
                    <a:gd name="T35" fmla="*/ 194 h 488"/>
                    <a:gd name="T36" fmla="*/ 44 w 252"/>
                    <a:gd name="T37" fmla="*/ 468 h 488"/>
                    <a:gd name="T38" fmla="*/ 54 w 252"/>
                    <a:gd name="T39" fmla="*/ 482 h 488"/>
                    <a:gd name="T40" fmla="*/ 70 w 252"/>
                    <a:gd name="T41" fmla="*/ 488 h 488"/>
                    <a:gd name="T42" fmla="*/ 86 w 252"/>
                    <a:gd name="T43" fmla="*/ 486 h 488"/>
                    <a:gd name="T44" fmla="*/ 96 w 252"/>
                    <a:gd name="T45" fmla="*/ 476 h 488"/>
                    <a:gd name="T46" fmla="*/ 102 w 252"/>
                    <a:gd name="T47" fmla="*/ 462 h 488"/>
                    <a:gd name="T48" fmla="*/ 126 w 252"/>
                    <a:gd name="T49" fmla="*/ 226 h 488"/>
                    <a:gd name="T50" fmla="*/ 150 w 252"/>
                    <a:gd name="T51" fmla="*/ 462 h 488"/>
                    <a:gd name="T52" fmla="*/ 156 w 252"/>
                    <a:gd name="T53" fmla="*/ 476 h 488"/>
                    <a:gd name="T54" fmla="*/ 166 w 252"/>
                    <a:gd name="T55" fmla="*/ 486 h 488"/>
                    <a:gd name="T56" fmla="*/ 182 w 252"/>
                    <a:gd name="T57" fmla="*/ 488 h 488"/>
                    <a:gd name="T58" fmla="*/ 198 w 252"/>
                    <a:gd name="T59" fmla="*/ 482 h 488"/>
                    <a:gd name="T60" fmla="*/ 208 w 252"/>
                    <a:gd name="T61" fmla="*/ 468 h 488"/>
                    <a:gd name="T62" fmla="*/ 190 w 252"/>
                    <a:gd name="T63" fmla="*/ 194 h 488"/>
                    <a:gd name="T64" fmla="*/ 190 w 252"/>
                    <a:gd name="T65" fmla="*/ 174 h 488"/>
                    <a:gd name="T66" fmla="*/ 188 w 252"/>
                    <a:gd name="T67" fmla="*/ 128 h 488"/>
                    <a:gd name="T68" fmla="*/ 186 w 252"/>
                    <a:gd name="T69" fmla="*/ 80 h 488"/>
                    <a:gd name="T70" fmla="*/ 192 w 252"/>
                    <a:gd name="T71" fmla="*/ 62 h 488"/>
                    <a:gd name="T72" fmla="*/ 192 w 252"/>
                    <a:gd name="T73" fmla="*/ 66 h 488"/>
                    <a:gd name="T74" fmla="*/ 192 w 252"/>
                    <a:gd name="T75" fmla="*/ 70 h 488"/>
                    <a:gd name="T76" fmla="*/ 212 w 252"/>
                    <a:gd name="T77" fmla="*/ 244 h 488"/>
                    <a:gd name="T78" fmla="*/ 220 w 252"/>
                    <a:gd name="T79" fmla="*/ 252 h 488"/>
                    <a:gd name="T80" fmla="*/ 234 w 252"/>
                    <a:gd name="T81" fmla="*/ 256 h 488"/>
                    <a:gd name="T82" fmla="*/ 246 w 252"/>
                    <a:gd name="T83" fmla="*/ 250 h 488"/>
                    <a:gd name="T84" fmla="*/ 252 w 252"/>
                    <a:gd name="T85" fmla="*/ 24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2" h="488">
                      <a:moveTo>
                        <a:pt x="252" y="232"/>
                      </a:moveTo>
                      <a:lnTo>
                        <a:pt x="234" y="66"/>
                      </a:lnTo>
                      <a:lnTo>
                        <a:pt x="228" y="40"/>
                      </a:lnTo>
                      <a:lnTo>
                        <a:pt x="212" y="18"/>
                      </a:lnTo>
                      <a:lnTo>
                        <a:pt x="188" y="6"/>
                      </a:lnTo>
                      <a:lnTo>
                        <a:pt x="156" y="0"/>
                      </a:lnTo>
                      <a:lnTo>
                        <a:pt x="126" y="0"/>
                      </a:lnTo>
                      <a:lnTo>
                        <a:pt x="96" y="0"/>
                      </a:lnTo>
                      <a:lnTo>
                        <a:pt x="66" y="6"/>
                      </a:lnTo>
                      <a:lnTo>
                        <a:pt x="40" y="18"/>
                      </a:lnTo>
                      <a:lnTo>
                        <a:pt x="24" y="40"/>
                      </a:lnTo>
                      <a:lnTo>
                        <a:pt x="18" y="66"/>
                      </a:lnTo>
                      <a:lnTo>
                        <a:pt x="0" y="232"/>
                      </a:lnTo>
                      <a:lnTo>
                        <a:pt x="0" y="240"/>
                      </a:lnTo>
                      <a:lnTo>
                        <a:pt x="4" y="246"/>
                      </a:lnTo>
                      <a:lnTo>
                        <a:pt x="8" y="250"/>
                      </a:lnTo>
                      <a:lnTo>
                        <a:pt x="12" y="254"/>
                      </a:lnTo>
                      <a:lnTo>
                        <a:pt x="20" y="256"/>
                      </a:lnTo>
                      <a:lnTo>
                        <a:pt x="26" y="256"/>
                      </a:lnTo>
                      <a:lnTo>
                        <a:pt x="32" y="252"/>
                      </a:lnTo>
                      <a:lnTo>
                        <a:pt x="38" y="248"/>
                      </a:lnTo>
                      <a:lnTo>
                        <a:pt x="40" y="244"/>
                      </a:lnTo>
                      <a:lnTo>
                        <a:pt x="42" y="238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2" y="62"/>
                      </a:lnTo>
                      <a:lnTo>
                        <a:pt x="66" y="62"/>
                      </a:lnTo>
                      <a:lnTo>
                        <a:pt x="66" y="80"/>
                      </a:lnTo>
                      <a:lnTo>
                        <a:pt x="66" y="102"/>
                      </a:lnTo>
                      <a:lnTo>
                        <a:pt x="64" y="128"/>
                      </a:lnTo>
                      <a:lnTo>
                        <a:pt x="64" y="152"/>
                      </a:lnTo>
                      <a:lnTo>
                        <a:pt x="62" y="174"/>
                      </a:lnTo>
                      <a:lnTo>
                        <a:pt x="62" y="188"/>
                      </a:lnTo>
                      <a:lnTo>
                        <a:pt x="62" y="194"/>
                      </a:lnTo>
                      <a:lnTo>
                        <a:pt x="44" y="458"/>
                      </a:lnTo>
                      <a:lnTo>
                        <a:pt x="44" y="468"/>
                      </a:lnTo>
                      <a:lnTo>
                        <a:pt x="48" y="476"/>
                      </a:lnTo>
                      <a:lnTo>
                        <a:pt x="54" y="482"/>
                      </a:lnTo>
                      <a:lnTo>
                        <a:pt x="62" y="486"/>
                      </a:lnTo>
                      <a:lnTo>
                        <a:pt x="70" y="488"/>
                      </a:lnTo>
                      <a:lnTo>
                        <a:pt x="78" y="488"/>
                      </a:lnTo>
                      <a:lnTo>
                        <a:pt x="86" y="486"/>
                      </a:lnTo>
                      <a:lnTo>
                        <a:pt x="92" y="482"/>
                      </a:lnTo>
                      <a:lnTo>
                        <a:pt x="96" y="476"/>
                      </a:lnTo>
                      <a:lnTo>
                        <a:pt x="100" y="470"/>
                      </a:lnTo>
                      <a:lnTo>
                        <a:pt x="102" y="462"/>
                      </a:lnTo>
                      <a:lnTo>
                        <a:pt x="118" y="226"/>
                      </a:lnTo>
                      <a:lnTo>
                        <a:pt x="126" y="226"/>
                      </a:lnTo>
                      <a:lnTo>
                        <a:pt x="134" y="226"/>
                      </a:lnTo>
                      <a:lnTo>
                        <a:pt x="150" y="462"/>
                      </a:lnTo>
                      <a:lnTo>
                        <a:pt x="152" y="470"/>
                      </a:lnTo>
                      <a:lnTo>
                        <a:pt x="156" y="476"/>
                      </a:lnTo>
                      <a:lnTo>
                        <a:pt x="160" y="482"/>
                      </a:lnTo>
                      <a:lnTo>
                        <a:pt x="166" y="486"/>
                      </a:lnTo>
                      <a:lnTo>
                        <a:pt x="174" y="488"/>
                      </a:lnTo>
                      <a:lnTo>
                        <a:pt x="182" y="488"/>
                      </a:lnTo>
                      <a:lnTo>
                        <a:pt x="190" y="486"/>
                      </a:lnTo>
                      <a:lnTo>
                        <a:pt x="198" y="482"/>
                      </a:lnTo>
                      <a:lnTo>
                        <a:pt x="204" y="476"/>
                      </a:lnTo>
                      <a:lnTo>
                        <a:pt x="208" y="468"/>
                      </a:lnTo>
                      <a:lnTo>
                        <a:pt x="208" y="458"/>
                      </a:lnTo>
                      <a:lnTo>
                        <a:pt x="190" y="194"/>
                      </a:lnTo>
                      <a:lnTo>
                        <a:pt x="190" y="188"/>
                      </a:lnTo>
                      <a:lnTo>
                        <a:pt x="190" y="174"/>
                      </a:lnTo>
                      <a:lnTo>
                        <a:pt x="188" y="152"/>
                      </a:lnTo>
                      <a:lnTo>
                        <a:pt x="188" y="128"/>
                      </a:lnTo>
                      <a:lnTo>
                        <a:pt x="188" y="102"/>
                      </a:lnTo>
                      <a:lnTo>
                        <a:pt x="186" y="80"/>
                      </a:lnTo>
                      <a:lnTo>
                        <a:pt x="186" y="62"/>
                      </a:lnTo>
                      <a:lnTo>
                        <a:pt x="192" y="62"/>
                      </a:lnTo>
                      <a:lnTo>
                        <a:pt x="192" y="64"/>
                      </a:lnTo>
                      <a:lnTo>
                        <a:pt x="192" y="66"/>
                      </a:lnTo>
                      <a:lnTo>
                        <a:pt x="192" y="68"/>
                      </a:lnTo>
                      <a:lnTo>
                        <a:pt x="192" y="70"/>
                      </a:lnTo>
                      <a:lnTo>
                        <a:pt x="210" y="238"/>
                      </a:lnTo>
                      <a:lnTo>
                        <a:pt x="212" y="244"/>
                      </a:lnTo>
                      <a:lnTo>
                        <a:pt x="216" y="248"/>
                      </a:lnTo>
                      <a:lnTo>
                        <a:pt x="220" y="252"/>
                      </a:lnTo>
                      <a:lnTo>
                        <a:pt x="226" y="256"/>
                      </a:lnTo>
                      <a:lnTo>
                        <a:pt x="234" y="256"/>
                      </a:lnTo>
                      <a:lnTo>
                        <a:pt x="240" y="254"/>
                      </a:lnTo>
                      <a:lnTo>
                        <a:pt x="246" y="250"/>
                      </a:lnTo>
                      <a:lnTo>
                        <a:pt x="250" y="246"/>
                      </a:lnTo>
                      <a:lnTo>
                        <a:pt x="252" y="240"/>
                      </a:lnTo>
                      <a:lnTo>
                        <a:pt x="252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</p:grpSp>
        </p:grpSp>
        <p:sp>
          <p:nvSpPr>
            <p:cNvPr id="43118" name="Text Box 110"/>
            <p:cNvSpPr txBox="1">
              <a:spLocks noChangeArrowheads="1"/>
            </p:cNvSpPr>
            <p:nvPr/>
          </p:nvSpPr>
          <p:spPr bwMode="auto">
            <a:xfrm>
              <a:off x="913" y="2053"/>
              <a:ext cx="34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400"/>
                <a:t>市民</a:t>
              </a:r>
            </a:p>
          </p:txBody>
        </p:sp>
      </p:grpSp>
      <p:sp>
        <p:nvSpPr>
          <p:cNvPr id="43121" name="Rectangle 113"/>
          <p:cNvSpPr>
            <a:spLocks noChangeArrowheads="1"/>
          </p:cNvSpPr>
          <p:nvPr/>
        </p:nvSpPr>
        <p:spPr bwMode="auto">
          <a:xfrm>
            <a:off x="344488" y="2852739"/>
            <a:ext cx="1079500" cy="6792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algn="ctr"/>
            <a:r>
              <a:rPr lang="ja-JP" altLang="en-US" sz="1400"/>
              <a:t>高度なナビ・</a:t>
            </a:r>
            <a:br>
              <a:rPr lang="ja-JP" altLang="en-US" sz="1400"/>
            </a:br>
            <a:r>
              <a:rPr lang="ja-JP" altLang="en-US" sz="1400"/>
              <a:t>システム</a:t>
            </a:r>
          </a:p>
        </p:txBody>
      </p:sp>
      <p:sp>
        <p:nvSpPr>
          <p:cNvPr id="43122" name="Rectangle 114"/>
          <p:cNvSpPr>
            <a:spLocks noChangeArrowheads="1"/>
          </p:cNvSpPr>
          <p:nvPr/>
        </p:nvSpPr>
        <p:spPr bwMode="auto">
          <a:xfrm>
            <a:off x="1784350" y="2852739"/>
            <a:ext cx="1296988" cy="6792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algn="ctr"/>
            <a:r>
              <a:rPr lang="ja-JP" altLang="en-US" sz="1400"/>
              <a:t>観光案内ナビ・</a:t>
            </a:r>
            <a:br>
              <a:rPr lang="ja-JP" altLang="en-US" sz="1400"/>
            </a:br>
            <a:r>
              <a:rPr lang="ja-JP" altLang="en-US" sz="1400"/>
              <a:t>システム</a:t>
            </a:r>
          </a:p>
        </p:txBody>
      </p:sp>
      <p:sp>
        <p:nvSpPr>
          <p:cNvPr id="43123" name="Rectangle 115"/>
          <p:cNvSpPr>
            <a:spLocks noChangeArrowheads="1"/>
          </p:cNvSpPr>
          <p:nvPr/>
        </p:nvSpPr>
        <p:spPr bwMode="auto">
          <a:xfrm>
            <a:off x="3368675" y="2852739"/>
            <a:ext cx="1243013" cy="67922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algn="ctr"/>
            <a:r>
              <a:rPr lang="ja-JP" altLang="en-US" sz="1400"/>
              <a:t>災害時のナビ・</a:t>
            </a:r>
            <a:br>
              <a:rPr lang="ja-JP" altLang="en-US" sz="1400"/>
            </a:br>
            <a:r>
              <a:rPr lang="ja-JP" altLang="en-US" sz="1400"/>
              <a:t>システム</a:t>
            </a:r>
          </a:p>
        </p:txBody>
      </p:sp>
      <p:sp>
        <p:nvSpPr>
          <p:cNvPr id="43124" name="Line 116"/>
          <p:cNvSpPr>
            <a:spLocks noChangeShapeType="1"/>
          </p:cNvSpPr>
          <p:nvPr/>
        </p:nvSpPr>
        <p:spPr bwMode="auto">
          <a:xfrm flipV="1">
            <a:off x="887413" y="3531964"/>
            <a:ext cx="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sz="2400"/>
          </a:p>
        </p:txBody>
      </p:sp>
      <p:sp>
        <p:nvSpPr>
          <p:cNvPr id="43125" name="Line 117"/>
          <p:cNvSpPr>
            <a:spLocks noChangeShapeType="1"/>
          </p:cNvSpPr>
          <p:nvPr/>
        </p:nvSpPr>
        <p:spPr bwMode="auto">
          <a:xfrm flipV="1">
            <a:off x="2432050" y="3531964"/>
            <a:ext cx="0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sz="2400"/>
          </a:p>
        </p:txBody>
      </p:sp>
      <p:sp>
        <p:nvSpPr>
          <p:cNvPr id="43126" name="Line 118"/>
          <p:cNvSpPr>
            <a:spLocks noChangeShapeType="1"/>
          </p:cNvSpPr>
          <p:nvPr/>
        </p:nvSpPr>
        <p:spPr bwMode="auto">
          <a:xfrm flipV="1">
            <a:off x="3963988" y="3533552"/>
            <a:ext cx="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sz="2400"/>
          </a:p>
        </p:txBody>
      </p:sp>
      <p:grpSp>
        <p:nvGrpSpPr>
          <p:cNvPr id="43170" name="Group 162"/>
          <p:cNvGrpSpPr>
            <a:grpSpLocks/>
          </p:cNvGrpSpPr>
          <p:nvPr/>
        </p:nvGrpSpPr>
        <p:grpSpPr bwMode="auto">
          <a:xfrm>
            <a:off x="2128838" y="1946921"/>
            <a:ext cx="723900" cy="761999"/>
            <a:chOff x="1968" y="1767"/>
            <a:chExt cx="456" cy="480"/>
          </a:xfrm>
        </p:grpSpPr>
        <p:sp>
          <p:nvSpPr>
            <p:cNvPr id="43107" name="Text Box 99"/>
            <p:cNvSpPr txBox="1">
              <a:spLocks noChangeArrowheads="1"/>
            </p:cNvSpPr>
            <p:nvPr/>
          </p:nvSpPr>
          <p:spPr bwMode="auto">
            <a:xfrm>
              <a:off x="1968" y="2053"/>
              <a:ext cx="45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400"/>
                <a:t>観光客</a:t>
              </a:r>
            </a:p>
          </p:txBody>
        </p:sp>
        <p:grpSp>
          <p:nvGrpSpPr>
            <p:cNvPr id="43137" name="Group 129"/>
            <p:cNvGrpSpPr>
              <a:grpSpLocks/>
            </p:cNvGrpSpPr>
            <p:nvPr/>
          </p:nvGrpSpPr>
          <p:grpSpPr bwMode="auto">
            <a:xfrm>
              <a:off x="1978" y="1767"/>
              <a:ext cx="387" cy="305"/>
              <a:chOff x="3240" y="1721"/>
              <a:chExt cx="387" cy="305"/>
            </a:xfrm>
          </p:grpSpPr>
          <p:grpSp>
            <p:nvGrpSpPr>
              <p:cNvPr id="43138" name="Group 130"/>
              <p:cNvGrpSpPr>
                <a:grpSpLocks/>
              </p:cNvGrpSpPr>
              <p:nvPr/>
            </p:nvGrpSpPr>
            <p:grpSpPr bwMode="auto">
              <a:xfrm>
                <a:off x="3240" y="1721"/>
                <a:ext cx="115" cy="204"/>
                <a:chOff x="1366" y="2016"/>
                <a:chExt cx="252" cy="600"/>
              </a:xfrm>
            </p:grpSpPr>
            <p:sp>
              <p:nvSpPr>
                <p:cNvPr id="43139" name="Freeform 131"/>
                <p:cNvSpPr>
                  <a:spLocks/>
                </p:cNvSpPr>
                <p:nvPr/>
              </p:nvSpPr>
              <p:spPr bwMode="auto">
                <a:xfrm>
                  <a:off x="1444" y="2016"/>
                  <a:ext cx="96" cy="92"/>
                </a:xfrm>
                <a:custGeom>
                  <a:avLst/>
                  <a:gdLst>
                    <a:gd name="T0" fmla="*/ 96 w 96"/>
                    <a:gd name="T1" fmla="*/ 46 h 92"/>
                    <a:gd name="T2" fmla="*/ 92 w 96"/>
                    <a:gd name="T3" fmla="*/ 64 h 92"/>
                    <a:gd name="T4" fmla="*/ 82 w 96"/>
                    <a:gd name="T5" fmla="*/ 78 h 92"/>
                    <a:gd name="T6" fmla="*/ 66 w 96"/>
                    <a:gd name="T7" fmla="*/ 88 h 92"/>
                    <a:gd name="T8" fmla="*/ 48 w 96"/>
                    <a:gd name="T9" fmla="*/ 92 h 92"/>
                    <a:gd name="T10" fmla="*/ 30 w 96"/>
                    <a:gd name="T11" fmla="*/ 88 h 92"/>
                    <a:gd name="T12" fmla="*/ 14 w 96"/>
                    <a:gd name="T13" fmla="*/ 78 h 92"/>
                    <a:gd name="T14" fmla="*/ 4 w 96"/>
                    <a:gd name="T15" fmla="*/ 64 h 92"/>
                    <a:gd name="T16" fmla="*/ 0 w 96"/>
                    <a:gd name="T17" fmla="*/ 46 h 92"/>
                    <a:gd name="T18" fmla="*/ 4 w 96"/>
                    <a:gd name="T19" fmla="*/ 28 h 92"/>
                    <a:gd name="T20" fmla="*/ 14 w 96"/>
                    <a:gd name="T21" fmla="*/ 14 h 92"/>
                    <a:gd name="T22" fmla="*/ 30 w 96"/>
                    <a:gd name="T23" fmla="*/ 4 h 92"/>
                    <a:gd name="T24" fmla="*/ 48 w 96"/>
                    <a:gd name="T25" fmla="*/ 0 h 92"/>
                    <a:gd name="T26" fmla="*/ 66 w 96"/>
                    <a:gd name="T27" fmla="*/ 4 h 92"/>
                    <a:gd name="T28" fmla="*/ 82 w 96"/>
                    <a:gd name="T29" fmla="*/ 14 h 92"/>
                    <a:gd name="T30" fmla="*/ 92 w 96"/>
                    <a:gd name="T31" fmla="*/ 28 h 92"/>
                    <a:gd name="T32" fmla="*/ 96 w 96"/>
                    <a:gd name="T33" fmla="*/ 4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92">
                      <a:moveTo>
                        <a:pt x="96" y="46"/>
                      </a:moveTo>
                      <a:lnTo>
                        <a:pt x="92" y="64"/>
                      </a:lnTo>
                      <a:lnTo>
                        <a:pt x="82" y="78"/>
                      </a:lnTo>
                      <a:lnTo>
                        <a:pt x="66" y="88"/>
                      </a:lnTo>
                      <a:lnTo>
                        <a:pt x="48" y="92"/>
                      </a:lnTo>
                      <a:lnTo>
                        <a:pt x="30" y="88"/>
                      </a:lnTo>
                      <a:lnTo>
                        <a:pt x="14" y="78"/>
                      </a:lnTo>
                      <a:lnTo>
                        <a:pt x="4" y="64"/>
                      </a:lnTo>
                      <a:lnTo>
                        <a:pt x="0" y="46"/>
                      </a:lnTo>
                      <a:lnTo>
                        <a:pt x="4" y="28"/>
                      </a:lnTo>
                      <a:lnTo>
                        <a:pt x="14" y="14"/>
                      </a:lnTo>
                      <a:lnTo>
                        <a:pt x="30" y="4"/>
                      </a:lnTo>
                      <a:lnTo>
                        <a:pt x="48" y="0"/>
                      </a:lnTo>
                      <a:lnTo>
                        <a:pt x="66" y="4"/>
                      </a:lnTo>
                      <a:lnTo>
                        <a:pt x="82" y="14"/>
                      </a:lnTo>
                      <a:lnTo>
                        <a:pt x="92" y="28"/>
                      </a:lnTo>
                      <a:lnTo>
                        <a:pt x="9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  <p:sp>
              <p:nvSpPr>
                <p:cNvPr id="43140" name="Freeform 132"/>
                <p:cNvSpPr>
                  <a:spLocks/>
                </p:cNvSpPr>
                <p:nvPr/>
              </p:nvSpPr>
              <p:spPr bwMode="auto">
                <a:xfrm>
                  <a:off x="1366" y="2128"/>
                  <a:ext cx="252" cy="488"/>
                </a:xfrm>
                <a:custGeom>
                  <a:avLst/>
                  <a:gdLst>
                    <a:gd name="T0" fmla="*/ 234 w 252"/>
                    <a:gd name="T1" fmla="*/ 66 h 488"/>
                    <a:gd name="T2" fmla="*/ 212 w 252"/>
                    <a:gd name="T3" fmla="*/ 18 h 488"/>
                    <a:gd name="T4" fmla="*/ 156 w 252"/>
                    <a:gd name="T5" fmla="*/ 0 h 488"/>
                    <a:gd name="T6" fmla="*/ 96 w 252"/>
                    <a:gd name="T7" fmla="*/ 0 h 488"/>
                    <a:gd name="T8" fmla="*/ 40 w 252"/>
                    <a:gd name="T9" fmla="*/ 18 h 488"/>
                    <a:gd name="T10" fmla="*/ 18 w 252"/>
                    <a:gd name="T11" fmla="*/ 66 h 488"/>
                    <a:gd name="T12" fmla="*/ 0 w 252"/>
                    <a:gd name="T13" fmla="*/ 240 h 488"/>
                    <a:gd name="T14" fmla="*/ 8 w 252"/>
                    <a:gd name="T15" fmla="*/ 250 h 488"/>
                    <a:gd name="T16" fmla="*/ 20 w 252"/>
                    <a:gd name="T17" fmla="*/ 256 h 488"/>
                    <a:gd name="T18" fmla="*/ 32 w 252"/>
                    <a:gd name="T19" fmla="*/ 252 h 488"/>
                    <a:gd name="T20" fmla="*/ 40 w 252"/>
                    <a:gd name="T21" fmla="*/ 244 h 488"/>
                    <a:gd name="T22" fmla="*/ 60 w 252"/>
                    <a:gd name="T23" fmla="*/ 70 h 488"/>
                    <a:gd name="T24" fmla="*/ 60 w 252"/>
                    <a:gd name="T25" fmla="*/ 66 h 488"/>
                    <a:gd name="T26" fmla="*/ 62 w 252"/>
                    <a:gd name="T27" fmla="*/ 62 h 488"/>
                    <a:gd name="T28" fmla="*/ 66 w 252"/>
                    <a:gd name="T29" fmla="*/ 80 h 488"/>
                    <a:gd name="T30" fmla="*/ 64 w 252"/>
                    <a:gd name="T31" fmla="*/ 128 h 488"/>
                    <a:gd name="T32" fmla="*/ 62 w 252"/>
                    <a:gd name="T33" fmla="*/ 174 h 488"/>
                    <a:gd name="T34" fmla="*/ 62 w 252"/>
                    <a:gd name="T35" fmla="*/ 194 h 488"/>
                    <a:gd name="T36" fmla="*/ 44 w 252"/>
                    <a:gd name="T37" fmla="*/ 468 h 488"/>
                    <a:gd name="T38" fmla="*/ 54 w 252"/>
                    <a:gd name="T39" fmla="*/ 482 h 488"/>
                    <a:gd name="T40" fmla="*/ 70 w 252"/>
                    <a:gd name="T41" fmla="*/ 488 h 488"/>
                    <a:gd name="T42" fmla="*/ 86 w 252"/>
                    <a:gd name="T43" fmla="*/ 486 h 488"/>
                    <a:gd name="T44" fmla="*/ 96 w 252"/>
                    <a:gd name="T45" fmla="*/ 476 h 488"/>
                    <a:gd name="T46" fmla="*/ 102 w 252"/>
                    <a:gd name="T47" fmla="*/ 462 h 488"/>
                    <a:gd name="T48" fmla="*/ 126 w 252"/>
                    <a:gd name="T49" fmla="*/ 226 h 488"/>
                    <a:gd name="T50" fmla="*/ 150 w 252"/>
                    <a:gd name="T51" fmla="*/ 462 h 488"/>
                    <a:gd name="T52" fmla="*/ 156 w 252"/>
                    <a:gd name="T53" fmla="*/ 476 h 488"/>
                    <a:gd name="T54" fmla="*/ 166 w 252"/>
                    <a:gd name="T55" fmla="*/ 486 h 488"/>
                    <a:gd name="T56" fmla="*/ 182 w 252"/>
                    <a:gd name="T57" fmla="*/ 488 h 488"/>
                    <a:gd name="T58" fmla="*/ 198 w 252"/>
                    <a:gd name="T59" fmla="*/ 482 h 488"/>
                    <a:gd name="T60" fmla="*/ 208 w 252"/>
                    <a:gd name="T61" fmla="*/ 468 h 488"/>
                    <a:gd name="T62" fmla="*/ 190 w 252"/>
                    <a:gd name="T63" fmla="*/ 194 h 488"/>
                    <a:gd name="T64" fmla="*/ 190 w 252"/>
                    <a:gd name="T65" fmla="*/ 174 h 488"/>
                    <a:gd name="T66" fmla="*/ 188 w 252"/>
                    <a:gd name="T67" fmla="*/ 128 h 488"/>
                    <a:gd name="T68" fmla="*/ 186 w 252"/>
                    <a:gd name="T69" fmla="*/ 80 h 488"/>
                    <a:gd name="T70" fmla="*/ 192 w 252"/>
                    <a:gd name="T71" fmla="*/ 62 h 488"/>
                    <a:gd name="T72" fmla="*/ 192 w 252"/>
                    <a:gd name="T73" fmla="*/ 66 h 488"/>
                    <a:gd name="T74" fmla="*/ 192 w 252"/>
                    <a:gd name="T75" fmla="*/ 70 h 488"/>
                    <a:gd name="T76" fmla="*/ 212 w 252"/>
                    <a:gd name="T77" fmla="*/ 244 h 488"/>
                    <a:gd name="T78" fmla="*/ 220 w 252"/>
                    <a:gd name="T79" fmla="*/ 252 h 488"/>
                    <a:gd name="T80" fmla="*/ 234 w 252"/>
                    <a:gd name="T81" fmla="*/ 256 h 488"/>
                    <a:gd name="T82" fmla="*/ 246 w 252"/>
                    <a:gd name="T83" fmla="*/ 250 h 488"/>
                    <a:gd name="T84" fmla="*/ 252 w 252"/>
                    <a:gd name="T85" fmla="*/ 24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2" h="488">
                      <a:moveTo>
                        <a:pt x="252" y="232"/>
                      </a:moveTo>
                      <a:lnTo>
                        <a:pt x="234" y="66"/>
                      </a:lnTo>
                      <a:lnTo>
                        <a:pt x="228" y="40"/>
                      </a:lnTo>
                      <a:lnTo>
                        <a:pt x="212" y="18"/>
                      </a:lnTo>
                      <a:lnTo>
                        <a:pt x="188" y="6"/>
                      </a:lnTo>
                      <a:lnTo>
                        <a:pt x="156" y="0"/>
                      </a:lnTo>
                      <a:lnTo>
                        <a:pt x="126" y="0"/>
                      </a:lnTo>
                      <a:lnTo>
                        <a:pt x="96" y="0"/>
                      </a:lnTo>
                      <a:lnTo>
                        <a:pt x="66" y="6"/>
                      </a:lnTo>
                      <a:lnTo>
                        <a:pt x="40" y="18"/>
                      </a:lnTo>
                      <a:lnTo>
                        <a:pt x="24" y="40"/>
                      </a:lnTo>
                      <a:lnTo>
                        <a:pt x="18" y="66"/>
                      </a:lnTo>
                      <a:lnTo>
                        <a:pt x="0" y="232"/>
                      </a:lnTo>
                      <a:lnTo>
                        <a:pt x="0" y="240"/>
                      </a:lnTo>
                      <a:lnTo>
                        <a:pt x="4" y="246"/>
                      </a:lnTo>
                      <a:lnTo>
                        <a:pt x="8" y="250"/>
                      </a:lnTo>
                      <a:lnTo>
                        <a:pt x="12" y="254"/>
                      </a:lnTo>
                      <a:lnTo>
                        <a:pt x="20" y="256"/>
                      </a:lnTo>
                      <a:lnTo>
                        <a:pt x="26" y="256"/>
                      </a:lnTo>
                      <a:lnTo>
                        <a:pt x="32" y="252"/>
                      </a:lnTo>
                      <a:lnTo>
                        <a:pt x="38" y="248"/>
                      </a:lnTo>
                      <a:lnTo>
                        <a:pt x="40" y="244"/>
                      </a:lnTo>
                      <a:lnTo>
                        <a:pt x="42" y="238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2" y="62"/>
                      </a:lnTo>
                      <a:lnTo>
                        <a:pt x="66" y="62"/>
                      </a:lnTo>
                      <a:lnTo>
                        <a:pt x="66" y="80"/>
                      </a:lnTo>
                      <a:lnTo>
                        <a:pt x="66" y="102"/>
                      </a:lnTo>
                      <a:lnTo>
                        <a:pt x="64" y="128"/>
                      </a:lnTo>
                      <a:lnTo>
                        <a:pt x="64" y="152"/>
                      </a:lnTo>
                      <a:lnTo>
                        <a:pt x="62" y="174"/>
                      </a:lnTo>
                      <a:lnTo>
                        <a:pt x="62" y="188"/>
                      </a:lnTo>
                      <a:lnTo>
                        <a:pt x="62" y="194"/>
                      </a:lnTo>
                      <a:lnTo>
                        <a:pt x="44" y="458"/>
                      </a:lnTo>
                      <a:lnTo>
                        <a:pt x="44" y="468"/>
                      </a:lnTo>
                      <a:lnTo>
                        <a:pt x="48" y="476"/>
                      </a:lnTo>
                      <a:lnTo>
                        <a:pt x="54" y="482"/>
                      </a:lnTo>
                      <a:lnTo>
                        <a:pt x="62" y="486"/>
                      </a:lnTo>
                      <a:lnTo>
                        <a:pt x="70" y="488"/>
                      </a:lnTo>
                      <a:lnTo>
                        <a:pt x="78" y="488"/>
                      </a:lnTo>
                      <a:lnTo>
                        <a:pt x="86" y="486"/>
                      </a:lnTo>
                      <a:lnTo>
                        <a:pt x="92" y="482"/>
                      </a:lnTo>
                      <a:lnTo>
                        <a:pt x="96" y="476"/>
                      </a:lnTo>
                      <a:lnTo>
                        <a:pt x="100" y="470"/>
                      </a:lnTo>
                      <a:lnTo>
                        <a:pt x="102" y="462"/>
                      </a:lnTo>
                      <a:lnTo>
                        <a:pt x="118" y="226"/>
                      </a:lnTo>
                      <a:lnTo>
                        <a:pt x="126" y="226"/>
                      </a:lnTo>
                      <a:lnTo>
                        <a:pt x="134" y="226"/>
                      </a:lnTo>
                      <a:lnTo>
                        <a:pt x="150" y="462"/>
                      </a:lnTo>
                      <a:lnTo>
                        <a:pt x="152" y="470"/>
                      </a:lnTo>
                      <a:lnTo>
                        <a:pt x="156" y="476"/>
                      </a:lnTo>
                      <a:lnTo>
                        <a:pt x="160" y="482"/>
                      </a:lnTo>
                      <a:lnTo>
                        <a:pt x="166" y="486"/>
                      </a:lnTo>
                      <a:lnTo>
                        <a:pt x="174" y="488"/>
                      </a:lnTo>
                      <a:lnTo>
                        <a:pt x="182" y="488"/>
                      </a:lnTo>
                      <a:lnTo>
                        <a:pt x="190" y="486"/>
                      </a:lnTo>
                      <a:lnTo>
                        <a:pt x="198" y="482"/>
                      </a:lnTo>
                      <a:lnTo>
                        <a:pt x="204" y="476"/>
                      </a:lnTo>
                      <a:lnTo>
                        <a:pt x="208" y="468"/>
                      </a:lnTo>
                      <a:lnTo>
                        <a:pt x="208" y="458"/>
                      </a:lnTo>
                      <a:lnTo>
                        <a:pt x="190" y="194"/>
                      </a:lnTo>
                      <a:lnTo>
                        <a:pt x="190" y="188"/>
                      </a:lnTo>
                      <a:lnTo>
                        <a:pt x="190" y="174"/>
                      </a:lnTo>
                      <a:lnTo>
                        <a:pt x="188" y="152"/>
                      </a:lnTo>
                      <a:lnTo>
                        <a:pt x="188" y="128"/>
                      </a:lnTo>
                      <a:lnTo>
                        <a:pt x="188" y="102"/>
                      </a:lnTo>
                      <a:lnTo>
                        <a:pt x="186" y="80"/>
                      </a:lnTo>
                      <a:lnTo>
                        <a:pt x="186" y="62"/>
                      </a:lnTo>
                      <a:lnTo>
                        <a:pt x="192" y="62"/>
                      </a:lnTo>
                      <a:lnTo>
                        <a:pt x="192" y="64"/>
                      </a:lnTo>
                      <a:lnTo>
                        <a:pt x="192" y="66"/>
                      </a:lnTo>
                      <a:lnTo>
                        <a:pt x="192" y="68"/>
                      </a:lnTo>
                      <a:lnTo>
                        <a:pt x="192" y="70"/>
                      </a:lnTo>
                      <a:lnTo>
                        <a:pt x="210" y="238"/>
                      </a:lnTo>
                      <a:lnTo>
                        <a:pt x="212" y="244"/>
                      </a:lnTo>
                      <a:lnTo>
                        <a:pt x="216" y="248"/>
                      </a:lnTo>
                      <a:lnTo>
                        <a:pt x="220" y="252"/>
                      </a:lnTo>
                      <a:lnTo>
                        <a:pt x="226" y="256"/>
                      </a:lnTo>
                      <a:lnTo>
                        <a:pt x="234" y="256"/>
                      </a:lnTo>
                      <a:lnTo>
                        <a:pt x="240" y="254"/>
                      </a:lnTo>
                      <a:lnTo>
                        <a:pt x="246" y="250"/>
                      </a:lnTo>
                      <a:lnTo>
                        <a:pt x="250" y="246"/>
                      </a:lnTo>
                      <a:lnTo>
                        <a:pt x="252" y="240"/>
                      </a:lnTo>
                      <a:lnTo>
                        <a:pt x="252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</p:grpSp>
          <p:grpSp>
            <p:nvGrpSpPr>
              <p:cNvPr id="43141" name="Group 133"/>
              <p:cNvGrpSpPr>
                <a:grpSpLocks/>
              </p:cNvGrpSpPr>
              <p:nvPr/>
            </p:nvGrpSpPr>
            <p:grpSpPr bwMode="auto">
              <a:xfrm>
                <a:off x="3512" y="1721"/>
                <a:ext cx="115" cy="203"/>
                <a:chOff x="1366" y="2016"/>
                <a:chExt cx="252" cy="600"/>
              </a:xfrm>
            </p:grpSpPr>
            <p:sp>
              <p:nvSpPr>
                <p:cNvPr id="43142" name="Freeform 134"/>
                <p:cNvSpPr>
                  <a:spLocks/>
                </p:cNvSpPr>
                <p:nvPr/>
              </p:nvSpPr>
              <p:spPr bwMode="auto">
                <a:xfrm>
                  <a:off x="1444" y="2016"/>
                  <a:ext cx="96" cy="92"/>
                </a:xfrm>
                <a:custGeom>
                  <a:avLst/>
                  <a:gdLst>
                    <a:gd name="T0" fmla="*/ 96 w 96"/>
                    <a:gd name="T1" fmla="*/ 46 h 92"/>
                    <a:gd name="T2" fmla="*/ 92 w 96"/>
                    <a:gd name="T3" fmla="*/ 64 h 92"/>
                    <a:gd name="T4" fmla="*/ 82 w 96"/>
                    <a:gd name="T5" fmla="*/ 78 h 92"/>
                    <a:gd name="T6" fmla="*/ 66 w 96"/>
                    <a:gd name="T7" fmla="*/ 88 h 92"/>
                    <a:gd name="T8" fmla="*/ 48 w 96"/>
                    <a:gd name="T9" fmla="*/ 92 h 92"/>
                    <a:gd name="T10" fmla="*/ 30 w 96"/>
                    <a:gd name="T11" fmla="*/ 88 h 92"/>
                    <a:gd name="T12" fmla="*/ 14 w 96"/>
                    <a:gd name="T13" fmla="*/ 78 h 92"/>
                    <a:gd name="T14" fmla="*/ 4 w 96"/>
                    <a:gd name="T15" fmla="*/ 64 h 92"/>
                    <a:gd name="T16" fmla="*/ 0 w 96"/>
                    <a:gd name="T17" fmla="*/ 46 h 92"/>
                    <a:gd name="T18" fmla="*/ 4 w 96"/>
                    <a:gd name="T19" fmla="*/ 28 h 92"/>
                    <a:gd name="T20" fmla="*/ 14 w 96"/>
                    <a:gd name="T21" fmla="*/ 14 h 92"/>
                    <a:gd name="T22" fmla="*/ 30 w 96"/>
                    <a:gd name="T23" fmla="*/ 4 h 92"/>
                    <a:gd name="T24" fmla="*/ 48 w 96"/>
                    <a:gd name="T25" fmla="*/ 0 h 92"/>
                    <a:gd name="T26" fmla="*/ 66 w 96"/>
                    <a:gd name="T27" fmla="*/ 4 h 92"/>
                    <a:gd name="T28" fmla="*/ 82 w 96"/>
                    <a:gd name="T29" fmla="*/ 14 h 92"/>
                    <a:gd name="T30" fmla="*/ 92 w 96"/>
                    <a:gd name="T31" fmla="*/ 28 h 92"/>
                    <a:gd name="T32" fmla="*/ 96 w 96"/>
                    <a:gd name="T33" fmla="*/ 4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92">
                      <a:moveTo>
                        <a:pt x="96" y="46"/>
                      </a:moveTo>
                      <a:lnTo>
                        <a:pt x="92" y="64"/>
                      </a:lnTo>
                      <a:lnTo>
                        <a:pt x="82" y="78"/>
                      </a:lnTo>
                      <a:lnTo>
                        <a:pt x="66" y="88"/>
                      </a:lnTo>
                      <a:lnTo>
                        <a:pt x="48" y="92"/>
                      </a:lnTo>
                      <a:lnTo>
                        <a:pt x="30" y="88"/>
                      </a:lnTo>
                      <a:lnTo>
                        <a:pt x="14" y="78"/>
                      </a:lnTo>
                      <a:lnTo>
                        <a:pt x="4" y="64"/>
                      </a:lnTo>
                      <a:lnTo>
                        <a:pt x="0" y="46"/>
                      </a:lnTo>
                      <a:lnTo>
                        <a:pt x="4" y="28"/>
                      </a:lnTo>
                      <a:lnTo>
                        <a:pt x="14" y="14"/>
                      </a:lnTo>
                      <a:lnTo>
                        <a:pt x="30" y="4"/>
                      </a:lnTo>
                      <a:lnTo>
                        <a:pt x="48" y="0"/>
                      </a:lnTo>
                      <a:lnTo>
                        <a:pt x="66" y="4"/>
                      </a:lnTo>
                      <a:lnTo>
                        <a:pt x="82" y="14"/>
                      </a:lnTo>
                      <a:lnTo>
                        <a:pt x="92" y="28"/>
                      </a:lnTo>
                      <a:lnTo>
                        <a:pt x="9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  <p:sp>
              <p:nvSpPr>
                <p:cNvPr id="43143" name="Freeform 135"/>
                <p:cNvSpPr>
                  <a:spLocks/>
                </p:cNvSpPr>
                <p:nvPr/>
              </p:nvSpPr>
              <p:spPr bwMode="auto">
                <a:xfrm>
                  <a:off x="1366" y="2128"/>
                  <a:ext cx="252" cy="488"/>
                </a:xfrm>
                <a:custGeom>
                  <a:avLst/>
                  <a:gdLst>
                    <a:gd name="T0" fmla="*/ 234 w 252"/>
                    <a:gd name="T1" fmla="*/ 66 h 488"/>
                    <a:gd name="T2" fmla="*/ 212 w 252"/>
                    <a:gd name="T3" fmla="*/ 18 h 488"/>
                    <a:gd name="T4" fmla="*/ 156 w 252"/>
                    <a:gd name="T5" fmla="*/ 0 h 488"/>
                    <a:gd name="T6" fmla="*/ 96 w 252"/>
                    <a:gd name="T7" fmla="*/ 0 h 488"/>
                    <a:gd name="T8" fmla="*/ 40 w 252"/>
                    <a:gd name="T9" fmla="*/ 18 h 488"/>
                    <a:gd name="T10" fmla="*/ 18 w 252"/>
                    <a:gd name="T11" fmla="*/ 66 h 488"/>
                    <a:gd name="T12" fmla="*/ 0 w 252"/>
                    <a:gd name="T13" fmla="*/ 240 h 488"/>
                    <a:gd name="T14" fmla="*/ 8 w 252"/>
                    <a:gd name="T15" fmla="*/ 250 h 488"/>
                    <a:gd name="T16" fmla="*/ 20 w 252"/>
                    <a:gd name="T17" fmla="*/ 256 h 488"/>
                    <a:gd name="T18" fmla="*/ 32 w 252"/>
                    <a:gd name="T19" fmla="*/ 252 h 488"/>
                    <a:gd name="T20" fmla="*/ 40 w 252"/>
                    <a:gd name="T21" fmla="*/ 244 h 488"/>
                    <a:gd name="T22" fmla="*/ 60 w 252"/>
                    <a:gd name="T23" fmla="*/ 70 h 488"/>
                    <a:gd name="T24" fmla="*/ 60 w 252"/>
                    <a:gd name="T25" fmla="*/ 66 h 488"/>
                    <a:gd name="T26" fmla="*/ 62 w 252"/>
                    <a:gd name="T27" fmla="*/ 62 h 488"/>
                    <a:gd name="T28" fmla="*/ 66 w 252"/>
                    <a:gd name="T29" fmla="*/ 80 h 488"/>
                    <a:gd name="T30" fmla="*/ 64 w 252"/>
                    <a:gd name="T31" fmla="*/ 128 h 488"/>
                    <a:gd name="T32" fmla="*/ 62 w 252"/>
                    <a:gd name="T33" fmla="*/ 174 h 488"/>
                    <a:gd name="T34" fmla="*/ 62 w 252"/>
                    <a:gd name="T35" fmla="*/ 194 h 488"/>
                    <a:gd name="T36" fmla="*/ 44 w 252"/>
                    <a:gd name="T37" fmla="*/ 468 h 488"/>
                    <a:gd name="T38" fmla="*/ 54 w 252"/>
                    <a:gd name="T39" fmla="*/ 482 h 488"/>
                    <a:gd name="T40" fmla="*/ 70 w 252"/>
                    <a:gd name="T41" fmla="*/ 488 h 488"/>
                    <a:gd name="T42" fmla="*/ 86 w 252"/>
                    <a:gd name="T43" fmla="*/ 486 h 488"/>
                    <a:gd name="T44" fmla="*/ 96 w 252"/>
                    <a:gd name="T45" fmla="*/ 476 h 488"/>
                    <a:gd name="T46" fmla="*/ 102 w 252"/>
                    <a:gd name="T47" fmla="*/ 462 h 488"/>
                    <a:gd name="T48" fmla="*/ 126 w 252"/>
                    <a:gd name="T49" fmla="*/ 226 h 488"/>
                    <a:gd name="T50" fmla="*/ 150 w 252"/>
                    <a:gd name="T51" fmla="*/ 462 h 488"/>
                    <a:gd name="T52" fmla="*/ 156 w 252"/>
                    <a:gd name="T53" fmla="*/ 476 h 488"/>
                    <a:gd name="T54" fmla="*/ 166 w 252"/>
                    <a:gd name="T55" fmla="*/ 486 h 488"/>
                    <a:gd name="T56" fmla="*/ 182 w 252"/>
                    <a:gd name="T57" fmla="*/ 488 h 488"/>
                    <a:gd name="T58" fmla="*/ 198 w 252"/>
                    <a:gd name="T59" fmla="*/ 482 h 488"/>
                    <a:gd name="T60" fmla="*/ 208 w 252"/>
                    <a:gd name="T61" fmla="*/ 468 h 488"/>
                    <a:gd name="T62" fmla="*/ 190 w 252"/>
                    <a:gd name="T63" fmla="*/ 194 h 488"/>
                    <a:gd name="T64" fmla="*/ 190 w 252"/>
                    <a:gd name="T65" fmla="*/ 174 h 488"/>
                    <a:gd name="T66" fmla="*/ 188 w 252"/>
                    <a:gd name="T67" fmla="*/ 128 h 488"/>
                    <a:gd name="T68" fmla="*/ 186 w 252"/>
                    <a:gd name="T69" fmla="*/ 80 h 488"/>
                    <a:gd name="T70" fmla="*/ 192 w 252"/>
                    <a:gd name="T71" fmla="*/ 62 h 488"/>
                    <a:gd name="T72" fmla="*/ 192 w 252"/>
                    <a:gd name="T73" fmla="*/ 66 h 488"/>
                    <a:gd name="T74" fmla="*/ 192 w 252"/>
                    <a:gd name="T75" fmla="*/ 70 h 488"/>
                    <a:gd name="T76" fmla="*/ 212 w 252"/>
                    <a:gd name="T77" fmla="*/ 244 h 488"/>
                    <a:gd name="T78" fmla="*/ 220 w 252"/>
                    <a:gd name="T79" fmla="*/ 252 h 488"/>
                    <a:gd name="T80" fmla="*/ 234 w 252"/>
                    <a:gd name="T81" fmla="*/ 256 h 488"/>
                    <a:gd name="T82" fmla="*/ 246 w 252"/>
                    <a:gd name="T83" fmla="*/ 250 h 488"/>
                    <a:gd name="T84" fmla="*/ 252 w 252"/>
                    <a:gd name="T85" fmla="*/ 24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2" h="488">
                      <a:moveTo>
                        <a:pt x="252" y="232"/>
                      </a:moveTo>
                      <a:lnTo>
                        <a:pt x="234" y="66"/>
                      </a:lnTo>
                      <a:lnTo>
                        <a:pt x="228" y="40"/>
                      </a:lnTo>
                      <a:lnTo>
                        <a:pt x="212" y="18"/>
                      </a:lnTo>
                      <a:lnTo>
                        <a:pt x="188" y="6"/>
                      </a:lnTo>
                      <a:lnTo>
                        <a:pt x="156" y="0"/>
                      </a:lnTo>
                      <a:lnTo>
                        <a:pt x="126" y="0"/>
                      </a:lnTo>
                      <a:lnTo>
                        <a:pt x="96" y="0"/>
                      </a:lnTo>
                      <a:lnTo>
                        <a:pt x="66" y="6"/>
                      </a:lnTo>
                      <a:lnTo>
                        <a:pt x="40" y="18"/>
                      </a:lnTo>
                      <a:lnTo>
                        <a:pt x="24" y="40"/>
                      </a:lnTo>
                      <a:lnTo>
                        <a:pt x="18" y="66"/>
                      </a:lnTo>
                      <a:lnTo>
                        <a:pt x="0" y="232"/>
                      </a:lnTo>
                      <a:lnTo>
                        <a:pt x="0" y="240"/>
                      </a:lnTo>
                      <a:lnTo>
                        <a:pt x="4" y="246"/>
                      </a:lnTo>
                      <a:lnTo>
                        <a:pt x="8" y="250"/>
                      </a:lnTo>
                      <a:lnTo>
                        <a:pt x="12" y="254"/>
                      </a:lnTo>
                      <a:lnTo>
                        <a:pt x="20" y="256"/>
                      </a:lnTo>
                      <a:lnTo>
                        <a:pt x="26" y="256"/>
                      </a:lnTo>
                      <a:lnTo>
                        <a:pt x="32" y="252"/>
                      </a:lnTo>
                      <a:lnTo>
                        <a:pt x="38" y="248"/>
                      </a:lnTo>
                      <a:lnTo>
                        <a:pt x="40" y="244"/>
                      </a:lnTo>
                      <a:lnTo>
                        <a:pt x="42" y="238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2" y="62"/>
                      </a:lnTo>
                      <a:lnTo>
                        <a:pt x="66" y="62"/>
                      </a:lnTo>
                      <a:lnTo>
                        <a:pt x="66" y="80"/>
                      </a:lnTo>
                      <a:lnTo>
                        <a:pt x="66" y="102"/>
                      </a:lnTo>
                      <a:lnTo>
                        <a:pt x="64" y="128"/>
                      </a:lnTo>
                      <a:lnTo>
                        <a:pt x="64" y="152"/>
                      </a:lnTo>
                      <a:lnTo>
                        <a:pt x="62" y="174"/>
                      </a:lnTo>
                      <a:lnTo>
                        <a:pt x="62" y="188"/>
                      </a:lnTo>
                      <a:lnTo>
                        <a:pt x="62" y="194"/>
                      </a:lnTo>
                      <a:lnTo>
                        <a:pt x="44" y="458"/>
                      </a:lnTo>
                      <a:lnTo>
                        <a:pt x="44" y="468"/>
                      </a:lnTo>
                      <a:lnTo>
                        <a:pt x="48" y="476"/>
                      </a:lnTo>
                      <a:lnTo>
                        <a:pt x="54" y="482"/>
                      </a:lnTo>
                      <a:lnTo>
                        <a:pt x="62" y="486"/>
                      </a:lnTo>
                      <a:lnTo>
                        <a:pt x="70" y="488"/>
                      </a:lnTo>
                      <a:lnTo>
                        <a:pt x="78" y="488"/>
                      </a:lnTo>
                      <a:lnTo>
                        <a:pt x="86" y="486"/>
                      </a:lnTo>
                      <a:lnTo>
                        <a:pt x="92" y="482"/>
                      </a:lnTo>
                      <a:lnTo>
                        <a:pt x="96" y="476"/>
                      </a:lnTo>
                      <a:lnTo>
                        <a:pt x="100" y="470"/>
                      </a:lnTo>
                      <a:lnTo>
                        <a:pt x="102" y="462"/>
                      </a:lnTo>
                      <a:lnTo>
                        <a:pt x="118" y="226"/>
                      </a:lnTo>
                      <a:lnTo>
                        <a:pt x="126" y="226"/>
                      </a:lnTo>
                      <a:lnTo>
                        <a:pt x="134" y="226"/>
                      </a:lnTo>
                      <a:lnTo>
                        <a:pt x="150" y="462"/>
                      </a:lnTo>
                      <a:lnTo>
                        <a:pt x="152" y="470"/>
                      </a:lnTo>
                      <a:lnTo>
                        <a:pt x="156" y="476"/>
                      </a:lnTo>
                      <a:lnTo>
                        <a:pt x="160" y="482"/>
                      </a:lnTo>
                      <a:lnTo>
                        <a:pt x="166" y="486"/>
                      </a:lnTo>
                      <a:lnTo>
                        <a:pt x="174" y="488"/>
                      </a:lnTo>
                      <a:lnTo>
                        <a:pt x="182" y="488"/>
                      </a:lnTo>
                      <a:lnTo>
                        <a:pt x="190" y="486"/>
                      </a:lnTo>
                      <a:lnTo>
                        <a:pt x="198" y="482"/>
                      </a:lnTo>
                      <a:lnTo>
                        <a:pt x="204" y="476"/>
                      </a:lnTo>
                      <a:lnTo>
                        <a:pt x="208" y="468"/>
                      </a:lnTo>
                      <a:lnTo>
                        <a:pt x="208" y="458"/>
                      </a:lnTo>
                      <a:lnTo>
                        <a:pt x="190" y="194"/>
                      </a:lnTo>
                      <a:lnTo>
                        <a:pt x="190" y="188"/>
                      </a:lnTo>
                      <a:lnTo>
                        <a:pt x="190" y="174"/>
                      </a:lnTo>
                      <a:lnTo>
                        <a:pt x="188" y="152"/>
                      </a:lnTo>
                      <a:lnTo>
                        <a:pt x="188" y="128"/>
                      </a:lnTo>
                      <a:lnTo>
                        <a:pt x="188" y="102"/>
                      </a:lnTo>
                      <a:lnTo>
                        <a:pt x="186" y="80"/>
                      </a:lnTo>
                      <a:lnTo>
                        <a:pt x="186" y="62"/>
                      </a:lnTo>
                      <a:lnTo>
                        <a:pt x="192" y="62"/>
                      </a:lnTo>
                      <a:lnTo>
                        <a:pt x="192" y="64"/>
                      </a:lnTo>
                      <a:lnTo>
                        <a:pt x="192" y="66"/>
                      </a:lnTo>
                      <a:lnTo>
                        <a:pt x="192" y="68"/>
                      </a:lnTo>
                      <a:lnTo>
                        <a:pt x="192" y="70"/>
                      </a:lnTo>
                      <a:lnTo>
                        <a:pt x="210" y="238"/>
                      </a:lnTo>
                      <a:lnTo>
                        <a:pt x="212" y="244"/>
                      </a:lnTo>
                      <a:lnTo>
                        <a:pt x="216" y="248"/>
                      </a:lnTo>
                      <a:lnTo>
                        <a:pt x="220" y="252"/>
                      </a:lnTo>
                      <a:lnTo>
                        <a:pt x="226" y="256"/>
                      </a:lnTo>
                      <a:lnTo>
                        <a:pt x="234" y="256"/>
                      </a:lnTo>
                      <a:lnTo>
                        <a:pt x="240" y="254"/>
                      </a:lnTo>
                      <a:lnTo>
                        <a:pt x="246" y="250"/>
                      </a:lnTo>
                      <a:lnTo>
                        <a:pt x="250" y="246"/>
                      </a:lnTo>
                      <a:lnTo>
                        <a:pt x="252" y="240"/>
                      </a:lnTo>
                      <a:lnTo>
                        <a:pt x="252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</p:grpSp>
          <p:grpSp>
            <p:nvGrpSpPr>
              <p:cNvPr id="43144" name="Group 136"/>
              <p:cNvGrpSpPr>
                <a:grpSpLocks/>
              </p:cNvGrpSpPr>
              <p:nvPr/>
            </p:nvGrpSpPr>
            <p:grpSpPr bwMode="auto">
              <a:xfrm>
                <a:off x="3376" y="1822"/>
                <a:ext cx="115" cy="204"/>
                <a:chOff x="1366" y="2016"/>
                <a:chExt cx="252" cy="600"/>
              </a:xfrm>
            </p:grpSpPr>
            <p:sp>
              <p:nvSpPr>
                <p:cNvPr id="43145" name="Freeform 137"/>
                <p:cNvSpPr>
                  <a:spLocks/>
                </p:cNvSpPr>
                <p:nvPr/>
              </p:nvSpPr>
              <p:spPr bwMode="auto">
                <a:xfrm>
                  <a:off x="1444" y="2016"/>
                  <a:ext cx="96" cy="92"/>
                </a:xfrm>
                <a:custGeom>
                  <a:avLst/>
                  <a:gdLst>
                    <a:gd name="T0" fmla="*/ 96 w 96"/>
                    <a:gd name="T1" fmla="*/ 46 h 92"/>
                    <a:gd name="T2" fmla="*/ 92 w 96"/>
                    <a:gd name="T3" fmla="*/ 64 h 92"/>
                    <a:gd name="T4" fmla="*/ 82 w 96"/>
                    <a:gd name="T5" fmla="*/ 78 h 92"/>
                    <a:gd name="T6" fmla="*/ 66 w 96"/>
                    <a:gd name="T7" fmla="*/ 88 h 92"/>
                    <a:gd name="T8" fmla="*/ 48 w 96"/>
                    <a:gd name="T9" fmla="*/ 92 h 92"/>
                    <a:gd name="T10" fmla="*/ 30 w 96"/>
                    <a:gd name="T11" fmla="*/ 88 h 92"/>
                    <a:gd name="T12" fmla="*/ 14 w 96"/>
                    <a:gd name="T13" fmla="*/ 78 h 92"/>
                    <a:gd name="T14" fmla="*/ 4 w 96"/>
                    <a:gd name="T15" fmla="*/ 64 h 92"/>
                    <a:gd name="T16" fmla="*/ 0 w 96"/>
                    <a:gd name="T17" fmla="*/ 46 h 92"/>
                    <a:gd name="T18" fmla="*/ 4 w 96"/>
                    <a:gd name="T19" fmla="*/ 28 h 92"/>
                    <a:gd name="T20" fmla="*/ 14 w 96"/>
                    <a:gd name="T21" fmla="*/ 14 h 92"/>
                    <a:gd name="T22" fmla="*/ 30 w 96"/>
                    <a:gd name="T23" fmla="*/ 4 h 92"/>
                    <a:gd name="T24" fmla="*/ 48 w 96"/>
                    <a:gd name="T25" fmla="*/ 0 h 92"/>
                    <a:gd name="T26" fmla="*/ 66 w 96"/>
                    <a:gd name="T27" fmla="*/ 4 h 92"/>
                    <a:gd name="T28" fmla="*/ 82 w 96"/>
                    <a:gd name="T29" fmla="*/ 14 h 92"/>
                    <a:gd name="T30" fmla="*/ 92 w 96"/>
                    <a:gd name="T31" fmla="*/ 28 h 92"/>
                    <a:gd name="T32" fmla="*/ 96 w 96"/>
                    <a:gd name="T33" fmla="*/ 4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92">
                      <a:moveTo>
                        <a:pt x="96" y="46"/>
                      </a:moveTo>
                      <a:lnTo>
                        <a:pt x="92" y="64"/>
                      </a:lnTo>
                      <a:lnTo>
                        <a:pt x="82" y="78"/>
                      </a:lnTo>
                      <a:lnTo>
                        <a:pt x="66" y="88"/>
                      </a:lnTo>
                      <a:lnTo>
                        <a:pt x="48" y="92"/>
                      </a:lnTo>
                      <a:lnTo>
                        <a:pt x="30" y="88"/>
                      </a:lnTo>
                      <a:lnTo>
                        <a:pt x="14" y="78"/>
                      </a:lnTo>
                      <a:lnTo>
                        <a:pt x="4" y="64"/>
                      </a:lnTo>
                      <a:lnTo>
                        <a:pt x="0" y="46"/>
                      </a:lnTo>
                      <a:lnTo>
                        <a:pt x="4" y="28"/>
                      </a:lnTo>
                      <a:lnTo>
                        <a:pt x="14" y="14"/>
                      </a:lnTo>
                      <a:lnTo>
                        <a:pt x="30" y="4"/>
                      </a:lnTo>
                      <a:lnTo>
                        <a:pt x="48" y="0"/>
                      </a:lnTo>
                      <a:lnTo>
                        <a:pt x="66" y="4"/>
                      </a:lnTo>
                      <a:lnTo>
                        <a:pt x="82" y="14"/>
                      </a:lnTo>
                      <a:lnTo>
                        <a:pt x="92" y="28"/>
                      </a:lnTo>
                      <a:lnTo>
                        <a:pt x="9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  <p:sp>
              <p:nvSpPr>
                <p:cNvPr id="43146" name="Freeform 138"/>
                <p:cNvSpPr>
                  <a:spLocks/>
                </p:cNvSpPr>
                <p:nvPr/>
              </p:nvSpPr>
              <p:spPr bwMode="auto">
                <a:xfrm>
                  <a:off x="1366" y="2128"/>
                  <a:ext cx="252" cy="488"/>
                </a:xfrm>
                <a:custGeom>
                  <a:avLst/>
                  <a:gdLst>
                    <a:gd name="T0" fmla="*/ 234 w 252"/>
                    <a:gd name="T1" fmla="*/ 66 h 488"/>
                    <a:gd name="T2" fmla="*/ 212 w 252"/>
                    <a:gd name="T3" fmla="*/ 18 h 488"/>
                    <a:gd name="T4" fmla="*/ 156 w 252"/>
                    <a:gd name="T5" fmla="*/ 0 h 488"/>
                    <a:gd name="T6" fmla="*/ 96 w 252"/>
                    <a:gd name="T7" fmla="*/ 0 h 488"/>
                    <a:gd name="T8" fmla="*/ 40 w 252"/>
                    <a:gd name="T9" fmla="*/ 18 h 488"/>
                    <a:gd name="T10" fmla="*/ 18 w 252"/>
                    <a:gd name="T11" fmla="*/ 66 h 488"/>
                    <a:gd name="T12" fmla="*/ 0 w 252"/>
                    <a:gd name="T13" fmla="*/ 240 h 488"/>
                    <a:gd name="T14" fmla="*/ 8 w 252"/>
                    <a:gd name="T15" fmla="*/ 250 h 488"/>
                    <a:gd name="T16" fmla="*/ 20 w 252"/>
                    <a:gd name="T17" fmla="*/ 256 h 488"/>
                    <a:gd name="T18" fmla="*/ 32 w 252"/>
                    <a:gd name="T19" fmla="*/ 252 h 488"/>
                    <a:gd name="T20" fmla="*/ 40 w 252"/>
                    <a:gd name="T21" fmla="*/ 244 h 488"/>
                    <a:gd name="T22" fmla="*/ 60 w 252"/>
                    <a:gd name="T23" fmla="*/ 70 h 488"/>
                    <a:gd name="T24" fmla="*/ 60 w 252"/>
                    <a:gd name="T25" fmla="*/ 66 h 488"/>
                    <a:gd name="T26" fmla="*/ 62 w 252"/>
                    <a:gd name="T27" fmla="*/ 62 h 488"/>
                    <a:gd name="T28" fmla="*/ 66 w 252"/>
                    <a:gd name="T29" fmla="*/ 80 h 488"/>
                    <a:gd name="T30" fmla="*/ 64 w 252"/>
                    <a:gd name="T31" fmla="*/ 128 h 488"/>
                    <a:gd name="T32" fmla="*/ 62 w 252"/>
                    <a:gd name="T33" fmla="*/ 174 h 488"/>
                    <a:gd name="T34" fmla="*/ 62 w 252"/>
                    <a:gd name="T35" fmla="*/ 194 h 488"/>
                    <a:gd name="T36" fmla="*/ 44 w 252"/>
                    <a:gd name="T37" fmla="*/ 468 h 488"/>
                    <a:gd name="T38" fmla="*/ 54 w 252"/>
                    <a:gd name="T39" fmla="*/ 482 h 488"/>
                    <a:gd name="T40" fmla="*/ 70 w 252"/>
                    <a:gd name="T41" fmla="*/ 488 h 488"/>
                    <a:gd name="T42" fmla="*/ 86 w 252"/>
                    <a:gd name="T43" fmla="*/ 486 h 488"/>
                    <a:gd name="T44" fmla="*/ 96 w 252"/>
                    <a:gd name="T45" fmla="*/ 476 h 488"/>
                    <a:gd name="T46" fmla="*/ 102 w 252"/>
                    <a:gd name="T47" fmla="*/ 462 h 488"/>
                    <a:gd name="T48" fmla="*/ 126 w 252"/>
                    <a:gd name="T49" fmla="*/ 226 h 488"/>
                    <a:gd name="T50" fmla="*/ 150 w 252"/>
                    <a:gd name="T51" fmla="*/ 462 h 488"/>
                    <a:gd name="T52" fmla="*/ 156 w 252"/>
                    <a:gd name="T53" fmla="*/ 476 h 488"/>
                    <a:gd name="T54" fmla="*/ 166 w 252"/>
                    <a:gd name="T55" fmla="*/ 486 h 488"/>
                    <a:gd name="T56" fmla="*/ 182 w 252"/>
                    <a:gd name="T57" fmla="*/ 488 h 488"/>
                    <a:gd name="T58" fmla="*/ 198 w 252"/>
                    <a:gd name="T59" fmla="*/ 482 h 488"/>
                    <a:gd name="T60" fmla="*/ 208 w 252"/>
                    <a:gd name="T61" fmla="*/ 468 h 488"/>
                    <a:gd name="T62" fmla="*/ 190 w 252"/>
                    <a:gd name="T63" fmla="*/ 194 h 488"/>
                    <a:gd name="T64" fmla="*/ 190 w 252"/>
                    <a:gd name="T65" fmla="*/ 174 h 488"/>
                    <a:gd name="T66" fmla="*/ 188 w 252"/>
                    <a:gd name="T67" fmla="*/ 128 h 488"/>
                    <a:gd name="T68" fmla="*/ 186 w 252"/>
                    <a:gd name="T69" fmla="*/ 80 h 488"/>
                    <a:gd name="T70" fmla="*/ 192 w 252"/>
                    <a:gd name="T71" fmla="*/ 62 h 488"/>
                    <a:gd name="T72" fmla="*/ 192 w 252"/>
                    <a:gd name="T73" fmla="*/ 66 h 488"/>
                    <a:gd name="T74" fmla="*/ 192 w 252"/>
                    <a:gd name="T75" fmla="*/ 70 h 488"/>
                    <a:gd name="T76" fmla="*/ 212 w 252"/>
                    <a:gd name="T77" fmla="*/ 244 h 488"/>
                    <a:gd name="T78" fmla="*/ 220 w 252"/>
                    <a:gd name="T79" fmla="*/ 252 h 488"/>
                    <a:gd name="T80" fmla="*/ 234 w 252"/>
                    <a:gd name="T81" fmla="*/ 256 h 488"/>
                    <a:gd name="T82" fmla="*/ 246 w 252"/>
                    <a:gd name="T83" fmla="*/ 250 h 488"/>
                    <a:gd name="T84" fmla="*/ 252 w 252"/>
                    <a:gd name="T85" fmla="*/ 24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2" h="488">
                      <a:moveTo>
                        <a:pt x="252" y="232"/>
                      </a:moveTo>
                      <a:lnTo>
                        <a:pt x="234" y="66"/>
                      </a:lnTo>
                      <a:lnTo>
                        <a:pt x="228" y="40"/>
                      </a:lnTo>
                      <a:lnTo>
                        <a:pt x="212" y="18"/>
                      </a:lnTo>
                      <a:lnTo>
                        <a:pt x="188" y="6"/>
                      </a:lnTo>
                      <a:lnTo>
                        <a:pt x="156" y="0"/>
                      </a:lnTo>
                      <a:lnTo>
                        <a:pt x="126" y="0"/>
                      </a:lnTo>
                      <a:lnTo>
                        <a:pt x="96" y="0"/>
                      </a:lnTo>
                      <a:lnTo>
                        <a:pt x="66" y="6"/>
                      </a:lnTo>
                      <a:lnTo>
                        <a:pt x="40" y="18"/>
                      </a:lnTo>
                      <a:lnTo>
                        <a:pt x="24" y="40"/>
                      </a:lnTo>
                      <a:lnTo>
                        <a:pt x="18" y="66"/>
                      </a:lnTo>
                      <a:lnTo>
                        <a:pt x="0" y="232"/>
                      </a:lnTo>
                      <a:lnTo>
                        <a:pt x="0" y="240"/>
                      </a:lnTo>
                      <a:lnTo>
                        <a:pt x="4" y="246"/>
                      </a:lnTo>
                      <a:lnTo>
                        <a:pt x="8" y="250"/>
                      </a:lnTo>
                      <a:lnTo>
                        <a:pt x="12" y="254"/>
                      </a:lnTo>
                      <a:lnTo>
                        <a:pt x="20" y="256"/>
                      </a:lnTo>
                      <a:lnTo>
                        <a:pt x="26" y="256"/>
                      </a:lnTo>
                      <a:lnTo>
                        <a:pt x="32" y="252"/>
                      </a:lnTo>
                      <a:lnTo>
                        <a:pt x="38" y="248"/>
                      </a:lnTo>
                      <a:lnTo>
                        <a:pt x="40" y="244"/>
                      </a:lnTo>
                      <a:lnTo>
                        <a:pt x="42" y="238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2" y="62"/>
                      </a:lnTo>
                      <a:lnTo>
                        <a:pt x="66" y="62"/>
                      </a:lnTo>
                      <a:lnTo>
                        <a:pt x="66" y="80"/>
                      </a:lnTo>
                      <a:lnTo>
                        <a:pt x="66" y="102"/>
                      </a:lnTo>
                      <a:lnTo>
                        <a:pt x="64" y="128"/>
                      </a:lnTo>
                      <a:lnTo>
                        <a:pt x="64" y="152"/>
                      </a:lnTo>
                      <a:lnTo>
                        <a:pt x="62" y="174"/>
                      </a:lnTo>
                      <a:lnTo>
                        <a:pt x="62" y="188"/>
                      </a:lnTo>
                      <a:lnTo>
                        <a:pt x="62" y="194"/>
                      </a:lnTo>
                      <a:lnTo>
                        <a:pt x="44" y="458"/>
                      </a:lnTo>
                      <a:lnTo>
                        <a:pt x="44" y="468"/>
                      </a:lnTo>
                      <a:lnTo>
                        <a:pt x="48" y="476"/>
                      </a:lnTo>
                      <a:lnTo>
                        <a:pt x="54" y="482"/>
                      </a:lnTo>
                      <a:lnTo>
                        <a:pt x="62" y="486"/>
                      </a:lnTo>
                      <a:lnTo>
                        <a:pt x="70" y="488"/>
                      </a:lnTo>
                      <a:lnTo>
                        <a:pt x="78" y="488"/>
                      </a:lnTo>
                      <a:lnTo>
                        <a:pt x="86" y="486"/>
                      </a:lnTo>
                      <a:lnTo>
                        <a:pt x="92" y="482"/>
                      </a:lnTo>
                      <a:lnTo>
                        <a:pt x="96" y="476"/>
                      </a:lnTo>
                      <a:lnTo>
                        <a:pt x="100" y="470"/>
                      </a:lnTo>
                      <a:lnTo>
                        <a:pt x="102" y="462"/>
                      </a:lnTo>
                      <a:lnTo>
                        <a:pt x="118" y="226"/>
                      </a:lnTo>
                      <a:lnTo>
                        <a:pt x="126" y="226"/>
                      </a:lnTo>
                      <a:lnTo>
                        <a:pt x="134" y="226"/>
                      </a:lnTo>
                      <a:lnTo>
                        <a:pt x="150" y="462"/>
                      </a:lnTo>
                      <a:lnTo>
                        <a:pt x="152" y="470"/>
                      </a:lnTo>
                      <a:lnTo>
                        <a:pt x="156" y="476"/>
                      </a:lnTo>
                      <a:lnTo>
                        <a:pt x="160" y="482"/>
                      </a:lnTo>
                      <a:lnTo>
                        <a:pt x="166" y="486"/>
                      </a:lnTo>
                      <a:lnTo>
                        <a:pt x="174" y="488"/>
                      </a:lnTo>
                      <a:lnTo>
                        <a:pt x="182" y="488"/>
                      </a:lnTo>
                      <a:lnTo>
                        <a:pt x="190" y="486"/>
                      </a:lnTo>
                      <a:lnTo>
                        <a:pt x="198" y="482"/>
                      </a:lnTo>
                      <a:lnTo>
                        <a:pt x="204" y="476"/>
                      </a:lnTo>
                      <a:lnTo>
                        <a:pt x="208" y="468"/>
                      </a:lnTo>
                      <a:lnTo>
                        <a:pt x="208" y="458"/>
                      </a:lnTo>
                      <a:lnTo>
                        <a:pt x="190" y="194"/>
                      </a:lnTo>
                      <a:lnTo>
                        <a:pt x="190" y="188"/>
                      </a:lnTo>
                      <a:lnTo>
                        <a:pt x="190" y="174"/>
                      </a:lnTo>
                      <a:lnTo>
                        <a:pt x="188" y="152"/>
                      </a:lnTo>
                      <a:lnTo>
                        <a:pt x="188" y="128"/>
                      </a:lnTo>
                      <a:lnTo>
                        <a:pt x="188" y="102"/>
                      </a:lnTo>
                      <a:lnTo>
                        <a:pt x="186" y="80"/>
                      </a:lnTo>
                      <a:lnTo>
                        <a:pt x="186" y="62"/>
                      </a:lnTo>
                      <a:lnTo>
                        <a:pt x="192" y="62"/>
                      </a:lnTo>
                      <a:lnTo>
                        <a:pt x="192" y="64"/>
                      </a:lnTo>
                      <a:lnTo>
                        <a:pt x="192" y="66"/>
                      </a:lnTo>
                      <a:lnTo>
                        <a:pt x="192" y="68"/>
                      </a:lnTo>
                      <a:lnTo>
                        <a:pt x="192" y="70"/>
                      </a:lnTo>
                      <a:lnTo>
                        <a:pt x="210" y="238"/>
                      </a:lnTo>
                      <a:lnTo>
                        <a:pt x="212" y="244"/>
                      </a:lnTo>
                      <a:lnTo>
                        <a:pt x="216" y="248"/>
                      </a:lnTo>
                      <a:lnTo>
                        <a:pt x="220" y="252"/>
                      </a:lnTo>
                      <a:lnTo>
                        <a:pt x="226" y="256"/>
                      </a:lnTo>
                      <a:lnTo>
                        <a:pt x="234" y="256"/>
                      </a:lnTo>
                      <a:lnTo>
                        <a:pt x="240" y="254"/>
                      </a:lnTo>
                      <a:lnTo>
                        <a:pt x="246" y="250"/>
                      </a:lnTo>
                      <a:lnTo>
                        <a:pt x="250" y="246"/>
                      </a:lnTo>
                      <a:lnTo>
                        <a:pt x="252" y="240"/>
                      </a:lnTo>
                      <a:lnTo>
                        <a:pt x="252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</p:grpSp>
        </p:grpSp>
      </p:grpSp>
      <p:sp>
        <p:nvSpPr>
          <p:cNvPr id="43157" name="Rectangle 149"/>
          <p:cNvSpPr>
            <a:spLocks noChangeArrowheads="1"/>
          </p:cNvSpPr>
          <p:nvPr/>
        </p:nvSpPr>
        <p:spPr bwMode="auto">
          <a:xfrm>
            <a:off x="2073275" y="4643214"/>
            <a:ext cx="863600" cy="10906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kumimoji="0" lang="ja-JP" altLang="en-US" sz="1600" b="1">
                <a:latin typeface="ＭＳ Ｐゴシック" pitchFamily="50" charset="-128"/>
              </a:rPr>
              <a:t>公共施設</a:t>
            </a:r>
          </a:p>
          <a:p>
            <a:pPr algn="ctr"/>
            <a:r>
              <a:rPr kumimoji="0" lang="ja-JP" altLang="en-US" sz="1400">
                <a:latin typeface="ＭＳ Ｐゴシック" pitchFamily="50" charset="-128"/>
              </a:rPr>
              <a:t>場所情報</a:t>
            </a:r>
          </a:p>
          <a:p>
            <a:pPr algn="ctr"/>
            <a:r>
              <a:rPr kumimoji="0" lang="ja-JP" altLang="en-US" sz="1400">
                <a:latin typeface="ＭＳ Ｐゴシック" pitchFamily="50" charset="-128"/>
              </a:rPr>
              <a:t>基礎データ</a:t>
            </a:r>
          </a:p>
        </p:txBody>
      </p:sp>
      <p:sp>
        <p:nvSpPr>
          <p:cNvPr id="43158" name="Rectangle 150"/>
          <p:cNvSpPr>
            <a:spLocks noChangeArrowheads="1"/>
          </p:cNvSpPr>
          <p:nvPr/>
        </p:nvSpPr>
        <p:spPr bwMode="auto">
          <a:xfrm>
            <a:off x="200025" y="4643214"/>
            <a:ext cx="766763" cy="10906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kumimoji="0" lang="ja-JP" altLang="en-US" sz="1600" b="1">
                <a:latin typeface="ＭＳ Ｐゴシック" pitchFamily="50" charset="-128"/>
              </a:rPr>
              <a:t>駐車場</a:t>
            </a:r>
          </a:p>
          <a:p>
            <a:pPr algn="ctr"/>
            <a:r>
              <a:rPr kumimoji="0" lang="ja-JP" altLang="en-US" sz="1400">
                <a:latin typeface="ＭＳ Ｐゴシック" pitchFamily="50" charset="-128"/>
              </a:rPr>
              <a:t>場所情報</a:t>
            </a:r>
          </a:p>
          <a:p>
            <a:pPr algn="ctr"/>
            <a:r>
              <a:rPr kumimoji="0" lang="ja-JP" altLang="en-US" sz="1400">
                <a:latin typeface="ＭＳ Ｐゴシック" pitchFamily="50" charset="-128"/>
              </a:rPr>
              <a:t>基礎データ</a:t>
            </a:r>
          </a:p>
          <a:p>
            <a:pPr algn="ctr"/>
            <a:r>
              <a:rPr kumimoji="0" lang="ja-JP" altLang="en-US" sz="1400">
                <a:latin typeface="ＭＳ Ｐゴシック" pitchFamily="50" charset="-128"/>
              </a:rPr>
              <a:t>満空情報</a:t>
            </a:r>
          </a:p>
        </p:txBody>
      </p:sp>
      <p:sp>
        <p:nvSpPr>
          <p:cNvPr id="43159" name="Rectangle 151"/>
          <p:cNvSpPr>
            <a:spLocks noChangeArrowheads="1"/>
          </p:cNvSpPr>
          <p:nvPr/>
        </p:nvSpPr>
        <p:spPr bwMode="auto">
          <a:xfrm>
            <a:off x="3008313" y="4643214"/>
            <a:ext cx="866775" cy="10906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kumimoji="0" lang="ja-JP" altLang="en-US" sz="1600" b="1" dirty="0">
                <a:latin typeface="ＭＳ Ｐゴシック" pitchFamily="50" charset="-128"/>
              </a:rPr>
              <a:t>旅館</a:t>
            </a:r>
          </a:p>
          <a:p>
            <a:pPr algn="ctr"/>
            <a:r>
              <a:rPr kumimoji="0" lang="ja-JP" altLang="en-US" sz="1600" b="1" dirty="0">
                <a:latin typeface="ＭＳ Ｐゴシック" pitchFamily="50" charset="-128"/>
              </a:rPr>
              <a:t>物産店</a:t>
            </a:r>
          </a:p>
          <a:p>
            <a:pPr algn="ctr"/>
            <a:r>
              <a:rPr kumimoji="0" lang="ja-JP" altLang="en-US" sz="1400" dirty="0">
                <a:latin typeface="ＭＳ Ｐゴシック" pitchFamily="50" charset="-128"/>
              </a:rPr>
              <a:t>場所情報</a:t>
            </a:r>
          </a:p>
          <a:p>
            <a:pPr algn="ctr"/>
            <a:r>
              <a:rPr kumimoji="0" lang="ja-JP" altLang="en-US" sz="1400" dirty="0" smtClean="0">
                <a:latin typeface="ＭＳ Ｐゴシック" pitchFamily="50" charset="-128"/>
              </a:rPr>
              <a:t>基礎データ</a:t>
            </a:r>
            <a:endParaRPr kumimoji="0" lang="ja-JP" altLang="en-US" sz="1400" dirty="0">
              <a:latin typeface="ＭＳ Ｐゴシック" pitchFamily="50" charset="-128"/>
            </a:endParaRPr>
          </a:p>
        </p:txBody>
      </p:sp>
      <p:sp>
        <p:nvSpPr>
          <p:cNvPr id="43161" name="Rectangle 153"/>
          <p:cNvSpPr>
            <a:spLocks noChangeArrowheads="1"/>
          </p:cNvSpPr>
          <p:nvPr/>
        </p:nvSpPr>
        <p:spPr bwMode="auto">
          <a:xfrm>
            <a:off x="3965575" y="4643214"/>
            <a:ext cx="862013" cy="10906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kumimoji="0" lang="ja-JP" altLang="en-US" sz="1600" b="1">
                <a:latin typeface="ＭＳ Ｐゴシック" pitchFamily="50" charset="-128"/>
              </a:rPr>
              <a:t>観光施設</a:t>
            </a:r>
          </a:p>
          <a:p>
            <a:pPr algn="ctr"/>
            <a:r>
              <a:rPr kumimoji="0" lang="ja-JP" altLang="en-US" sz="1400">
                <a:latin typeface="ＭＳ Ｐゴシック" pitchFamily="50" charset="-128"/>
              </a:rPr>
              <a:t>場所情報</a:t>
            </a:r>
          </a:p>
          <a:p>
            <a:pPr algn="ctr"/>
            <a:r>
              <a:rPr kumimoji="0" lang="ja-JP" altLang="en-US" sz="1400">
                <a:latin typeface="ＭＳ Ｐゴシック" pitchFamily="50" charset="-128"/>
              </a:rPr>
              <a:t>基礎データ</a:t>
            </a:r>
          </a:p>
        </p:txBody>
      </p:sp>
      <p:sp>
        <p:nvSpPr>
          <p:cNvPr id="43163" name="Rectangle 155"/>
          <p:cNvSpPr>
            <a:spLocks noChangeArrowheads="1"/>
          </p:cNvSpPr>
          <p:nvPr/>
        </p:nvSpPr>
        <p:spPr bwMode="auto">
          <a:xfrm>
            <a:off x="1042988" y="4643214"/>
            <a:ext cx="936625" cy="10906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kumimoji="0" lang="ja-JP" altLang="en-US" sz="1600" b="1">
                <a:latin typeface="ＭＳ Ｐゴシック" pitchFamily="50" charset="-128"/>
              </a:rPr>
              <a:t>交通</a:t>
            </a:r>
          </a:p>
          <a:p>
            <a:pPr algn="ctr"/>
            <a:r>
              <a:rPr kumimoji="0" lang="ja-JP" altLang="en-US" sz="1050">
                <a:latin typeface="ＭＳ Ｐゴシック" pitchFamily="50" charset="-128"/>
              </a:rPr>
              <a:t>（バス、地下鉄、</a:t>
            </a:r>
            <a:br>
              <a:rPr kumimoji="0" lang="ja-JP" altLang="en-US" sz="1050">
                <a:latin typeface="ＭＳ Ｐゴシック" pitchFamily="50" charset="-128"/>
              </a:rPr>
            </a:br>
            <a:r>
              <a:rPr kumimoji="0" lang="ja-JP" altLang="en-US" sz="1050">
                <a:latin typeface="ＭＳ Ｐゴシック" pitchFamily="50" charset="-128"/>
              </a:rPr>
              <a:t>タクシー）</a:t>
            </a:r>
          </a:p>
          <a:p>
            <a:pPr algn="ctr"/>
            <a:r>
              <a:rPr kumimoji="0" lang="ja-JP" altLang="en-US" sz="1050">
                <a:latin typeface="ＭＳ Ｐゴシック" pitchFamily="50" charset="-128"/>
              </a:rPr>
              <a:t>駅、停留所</a:t>
            </a:r>
          </a:p>
          <a:p>
            <a:pPr algn="ctr"/>
            <a:r>
              <a:rPr kumimoji="0" lang="ja-JP" altLang="en-US" sz="1050">
                <a:latin typeface="ＭＳ Ｐゴシック" pitchFamily="50" charset="-128"/>
              </a:rPr>
              <a:t>位置情報、</a:t>
            </a:r>
          </a:p>
          <a:p>
            <a:pPr algn="ctr"/>
            <a:r>
              <a:rPr kumimoji="0" lang="ja-JP" altLang="en-US" sz="1050">
                <a:latin typeface="ＭＳ Ｐゴシック" pitchFamily="50" charset="-128"/>
              </a:rPr>
              <a:t>プローブ情報</a:t>
            </a:r>
            <a:endParaRPr kumimoji="0" lang="ja-JP" altLang="en-US" sz="1050" baseline="30000">
              <a:latin typeface="ＭＳ Ｐゴシック" pitchFamily="50" charset="-128"/>
            </a:endParaRPr>
          </a:p>
        </p:txBody>
      </p:sp>
      <p:sp>
        <p:nvSpPr>
          <p:cNvPr id="43164" name="Rectangle 156"/>
          <p:cNvSpPr>
            <a:spLocks noChangeArrowheads="1"/>
          </p:cNvSpPr>
          <p:nvPr/>
        </p:nvSpPr>
        <p:spPr bwMode="auto">
          <a:xfrm>
            <a:off x="4902200" y="4643214"/>
            <a:ext cx="1223963" cy="10906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 anchor="ctr"/>
          <a:lstStyle/>
          <a:p>
            <a:pPr algn="ctr"/>
            <a:r>
              <a:rPr kumimoji="0" lang="ja-JP" altLang="en-US" sz="1600" b="1">
                <a:latin typeface="ＭＳ Ｐゴシック" pitchFamily="50" charset="-128"/>
              </a:rPr>
              <a:t>防災</a:t>
            </a:r>
          </a:p>
          <a:p>
            <a:pPr algn="ctr"/>
            <a:r>
              <a:rPr kumimoji="0" lang="ja-JP" altLang="en-US" sz="1050">
                <a:latin typeface="ＭＳ Ｐゴシック" pitchFamily="50" charset="-128"/>
              </a:rPr>
              <a:t>場所情報</a:t>
            </a:r>
            <a:br>
              <a:rPr kumimoji="0" lang="ja-JP" altLang="en-US" sz="1050">
                <a:latin typeface="ＭＳ Ｐゴシック" pitchFamily="50" charset="-128"/>
              </a:rPr>
            </a:br>
            <a:r>
              <a:rPr kumimoji="0" lang="ja-JP" altLang="en-US" sz="1050">
                <a:latin typeface="ＭＳ Ｐゴシック" pitchFamily="50" charset="-128"/>
              </a:rPr>
              <a:t>（避難所、防災拠点、帰宅支援ｽﾃｰｼｮﾝ）</a:t>
            </a:r>
          </a:p>
        </p:txBody>
      </p:sp>
      <p:grpSp>
        <p:nvGrpSpPr>
          <p:cNvPr id="43171" name="Group 163"/>
          <p:cNvGrpSpPr>
            <a:grpSpLocks/>
          </p:cNvGrpSpPr>
          <p:nvPr/>
        </p:nvGrpSpPr>
        <p:grpSpPr bwMode="auto">
          <a:xfrm>
            <a:off x="3513136" y="1946921"/>
            <a:ext cx="622299" cy="761999"/>
            <a:chOff x="1978" y="1767"/>
            <a:chExt cx="392" cy="480"/>
          </a:xfrm>
        </p:grpSpPr>
        <p:sp>
          <p:nvSpPr>
            <p:cNvPr id="43172" name="Text Box 164"/>
            <p:cNvSpPr txBox="1">
              <a:spLocks noChangeArrowheads="1"/>
            </p:cNvSpPr>
            <p:nvPr/>
          </p:nvSpPr>
          <p:spPr bwMode="auto">
            <a:xfrm>
              <a:off x="2027" y="2053"/>
              <a:ext cx="34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400"/>
                <a:t>行政</a:t>
              </a:r>
            </a:p>
          </p:txBody>
        </p:sp>
        <p:grpSp>
          <p:nvGrpSpPr>
            <p:cNvPr id="43173" name="Group 165"/>
            <p:cNvGrpSpPr>
              <a:grpSpLocks/>
            </p:cNvGrpSpPr>
            <p:nvPr/>
          </p:nvGrpSpPr>
          <p:grpSpPr bwMode="auto">
            <a:xfrm>
              <a:off x="1978" y="1767"/>
              <a:ext cx="387" cy="305"/>
              <a:chOff x="3240" y="1721"/>
              <a:chExt cx="387" cy="305"/>
            </a:xfrm>
          </p:grpSpPr>
          <p:grpSp>
            <p:nvGrpSpPr>
              <p:cNvPr id="43174" name="Group 166"/>
              <p:cNvGrpSpPr>
                <a:grpSpLocks/>
              </p:cNvGrpSpPr>
              <p:nvPr/>
            </p:nvGrpSpPr>
            <p:grpSpPr bwMode="auto">
              <a:xfrm>
                <a:off x="3240" y="1721"/>
                <a:ext cx="115" cy="204"/>
                <a:chOff x="1366" y="2016"/>
                <a:chExt cx="252" cy="600"/>
              </a:xfrm>
            </p:grpSpPr>
            <p:sp>
              <p:nvSpPr>
                <p:cNvPr id="43175" name="Freeform 167"/>
                <p:cNvSpPr>
                  <a:spLocks/>
                </p:cNvSpPr>
                <p:nvPr/>
              </p:nvSpPr>
              <p:spPr bwMode="auto">
                <a:xfrm>
                  <a:off x="1444" y="2016"/>
                  <a:ext cx="96" cy="92"/>
                </a:xfrm>
                <a:custGeom>
                  <a:avLst/>
                  <a:gdLst>
                    <a:gd name="T0" fmla="*/ 96 w 96"/>
                    <a:gd name="T1" fmla="*/ 46 h 92"/>
                    <a:gd name="T2" fmla="*/ 92 w 96"/>
                    <a:gd name="T3" fmla="*/ 64 h 92"/>
                    <a:gd name="T4" fmla="*/ 82 w 96"/>
                    <a:gd name="T5" fmla="*/ 78 h 92"/>
                    <a:gd name="T6" fmla="*/ 66 w 96"/>
                    <a:gd name="T7" fmla="*/ 88 h 92"/>
                    <a:gd name="T8" fmla="*/ 48 w 96"/>
                    <a:gd name="T9" fmla="*/ 92 h 92"/>
                    <a:gd name="T10" fmla="*/ 30 w 96"/>
                    <a:gd name="T11" fmla="*/ 88 h 92"/>
                    <a:gd name="T12" fmla="*/ 14 w 96"/>
                    <a:gd name="T13" fmla="*/ 78 h 92"/>
                    <a:gd name="T14" fmla="*/ 4 w 96"/>
                    <a:gd name="T15" fmla="*/ 64 h 92"/>
                    <a:gd name="T16" fmla="*/ 0 w 96"/>
                    <a:gd name="T17" fmla="*/ 46 h 92"/>
                    <a:gd name="T18" fmla="*/ 4 w 96"/>
                    <a:gd name="T19" fmla="*/ 28 h 92"/>
                    <a:gd name="T20" fmla="*/ 14 w 96"/>
                    <a:gd name="T21" fmla="*/ 14 h 92"/>
                    <a:gd name="T22" fmla="*/ 30 w 96"/>
                    <a:gd name="T23" fmla="*/ 4 h 92"/>
                    <a:gd name="T24" fmla="*/ 48 w 96"/>
                    <a:gd name="T25" fmla="*/ 0 h 92"/>
                    <a:gd name="T26" fmla="*/ 66 w 96"/>
                    <a:gd name="T27" fmla="*/ 4 h 92"/>
                    <a:gd name="T28" fmla="*/ 82 w 96"/>
                    <a:gd name="T29" fmla="*/ 14 h 92"/>
                    <a:gd name="T30" fmla="*/ 92 w 96"/>
                    <a:gd name="T31" fmla="*/ 28 h 92"/>
                    <a:gd name="T32" fmla="*/ 96 w 96"/>
                    <a:gd name="T33" fmla="*/ 4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92">
                      <a:moveTo>
                        <a:pt x="96" y="46"/>
                      </a:moveTo>
                      <a:lnTo>
                        <a:pt x="92" y="64"/>
                      </a:lnTo>
                      <a:lnTo>
                        <a:pt x="82" y="78"/>
                      </a:lnTo>
                      <a:lnTo>
                        <a:pt x="66" y="88"/>
                      </a:lnTo>
                      <a:lnTo>
                        <a:pt x="48" y="92"/>
                      </a:lnTo>
                      <a:lnTo>
                        <a:pt x="30" y="88"/>
                      </a:lnTo>
                      <a:lnTo>
                        <a:pt x="14" y="78"/>
                      </a:lnTo>
                      <a:lnTo>
                        <a:pt x="4" y="64"/>
                      </a:lnTo>
                      <a:lnTo>
                        <a:pt x="0" y="46"/>
                      </a:lnTo>
                      <a:lnTo>
                        <a:pt x="4" y="28"/>
                      </a:lnTo>
                      <a:lnTo>
                        <a:pt x="14" y="14"/>
                      </a:lnTo>
                      <a:lnTo>
                        <a:pt x="30" y="4"/>
                      </a:lnTo>
                      <a:lnTo>
                        <a:pt x="48" y="0"/>
                      </a:lnTo>
                      <a:lnTo>
                        <a:pt x="66" y="4"/>
                      </a:lnTo>
                      <a:lnTo>
                        <a:pt x="82" y="14"/>
                      </a:lnTo>
                      <a:lnTo>
                        <a:pt x="92" y="28"/>
                      </a:lnTo>
                      <a:lnTo>
                        <a:pt x="9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  <p:sp>
              <p:nvSpPr>
                <p:cNvPr id="43176" name="Freeform 168"/>
                <p:cNvSpPr>
                  <a:spLocks/>
                </p:cNvSpPr>
                <p:nvPr/>
              </p:nvSpPr>
              <p:spPr bwMode="auto">
                <a:xfrm>
                  <a:off x="1366" y="2128"/>
                  <a:ext cx="252" cy="488"/>
                </a:xfrm>
                <a:custGeom>
                  <a:avLst/>
                  <a:gdLst>
                    <a:gd name="T0" fmla="*/ 234 w 252"/>
                    <a:gd name="T1" fmla="*/ 66 h 488"/>
                    <a:gd name="T2" fmla="*/ 212 w 252"/>
                    <a:gd name="T3" fmla="*/ 18 h 488"/>
                    <a:gd name="T4" fmla="*/ 156 w 252"/>
                    <a:gd name="T5" fmla="*/ 0 h 488"/>
                    <a:gd name="T6" fmla="*/ 96 w 252"/>
                    <a:gd name="T7" fmla="*/ 0 h 488"/>
                    <a:gd name="T8" fmla="*/ 40 w 252"/>
                    <a:gd name="T9" fmla="*/ 18 h 488"/>
                    <a:gd name="T10" fmla="*/ 18 w 252"/>
                    <a:gd name="T11" fmla="*/ 66 h 488"/>
                    <a:gd name="T12" fmla="*/ 0 w 252"/>
                    <a:gd name="T13" fmla="*/ 240 h 488"/>
                    <a:gd name="T14" fmla="*/ 8 w 252"/>
                    <a:gd name="T15" fmla="*/ 250 h 488"/>
                    <a:gd name="T16" fmla="*/ 20 w 252"/>
                    <a:gd name="T17" fmla="*/ 256 h 488"/>
                    <a:gd name="T18" fmla="*/ 32 w 252"/>
                    <a:gd name="T19" fmla="*/ 252 h 488"/>
                    <a:gd name="T20" fmla="*/ 40 w 252"/>
                    <a:gd name="T21" fmla="*/ 244 h 488"/>
                    <a:gd name="T22" fmla="*/ 60 w 252"/>
                    <a:gd name="T23" fmla="*/ 70 h 488"/>
                    <a:gd name="T24" fmla="*/ 60 w 252"/>
                    <a:gd name="T25" fmla="*/ 66 h 488"/>
                    <a:gd name="T26" fmla="*/ 62 w 252"/>
                    <a:gd name="T27" fmla="*/ 62 h 488"/>
                    <a:gd name="T28" fmla="*/ 66 w 252"/>
                    <a:gd name="T29" fmla="*/ 80 h 488"/>
                    <a:gd name="T30" fmla="*/ 64 w 252"/>
                    <a:gd name="T31" fmla="*/ 128 h 488"/>
                    <a:gd name="T32" fmla="*/ 62 w 252"/>
                    <a:gd name="T33" fmla="*/ 174 h 488"/>
                    <a:gd name="T34" fmla="*/ 62 w 252"/>
                    <a:gd name="T35" fmla="*/ 194 h 488"/>
                    <a:gd name="T36" fmla="*/ 44 w 252"/>
                    <a:gd name="T37" fmla="*/ 468 h 488"/>
                    <a:gd name="T38" fmla="*/ 54 w 252"/>
                    <a:gd name="T39" fmla="*/ 482 h 488"/>
                    <a:gd name="T40" fmla="*/ 70 w 252"/>
                    <a:gd name="T41" fmla="*/ 488 h 488"/>
                    <a:gd name="T42" fmla="*/ 86 w 252"/>
                    <a:gd name="T43" fmla="*/ 486 h 488"/>
                    <a:gd name="T44" fmla="*/ 96 w 252"/>
                    <a:gd name="T45" fmla="*/ 476 h 488"/>
                    <a:gd name="T46" fmla="*/ 102 w 252"/>
                    <a:gd name="T47" fmla="*/ 462 h 488"/>
                    <a:gd name="T48" fmla="*/ 126 w 252"/>
                    <a:gd name="T49" fmla="*/ 226 h 488"/>
                    <a:gd name="T50" fmla="*/ 150 w 252"/>
                    <a:gd name="T51" fmla="*/ 462 h 488"/>
                    <a:gd name="T52" fmla="*/ 156 w 252"/>
                    <a:gd name="T53" fmla="*/ 476 h 488"/>
                    <a:gd name="T54" fmla="*/ 166 w 252"/>
                    <a:gd name="T55" fmla="*/ 486 h 488"/>
                    <a:gd name="T56" fmla="*/ 182 w 252"/>
                    <a:gd name="T57" fmla="*/ 488 h 488"/>
                    <a:gd name="T58" fmla="*/ 198 w 252"/>
                    <a:gd name="T59" fmla="*/ 482 h 488"/>
                    <a:gd name="T60" fmla="*/ 208 w 252"/>
                    <a:gd name="T61" fmla="*/ 468 h 488"/>
                    <a:gd name="T62" fmla="*/ 190 w 252"/>
                    <a:gd name="T63" fmla="*/ 194 h 488"/>
                    <a:gd name="T64" fmla="*/ 190 w 252"/>
                    <a:gd name="T65" fmla="*/ 174 h 488"/>
                    <a:gd name="T66" fmla="*/ 188 w 252"/>
                    <a:gd name="T67" fmla="*/ 128 h 488"/>
                    <a:gd name="T68" fmla="*/ 186 w 252"/>
                    <a:gd name="T69" fmla="*/ 80 h 488"/>
                    <a:gd name="T70" fmla="*/ 192 w 252"/>
                    <a:gd name="T71" fmla="*/ 62 h 488"/>
                    <a:gd name="T72" fmla="*/ 192 w 252"/>
                    <a:gd name="T73" fmla="*/ 66 h 488"/>
                    <a:gd name="T74" fmla="*/ 192 w 252"/>
                    <a:gd name="T75" fmla="*/ 70 h 488"/>
                    <a:gd name="T76" fmla="*/ 212 w 252"/>
                    <a:gd name="T77" fmla="*/ 244 h 488"/>
                    <a:gd name="T78" fmla="*/ 220 w 252"/>
                    <a:gd name="T79" fmla="*/ 252 h 488"/>
                    <a:gd name="T80" fmla="*/ 234 w 252"/>
                    <a:gd name="T81" fmla="*/ 256 h 488"/>
                    <a:gd name="T82" fmla="*/ 246 w 252"/>
                    <a:gd name="T83" fmla="*/ 250 h 488"/>
                    <a:gd name="T84" fmla="*/ 252 w 252"/>
                    <a:gd name="T85" fmla="*/ 24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2" h="488">
                      <a:moveTo>
                        <a:pt x="252" y="232"/>
                      </a:moveTo>
                      <a:lnTo>
                        <a:pt x="234" y="66"/>
                      </a:lnTo>
                      <a:lnTo>
                        <a:pt x="228" y="40"/>
                      </a:lnTo>
                      <a:lnTo>
                        <a:pt x="212" y="18"/>
                      </a:lnTo>
                      <a:lnTo>
                        <a:pt x="188" y="6"/>
                      </a:lnTo>
                      <a:lnTo>
                        <a:pt x="156" y="0"/>
                      </a:lnTo>
                      <a:lnTo>
                        <a:pt x="126" y="0"/>
                      </a:lnTo>
                      <a:lnTo>
                        <a:pt x="96" y="0"/>
                      </a:lnTo>
                      <a:lnTo>
                        <a:pt x="66" y="6"/>
                      </a:lnTo>
                      <a:lnTo>
                        <a:pt x="40" y="18"/>
                      </a:lnTo>
                      <a:lnTo>
                        <a:pt x="24" y="40"/>
                      </a:lnTo>
                      <a:lnTo>
                        <a:pt x="18" y="66"/>
                      </a:lnTo>
                      <a:lnTo>
                        <a:pt x="0" y="232"/>
                      </a:lnTo>
                      <a:lnTo>
                        <a:pt x="0" y="240"/>
                      </a:lnTo>
                      <a:lnTo>
                        <a:pt x="4" y="246"/>
                      </a:lnTo>
                      <a:lnTo>
                        <a:pt x="8" y="250"/>
                      </a:lnTo>
                      <a:lnTo>
                        <a:pt x="12" y="254"/>
                      </a:lnTo>
                      <a:lnTo>
                        <a:pt x="20" y="256"/>
                      </a:lnTo>
                      <a:lnTo>
                        <a:pt x="26" y="256"/>
                      </a:lnTo>
                      <a:lnTo>
                        <a:pt x="32" y="252"/>
                      </a:lnTo>
                      <a:lnTo>
                        <a:pt x="38" y="248"/>
                      </a:lnTo>
                      <a:lnTo>
                        <a:pt x="40" y="244"/>
                      </a:lnTo>
                      <a:lnTo>
                        <a:pt x="42" y="238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2" y="62"/>
                      </a:lnTo>
                      <a:lnTo>
                        <a:pt x="66" y="62"/>
                      </a:lnTo>
                      <a:lnTo>
                        <a:pt x="66" y="80"/>
                      </a:lnTo>
                      <a:lnTo>
                        <a:pt x="66" y="102"/>
                      </a:lnTo>
                      <a:lnTo>
                        <a:pt x="64" y="128"/>
                      </a:lnTo>
                      <a:lnTo>
                        <a:pt x="64" y="152"/>
                      </a:lnTo>
                      <a:lnTo>
                        <a:pt x="62" y="174"/>
                      </a:lnTo>
                      <a:lnTo>
                        <a:pt x="62" y="188"/>
                      </a:lnTo>
                      <a:lnTo>
                        <a:pt x="62" y="194"/>
                      </a:lnTo>
                      <a:lnTo>
                        <a:pt x="44" y="458"/>
                      </a:lnTo>
                      <a:lnTo>
                        <a:pt x="44" y="468"/>
                      </a:lnTo>
                      <a:lnTo>
                        <a:pt x="48" y="476"/>
                      </a:lnTo>
                      <a:lnTo>
                        <a:pt x="54" y="482"/>
                      </a:lnTo>
                      <a:lnTo>
                        <a:pt x="62" y="486"/>
                      </a:lnTo>
                      <a:lnTo>
                        <a:pt x="70" y="488"/>
                      </a:lnTo>
                      <a:lnTo>
                        <a:pt x="78" y="488"/>
                      </a:lnTo>
                      <a:lnTo>
                        <a:pt x="86" y="486"/>
                      </a:lnTo>
                      <a:lnTo>
                        <a:pt x="92" y="482"/>
                      </a:lnTo>
                      <a:lnTo>
                        <a:pt x="96" y="476"/>
                      </a:lnTo>
                      <a:lnTo>
                        <a:pt x="100" y="470"/>
                      </a:lnTo>
                      <a:lnTo>
                        <a:pt x="102" y="462"/>
                      </a:lnTo>
                      <a:lnTo>
                        <a:pt x="118" y="226"/>
                      </a:lnTo>
                      <a:lnTo>
                        <a:pt x="126" y="226"/>
                      </a:lnTo>
                      <a:lnTo>
                        <a:pt x="134" y="226"/>
                      </a:lnTo>
                      <a:lnTo>
                        <a:pt x="150" y="462"/>
                      </a:lnTo>
                      <a:lnTo>
                        <a:pt x="152" y="470"/>
                      </a:lnTo>
                      <a:lnTo>
                        <a:pt x="156" y="476"/>
                      </a:lnTo>
                      <a:lnTo>
                        <a:pt x="160" y="482"/>
                      </a:lnTo>
                      <a:lnTo>
                        <a:pt x="166" y="486"/>
                      </a:lnTo>
                      <a:lnTo>
                        <a:pt x="174" y="488"/>
                      </a:lnTo>
                      <a:lnTo>
                        <a:pt x="182" y="488"/>
                      </a:lnTo>
                      <a:lnTo>
                        <a:pt x="190" y="486"/>
                      </a:lnTo>
                      <a:lnTo>
                        <a:pt x="198" y="482"/>
                      </a:lnTo>
                      <a:lnTo>
                        <a:pt x="204" y="476"/>
                      </a:lnTo>
                      <a:lnTo>
                        <a:pt x="208" y="468"/>
                      </a:lnTo>
                      <a:lnTo>
                        <a:pt x="208" y="458"/>
                      </a:lnTo>
                      <a:lnTo>
                        <a:pt x="190" y="194"/>
                      </a:lnTo>
                      <a:lnTo>
                        <a:pt x="190" y="188"/>
                      </a:lnTo>
                      <a:lnTo>
                        <a:pt x="190" y="174"/>
                      </a:lnTo>
                      <a:lnTo>
                        <a:pt x="188" y="152"/>
                      </a:lnTo>
                      <a:lnTo>
                        <a:pt x="188" y="128"/>
                      </a:lnTo>
                      <a:lnTo>
                        <a:pt x="188" y="102"/>
                      </a:lnTo>
                      <a:lnTo>
                        <a:pt x="186" y="80"/>
                      </a:lnTo>
                      <a:lnTo>
                        <a:pt x="186" y="62"/>
                      </a:lnTo>
                      <a:lnTo>
                        <a:pt x="192" y="62"/>
                      </a:lnTo>
                      <a:lnTo>
                        <a:pt x="192" y="64"/>
                      </a:lnTo>
                      <a:lnTo>
                        <a:pt x="192" y="66"/>
                      </a:lnTo>
                      <a:lnTo>
                        <a:pt x="192" y="68"/>
                      </a:lnTo>
                      <a:lnTo>
                        <a:pt x="192" y="70"/>
                      </a:lnTo>
                      <a:lnTo>
                        <a:pt x="210" y="238"/>
                      </a:lnTo>
                      <a:lnTo>
                        <a:pt x="212" y="244"/>
                      </a:lnTo>
                      <a:lnTo>
                        <a:pt x="216" y="248"/>
                      </a:lnTo>
                      <a:lnTo>
                        <a:pt x="220" y="252"/>
                      </a:lnTo>
                      <a:lnTo>
                        <a:pt x="226" y="256"/>
                      </a:lnTo>
                      <a:lnTo>
                        <a:pt x="234" y="256"/>
                      </a:lnTo>
                      <a:lnTo>
                        <a:pt x="240" y="254"/>
                      </a:lnTo>
                      <a:lnTo>
                        <a:pt x="246" y="250"/>
                      </a:lnTo>
                      <a:lnTo>
                        <a:pt x="250" y="246"/>
                      </a:lnTo>
                      <a:lnTo>
                        <a:pt x="252" y="240"/>
                      </a:lnTo>
                      <a:lnTo>
                        <a:pt x="252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</p:grpSp>
          <p:grpSp>
            <p:nvGrpSpPr>
              <p:cNvPr id="43177" name="Group 169"/>
              <p:cNvGrpSpPr>
                <a:grpSpLocks/>
              </p:cNvGrpSpPr>
              <p:nvPr/>
            </p:nvGrpSpPr>
            <p:grpSpPr bwMode="auto">
              <a:xfrm>
                <a:off x="3512" y="1721"/>
                <a:ext cx="115" cy="203"/>
                <a:chOff x="1366" y="2016"/>
                <a:chExt cx="252" cy="600"/>
              </a:xfrm>
            </p:grpSpPr>
            <p:sp>
              <p:nvSpPr>
                <p:cNvPr id="43178" name="Freeform 170"/>
                <p:cNvSpPr>
                  <a:spLocks/>
                </p:cNvSpPr>
                <p:nvPr/>
              </p:nvSpPr>
              <p:spPr bwMode="auto">
                <a:xfrm>
                  <a:off x="1444" y="2016"/>
                  <a:ext cx="96" cy="92"/>
                </a:xfrm>
                <a:custGeom>
                  <a:avLst/>
                  <a:gdLst>
                    <a:gd name="T0" fmla="*/ 96 w 96"/>
                    <a:gd name="T1" fmla="*/ 46 h 92"/>
                    <a:gd name="T2" fmla="*/ 92 w 96"/>
                    <a:gd name="T3" fmla="*/ 64 h 92"/>
                    <a:gd name="T4" fmla="*/ 82 w 96"/>
                    <a:gd name="T5" fmla="*/ 78 h 92"/>
                    <a:gd name="T6" fmla="*/ 66 w 96"/>
                    <a:gd name="T7" fmla="*/ 88 h 92"/>
                    <a:gd name="T8" fmla="*/ 48 w 96"/>
                    <a:gd name="T9" fmla="*/ 92 h 92"/>
                    <a:gd name="T10" fmla="*/ 30 w 96"/>
                    <a:gd name="T11" fmla="*/ 88 h 92"/>
                    <a:gd name="T12" fmla="*/ 14 w 96"/>
                    <a:gd name="T13" fmla="*/ 78 h 92"/>
                    <a:gd name="T14" fmla="*/ 4 w 96"/>
                    <a:gd name="T15" fmla="*/ 64 h 92"/>
                    <a:gd name="T16" fmla="*/ 0 w 96"/>
                    <a:gd name="T17" fmla="*/ 46 h 92"/>
                    <a:gd name="T18" fmla="*/ 4 w 96"/>
                    <a:gd name="T19" fmla="*/ 28 h 92"/>
                    <a:gd name="T20" fmla="*/ 14 w 96"/>
                    <a:gd name="T21" fmla="*/ 14 h 92"/>
                    <a:gd name="T22" fmla="*/ 30 w 96"/>
                    <a:gd name="T23" fmla="*/ 4 h 92"/>
                    <a:gd name="T24" fmla="*/ 48 w 96"/>
                    <a:gd name="T25" fmla="*/ 0 h 92"/>
                    <a:gd name="T26" fmla="*/ 66 w 96"/>
                    <a:gd name="T27" fmla="*/ 4 h 92"/>
                    <a:gd name="T28" fmla="*/ 82 w 96"/>
                    <a:gd name="T29" fmla="*/ 14 h 92"/>
                    <a:gd name="T30" fmla="*/ 92 w 96"/>
                    <a:gd name="T31" fmla="*/ 28 h 92"/>
                    <a:gd name="T32" fmla="*/ 96 w 96"/>
                    <a:gd name="T33" fmla="*/ 4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92">
                      <a:moveTo>
                        <a:pt x="96" y="46"/>
                      </a:moveTo>
                      <a:lnTo>
                        <a:pt x="92" y="64"/>
                      </a:lnTo>
                      <a:lnTo>
                        <a:pt x="82" y="78"/>
                      </a:lnTo>
                      <a:lnTo>
                        <a:pt x="66" y="88"/>
                      </a:lnTo>
                      <a:lnTo>
                        <a:pt x="48" y="92"/>
                      </a:lnTo>
                      <a:lnTo>
                        <a:pt x="30" y="88"/>
                      </a:lnTo>
                      <a:lnTo>
                        <a:pt x="14" y="78"/>
                      </a:lnTo>
                      <a:lnTo>
                        <a:pt x="4" y="64"/>
                      </a:lnTo>
                      <a:lnTo>
                        <a:pt x="0" y="46"/>
                      </a:lnTo>
                      <a:lnTo>
                        <a:pt x="4" y="28"/>
                      </a:lnTo>
                      <a:lnTo>
                        <a:pt x="14" y="14"/>
                      </a:lnTo>
                      <a:lnTo>
                        <a:pt x="30" y="4"/>
                      </a:lnTo>
                      <a:lnTo>
                        <a:pt x="48" y="0"/>
                      </a:lnTo>
                      <a:lnTo>
                        <a:pt x="66" y="4"/>
                      </a:lnTo>
                      <a:lnTo>
                        <a:pt x="82" y="14"/>
                      </a:lnTo>
                      <a:lnTo>
                        <a:pt x="92" y="28"/>
                      </a:lnTo>
                      <a:lnTo>
                        <a:pt x="9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  <p:sp>
              <p:nvSpPr>
                <p:cNvPr id="43179" name="Freeform 171"/>
                <p:cNvSpPr>
                  <a:spLocks/>
                </p:cNvSpPr>
                <p:nvPr/>
              </p:nvSpPr>
              <p:spPr bwMode="auto">
                <a:xfrm>
                  <a:off x="1366" y="2128"/>
                  <a:ext cx="252" cy="488"/>
                </a:xfrm>
                <a:custGeom>
                  <a:avLst/>
                  <a:gdLst>
                    <a:gd name="T0" fmla="*/ 234 w 252"/>
                    <a:gd name="T1" fmla="*/ 66 h 488"/>
                    <a:gd name="T2" fmla="*/ 212 w 252"/>
                    <a:gd name="T3" fmla="*/ 18 h 488"/>
                    <a:gd name="T4" fmla="*/ 156 w 252"/>
                    <a:gd name="T5" fmla="*/ 0 h 488"/>
                    <a:gd name="T6" fmla="*/ 96 w 252"/>
                    <a:gd name="T7" fmla="*/ 0 h 488"/>
                    <a:gd name="T8" fmla="*/ 40 w 252"/>
                    <a:gd name="T9" fmla="*/ 18 h 488"/>
                    <a:gd name="T10" fmla="*/ 18 w 252"/>
                    <a:gd name="T11" fmla="*/ 66 h 488"/>
                    <a:gd name="T12" fmla="*/ 0 w 252"/>
                    <a:gd name="T13" fmla="*/ 240 h 488"/>
                    <a:gd name="T14" fmla="*/ 8 w 252"/>
                    <a:gd name="T15" fmla="*/ 250 h 488"/>
                    <a:gd name="T16" fmla="*/ 20 w 252"/>
                    <a:gd name="T17" fmla="*/ 256 h 488"/>
                    <a:gd name="T18" fmla="*/ 32 w 252"/>
                    <a:gd name="T19" fmla="*/ 252 h 488"/>
                    <a:gd name="T20" fmla="*/ 40 w 252"/>
                    <a:gd name="T21" fmla="*/ 244 h 488"/>
                    <a:gd name="T22" fmla="*/ 60 w 252"/>
                    <a:gd name="T23" fmla="*/ 70 h 488"/>
                    <a:gd name="T24" fmla="*/ 60 w 252"/>
                    <a:gd name="T25" fmla="*/ 66 h 488"/>
                    <a:gd name="T26" fmla="*/ 62 w 252"/>
                    <a:gd name="T27" fmla="*/ 62 h 488"/>
                    <a:gd name="T28" fmla="*/ 66 w 252"/>
                    <a:gd name="T29" fmla="*/ 80 h 488"/>
                    <a:gd name="T30" fmla="*/ 64 w 252"/>
                    <a:gd name="T31" fmla="*/ 128 h 488"/>
                    <a:gd name="T32" fmla="*/ 62 w 252"/>
                    <a:gd name="T33" fmla="*/ 174 h 488"/>
                    <a:gd name="T34" fmla="*/ 62 w 252"/>
                    <a:gd name="T35" fmla="*/ 194 h 488"/>
                    <a:gd name="T36" fmla="*/ 44 w 252"/>
                    <a:gd name="T37" fmla="*/ 468 h 488"/>
                    <a:gd name="T38" fmla="*/ 54 w 252"/>
                    <a:gd name="T39" fmla="*/ 482 h 488"/>
                    <a:gd name="T40" fmla="*/ 70 w 252"/>
                    <a:gd name="T41" fmla="*/ 488 h 488"/>
                    <a:gd name="T42" fmla="*/ 86 w 252"/>
                    <a:gd name="T43" fmla="*/ 486 h 488"/>
                    <a:gd name="T44" fmla="*/ 96 w 252"/>
                    <a:gd name="T45" fmla="*/ 476 h 488"/>
                    <a:gd name="T46" fmla="*/ 102 w 252"/>
                    <a:gd name="T47" fmla="*/ 462 h 488"/>
                    <a:gd name="T48" fmla="*/ 126 w 252"/>
                    <a:gd name="T49" fmla="*/ 226 h 488"/>
                    <a:gd name="T50" fmla="*/ 150 w 252"/>
                    <a:gd name="T51" fmla="*/ 462 h 488"/>
                    <a:gd name="T52" fmla="*/ 156 w 252"/>
                    <a:gd name="T53" fmla="*/ 476 h 488"/>
                    <a:gd name="T54" fmla="*/ 166 w 252"/>
                    <a:gd name="T55" fmla="*/ 486 h 488"/>
                    <a:gd name="T56" fmla="*/ 182 w 252"/>
                    <a:gd name="T57" fmla="*/ 488 h 488"/>
                    <a:gd name="T58" fmla="*/ 198 w 252"/>
                    <a:gd name="T59" fmla="*/ 482 h 488"/>
                    <a:gd name="T60" fmla="*/ 208 w 252"/>
                    <a:gd name="T61" fmla="*/ 468 h 488"/>
                    <a:gd name="T62" fmla="*/ 190 w 252"/>
                    <a:gd name="T63" fmla="*/ 194 h 488"/>
                    <a:gd name="T64" fmla="*/ 190 w 252"/>
                    <a:gd name="T65" fmla="*/ 174 h 488"/>
                    <a:gd name="T66" fmla="*/ 188 w 252"/>
                    <a:gd name="T67" fmla="*/ 128 h 488"/>
                    <a:gd name="T68" fmla="*/ 186 w 252"/>
                    <a:gd name="T69" fmla="*/ 80 h 488"/>
                    <a:gd name="T70" fmla="*/ 192 w 252"/>
                    <a:gd name="T71" fmla="*/ 62 h 488"/>
                    <a:gd name="T72" fmla="*/ 192 w 252"/>
                    <a:gd name="T73" fmla="*/ 66 h 488"/>
                    <a:gd name="T74" fmla="*/ 192 w 252"/>
                    <a:gd name="T75" fmla="*/ 70 h 488"/>
                    <a:gd name="T76" fmla="*/ 212 w 252"/>
                    <a:gd name="T77" fmla="*/ 244 h 488"/>
                    <a:gd name="T78" fmla="*/ 220 w 252"/>
                    <a:gd name="T79" fmla="*/ 252 h 488"/>
                    <a:gd name="T80" fmla="*/ 234 w 252"/>
                    <a:gd name="T81" fmla="*/ 256 h 488"/>
                    <a:gd name="T82" fmla="*/ 246 w 252"/>
                    <a:gd name="T83" fmla="*/ 250 h 488"/>
                    <a:gd name="T84" fmla="*/ 252 w 252"/>
                    <a:gd name="T85" fmla="*/ 24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2" h="488">
                      <a:moveTo>
                        <a:pt x="252" y="232"/>
                      </a:moveTo>
                      <a:lnTo>
                        <a:pt x="234" y="66"/>
                      </a:lnTo>
                      <a:lnTo>
                        <a:pt x="228" y="40"/>
                      </a:lnTo>
                      <a:lnTo>
                        <a:pt x="212" y="18"/>
                      </a:lnTo>
                      <a:lnTo>
                        <a:pt x="188" y="6"/>
                      </a:lnTo>
                      <a:lnTo>
                        <a:pt x="156" y="0"/>
                      </a:lnTo>
                      <a:lnTo>
                        <a:pt x="126" y="0"/>
                      </a:lnTo>
                      <a:lnTo>
                        <a:pt x="96" y="0"/>
                      </a:lnTo>
                      <a:lnTo>
                        <a:pt x="66" y="6"/>
                      </a:lnTo>
                      <a:lnTo>
                        <a:pt x="40" y="18"/>
                      </a:lnTo>
                      <a:lnTo>
                        <a:pt x="24" y="40"/>
                      </a:lnTo>
                      <a:lnTo>
                        <a:pt x="18" y="66"/>
                      </a:lnTo>
                      <a:lnTo>
                        <a:pt x="0" y="232"/>
                      </a:lnTo>
                      <a:lnTo>
                        <a:pt x="0" y="240"/>
                      </a:lnTo>
                      <a:lnTo>
                        <a:pt x="4" y="246"/>
                      </a:lnTo>
                      <a:lnTo>
                        <a:pt x="8" y="250"/>
                      </a:lnTo>
                      <a:lnTo>
                        <a:pt x="12" y="254"/>
                      </a:lnTo>
                      <a:lnTo>
                        <a:pt x="20" y="256"/>
                      </a:lnTo>
                      <a:lnTo>
                        <a:pt x="26" y="256"/>
                      </a:lnTo>
                      <a:lnTo>
                        <a:pt x="32" y="252"/>
                      </a:lnTo>
                      <a:lnTo>
                        <a:pt x="38" y="248"/>
                      </a:lnTo>
                      <a:lnTo>
                        <a:pt x="40" y="244"/>
                      </a:lnTo>
                      <a:lnTo>
                        <a:pt x="42" y="238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2" y="62"/>
                      </a:lnTo>
                      <a:lnTo>
                        <a:pt x="66" y="62"/>
                      </a:lnTo>
                      <a:lnTo>
                        <a:pt x="66" y="80"/>
                      </a:lnTo>
                      <a:lnTo>
                        <a:pt x="66" y="102"/>
                      </a:lnTo>
                      <a:lnTo>
                        <a:pt x="64" y="128"/>
                      </a:lnTo>
                      <a:lnTo>
                        <a:pt x="64" y="152"/>
                      </a:lnTo>
                      <a:lnTo>
                        <a:pt x="62" y="174"/>
                      </a:lnTo>
                      <a:lnTo>
                        <a:pt x="62" y="188"/>
                      </a:lnTo>
                      <a:lnTo>
                        <a:pt x="62" y="194"/>
                      </a:lnTo>
                      <a:lnTo>
                        <a:pt x="44" y="458"/>
                      </a:lnTo>
                      <a:lnTo>
                        <a:pt x="44" y="468"/>
                      </a:lnTo>
                      <a:lnTo>
                        <a:pt x="48" y="476"/>
                      </a:lnTo>
                      <a:lnTo>
                        <a:pt x="54" y="482"/>
                      </a:lnTo>
                      <a:lnTo>
                        <a:pt x="62" y="486"/>
                      </a:lnTo>
                      <a:lnTo>
                        <a:pt x="70" y="488"/>
                      </a:lnTo>
                      <a:lnTo>
                        <a:pt x="78" y="488"/>
                      </a:lnTo>
                      <a:lnTo>
                        <a:pt x="86" y="486"/>
                      </a:lnTo>
                      <a:lnTo>
                        <a:pt x="92" y="482"/>
                      </a:lnTo>
                      <a:lnTo>
                        <a:pt x="96" y="476"/>
                      </a:lnTo>
                      <a:lnTo>
                        <a:pt x="100" y="470"/>
                      </a:lnTo>
                      <a:lnTo>
                        <a:pt x="102" y="462"/>
                      </a:lnTo>
                      <a:lnTo>
                        <a:pt x="118" y="226"/>
                      </a:lnTo>
                      <a:lnTo>
                        <a:pt x="126" y="226"/>
                      </a:lnTo>
                      <a:lnTo>
                        <a:pt x="134" y="226"/>
                      </a:lnTo>
                      <a:lnTo>
                        <a:pt x="150" y="462"/>
                      </a:lnTo>
                      <a:lnTo>
                        <a:pt x="152" y="470"/>
                      </a:lnTo>
                      <a:lnTo>
                        <a:pt x="156" y="476"/>
                      </a:lnTo>
                      <a:lnTo>
                        <a:pt x="160" y="482"/>
                      </a:lnTo>
                      <a:lnTo>
                        <a:pt x="166" y="486"/>
                      </a:lnTo>
                      <a:lnTo>
                        <a:pt x="174" y="488"/>
                      </a:lnTo>
                      <a:lnTo>
                        <a:pt x="182" y="488"/>
                      </a:lnTo>
                      <a:lnTo>
                        <a:pt x="190" y="486"/>
                      </a:lnTo>
                      <a:lnTo>
                        <a:pt x="198" y="482"/>
                      </a:lnTo>
                      <a:lnTo>
                        <a:pt x="204" y="476"/>
                      </a:lnTo>
                      <a:lnTo>
                        <a:pt x="208" y="468"/>
                      </a:lnTo>
                      <a:lnTo>
                        <a:pt x="208" y="458"/>
                      </a:lnTo>
                      <a:lnTo>
                        <a:pt x="190" y="194"/>
                      </a:lnTo>
                      <a:lnTo>
                        <a:pt x="190" y="188"/>
                      </a:lnTo>
                      <a:lnTo>
                        <a:pt x="190" y="174"/>
                      </a:lnTo>
                      <a:lnTo>
                        <a:pt x="188" y="152"/>
                      </a:lnTo>
                      <a:lnTo>
                        <a:pt x="188" y="128"/>
                      </a:lnTo>
                      <a:lnTo>
                        <a:pt x="188" y="102"/>
                      </a:lnTo>
                      <a:lnTo>
                        <a:pt x="186" y="80"/>
                      </a:lnTo>
                      <a:lnTo>
                        <a:pt x="186" y="62"/>
                      </a:lnTo>
                      <a:lnTo>
                        <a:pt x="192" y="62"/>
                      </a:lnTo>
                      <a:lnTo>
                        <a:pt x="192" y="64"/>
                      </a:lnTo>
                      <a:lnTo>
                        <a:pt x="192" y="66"/>
                      </a:lnTo>
                      <a:lnTo>
                        <a:pt x="192" y="68"/>
                      </a:lnTo>
                      <a:lnTo>
                        <a:pt x="192" y="70"/>
                      </a:lnTo>
                      <a:lnTo>
                        <a:pt x="210" y="238"/>
                      </a:lnTo>
                      <a:lnTo>
                        <a:pt x="212" y="244"/>
                      </a:lnTo>
                      <a:lnTo>
                        <a:pt x="216" y="248"/>
                      </a:lnTo>
                      <a:lnTo>
                        <a:pt x="220" y="252"/>
                      </a:lnTo>
                      <a:lnTo>
                        <a:pt x="226" y="256"/>
                      </a:lnTo>
                      <a:lnTo>
                        <a:pt x="234" y="256"/>
                      </a:lnTo>
                      <a:lnTo>
                        <a:pt x="240" y="254"/>
                      </a:lnTo>
                      <a:lnTo>
                        <a:pt x="246" y="250"/>
                      </a:lnTo>
                      <a:lnTo>
                        <a:pt x="250" y="246"/>
                      </a:lnTo>
                      <a:lnTo>
                        <a:pt x="252" y="240"/>
                      </a:lnTo>
                      <a:lnTo>
                        <a:pt x="252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</p:grpSp>
          <p:grpSp>
            <p:nvGrpSpPr>
              <p:cNvPr id="43180" name="Group 172"/>
              <p:cNvGrpSpPr>
                <a:grpSpLocks/>
              </p:cNvGrpSpPr>
              <p:nvPr/>
            </p:nvGrpSpPr>
            <p:grpSpPr bwMode="auto">
              <a:xfrm>
                <a:off x="3376" y="1822"/>
                <a:ext cx="115" cy="204"/>
                <a:chOff x="1366" y="2016"/>
                <a:chExt cx="252" cy="600"/>
              </a:xfrm>
            </p:grpSpPr>
            <p:sp>
              <p:nvSpPr>
                <p:cNvPr id="43181" name="Freeform 173"/>
                <p:cNvSpPr>
                  <a:spLocks/>
                </p:cNvSpPr>
                <p:nvPr/>
              </p:nvSpPr>
              <p:spPr bwMode="auto">
                <a:xfrm>
                  <a:off x="1444" y="2016"/>
                  <a:ext cx="96" cy="92"/>
                </a:xfrm>
                <a:custGeom>
                  <a:avLst/>
                  <a:gdLst>
                    <a:gd name="T0" fmla="*/ 96 w 96"/>
                    <a:gd name="T1" fmla="*/ 46 h 92"/>
                    <a:gd name="T2" fmla="*/ 92 w 96"/>
                    <a:gd name="T3" fmla="*/ 64 h 92"/>
                    <a:gd name="T4" fmla="*/ 82 w 96"/>
                    <a:gd name="T5" fmla="*/ 78 h 92"/>
                    <a:gd name="T6" fmla="*/ 66 w 96"/>
                    <a:gd name="T7" fmla="*/ 88 h 92"/>
                    <a:gd name="T8" fmla="*/ 48 w 96"/>
                    <a:gd name="T9" fmla="*/ 92 h 92"/>
                    <a:gd name="T10" fmla="*/ 30 w 96"/>
                    <a:gd name="T11" fmla="*/ 88 h 92"/>
                    <a:gd name="T12" fmla="*/ 14 w 96"/>
                    <a:gd name="T13" fmla="*/ 78 h 92"/>
                    <a:gd name="T14" fmla="*/ 4 w 96"/>
                    <a:gd name="T15" fmla="*/ 64 h 92"/>
                    <a:gd name="T16" fmla="*/ 0 w 96"/>
                    <a:gd name="T17" fmla="*/ 46 h 92"/>
                    <a:gd name="T18" fmla="*/ 4 w 96"/>
                    <a:gd name="T19" fmla="*/ 28 h 92"/>
                    <a:gd name="T20" fmla="*/ 14 w 96"/>
                    <a:gd name="T21" fmla="*/ 14 h 92"/>
                    <a:gd name="T22" fmla="*/ 30 w 96"/>
                    <a:gd name="T23" fmla="*/ 4 h 92"/>
                    <a:gd name="T24" fmla="*/ 48 w 96"/>
                    <a:gd name="T25" fmla="*/ 0 h 92"/>
                    <a:gd name="T26" fmla="*/ 66 w 96"/>
                    <a:gd name="T27" fmla="*/ 4 h 92"/>
                    <a:gd name="T28" fmla="*/ 82 w 96"/>
                    <a:gd name="T29" fmla="*/ 14 h 92"/>
                    <a:gd name="T30" fmla="*/ 92 w 96"/>
                    <a:gd name="T31" fmla="*/ 28 h 92"/>
                    <a:gd name="T32" fmla="*/ 96 w 96"/>
                    <a:gd name="T33" fmla="*/ 4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92">
                      <a:moveTo>
                        <a:pt x="96" y="46"/>
                      </a:moveTo>
                      <a:lnTo>
                        <a:pt x="92" y="64"/>
                      </a:lnTo>
                      <a:lnTo>
                        <a:pt x="82" y="78"/>
                      </a:lnTo>
                      <a:lnTo>
                        <a:pt x="66" y="88"/>
                      </a:lnTo>
                      <a:lnTo>
                        <a:pt x="48" y="92"/>
                      </a:lnTo>
                      <a:lnTo>
                        <a:pt x="30" y="88"/>
                      </a:lnTo>
                      <a:lnTo>
                        <a:pt x="14" y="78"/>
                      </a:lnTo>
                      <a:lnTo>
                        <a:pt x="4" y="64"/>
                      </a:lnTo>
                      <a:lnTo>
                        <a:pt x="0" y="46"/>
                      </a:lnTo>
                      <a:lnTo>
                        <a:pt x="4" y="28"/>
                      </a:lnTo>
                      <a:lnTo>
                        <a:pt x="14" y="14"/>
                      </a:lnTo>
                      <a:lnTo>
                        <a:pt x="30" y="4"/>
                      </a:lnTo>
                      <a:lnTo>
                        <a:pt x="48" y="0"/>
                      </a:lnTo>
                      <a:lnTo>
                        <a:pt x="66" y="4"/>
                      </a:lnTo>
                      <a:lnTo>
                        <a:pt x="82" y="14"/>
                      </a:lnTo>
                      <a:lnTo>
                        <a:pt x="92" y="28"/>
                      </a:lnTo>
                      <a:lnTo>
                        <a:pt x="9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  <p:sp>
              <p:nvSpPr>
                <p:cNvPr id="43182" name="Freeform 174"/>
                <p:cNvSpPr>
                  <a:spLocks/>
                </p:cNvSpPr>
                <p:nvPr/>
              </p:nvSpPr>
              <p:spPr bwMode="auto">
                <a:xfrm>
                  <a:off x="1366" y="2128"/>
                  <a:ext cx="252" cy="488"/>
                </a:xfrm>
                <a:custGeom>
                  <a:avLst/>
                  <a:gdLst>
                    <a:gd name="T0" fmla="*/ 234 w 252"/>
                    <a:gd name="T1" fmla="*/ 66 h 488"/>
                    <a:gd name="T2" fmla="*/ 212 w 252"/>
                    <a:gd name="T3" fmla="*/ 18 h 488"/>
                    <a:gd name="T4" fmla="*/ 156 w 252"/>
                    <a:gd name="T5" fmla="*/ 0 h 488"/>
                    <a:gd name="T6" fmla="*/ 96 w 252"/>
                    <a:gd name="T7" fmla="*/ 0 h 488"/>
                    <a:gd name="T8" fmla="*/ 40 w 252"/>
                    <a:gd name="T9" fmla="*/ 18 h 488"/>
                    <a:gd name="T10" fmla="*/ 18 w 252"/>
                    <a:gd name="T11" fmla="*/ 66 h 488"/>
                    <a:gd name="T12" fmla="*/ 0 w 252"/>
                    <a:gd name="T13" fmla="*/ 240 h 488"/>
                    <a:gd name="T14" fmla="*/ 8 w 252"/>
                    <a:gd name="T15" fmla="*/ 250 h 488"/>
                    <a:gd name="T16" fmla="*/ 20 w 252"/>
                    <a:gd name="T17" fmla="*/ 256 h 488"/>
                    <a:gd name="T18" fmla="*/ 32 w 252"/>
                    <a:gd name="T19" fmla="*/ 252 h 488"/>
                    <a:gd name="T20" fmla="*/ 40 w 252"/>
                    <a:gd name="T21" fmla="*/ 244 h 488"/>
                    <a:gd name="T22" fmla="*/ 60 w 252"/>
                    <a:gd name="T23" fmla="*/ 70 h 488"/>
                    <a:gd name="T24" fmla="*/ 60 w 252"/>
                    <a:gd name="T25" fmla="*/ 66 h 488"/>
                    <a:gd name="T26" fmla="*/ 62 w 252"/>
                    <a:gd name="T27" fmla="*/ 62 h 488"/>
                    <a:gd name="T28" fmla="*/ 66 w 252"/>
                    <a:gd name="T29" fmla="*/ 80 h 488"/>
                    <a:gd name="T30" fmla="*/ 64 w 252"/>
                    <a:gd name="T31" fmla="*/ 128 h 488"/>
                    <a:gd name="T32" fmla="*/ 62 w 252"/>
                    <a:gd name="T33" fmla="*/ 174 h 488"/>
                    <a:gd name="T34" fmla="*/ 62 w 252"/>
                    <a:gd name="T35" fmla="*/ 194 h 488"/>
                    <a:gd name="T36" fmla="*/ 44 w 252"/>
                    <a:gd name="T37" fmla="*/ 468 h 488"/>
                    <a:gd name="T38" fmla="*/ 54 w 252"/>
                    <a:gd name="T39" fmla="*/ 482 h 488"/>
                    <a:gd name="T40" fmla="*/ 70 w 252"/>
                    <a:gd name="T41" fmla="*/ 488 h 488"/>
                    <a:gd name="T42" fmla="*/ 86 w 252"/>
                    <a:gd name="T43" fmla="*/ 486 h 488"/>
                    <a:gd name="T44" fmla="*/ 96 w 252"/>
                    <a:gd name="T45" fmla="*/ 476 h 488"/>
                    <a:gd name="T46" fmla="*/ 102 w 252"/>
                    <a:gd name="T47" fmla="*/ 462 h 488"/>
                    <a:gd name="T48" fmla="*/ 126 w 252"/>
                    <a:gd name="T49" fmla="*/ 226 h 488"/>
                    <a:gd name="T50" fmla="*/ 150 w 252"/>
                    <a:gd name="T51" fmla="*/ 462 h 488"/>
                    <a:gd name="T52" fmla="*/ 156 w 252"/>
                    <a:gd name="T53" fmla="*/ 476 h 488"/>
                    <a:gd name="T54" fmla="*/ 166 w 252"/>
                    <a:gd name="T55" fmla="*/ 486 h 488"/>
                    <a:gd name="T56" fmla="*/ 182 w 252"/>
                    <a:gd name="T57" fmla="*/ 488 h 488"/>
                    <a:gd name="T58" fmla="*/ 198 w 252"/>
                    <a:gd name="T59" fmla="*/ 482 h 488"/>
                    <a:gd name="T60" fmla="*/ 208 w 252"/>
                    <a:gd name="T61" fmla="*/ 468 h 488"/>
                    <a:gd name="T62" fmla="*/ 190 w 252"/>
                    <a:gd name="T63" fmla="*/ 194 h 488"/>
                    <a:gd name="T64" fmla="*/ 190 w 252"/>
                    <a:gd name="T65" fmla="*/ 174 h 488"/>
                    <a:gd name="T66" fmla="*/ 188 w 252"/>
                    <a:gd name="T67" fmla="*/ 128 h 488"/>
                    <a:gd name="T68" fmla="*/ 186 w 252"/>
                    <a:gd name="T69" fmla="*/ 80 h 488"/>
                    <a:gd name="T70" fmla="*/ 192 w 252"/>
                    <a:gd name="T71" fmla="*/ 62 h 488"/>
                    <a:gd name="T72" fmla="*/ 192 w 252"/>
                    <a:gd name="T73" fmla="*/ 66 h 488"/>
                    <a:gd name="T74" fmla="*/ 192 w 252"/>
                    <a:gd name="T75" fmla="*/ 70 h 488"/>
                    <a:gd name="T76" fmla="*/ 212 w 252"/>
                    <a:gd name="T77" fmla="*/ 244 h 488"/>
                    <a:gd name="T78" fmla="*/ 220 w 252"/>
                    <a:gd name="T79" fmla="*/ 252 h 488"/>
                    <a:gd name="T80" fmla="*/ 234 w 252"/>
                    <a:gd name="T81" fmla="*/ 256 h 488"/>
                    <a:gd name="T82" fmla="*/ 246 w 252"/>
                    <a:gd name="T83" fmla="*/ 250 h 488"/>
                    <a:gd name="T84" fmla="*/ 252 w 252"/>
                    <a:gd name="T85" fmla="*/ 24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2" h="488">
                      <a:moveTo>
                        <a:pt x="252" y="232"/>
                      </a:moveTo>
                      <a:lnTo>
                        <a:pt x="234" y="66"/>
                      </a:lnTo>
                      <a:lnTo>
                        <a:pt x="228" y="40"/>
                      </a:lnTo>
                      <a:lnTo>
                        <a:pt x="212" y="18"/>
                      </a:lnTo>
                      <a:lnTo>
                        <a:pt x="188" y="6"/>
                      </a:lnTo>
                      <a:lnTo>
                        <a:pt x="156" y="0"/>
                      </a:lnTo>
                      <a:lnTo>
                        <a:pt x="126" y="0"/>
                      </a:lnTo>
                      <a:lnTo>
                        <a:pt x="96" y="0"/>
                      </a:lnTo>
                      <a:lnTo>
                        <a:pt x="66" y="6"/>
                      </a:lnTo>
                      <a:lnTo>
                        <a:pt x="40" y="18"/>
                      </a:lnTo>
                      <a:lnTo>
                        <a:pt x="24" y="40"/>
                      </a:lnTo>
                      <a:lnTo>
                        <a:pt x="18" y="66"/>
                      </a:lnTo>
                      <a:lnTo>
                        <a:pt x="0" y="232"/>
                      </a:lnTo>
                      <a:lnTo>
                        <a:pt x="0" y="240"/>
                      </a:lnTo>
                      <a:lnTo>
                        <a:pt x="4" y="246"/>
                      </a:lnTo>
                      <a:lnTo>
                        <a:pt x="8" y="250"/>
                      </a:lnTo>
                      <a:lnTo>
                        <a:pt x="12" y="254"/>
                      </a:lnTo>
                      <a:lnTo>
                        <a:pt x="20" y="256"/>
                      </a:lnTo>
                      <a:lnTo>
                        <a:pt x="26" y="256"/>
                      </a:lnTo>
                      <a:lnTo>
                        <a:pt x="32" y="252"/>
                      </a:lnTo>
                      <a:lnTo>
                        <a:pt x="38" y="248"/>
                      </a:lnTo>
                      <a:lnTo>
                        <a:pt x="40" y="244"/>
                      </a:lnTo>
                      <a:lnTo>
                        <a:pt x="42" y="238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2" y="62"/>
                      </a:lnTo>
                      <a:lnTo>
                        <a:pt x="66" y="62"/>
                      </a:lnTo>
                      <a:lnTo>
                        <a:pt x="66" y="80"/>
                      </a:lnTo>
                      <a:lnTo>
                        <a:pt x="66" y="102"/>
                      </a:lnTo>
                      <a:lnTo>
                        <a:pt x="64" y="128"/>
                      </a:lnTo>
                      <a:lnTo>
                        <a:pt x="64" y="152"/>
                      </a:lnTo>
                      <a:lnTo>
                        <a:pt x="62" y="174"/>
                      </a:lnTo>
                      <a:lnTo>
                        <a:pt x="62" y="188"/>
                      </a:lnTo>
                      <a:lnTo>
                        <a:pt x="62" y="194"/>
                      </a:lnTo>
                      <a:lnTo>
                        <a:pt x="44" y="458"/>
                      </a:lnTo>
                      <a:lnTo>
                        <a:pt x="44" y="468"/>
                      </a:lnTo>
                      <a:lnTo>
                        <a:pt x="48" y="476"/>
                      </a:lnTo>
                      <a:lnTo>
                        <a:pt x="54" y="482"/>
                      </a:lnTo>
                      <a:lnTo>
                        <a:pt x="62" y="486"/>
                      </a:lnTo>
                      <a:lnTo>
                        <a:pt x="70" y="488"/>
                      </a:lnTo>
                      <a:lnTo>
                        <a:pt x="78" y="488"/>
                      </a:lnTo>
                      <a:lnTo>
                        <a:pt x="86" y="486"/>
                      </a:lnTo>
                      <a:lnTo>
                        <a:pt x="92" y="482"/>
                      </a:lnTo>
                      <a:lnTo>
                        <a:pt x="96" y="476"/>
                      </a:lnTo>
                      <a:lnTo>
                        <a:pt x="100" y="470"/>
                      </a:lnTo>
                      <a:lnTo>
                        <a:pt x="102" y="462"/>
                      </a:lnTo>
                      <a:lnTo>
                        <a:pt x="118" y="226"/>
                      </a:lnTo>
                      <a:lnTo>
                        <a:pt x="126" y="226"/>
                      </a:lnTo>
                      <a:lnTo>
                        <a:pt x="134" y="226"/>
                      </a:lnTo>
                      <a:lnTo>
                        <a:pt x="150" y="462"/>
                      </a:lnTo>
                      <a:lnTo>
                        <a:pt x="152" y="470"/>
                      </a:lnTo>
                      <a:lnTo>
                        <a:pt x="156" y="476"/>
                      </a:lnTo>
                      <a:lnTo>
                        <a:pt x="160" y="482"/>
                      </a:lnTo>
                      <a:lnTo>
                        <a:pt x="166" y="486"/>
                      </a:lnTo>
                      <a:lnTo>
                        <a:pt x="174" y="488"/>
                      </a:lnTo>
                      <a:lnTo>
                        <a:pt x="182" y="488"/>
                      </a:lnTo>
                      <a:lnTo>
                        <a:pt x="190" y="486"/>
                      </a:lnTo>
                      <a:lnTo>
                        <a:pt x="198" y="482"/>
                      </a:lnTo>
                      <a:lnTo>
                        <a:pt x="204" y="476"/>
                      </a:lnTo>
                      <a:lnTo>
                        <a:pt x="208" y="468"/>
                      </a:lnTo>
                      <a:lnTo>
                        <a:pt x="208" y="458"/>
                      </a:lnTo>
                      <a:lnTo>
                        <a:pt x="190" y="194"/>
                      </a:lnTo>
                      <a:lnTo>
                        <a:pt x="190" y="188"/>
                      </a:lnTo>
                      <a:lnTo>
                        <a:pt x="190" y="174"/>
                      </a:lnTo>
                      <a:lnTo>
                        <a:pt x="188" y="152"/>
                      </a:lnTo>
                      <a:lnTo>
                        <a:pt x="188" y="128"/>
                      </a:lnTo>
                      <a:lnTo>
                        <a:pt x="188" y="102"/>
                      </a:lnTo>
                      <a:lnTo>
                        <a:pt x="186" y="80"/>
                      </a:lnTo>
                      <a:lnTo>
                        <a:pt x="186" y="62"/>
                      </a:lnTo>
                      <a:lnTo>
                        <a:pt x="192" y="62"/>
                      </a:lnTo>
                      <a:lnTo>
                        <a:pt x="192" y="64"/>
                      </a:lnTo>
                      <a:lnTo>
                        <a:pt x="192" y="66"/>
                      </a:lnTo>
                      <a:lnTo>
                        <a:pt x="192" y="68"/>
                      </a:lnTo>
                      <a:lnTo>
                        <a:pt x="192" y="70"/>
                      </a:lnTo>
                      <a:lnTo>
                        <a:pt x="210" y="238"/>
                      </a:lnTo>
                      <a:lnTo>
                        <a:pt x="212" y="244"/>
                      </a:lnTo>
                      <a:lnTo>
                        <a:pt x="216" y="248"/>
                      </a:lnTo>
                      <a:lnTo>
                        <a:pt x="220" y="252"/>
                      </a:lnTo>
                      <a:lnTo>
                        <a:pt x="226" y="256"/>
                      </a:lnTo>
                      <a:lnTo>
                        <a:pt x="234" y="256"/>
                      </a:lnTo>
                      <a:lnTo>
                        <a:pt x="240" y="254"/>
                      </a:lnTo>
                      <a:lnTo>
                        <a:pt x="246" y="250"/>
                      </a:lnTo>
                      <a:lnTo>
                        <a:pt x="250" y="246"/>
                      </a:lnTo>
                      <a:lnTo>
                        <a:pt x="252" y="240"/>
                      </a:lnTo>
                      <a:lnTo>
                        <a:pt x="252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</p:grpSp>
        </p:grpSp>
      </p:grpSp>
      <p:sp>
        <p:nvSpPr>
          <p:cNvPr id="43184" name="Rectangle 176"/>
          <p:cNvSpPr>
            <a:spLocks noChangeArrowheads="1"/>
          </p:cNvSpPr>
          <p:nvPr/>
        </p:nvSpPr>
        <p:spPr bwMode="auto">
          <a:xfrm>
            <a:off x="6970712" y="2635821"/>
            <a:ext cx="2590800" cy="865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77800" indent="-177800" algn="ctr">
              <a:spcBef>
                <a:spcPct val="20000"/>
              </a:spcBef>
            </a:pPr>
            <a:r>
              <a:rPr lang="ja-JP" altLang="en-US" sz="1200" dirty="0">
                <a:latin typeface="ＭＳ Ｐゴシック" pitchFamily="50" charset="-128"/>
                <a:ea typeface="ヒラギノ角ゴ Pro W3"/>
                <a:cs typeface="ヒラギノ角ゴ Pro W3"/>
              </a:rPr>
              <a:t>開発者サイト</a:t>
            </a:r>
          </a:p>
          <a:p>
            <a:pPr marL="177800" indent="-1778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altLang="ja-JP" sz="1200" dirty="0" smtClean="0">
                <a:latin typeface="ＭＳ Ｐゴシック" pitchFamily="50" charset="-128"/>
              </a:rPr>
              <a:t>API</a:t>
            </a:r>
            <a:r>
              <a:rPr lang="ja-JP" altLang="en-US" sz="1200" dirty="0">
                <a:latin typeface="ＭＳ Ｐゴシック" pitchFamily="50" charset="-128"/>
              </a:rPr>
              <a:t>の仕様</a:t>
            </a:r>
          </a:p>
          <a:p>
            <a:pPr marL="177800" indent="-177800">
              <a:spcBef>
                <a:spcPct val="20000"/>
              </a:spcBef>
              <a:buFont typeface="Wingdings" pitchFamily="2" charset="2"/>
              <a:buChar char="ü"/>
            </a:pPr>
            <a:r>
              <a:rPr lang="ja-JP" altLang="en-US" sz="1200" dirty="0">
                <a:latin typeface="ＭＳ Ｐゴシック" pitchFamily="50" charset="-128"/>
              </a:rPr>
              <a:t>サンプルコード</a:t>
            </a:r>
          </a:p>
          <a:p>
            <a:pPr marL="177800" indent="-177800">
              <a:spcBef>
                <a:spcPct val="20000"/>
              </a:spcBef>
              <a:buFont typeface="Wingdings" pitchFamily="2" charset="2"/>
              <a:buChar char="ü"/>
            </a:pPr>
            <a:r>
              <a:rPr lang="ja-JP" altLang="en-US" sz="1200" dirty="0">
                <a:latin typeface="ＭＳ Ｐゴシック" pitchFamily="50" charset="-128"/>
              </a:rPr>
              <a:t>データの利用</a:t>
            </a:r>
            <a:r>
              <a:rPr lang="ja-JP" altLang="en-US" sz="1200" dirty="0" smtClean="0">
                <a:latin typeface="ＭＳ Ｐゴシック" pitchFamily="50" charset="-128"/>
              </a:rPr>
              <a:t>規約</a:t>
            </a:r>
            <a:r>
              <a:rPr lang="ja-JP" altLang="en-US" sz="1200" dirty="0">
                <a:latin typeface="ＭＳ Ｐゴシック" pitchFamily="50" charset="-128"/>
              </a:rPr>
              <a:t> 等</a:t>
            </a:r>
          </a:p>
        </p:txBody>
      </p:sp>
      <p:sp>
        <p:nvSpPr>
          <p:cNvPr id="43197" name="Rectangle 189"/>
          <p:cNvSpPr>
            <a:spLocks noChangeArrowheads="1"/>
          </p:cNvSpPr>
          <p:nvPr/>
        </p:nvSpPr>
        <p:spPr bwMode="auto">
          <a:xfrm>
            <a:off x="4953000" y="2852739"/>
            <a:ext cx="1152525" cy="6792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lIns="18000" rIns="18000" anchor="ctr"/>
          <a:lstStyle/>
          <a:p>
            <a:pPr algn="ctr"/>
            <a:r>
              <a:rPr lang="ja-JP" altLang="en-US" sz="14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コンテスト</a:t>
            </a:r>
            <a:r>
              <a:rPr lang="ja-JP" altLang="en-US" sz="1400" dirty="0" smtClean="0">
                <a:solidFill>
                  <a:srgbClr val="FF0000"/>
                </a:solidFill>
              </a:rPr>
              <a:t>によるアプリケーション</a:t>
            </a:r>
            <a:endParaRPr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3198" name="Line 190"/>
          <p:cNvSpPr>
            <a:spLocks noChangeShapeType="1"/>
          </p:cNvSpPr>
          <p:nvPr/>
        </p:nvSpPr>
        <p:spPr bwMode="auto">
          <a:xfrm flipV="1">
            <a:off x="5529263" y="3533552"/>
            <a:ext cx="0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ja-JP" altLang="en-US" sz="2400"/>
          </a:p>
        </p:txBody>
      </p:sp>
      <p:sp>
        <p:nvSpPr>
          <p:cNvPr id="43199" name="AutoShape 191"/>
          <p:cNvSpPr>
            <a:spLocks noChangeArrowheads="1"/>
          </p:cNvSpPr>
          <p:nvPr/>
        </p:nvSpPr>
        <p:spPr bwMode="auto">
          <a:xfrm>
            <a:off x="158750" y="3719289"/>
            <a:ext cx="5946775" cy="3698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85738" indent="-185738" algn="ctr">
              <a:lnSpc>
                <a:spcPct val="90000"/>
              </a:lnSpc>
            </a:pPr>
            <a:r>
              <a:rPr kumimoji="0" lang="ja-JP" altLang="en-US" sz="1800" b="1">
                <a:latin typeface="ＭＳ Ｐゴシック" pitchFamily="50" charset="-128"/>
              </a:rPr>
              <a:t>情報流通連携基盤共通</a:t>
            </a:r>
            <a:r>
              <a:rPr kumimoji="0" lang="en-US" altLang="ja-JP" sz="1800" b="1">
                <a:latin typeface="ＭＳ Ｐゴシック" pitchFamily="50" charset="-128"/>
              </a:rPr>
              <a:t>API</a:t>
            </a:r>
          </a:p>
        </p:txBody>
      </p:sp>
      <p:sp>
        <p:nvSpPr>
          <p:cNvPr id="43200" name="Rectangle 192"/>
          <p:cNvSpPr>
            <a:spLocks noChangeArrowheads="1"/>
          </p:cNvSpPr>
          <p:nvPr/>
        </p:nvSpPr>
        <p:spPr bwMode="auto">
          <a:xfrm>
            <a:off x="252413" y="3797077"/>
            <a:ext cx="1439862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400"/>
              <a:t>プローブ分析</a:t>
            </a:r>
            <a:endParaRPr lang="ja-JP" altLang="en-US" sz="1400" baseline="30000"/>
          </a:p>
        </p:txBody>
      </p:sp>
      <p:grpSp>
        <p:nvGrpSpPr>
          <p:cNvPr id="43201" name="Group 193"/>
          <p:cNvGrpSpPr>
            <a:grpSpLocks/>
          </p:cNvGrpSpPr>
          <p:nvPr/>
        </p:nvGrpSpPr>
        <p:grpSpPr bwMode="auto">
          <a:xfrm>
            <a:off x="5157789" y="2018929"/>
            <a:ext cx="723901" cy="761999"/>
            <a:chOff x="1971" y="1767"/>
            <a:chExt cx="456" cy="480"/>
          </a:xfrm>
        </p:grpSpPr>
        <p:sp>
          <p:nvSpPr>
            <p:cNvPr id="43202" name="Text Box 194"/>
            <p:cNvSpPr txBox="1">
              <a:spLocks noChangeArrowheads="1"/>
            </p:cNvSpPr>
            <p:nvPr/>
          </p:nvSpPr>
          <p:spPr bwMode="auto">
            <a:xfrm>
              <a:off x="1971" y="2053"/>
              <a:ext cx="45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400"/>
                <a:t>開発者</a:t>
              </a:r>
            </a:p>
          </p:txBody>
        </p:sp>
        <p:grpSp>
          <p:nvGrpSpPr>
            <p:cNvPr id="43203" name="Group 195"/>
            <p:cNvGrpSpPr>
              <a:grpSpLocks/>
            </p:cNvGrpSpPr>
            <p:nvPr/>
          </p:nvGrpSpPr>
          <p:grpSpPr bwMode="auto">
            <a:xfrm>
              <a:off x="1978" y="1767"/>
              <a:ext cx="387" cy="305"/>
              <a:chOff x="3240" y="1721"/>
              <a:chExt cx="387" cy="305"/>
            </a:xfrm>
          </p:grpSpPr>
          <p:grpSp>
            <p:nvGrpSpPr>
              <p:cNvPr id="43204" name="Group 196"/>
              <p:cNvGrpSpPr>
                <a:grpSpLocks/>
              </p:cNvGrpSpPr>
              <p:nvPr/>
            </p:nvGrpSpPr>
            <p:grpSpPr bwMode="auto">
              <a:xfrm>
                <a:off x="3240" y="1721"/>
                <a:ext cx="115" cy="204"/>
                <a:chOff x="1366" y="2016"/>
                <a:chExt cx="252" cy="600"/>
              </a:xfrm>
            </p:grpSpPr>
            <p:sp>
              <p:nvSpPr>
                <p:cNvPr id="43205" name="Freeform 197"/>
                <p:cNvSpPr>
                  <a:spLocks/>
                </p:cNvSpPr>
                <p:nvPr/>
              </p:nvSpPr>
              <p:spPr bwMode="auto">
                <a:xfrm>
                  <a:off x="1444" y="2016"/>
                  <a:ext cx="96" cy="92"/>
                </a:xfrm>
                <a:custGeom>
                  <a:avLst/>
                  <a:gdLst>
                    <a:gd name="T0" fmla="*/ 96 w 96"/>
                    <a:gd name="T1" fmla="*/ 46 h 92"/>
                    <a:gd name="T2" fmla="*/ 92 w 96"/>
                    <a:gd name="T3" fmla="*/ 64 h 92"/>
                    <a:gd name="T4" fmla="*/ 82 w 96"/>
                    <a:gd name="T5" fmla="*/ 78 h 92"/>
                    <a:gd name="T6" fmla="*/ 66 w 96"/>
                    <a:gd name="T7" fmla="*/ 88 h 92"/>
                    <a:gd name="T8" fmla="*/ 48 w 96"/>
                    <a:gd name="T9" fmla="*/ 92 h 92"/>
                    <a:gd name="T10" fmla="*/ 30 w 96"/>
                    <a:gd name="T11" fmla="*/ 88 h 92"/>
                    <a:gd name="T12" fmla="*/ 14 w 96"/>
                    <a:gd name="T13" fmla="*/ 78 h 92"/>
                    <a:gd name="T14" fmla="*/ 4 w 96"/>
                    <a:gd name="T15" fmla="*/ 64 h 92"/>
                    <a:gd name="T16" fmla="*/ 0 w 96"/>
                    <a:gd name="T17" fmla="*/ 46 h 92"/>
                    <a:gd name="T18" fmla="*/ 4 w 96"/>
                    <a:gd name="T19" fmla="*/ 28 h 92"/>
                    <a:gd name="T20" fmla="*/ 14 w 96"/>
                    <a:gd name="T21" fmla="*/ 14 h 92"/>
                    <a:gd name="T22" fmla="*/ 30 w 96"/>
                    <a:gd name="T23" fmla="*/ 4 h 92"/>
                    <a:gd name="T24" fmla="*/ 48 w 96"/>
                    <a:gd name="T25" fmla="*/ 0 h 92"/>
                    <a:gd name="T26" fmla="*/ 66 w 96"/>
                    <a:gd name="T27" fmla="*/ 4 h 92"/>
                    <a:gd name="T28" fmla="*/ 82 w 96"/>
                    <a:gd name="T29" fmla="*/ 14 h 92"/>
                    <a:gd name="T30" fmla="*/ 92 w 96"/>
                    <a:gd name="T31" fmla="*/ 28 h 92"/>
                    <a:gd name="T32" fmla="*/ 96 w 96"/>
                    <a:gd name="T33" fmla="*/ 4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92">
                      <a:moveTo>
                        <a:pt x="96" y="46"/>
                      </a:moveTo>
                      <a:lnTo>
                        <a:pt x="92" y="64"/>
                      </a:lnTo>
                      <a:lnTo>
                        <a:pt x="82" y="78"/>
                      </a:lnTo>
                      <a:lnTo>
                        <a:pt x="66" y="88"/>
                      </a:lnTo>
                      <a:lnTo>
                        <a:pt x="48" y="92"/>
                      </a:lnTo>
                      <a:lnTo>
                        <a:pt x="30" y="88"/>
                      </a:lnTo>
                      <a:lnTo>
                        <a:pt x="14" y="78"/>
                      </a:lnTo>
                      <a:lnTo>
                        <a:pt x="4" y="64"/>
                      </a:lnTo>
                      <a:lnTo>
                        <a:pt x="0" y="46"/>
                      </a:lnTo>
                      <a:lnTo>
                        <a:pt x="4" y="28"/>
                      </a:lnTo>
                      <a:lnTo>
                        <a:pt x="14" y="14"/>
                      </a:lnTo>
                      <a:lnTo>
                        <a:pt x="30" y="4"/>
                      </a:lnTo>
                      <a:lnTo>
                        <a:pt x="48" y="0"/>
                      </a:lnTo>
                      <a:lnTo>
                        <a:pt x="66" y="4"/>
                      </a:lnTo>
                      <a:lnTo>
                        <a:pt x="82" y="14"/>
                      </a:lnTo>
                      <a:lnTo>
                        <a:pt x="92" y="28"/>
                      </a:lnTo>
                      <a:lnTo>
                        <a:pt x="9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  <p:sp>
              <p:nvSpPr>
                <p:cNvPr id="43206" name="Freeform 198"/>
                <p:cNvSpPr>
                  <a:spLocks/>
                </p:cNvSpPr>
                <p:nvPr/>
              </p:nvSpPr>
              <p:spPr bwMode="auto">
                <a:xfrm>
                  <a:off x="1366" y="2128"/>
                  <a:ext cx="252" cy="488"/>
                </a:xfrm>
                <a:custGeom>
                  <a:avLst/>
                  <a:gdLst>
                    <a:gd name="T0" fmla="*/ 234 w 252"/>
                    <a:gd name="T1" fmla="*/ 66 h 488"/>
                    <a:gd name="T2" fmla="*/ 212 w 252"/>
                    <a:gd name="T3" fmla="*/ 18 h 488"/>
                    <a:gd name="T4" fmla="*/ 156 w 252"/>
                    <a:gd name="T5" fmla="*/ 0 h 488"/>
                    <a:gd name="T6" fmla="*/ 96 w 252"/>
                    <a:gd name="T7" fmla="*/ 0 h 488"/>
                    <a:gd name="T8" fmla="*/ 40 w 252"/>
                    <a:gd name="T9" fmla="*/ 18 h 488"/>
                    <a:gd name="T10" fmla="*/ 18 w 252"/>
                    <a:gd name="T11" fmla="*/ 66 h 488"/>
                    <a:gd name="T12" fmla="*/ 0 w 252"/>
                    <a:gd name="T13" fmla="*/ 240 h 488"/>
                    <a:gd name="T14" fmla="*/ 8 w 252"/>
                    <a:gd name="T15" fmla="*/ 250 h 488"/>
                    <a:gd name="T16" fmla="*/ 20 w 252"/>
                    <a:gd name="T17" fmla="*/ 256 h 488"/>
                    <a:gd name="T18" fmla="*/ 32 w 252"/>
                    <a:gd name="T19" fmla="*/ 252 h 488"/>
                    <a:gd name="T20" fmla="*/ 40 w 252"/>
                    <a:gd name="T21" fmla="*/ 244 h 488"/>
                    <a:gd name="T22" fmla="*/ 60 w 252"/>
                    <a:gd name="T23" fmla="*/ 70 h 488"/>
                    <a:gd name="T24" fmla="*/ 60 w 252"/>
                    <a:gd name="T25" fmla="*/ 66 h 488"/>
                    <a:gd name="T26" fmla="*/ 62 w 252"/>
                    <a:gd name="T27" fmla="*/ 62 h 488"/>
                    <a:gd name="T28" fmla="*/ 66 w 252"/>
                    <a:gd name="T29" fmla="*/ 80 h 488"/>
                    <a:gd name="T30" fmla="*/ 64 w 252"/>
                    <a:gd name="T31" fmla="*/ 128 h 488"/>
                    <a:gd name="T32" fmla="*/ 62 w 252"/>
                    <a:gd name="T33" fmla="*/ 174 h 488"/>
                    <a:gd name="T34" fmla="*/ 62 w 252"/>
                    <a:gd name="T35" fmla="*/ 194 h 488"/>
                    <a:gd name="T36" fmla="*/ 44 w 252"/>
                    <a:gd name="T37" fmla="*/ 468 h 488"/>
                    <a:gd name="T38" fmla="*/ 54 w 252"/>
                    <a:gd name="T39" fmla="*/ 482 h 488"/>
                    <a:gd name="T40" fmla="*/ 70 w 252"/>
                    <a:gd name="T41" fmla="*/ 488 h 488"/>
                    <a:gd name="T42" fmla="*/ 86 w 252"/>
                    <a:gd name="T43" fmla="*/ 486 h 488"/>
                    <a:gd name="T44" fmla="*/ 96 w 252"/>
                    <a:gd name="T45" fmla="*/ 476 h 488"/>
                    <a:gd name="T46" fmla="*/ 102 w 252"/>
                    <a:gd name="T47" fmla="*/ 462 h 488"/>
                    <a:gd name="T48" fmla="*/ 126 w 252"/>
                    <a:gd name="T49" fmla="*/ 226 h 488"/>
                    <a:gd name="T50" fmla="*/ 150 w 252"/>
                    <a:gd name="T51" fmla="*/ 462 h 488"/>
                    <a:gd name="T52" fmla="*/ 156 w 252"/>
                    <a:gd name="T53" fmla="*/ 476 h 488"/>
                    <a:gd name="T54" fmla="*/ 166 w 252"/>
                    <a:gd name="T55" fmla="*/ 486 h 488"/>
                    <a:gd name="T56" fmla="*/ 182 w 252"/>
                    <a:gd name="T57" fmla="*/ 488 h 488"/>
                    <a:gd name="T58" fmla="*/ 198 w 252"/>
                    <a:gd name="T59" fmla="*/ 482 h 488"/>
                    <a:gd name="T60" fmla="*/ 208 w 252"/>
                    <a:gd name="T61" fmla="*/ 468 h 488"/>
                    <a:gd name="T62" fmla="*/ 190 w 252"/>
                    <a:gd name="T63" fmla="*/ 194 h 488"/>
                    <a:gd name="T64" fmla="*/ 190 w 252"/>
                    <a:gd name="T65" fmla="*/ 174 h 488"/>
                    <a:gd name="T66" fmla="*/ 188 w 252"/>
                    <a:gd name="T67" fmla="*/ 128 h 488"/>
                    <a:gd name="T68" fmla="*/ 186 w 252"/>
                    <a:gd name="T69" fmla="*/ 80 h 488"/>
                    <a:gd name="T70" fmla="*/ 192 w 252"/>
                    <a:gd name="T71" fmla="*/ 62 h 488"/>
                    <a:gd name="T72" fmla="*/ 192 w 252"/>
                    <a:gd name="T73" fmla="*/ 66 h 488"/>
                    <a:gd name="T74" fmla="*/ 192 w 252"/>
                    <a:gd name="T75" fmla="*/ 70 h 488"/>
                    <a:gd name="T76" fmla="*/ 212 w 252"/>
                    <a:gd name="T77" fmla="*/ 244 h 488"/>
                    <a:gd name="T78" fmla="*/ 220 w 252"/>
                    <a:gd name="T79" fmla="*/ 252 h 488"/>
                    <a:gd name="T80" fmla="*/ 234 w 252"/>
                    <a:gd name="T81" fmla="*/ 256 h 488"/>
                    <a:gd name="T82" fmla="*/ 246 w 252"/>
                    <a:gd name="T83" fmla="*/ 250 h 488"/>
                    <a:gd name="T84" fmla="*/ 252 w 252"/>
                    <a:gd name="T85" fmla="*/ 24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2" h="488">
                      <a:moveTo>
                        <a:pt x="252" y="232"/>
                      </a:moveTo>
                      <a:lnTo>
                        <a:pt x="234" y="66"/>
                      </a:lnTo>
                      <a:lnTo>
                        <a:pt x="228" y="40"/>
                      </a:lnTo>
                      <a:lnTo>
                        <a:pt x="212" y="18"/>
                      </a:lnTo>
                      <a:lnTo>
                        <a:pt x="188" y="6"/>
                      </a:lnTo>
                      <a:lnTo>
                        <a:pt x="156" y="0"/>
                      </a:lnTo>
                      <a:lnTo>
                        <a:pt x="126" y="0"/>
                      </a:lnTo>
                      <a:lnTo>
                        <a:pt x="96" y="0"/>
                      </a:lnTo>
                      <a:lnTo>
                        <a:pt x="66" y="6"/>
                      </a:lnTo>
                      <a:lnTo>
                        <a:pt x="40" y="18"/>
                      </a:lnTo>
                      <a:lnTo>
                        <a:pt x="24" y="40"/>
                      </a:lnTo>
                      <a:lnTo>
                        <a:pt x="18" y="66"/>
                      </a:lnTo>
                      <a:lnTo>
                        <a:pt x="0" y="232"/>
                      </a:lnTo>
                      <a:lnTo>
                        <a:pt x="0" y="240"/>
                      </a:lnTo>
                      <a:lnTo>
                        <a:pt x="4" y="246"/>
                      </a:lnTo>
                      <a:lnTo>
                        <a:pt x="8" y="250"/>
                      </a:lnTo>
                      <a:lnTo>
                        <a:pt x="12" y="254"/>
                      </a:lnTo>
                      <a:lnTo>
                        <a:pt x="20" y="256"/>
                      </a:lnTo>
                      <a:lnTo>
                        <a:pt x="26" y="256"/>
                      </a:lnTo>
                      <a:lnTo>
                        <a:pt x="32" y="252"/>
                      </a:lnTo>
                      <a:lnTo>
                        <a:pt x="38" y="248"/>
                      </a:lnTo>
                      <a:lnTo>
                        <a:pt x="40" y="244"/>
                      </a:lnTo>
                      <a:lnTo>
                        <a:pt x="42" y="238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2" y="62"/>
                      </a:lnTo>
                      <a:lnTo>
                        <a:pt x="66" y="62"/>
                      </a:lnTo>
                      <a:lnTo>
                        <a:pt x="66" y="80"/>
                      </a:lnTo>
                      <a:lnTo>
                        <a:pt x="66" y="102"/>
                      </a:lnTo>
                      <a:lnTo>
                        <a:pt x="64" y="128"/>
                      </a:lnTo>
                      <a:lnTo>
                        <a:pt x="64" y="152"/>
                      </a:lnTo>
                      <a:lnTo>
                        <a:pt x="62" y="174"/>
                      </a:lnTo>
                      <a:lnTo>
                        <a:pt x="62" y="188"/>
                      </a:lnTo>
                      <a:lnTo>
                        <a:pt x="62" y="194"/>
                      </a:lnTo>
                      <a:lnTo>
                        <a:pt x="44" y="458"/>
                      </a:lnTo>
                      <a:lnTo>
                        <a:pt x="44" y="468"/>
                      </a:lnTo>
                      <a:lnTo>
                        <a:pt x="48" y="476"/>
                      </a:lnTo>
                      <a:lnTo>
                        <a:pt x="54" y="482"/>
                      </a:lnTo>
                      <a:lnTo>
                        <a:pt x="62" y="486"/>
                      </a:lnTo>
                      <a:lnTo>
                        <a:pt x="70" y="488"/>
                      </a:lnTo>
                      <a:lnTo>
                        <a:pt x="78" y="488"/>
                      </a:lnTo>
                      <a:lnTo>
                        <a:pt x="86" y="486"/>
                      </a:lnTo>
                      <a:lnTo>
                        <a:pt x="92" y="482"/>
                      </a:lnTo>
                      <a:lnTo>
                        <a:pt x="96" y="476"/>
                      </a:lnTo>
                      <a:lnTo>
                        <a:pt x="100" y="470"/>
                      </a:lnTo>
                      <a:lnTo>
                        <a:pt x="102" y="462"/>
                      </a:lnTo>
                      <a:lnTo>
                        <a:pt x="118" y="226"/>
                      </a:lnTo>
                      <a:lnTo>
                        <a:pt x="126" y="226"/>
                      </a:lnTo>
                      <a:lnTo>
                        <a:pt x="134" y="226"/>
                      </a:lnTo>
                      <a:lnTo>
                        <a:pt x="150" y="462"/>
                      </a:lnTo>
                      <a:lnTo>
                        <a:pt x="152" y="470"/>
                      </a:lnTo>
                      <a:lnTo>
                        <a:pt x="156" y="476"/>
                      </a:lnTo>
                      <a:lnTo>
                        <a:pt x="160" y="482"/>
                      </a:lnTo>
                      <a:lnTo>
                        <a:pt x="166" y="486"/>
                      </a:lnTo>
                      <a:lnTo>
                        <a:pt x="174" y="488"/>
                      </a:lnTo>
                      <a:lnTo>
                        <a:pt x="182" y="488"/>
                      </a:lnTo>
                      <a:lnTo>
                        <a:pt x="190" y="486"/>
                      </a:lnTo>
                      <a:lnTo>
                        <a:pt x="198" y="482"/>
                      </a:lnTo>
                      <a:lnTo>
                        <a:pt x="204" y="476"/>
                      </a:lnTo>
                      <a:lnTo>
                        <a:pt x="208" y="468"/>
                      </a:lnTo>
                      <a:lnTo>
                        <a:pt x="208" y="458"/>
                      </a:lnTo>
                      <a:lnTo>
                        <a:pt x="190" y="194"/>
                      </a:lnTo>
                      <a:lnTo>
                        <a:pt x="190" y="188"/>
                      </a:lnTo>
                      <a:lnTo>
                        <a:pt x="190" y="174"/>
                      </a:lnTo>
                      <a:lnTo>
                        <a:pt x="188" y="152"/>
                      </a:lnTo>
                      <a:lnTo>
                        <a:pt x="188" y="128"/>
                      </a:lnTo>
                      <a:lnTo>
                        <a:pt x="188" y="102"/>
                      </a:lnTo>
                      <a:lnTo>
                        <a:pt x="186" y="80"/>
                      </a:lnTo>
                      <a:lnTo>
                        <a:pt x="186" y="62"/>
                      </a:lnTo>
                      <a:lnTo>
                        <a:pt x="192" y="62"/>
                      </a:lnTo>
                      <a:lnTo>
                        <a:pt x="192" y="64"/>
                      </a:lnTo>
                      <a:lnTo>
                        <a:pt x="192" y="66"/>
                      </a:lnTo>
                      <a:lnTo>
                        <a:pt x="192" y="68"/>
                      </a:lnTo>
                      <a:lnTo>
                        <a:pt x="192" y="70"/>
                      </a:lnTo>
                      <a:lnTo>
                        <a:pt x="210" y="238"/>
                      </a:lnTo>
                      <a:lnTo>
                        <a:pt x="212" y="244"/>
                      </a:lnTo>
                      <a:lnTo>
                        <a:pt x="216" y="248"/>
                      </a:lnTo>
                      <a:lnTo>
                        <a:pt x="220" y="252"/>
                      </a:lnTo>
                      <a:lnTo>
                        <a:pt x="226" y="256"/>
                      </a:lnTo>
                      <a:lnTo>
                        <a:pt x="234" y="256"/>
                      </a:lnTo>
                      <a:lnTo>
                        <a:pt x="240" y="254"/>
                      </a:lnTo>
                      <a:lnTo>
                        <a:pt x="246" y="250"/>
                      </a:lnTo>
                      <a:lnTo>
                        <a:pt x="250" y="246"/>
                      </a:lnTo>
                      <a:lnTo>
                        <a:pt x="252" y="240"/>
                      </a:lnTo>
                      <a:lnTo>
                        <a:pt x="252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</p:grpSp>
          <p:grpSp>
            <p:nvGrpSpPr>
              <p:cNvPr id="43207" name="Group 199"/>
              <p:cNvGrpSpPr>
                <a:grpSpLocks/>
              </p:cNvGrpSpPr>
              <p:nvPr/>
            </p:nvGrpSpPr>
            <p:grpSpPr bwMode="auto">
              <a:xfrm>
                <a:off x="3512" y="1721"/>
                <a:ext cx="115" cy="203"/>
                <a:chOff x="1366" y="2016"/>
                <a:chExt cx="252" cy="600"/>
              </a:xfrm>
            </p:grpSpPr>
            <p:sp>
              <p:nvSpPr>
                <p:cNvPr id="43208" name="Freeform 200"/>
                <p:cNvSpPr>
                  <a:spLocks/>
                </p:cNvSpPr>
                <p:nvPr/>
              </p:nvSpPr>
              <p:spPr bwMode="auto">
                <a:xfrm>
                  <a:off x="1444" y="2016"/>
                  <a:ext cx="96" cy="92"/>
                </a:xfrm>
                <a:custGeom>
                  <a:avLst/>
                  <a:gdLst>
                    <a:gd name="T0" fmla="*/ 96 w 96"/>
                    <a:gd name="T1" fmla="*/ 46 h 92"/>
                    <a:gd name="T2" fmla="*/ 92 w 96"/>
                    <a:gd name="T3" fmla="*/ 64 h 92"/>
                    <a:gd name="T4" fmla="*/ 82 w 96"/>
                    <a:gd name="T5" fmla="*/ 78 h 92"/>
                    <a:gd name="T6" fmla="*/ 66 w 96"/>
                    <a:gd name="T7" fmla="*/ 88 h 92"/>
                    <a:gd name="T8" fmla="*/ 48 w 96"/>
                    <a:gd name="T9" fmla="*/ 92 h 92"/>
                    <a:gd name="T10" fmla="*/ 30 w 96"/>
                    <a:gd name="T11" fmla="*/ 88 h 92"/>
                    <a:gd name="T12" fmla="*/ 14 w 96"/>
                    <a:gd name="T13" fmla="*/ 78 h 92"/>
                    <a:gd name="T14" fmla="*/ 4 w 96"/>
                    <a:gd name="T15" fmla="*/ 64 h 92"/>
                    <a:gd name="T16" fmla="*/ 0 w 96"/>
                    <a:gd name="T17" fmla="*/ 46 h 92"/>
                    <a:gd name="T18" fmla="*/ 4 w 96"/>
                    <a:gd name="T19" fmla="*/ 28 h 92"/>
                    <a:gd name="T20" fmla="*/ 14 w 96"/>
                    <a:gd name="T21" fmla="*/ 14 h 92"/>
                    <a:gd name="T22" fmla="*/ 30 w 96"/>
                    <a:gd name="T23" fmla="*/ 4 h 92"/>
                    <a:gd name="T24" fmla="*/ 48 w 96"/>
                    <a:gd name="T25" fmla="*/ 0 h 92"/>
                    <a:gd name="T26" fmla="*/ 66 w 96"/>
                    <a:gd name="T27" fmla="*/ 4 h 92"/>
                    <a:gd name="T28" fmla="*/ 82 w 96"/>
                    <a:gd name="T29" fmla="*/ 14 h 92"/>
                    <a:gd name="T30" fmla="*/ 92 w 96"/>
                    <a:gd name="T31" fmla="*/ 28 h 92"/>
                    <a:gd name="T32" fmla="*/ 96 w 96"/>
                    <a:gd name="T33" fmla="*/ 4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92">
                      <a:moveTo>
                        <a:pt x="96" y="46"/>
                      </a:moveTo>
                      <a:lnTo>
                        <a:pt x="92" y="64"/>
                      </a:lnTo>
                      <a:lnTo>
                        <a:pt x="82" y="78"/>
                      </a:lnTo>
                      <a:lnTo>
                        <a:pt x="66" y="88"/>
                      </a:lnTo>
                      <a:lnTo>
                        <a:pt x="48" y="92"/>
                      </a:lnTo>
                      <a:lnTo>
                        <a:pt x="30" y="88"/>
                      </a:lnTo>
                      <a:lnTo>
                        <a:pt x="14" y="78"/>
                      </a:lnTo>
                      <a:lnTo>
                        <a:pt x="4" y="64"/>
                      </a:lnTo>
                      <a:lnTo>
                        <a:pt x="0" y="46"/>
                      </a:lnTo>
                      <a:lnTo>
                        <a:pt x="4" y="28"/>
                      </a:lnTo>
                      <a:lnTo>
                        <a:pt x="14" y="14"/>
                      </a:lnTo>
                      <a:lnTo>
                        <a:pt x="30" y="4"/>
                      </a:lnTo>
                      <a:lnTo>
                        <a:pt x="48" y="0"/>
                      </a:lnTo>
                      <a:lnTo>
                        <a:pt x="66" y="4"/>
                      </a:lnTo>
                      <a:lnTo>
                        <a:pt x="82" y="14"/>
                      </a:lnTo>
                      <a:lnTo>
                        <a:pt x="92" y="28"/>
                      </a:lnTo>
                      <a:lnTo>
                        <a:pt x="9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  <p:sp>
              <p:nvSpPr>
                <p:cNvPr id="43209" name="Freeform 201"/>
                <p:cNvSpPr>
                  <a:spLocks/>
                </p:cNvSpPr>
                <p:nvPr/>
              </p:nvSpPr>
              <p:spPr bwMode="auto">
                <a:xfrm>
                  <a:off x="1366" y="2128"/>
                  <a:ext cx="252" cy="488"/>
                </a:xfrm>
                <a:custGeom>
                  <a:avLst/>
                  <a:gdLst>
                    <a:gd name="T0" fmla="*/ 234 w 252"/>
                    <a:gd name="T1" fmla="*/ 66 h 488"/>
                    <a:gd name="T2" fmla="*/ 212 w 252"/>
                    <a:gd name="T3" fmla="*/ 18 h 488"/>
                    <a:gd name="T4" fmla="*/ 156 w 252"/>
                    <a:gd name="T5" fmla="*/ 0 h 488"/>
                    <a:gd name="T6" fmla="*/ 96 w 252"/>
                    <a:gd name="T7" fmla="*/ 0 h 488"/>
                    <a:gd name="T8" fmla="*/ 40 w 252"/>
                    <a:gd name="T9" fmla="*/ 18 h 488"/>
                    <a:gd name="T10" fmla="*/ 18 w 252"/>
                    <a:gd name="T11" fmla="*/ 66 h 488"/>
                    <a:gd name="T12" fmla="*/ 0 w 252"/>
                    <a:gd name="T13" fmla="*/ 240 h 488"/>
                    <a:gd name="T14" fmla="*/ 8 w 252"/>
                    <a:gd name="T15" fmla="*/ 250 h 488"/>
                    <a:gd name="T16" fmla="*/ 20 w 252"/>
                    <a:gd name="T17" fmla="*/ 256 h 488"/>
                    <a:gd name="T18" fmla="*/ 32 w 252"/>
                    <a:gd name="T19" fmla="*/ 252 h 488"/>
                    <a:gd name="T20" fmla="*/ 40 w 252"/>
                    <a:gd name="T21" fmla="*/ 244 h 488"/>
                    <a:gd name="T22" fmla="*/ 60 w 252"/>
                    <a:gd name="T23" fmla="*/ 70 h 488"/>
                    <a:gd name="T24" fmla="*/ 60 w 252"/>
                    <a:gd name="T25" fmla="*/ 66 h 488"/>
                    <a:gd name="T26" fmla="*/ 62 w 252"/>
                    <a:gd name="T27" fmla="*/ 62 h 488"/>
                    <a:gd name="T28" fmla="*/ 66 w 252"/>
                    <a:gd name="T29" fmla="*/ 80 h 488"/>
                    <a:gd name="T30" fmla="*/ 64 w 252"/>
                    <a:gd name="T31" fmla="*/ 128 h 488"/>
                    <a:gd name="T32" fmla="*/ 62 w 252"/>
                    <a:gd name="T33" fmla="*/ 174 h 488"/>
                    <a:gd name="T34" fmla="*/ 62 w 252"/>
                    <a:gd name="T35" fmla="*/ 194 h 488"/>
                    <a:gd name="T36" fmla="*/ 44 w 252"/>
                    <a:gd name="T37" fmla="*/ 468 h 488"/>
                    <a:gd name="T38" fmla="*/ 54 w 252"/>
                    <a:gd name="T39" fmla="*/ 482 h 488"/>
                    <a:gd name="T40" fmla="*/ 70 w 252"/>
                    <a:gd name="T41" fmla="*/ 488 h 488"/>
                    <a:gd name="T42" fmla="*/ 86 w 252"/>
                    <a:gd name="T43" fmla="*/ 486 h 488"/>
                    <a:gd name="T44" fmla="*/ 96 w 252"/>
                    <a:gd name="T45" fmla="*/ 476 h 488"/>
                    <a:gd name="T46" fmla="*/ 102 w 252"/>
                    <a:gd name="T47" fmla="*/ 462 h 488"/>
                    <a:gd name="T48" fmla="*/ 126 w 252"/>
                    <a:gd name="T49" fmla="*/ 226 h 488"/>
                    <a:gd name="T50" fmla="*/ 150 w 252"/>
                    <a:gd name="T51" fmla="*/ 462 h 488"/>
                    <a:gd name="T52" fmla="*/ 156 w 252"/>
                    <a:gd name="T53" fmla="*/ 476 h 488"/>
                    <a:gd name="T54" fmla="*/ 166 w 252"/>
                    <a:gd name="T55" fmla="*/ 486 h 488"/>
                    <a:gd name="T56" fmla="*/ 182 w 252"/>
                    <a:gd name="T57" fmla="*/ 488 h 488"/>
                    <a:gd name="T58" fmla="*/ 198 w 252"/>
                    <a:gd name="T59" fmla="*/ 482 h 488"/>
                    <a:gd name="T60" fmla="*/ 208 w 252"/>
                    <a:gd name="T61" fmla="*/ 468 h 488"/>
                    <a:gd name="T62" fmla="*/ 190 w 252"/>
                    <a:gd name="T63" fmla="*/ 194 h 488"/>
                    <a:gd name="T64" fmla="*/ 190 w 252"/>
                    <a:gd name="T65" fmla="*/ 174 h 488"/>
                    <a:gd name="T66" fmla="*/ 188 w 252"/>
                    <a:gd name="T67" fmla="*/ 128 h 488"/>
                    <a:gd name="T68" fmla="*/ 186 w 252"/>
                    <a:gd name="T69" fmla="*/ 80 h 488"/>
                    <a:gd name="T70" fmla="*/ 192 w 252"/>
                    <a:gd name="T71" fmla="*/ 62 h 488"/>
                    <a:gd name="T72" fmla="*/ 192 w 252"/>
                    <a:gd name="T73" fmla="*/ 66 h 488"/>
                    <a:gd name="T74" fmla="*/ 192 w 252"/>
                    <a:gd name="T75" fmla="*/ 70 h 488"/>
                    <a:gd name="T76" fmla="*/ 212 w 252"/>
                    <a:gd name="T77" fmla="*/ 244 h 488"/>
                    <a:gd name="T78" fmla="*/ 220 w 252"/>
                    <a:gd name="T79" fmla="*/ 252 h 488"/>
                    <a:gd name="T80" fmla="*/ 234 w 252"/>
                    <a:gd name="T81" fmla="*/ 256 h 488"/>
                    <a:gd name="T82" fmla="*/ 246 w 252"/>
                    <a:gd name="T83" fmla="*/ 250 h 488"/>
                    <a:gd name="T84" fmla="*/ 252 w 252"/>
                    <a:gd name="T85" fmla="*/ 24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2" h="488">
                      <a:moveTo>
                        <a:pt x="252" y="232"/>
                      </a:moveTo>
                      <a:lnTo>
                        <a:pt x="234" y="66"/>
                      </a:lnTo>
                      <a:lnTo>
                        <a:pt x="228" y="40"/>
                      </a:lnTo>
                      <a:lnTo>
                        <a:pt x="212" y="18"/>
                      </a:lnTo>
                      <a:lnTo>
                        <a:pt x="188" y="6"/>
                      </a:lnTo>
                      <a:lnTo>
                        <a:pt x="156" y="0"/>
                      </a:lnTo>
                      <a:lnTo>
                        <a:pt x="126" y="0"/>
                      </a:lnTo>
                      <a:lnTo>
                        <a:pt x="96" y="0"/>
                      </a:lnTo>
                      <a:lnTo>
                        <a:pt x="66" y="6"/>
                      </a:lnTo>
                      <a:lnTo>
                        <a:pt x="40" y="18"/>
                      </a:lnTo>
                      <a:lnTo>
                        <a:pt x="24" y="40"/>
                      </a:lnTo>
                      <a:lnTo>
                        <a:pt x="18" y="66"/>
                      </a:lnTo>
                      <a:lnTo>
                        <a:pt x="0" y="232"/>
                      </a:lnTo>
                      <a:lnTo>
                        <a:pt x="0" y="240"/>
                      </a:lnTo>
                      <a:lnTo>
                        <a:pt x="4" y="246"/>
                      </a:lnTo>
                      <a:lnTo>
                        <a:pt x="8" y="250"/>
                      </a:lnTo>
                      <a:lnTo>
                        <a:pt x="12" y="254"/>
                      </a:lnTo>
                      <a:lnTo>
                        <a:pt x="20" y="256"/>
                      </a:lnTo>
                      <a:lnTo>
                        <a:pt x="26" y="256"/>
                      </a:lnTo>
                      <a:lnTo>
                        <a:pt x="32" y="252"/>
                      </a:lnTo>
                      <a:lnTo>
                        <a:pt x="38" y="248"/>
                      </a:lnTo>
                      <a:lnTo>
                        <a:pt x="40" y="244"/>
                      </a:lnTo>
                      <a:lnTo>
                        <a:pt x="42" y="238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2" y="62"/>
                      </a:lnTo>
                      <a:lnTo>
                        <a:pt x="66" y="62"/>
                      </a:lnTo>
                      <a:lnTo>
                        <a:pt x="66" y="80"/>
                      </a:lnTo>
                      <a:lnTo>
                        <a:pt x="66" y="102"/>
                      </a:lnTo>
                      <a:lnTo>
                        <a:pt x="64" y="128"/>
                      </a:lnTo>
                      <a:lnTo>
                        <a:pt x="64" y="152"/>
                      </a:lnTo>
                      <a:lnTo>
                        <a:pt x="62" y="174"/>
                      </a:lnTo>
                      <a:lnTo>
                        <a:pt x="62" y="188"/>
                      </a:lnTo>
                      <a:lnTo>
                        <a:pt x="62" y="194"/>
                      </a:lnTo>
                      <a:lnTo>
                        <a:pt x="44" y="458"/>
                      </a:lnTo>
                      <a:lnTo>
                        <a:pt x="44" y="468"/>
                      </a:lnTo>
                      <a:lnTo>
                        <a:pt x="48" y="476"/>
                      </a:lnTo>
                      <a:lnTo>
                        <a:pt x="54" y="482"/>
                      </a:lnTo>
                      <a:lnTo>
                        <a:pt x="62" y="486"/>
                      </a:lnTo>
                      <a:lnTo>
                        <a:pt x="70" y="488"/>
                      </a:lnTo>
                      <a:lnTo>
                        <a:pt x="78" y="488"/>
                      </a:lnTo>
                      <a:lnTo>
                        <a:pt x="86" y="486"/>
                      </a:lnTo>
                      <a:lnTo>
                        <a:pt x="92" y="482"/>
                      </a:lnTo>
                      <a:lnTo>
                        <a:pt x="96" y="476"/>
                      </a:lnTo>
                      <a:lnTo>
                        <a:pt x="100" y="470"/>
                      </a:lnTo>
                      <a:lnTo>
                        <a:pt x="102" y="462"/>
                      </a:lnTo>
                      <a:lnTo>
                        <a:pt x="118" y="226"/>
                      </a:lnTo>
                      <a:lnTo>
                        <a:pt x="126" y="226"/>
                      </a:lnTo>
                      <a:lnTo>
                        <a:pt x="134" y="226"/>
                      </a:lnTo>
                      <a:lnTo>
                        <a:pt x="150" y="462"/>
                      </a:lnTo>
                      <a:lnTo>
                        <a:pt x="152" y="470"/>
                      </a:lnTo>
                      <a:lnTo>
                        <a:pt x="156" y="476"/>
                      </a:lnTo>
                      <a:lnTo>
                        <a:pt x="160" y="482"/>
                      </a:lnTo>
                      <a:lnTo>
                        <a:pt x="166" y="486"/>
                      </a:lnTo>
                      <a:lnTo>
                        <a:pt x="174" y="488"/>
                      </a:lnTo>
                      <a:lnTo>
                        <a:pt x="182" y="488"/>
                      </a:lnTo>
                      <a:lnTo>
                        <a:pt x="190" y="486"/>
                      </a:lnTo>
                      <a:lnTo>
                        <a:pt x="198" y="482"/>
                      </a:lnTo>
                      <a:lnTo>
                        <a:pt x="204" y="476"/>
                      </a:lnTo>
                      <a:lnTo>
                        <a:pt x="208" y="468"/>
                      </a:lnTo>
                      <a:lnTo>
                        <a:pt x="208" y="458"/>
                      </a:lnTo>
                      <a:lnTo>
                        <a:pt x="190" y="194"/>
                      </a:lnTo>
                      <a:lnTo>
                        <a:pt x="190" y="188"/>
                      </a:lnTo>
                      <a:lnTo>
                        <a:pt x="190" y="174"/>
                      </a:lnTo>
                      <a:lnTo>
                        <a:pt x="188" y="152"/>
                      </a:lnTo>
                      <a:lnTo>
                        <a:pt x="188" y="128"/>
                      </a:lnTo>
                      <a:lnTo>
                        <a:pt x="188" y="102"/>
                      </a:lnTo>
                      <a:lnTo>
                        <a:pt x="186" y="80"/>
                      </a:lnTo>
                      <a:lnTo>
                        <a:pt x="186" y="62"/>
                      </a:lnTo>
                      <a:lnTo>
                        <a:pt x="192" y="62"/>
                      </a:lnTo>
                      <a:lnTo>
                        <a:pt x="192" y="64"/>
                      </a:lnTo>
                      <a:lnTo>
                        <a:pt x="192" y="66"/>
                      </a:lnTo>
                      <a:lnTo>
                        <a:pt x="192" y="68"/>
                      </a:lnTo>
                      <a:lnTo>
                        <a:pt x="192" y="70"/>
                      </a:lnTo>
                      <a:lnTo>
                        <a:pt x="210" y="238"/>
                      </a:lnTo>
                      <a:lnTo>
                        <a:pt x="212" y="244"/>
                      </a:lnTo>
                      <a:lnTo>
                        <a:pt x="216" y="248"/>
                      </a:lnTo>
                      <a:lnTo>
                        <a:pt x="220" y="252"/>
                      </a:lnTo>
                      <a:lnTo>
                        <a:pt x="226" y="256"/>
                      </a:lnTo>
                      <a:lnTo>
                        <a:pt x="234" y="256"/>
                      </a:lnTo>
                      <a:lnTo>
                        <a:pt x="240" y="254"/>
                      </a:lnTo>
                      <a:lnTo>
                        <a:pt x="246" y="250"/>
                      </a:lnTo>
                      <a:lnTo>
                        <a:pt x="250" y="246"/>
                      </a:lnTo>
                      <a:lnTo>
                        <a:pt x="252" y="240"/>
                      </a:lnTo>
                      <a:lnTo>
                        <a:pt x="252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</p:grpSp>
          <p:grpSp>
            <p:nvGrpSpPr>
              <p:cNvPr id="43210" name="Group 202"/>
              <p:cNvGrpSpPr>
                <a:grpSpLocks/>
              </p:cNvGrpSpPr>
              <p:nvPr/>
            </p:nvGrpSpPr>
            <p:grpSpPr bwMode="auto">
              <a:xfrm>
                <a:off x="3376" y="1822"/>
                <a:ext cx="115" cy="204"/>
                <a:chOff x="1366" y="2016"/>
                <a:chExt cx="252" cy="600"/>
              </a:xfrm>
            </p:grpSpPr>
            <p:sp>
              <p:nvSpPr>
                <p:cNvPr id="43211" name="Freeform 203"/>
                <p:cNvSpPr>
                  <a:spLocks/>
                </p:cNvSpPr>
                <p:nvPr/>
              </p:nvSpPr>
              <p:spPr bwMode="auto">
                <a:xfrm>
                  <a:off x="1444" y="2016"/>
                  <a:ext cx="96" cy="92"/>
                </a:xfrm>
                <a:custGeom>
                  <a:avLst/>
                  <a:gdLst>
                    <a:gd name="T0" fmla="*/ 96 w 96"/>
                    <a:gd name="T1" fmla="*/ 46 h 92"/>
                    <a:gd name="T2" fmla="*/ 92 w 96"/>
                    <a:gd name="T3" fmla="*/ 64 h 92"/>
                    <a:gd name="T4" fmla="*/ 82 w 96"/>
                    <a:gd name="T5" fmla="*/ 78 h 92"/>
                    <a:gd name="T6" fmla="*/ 66 w 96"/>
                    <a:gd name="T7" fmla="*/ 88 h 92"/>
                    <a:gd name="T8" fmla="*/ 48 w 96"/>
                    <a:gd name="T9" fmla="*/ 92 h 92"/>
                    <a:gd name="T10" fmla="*/ 30 w 96"/>
                    <a:gd name="T11" fmla="*/ 88 h 92"/>
                    <a:gd name="T12" fmla="*/ 14 w 96"/>
                    <a:gd name="T13" fmla="*/ 78 h 92"/>
                    <a:gd name="T14" fmla="*/ 4 w 96"/>
                    <a:gd name="T15" fmla="*/ 64 h 92"/>
                    <a:gd name="T16" fmla="*/ 0 w 96"/>
                    <a:gd name="T17" fmla="*/ 46 h 92"/>
                    <a:gd name="T18" fmla="*/ 4 w 96"/>
                    <a:gd name="T19" fmla="*/ 28 h 92"/>
                    <a:gd name="T20" fmla="*/ 14 w 96"/>
                    <a:gd name="T21" fmla="*/ 14 h 92"/>
                    <a:gd name="T22" fmla="*/ 30 w 96"/>
                    <a:gd name="T23" fmla="*/ 4 h 92"/>
                    <a:gd name="T24" fmla="*/ 48 w 96"/>
                    <a:gd name="T25" fmla="*/ 0 h 92"/>
                    <a:gd name="T26" fmla="*/ 66 w 96"/>
                    <a:gd name="T27" fmla="*/ 4 h 92"/>
                    <a:gd name="T28" fmla="*/ 82 w 96"/>
                    <a:gd name="T29" fmla="*/ 14 h 92"/>
                    <a:gd name="T30" fmla="*/ 92 w 96"/>
                    <a:gd name="T31" fmla="*/ 28 h 92"/>
                    <a:gd name="T32" fmla="*/ 96 w 96"/>
                    <a:gd name="T33" fmla="*/ 4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6" h="92">
                      <a:moveTo>
                        <a:pt x="96" y="46"/>
                      </a:moveTo>
                      <a:lnTo>
                        <a:pt x="92" y="64"/>
                      </a:lnTo>
                      <a:lnTo>
                        <a:pt x="82" y="78"/>
                      </a:lnTo>
                      <a:lnTo>
                        <a:pt x="66" y="88"/>
                      </a:lnTo>
                      <a:lnTo>
                        <a:pt x="48" y="92"/>
                      </a:lnTo>
                      <a:lnTo>
                        <a:pt x="30" y="88"/>
                      </a:lnTo>
                      <a:lnTo>
                        <a:pt x="14" y="78"/>
                      </a:lnTo>
                      <a:lnTo>
                        <a:pt x="4" y="64"/>
                      </a:lnTo>
                      <a:lnTo>
                        <a:pt x="0" y="46"/>
                      </a:lnTo>
                      <a:lnTo>
                        <a:pt x="4" y="28"/>
                      </a:lnTo>
                      <a:lnTo>
                        <a:pt x="14" y="14"/>
                      </a:lnTo>
                      <a:lnTo>
                        <a:pt x="30" y="4"/>
                      </a:lnTo>
                      <a:lnTo>
                        <a:pt x="48" y="0"/>
                      </a:lnTo>
                      <a:lnTo>
                        <a:pt x="66" y="4"/>
                      </a:lnTo>
                      <a:lnTo>
                        <a:pt x="82" y="14"/>
                      </a:lnTo>
                      <a:lnTo>
                        <a:pt x="92" y="28"/>
                      </a:lnTo>
                      <a:lnTo>
                        <a:pt x="9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  <p:sp>
              <p:nvSpPr>
                <p:cNvPr id="43212" name="Freeform 204"/>
                <p:cNvSpPr>
                  <a:spLocks/>
                </p:cNvSpPr>
                <p:nvPr/>
              </p:nvSpPr>
              <p:spPr bwMode="auto">
                <a:xfrm>
                  <a:off x="1366" y="2128"/>
                  <a:ext cx="252" cy="488"/>
                </a:xfrm>
                <a:custGeom>
                  <a:avLst/>
                  <a:gdLst>
                    <a:gd name="T0" fmla="*/ 234 w 252"/>
                    <a:gd name="T1" fmla="*/ 66 h 488"/>
                    <a:gd name="T2" fmla="*/ 212 w 252"/>
                    <a:gd name="T3" fmla="*/ 18 h 488"/>
                    <a:gd name="T4" fmla="*/ 156 w 252"/>
                    <a:gd name="T5" fmla="*/ 0 h 488"/>
                    <a:gd name="T6" fmla="*/ 96 w 252"/>
                    <a:gd name="T7" fmla="*/ 0 h 488"/>
                    <a:gd name="T8" fmla="*/ 40 w 252"/>
                    <a:gd name="T9" fmla="*/ 18 h 488"/>
                    <a:gd name="T10" fmla="*/ 18 w 252"/>
                    <a:gd name="T11" fmla="*/ 66 h 488"/>
                    <a:gd name="T12" fmla="*/ 0 w 252"/>
                    <a:gd name="T13" fmla="*/ 240 h 488"/>
                    <a:gd name="T14" fmla="*/ 8 w 252"/>
                    <a:gd name="T15" fmla="*/ 250 h 488"/>
                    <a:gd name="T16" fmla="*/ 20 w 252"/>
                    <a:gd name="T17" fmla="*/ 256 h 488"/>
                    <a:gd name="T18" fmla="*/ 32 w 252"/>
                    <a:gd name="T19" fmla="*/ 252 h 488"/>
                    <a:gd name="T20" fmla="*/ 40 w 252"/>
                    <a:gd name="T21" fmla="*/ 244 h 488"/>
                    <a:gd name="T22" fmla="*/ 60 w 252"/>
                    <a:gd name="T23" fmla="*/ 70 h 488"/>
                    <a:gd name="T24" fmla="*/ 60 w 252"/>
                    <a:gd name="T25" fmla="*/ 66 h 488"/>
                    <a:gd name="T26" fmla="*/ 62 w 252"/>
                    <a:gd name="T27" fmla="*/ 62 h 488"/>
                    <a:gd name="T28" fmla="*/ 66 w 252"/>
                    <a:gd name="T29" fmla="*/ 80 h 488"/>
                    <a:gd name="T30" fmla="*/ 64 w 252"/>
                    <a:gd name="T31" fmla="*/ 128 h 488"/>
                    <a:gd name="T32" fmla="*/ 62 w 252"/>
                    <a:gd name="T33" fmla="*/ 174 h 488"/>
                    <a:gd name="T34" fmla="*/ 62 w 252"/>
                    <a:gd name="T35" fmla="*/ 194 h 488"/>
                    <a:gd name="T36" fmla="*/ 44 w 252"/>
                    <a:gd name="T37" fmla="*/ 468 h 488"/>
                    <a:gd name="T38" fmla="*/ 54 w 252"/>
                    <a:gd name="T39" fmla="*/ 482 h 488"/>
                    <a:gd name="T40" fmla="*/ 70 w 252"/>
                    <a:gd name="T41" fmla="*/ 488 h 488"/>
                    <a:gd name="T42" fmla="*/ 86 w 252"/>
                    <a:gd name="T43" fmla="*/ 486 h 488"/>
                    <a:gd name="T44" fmla="*/ 96 w 252"/>
                    <a:gd name="T45" fmla="*/ 476 h 488"/>
                    <a:gd name="T46" fmla="*/ 102 w 252"/>
                    <a:gd name="T47" fmla="*/ 462 h 488"/>
                    <a:gd name="T48" fmla="*/ 126 w 252"/>
                    <a:gd name="T49" fmla="*/ 226 h 488"/>
                    <a:gd name="T50" fmla="*/ 150 w 252"/>
                    <a:gd name="T51" fmla="*/ 462 h 488"/>
                    <a:gd name="T52" fmla="*/ 156 w 252"/>
                    <a:gd name="T53" fmla="*/ 476 h 488"/>
                    <a:gd name="T54" fmla="*/ 166 w 252"/>
                    <a:gd name="T55" fmla="*/ 486 h 488"/>
                    <a:gd name="T56" fmla="*/ 182 w 252"/>
                    <a:gd name="T57" fmla="*/ 488 h 488"/>
                    <a:gd name="T58" fmla="*/ 198 w 252"/>
                    <a:gd name="T59" fmla="*/ 482 h 488"/>
                    <a:gd name="T60" fmla="*/ 208 w 252"/>
                    <a:gd name="T61" fmla="*/ 468 h 488"/>
                    <a:gd name="T62" fmla="*/ 190 w 252"/>
                    <a:gd name="T63" fmla="*/ 194 h 488"/>
                    <a:gd name="T64" fmla="*/ 190 w 252"/>
                    <a:gd name="T65" fmla="*/ 174 h 488"/>
                    <a:gd name="T66" fmla="*/ 188 w 252"/>
                    <a:gd name="T67" fmla="*/ 128 h 488"/>
                    <a:gd name="T68" fmla="*/ 186 w 252"/>
                    <a:gd name="T69" fmla="*/ 80 h 488"/>
                    <a:gd name="T70" fmla="*/ 192 w 252"/>
                    <a:gd name="T71" fmla="*/ 62 h 488"/>
                    <a:gd name="T72" fmla="*/ 192 w 252"/>
                    <a:gd name="T73" fmla="*/ 66 h 488"/>
                    <a:gd name="T74" fmla="*/ 192 w 252"/>
                    <a:gd name="T75" fmla="*/ 70 h 488"/>
                    <a:gd name="T76" fmla="*/ 212 w 252"/>
                    <a:gd name="T77" fmla="*/ 244 h 488"/>
                    <a:gd name="T78" fmla="*/ 220 w 252"/>
                    <a:gd name="T79" fmla="*/ 252 h 488"/>
                    <a:gd name="T80" fmla="*/ 234 w 252"/>
                    <a:gd name="T81" fmla="*/ 256 h 488"/>
                    <a:gd name="T82" fmla="*/ 246 w 252"/>
                    <a:gd name="T83" fmla="*/ 250 h 488"/>
                    <a:gd name="T84" fmla="*/ 252 w 252"/>
                    <a:gd name="T85" fmla="*/ 24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2" h="488">
                      <a:moveTo>
                        <a:pt x="252" y="232"/>
                      </a:moveTo>
                      <a:lnTo>
                        <a:pt x="234" y="66"/>
                      </a:lnTo>
                      <a:lnTo>
                        <a:pt x="228" y="40"/>
                      </a:lnTo>
                      <a:lnTo>
                        <a:pt x="212" y="18"/>
                      </a:lnTo>
                      <a:lnTo>
                        <a:pt x="188" y="6"/>
                      </a:lnTo>
                      <a:lnTo>
                        <a:pt x="156" y="0"/>
                      </a:lnTo>
                      <a:lnTo>
                        <a:pt x="126" y="0"/>
                      </a:lnTo>
                      <a:lnTo>
                        <a:pt x="96" y="0"/>
                      </a:lnTo>
                      <a:lnTo>
                        <a:pt x="66" y="6"/>
                      </a:lnTo>
                      <a:lnTo>
                        <a:pt x="40" y="18"/>
                      </a:lnTo>
                      <a:lnTo>
                        <a:pt x="24" y="40"/>
                      </a:lnTo>
                      <a:lnTo>
                        <a:pt x="18" y="66"/>
                      </a:lnTo>
                      <a:lnTo>
                        <a:pt x="0" y="232"/>
                      </a:lnTo>
                      <a:lnTo>
                        <a:pt x="0" y="240"/>
                      </a:lnTo>
                      <a:lnTo>
                        <a:pt x="4" y="246"/>
                      </a:lnTo>
                      <a:lnTo>
                        <a:pt x="8" y="250"/>
                      </a:lnTo>
                      <a:lnTo>
                        <a:pt x="12" y="254"/>
                      </a:lnTo>
                      <a:lnTo>
                        <a:pt x="20" y="256"/>
                      </a:lnTo>
                      <a:lnTo>
                        <a:pt x="26" y="256"/>
                      </a:lnTo>
                      <a:lnTo>
                        <a:pt x="32" y="252"/>
                      </a:lnTo>
                      <a:lnTo>
                        <a:pt x="38" y="248"/>
                      </a:lnTo>
                      <a:lnTo>
                        <a:pt x="40" y="244"/>
                      </a:lnTo>
                      <a:lnTo>
                        <a:pt x="42" y="238"/>
                      </a:lnTo>
                      <a:lnTo>
                        <a:pt x="60" y="70"/>
                      </a:lnTo>
                      <a:lnTo>
                        <a:pt x="60" y="68"/>
                      </a:lnTo>
                      <a:lnTo>
                        <a:pt x="60" y="66"/>
                      </a:lnTo>
                      <a:lnTo>
                        <a:pt x="60" y="64"/>
                      </a:lnTo>
                      <a:lnTo>
                        <a:pt x="62" y="62"/>
                      </a:lnTo>
                      <a:lnTo>
                        <a:pt x="66" y="62"/>
                      </a:lnTo>
                      <a:lnTo>
                        <a:pt x="66" y="80"/>
                      </a:lnTo>
                      <a:lnTo>
                        <a:pt x="66" y="102"/>
                      </a:lnTo>
                      <a:lnTo>
                        <a:pt x="64" y="128"/>
                      </a:lnTo>
                      <a:lnTo>
                        <a:pt x="64" y="152"/>
                      </a:lnTo>
                      <a:lnTo>
                        <a:pt x="62" y="174"/>
                      </a:lnTo>
                      <a:lnTo>
                        <a:pt x="62" y="188"/>
                      </a:lnTo>
                      <a:lnTo>
                        <a:pt x="62" y="194"/>
                      </a:lnTo>
                      <a:lnTo>
                        <a:pt x="44" y="458"/>
                      </a:lnTo>
                      <a:lnTo>
                        <a:pt x="44" y="468"/>
                      </a:lnTo>
                      <a:lnTo>
                        <a:pt x="48" y="476"/>
                      </a:lnTo>
                      <a:lnTo>
                        <a:pt x="54" y="482"/>
                      </a:lnTo>
                      <a:lnTo>
                        <a:pt x="62" y="486"/>
                      </a:lnTo>
                      <a:lnTo>
                        <a:pt x="70" y="488"/>
                      </a:lnTo>
                      <a:lnTo>
                        <a:pt x="78" y="488"/>
                      </a:lnTo>
                      <a:lnTo>
                        <a:pt x="86" y="486"/>
                      </a:lnTo>
                      <a:lnTo>
                        <a:pt x="92" y="482"/>
                      </a:lnTo>
                      <a:lnTo>
                        <a:pt x="96" y="476"/>
                      </a:lnTo>
                      <a:lnTo>
                        <a:pt x="100" y="470"/>
                      </a:lnTo>
                      <a:lnTo>
                        <a:pt x="102" y="462"/>
                      </a:lnTo>
                      <a:lnTo>
                        <a:pt x="118" y="226"/>
                      </a:lnTo>
                      <a:lnTo>
                        <a:pt x="126" y="226"/>
                      </a:lnTo>
                      <a:lnTo>
                        <a:pt x="134" y="226"/>
                      </a:lnTo>
                      <a:lnTo>
                        <a:pt x="150" y="462"/>
                      </a:lnTo>
                      <a:lnTo>
                        <a:pt x="152" y="470"/>
                      </a:lnTo>
                      <a:lnTo>
                        <a:pt x="156" y="476"/>
                      </a:lnTo>
                      <a:lnTo>
                        <a:pt x="160" y="482"/>
                      </a:lnTo>
                      <a:lnTo>
                        <a:pt x="166" y="486"/>
                      </a:lnTo>
                      <a:lnTo>
                        <a:pt x="174" y="488"/>
                      </a:lnTo>
                      <a:lnTo>
                        <a:pt x="182" y="488"/>
                      </a:lnTo>
                      <a:lnTo>
                        <a:pt x="190" y="486"/>
                      </a:lnTo>
                      <a:lnTo>
                        <a:pt x="198" y="482"/>
                      </a:lnTo>
                      <a:lnTo>
                        <a:pt x="204" y="476"/>
                      </a:lnTo>
                      <a:lnTo>
                        <a:pt x="208" y="468"/>
                      </a:lnTo>
                      <a:lnTo>
                        <a:pt x="208" y="458"/>
                      </a:lnTo>
                      <a:lnTo>
                        <a:pt x="190" y="194"/>
                      </a:lnTo>
                      <a:lnTo>
                        <a:pt x="190" y="188"/>
                      </a:lnTo>
                      <a:lnTo>
                        <a:pt x="190" y="174"/>
                      </a:lnTo>
                      <a:lnTo>
                        <a:pt x="188" y="152"/>
                      </a:lnTo>
                      <a:lnTo>
                        <a:pt x="188" y="128"/>
                      </a:lnTo>
                      <a:lnTo>
                        <a:pt x="188" y="102"/>
                      </a:lnTo>
                      <a:lnTo>
                        <a:pt x="186" y="80"/>
                      </a:lnTo>
                      <a:lnTo>
                        <a:pt x="186" y="62"/>
                      </a:lnTo>
                      <a:lnTo>
                        <a:pt x="192" y="62"/>
                      </a:lnTo>
                      <a:lnTo>
                        <a:pt x="192" y="64"/>
                      </a:lnTo>
                      <a:lnTo>
                        <a:pt x="192" y="66"/>
                      </a:lnTo>
                      <a:lnTo>
                        <a:pt x="192" y="68"/>
                      </a:lnTo>
                      <a:lnTo>
                        <a:pt x="192" y="70"/>
                      </a:lnTo>
                      <a:lnTo>
                        <a:pt x="210" y="238"/>
                      </a:lnTo>
                      <a:lnTo>
                        <a:pt x="212" y="244"/>
                      </a:lnTo>
                      <a:lnTo>
                        <a:pt x="216" y="248"/>
                      </a:lnTo>
                      <a:lnTo>
                        <a:pt x="220" y="252"/>
                      </a:lnTo>
                      <a:lnTo>
                        <a:pt x="226" y="256"/>
                      </a:lnTo>
                      <a:lnTo>
                        <a:pt x="234" y="256"/>
                      </a:lnTo>
                      <a:lnTo>
                        <a:pt x="240" y="254"/>
                      </a:lnTo>
                      <a:lnTo>
                        <a:pt x="246" y="250"/>
                      </a:lnTo>
                      <a:lnTo>
                        <a:pt x="250" y="246"/>
                      </a:lnTo>
                      <a:lnTo>
                        <a:pt x="252" y="240"/>
                      </a:lnTo>
                      <a:lnTo>
                        <a:pt x="252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chemeClr val="bg1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ja-JP" altLang="en-US" sz="2400"/>
                </a:p>
              </p:txBody>
            </p:sp>
          </p:grpSp>
        </p:grpSp>
      </p:grpSp>
      <p:sp>
        <p:nvSpPr>
          <p:cNvPr id="43213" name="AutoShape 205"/>
          <p:cNvSpPr>
            <a:spLocks noChangeArrowheads="1"/>
          </p:cNvSpPr>
          <p:nvPr/>
        </p:nvSpPr>
        <p:spPr bwMode="auto">
          <a:xfrm>
            <a:off x="6249987" y="2852738"/>
            <a:ext cx="576263" cy="576262"/>
          </a:xfrm>
          <a:prstGeom prst="leftArrow">
            <a:avLst>
              <a:gd name="adj1" fmla="val 66389"/>
              <a:gd name="adj2" fmla="val 3967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ja-JP" altLang="en-US" sz="1400"/>
              <a:t>公開</a:t>
            </a:r>
          </a:p>
        </p:txBody>
      </p:sp>
      <p:sp>
        <p:nvSpPr>
          <p:cNvPr id="110" name="大かっこ 109"/>
          <p:cNvSpPr/>
          <p:nvPr/>
        </p:nvSpPr>
        <p:spPr>
          <a:xfrm>
            <a:off x="6248400" y="1334666"/>
            <a:ext cx="3485531" cy="438150"/>
          </a:xfrm>
          <a:prstGeom prst="bracketPair">
            <a:avLst>
              <a:gd name="adj" fmla="val 764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r>
              <a:rPr lang="ja-JP" altLang="en-US" sz="1400" dirty="0">
                <a:latin typeface="ＭＳ Ｐゴシック" pitchFamily="50" charset="-128"/>
              </a:rPr>
              <a:t>実施主体：　日本アイ・ビー・エム株式会社</a:t>
            </a:r>
          </a:p>
          <a:p>
            <a:r>
              <a:rPr lang="ja-JP" altLang="en-US" sz="1400" dirty="0">
                <a:latin typeface="ＭＳ Ｐゴシック" pitchFamily="50" charset="-128"/>
              </a:rPr>
              <a:t>連携主体：　</a:t>
            </a:r>
            <a:r>
              <a:rPr lang="ja-JP" altLang="en-US" sz="1400" dirty="0" smtClean="0">
                <a:latin typeface="ＭＳ Ｐゴシック" pitchFamily="50" charset="-128"/>
              </a:rPr>
              <a:t>京都市等</a:t>
            </a:r>
            <a:endParaRPr lang="en-US" altLang="ja-JP" sz="1400" dirty="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0" y="-2352"/>
            <a:ext cx="990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平成</a:t>
            </a:r>
            <a:r>
              <a:rPr lang="en-US" altLang="ja-JP" dirty="0">
                <a:latin typeface="+mn-ea"/>
              </a:rPr>
              <a:t>25</a:t>
            </a:r>
            <a:r>
              <a:rPr lang="ja-JP" altLang="en-US" dirty="0">
                <a:latin typeface="+mn-ea"/>
              </a:rPr>
              <a:t>年度オープンデータ実証実験（例</a:t>
            </a:r>
            <a:r>
              <a:rPr lang="ja-JP" altLang="en-US" dirty="0" smtClean="0">
                <a:latin typeface="+mn-ea"/>
              </a:rPr>
              <a:t>）　③</a:t>
            </a:r>
            <a:r>
              <a:rPr lang="ja-JP" altLang="en-US" sz="2000" dirty="0" smtClean="0">
                <a:latin typeface="+mn-ea"/>
              </a:rPr>
              <a:t>観光実証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82" name="スライド番号プレースホルダ 11"/>
          <p:cNvSpPr>
            <a:spLocks noGrp="1"/>
          </p:cNvSpPr>
          <p:nvPr>
            <p:ph type="sldNum" sz="quarter" idx="4294967295"/>
          </p:nvPr>
        </p:nvSpPr>
        <p:spPr>
          <a:xfrm>
            <a:off x="9129464" y="6520259"/>
            <a:ext cx="77997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65055-439F-4391-840E-CC8A179C19DE}" type="slidenum">
              <a:rPr kumimoji="0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Rectangle 338"/>
          <p:cNvSpPr>
            <a:spLocks noChangeArrowheads="1"/>
          </p:cNvSpPr>
          <p:nvPr/>
        </p:nvSpPr>
        <p:spPr bwMode="auto">
          <a:xfrm>
            <a:off x="128463" y="758602"/>
            <a:ext cx="9777535" cy="720080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  <a:effectLst/>
          <a:extLst/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dirty="0" smtClean="0">
                <a:solidFill>
                  <a:srgbClr val="000000"/>
                </a:solidFill>
              </a:rPr>
              <a:t>京都市等の協力を得て、パークアンドライドを促す等、高度なナビゲーション等を実現。</a:t>
            </a:r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9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直線コネクタ 29"/>
          <p:cNvCxnSpPr>
            <a:cxnSpLocks noChangeShapeType="1"/>
          </p:cNvCxnSpPr>
          <p:nvPr/>
        </p:nvCxnSpPr>
        <p:spPr bwMode="auto">
          <a:xfrm>
            <a:off x="0" y="404664"/>
            <a:ext cx="9906000" cy="1587"/>
          </a:xfrm>
          <a:prstGeom prst="line">
            <a:avLst/>
          </a:prstGeom>
          <a:noFill/>
          <a:ln w="63500" cmpd="sng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32" name="正方形/長方形 31"/>
          <p:cNvSpPr/>
          <p:nvPr/>
        </p:nvSpPr>
        <p:spPr>
          <a:xfrm>
            <a:off x="211105" y="495518"/>
            <a:ext cx="9511057" cy="8640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180975" indent="-180975"/>
            <a:r>
              <a:rPr lang="ja-JP" altLang="en-US" sz="1600" dirty="0" smtClean="0">
                <a:solidFill>
                  <a:schemeClr val="tx1"/>
                </a:solidFill>
                <a:latin typeface="+mn-ea"/>
              </a:rPr>
              <a:t>○　昨年度実施された「オープンデータ流通推進コンソーシアム」の「データガバナンス委員会」におけるケーススタディ結果を踏まえ、総務省</a:t>
            </a:r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は</a:t>
            </a:r>
            <a:r>
              <a:rPr lang="ja-JP" altLang="en-US" sz="1600" dirty="0" smtClean="0">
                <a:solidFill>
                  <a:schemeClr val="tx1"/>
                </a:solidFill>
                <a:latin typeface="+mn-ea"/>
              </a:rPr>
              <a:t>、行政</a:t>
            </a:r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が保有する</a:t>
            </a:r>
            <a:r>
              <a:rPr lang="ja-JP" altLang="en-US" sz="1600" dirty="0" smtClean="0">
                <a:solidFill>
                  <a:schemeClr val="tx1"/>
                </a:solidFill>
                <a:latin typeface="+mn-ea"/>
              </a:rPr>
              <a:t>情報のオープンデータ化</a:t>
            </a:r>
            <a:r>
              <a:rPr lang="ja-JP" altLang="en-US" sz="1600" dirty="0">
                <a:solidFill>
                  <a:schemeClr val="tx1"/>
                </a:solidFill>
                <a:latin typeface="+mn-ea"/>
              </a:rPr>
              <a:t>のテストケースとして、情報通信白書のオープンデータ化</a:t>
            </a:r>
            <a:r>
              <a:rPr lang="ja-JP" altLang="en-US" sz="1600" dirty="0" smtClean="0">
                <a:solidFill>
                  <a:schemeClr val="tx1"/>
                </a:solidFill>
                <a:latin typeface="+mn-ea"/>
              </a:rPr>
              <a:t>を実施。</a:t>
            </a:r>
            <a:endParaRPr lang="ja-JP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53000" y="1510913"/>
            <a:ext cx="47555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ja-JP" altLang="en-US" sz="1800" dirty="0" smtClean="0">
                <a:latin typeface="+mn-ea"/>
                <a:ea typeface="+mn-ea"/>
              </a:rPr>
              <a:t>平成</a:t>
            </a:r>
            <a:r>
              <a:rPr lang="en-US" altLang="ja-JP" sz="1800" dirty="0" smtClean="0">
                <a:latin typeface="+mn-ea"/>
                <a:ea typeface="+mn-ea"/>
              </a:rPr>
              <a:t>20</a:t>
            </a:r>
            <a:r>
              <a:rPr lang="ja-JP" altLang="en-US" sz="1800" dirty="0" smtClean="0">
                <a:latin typeface="+mn-ea"/>
                <a:ea typeface="+mn-ea"/>
              </a:rPr>
              <a:t>～平成</a:t>
            </a:r>
            <a:r>
              <a:rPr lang="en-US" altLang="ja-JP" sz="1800" dirty="0" smtClean="0">
                <a:latin typeface="+mn-ea"/>
                <a:ea typeface="+mn-ea"/>
              </a:rPr>
              <a:t>25</a:t>
            </a:r>
            <a:r>
              <a:rPr lang="ja-JP" altLang="en-US" sz="1800" dirty="0" smtClean="0">
                <a:latin typeface="+mn-ea"/>
                <a:ea typeface="+mn-ea"/>
              </a:rPr>
              <a:t>年版情報通信白書について、オープンデータ化を実施。</a:t>
            </a:r>
            <a:endParaRPr lang="en-US" altLang="ja-JP" sz="1800" dirty="0" smtClean="0">
              <a:latin typeface="+mn-ea"/>
              <a:ea typeface="+mn-ea"/>
            </a:endParaRPr>
          </a:p>
          <a:p>
            <a:endParaRPr lang="en-US" altLang="ja-JP" sz="1600" dirty="0">
              <a:latin typeface="+mn-ea"/>
              <a:ea typeface="+mn-ea"/>
            </a:endParaRPr>
          </a:p>
          <a:p>
            <a:r>
              <a:rPr lang="ja-JP" altLang="en-US" sz="1600" dirty="0" smtClean="0">
                <a:latin typeface="+mn-ea"/>
                <a:ea typeface="+mn-ea"/>
              </a:rPr>
              <a:t>　○原則として、</a:t>
            </a:r>
            <a:r>
              <a:rPr lang="ja-JP" altLang="en-US" sz="1600" u="sng" dirty="0" smtClean="0">
                <a:latin typeface="+mn-ea"/>
                <a:ea typeface="+mn-ea"/>
              </a:rPr>
              <a:t>自由な二次利用を認める利用条件</a:t>
            </a:r>
            <a:r>
              <a:rPr lang="ja-JP" altLang="en-US" sz="1600" dirty="0" smtClean="0">
                <a:latin typeface="+mn-ea"/>
                <a:ea typeface="+mn-ea"/>
              </a:rPr>
              <a:t>。</a:t>
            </a:r>
            <a:endParaRPr lang="en-US" altLang="ja-JP" sz="1600" dirty="0" smtClean="0">
              <a:latin typeface="+mn-ea"/>
              <a:ea typeface="+mn-ea"/>
            </a:endParaRPr>
          </a:p>
          <a:p>
            <a:r>
              <a:rPr lang="ja-JP" altLang="en-US" sz="1600" dirty="0" smtClean="0">
                <a:latin typeface="+mn-ea"/>
                <a:ea typeface="+mn-ea"/>
              </a:rPr>
              <a:t>　○</a:t>
            </a:r>
            <a:r>
              <a:rPr lang="ja-JP" altLang="en-US" sz="1600" u="sng" dirty="0" smtClean="0">
                <a:latin typeface="+mn-ea"/>
                <a:ea typeface="+mn-ea"/>
              </a:rPr>
              <a:t>数値データ等は著作権を有しない</a:t>
            </a:r>
            <a:r>
              <a:rPr lang="ja-JP" altLang="en-US" sz="1600" dirty="0" smtClean="0">
                <a:latin typeface="+mn-ea"/>
                <a:ea typeface="+mn-ea"/>
              </a:rPr>
              <a:t>ことを明記。</a:t>
            </a:r>
            <a:endParaRPr lang="en-US" altLang="ja-JP" sz="1600" dirty="0" smtClean="0">
              <a:latin typeface="+mn-ea"/>
              <a:ea typeface="+mn-ea"/>
            </a:endParaRPr>
          </a:p>
          <a:p>
            <a:pPr marL="355600" indent="-355600"/>
            <a:r>
              <a:rPr lang="ja-JP" altLang="en-US" sz="1600" dirty="0" smtClean="0">
                <a:latin typeface="+mn-ea"/>
                <a:ea typeface="+mn-ea"/>
              </a:rPr>
              <a:t>　○数値データは、従来の</a:t>
            </a:r>
            <a:r>
              <a:rPr lang="en-US" altLang="ja-JP" sz="1600" dirty="0" smtClean="0">
                <a:latin typeface="+mn-ea"/>
                <a:ea typeface="+mn-ea"/>
              </a:rPr>
              <a:t>Excel</a:t>
            </a:r>
            <a:r>
              <a:rPr lang="ja-JP" altLang="en-US" sz="1600" dirty="0" err="1" smtClean="0">
                <a:latin typeface="+mn-ea"/>
                <a:ea typeface="+mn-ea"/>
              </a:rPr>
              <a:t>だけで</a:t>
            </a:r>
            <a:r>
              <a:rPr lang="ja-JP" altLang="en-US" sz="1600" dirty="0" smtClean="0">
                <a:latin typeface="+mn-ea"/>
                <a:ea typeface="+mn-ea"/>
              </a:rPr>
              <a:t>なく、</a:t>
            </a:r>
            <a:r>
              <a:rPr lang="ja-JP" altLang="en-US" sz="1600" u="sng" dirty="0" smtClean="0">
                <a:latin typeface="+mn-ea"/>
                <a:ea typeface="+mn-ea"/>
              </a:rPr>
              <a:t>より機械判読に適した</a:t>
            </a:r>
            <a:r>
              <a:rPr lang="en-US" altLang="ja-JP" sz="1600" u="sng" dirty="0" smtClean="0">
                <a:latin typeface="+mn-ea"/>
                <a:ea typeface="+mn-ea"/>
              </a:rPr>
              <a:t>CSV</a:t>
            </a:r>
            <a:r>
              <a:rPr lang="ja-JP" altLang="en-US" sz="1600" u="sng" dirty="0" smtClean="0">
                <a:latin typeface="+mn-ea"/>
                <a:ea typeface="+mn-ea"/>
              </a:rPr>
              <a:t>形式</a:t>
            </a:r>
            <a:r>
              <a:rPr lang="ja-JP" altLang="en-US" sz="1600" dirty="0" smtClean="0">
                <a:latin typeface="+mn-ea"/>
                <a:ea typeface="+mn-ea"/>
              </a:rPr>
              <a:t>で提供。</a:t>
            </a:r>
            <a:endParaRPr lang="en-US" altLang="ja-JP" sz="1600" dirty="0" smtClean="0">
              <a:latin typeface="+mn-ea"/>
              <a:ea typeface="+mn-ea"/>
            </a:endParaRPr>
          </a:p>
        </p:txBody>
      </p:sp>
      <p:pic>
        <p:nvPicPr>
          <p:cNvPr id="35" name="図 34" descr="C:\Users\002563\AppData\Local\Microsoft\Windows\Temporary Internet Files\Content.Outlook\IP4KCOQ3\総務省｜情報通信白書データベース (3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2" r="11563"/>
          <a:stretch/>
        </p:blipFill>
        <p:spPr bwMode="auto">
          <a:xfrm>
            <a:off x="200472" y="1484784"/>
            <a:ext cx="3060340" cy="51125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"/>
          <a:stretch/>
        </p:blipFill>
        <p:spPr>
          <a:xfrm>
            <a:off x="634540" y="3519576"/>
            <a:ext cx="4062870" cy="21416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角丸四角形 46"/>
          <p:cNvSpPr/>
          <p:nvPr/>
        </p:nvSpPr>
        <p:spPr>
          <a:xfrm>
            <a:off x="2360712" y="5065457"/>
            <a:ext cx="1008112" cy="6865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角丸四角形 47"/>
          <p:cNvSpPr/>
          <p:nvPr/>
        </p:nvSpPr>
        <p:spPr>
          <a:xfrm>
            <a:off x="1928664" y="6021288"/>
            <a:ext cx="1224136" cy="6865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線吹き出し 1 (枠付き) 48"/>
          <p:cNvSpPr/>
          <p:nvPr/>
        </p:nvSpPr>
        <p:spPr>
          <a:xfrm>
            <a:off x="5110858" y="3719829"/>
            <a:ext cx="3802582" cy="1345628"/>
          </a:xfrm>
          <a:prstGeom prst="borderCallout1">
            <a:avLst>
              <a:gd name="adj1" fmla="val 47380"/>
              <a:gd name="adj2" fmla="val 4"/>
              <a:gd name="adj3" fmla="val 99571"/>
              <a:gd name="adj4" fmla="val -50009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rgbClr val="FF0000"/>
                </a:solidFill>
              </a:rPr>
              <a:t>原則として、自由な二次利用を認める旨を明記するとともに、クリエイティブ・コモンズ・ライセンスの表示ライセンス（ＣＣ－ＢＹ）で利用可能な点についても記載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50" name="線吹き出し 1 (枠付き) 49"/>
          <p:cNvSpPr/>
          <p:nvPr/>
        </p:nvSpPr>
        <p:spPr>
          <a:xfrm>
            <a:off x="5110858" y="6089946"/>
            <a:ext cx="3802582" cy="555374"/>
          </a:xfrm>
          <a:prstGeom prst="borderCallout1">
            <a:avLst>
              <a:gd name="adj1" fmla="val 39915"/>
              <a:gd name="adj2" fmla="val -654"/>
              <a:gd name="adj3" fmla="val -4519"/>
              <a:gd name="adj4" fmla="val -51582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srgbClr val="FF0000"/>
                </a:solidFill>
              </a:rPr>
              <a:t>数値データは著作権を有しない旨を明記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326403" y="5536255"/>
            <a:ext cx="754389" cy="10968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線吹き出し 1 (枠付き) 16"/>
          <p:cNvSpPr/>
          <p:nvPr/>
        </p:nvSpPr>
        <p:spPr>
          <a:xfrm>
            <a:off x="5110858" y="5355762"/>
            <a:ext cx="3802582" cy="360985"/>
          </a:xfrm>
          <a:prstGeom prst="borderCallout1">
            <a:avLst>
              <a:gd name="adj1" fmla="val 47860"/>
              <a:gd name="adj2" fmla="val -217"/>
              <a:gd name="adj3" fmla="val 65783"/>
              <a:gd name="adj4" fmla="val -53283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rgbClr val="FF0000"/>
                </a:solidFill>
              </a:rPr>
              <a:t>ＣＳＶデータのダウンロードが可能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2604211" y="3079904"/>
            <a:ext cx="305187" cy="43967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326404" y="2852936"/>
            <a:ext cx="809678" cy="214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" y="-2353"/>
            <a:ext cx="9905999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ja-JP" altLang="en-US" sz="1800" dirty="0" smtClean="0">
                <a:latin typeface="+mn-ea"/>
              </a:rPr>
              <a:t>総務省保有情報のオープンデータ化　①情報通信白書</a:t>
            </a:r>
            <a:endParaRPr lang="ja-JP" altLang="en-US" sz="1800" dirty="0">
              <a:solidFill>
                <a:srgbClr val="FF0000"/>
              </a:solidFill>
              <a:latin typeface="HGP創英角ｺﾞｼｯｸUB" pitchFamily="50" charset="-128"/>
              <a:ea typeface="ＤＨＰ特太ゴシック体" pitchFamily="2" charset="-128"/>
            </a:endParaRPr>
          </a:p>
        </p:txBody>
      </p:sp>
      <p:sp>
        <p:nvSpPr>
          <p:cNvPr id="19" name="スライド番号プレースホルダ 11"/>
          <p:cNvSpPr>
            <a:spLocks noGrp="1"/>
          </p:cNvSpPr>
          <p:nvPr>
            <p:ph type="sldNum" sz="quarter" idx="4294967295"/>
          </p:nvPr>
        </p:nvSpPr>
        <p:spPr>
          <a:xfrm>
            <a:off x="9129464" y="6520259"/>
            <a:ext cx="77997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65055-439F-4391-840E-CC8A179C19DE}" type="slidenum">
              <a:rPr kumimoji="0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75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2" y="-2353"/>
            <a:ext cx="9905999" cy="369316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ja-JP" altLang="en-US" sz="1800" dirty="0" smtClean="0">
                <a:latin typeface="+mn-ea"/>
              </a:rPr>
              <a:t>総務省保有情報のオープンデータ化　②統計</a:t>
            </a:r>
            <a:endParaRPr lang="ja-JP" altLang="en-US" sz="1800" dirty="0">
              <a:solidFill>
                <a:srgbClr val="FF0000"/>
              </a:solidFill>
              <a:latin typeface="HGP創英角ｺﾞｼｯｸUB" pitchFamily="50" charset="-128"/>
              <a:ea typeface="ＤＨＰ特太ゴシック体" pitchFamily="2" charset="-128"/>
            </a:endParaRPr>
          </a:p>
        </p:txBody>
      </p:sp>
      <p:sp>
        <p:nvSpPr>
          <p:cNvPr id="19" name="スライド番号プレースホルダ 11"/>
          <p:cNvSpPr>
            <a:spLocks noGrp="1"/>
          </p:cNvSpPr>
          <p:nvPr>
            <p:ph type="sldNum" sz="quarter" idx="4294967295"/>
          </p:nvPr>
        </p:nvSpPr>
        <p:spPr>
          <a:xfrm>
            <a:off x="9129464" y="6520259"/>
            <a:ext cx="77997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65055-439F-4391-840E-CC8A179C19DE}" type="slidenum">
              <a:rPr kumimoji="0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直線コネクタ 19"/>
          <p:cNvCxnSpPr>
            <a:cxnSpLocks noChangeShapeType="1"/>
          </p:cNvCxnSpPr>
          <p:nvPr/>
        </p:nvCxnSpPr>
        <p:spPr bwMode="auto">
          <a:xfrm>
            <a:off x="0" y="404664"/>
            <a:ext cx="9906000" cy="1587"/>
          </a:xfrm>
          <a:prstGeom prst="line">
            <a:avLst/>
          </a:prstGeom>
          <a:noFill/>
          <a:ln w="63500" cmpd="sng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21" name="正方形/長方形 20"/>
          <p:cNvSpPr/>
          <p:nvPr/>
        </p:nvSpPr>
        <p:spPr>
          <a:xfrm>
            <a:off x="134243" y="1052736"/>
            <a:ext cx="6691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ＭＳ Ｐゴシック"/>
                <a:ea typeface="ＭＳ Ｐゴシック"/>
              </a:rPr>
              <a:t>○　政府統計のポータルサイト </a:t>
            </a:r>
            <a:r>
              <a:rPr lang="en-US" altLang="ja-JP" sz="1600" dirty="0">
                <a:latin typeface="ＭＳ Ｐゴシック"/>
                <a:ea typeface="ＭＳ Ｐゴシック"/>
              </a:rPr>
              <a:t>『e-Stat』 </a:t>
            </a:r>
            <a:r>
              <a:rPr lang="ja-JP" altLang="en-US" sz="1600" dirty="0">
                <a:latin typeface="ＭＳ Ｐゴシック"/>
                <a:ea typeface="ＭＳ Ｐゴシック"/>
              </a:rPr>
              <a:t>に、</a:t>
            </a:r>
            <a:r>
              <a:rPr lang="ja-JP" altLang="en-US" sz="1600" u="sng" dirty="0">
                <a:latin typeface="ＭＳ Ｐゴシック"/>
                <a:ea typeface="ＭＳ Ｐゴシック"/>
              </a:rPr>
              <a:t>新たにＡＰＩ機能を</a:t>
            </a:r>
            <a:r>
              <a:rPr lang="ja-JP" altLang="en-US" sz="1600" u="sng" dirty="0" smtClean="0">
                <a:latin typeface="ＭＳ Ｐゴシック"/>
                <a:ea typeface="ＭＳ Ｐゴシック"/>
              </a:rPr>
              <a:t>付加</a:t>
            </a:r>
            <a:r>
              <a:rPr lang="ja-JP" altLang="en-US" sz="1600" u="sng" dirty="0">
                <a:latin typeface="ＭＳ Ｐゴシック"/>
                <a:ea typeface="ＭＳ Ｐゴシック"/>
              </a:rPr>
              <a:t>することで</a:t>
            </a:r>
            <a:r>
              <a:rPr lang="ja-JP" altLang="en-US" sz="1600" dirty="0" smtClean="0">
                <a:latin typeface="ＭＳ Ｐゴシック"/>
                <a:ea typeface="ＭＳ Ｐゴシック"/>
              </a:rPr>
              <a:t>、</a:t>
            </a:r>
            <a:r>
              <a:rPr lang="ja-JP" altLang="en-US" sz="1600" dirty="0">
                <a:latin typeface="ＭＳ Ｐゴシック"/>
                <a:ea typeface="ＭＳ Ｐゴシック"/>
              </a:rPr>
              <a:t>次のようなことが可能に。</a:t>
            </a:r>
            <a:endParaRPr lang="en-US" altLang="ja-JP" sz="1600" dirty="0">
              <a:latin typeface="ＭＳ Ｐゴシック"/>
              <a:ea typeface="ＭＳ Ｐゴシック"/>
            </a:endParaRPr>
          </a:p>
          <a:p>
            <a:pPr marL="0" lvl="1" indent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ＭＳ Ｐゴシック"/>
                <a:ea typeface="ＭＳ Ｐゴシック"/>
              </a:rPr>
              <a:t>　① 利用者の情報システムに</a:t>
            </a:r>
            <a:r>
              <a:rPr lang="en-US" altLang="ja-JP" sz="1600" dirty="0">
                <a:latin typeface="ＭＳ Ｐゴシック"/>
                <a:ea typeface="ＭＳ Ｐゴシック"/>
              </a:rPr>
              <a:t>e-Stat</a:t>
            </a:r>
            <a:r>
              <a:rPr lang="ja-JP" altLang="en-US" sz="1600" dirty="0">
                <a:latin typeface="ＭＳ Ｐゴシック"/>
                <a:ea typeface="ＭＳ Ｐゴシック"/>
              </a:rPr>
              <a:t>のデータを自動的に反映</a:t>
            </a:r>
          </a:p>
          <a:p>
            <a:pPr marL="273050" lvl="1" indent="-2730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ＭＳ Ｐゴシック"/>
                <a:ea typeface="ＭＳ Ｐゴシック"/>
              </a:rPr>
              <a:t>　② ユーザー保有やインターネット上のデータ等と連動させた高度な統計データ分析</a:t>
            </a:r>
            <a:endParaRPr lang="en-US" altLang="ja-JP" sz="1600" dirty="0">
              <a:latin typeface="ＭＳ Ｐゴシック"/>
              <a:ea typeface="ＭＳ Ｐゴシック"/>
            </a:endParaRPr>
          </a:p>
          <a:p>
            <a:pPr marL="180975" lvl="1" indent="-1809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ＭＳ Ｐゴシック"/>
                <a:ea typeface="ＭＳ Ｐゴシック"/>
              </a:rPr>
              <a:t>○　平成</a:t>
            </a:r>
            <a:r>
              <a:rPr lang="en-US" altLang="ja-JP" sz="1600" dirty="0">
                <a:latin typeface="ＭＳ Ｐゴシック"/>
                <a:ea typeface="ＭＳ Ｐゴシック"/>
              </a:rPr>
              <a:t>25</a:t>
            </a:r>
            <a:r>
              <a:rPr lang="ja-JP" altLang="en-US" sz="1600" dirty="0">
                <a:latin typeface="ＭＳ Ｐゴシック"/>
                <a:ea typeface="ＭＳ Ｐゴシック"/>
              </a:rPr>
              <a:t>年</a:t>
            </a:r>
            <a:r>
              <a:rPr lang="en-US" altLang="ja-JP" sz="1600" dirty="0">
                <a:latin typeface="ＭＳ Ｐゴシック"/>
                <a:ea typeface="ＭＳ Ｐゴシック"/>
              </a:rPr>
              <a:t>6</a:t>
            </a:r>
            <a:r>
              <a:rPr lang="ja-JP" altLang="en-US" sz="1600" dirty="0">
                <a:latin typeface="ＭＳ Ｐゴシック"/>
                <a:ea typeface="ＭＳ Ｐゴシック"/>
              </a:rPr>
              <a:t>月</a:t>
            </a:r>
            <a:r>
              <a:rPr lang="en-US" altLang="ja-JP" sz="1600" dirty="0">
                <a:latin typeface="ＭＳ Ｐゴシック"/>
                <a:ea typeface="ＭＳ Ｐゴシック"/>
              </a:rPr>
              <a:t>10</a:t>
            </a:r>
            <a:r>
              <a:rPr lang="ja-JP" altLang="en-US" sz="1600" dirty="0">
                <a:latin typeface="ＭＳ Ｐゴシック"/>
                <a:ea typeface="ＭＳ Ｐゴシック"/>
              </a:rPr>
              <a:t>日から試行提供（</a:t>
            </a:r>
            <a:r>
              <a:rPr lang="en-US" altLang="ja-JP" sz="1600" dirty="0">
                <a:latin typeface="ＭＳ Ｐゴシック"/>
                <a:ea typeface="ＭＳ Ｐゴシック"/>
                <a:hlinkClick r:id="rId2"/>
              </a:rPr>
              <a:t>http://statdb.nstac.go.jp/</a:t>
            </a:r>
            <a:r>
              <a:rPr lang="ja-JP" altLang="en-US" sz="1600" dirty="0">
                <a:latin typeface="ＭＳ Ｐゴシック"/>
                <a:ea typeface="ＭＳ Ｐゴシック"/>
              </a:rPr>
              <a:t>）を</a:t>
            </a:r>
            <a:r>
              <a:rPr lang="ja-JP" altLang="en-US" sz="1600" dirty="0" smtClean="0">
                <a:latin typeface="ＭＳ Ｐゴシック"/>
                <a:ea typeface="ＭＳ Ｐゴシック"/>
              </a:rPr>
              <a:t>開始</a:t>
            </a:r>
            <a:endParaRPr lang="en-US" altLang="ja-JP" sz="1600" dirty="0">
              <a:latin typeface="ＭＳ Ｐゴシック"/>
              <a:ea typeface="ＭＳ Ｐゴシック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92125" y="3420665"/>
            <a:ext cx="62290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spc="-140" dirty="0">
                <a:latin typeface="ＭＳ Ｐゴシック"/>
                <a:ea typeface="ＭＳ Ｐゴシック"/>
              </a:rPr>
              <a:t>○　</a:t>
            </a:r>
            <a:r>
              <a:rPr lang="en-US" altLang="ja-JP" sz="1600" spc="-140" dirty="0">
                <a:latin typeface="ＭＳ Ｐゴシック"/>
                <a:ea typeface="ＭＳ Ｐゴシック"/>
              </a:rPr>
              <a:t>e-Stat</a:t>
            </a:r>
            <a:r>
              <a:rPr lang="ja-JP" altLang="en-US" sz="1600" dirty="0">
                <a:latin typeface="ＭＳ Ｐゴシック"/>
                <a:ea typeface="ＭＳ Ｐゴシック"/>
              </a:rPr>
              <a:t>の統計ＧＩＳ機能を強化し、</a:t>
            </a:r>
            <a:r>
              <a:rPr lang="ja-JP" altLang="en-US" sz="1600" u="sng" dirty="0">
                <a:latin typeface="ＭＳ Ｐゴシック"/>
                <a:ea typeface="ＭＳ Ｐゴシック"/>
              </a:rPr>
              <a:t>ユーザー保有データの取り込み分析や</a:t>
            </a:r>
            <a:r>
              <a:rPr lang="ja-JP" altLang="en-US" sz="1600" u="sng" spc="-100" dirty="0">
                <a:latin typeface="ＭＳ Ｐゴシック"/>
                <a:ea typeface="ＭＳ Ｐゴシック"/>
              </a:rPr>
              <a:t>任意に指定したエリアにおけるデータが利用可能</a:t>
            </a:r>
            <a:r>
              <a:rPr lang="ja-JP" altLang="en-US" sz="1600" spc="-100" dirty="0">
                <a:latin typeface="ＭＳ Ｐゴシック"/>
                <a:ea typeface="ＭＳ Ｐゴシック"/>
              </a:rPr>
              <a:t>になるような機能を</a:t>
            </a:r>
            <a:r>
              <a:rPr lang="ja-JP" altLang="en-US" sz="1600" spc="-100" dirty="0" smtClean="0">
                <a:latin typeface="ＭＳ Ｐゴシック"/>
                <a:ea typeface="ＭＳ Ｐゴシック"/>
              </a:rPr>
              <a:t>開発。</a:t>
            </a:r>
            <a:endParaRPr lang="en-US" altLang="ja-JP" sz="1600" spc="-100" dirty="0">
              <a:latin typeface="ＭＳ Ｐゴシック"/>
              <a:ea typeface="ＭＳ Ｐゴシック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spc="-100" dirty="0">
                <a:latin typeface="ＭＳ Ｐゴシック"/>
                <a:ea typeface="ＭＳ Ｐゴシック"/>
              </a:rPr>
              <a:t>○　平成</a:t>
            </a:r>
            <a:r>
              <a:rPr lang="en-US" altLang="ja-JP" sz="1600" spc="-100" dirty="0">
                <a:latin typeface="ＭＳ Ｐゴシック"/>
                <a:ea typeface="ＭＳ Ｐゴシック"/>
              </a:rPr>
              <a:t>25</a:t>
            </a:r>
            <a:r>
              <a:rPr lang="ja-JP" altLang="en-US" sz="1600" spc="-100" dirty="0">
                <a:latin typeface="ＭＳ Ｐゴシック"/>
                <a:ea typeface="ＭＳ Ｐゴシック"/>
              </a:rPr>
              <a:t>年</a:t>
            </a:r>
            <a:r>
              <a:rPr lang="en-US" altLang="ja-JP" sz="1600" spc="-100" dirty="0">
                <a:latin typeface="ＭＳ Ｐゴシック"/>
                <a:ea typeface="ＭＳ Ｐゴシック"/>
              </a:rPr>
              <a:t>10</a:t>
            </a:r>
            <a:r>
              <a:rPr lang="ja-JP" altLang="en-US" sz="1600" spc="-100" dirty="0">
                <a:latin typeface="ＭＳ Ｐゴシック"/>
                <a:ea typeface="ＭＳ Ｐゴシック"/>
              </a:rPr>
              <a:t>月</a:t>
            </a:r>
            <a:r>
              <a:rPr lang="en-US" altLang="ja-JP" sz="1600" spc="-100" dirty="0">
                <a:latin typeface="ＭＳ Ｐゴシック"/>
                <a:ea typeface="ＭＳ Ｐゴシック"/>
              </a:rPr>
              <a:t>18</a:t>
            </a:r>
            <a:r>
              <a:rPr lang="ja-JP" altLang="en-US" sz="1600" spc="-100" dirty="0">
                <a:latin typeface="ＭＳ Ｐゴシック"/>
                <a:ea typeface="ＭＳ Ｐゴシック"/>
              </a:rPr>
              <a:t>日から試行提供</a:t>
            </a:r>
            <a:r>
              <a:rPr lang="ja-JP" altLang="en-US" sz="1600" dirty="0">
                <a:latin typeface="ＭＳ Ｐゴシック"/>
                <a:ea typeface="ＭＳ Ｐゴシック"/>
              </a:rPr>
              <a:t>（</a:t>
            </a:r>
            <a:r>
              <a:rPr lang="en-US" altLang="ja-JP" sz="1600" dirty="0">
                <a:latin typeface="ＭＳ Ｐゴシック"/>
                <a:ea typeface="ＭＳ Ｐゴシック"/>
                <a:hlinkClick r:id="rId2"/>
              </a:rPr>
              <a:t>http://statdb.nstac.go.jp/</a:t>
            </a:r>
            <a:r>
              <a:rPr lang="ja-JP" altLang="en-US" sz="1600" dirty="0">
                <a:latin typeface="ＭＳ Ｐゴシック"/>
                <a:ea typeface="ＭＳ Ｐゴシック"/>
              </a:rPr>
              <a:t>）　</a:t>
            </a:r>
            <a:r>
              <a:rPr lang="ja-JP" altLang="en-US" sz="1600" spc="-100" dirty="0">
                <a:latin typeface="ＭＳ Ｐゴシック"/>
                <a:ea typeface="ＭＳ Ｐゴシック"/>
              </a:rPr>
              <a:t>を開始</a:t>
            </a:r>
            <a:r>
              <a:rPr lang="ja-JP" altLang="en-US" sz="1600" spc="-100" dirty="0" smtClean="0">
                <a:latin typeface="ＭＳ Ｐゴシック"/>
                <a:ea typeface="ＭＳ Ｐゴシック"/>
              </a:rPr>
              <a:t>。</a:t>
            </a:r>
            <a:endParaRPr lang="en-US" altLang="ja-JP" sz="1600" spc="-100" dirty="0">
              <a:latin typeface="ＭＳ Ｐゴシック"/>
              <a:ea typeface="ＭＳ Ｐゴシック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428" y="3420665"/>
            <a:ext cx="33401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正方形/長方形 6"/>
          <p:cNvSpPr>
            <a:spLocks noChangeArrowheads="1"/>
          </p:cNvSpPr>
          <p:nvPr/>
        </p:nvSpPr>
        <p:spPr bwMode="auto">
          <a:xfrm>
            <a:off x="56456" y="5406315"/>
            <a:ext cx="540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spcBef>
                <a:spcPct val="20000"/>
              </a:spcBef>
              <a:buFont typeface="Arial" charset="0"/>
              <a:buChar char="•"/>
              <a:defRPr kumimoji="1" sz="3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6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○　公的機関や学術研究などの利用において、</a:t>
            </a:r>
            <a:r>
              <a:rPr lang="ja-JP" altLang="en-US" sz="1600" u="sng" dirty="0">
                <a:solidFill>
                  <a:srgbClr val="000000"/>
                </a:solidFill>
                <a:latin typeface="ＭＳ Ｐゴシック" charset="-128"/>
              </a:rPr>
              <a:t>利用者が調査項目を選択するだけで統計結果を自動的に出力</a:t>
            </a:r>
            <a:r>
              <a:rPr lang="ja-JP" altLang="en-US" sz="1600" dirty="0">
                <a:solidFill>
                  <a:srgbClr val="000000"/>
                </a:solidFill>
                <a:latin typeface="ＭＳ Ｐゴシック" charset="-128"/>
              </a:rPr>
              <a:t>する、新しい形の統計提供サービスを研究中</a:t>
            </a:r>
            <a:r>
              <a:rPr lang="ja-JP" altLang="en-US" sz="1600" dirty="0" smtClean="0">
                <a:solidFill>
                  <a:srgbClr val="000000"/>
                </a:solidFill>
                <a:latin typeface="ＭＳ Ｐゴシック" charset="-128"/>
              </a:rPr>
              <a:t>。</a:t>
            </a:r>
            <a:endParaRPr lang="en-US" altLang="ja-JP" sz="1600" dirty="0">
              <a:solidFill>
                <a:srgbClr val="000000"/>
              </a:solidFill>
              <a:latin typeface="ＭＳ Ｐゴシック" charset="-128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045" y="5355927"/>
            <a:ext cx="4054475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34243" y="801663"/>
            <a:ext cx="9482590" cy="1835249"/>
          </a:xfrm>
          <a:prstGeom prst="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215206" y="620688"/>
            <a:ext cx="5700712" cy="360363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tIns="0" r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b="1" kern="0" dirty="0">
                <a:solidFill>
                  <a:srgbClr val="000000"/>
                </a:solidFill>
                <a:latin typeface="ＭＳ Ｐゴシック"/>
                <a:ea typeface="ＭＳ Ｐゴシック"/>
              </a:rPr>
              <a:t>　１．　ＡＰＩ機能による統計データの高度利用環境の構築</a:t>
            </a:r>
            <a:endParaRPr kumimoji="0" lang="en-US" altLang="ja-JP" sz="1600" b="1" kern="0" dirty="0">
              <a:solidFill>
                <a:srgbClr val="000000"/>
              </a:solidFill>
              <a:latin typeface="ＭＳ Ｐゴシック"/>
              <a:ea typeface="ＭＳ Ｐゴシック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10430" y="5032077"/>
            <a:ext cx="9507539" cy="1565275"/>
          </a:xfrm>
          <a:prstGeom prst="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10430" y="3119040"/>
            <a:ext cx="9507539" cy="1462088"/>
          </a:xfrm>
          <a:prstGeom prst="rect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kern="0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215206" y="2925365"/>
            <a:ext cx="5700712" cy="358775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r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b="1" kern="0" dirty="0">
                <a:solidFill>
                  <a:prstClr val="black"/>
                </a:solidFill>
                <a:latin typeface="Calibri"/>
                <a:ea typeface="ＭＳ Ｐゴシック"/>
              </a:rPr>
              <a:t>　２．　統計ＧＩＳ機能の強化</a:t>
            </a:r>
          </a:p>
        </p:txBody>
      </p:sp>
      <p:sp>
        <p:nvSpPr>
          <p:cNvPr id="33" name="角丸四角形 32"/>
          <p:cNvSpPr/>
          <p:nvPr/>
        </p:nvSpPr>
        <p:spPr>
          <a:xfrm>
            <a:off x="208856" y="4851102"/>
            <a:ext cx="5700712" cy="360363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72000" rIns="72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ja-JP" altLang="en-US" sz="1600" b="1" kern="0" dirty="0">
                <a:solidFill>
                  <a:prstClr val="black"/>
                </a:solidFill>
                <a:latin typeface="ＭＳ Ｐゴシック"/>
                <a:ea typeface="ＭＳ Ｐゴシック"/>
              </a:rPr>
              <a:t>　３．　オンデマンドによる統計作成機能・方策の研究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679" y="1046138"/>
            <a:ext cx="2663825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80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正方形/長方形 75"/>
          <p:cNvSpPr/>
          <p:nvPr/>
        </p:nvSpPr>
        <p:spPr>
          <a:xfrm>
            <a:off x="94944" y="562463"/>
            <a:ext cx="9667192" cy="10655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177800" indent="-177800"/>
            <a:r>
              <a:rPr lang="ja-JP" altLang="en-US" sz="1600" dirty="0" smtClean="0"/>
              <a:t>○　総務省では、オープンデータ</a:t>
            </a:r>
            <a:r>
              <a:rPr lang="ja-JP" altLang="en-US" sz="1600" dirty="0"/>
              <a:t>のための技術・データの利用ルールの確立、オープンデータ化のメリットの可視化等のための実証実験を実施している</a:t>
            </a:r>
            <a:r>
              <a:rPr lang="ja-JP" altLang="en-US" sz="1600" dirty="0" smtClean="0"/>
              <a:t>ところ、</a:t>
            </a:r>
            <a:r>
              <a:rPr lang="ja-JP" altLang="en-US" sz="1600" dirty="0"/>
              <a:t>民間における公共データの活用を促進するため</a:t>
            </a:r>
            <a:r>
              <a:rPr lang="ja-JP" altLang="en-US" sz="1600" dirty="0" smtClean="0"/>
              <a:t>、</a:t>
            </a:r>
            <a:r>
              <a:rPr lang="ja-JP" altLang="en-US" sz="1600" u="sng" dirty="0" smtClean="0"/>
              <a:t>本年度実施中の７つの実証</a:t>
            </a:r>
            <a:r>
              <a:rPr lang="ja-JP" altLang="en-US" sz="1600" u="sng" dirty="0"/>
              <a:t>実験でオープンデータ化された公共データを活用したアプリケーションの</a:t>
            </a:r>
            <a:r>
              <a:rPr lang="ja-JP" altLang="en-US" sz="1600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開発を一般公募により</a:t>
            </a:r>
            <a:r>
              <a:rPr lang="ja-JP" altLang="en-US" sz="1600" u="sng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行う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85" name="直線コネクタ 84"/>
          <p:cNvCxnSpPr>
            <a:cxnSpLocks noChangeShapeType="1"/>
          </p:cNvCxnSpPr>
          <p:nvPr/>
        </p:nvCxnSpPr>
        <p:spPr bwMode="auto">
          <a:xfrm>
            <a:off x="0" y="404664"/>
            <a:ext cx="9906000" cy="1587"/>
          </a:xfrm>
          <a:prstGeom prst="line">
            <a:avLst/>
          </a:prstGeom>
          <a:noFill/>
          <a:ln w="63500" cmpd="sng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65" name="テキスト ボックス 64"/>
          <p:cNvSpPr txBox="1"/>
          <p:nvPr/>
        </p:nvSpPr>
        <p:spPr>
          <a:xfrm>
            <a:off x="0" y="-2352"/>
            <a:ext cx="990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オープンデータ</a:t>
            </a:r>
            <a:r>
              <a:rPr lang="ja-JP" altLang="en-US" dirty="0">
                <a:latin typeface="+mn-ea"/>
              </a:rPr>
              <a:t>・アプリコンテスト</a:t>
            </a:r>
            <a:endParaRPr kumimoji="1" lang="en-US" altLang="ja-JP" sz="2000" dirty="0" smtClean="0">
              <a:latin typeface="+mn-ea"/>
            </a:endParaRPr>
          </a:p>
        </p:txBody>
      </p:sp>
      <p:sp>
        <p:nvSpPr>
          <p:cNvPr id="63" name="テキスト ボックス 33"/>
          <p:cNvSpPr txBox="1">
            <a:spLocks noChangeArrowheads="1"/>
          </p:cNvSpPr>
          <p:nvPr/>
        </p:nvSpPr>
        <p:spPr bwMode="gray">
          <a:xfrm>
            <a:off x="180997" y="1719965"/>
            <a:ext cx="406128" cy="200055"/>
          </a:xfrm>
          <a:prstGeom prst="rect">
            <a:avLst/>
          </a:prstGeom>
          <a:solidFill>
            <a:srgbClr val="CBBDFF"/>
          </a:solidFill>
          <a:ln w="9525" cap="flat" cmpd="sng" algn="ctr">
            <a:solidFill>
              <a:srgbClr val="4B45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0" rIns="36000" bIns="0" anchor="ctr">
            <a:spAutoFit/>
          </a:bodyPr>
          <a:lstStyle>
            <a:defPPr>
              <a:defRPr lang="ja-JP"/>
            </a:defPPr>
            <a:lvl1pPr algn="ctr" fontAlgn="ctr">
              <a:defRPr sz="14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主催</a:t>
            </a:r>
          </a:p>
        </p:txBody>
      </p:sp>
      <p:sp>
        <p:nvSpPr>
          <p:cNvPr id="64" name="テキスト ボックス 33"/>
          <p:cNvSpPr txBox="1">
            <a:spLocks noChangeArrowheads="1"/>
          </p:cNvSpPr>
          <p:nvPr/>
        </p:nvSpPr>
        <p:spPr bwMode="gray">
          <a:xfrm>
            <a:off x="180997" y="2076817"/>
            <a:ext cx="406128" cy="200055"/>
          </a:xfrm>
          <a:prstGeom prst="rect">
            <a:avLst/>
          </a:prstGeom>
          <a:solidFill>
            <a:srgbClr val="CBBDFF"/>
          </a:solidFill>
          <a:ln w="9525" cap="flat" cmpd="sng" algn="ctr">
            <a:solidFill>
              <a:srgbClr val="4B45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0" rIns="36000" bIns="0" anchor="ctr">
            <a:spAutoFit/>
          </a:bodyPr>
          <a:lstStyle>
            <a:defPPr>
              <a:defRPr lang="ja-JP"/>
            </a:defPPr>
            <a:lvl1pPr algn="ctr" fontAlgn="ctr">
              <a:defRPr sz="14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z="1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共催</a:t>
            </a:r>
            <a:endParaRPr lang="ja-JP" altLang="en-US" sz="1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24156" y="1687404"/>
            <a:ext cx="4953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200" dirty="0" smtClean="0"/>
              <a:t>総務省 及び オープンデータ</a:t>
            </a:r>
            <a:r>
              <a:rPr lang="ja-JP" altLang="en-US" sz="1200" dirty="0"/>
              <a:t>流通推進コンソーシアム</a:t>
            </a:r>
          </a:p>
        </p:txBody>
      </p:sp>
      <p:sp>
        <p:nvSpPr>
          <p:cNvPr id="67" name="正方形/長方形 66"/>
          <p:cNvSpPr/>
          <p:nvPr/>
        </p:nvSpPr>
        <p:spPr>
          <a:xfrm>
            <a:off x="620645" y="1988840"/>
            <a:ext cx="8292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株式会社エヌ・ティ・ティ・データ、富士通株式会社、日本アイ・ビー・エム株式会社、株式会社エヌ・ティ・ティ・データ経営研究所、株式会社パスコ、株式会社横須賀テレコムリサーチパーク、ウェザー・サービス株式会社</a:t>
            </a:r>
          </a:p>
        </p:txBody>
      </p:sp>
      <p:sp>
        <p:nvSpPr>
          <p:cNvPr id="68" name="テキスト ボックス 33"/>
          <p:cNvSpPr txBox="1">
            <a:spLocks noChangeArrowheads="1"/>
          </p:cNvSpPr>
          <p:nvPr/>
        </p:nvSpPr>
        <p:spPr bwMode="gray">
          <a:xfrm>
            <a:off x="189817" y="2996952"/>
            <a:ext cx="406128" cy="200055"/>
          </a:xfrm>
          <a:prstGeom prst="rect">
            <a:avLst/>
          </a:prstGeom>
          <a:solidFill>
            <a:srgbClr val="CBBDFF"/>
          </a:solidFill>
          <a:ln w="9525" cap="flat" cmpd="sng" algn="ctr">
            <a:solidFill>
              <a:srgbClr val="4B45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0" rIns="36000" bIns="0" anchor="ctr">
            <a:spAutoFit/>
          </a:bodyPr>
          <a:lstStyle>
            <a:defPPr>
              <a:defRPr lang="ja-JP"/>
            </a:defPPr>
            <a:lvl1pPr algn="ctr" fontAlgn="ctr">
              <a:defRPr sz="14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表彰</a:t>
            </a:r>
          </a:p>
        </p:txBody>
      </p:sp>
      <p:sp>
        <p:nvSpPr>
          <p:cNvPr id="70" name="テキスト ボックス 33"/>
          <p:cNvSpPr txBox="1">
            <a:spLocks noChangeArrowheads="1"/>
          </p:cNvSpPr>
          <p:nvPr/>
        </p:nvSpPr>
        <p:spPr bwMode="gray">
          <a:xfrm>
            <a:off x="189817" y="2582034"/>
            <a:ext cx="406128" cy="200055"/>
          </a:xfrm>
          <a:prstGeom prst="rect">
            <a:avLst/>
          </a:prstGeom>
          <a:solidFill>
            <a:srgbClr val="CBBDFF"/>
          </a:solidFill>
          <a:ln w="9525" cap="flat" cmpd="sng" algn="ctr">
            <a:solidFill>
              <a:srgbClr val="4B45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0" rIns="36000" bIns="0" anchor="ctr">
            <a:spAutoFit/>
          </a:bodyPr>
          <a:lstStyle>
            <a:defPPr>
              <a:defRPr lang="ja-JP"/>
            </a:defPPr>
            <a:lvl1pPr algn="ctr" fontAlgn="ctr">
              <a:defRPr sz="14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後援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634344" y="2494057"/>
            <a:ext cx="92716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ＭＳ Ｐゴシック" panose="020B0600070205080204" pitchFamily="50" charset="-128"/>
              </a:rPr>
              <a:t>オープンストリートマップ・ファウンデーション・</a:t>
            </a:r>
            <a:r>
              <a:rPr lang="ja-JP" altLang="en-US" sz="1100" dirty="0" smtClean="0">
                <a:latin typeface="ＭＳ Ｐゴシック" panose="020B0600070205080204" pitchFamily="50" charset="-128"/>
              </a:rPr>
              <a:t>ジャパン 、 </a:t>
            </a:r>
            <a:r>
              <a:rPr lang="ja-JP" altLang="en-US" sz="1100" dirty="0" smtClean="0"/>
              <a:t>オープンナレッジファンデーションジャパン 、 </a:t>
            </a:r>
            <a:r>
              <a:rPr lang="ja-JP" altLang="ja-JP" sz="1100" dirty="0" smtClean="0">
                <a:latin typeface="ＭＳ Ｐゴシック" panose="020B0600070205080204" pitchFamily="50" charset="-128"/>
              </a:rPr>
              <a:t>クリエイティブ</a:t>
            </a:r>
            <a:r>
              <a:rPr lang="ja-JP" altLang="ja-JP" sz="1100" dirty="0">
                <a:latin typeface="ＭＳ Ｐゴシック" panose="020B0600070205080204" pitchFamily="50" charset="-128"/>
              </a:rPr>
              <a:t>・コモンズ・</a:t>
            </a:r>
            <a:r>
              <a:rPr lang="ja-JP" altLang="ja-JP" sz="1100" dirty="0" smtClean="0">
                <a:latin typeface="ＭＳ Ｐゴシック" panose="020B0600070205080204" pitchFamily="50" charset="-128"/>
              </a:rPr>
              <a:t>ジャパン</a:t>
            </a:r>
            <a:r>
              <a:rPr lang="en-US" altLang="ja-JP" sz="1100" dirty="0" smtClean="0">
                <a:latin typeface="ＭＳ Ｐゴシック" panose="020B0600070205080204" pitchFamily="50" charset="-128"/>
              </a:rPr>
              <a:t> </a:t>
            </a:r>
            <a:r>
              <a:rPr lang="ja-JP" altLang="en-US" sz="1100" dirty="0" err="1" smtClean="0">
                <a:latin typeface="ＭＳ Ｐゴシック" panose="020B0600070205080204" pitchFamily="50" charset="-128"/>
              </a:rPr>
              <a:t>、</a:t>
            </a:r>
            <a:r>
              <a:rPr lang="en-US" altLang="ja-JP" sz="1100" dirty="0" smtClean="0">
                <a:latin typeface="ＭＳ Ｐゴシック" panose="020B0600070205080204" pitchFamily="50" charset="-128"/>
              </a:rPr>
              <a:t>Code </a:t>
            </a:r>
            <a:r>
              <a:rPr lang="en-US" altLang="ja-JP" sz="1100" dirty="0">
                <a:latin typeface="ＭＳ Ｐゴシック" panose="020B0600070205080204" pitchFamily="50" charset="-128"/>
              </a:rPr>
              <a:t>For </a:t>
            </a:r>
            <a:r>
              <a:rPr lang="en-US" altLang="ja-JP" sz="1100" dirty="0" smtClean="0">
                <a:latin typeface="ＭＳ Ｐゴシック" panose="020B0600070205080204" pitchFamily="50" charset="-128"/>
              </a:rPr>
              <a:t>Japan </a:t>
            </a:r>
            <a:r>
              <a:rPr lang="ja-JP" altLang="en-US" sz="1100" dirty="0" err="1" smtClean="0">
                <a:latin typeface="ＭＳ Ｐゴシック" panose="020B0600070205080204" pitchFamily="50" charset="-128"/>
              </a:rPr>
              <a:t>、</a:t>
            </a:r>
            <a:r>
              <a:rPr lang="ja-JP" altLang="en-US" sz="1100" dirty="0" smtClean="0">
                <a:latin typeface="ＭＳ Ｐゴシック" panose="020B0600070205080204" pitchFamily="50" charset="-128"/>
              </a:rPr>
              <a:t> </a:t>
            </a:r>
            <a:r>
              <a:rPr lang="en-US" altLang="ja-JP" sz="1100" dirty="0" smtClean="0">
                <a:latin typeface="ＭＳ Ｐゴシック" panose="020B0600070205080204" pitchFamily="50" charset="-128"/>
              </a:rPr>
              <a:t>Hack </a:t>
            </a:r>
            <a:r>
              <a:rPr lang="en-US" altLang="ja-JP" sz="1100" dirty="0">
                <a:latin typeface="ＭＳ Ｐゴシック" panose="020B0600070205080204" pitchFamily="50" charset="-128"/>
              </a:rPr>
              <a:t>For </a:t>
            </a:r>
            <a:r>
              <a:rPr lang="en-US" altLang="ja-JP" sz="1100" dirty="0" smtClean="0">
                <a:latin typeface="ＭＳ Ｐゴシック" panose="020B0600070205080204" pitchFamily="50" charset="-128"/>
              </a:rPr>
              <a:t>Japan</a:t>
            </a:r>
            <a:r>
              <a:rPr lang="en-US" altLang="ja-JP" sz="1100" dirty="0">
                <a:latin typeface="ＭＳ Ｐゴシック" panose="020B0600070205080204" pitchFamily="50" charset="-128"/>
              </a:rPr>
              <a:t> </a:t>
            </a:r>
            <a:r>
              <a:rPr lang="ja-JP" altLang="en-US" sz="1100" dirty="0" err="1" smtClean="0">
                <a:latin typeface="ＭＳ Ｐゴシック" panose="020B0600070205080204" pitchFamily="50" charset="-128"/>
              </a:rPr>
              <a:t>、</a:t>
            </a:r>
            <a:r>
              <a:rPr lang="ja-JP" altLang="ja-JP" sz="1100" dirty="0" smtClean="0">
                <a:latin typeface="ＭＳ Ｐゴシック" panose="020B0600070205080204" pitchFamily="50" charset="-128"/>
              </a:rPr>
              <a:t>ビッグデータ</a:t>
            </a:r>
            <a:r>
              <a:rPr lang="ja-JP" altLang="ja-JP" sz="1100" dirty="0">
                <a:latin typeface="ＭＳ Ｐゴシック" panose="020B0600070205080204" pitchFamily="50" charset="-128"/>
              </a:rPr>
              <a:t>・オープンデータ活用推進協</a:t>
            </a:r>
            <a:r>
              <a:rPr lang="ja-JP" altLang="ja-JP" sz="1100" dirty="0" smtClean="0">
                <a:latin typeface="ＭＳ Ｐゴシック" panose="020B0600070205080204" pitchFamily="50" charset="-128"/>
              </a:rPr>
              <a:t>議会</a:t>
            </a:r>
            <a:r>
              <a:rPr lang="en-US" altLang="ja-JP" sz="1100" dirty="0" smtClean="0">
                <a:latin typeface="ＭＳ Ｐゴシック" panose="020B0600070205080204" pitchFamily="50" charset="-128"/>
              </a:rPr>
              <a:t> </a:t>
            </a:r>
            <a:r>
              <a:rPr lang="ja-JP" altLang="en-US" sz="1100" dirty="0" err="1" smtClean="0">
                <a:latin typeface="ＭＳ Ｐゴシック" panose="020B0600070205080204" pitchFamily="50" charset="-128"/>
              </a:rPr>
              <a:t>、</a:t>
            </a:r>
            <a:r>
              <a:rPr lang="ja-JP" altLang="ja-JP" sz="1100" dirty="0" smtClean="0">
                <a:latin typeface="ＭＳ Ｐゴシック" panose="020B0600070205080204" pitchFamily="50" charset="-128"/>
              </a:rPr>
              <a:t>特定</a:t>
            </a:r>
            <a:r>
              <a:rPr lang="ja-JP" altLang="ja-JP" sz="1100" dirty="0">
                <a:latin typeface="ＭＳ Ｐゴシック" panose="020B0600070205080204" pitchFamily="50" charset="-128"/>
              </a:rPr>
              <a:t>非営利活動法人リンクト・オープン・データ・</a:t>
            </a:r>
            <a:r>
              <a:rPr lang="ja-JP" altLang="ja-JP" sz="1100" dirty="0" smtClean="0">
                <a:latin typeface="ＭＳ Ｐゴシック" panose="020B0600070205080204" pitchFamily="50" charset="-128"/>
              </a:rPr>
              <a:t>イニシアティブ</a:t>
            </a:r>
            <a:r>
              <a:rPr lang="ja-JP" altLang="en-US" sz="1100" dirty="0">
                <a:latin typeface="ＭＳ Ｐゴシック" panose="020B0600070205080204" pitchFamily="50" charset="-128"/>
              </a:rPr>
              <a:t>　</a:t>
            </a:r>
            <a:r>
              <a:rPr lang="ja-JP" altLang="en-US" sz="1100" dirty="0" smtClean="0">
                <a:latin typeface="ＭＳ Ｐゴシック" panose="020B0600070205080204" pitchFamily="50" charset="-128"/>
              </a:rPr>
              <a:t>　　</a:t>
            </a:r>
            <a:r>
              <a:rPr lang="en-US" altLang="ja-JP" sz="1100" dirty="0" smtClean="0">
                <a:latin typeface="ＭＳ Ｐゴシック" panose="020B0600070205080204" pitchFamily="50" charset="-128"/>
              </a:rPr>
              <a:t>※</a:t>
            </a:r>
            <a:r>
              <a:rPr lang="ja-JP" altLang="en-US" sz="1100" dirty="0" smtClean="0">
                <a:latin typeface="ＭＳ Ｐゴシック" panose="020B0600070205080204" pitchFamily="50" charset="-128"/>
              </a:rPr>
              <a:t>その他調整中</a:t>
            </a:r>
            <a:endParaRPr lang="ja-JP" altLang="ja-JP" sz="1100" dirty="0">
              <a:latin typeface="ＭＳ Ｐゴシック" panose="020B0600070205080204" pitchFamily="50" charset="-128"/>
            </a:endParaRPr>
          </a:p>
        </p:txBody>
      </p:sp>
      <p:sp>
        <p:nvSpPr>
          <p:cNvPr id="73" name="テキスト ボックス 33"/>
          <p:cNvSpPr txBox="1">
            <a:spLocks noChangeArrowheads="1"/>
          </p:cNvSpPr>
          <p:nvPr/>
        </p:nvSpPr>
        <p:spPr bwMode="gray">
          <a:xfrm>
            <a:off x="173344" y="3687861"/>
            <a:ext cx="3267488" cy="200055"/>
          </a:xfrm>
          <a:prstGeom prst="rect">
            <a:avLst/>
          </a:prstGeom>
          <a:solidFill>
            <a:srgbClr val="CBBDFF"/>
          </a:solidFill>
          <a:ln w="9525" cap="flat" cmpd="sng" algn="ctr">
            <a:solidFill>
              <a:srgbClr val="4B45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0" rIns="36000" bIns="0" anchor="ctr">
            <a:spAutoFit/>
          </a:bodyPr>
          <a:lstStyle>
            <a:defPPr>
              <a:defRPr lang="ja-JP"/>
            </a:defPPr>
            <a:lvl1pPr algn="ctr" fontAlgn="ctr">
              <a:defRPr sz="14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z="1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実証</a:t>
            </a:r>
            <a:r>
              <a:rPr lang="ja-JP" altLang="en-US" sz="1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実験・オープンデータ化</a:t>
            </a:r>
            <a:r>
              <a:rPr lang="ja-JP" altLang="en-US" sz="1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される公共データ</a:t>
            </a:r>
            <a:endParaRPr lang="ja-JP" altLang="en-US" sz="1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264106"/>
              </p:ext>
            </p:extLst>
          </p:nvPr>
        </p:nvGraphicFramePr>
        <p:xfrm>
          <a:off x="272480" y="3950872"/>
          <a:ext cx="6264696" cy="15663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160240"/>
                <a:gridCol w="410445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実証実験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オープンデータ化される公共データ（例）</a:t>
                      </a:r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1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自治体行政情報実証</a:t>
                      </a: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医療機関情報</a:t>
                      </a:r>
                      <a:r>
                        <a:rPr kumimoji="1" lang="en-US" altLang="ja-JP" sz="11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kumimoji="1" lang="ja-JP" altLang="en-US" sz="11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バス停情報</a:t>
                      </a:r>
                      <a:r>
                        <a:rPr kumimoji="1" lang="en-US" altLang="ja-JP" sz="11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/AED</a:t>
                      </a:r>
                      <a:r>
                        <a:rPr kumimoji="1" lang="ja-JP" altLang="en-US" sz="1100" dirty="0" smtClean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設置場所　等</a:t>
                      </a: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/>
                        <a:t>社会資本実証</a:t>
                      </a:r>
                      <a:endParaRPr kumimoji="1" lang="ja-JP" altLang="en-US" sz="11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工事実績</a:t>
                      </a:r>
                      <a:r>
                        <a:rPr kumimoji="1" lang="en-US" altLang="ja-JP" sz="1100" dirty="0" smtClean="0"/>
                        <a:t>/</a:t>
                      </a:r>
                      <a:r>
                        <a:rPr kumimoji="1" lang="ja-JP" altLang="en-US" sz="1100" dirty="0" smtClean="0"/>
                        <a:t>社会資本情報</a:t>
                      </a:r>
                      <a:r>
                        <a:rPr kumimoji="1" lang="en-US" altLang="ja-JP" sz="1100" dirty="0" smtClean="0"/>
                        <a:t>/</a:t>
                      </a:r>
                      <a:r>
                        <a:rPr kumimoji="1" lang="ja-JP" altLang="en-US" sz="1100" dirty="0" smtClean="0"/>
                        <a:t>苦情・問い合わせ　等</a:t>
                      </a:r>
                      <a:endParaRPr kumimoji="1" lang="ja-JP" altLang="en-US" sz="11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/>
                        <a:t>観光実証</a:t>
                      </a:r>
                      <a:endParaRPr kumimoji="1" lang="ja-JP" altLang="en-US" sz="11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100" dirty="0" smtClean="0"/>
                        <a:t>観光情報</a:t>
                      </a:r>
                      <a:r>
                        <a:rPr lang="en-US" altLang="ja-JP" sz="1100" dirty="0" smtClean="0"/>
                        <a:t>/</a:t>
                      </a:r>
                      <a:r>
                        <a:rPr lang="ja-JP" altLang="en-US" sz="1100" dirty="0" smtClean="0"/>
                        <a:t>駐車場満空情報</a:t>
                      </a:r>
                      <a:r>
                        <a:rPr lang="en-US" altLang="ja-JP" sz="1100" dirty="0" smtClean="0"/>
                        <a:t>/</a:t>
                      </a:r>
                      <a:r>
                        <a:rPr lang="ja-JP" altLang="en-US" sz="1100" dirty="0" smtClean="0"/>
                        <a:t>タクシー平均移動時間　等</a:t>
                      </a:r>
                      <a:endParaRPr kumimoji="1" lang="ja-JP" altLang="en-US" sz="11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/>
                        <a:t>防災実証</a:t>
                      </a:r>
                      <a:endParaRPr kumimoji="1" lang="ja-JP" altLang="en-US" sz="11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避難所情報</a:t>
                      </a:r>
                      <a:r>
                        <a:rPr kumimoji="1" lang="en-US" altLang="ja-JP" sz="1100" dirty="0" smtClean="0"/>
                        <a:t>/</a:t>
                      </a:r>
                      <a:r>
                        <a:rPr kumimoji="1" lang="ja-JP" altLang="en-US" sz="1100" dirty="0" smtClean="0"/>
                        <a:t>過去の災害</a:t>
                      </a:r>
                      <a:r>
                        <a:rPr kumimoji="1" lang="en-US" altLang="ja-JP" sz="1100" dirty="0" smtClean="0"/>
                        <a:t>/</a:t>
                      </a:r>
                      <a:r>
                        <a:rPr kumimoji="1" lang="ja-JP" altLang="en-US" sz="1100" dirty="0" smtClean="0"/>
                        <a:t>ライフラインの被害・復旧情報 等</a:t>
                      </a:r>
                      <a:endParaRPr kumimoji="1" lang="ja-JP" altLang="en-US" sz="1100" dirty="0" smtClean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/>
                        <a:t>公共交通実証</a:t>
                      </a:r>
                      <a:endParaRPr kumimoji="1" lang="ja-JP" altLang="en-US" sz="11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遅延・運休等</a:t>
                      </a:r>
                      <a:r>
                        <a:rPr kumimoji="1" lang="en-US" altLang="ja-JP" sz="1100" dirty="0" smtClean="0"/>
                        <a:t>/</a:t>
                      </a:r>
                      <a:r>
                        <a:rPr kumimoji="1" lang="ja-JP" altLang="en-US" sz="1100" dirty="0" smtClean="0"/>
                        <a:t>走行位置</a:t>
                      </a:r>
                      <a:r>
                        <a:rPr kumimoji="1" lang="en-US" altLang="ja-JP" sz="1100" dirty="0" smtClean="0"/>
                        <a:t>/</a:t>
                      </a:r>
                      <a:r>
                        <a:rPr kumimoji="1" lang="ja-JP" altLang="en-US" sz="1100" dirty="0" smtClean="0"/>
                        <a:t>東京駅・新宿駅の構内施設　等</a:t>
                      </a:r>
                      <a:endParaRPr kumimoji="1" lang="ja-JP" altLang="en-US" sz="11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/>
                        <a:t>統計情報・データカタログ実証</a:t>
                      </a:r>
                      <a:endParaRPr kumimoji="1" lang="ja-JP" altLang="en-US" sz="11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総務省統計局所管の統計情報</a:t>
                      </a:r>
                      <a:endParaRPr kumimoji="1" lang="en-US" altLang="ja-JP" sz="1100" dirty="0" smtClean="0"/>
                    </a:p>
                    <a:p>
                      <a:r>
                        <a:rPr kumimoji="1" lang="ja-JP" altLang="en-US" sz="1100" dirty="0" smtClean="0"/>
                        <a:t>政府データカタログサイト（試行版）の掲載情報</a:t>
                      </a:r>
                      <a:endParaRPr kumimoji="1" lang="ja-JP" altLang="en-US" sz="11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 smtClean="0"/>
                        <a:t>花粉症関連情報実証</a:t>
                      </a:r>
                      <a:endParaRPr kumimoji="1" lang="ja-JP" altLang="en-US" sz="11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 smtClean="0"/>
                        <a:t>花粉飛散量情報</a:t>
                      </a:r>
                      <a:r>
                        <a:rPr kumimoji="1" lang="en-US" altLang="zh-TW" sz="1100" dirty="0" smtClean="0"/>
                        <a:t>/</a:t>
                      </a:r>
                      <a:r>
                        <a:rPr kumimoji="1" lang="ja-JP" altLang="en-US" sz="1100" dirty="0" smtClean="0"/>
                        <a:t>気象情報</a:t>
                      </a:r>
                      <a:r>
                        <a:rPr kumimoji="1" lang="en-US" altLang="ja-JP" sz="1100" dirty="0" smtClean="0"/>
                        <a:t>/</a:t>
                      </a:r>
                      <a:r>
                        <a:rPr kumimoji="1" lang="ja-JP" altLang="en-US" sz="1100" dirty="0" smtClean="0"/>
                        <a:t>花粉症患者症状情報（統計処理済）　等</a:t>
                      </a:r>
                      <a:endParaRPr kumimoji="1" lang="ja-JP" altLang="en-US" sz="11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36000" marR="36000" marT="3600" marB="36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7" name="テキスト ボックス 33"/>
          <p:cNvSpPr txBox="1">
            <a:spLocks noChangeArrowheads="1"/>
          </p:cNvSpPr>
          <p:nvPr/>
        </p:nvSpPr>
        <p:spPr bwMode="gray">
          <a:xfrm>
            <a:off x="189817" y="5604191"/>
            <a:ext cx="991223" cy="200055"/>
          </a:xfrm>
          <a:prstGeom prst="rect">
            <a:avLst/>
          </a:prstGeom>
          <a:solidFill>
            <a:srgbClr val="CBBDFF"/>
          </a:solidFill>
          <a:ln w="9525" cap="flat" cmpd="sng" algn="ctr">
            <a:solidFill>
              <a:srgbClr val="4B459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36000" tIns="0" rIns="36000" bIns="0" anchor="ctr">
            <a:spAutoFit/>
          </a:bodyPr>
          <a:lstStyle>
            <a:defPPr>
              <a:defRPr lang="ja-JP"/>
            </a:defPPr>
            <a:lvl1pPr algn="ctr" fontAlgn="ctr">
              <a:defRPr sz="140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sz="1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スケジュール</a:t>
            </a:r>
            <a:endParaRPr lang="ja-JP" altLang="en-US" sz="13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434570"/>
              </p:ext>
            </p:extLst>
          </p:nvPr>
        </p:nvGraphicFramePr>
        <p:xfrm>
          <a:off x="272480" y="5847368"/>
          <a:ext cx="6264696" cy="8382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0080"/>
                <a:gridCol w="1440160"/>
                <a:gridCol w="410445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平成</a:t>
                      </a:r>
                      <a:r>
                        <a:rPr lang="en-US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</a:t>
                      </a:r>
                      <a:r>
                        <a:rPr lang="ja-JP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11/28</a:t>
                      </a:r>
                      <a:r>
                        <a:rPr lang="ja-JP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（木）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告知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平成</a:t>
                      </a:r>
                      <a:r>
                        <a:rPr lang="en-US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26</a:t>
                      </a:r>
                      <a:r>
                        <a:rPr lang="ja-JP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lang="ja-JP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月上旬～下旬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kern="1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開発者サイト公開・データ提供開始</a:t>
                      </a:r>
                      <a:endParaRPr lang="ja-JP" sz="1100" kern="10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2/3</a:t>
                      </a:r>
                      <a:r>
                        <a:rPr lang="ja-JP" sz="1100" kern="1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（月）</a:t>
                      </a:r>
                      <a:endParaRPr lang="ja-JP" sz="1100" kern="10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応募受付開始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2/17</a:t>
                      </a:r>
                      <a:r>
                        <a:rPr lang="ja-JP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（月）正午【厳守】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応募締切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3/13</a:t>
                      </a:r>
                      <a:r>
                        <a:rPr lang="ja-JP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（木）</a:t>
                      </a:r>
                      <a:r>
                        <a:rPr lang="en-US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lang="ja-JP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時～</a:t>
                      </a:r>
                      <a:r>
                        <a:rPr lang="en-US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  <a:r>
                        <a:rPr lang="ja-JP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第４回　利活用・普及</a:t>
                      </a:r>
                      <a:r>
                        <a:rPr lang="ja-JP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委員会</a:t>
                      </a:r>
                      <a:r>
                        <a:rPr lang="ja-JP" altLang="en-US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（</a:t>
                      </a:r>
                      <a:r>
                        <a:rPr lang="ja-JP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受賞者</a:t>
                      </a:r>
                      <a:r>
                        <a:rPr lang="ja-JP" sz="1100" kern="1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</a:t>
                      </a:r>
                      <a:r>
                        <a:rPr lang="ja-JP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よる</a:t>
                      </a:r>
                      <a:r>
                        <a:rPr lang="ja-JP" altLang="en-US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ﾌﾟﾚｾﾞﾝﾃｰｼｮﾝ、</a:t>
                      </a:r>
                      <a:r>
                        <a:rPr lang="ja-JP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表彰式</a:t>
                      </a:r>
                      <a:r>
                        <a:rPr lang="ja-JP" altLang="en-US" sz="1100" kern="100" dirty="0" smtClean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  <a:endParaRPr lang="ja-JP" sz="1100" kern="1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Times New Roman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7" name="Picture 12" descr="C:\Users\006751\AppData\Local\Microsoft\Windows\Temporary Internet Files\Content.IE5\YBVEMCRZ\MC90031081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17" y="5208415"/>
            <a:ext cx="557105" cy="30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" name="テキスト ボックス 167"/>
          <p:cNvSpPr txBox="1"/>
          <p:nvPr/>
        </p:nvSpPr>
        <p:spPr>
          <a:xfrm>
            <a:off x="6328596" y="5517232"/>
            <a:ext cx="10583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 smtClean="0"/>
              <a:t>自治体行政</a:t>
            </a:r>
            <a:r>
              <a:rPr lang="ja-JP" altLang="en-US" sz="600" dirty="0"/>
              <a:t>情報</a:t>
            </a:r>
            <a:endParaRPr kumimoji="1" lang="ja-JP" altLang="en-US" sz="600" dirty="0"/>
          </a:p>
        </p:txBody>
      </p:sp>
      <p:pic>
        <p:nvPicPr>
          <p:cNvPr id="191" name="Picture 9" descr="C:\Users\fr611884\AppData\Local\Microsoft\Windows\Temporary Internet Files\Content.IE5\27XX367M\MC90042461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28" y="5733256"/>
            <a:ext cx="433290" cy="30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テキスト ボックス 191"/>
          <p:cNvSpPr txBox="1"/>
          <p:nvPr/>
        </p:nvSpPr>
        <p:spPr>
          <a:xfrm>
            <a:off x="6569474" y="6021288"/>
            <a:ext cx="83179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 smtClean="0"/>
              <a:t>社会資本情報</a:t>
            </a:r>
            <a:endParaRPr kumimoji="1" lang="ja-JP" altLang="en-US" sz="600" dirty="0"/>
          </a:p>
        </p:txBody>
      </p:sp>
      <p:pic>
        <p:nvPicPr>
          <p:cNvPr id="193" name="図 19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29" y="6119713"/>
            <a:ext cx="564234" cy="390999"/>
          </a:xfrm>
          <a:prstGeom prst="rect">
            <a:avLst/>
          </a:prstGeom>
        </p:spPr>
      </p:pic>
      <p:sp>
        <p:nvSpPr>
          <p:cNvPr id="194" name="テキスト ボックス 193"/>
          <p:cNvSpPr txBox="1"/>
          <p:nvPr/>
        </p:nvSpPr>
        <p:spPr>
          <a:xfrm>
            <a:off x="7113240" y="6464369"/>
            <a:ext cx="720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 smtClean="0"/>
              <a:t>観光情報</a:t>
            </a:r>
            <a:endParaRPr kumimoji="1" lang="ja-JP" altLang="en-US" sz="600" dirty="0"/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7715269" y="6556702"/>
            <a:ext cx="10583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 smtClean="0"/>
              <a:t>防災情報</a:t>
            </a:r>
            <a:endParaRPr kumimoji="1" lang="ja-JP" altLang="en-US" sz="600" dirty="0"/>
          </a:p>
        </p:txBody>
      </p:sp>
      <p:pic>
        <p:nvPicPr>
          <p:cNvPr id="200" name="図 1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28" y="6279322"/>
            <a:ext cx="356371" cy="191267"/>
          </a:xfrm>
          <a:prstGeom prst="rect">
            <a:avLst/>
          </a:prstGeom>
        </p:spPr>
      </p:pic>
      <p:pic>
        <p:nvPicPr>
          <p:cNvPr id="201" name="図 2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90" y="6044157"/>
            <a:ext cx="331257" cy="301120"/>
          </a:xfrm>
          <a:prstGeom prst="rect">
            <a:avLst/>
          </a:prstGeom>
        </p:spPr>
      </p:pic>
      <p:sp>
        <p:nvSpPr>
          <p:cNvPr id="202" name="テキスト ボックス 201"/>
          <p:cNvSpPr txBox="1"/>
          <p:nvPr/>
        </p:nvSpPr>
        <p:spPr>
          <a:xfrm>
            <a:off x="8431155" y="6429939"/>
            <a:ext cx="10583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 smtClean="0"/>
              <a:t>公共交通情報</a:t>
            </a:r>
            <a:endParaRPr kumimoji="1" lang="ja-JP" altLang="en-US" sz="600" dirty="0"/>
          </a:p>
        </p:txBody>
      </p:sp>
      <p:pic>
        <p:nvPicPr>
          <p:cNvPr id="203" name="Picture 6" descr="Image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806" y="5777573"/>
            <a:ext cx="257174" cy="295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" name="テキスト ボックス 208"/>
          <p:cNvSpPr txBox="1"/>
          <p:nvPr/>
        </p:nvSpPr>
        <p:spPr>
          <a:xfrm>
            <a:off x="9007219" y="6044157"/>
            <a:ext cx="10583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 smtClean="0"/>
              <a:t>統計情報</a:t>
            </a:r>
            <a:endParaRPr kumimoji="1" lang="ja-JP" altLang="en-US" sz="600" dirty="0"/>
          </a:p>
        </p:txBody>
      </p:sp>
      <p:pic>
        <p:nvPicPr>
          <p:cNvPr id="210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58" y="5215681"/>
            <a:ext cx="36004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" name="テキスト ボックス 210"/>
          <p:cNvSpPr txBox="1"/>
          <p:nvPr/>
        </p:nvSpPr>
        <p:spPr>
          <a:xfrm>
            <a:off x="9080750" y="5548743"/>
            <a:ext cx="10583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" dirty="0" smtClean="0"/>
              <a:t>花粉症情報</a:t>
            </a:r>
            <a:endParaRPr kumimoji="1" lang="ja-JP" altLang="en-US" sz="600" dirty="0"/>
          </a:p>
        </p:txBody>
      </p:sp>
      <p:sp>
        <p:nvSpPr>
          <p:cNvPr id="2" name="右矢印 1"/>
          <p:cNvSpPr/>
          <p:nvPr/>
        </p:nvSpPr>
        <p:spPr>
          <a:xfrm>
            <a:off x="7214417" y="5387129"/>
            <a:ext cx="246529" cy="15962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 rot="20383471">
            <a:off x="7305244" y="5720311"/>
            <a:ext cx="255623" cy="1314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 rot="18105576">
            <a:off x="7585857" y="5892758"/>
            <a:ext cx="251836" cy="16411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右矢印 39"/>
          <p:cNvSpPr/>
          <p:nvPr/>
        </p:nvSpPr>
        <p:spPr>
          <a:xfrm rot="16200000">
            <a:off x="8151498" y="6025111"/>
            <a:ext cx="260304" cy="16409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右矢印 40"/>
          <p:cNvSpPr/>
          <p:nvPr/>
        </p:nvSpPr>
        <p:spPr>
          <a:xfrm rot="14343072">
            <a:off x="8702339" y="6007746"/>
            <a:ext cx="257541" cy="157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 rot="12876213">
            <a:off x="9013244" y="5741300"/>
            <a:ext cx="307380" cy="15828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42"/>
          <p:cNvSpPr/>
          <p:nvPr/>
        </p:nvSpPr>
        <p:spPr>
          <a:xfrm rot="10800000">
            <a:off x="9064799" y="5373452"/>
            <a:ext cx="271072" cy="1528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7545288" y="5301208"/>
            <a:ext cx="1461931" cy="589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000" b="1" dirty="0" smtClean="0"/>
              <a:t>情報流通連携基盤</a:t>
            </a:r>
            <a:endParaRPr kumimoji="1" lang="en-US" altLang="ja-JP" sz="1000" b="1" dirty="0" smtClean="0"/>
          </a:p>
          <a:p>
            <a:pPr algn="ctr"/>
            <a:r>
              <a:rPr lang="ja-JP" altLang="en-US" sz="1000" b="1" dirty="0" smtClean="0"/>
              <a:t>共通ＡＰＩ</a:t>
            </a:r>
            <a:endParaRPr kumimoji="1" lang="ja-JP" altLang="en-US" sz="1000" b="1" dirty="0"/>
          </a:p>
        </p:txBody>
      </p:sp>
      <p:sp>
        <p:nvSpPr>
          <p:cNvPr id="4" name="右矢印 3"/>
          <p:cNvSpPr/>
          <p:nvPr/>
        </p:nvSpPr>
        <p:spPr>
          <a:xfrm rot="16200000">
            <a:off x="8181649" y="4842453"/>
            <a:ext cx="165494" cy="64250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雲 4"/>
          <p:cNvSpPr/>
          <p:nvPr/>
        </p:nvSpPr>
        <p:spPr>
          <a:xfrm>
            <a:off x="6969224" y="4437111"/>
            <a:ext cx="2504173" cy="60157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1200" b="1" dirty="0" smtClean="0">
                <a:solidFill>
                  <a:srgbClr val="FF0000"/>
                </a:solidFill>
              </a:rPr>
              <a:t>一般公募による</a:t>
            </a:r>
            <a:endParaRPr kumimoji="1" lang="en-US" altLang="ja-JP" sz="12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1200" b="1" dirty="0" smtClean="0">
                <a:solidFill>
                  <a:srgbClr val="FF0000"/>
                </a:solidFill>
              </a:rPr>
              <a:t>アプリケーションの開発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570" y="6188553"/>
            <a:ext cx="593745" cy="46048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776536" y="6642556"/>
            <a:ext cx="90574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US" altLang="ja-JP" sz="1100" kern="100" dirty="0">
                <a:latin typeface="ＭＳ Ｐゴシック" panose="020B0600070205080204" pitchFamily="50" charset="-128"/>
                <a:cs typeface="Times New Roman"/>
              </a:rPr>
              <a:t>※</a:t>
            </a:r>
            <a:r>
              <a:rPr lang="ja-JP" altLang="en-US" sz="1100" kern="100" dirty="0">
                <a:latin typeface="ＭＳ Ｐゴシック" panose="020B0600070205080204" pitchFamily="50" charset="-128"/>
                <a:cs typeface="Times New Roman"/>
              </a:rPr>
              <a:t>詳細は、オープンデータ流通推進コンソーシアムのコンテスト専用ウェブサイト（</a:t>
            </a:r>
            <a:r>
              <a:rPr lang="en-US" altLang="ja-JP" sz="1100" kern="100" dirty="0">
                <a:latin typeface="ＭＳ Ｐゴシック" panose="020B0600070205080204" pitchFamily="50" charset="-128"/>
                <a:cs typeface="Times New Roman"/>
              </a:rPr>
              <a:t>http://www.opendata.gr.jp/2013contest/</a:t>
            </a:r>
            <a:r>
              <a:rPr lang="ja-JP" altLang="en-US" sz="1100" kern="100" dirty="0">
                <a:latin typeface="ＭＳ Ｐゴシック" panose="020B0600070205080204" pitchFamily="50" charset="-128"/>
                <a:cs typeface="Times New Roman"/>
              </a:rPr>
              <a:t>）を参照。</a:t>
            </a:r>
            <a:endParaRPr lang="ja-JP" altLang="ja-JP" sz="1100" kern="100" dirty="0">
              <a:latin typeface="ＭＳ Ｐゴシック" panose="020B0600070205080204" pitchFamily="50" charset="-128"/>
              <a:cs typeface="Times New Roman"/>
            </a:endParaRPr>
          </a:p>
        </p:txBody>
      </p:sp>
      <p:sp>
        <p:nvSpPr>
          <p:cNvPr id="46" name="スライド番号プレースホルダ 11"/>
          <p:cNvSpPr>
            <a:spLocks noGrp="1"/>
          </p:cNvSpPr>
          <p:nvPr>
            <p:ph type="sldNum" sz="quarter" idx="4294967295"/>
          </p:nvPr>
        </p:nvSpPr>
        <p:spPr>
          <a:xfrm>
            <a:off x="9129464" y="6520259"/>
            <a:ext cx="77997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65055-439F-4391-840E-CC8A179C19DE}" type="slidenum">
              <a:rPr kumimoji="0" lang="ja-JP" altLang="en-US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17296" y="127665"/>
            <a:ext cx="2219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 smtClean="0">
                <a:latin typeface="+mn-ea"/>
                <a:ea typeface="+mn-ea"/>
              </a:rPr>
              <a:t>（平成</a:t>
            </a:r>
            <a:r>
              <a:rPr kumimoji="1" lang="en-US" altLang="ja-JP" sz="1200" dirty="0" smtClean="0">
                <a:latin typeface="+mn-ea"/>
                <a:ea typeface="+mn-ea"/>
              </a:rPr>
              <a:t>25</a:t>
            </a:r>
            <a:r>
              <a:rPr kumimoji="1" lang="ja-JP" altLang="en-US" sz="1200" dirty="0" smtClean="0">
                <a:latin typeface="+mn-ea"/>
                <a:ea typeface="+mn-ea"/>
              </a:rPr>
              <a:t>年</a:t>
            </a:r>
            <a:r>
              <a:rPr kumimoji="1" lang="en-US" altLang="ja-JP" sz="1200" dirty="0" smtClean="0">
                <a:latin typeface="+mn-ea"/>
                <a:ea typeface="+mn-ea"/>
              </a:rPr>
              <a:t>11</a:t>
            </a:r>
            <a:r>
              <a:rPr kumimoji="1" lang="ja-JP" altLang="en-US" sz="1200" dirty="0" smtClean="0">
                <a:latin typeface="+mn-ea"/>
                <a:ea typeface="+mn-ea"/>
              </a:rPr>
              <a:t>月</a:t>
            </a:r>
            <a:r>
              <a:rPr kumimoji="1" lang="en-US" altLang="ja-JP" sz="1200" dirty="0" smtClean="0">
                <a:latin typeface="+mn-ea"/>
                <a:ea typeface="+mn-ea"/>
              </a:rPr>
              <a:t>28</a:t>
            </a:r>
            <a:r>
              <a:rPr kumimoji="1" lang="ja-JP" altLang="en-US" sz="1200" dirty="0" smtClean="0">
                <a:latin typeface="+mn-ea"/>
                <a:ea typeface="+mn-ea"/>
              </a:rPr>
              <a:t>日発表）</a:t>
            </a:r>
            <a:endParaRPr kumimoji="1" lang="ja-JP" altLang="en-US" sz="1200" dirty="0">
              <a:latin typeface="+mn-ea"/>
              <a:ea typeface="+mn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92" y="3592061"/>
            <a:ext cx="3130568" cy="75341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50" y="3284984"/>
            <a:ext cx="1977150" cy="32675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2924944"/>
            <a:ext cx="2008096" cy="33896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5" y="3284984"/>
            <a:ext cx="2001221" cy="34507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44" y="2924944"/>
            <a:ext cx="2004659" cy="3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Office PowerPoint</Application>
  <PresentationFormat>A4 210 x 297 mm</PresentationFormat>
  <Paragraphs>253</Paragraphs>
  <Slides>9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16_Office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2012-07-26T12:48:06Z</dcterms:created>
  <dcterms:modified xsi:type="dcterms:W3CDTF">2013-12-06T05:21:49Z</dcterms:modified>
</cp:coreProperties>
</file>