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1"/>
    <p:sldMasterId id="2147483729" r:id="rId2"/>
  </p:sldMasterIdLst>
  <p:notesMasterIdLst>
    <p:notesMasterId r:id="rId12"/>
  </p:notesMasterIdLst>
  <p:sldIdLst>
    <p:sldId id="330" r:id="rId3"/>
    <p:sldId id="389" r:id="rId4"/>
    <p:sldId id="350" r:id="rId5"/>
    <p:sldId id="394" r:id="rId6"/>
    <p:sldId id="398" r:id="rId7"/>
    <p:sldId id="399" r:id="rId8"/>
    <p:sldId id="395" r:id="rId9"/>
    <p:sldId id="396" r:id="rId10"/>
    <p:sldId id="352" r:id="rId11"/>
  </p:sldIdLst>
  <p:sldSz cx="9906000" cy="6858000" type="A4"/>
  <p:notesSz cx="6735763" cy="9866313"/>
  <p:defaultTextStyle>
    <a:defPPr>
      <a:defRPr lang="ja-JP"/>
    </a:defPPr>
    <a:lvl1pPr marL="0" algn="l" defTabSz="91424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20" algn="l" defTabSz="91424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40" algn="l" defTabSz="91424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359" algn="l" defTabSz="91424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479" algn="l" defTabSz="91424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599" algn="l" defTabSz="91424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718" algn="l" defTabSz="91424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838" algn="l" defTabSz="91424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6958" algn="l" defTabSz="91424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7650" autoAdjust="0"/>
    <p:restoredTop sz="94728" autoAdjust="0"/>
  </p:normalViewPr>
  <p:slideViewPr>
    <p:cSldViewPr>
      <p:cViewPr>
        <p:scale>
          <a:sx n="100" d="100"/>
          <a:sy n="100" d="100"/>
        </p:scale>
        <p:origin x="-120" y="59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3316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1" cy="493316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r">
              <a:defRPr sz="1200"/>
            </a:lvl1pPr>
          </a:lstStyle>
          <a:p>
            <a:fld id="{CB3D218B-78CF-41CF-A349-8ABBF8DD2DCB}" type="datetimeFigureOut">
              <a:rPr kumimoji="1" lang="ja-JP" altLang="en-US" smtClean="0"/>
              <a:pPr/>
              <a:t>2012/12/7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8" tIns="45709" rIns="91418" bIns="45709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500"/>
            <a:ext cx="5388610" cy="4439841"/>
          </a:xfrm>
          <a:prstGeom prst="rect">
            <a:avLst/>
          </a:prstGeom>
        </p:spPr>
        <p:txBody>
          <a:bodyPr vert="horz" lIns="91418" tIns="45709" rIns="91418" bIns="45709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371285"/>
            <a:ext cx="2918831" cy="493316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1" cy="493316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r">
              <a:defRPr sz="1200"/>
            </a:lvl1pPr>
          </a:lstStyle>
          <a:p>
            <a:fld id="{0F8B4FE4-45AC-488A-BED1-1EFB321FAF4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2715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4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20" algn="l" defTabSz="91424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40" algn="l" defTabSz="91424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359" algn="l" defTabSz="91424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479" algn="l" defTabSz="91424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599" algn="l" defTabSz="91424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718" algn="l" defTabSz="91424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838" algn="l" defTabSz="91424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6958" algn="l" defTabSz="91424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695325" y="739775"/>
            <a:ext cx="5345113" cy="3700463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B4FE4-45AC-488A-BED1-1EFB321FAF4E}" type="slidenum">
              <a:rPr kumimoji="1" lang="ja-JP" altLang="en-US" smtClean="0"/>
              <a:pPr/>
              <a:t>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95325" y="739775"/>
            <a:ext cx="5345113" cy="37004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73F84-B44D-480D-9E4A-E91FC72551E5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14FD9F82-83FC-4D71-AFEE-7F6C5E6A6B6A}" type="datetime1">
              <a:rPr kumimoji="1" lang="ja-JP" altLang="en-US" smtClean="0"/>
              <a:t>2012/12/7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2039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95325" y="739775"/>
            <a:ext cx="5345113" cy="37004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73F84-B44D-480D-9E4A-E91FC72551E5}" type="slidenum">
              <a:rPr lang="ja-JP" altLang="en-US" smtClean="0">
                <a:solidFill>
                  <a:prstClr val="black"/>
                </a:solidFill>
              </a:rPr>
              <a:pPr/>
              <a:t>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14FD9F82-83FC-4D71-AFEE-7F6C5E6A6B6A}" type="datetime1">
              <a:rPr lang="ja-JP" altLang="en-US" smtClean="0">
                <a:solidFill>
                  <a:prstClr val="black"/>
                </a:solidFill>
              </a:rPr>
              <a:pPr/>
              <a:t>2012/12/7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2039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695325" y="739775"/>
            <a:ext cx="5345113" cy="3700463"/>
          </a:xfrm>
          <a:ln/>
        </p:spPr>
      </p:sp>
      <p:sp>
        <p:nvSpPr>
          <p:cNvPr id="18435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 smtClean="0"/>
          </a:p>
        </p:txBody>
      </p:sp>
      <p:sp>
        <p:nvSpPr>
          <p:cNvPr id="18436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830" indent="-285704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2816" indent="-228563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99942" indent="-228563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069" indent="-228563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194" indent="-2285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321" indent="-2285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8447" indent="-2285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5574" indent="-2285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41C61423-DD2F-441F-9F1D-85D5894F862A}" type="slidenum">
              <a:rPr lang="en-US" altLang="ja-JP" smtClean="0"/>
              <a:pPr eaLnBrk="1" hangingPunct="1"/>
              <a:t>8</a:t>
            </a:fld>
            <a:endParaRPr lang="en-US" altLang="ja-JP" smtClean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C5697035-F59B-4F62-A19C-8EE36A2E8DC1}" type="datetime1">
              <a:rPr kumimoji="1" lang="ja-JP" altLang="en-US" smtClean="0"/>
              <a:t>2012/12/7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34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8CBC-B6E8-4A75-AF1A-2BF38F5BC2B6}" type="datetime1">
              <a:rPr kumimoji="1" lang="ja-JP" altLang="en-US" smtClean="0"/>
              <a:pPr/>
              <a:t>2012/12/7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DA39-0F21-4259-866A-0D84529E9376}" type="datetime1">
              <a:rPr kumimoji="1" lang="ja-JP" altLang="en-US" smtClean="0"/>
              <a:pPr/>
              <a:t>2012/12/7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1" y="274644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44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5D2FD-00C4-41CD-B58F-EEF4DDB42BDE}" type="datetime1">
              <a:rPr kumimoji="1" lang="ja-JP" altLang="en-US" smtClean="0"/>
              <a:pPr/>
              <a:t>2012/12/7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37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20" indent="0" algn="ctr">
              <a:buNone/>
              <a:defRPr/>
            </a:lvl2pPr>
            <a:lvl3pPr marL="914240" indent="0" algn="ctr">
              <a:buNone/>
              <a:defRPr/>
            </a:lvl3pPr>
            <a:lvl4pPr marL="1371359" indent="0" algn="ctr">
              <a:buNone/>
              <a:defRPr/>
            </a:lvl4pPr>
            <a:lvl5pPr marL="1828479" indent="0" algn="ctr">
              <a:buNone/>
              <a:defRPr/>
            </a:lvl5pPr>
            <a:lvl6pPr marL="2285599" indent="0" algn="ctr">
              <a:buNone/>
              <a:defRPr/>
            </a:lvl6pPr>
            <a:lvl7pPr marL="2742718" indent="0" algn="ctr">
              <a:buNone/>
              <a:defRPr/>
            </a:lvl7pPr>
            <a:lvl8pPr marL="3199838" indent="0" algn="ctr">
              <a:buNone/>
              <a:defRPr/>
            </a:lvl8pPr>
            <a:lvl9pPr marL="3656958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F4EA10-A892-4E8C-81A6-E233BBC34C53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2"/>
          <p:cNvSpPr txBox="1">
            <a:spLocks/>
          </p:cNvSpPr>
          <p:nvPr userDrawn="1"/>
        </p:nvSpPr>
        <p:spPr bwMode="auto">
          <a:xfrm>
            <a:off x="9402763" y="33548"/>
            <a:ext cx="436562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4" tIns="45712" rIns="91424" bIns="45712" anchor="ctr" anchorCtr="1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CCA9FCA8-C93E-423A-B190-5510D9E07E3E}" type="slidenum">
              <a:rPr kumimoji="0" lang="en-US" altLang="ja-JP" sz="1200">
                <a:solidFill>
                  <a:prstClr val="black"/>
                </a:solidFill>
                <a:latin typeface="Calibri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0" lang="en-US" altLang="ja-JP" sz="120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456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110B7-3DF8-4D77-89C4-EFC65A31C4DF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2"/>
          <p:cNvSpPr txBox="1">
            <a:spLocks/>
          </p:cNvSpPr>
          <p:nvPr userDrawn="1"/>
        </p:nvSpPr>
        <p:spPr bwMode="auto">
          <a:xfrm>
            <a:off x="9402763" y="33548"/>
            <a:ext cx="436562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4" tIns="45712" rIns="91424" bIns="45712" anchor="ctr" anchorCtr="1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CCA9FCA8-C93E-423A-B190-5510D9E07E3E}" type="slidenum">
              <a:rPr kumimoji="0" lang="en-US" altLang="ja-JP" sz="1200">
                <a:solidFill>
                  <a:prstClr val="black"/>
                </a:solidFill>
                <a:latin typeface="Calibri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0" lang="en-US" altLang="ja-JP" sz="120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140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1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20" indent="0">
              <a:buNone/>
              <a:defRPr sz="1800"/>
            </a:lvl2pPr>
            <a:lvl3pPr marL="914240" indent="0">
              <a:buNone/>
              <a:defRPr sz="1600"/>
            </a:lvl3pPr>
            <a:lvl4pPr marL="1371359" indent="0">
              <a:buNone/>
              <a:defRPr sz="1400"/>
            </a:lvl4pPr>
            <a:lvl5pPr marL="1828479" indent="0">
              <a:buNone/>
              <a:defRPr sz="1400"/>
            </a:lvl5pPr>
            <a:lvl6pPr marL="2285599" indent="0">
              <a:buNone/>
              <a:defRPr sz="1400"/>
            </a:lvl6pPr>
            <a:lvl7pPr marL="2742718" indent="0">
              <a:buNone/>
              <a:defRPr sz="1400"/>
            </a:lvl7pPr>
            <a:lvl8pPr marL="3199838" indent="0">
              <a:buNone/>
              <a:defRPr sz="1400"/>
            </a:lvl8pPr>
            <a:lvl9pPr marL="3656958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04EDA-219B-44A1-A150-5712B826D98A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720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4" y="1600206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6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8D2897-177D-49A5-B928-14E386536E77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3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0" indent="0">
              <a:buNone/>
              <a:defRPr sz="2000" b="1"/>
            </a:lvl2pPr>
            <a:lvl3pPr marL="914240" indent="0">
              <a:buNone/>
              <a:defRPr sz="1800" b="1"/>
            </a:lvl3pPr>
            <a:lvl4pPr marL="1371359" indent="0">
              <a:buNone/>
              <a:defRPr sz="1600" b="1"/>
            </a:lvl4pPr>
            <a:lvl5pPr marL="1828479" indent="0">
              <a:buNone/>
              <a:defRPr sz="1600" b="1"/>
            </a:lvl5pPr>
            <a:lvl6pPr marL="2285599" indent="0">
              <a:buNone/>
              <a:defRPr sz="1600" b="1"/>
            </a:lvl6pPr>
            <a:lvl7pPr marL="2742718" indent="0">
              <a:buNone/>
              <a:defRPr sz="1600" b="1"/>
            </a:lvl7pPr>
            <a:lvl8pPr marL="3199838" indent="0">
              <a:buNone/>
              <a:defRPr sz="1600" b="1"/>
            </a:lvl8pPr>
            <a:lvl9pPr marL="3656958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83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0" indent="0">
              <a:buNone/>
              <a:defRPr sz="2000" b="1"/>
            </a:lvl2pPr>
            <a:lvl3pPr marL="914240" indent="0">
              <a:buNone/>
              <a:defRPr sz="1800" b="1"/>
            </a:lvl3pPr>
            <a:lvl4pPr marL="1371359" indent="0">
              <a:buNone/>
              <a:defRPr sz="1600" b="1"/>
            </a:lvl4pPr>
            <a:lvl5pPr marL="1828479" indent="0">
              <a:buNone/>
              <a:defRPr sz="1600" b="1"/>
            </a:lvl5pPr>
            <a:lvl6pPr marL="2285599" indent="0">
              <a:buNone/>
              <a:defRPr sz="1600" b="1"/>
            </a:lvl6pPr>
            <a:lvl7pPr marL="2742718" indent="0">
              <a:buNone/>
              <a:defRPr sz="1600" b="1"/>
            </a:lvl7pPr>
            <a:lvl8pPr marL="3199838" indent="0">
              <a:buNone/>
              <a:defRPr sz="1600" b="1"/>
            </a:lvl8pPr>
            <a:lvl9pPr marL="3656958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83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49A3B9-87B4-4D59-B144-DCD96132E83E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215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D8BED-4EDF-410B-9D9F-5B83CC2EB71F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68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F28A0-1591-4EED-8F04-320ACF1984FE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411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4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4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4" y="1435105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20" indent="0">
              <a:buNone/>
              <a:defRPr sz="1200"/>
            </a:lvl2pPr>
            <a:lvl3pPr marL="914240" indent="0">
              <a:buNone/>
              <a:defRPr sz="1000"/>
            </a:lvl3pPr>
            <a:lvl4pPr marL="1371359" indent="0">
              <a:buNone/>
              <a:defRPr sz="900"/>
            </a:lvl4pPr>
            <a:lvl5pPr marL="1828479" indent="0">
              <a:buNone/>
              <a:defRPr sz="900"/>
            </a:lvl5pPr>
            <a:lvl6pPr marL="2285599" indent="0">
              <a:buNone/>
              <a:defRPr sz="900"/>
            </a:lvl6pPr>
            <a:lvl7pPr marL="2742718" indent="0">
              <a:buNone/>
              <a:defRPr sz="900"/>
            </a:lvl7pPr>
            <a:lvl8pPr marL="3199838" indent="0">
              <a:buNone/>
              <a:defRPr sz="900"/>
            </a:lvl8pPr>
            <a:lvl9pPr marL="3656958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584B0-B3C0-43F0-9F43-6DCE7E101CF4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649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68AD1-F8B7-4250-B8EC-3414A3CEC1C2}" type="datetime1">
              <a:rPr kumimoji="1" lang="ja-JP" altLang="en-US" smtClean="0"/>
              <a:pPr/>
              <a:t>2012/12/7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1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6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20" indent="0">
              <a:buNone/>
              <a:defRPr sz="2800"/>
            </a:lvl2pPr>
            <a:lvl3pPr marL="914240" indent="0">
              <a:buNone/>
              <a:defRPr sz="2400"/>
            </a:lvl3pPr>
            <a:lvl4pPr marL="1371359" indent="0">
              <a:buNone/>
              <a:defRPr sz="2000"/>
            </a:lvl4pPr>
            <a:lvl5pPr marL="1828479" indent="0">
              <a:buNone/>
              <a:defRPr sz="2000"/>
            </a:lvl5pPr>
            <a:lvl6pPr marL="2285599" indent="0">
              <a:buNone/>
              <a:defRPr sz="2000"/>
            </a:lvl6pPr>
            <a:lvl7pPr marL="2742718" indent="0">
              <a:buNone/>
              <a:defRPr sz="2000"/>
            </a:lvl7pPr>
            <a:lvl8pPr marL="3199838" indent="0">
              <a:buNone/>
              <a:defRPr sz="2000"/>
            </a:lvl8pPr>
            <a:lvl9pPr marL="3656958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20" indent="0">
              <a:buNone/>
              <a:defRPr sz="1200"/>
            </a:lvl2pPr>
            <a:lvl3pPr marL="914240" indent="0">
              <a:buNone/>
              <a:defRPr sz="1000"/>
            </a:lvl3pPr>
            <a:lvl4pPr marL="1371359" indent="0">
              <a:buNone/>
              <a:defRPr sz="900"/>
            </a:lvl4pPr>
            <a:lvl5pPr marL="1828479" indent="0">
              <a:buNone/>
              <a:defRPr sz="900"/>
            </a:lvl5pPr>
            <a:lvl6pPr marL="2285599" indent="0">
              <a:buNone/>
              <a:defRPr sz="900"/>
            </a:lvl6pPr>
            <a:lvl7pPr marL="2742718" indent="0">
              <a:buNone/>
              <a:defRPr sz="900"/>
            </a:lvl7pPr>
            <a:lvl8pPr marL="3199838" indent="0">
              <a:buNone/>
              <a:defRPr sz="900"/>
            </a:lvl8pPr>
            <a:lvl9pPr marL="3656958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A5DFE0-B9B8-40B8-B30C-AAC6F9DF5209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779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E0B2E-A111-4E73-9784-304523312934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91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1" y="274644"/>
            <a:ext cx="222885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6" y="274644"/>
            <a:ext cx="653415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89BD2-4417-4DA7-9B8F-CB2F977DE7F5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198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コネクタ 1"/>
          <p:cNvCxnSpPr/>
          <p:nvPr userDrawn="1"/>
        </p:nvCxnSpPr>
        <p:spPr>
          <a:xfrm>
            <a:off x="0" y="463971"/>
            <a:ext cx="9906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タイトル 1"/>
          <p:cNvSpPr txBox="1">
            <a:spLocks/>
          </p:cNvSpPr>
          <p:nvPr userDrawn="1"/>
        </p:nvSpPr>
        <p:spPr>
          <a:xfrm>
            <a:off x="742950" y="25400"/>
            <a:ext cx="8420100" cy="469900"/>
          </a:xfrm>
          <a:prstGeom prst="rect">
            <a:avLst/>
          </a:prstGeom>
        </p:spPr>
        <p:txBody>
          <a:bodyPr lIns="91424" tIns="45712" rIns="91424" bIns="45712" anchor="ctr">
            <a:normAutofit fontScale="92500" lnSpcReduction="10000"/>
          </a:bodyPr>
          <a:lstStyle/>
          <a:p>
            <a:pPr algn="ctr">
              <a:spcBef>
                <a:spcPct val="0"/>
              </a:spcBef>
              <a:defRPr/>
            </a:pPr>
            <a:endParaRPr lang="ja-JP" altLang="en-US" sz="2800" dirty="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スライド番号プレースホルダ 2"/>
          <p:cNvSpPr txBox="1">
            <a:spLocks/>
          </p:cNvSpPr>
          <p:nvPr userDrawn="1"/>
        </p:nvSpPr>
        <p:spPr bwMode="auto">
          <a:xfrm>
            <a:off x="9345356" y="67097"/>
            <a:ext cx="472943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4" tIns="45712" rIns="91424" bIns="45712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2459E37D-CF45-41E2-9465-424C08A21E89}" type="slidenum">
              <a:rPr kumimoji="0" lang="en-US" altLang="ja-JP" sz="1200">
                <a:solidFill>
                  <a:prstClr val="black"/>
                </a:solidFill>
                <a:latin typeface="Calibri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0" lang="en-US" altLang="ja-JP" sz="120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741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6"/>
          <p:cNvCxnSpPr>
            <a:cxnSpLocks noChangeShapeType="1"/>
          </p:cNvCxnSpPr>
          <p:nvPr userDrawn="1"/>
        </p:nvCxnSpPr>
        <p:spPr bwMode="auto">
          <a:xfrm>
            <a:off x="0" y="402141"/>
            <a:ext cx="9906000" cy="1587"/>
          </a:xfrm>
          <a:prstGeom prst="line">
            <a:avLst/>
          </a:prstGeom>
          <a:noFill/>
          <a:ln w="63500" cmpd="thickThin" algn="ctr">
            <a:solidFill>
              <a:srgbClr val="FF9900"/>
            </a:solidFill>
            <a:round/>
            <a:headEnd/>
            <a:tailEnd/>
          </a:ln>
        </p:spPr>
      </p:cxnSp>
      <p:sp>
        <p:nvSpPr>
          <p:cNvPr id="7" name="スライド番号プレースホルダ 2"/>
          <p:cNvSpPr txBox="1">
            <a:spLocks/>
          </p:cNvSpPr>
          <p:nvPr userDrawn="1"/>
        </p:nvSpPr>
        <p:spPr bwMode="auto">
          <a:xfrm>
            <a:off x="9402763" y="33548"/>
            <a:ext cx="436562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4" tIns="45712" rIns="91424" bIns="45712" anchor="ctr" anchorCtr="1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CCA9FCA8-C93E-423A-B190-5510D9E07E3E}" type="slidenum">
              <a:rPr kumimoji="0" lang="en-US" altLang="ja-JP" sz="1200">
                <a:solidFill>
                  <a:prstClr val="black"/>
                </a:solidFill>
                <a:latin typeface="Calibri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0" lang="en-US" altLang="ja-JP" sz="120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829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6"/>
          <p:cNvCxnSpPr>
            <a:cxnSpLocks noChangeShapeType="1"/>
          </p:cNvCxnSpPr>
          <p:nvPr userDrawn="1"/>
        </p:nvCxnSpPr>
        <p:spPr bwMode="auto">
          <a:xfrm>
            <a:off x="0" y="402141"/>
            <a:ext cx="9906000" cy="1587"/>
          </a:xfrm>
          <a:prstGeom prst="line">
            <a:avLst/>
          </a:prstGeom>
          <a:noFill/>
          <a:ln w="63500" cmpd="thickThin" algn="ctr">
            <a:solidFill>
              <a:srgbClr val="FF9900"/>
            </a:solidFill>
            <a:round/>
            <a:headEnd/>
            <a:tailEnd/>
          </a:ln>
        </p:spPr>
      </p:cxnSp>
      <p:sp>
        <p:nvSpPr>
          <p:cNvPr id="7" name="スライド番号プレースホルダ 2"/>
          <p:cNvSpPr txBox="1">
            <a:spLocks/>
          </p:cNvSpPr>
          <p:nvPr userDrawn="1"/>
        </p:nvSpPr>
        <p:spPr bwMode="auto">
          <a:xfrm>
            <a:off x="9402763" y="33548"/>
            <a:ext cx="436562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4" tIns="45712" rIns="91424" bIns="45712" anchor="ctr" anchorCtr="1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CCA9FCA8-C93E-423A-B190-5510D9E07E3E}" type="slidenum">
              <a:rPr kumimoji="0" lang="en-US" altLang="ja-JP" sz="1200">
                <a:solidFill>
                  <a:prstClr val="black"/>
                </a:solidFill>
                <a:latin typeface="Calibri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0" lang="en-US" altLang="ja-JP" sz="120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411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6"/>
          <p:cNvCxnSpPr>
            <a:cxnSpLocks noChangeShapeType="1"/>
          </p:cNvCxnSpPr>
          <p:nvPr userDrawn="1"/>
        </p:nvCxnSpPr>
        <p:spPr bwMode="auto">
          <a:xfrm>
            <a:off x="0" y="402141"/>
            <a:ext cx="9906000" cy="1587"/>
          </a:xfrm>
          <a:prstGeom prst="line">
            <a:avLst/>
          </a:prstGeom>
          <a:noFill/>
          <a:ln w="63500" cmpd="thickThin" algn="ctr">
            <a:solidFill>
              <a:srgbClr val="FF9900"/>
            </a:solidFill>
            <a:round/>
            <a:headEnd/>
            <a:tailEnd/>
          </a:ln>
        </p:spPr>
      </p:cxnSp>
      <p:sp>
        <p:nvSpPr>
          <p:cNvPr id="7" name="スライド番号プレースホルダ 2"/>
          <p:cNvSpPr txBox="1">
            <a:spLocks/>
          </p:cNvSpPr>
          <p:nvPr userDrawn="1"/>
        </p:nvSpPr>
        <p:spPr bwMode="auto">
          <a:xfrm>
            <a:off x="9402763" y="33548"/>
            <a:ext cx="436562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4" tIns="45712" rIns="91424" bIns="45712" anchor="ctr" anchorCtr="1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CCA9FCA8-C93E-423A-B190-5510D9E07E3E}" type="slidenum">
              <a:rPr kumimoji="0" lang="en-US" altLang="ja-JP" sz="1200">
                <a:solidFill>
                  <a:prstClr val="black"/>
                </a:solidFill>
                <a:latin typeface="Calibri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0" lang="en-US" altLang="ja-JP" sz="120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763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6"/>
          <p:cNvCxnSpPr>
            <a:cxnSpLocks noChangeShapeType="1"/>
          </p:cNvCxnSpPr>
          <p:nvPr userDrawn="1"/>
        </p:nvCxnSpPr>
        <p:spPr bwMode="auto">
          <a:xfrm>
            <a:off x="0" y="402141"/>
            <a:ext cx="9906000" cy="1587"/>
          </a:xfrm>
          <a:prstGeom prst="line">
            <a:avLst/>
          </a:prstGeom>
          <a:noFill/>
          <a:ln w="63500" cmpd="thickThin" algn="ctr">
            <a:solidFill>
              <a:srgbClr val="FF9900"/>
            </a:solidFill>
            <a:round/>
            <a:headEnd/>
            <a:tailEnd/>
          </a:ln>
        </p:spPr>
      </p:cxnSp>
      <p:sp>
        <p:nvSpPr>
          <p:cNvPr id="7" name="スライド番号プレースホルダ 2"/>
          <p:cNvSpPr txBox="1">
            <a:spLocks/>
          </p:cNvSpPr>
          <p:nvPr userDrawn="1"/>
        </p:nvSpPr>
        <p:spPr bwMode="auto">
          <a:xfrm>
            <a:off x="9402763" y="33548"/>
            <a:ext cx="436562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4" tIns="45712" rIns="91424" bIns="45712" anchor="ctr" anchorCtr="1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CCA9FCA8-C93E-423A-B190-5510D9E07E3E}" type="slidenum">
              <a:rPr kumimoji="0" lang="en-US" altLang="ja-JP" sz="1200">
                <a:solidFill>
                  <a:prstClr val="black"/>
                </a:solidFill>
                <a:latin typeface="Calibri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0" lang="en-US" altLang="ja-JP" sz="120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933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6"/>
          <p:cNvCxnSpPr>
            <a:cxnSpLocks noChangeShapeType="1"/>
          </p:cNvCxnSpPr>
          <p:nvPr userDrawn="1"/>
        </p:nvCxnSpPr>
        <p:spPr bwMode="auto">
          <a:xfrm>
            <a:off x="0" y="402141"/>
            <a:ext cx="9906000" cy="1587"/>
          </a:xfrm>
          <a:prstGeom prst="line">
            <a:avLst/>
          </a:prstGeom>
          <a:noFill/>
          <a:ln w="63500" cmpd="thickThin" algn="ctr">
            <a:solidFill>
              <a:srgbClr val="FF9900"/>
            </a:solidFill>
            <a:round/>
            <a:headEnd/>
            <a:tailEnd/>
          </a:ln>
        </p:spPr>
      </p:cxnSp>
      <p:sp>
        <p:nvSpPr>
          <p:cNvPr id="7" name="スライド番号プレースホルダ 2"/>
          <p:cNvSpPr txBox="1">
            <a:spLocks/>
          </p:cNvSpPr>
          <p:nvPr userDrawn="1"/>
        </p:nvSpPr>
        <p:spPr bwMode="auto">
          <a:xfrm>
            <a:off x="9402763" y="33548"/>
            <a:ext cx="436562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4" tIns="45712" rIns="91424" bIns="45712" anchor="ctr" anchorCtr="1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CCA9FCA8-C93E-423A-B190-5510D9E07E3E}" type="slidenum">
              <a:rPr kumimoji="0" lang="en-US" altLang="ja-JP" sz="1200">
                <a:solidFill>
                  <a:prstClr val="black"/>
                </a:solidFill>
                <a:latin typeface="Calibri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0" lang="en-US" altLang="ja-JP" sz="120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079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6"/>
          <p:cNvCxnSpPr>
            <a:cxnSpLocks noChangeShapeType="1"/>
          </p:cNvCxnSpPr>
          <p:nvPr userDrawn="1"/>
        </p:nvCxnSpPr>
        <p:spPr bwMode="auto">
          <a:xfrm>
            <a:off x="0" y="402141"/>
            <a:ext cx="9906000" cy="1587"/>
          </a:xfrm>
          <a:prstGeom prst="line">
            <a:avLst/>
          </a:prstGeom>
          <a:noFill/>
          <a:ln w="63500" cmpd="thickThin" algn="ctr">
            <a:solidFill>
              <a:srgbClr val="FF9900"/>
            </a:solidFill>
            <a:round/>
            <a:headEnd/>
            <a:tailEnd/>
          </a:ln>
        </p:spPr>
      </p:cxnSp>
      <p:sp>
        <p:nvSpPr>
          <p:cNvPr id="7" name="スライド番号プレースホルダ 2"/>
          <p:cNvSpPr txBox="1">
            <a:spLocks/>
          </p:cNvSpPr>
          <p:nvPr userDrawn="1"/>
        </p:nvSpPr>
        <p:spPr bwMode="auto">
          <a:xfrm>
            <a:off x="9402763" y="33548"/>
            <a:ext cx="436562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4" tIns="45712" rIns="91424" bIns="45712" anchor="ctr" anchorCtr="1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CCA9FCA8-C93E-423A-B190-5510D9E07E3E}" type="slidenum">
              <a:rPr kumimoji="0" lang="en-US" altLang="ja-JP" sz="1200">
                <a:solidFill>
                  <a:prstClr val="black"/>
                </a:solidFill>
                <a:latin typeface="Calibri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0" lang="en-US" altLang="ja-JP" sz="120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620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7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2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9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3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95E7-6A0C-490B-9432-3A6EC20B81CE}" type="datetime1">
              <a:rPr kumimoji="1" lang="ja-JP" altLang="en-US" smtClean="0"/>
              <a:pPr/>
              <a:t>2012/12/7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6"/>
          <p:cNvCxnSpPr>
            <a:cxnSpLocks noChangeShapeType="1"/>
          </p:cNvCxnSpPr>
          <p:nvPr userDrawn="1"/>
        </p:nvCxnSpPr>
        <p:spPr bwMode="auto">
          <a:xfrm>
            <a:off x="0" y="402141"/>
            <a:ext cx="9906000" cy="1587"/>
          </a:xfrm>
          <a:prstGeom prst="line">
            <a:avLst/>
          </a:prstGeom>
          <a:noFill/>
          <a:ln w="63500" cmpd="thickThin" algn="ctr">
            <a:solidFill>
              <a:srgbClr val="FF9900"/>
            </a:solidFill>
            <a:round/>
            <a:headEnd/>
            <a:tailEnd/>
          </a:ln>
        </p:spPr>
      </p:cxnSp>
      <p:sp>
        <p:nvSpPr>
          <p:cNvPr id="7" name="スライド番号プレースホルダ 2"/>
          <p:cNvSpPr txBox="1">
            <a:spLocks/>
          </p:cNvSpPr>
          <p:nvPr userDrawn="1"/>
        </p:nvSpPr>
        <p:spPr bwMode="auto">
          <a:xfrm>
            <a:off x="9402763" y="33548"/>
            <a:ext cx="436562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4" tIns="45712" rIns="91424" bIns="45712" anchor="ctr" anchorCtr="1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CCA9FCA8-C93E-423A-B190-5510D9E07E3E}" type="slidenum">
              <a:rPr kumimoji="0" lang="en-US" altLang="ja-JP" sz="1200">
                <a:solidFill>
                  <a:prstClr val="black"/>
                </a:solidFill>
                <a:latin typeface="Calibri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0" lang="en-US" altLang="ja-JP" sz="120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919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6"/>
          <p:cNvCxnSpPr>
            <a:cxnSpLocks noChangeShapeType="1"/>
          </p:cNvCxnSpPr>
          <p:nvPr userDrawn="1"/>
        </p:nvCxnSpPr>
        <p:spPr bwMode="auto">
          <a:xfrm>
            <a:off x="0" y="402141"/>
            <a:ext cx="9906000" cy="1587"/>
          </a:xfrm>
          <a:prstGeom prst="line">
            <a:avLst/>
          </a:prstGeom>
          <a:noFill/>
          <a:ln w="63500" cmpd="thickThin" algn="ctr">
            <a:solidFill>
              <a:srgbClr val="FF9900"/>
            </a:solidFill>
            <a:round/>
            <a:headEnd/>
            <a:tailEnd/>
          </a:ln>
        </p:spPr>
      </p:cxnSp>
      <p:sp>
        <p:nvSpPr>
          <p:cNvPr id="7" name="スライド番号プレースホルダ 2"/>
          <p:cNvSpPr txBox="1">
            <a:spLocks/>
          </p:cNvSpPr>
          <p:nvPr userDrawn="1"/>
        </p:nvSpPr>
        <p:spPr bwMode="auto">
          <a:xfrm>
            <a:off x="9402763" y="33548"/>
            <a:ext cx="436562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4" tIns="45712" rIns="91424" bIns="45712" anchor="ctr" anchorCtr="1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CCA9FCA8-C93E-423A-B190-5510D9E07E3E}" type="slidenum">
              <a:rPr kumimoji="0" lang="en-US" altLang="ja-JP" sz="1200">
                <a:solidFill>
                  <a:prstClr val="black"/>
                </a:solidFill>
                <a:latin typeface="Calibri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0" lang="en-US" altLang="ja-JP" sz="120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983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6"/>
          <p:cNvCxnSpPr>
            <a:cxnSpLocks noChangeShapeType="1"/>
          </p:cNvCxnSpPr>
          <p:nvPr userDrawn="1"/>
        </p:nvCxnSpPr>
        <p:spPr bwMode="auto">
          <a:xfrm>
            <a:off x="0" y="402133"/>
            <a:ext cx="9906000" cy="1587"/>
          </a:xfrm>
          <a:prstGeom prst="line">
            <a:avLst/>
          </a:prstGeom>
          <a:noFill/>
          <a:ln w="63500" cmpd="thickThin" algn="ctr">
            <a:solidFill>
              <a:srgbClr val="FF9900"/>
            </a:solidFill>
            <a:round/>
            <a:headEnd/>
            <a:tailEnd/>
          </a:ln>
        </p:spPr>
      </p:cxnSp>
      <p:sp>
        <p:nvSpPr>
          <p:cNvPr id="7" name="スライド番号プレースホルダ 2"/>
          <p:cNvSpPr txBox="1">
            <a:spLocks/>
          </p:cNvSpPr>
          <p:nvPr userDrawn="1"/>
        </p:nvSpPr>
        <p:spPr bwMode="auto">
          <a:xfrm>
            <a:off x="9402763" y="33548"/>
            <a:ext cx="436562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4" tIns="45712" rIns="91424" bIns="45712" anchor="ctr" anchorCtr="1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CCA9FCA8-C93E-423A-B190-5510D9E07E3E}" type="slidenum">
              <a:rPr kumimoji="0" lang="en-US" altLang="ja-JP" sz="1200">
                <a:solidFill>
                  <a:prstClr val="black"/>
                </a:solidFill>
                <a:latin typeface="Calibri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0" lang="en-US" altLang="ja-JP" sz="120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607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6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1" y="1600206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E5895-B817-4219-AB2C-0BB83AAF269A}" type="datetime1">
              <a:rPr kumimoji="1" lang="ja-JP" altLang="en-US" smtClean="0"/>
              <a:pPr/>
              <a:t>2012/12/7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0" indent="0">
              <a:buNone/>
              <a:defRPr sz="2000" b="1"/>
            </a:lvl2pPr>
            <a:lvl3pPr marL="914240" indent="0">
              <a:buNone/>
              <a:defRPr sz="1800" b="1"/>
            </a:lvl3pPr>
            <a:lvl4pPr marL="1371359" indent="0">
              <a:buNone/>
              <a:defRPr sz="1600" b="1"/>
            </a:lvl4pPr>
            <a:lvl5pPr marL="1828479" indent="0">
              <a:buNone/>
              <a:defRPr sz="1600" b="1"/>
            </a:lvl5pPr>
            <a:lvl6pPr marL="2285599" indent="0">
              <a:buNone/>
              <a:defRPr sz="1600" b="1"/>
            </a:lvl6pPr>
            <a:lvl7pPr marL="2742718" indent="0">
              <a:buNone/>
              <a:defRPr sz="1600" b="1"/>
            </a:lvl7pPr>
            <a:lvl8pPr marL="3199838" indent="0">
              <a:buNone/>
              <a:defRPr sz="1600" b="1"/>
            </a:lvl8pPr>
            <a:lvl9pPr marL="3656958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4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0" indent="0">
              <a:buNone/>
              <a:defRPr sz="2000" b="1"/>
            </a:lvl2pPr>
            <a:lvl3pPr marL="914240" indent="0">
              <a:buNone/>
              <a:defRPr sz="1800" b="1"/>
            </a:lvl3pPr>
            <a:lvl4pPr marL="1371359" indent="0">
              <a:buNone/>
              <a:defRPr sz="1600" b="1"/>
            </a:lvl4pPr>
            <a:lvl5pPr marL="1828479" indent="0">
              <a:buNone/>
              <a:defRPr sz="1600" b="1"/>
            </a:lvl5pPr>
            <a:lvl6pPr marL="2285599" indent="0">
              <a:buNone/>
              <a:defRPr sz="1600" b="1"/>
            </a:lvl6pPr>
            <a:lvl7pPr marL="2742718" indent="0">
              <a:buNone/>
              <a:defRPr sz="1600" b="1"/>
            </a:lvl7pPr>
            <a:lvl8pPr marL="3199838" indent="0">
              <a:buNone/>
              <a:defRPr sz="1600" b="1"/>
            </a:lvl8pPr>
            <a:lvl9pPr marL="3656958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4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B8625-44A6-45FC-8F68-211FABDFA996}" type="datetime1">
              <a:rPr kumimoji="1" lang="ja-JP" altLang="en-US" smtClean="0"/>
              <a:pPr/>
              <a:t>2012/12/7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85C38-99FB-44E2-B66A-81711C160D61}" type="datetime1">
              <a:rPr kumimoji="1" lang="ja-JP" altLang="en-US" smtClean="0"/>
              <a:pPr/>
              <a:t>2012/12/7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A996-D618-4826-9FF8-E6967A86EBD2}" type="datetime1">
              <a:rPr kumimoji="1" lang="ja-JP" altLang="en-US" smtClean="0"/>
              <a:pPr/>
              <a:t>2012/12/7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4" y="273056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5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20" indent="0">
              <a:buNone/>
              <a:defRPr sz="1200"/>
            </a:lvl2pPr>
            <a:lvl3pPr marL="914240" indent="0">
              <a:buNone/>
              <a:defRPr sz="1000"/>
            </a:lvl3pPr>
            <a:lvl4pPr marL="1371359" indent="0">
              <a:buNone/>
              <a:defRPr sz="900"/>
            </a:lvl4pPr>
            <a:lvl5pPr marL="1828479" indent="0">
              <a:buNone/>
              <a:defRPr sz="900"/>
            </a:lvl5pPr>
            <a:lvl6pPr marL="2285599" indent="0">
              <a:buNone/>
              <a:defRPr sz="900"/>
            </a:lvl6pPr>
            <a:lvl7pPr marL="2742718" indent="0">
              <a:buNone/>
              <a:defRPr sz="900"/>
            </a:lvl7pPr>
            <a:lvl8pPr marL="3199838" indent="0">
              <a:buNone/>
              <a:defRPr sz="900"/>
            </a:lvl8pPr>
            <a:lvl9pPr marL="3656958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8AD55-3B28-4FD7-B9D6-053A57083F56}" type="datetime1">
              <a:rPr kumimoji="1" lang="ja-JP" altLang="en-US" smtClean="0"/>
              <a:pPr/>
              <a:t>2012/12/7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6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20" indent="0">
              <a:buNone/>
              <a:defRPr sz="2800"/>
            </a:lvl2pPr>
            <a:lvl3pPr marL="914240" indent="0">
              <a:buNone/>
              <a:defRPr sz="2400"/>
            </a:lvl3pPr>
            <a:lvl4pPr marL="1371359" indent="0">
              <a:buNone/>
              <a:defRPr sz="2000"/>
            </a:lvl4pPr>
            <a:lvl5pPr marL="1828479" indent="0">
              <a:buNone/>
              <a:defRPr sz="2000"/>
            </a:lvl5pPr>
            <a:lvl6pPr marL="2285599" indent="0">
              <a:buNone/>
              <a:defRPr sz="2000"/>
            </a:lvl6pPr>
            <a:lvl7pPr marL="2742718" indent="0">
              <a:buNone/>
              <a:defRPr sz="2000"/>
            </a:lvl7pPr>
            <a:lvl8pPr marL="3199838" indent="0">
              <a:buNone/>
              <a:defRPr sz="2000"/>
            </a:lvl8pPr>
            <a:lvl9pPr marL="3656958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20" indent="0">
              <a:buNone/>
              <a:defRPr sz="1200"/>
            </a:lvl2pPr>
            <a:lvl3pPr marL="914240" indent="0">
              <a:buNone/>
              <a:defRPr sz="1000"/>
            </a:lvl3pPr>
            <a:lvl4pPr marL="1371359" indent="0">
              <a:buNone/>
              <a:defRPr sz="900"/>
            </a:lvl4pPr>
            <a:lvl5pPr marL="1828479" indent="0">
              <a:buNone/>
              <a:defRPr sz="900"/>
            </a:lvl5pPr>
            <a:lvl6pPr marL="2285599" indent="0">
              <a:buNone/>
              <a:defRPr sz="900"/>
            </a:lvl6pPr>
            <a:lvl7pPr marL="2742718" indent="0">
              <a:buNone/>
              <a:defRPr sz="900"/>
            </a:lvl7pPr>
            <a:lvl8pPr marL="3199838" indent="0">
              <a:buNone/>
              <a:defRPr sz="900"/>
            </a:lvl8pPr>
            <a:lvl9pPr marL="3656958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56B66-BB12-4C4D-9E49-E565521D1D32}" type="datetime1">
              <a:rPr kumimoji="1" lang="ja-JP" altLang="en-US" smtClean="0"/>
              <a:pPr/>
              <a:t>2012/12/7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24" tIns="45712" rIns="91424" bIns="45712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424" tIns="45712" rIns="91424" bIns="45712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8"/>
            <a:ext cx="23114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7C1E9-C48D-4A79-A3FF-5FE04DF97A21}" type="datetime1">
              <a:rPr kumimoji="1" lang="ja-JP" altLang="en-US" smtClean="0"/>
              <a:pPr/>
              <a:t>2012/12/7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8"/>
            <a:ext cx="31369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8"/>
            <a:ext cx="23114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24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40" indent="-342840" algn="l" defTabSz="91424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20" indent="-285700" algn="l" defTabSz="91424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00" indent="-228560" algn="l" defTabSz="91424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20" indent="-228560" algn="l" defTabSz="91424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38" indent="-228560" algn="l" defTabSz="91424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60" indent="-228560" algn="l" defTabSz="91424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78" indent="-228560" algn="l" defTabSz="91424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98" indent="-228560" algn="l" defTabSz="91424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18" indent="-228560" algn="l" defTabSz="91424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24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0" algn="l" defTabSz="91424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40" algn="l" defTabSz="91424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9" algn="l" defTabSz="91424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9" algn="l" defTabSz="91424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9" algn="l" defTabSz="91424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8" algn="l" defTabSz="91424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8" algn="l" defTabSz="91424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8" algn="l" defTabSz="91424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6" tIns="45708" rIns="91416" bIns="457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6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16825" y="6597650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363B20-348C-414B-81BA-DD2FC51C32FB}" type="slidenum">
              <a:rPr lang="en-US" altLang="ja-JP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648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  <p:sldLayoutId id="2147483744" r:id="rId15"/>
    <p:sldLayoutId id="2147483745" r:id="rId16"/>
    <p:sldLayoutId id="2147483746" r:id="rId17"/>
    <p:sldLayoutId id="2147483747" r:id="rId18"/>
    <p:sldLayoutId id="2147483748" r:id="rId19"/>
    <p:sldLayoutId id="2147483749" r:id="rId20"/>
    <p:sldLayoutId id="2147483750" r:id="rId21"/>
  </p:sldLayoutIdLst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12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24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35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47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840" indent="-34284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820" indent="-28570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2800" indent="-22856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9920" indent="-22856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038" indent="-22856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160" indent="-22856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278" indent="-22856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398" indent="-22856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5518" indent="-22856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24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0" algn="l" defTabSz="91424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40" algn="l" defTabSz="91424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9" algn="l" defTabSz="91424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9" algn="l" defTabSz="91424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9" algn="l" defTabSz="91424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8" algn="l" defTabSz="91424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8" algn="l" defTabSz="91424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8" algn="l" defTabSz="91424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375664" y="4941168"/>
            <a:ext cx="3154672" cy="1008112"/>
          </a:xfrm>
        </p:spPr>
        <p:txBody>
          <a:bodyPr>
            <a:noAutofit/>
          </a:bodyPr>
          <a:lstStyle/>
          <a:p>
            <a:pPr algn="dist"/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平成２４年</a:t>
            </a:r>
            <a:r>
              <a:rPr lang="ja-JP" altLang="en-US" sz="2400" dirty="0" smtClean="0">
                <a:solidFill>
                  <a:schemeClr val="tx1"/>
                </a:solidFill>
                <a:latin typeface="+mn-ea"/>
              </a:rPr>
              <a:t>１２月１０日</a:t>
            </a:r>
            <a:endParaRPr lang="en-US" altLang="ja-JP" sz="2400" dirty="0">
              <a:solidFill>
                <a:schemeClr val="tx1"/>
              </a:solidFill>
              <a:latin typeface="+mn-ea"/>
            </a:endParaRPr>
          </a:p>
          <a:p>
            <a:pPr algn="dist"/>
            <a:r>
              <a:rPr lang="ja-JP" altLang="en-US" sz="2400" dirty="0" smtClean="0">
                <a:solidFill>
                  <a:schemeClr val="tx1"/>
                </a:solidFill>
                <a:latin typeface="+mn-ea"/>
              </a:rPr>
              <a:t>総務省</a:t>
            </a:r>
            <a:endParaRPr lang="en-US" altLang="ja-JP" sz="24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56456" y="1916832"/>
            <a:ext cx="9793088" cy="20162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400" dirty="0">
                <a:solidFill>
                  <a:schemeClr val="tx1"/>
                </a:solidFill>
              </a:rPr>
              <a:t>オープンデータに関する総務省の取組</a:t>
            </a:r>
            <a:r>
              <a:rPr lang="ja-JP" altLang="ja-JP" sz="3600" dirty="0">
                <a:solidFill>
                  <a:schemeClr val="tx1"/>
                </a:solidFill>
              </a:rPr>
              <a:t>　</a:t>
            </a:r>
            <a:endParaRPr lang="en-US" altLang="ja-JP" sz="3600" dirty="0" smtClean="0">
              <a:solidFill>
                <a:schemeClr val="tx1"/>
              </a:solidFill>
            </a:endParaRPr>
          </a:p>
          <a:p>
            <a:pPr algn="ctr"/>
            <a:endParaRPr lang="en-US" altLang="ja-JP" sz="11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直線コネクタ 35"/>
          <p:cNvCxnSpPr>
            <a:cxnSpLocks noChangeShapeType="1"/>
          </p:cNvCxnSpPr>
          <p:nvPr/>
        </p:nvCxnSpPr>
        <p:spPr bwMode="auto">
          <a:xfrm>
            <a:off x="0" y="404666"/>
            <a:ext cx="9906000" cy="1587"/>
          </a:xfrm>
          <a:prstGeom prst="line">
            <a:avLst/>
          </a:prstGeom>
          <a:noFill/>
          <a:ln w="63500" cmpd="sng" algn="ctr">
            <a:solidFill>
              <a:srgbClr val="FF9900"/>
            </a:solidFill>
            <a:round/>
            <a:headEnd/>
            <a:tailEnd/>
          </a:ln>
        </p:spPr>
      </p:cxnSp>
      <p:sp>
        <p:nvSpPr>
          <p:cNvPr id="83" name="正方形/長方形 82"/>
          <p:cNvSpPr/>
          <p:nvPr/>
        </p:nvSpPr>
        <p:spPr>
          <a:xfrm>
            <a:off x="56457" y="476672"/>
            <a:ext cx="9874569" cy="2862306"/>
          </a:xfrm>
          <a:prstGeom prst="rect">
            <a:avLst/>
          </a:prstGeom>
          <a:ln w="6350">
            <a:noFill/>
          </a:ln>
        </p:spPr>
        <p:txBody>
          <a:bodyPr wrap="square" lIns="91424" tIns="45712" rIns="91424" bIns="45712">
            <a:spAutoFit/>
          </a:bodyPr>
          <a:lstStyle/>
          <a:p>
            <a:pPr marL="174594" indent="-17459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b="1" dirty="0">
                <a:solidFill>
                  <a:prstClr val="black"/>
                </a:solidFill>
                <a:latin typeface="ＭＳ Ｐゴシック"/>
              </a:rPr>
              <a:t>■　</a:t>
            </a:r>
            <a:r>
              <a:rPr lang="ja-JP" altLang="en-US" sz="2000" b="1" u="heavy" dirty="0" smtClean="0">
                <a:solidFill>
                  <a:prstClr val="black"/>
                </a:solidFill>
                <a:latin typeface="ＭＳ Ｐゴシック"/>
              </a:rPr>
              <a:t>「縦軸」の情報化から「横軸」の取組強化へ</a:t>
            </a:r>
            <a:r>
              <a:rPr lang="ja-JP" altLang="en-US" sz="1400" b="1" dirty="0" smtClean="0">
                <a:solidFill>
                  <a:prstClr val="black"/>
                </a:solidFill>
                <a:latin typeface="ＭＳ Ｐゴシック"/>
              </a:rPr>
              <a:t>（</a:t>
            </a:r>
            <a:r>
              <a:rPr lang="ja-JP" altLang="en-US" sz="1400" b="1" u="heavy" dirty="0" smtClean="0">
                <a:solidFill>
                  <a:prstClr val="black"/>
                </a:solidFill>
                <a:latin typeface="ＭＳ Ｐゴシック"/>
              </a:rPr>
              <a:t>東日本</a:t>
            </a:r>
            <a:r>
              <a:rPr lang="ja-JP" altLang="en-US" sz="1400" b="1" u="heavy" dirty="0">
                <a:solidFill>
                  <a:prstClr val="black"/>
                </a:solidFill>
                <a:latin typeface="ＭＳ Ｐゴシック"/>
              </a:rPr>
              <a:t>大震災</a:t>
            </a:r>
            <a:r>
              <a:rPr lang="ja-JP" altLang="en-US" sz="1400" b="1" dirty="0">
                <a:solidFill>
                  <a:prstClr val="black"/>
                </a:solidFill>
                <a:latin typeface="ＭＳ Ｐゴシック"/>
              </a:rPr>
              <a:t>では</a:t>
            </a:r>
            <a:r>
              <a:rPr lang="ja-JP" altLang="en-US" sz="1400" b="1" u="heavy" dirty="0">
                <a:solidFill>
                  <a:prstClr val="black"/>
                </a:solidFill>
                <a:latin typeface="ＭＳ Ｐゴシック"/>
              </a:rPr>
              <a:t>情報の横の連携の重要性</a:t>
            </a:r>
            <a:r>
              <a:rPr lang="ja-JP" altLang="en-US" sz="1400" b="1" dirty="0">
                <a:solidFill>
                  <a:prstClr val="black"/>
                </a:solidFill>
                <a:latin typeface="ＭＳ Ｐゴシック"/>
              </a:rPr>
              <a:t>が</a:t>
            </a:r>
            <a:r>
              <a:rPr lang="ja-JP" altLang="en-US" sz="1400" b="1" dirty="0" smtClean="0">
                <a:solidFill>
                  <a:prstClr val="black"/>
                </a:solidFill>
                <a:latin typeface="ＭＳ Ｐゴシック"/>
              </a:rPr>
              <a:t>顕在化）。</a:t>
            </a:r>
            <a:endParaRPr lang="en-US" altLang="ja-JP" sz="1400" b="1" dirty="0" smtClean="0">
              <a:solidFill>
                <a:prstClr val="black"/>
              </a:solidFill>
              <a:latin typeface="ＭＳ Ｐゴシック"/>
            </a:endParaRPr>
          </a:p>
          <a:p>
            <a:pPr marL="174594" indent="-174594" fontAlgn="base">
              <a:spcBef>
                <a:spcPct val="0"/>
              </a:spcBef>
              <a:spcAft>
                <a:spcPct val="0"/>
              </a:spcAft>
            </a:pPr>
            <a:endParaRPr lang="en-US" altLang="ja-JP" sz="2000" b="1" dirty="0">
              <a:solidFill>
                <a:prstClr val="black"/>
              </a:solidFill>
              <a:latin typeface="ＭＳ Ｐゴシック"/>
            </a:endParaRPr>
          </a:p>
          <a:p>
            <a:pPr marL="174594" indent="-17459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b="1" dirty="0">
                <a:solidFill>
                  <a:prstClr val="black"/>
                </a:solidFill>
                <a:latin typeface="ＭＳ Ｐゴシック"/>
              </a:rPr>
              <a:t>■　</a:t>
            </a:r>
            <a:r>
              <a:rPr lang="ja-JP" altLang="en-US" sz="2000" b="1" dirty="0" smtClean="0">
                <a:solidFill>
                  <a:prstClr val="black"/>
                </a:solidFill>
                <a:latin typeface="ＭＳ Ｐゴシック"/>
              </a:rPr>
              <a:t>急速</a:t>
            </a:r>
            <a:r>
              <a:rPr lang="ja-JP" altLang="en-US" sz="2000" b="1" dirty="0">
                <a:solidFill>
                  <a:prstClr val="black"/>
                </a:solidFill>
                <a:latin typeface="ＭＳ Ｐゴシック"/>
              </a:rPr>
              <a:t>に進展してきたブロードバンド環境を活かし、</a:t>
            </a:r>
            <a:r>
              <a:rPr lang="ja-JP" altLang="en-US" sz="2000" b="1" u="heavy" dirty="0">
                <a:solidFill>
                  <a:prstClr val="black"/>
                </a:solidFill>
                <a:latin typeface="ＭＳ Ｐゴシック"/>
              </a:rPr>
              <a:t>組織や業界内で利用されているデータを社会でオープンに利用できる環境（オープンデータ流通環境）の整備</a:t>
            </a:r>
            <a:r>
              <a:rPr lang="ja-JP" altLang="en-US" sz="2000" b="1" dirty="0">
                <a:solidFill>
                  <a:prstClr val="black"/>
                </a:solidFill>
                <a:latin typeface="ＭＳ Ｐゴシック"/>
              </a:rPr>
              <a:t>が必要</a:t>
            </a:r>
            <a:r>
              <a:rPr lang="ja-JP" altLang="en-US" sz="2000" b="1" dirty="0" smtClean="0">
                <a:solidFill>
                  <a:prstClr val="black"/>
                </a:solidFill>
                <a:latin typeface="ＭＳ Ｐゴシック"/>
              </a:rPr>
              <a:t>。</a:t>
            </a:r>
            <a:endParaRPr lang="en-US" altLang="ja-JP" sz="2000" b="1" dirty="0" smtClean="0">
              <a:solidFill>
                <a:prstClr val="black"/>
              </a:solidFill>
              <a:latin typeface="ＭＳ Ｐゴシック"/>
            </a:endParaRPr>
          </a:p>
          <a:p>
            <a:pPr marL="174594" indent="-174594" fontAlgn="base">
              <a:spcBef>
                <a:spcPct val="0"/>
              </a:spcBef>
              <a:spcAft>
                <a:spcPct val="0"/>
              </a:spcAft>
            </a:pPr>
            <a:endParaRPr lang="en-US" altLang="ja-JP" sz="2000" b="1" dirty="0">
              <a:solidFill>
                <a:prstClr val="black"/>
              </a:solidFill>
              <a:latin typeface="ＭＳ Ｐゴシック"/>
            </a:endParaRPr>
          </a:p>
          <a:p>
            <a:pPr marL="174594" indent="-174594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b="1" dirty="0" smtClean="0">
                <a:solidFill>
                  <a:prstClr val="black"/>
                </a:solidFill>
                <a:latin typeface="ＭＳ Ｐゴシック"/>
              </a:rPr>
              <a:t>【</a:t>
            </a:r>
            <a:r>
              <a:rPr lang="ja-JP" altLang="en-US" sz="2000" b="1" dirty="0" smtClean="0">
                <a:solidFill>
                  <a:prstClr val="black"/>
                </a:solidFill>
                <a:latin typeface="ＭＳ Ｐゴシック"/>
              </a:rPr>
              <a:t>３つのメリット</a:t>
            </a:r>
            <a:r>
              <a:rPr lang="en-US" altLang="ja-JP" sz="2000" b="1" dirty="0" smtClean="0">
                <a:solidFill>
                  <a:prstClr val="black"/>
                </a:solidFill>
                <a:latin typeface="ＭＳ Ｐゴシック"/>
              </a:rPr>
              <a:t>】</a:t>
            </a:r>
          </a:p>
          <a:p>
            <a:pPr marL="174594" indent="-17459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b="1" dirty="0">
                <a:solidFill>
                  <a:prstClr val="black"/>
                </a:solidFill>
                <a:latin typeface="ＭＳ Ｐゴシック"/>
              </a:rPr>
              <a:t>　</a:t>
            </a:r>
            <a:r>
              <a:rPr lang="ja-JP" altLang="en-US" sz="2000" b="1" dirty="0" smtClean="0">
                <a:solidFill>
                  <a:prstClr val="black"/>
                </a:solidFill>
                <a:latin typeface="ＭＳ Ｐゴシック"/>
              </a:rPr>
              <a:t>①</a:t>
            </a:r>
            <a:r>
              <a:rPr lang="ja-JP" altLang="en-US" sz="2000" b="1" dirty="0">
                <a:solidFill>
                  <a:prstClr val="black"/>
                </a:solidFill>
                <a:latin typeface="ＭＳ Ｐゴシック"/>
              </a:rPr>
              <a:t>様々な主体</a:t>
            </a:r>
            <a:r>
              <a:rPr lang="ja-JP" altLang="en-US" sz="2000" b="1" dirty="0" smtClean="0">
                <a:solidFill>
                  <a:prstClr val="black"/>
                </a:solidFill>
                <a:latin typeface="ＭＳ Ｐゴシック"/>
              </a:rPr>
              <a:t>がデータ</a:t>
            </a:r>
            <a:r>
              <a:rPr lang="ja-JP" altLang="en-US" sz="2000" b="1" dirty="0">
                <a:solidFill>
                  <a:prstClr val="black"/>
                </a:solidFill>
                <a:latin typeface="ＭＳ Ｐゴシック"/>
              </a:rPr>
              <a:t>の</a:t>
            </a:r>
            <a:r>
              <a:rPr lang="ja-JP" altLang="en-US" sz="2000" b="1" dirty="0" smtClean="0">
                <a:solidFill>
                  <a:prstClr val="black"/>
                </a:solidFill>
                <a:latin typeface="ＭＳ Ｐゴシック"/>
              </a:rPr>
              <a:t>加工</a:t>
            </a:r>
            <a:r>
              <a:rPr lang="ja-JP" altLang="en-US" sz="2000" b="1" dirty="0">
                <a:solidFill>
                  <a:prstClr val="black"/>
                </a:solidFill>
                <a:latin typeface="ＭＳ Ｐゴシック"/>
              </a:rPr>
              <a:t>・</a:t>
            </a:r>
            <a:r>
              <a:rPr lang="ja-JP" altLang="en-US" sz="2000" b="1" dirty="0" smtClean="0">
                <a:solidFill>
                  <a:prstClr val="black"/>
                </a:solidFill>
                <a:latin typeface="ＭＳ Ｐゴシック"/>
              </a:rPr>
              <a:t>組み合わせを行うこと</a:t>
            </a:r>
            <a:r>
              <a:rPr lang="ja-JP" altLang="en-US" sz="2000" b="1" dirty="0">
                <a:solidFill>
                  <a:prstClr val="black"/>
                </a:solidFill>
                <a:latin typeface="ＭＳ Ｐゴシック"/>
              </a:rPr>
              <a:t>による</a:t>
            </a:r>
            <a:r>
              <a:rPr lang="ja-JP" altLang="en-US" sz="2000" b="1" u="heavy" dirty="0">
                <a:solidFill>
                  <a:prstClr val="black"/>
                </a:solidFill>
                <a:latin typeface="ＭＳ Ｐゴシック"/>
              </a:rPr>
              <a:t>新事業・</a:t>
            </a:r>
            <a:r>
              <a:rPr lang="ja-JP" altLang="en-US" sz="2000" b="1" u="heavy" dirty="0" smtClean="0">
                <a:solidFill>
                  <a:prstClr val="black"/>
                </a:solidFill>
                <a:latin typeface="ＭＳ Ｐゴシック"/>
              </a:rPr>
              <a:t>サービス</a:t>
            </a:r>
            <a:r>
              <a:rPr lang="ja-JP" altLang="en-US" sz="2000" b="1" u="heavy" dirty="0">
                <a:solidFill>
                  <a:prstClr val="black"/>
                </a:solidFill>
                <a:latin typeface="ＭＳ Ｐゴシック"/>
              </a:rPr>
              <a:t>の</a:t>
            </a:r>
            <a:r>
              <a:rPr lang="ja-JP" altLang="en-US" sz="2000" b="1" u="heavy" dirty="0" smtClean="0">
                <a:solidFill>
                  <a:prstClr val="black"/>
                </a:solidFill>
                <a:latin typeface="ＭＳ Ｐゴシック"/>
              </a:rPr>
              <a:t>創出</a:t>
            </a:r>
            <a:endParaRPr lang="en-US" altLang="ja-JP" sz="2000" b="1" dirty="0" smtClean="0">
              <a:solidFill>
                <a:prstClr val="black"/>
              </a:solidFill>
              <a:latin typeface="ＭＳ Ｐゴシック"/>
            </a:endParaRPr>
          </a:p>
          <a:p>
            <a:pPr marL="174594" indent="-17459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b="1" dirty="0">
                <a:solidFill>
                  <a:prstClr val="black"/>
                </a:solidFill>
                <a:latin typeface="ＭＳ Ｐゴシック"/>
              </a:rPr>
              <a:t>　</a:t>
            </a:r>
            <a:r>
              <a:rPr lang="ja-JP" altLang="en-US" sz="2000" b="1" dirty="0" smtClean="0">
                <a:solidFill>
                  <a:prstClr val="black"/>
                </a:solidFill>
                <a:latin typeface="ＭＳ Ｐゴシック"/>
              </a:rPr>
              <a:t>②</a:t>
            </a:r>
            <a:r>
              <a:rPr lang="ja-JP" altLang="en-US" sz="2000" b="1" dirty="0">
                <a:solidFill>
                  <a:prstClr val="black"/>
                </a:solidFill>
                <a:latin typeface="ＭＳ Ｐゴシック"/>
              </a:rPr>
              <a:t>国民、産業界にとって</a:t>
            </a:r>
            <a:r>
              <a:rPr lang="ja-JP" altLang="en-US" sz="2000" b="1" u="heavy" dirty="0">
                <a:solidFill>
                  <a:prstClr val="black"/>
                </a:solidFill>
                <a:latin typeface="ＭＳ Ｐゴシック"/>
              </a:rPr>
              <a:t>有益な</a:t>
            </a:r>
            <a:r>
              <a:rPr lang="ja-JP" altLang="en-US" sz="2000" b="1" u="heavy" dirty="0" smtClean="0">
                <a:solidFill>
                  <a:prstClr val="black"/>
                </a:solidFill>
                <a:latin typeface="ＭＳ Ｐゴシック"/>
              </a:rPr>
              <a:t>情報の入手</a:t>
            </a:r>
            <a:r>
              <a:rPr lang="ja-JP" altLang="en-US" sz="2000" b="1" u="heavy" dirty="0">
                <a:solidFill>
                  <a:prstClr val="black"/>
                </a:solidFill>
                <a:latin typeface="ＭＳ Ｐゴシック"/>
              </a:rPr>
              <a:t>が</a:t>
            </a:r>
            <a:r>
              <a:rPr lang="ja-JP" altLang="en-US" sz="2000" b="1" u="heavy" dirty="0" smtClean="0">
                <a:solidFill>
                  <a:prstClr val="black"/>
                </a:solidFill>
                <a:latin typeface="ＭＳ Ｐゴシック"/>
              </a:rPr>
              <a:t>容易に</a:t>
            </a:r>
            <a:endParaRPr lang="en-US" altLang="ja-JP" sz="2000" b="1" dirty="0" smtClean="0">
              <a:solidFill>
                <a:prstClr val="black"/>
              </a:solidFill>
              <a:latin typeface="ＭＳ Ｐゴシック"/>
            </a:endParaRPr>
          </a:p>
          <a:p>
            <a:pPr marL="174594" indent="-17459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b="1" dirty="0">
                <a:solidFill>
                  <a:prstClr val="black"/>
                </a:solidFill>
                <a:latin typeface="ＭＳ Ｐゴシック"/>
              </a:rPr>
              <a:t>　</a:t>
            </a:r>
            <a:r>
              <a:rPr lang="ja-JP" altLang="en-US" sz="2000" b="1" dirty="0" smtClean="0">
                <a:solidFill>
                  <a:prstClr val="black"/>
                </a:solidFill>
                <a:latin typeface="ＭＳ Ｐゴシック"/>
              </a:rPr>
              <a:t>③</a:t>
            </a:r>
            <a:r>
              <a:rPr lang="ja-JP" altLang="en-US" sz="2000" b="1" u="heavy" dirty="0" smtClean="0">
                <a:solidFill>
                  <a:prstClr val="black"/>
                </a:solidFill>
                <a:latin typeface="ＭＳ Ｐゴシック"/>
              </a:rPr>
              <a:t>政府の透明性の確保</a:t>
            </a:r>
            <a:r>
              <a:rPr lang="ja-JP" altLang="en-US" sz="2000" b="1" dirty="0" smtClean="0">
                <a:solidFill>
                  <a:prstClr val="black"/>
                </a:solidFill>
                <a:latin typeface="ＭＳ Ｐゴシック"/>
              </a:rPr>
              <a:t>及び</a:t>
            </a:r>
            <a:r>
              <a:rPr lang="ja-JP" altLang="en-US" sz="2000" b="1" u="heavy" dirty="0" smtClean="0">
                <a:solidFill>
                  <a:prstClr val="black"/>
                </a:solidFill>
                <a:latin typeface="ＭＳ Ｐゴシック"/>
              </a:rPr>
              <a:t>行政運営の効率化</a:t>
            </a:r>
            <a:endParaRPr lang="en-US" altLang="ja-JP" sz="2000" b="1" u="heavy" dirty="0">
              <a:solidFill>
                <a:prstClr val="black"/>
              </a:solidFill>
              <a:latin typeface="ＭＳ Ｐゴシック"/>
            </a:endParaRPr>
          </a:p>
        </p:txBody>
      </p:sp>
      <p:sp>
        <p:nvSpPr>
          <p:cNvPr id="20" name="スライド番号プレースホルダ 2"/>
          <p:cNvSpPr txBox="1">
            <a:spLocks/>
          </p:cNvSpPr>
          <p:nvPr/>
        </p:nvSpPr>
        <p:spPr bwMode="auto">
          <a:xfrm>
            <a:off x="9402763" y="33548"/>
            <a:ext cx="436562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4" tIns="45712" rIns="91424" bIns="45712" anchor="ctr" anchorCtr="1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CCA9FCA8-C93E-423A-B190-5510D9E07E3E}" type="slidenum">
              <a:rPr kumimoji="0" lang="en-US" altLang="ja-JP" sz="1200">
                <a:solidFill>
                  <a:prstClr val="black"/>
                </a:solidFill>
                <a:latin typeface="Calibri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kumimoji="0" lang="en-US" altLang="ja-JP" sz="12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01" name="角丸四角形 100"/>
          <p:cNvSpPr/>
          <p:nvPr/>
        </p:nvSpPr>
        <p:spPr>
          <a:xfrm>
            <a:off x="120640" y="3813246"/>
            <a:ext cx="4040272" cy="1775995"/>
          </a:xfrm>
          <a:prstGeom prst="roundRect">
            <a:avLst>
              <a:gd name="adj" fmla="val 6149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</a:gradFill>
          <a:ln w="5080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215962" tIns="71988" rIns="215962" bIns="71988" anchor="ctr"/>
          <a:lstStyle/>
          <a:p>
            <a:pPr algn="ctr">
              <a:defRPr/>
            </a:pPr>
            <a:endParaRPr lang="ja-JP" altLang="en-US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1259205" y="3882534"/>
            <a:ext cx="1770004" cy="338538"/>
          </a:xfrm>
          <a:prstGeom prst="rect">
            <a:avLst/>
          </a:prstGeom>
        </p:spPr>
        <p:txBody>
          <a:bodyPr wrap="none" lIns="91424" tIns="45712" rIns="91424" bIns="45712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600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ＩＣＴ利活用の推進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04" name="角丸四角形 103"/>
          <p:cNvSpPr/>
          <p:nvPr/>
        </p:nvSpPr>
        <p:spPr>
          <a:xfrm>
            <a:off x="137082" y="6165304"/>
            <a:ext cx="4011679" cy="329262"/>
          </a:xfrm>
          <a:prstGeom prst="roundRect">
            <a:avLst>
              <a:gd name="adj" fmla="val 14109"/>
            </a:avLst>
          </a:prstGeom>
          <a:gradFill>
            <a:gsLst>
              <a:gs pos="0">
                <a:srgbClr val="FFFFCC"/>
              </a:gs>
              <a:gs pos="100000">
                <a:srgbClr val="FFFFCC"/>
              </a:gs>
            </a:gsLst>
          </a:gradFill>
          <a:ln w="50800">
            <a:solidFill>
              <a:srgbClr val="FFFF99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215962" tIns="71988" rIns="215962" bIns="71988" anchor="ctr"/>
          <a:lstStyle/>
          <a:p>
            <a:pPr algn="ctr">
              <a:defRPr/>
            </a:pPr>
            <a:endParaRPr lang="ja-JP" altLang="en-US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236993" y="6156013"/>
            <a:ext cx="3877344" cy="338554"/>
          </a:xfrm>
          <a:prstGeom prst="rect">
            <a:avLst/>
          </a:prstGeom>
        </p:spPr>
        <p:txBody>
          <a:bodyPr wrap="square" lIns="91424" tIns="45712" rIns="91424" bIns="45712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600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ＩＣＴ基盤（インフラ）の構築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06" name="角丸四角形 105"/>
          <p:cNvSpPr/>
          <p:nvPr/>
        </p:nvSpPr>
        <p:spPr>
          <a:xfrm>
            <a:off x="444797" y="4333631"/>
            <a:ext cx="404009" cy="1031965"/>
          </a:xfrm>
          <a:prstGeom prst="roundRect">
            <a:avLst>
              <a:gd name="adj" fmla="val 17914"/>
            </a:avLst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215962" tIns="71988" rIns="215962" bIns="71988" anchor="ctr"/>
          <a:lstStyle/>
          <a:p>
            <a:pPr algn="ctr">
              <a:defRPr/>
            </a:pPr>
            <a:endParaRPr lang="ja-JP" altLang="en-US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506383" y="4562599"/>
            <a:ext cx="369300" cy="593000"/>
          </a:xfrm>
          <a:prstGeom prst="rect">
            <a:avLst/>
          </a:prstGeom>
          <a:noFill/>
        </p:spPr>
        <p:txBody>
          <a:bodyPr vert="eaVert" wrap="square" lIns="91424" tIns="45712" rIns="91424" bIns="45712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行政</a:t>
            </a:r>
          </a:p>
        </p:txBody>
      </p:sp>
      <p:sp>
        <p:nvSpPr>
          <p:cNvPr id="108" name="角丸四角形 107"/>
          <p:cNvSpPr/>
          <p:nvPr/>
        </p:nvSpPr>
        <p:spPr>
          <a:xfrm>
            <a:off x="1119241" y="4333631"/>
            <a:ext cx="404009" cy="1031965"/>
          </a:xfrm>
          <a:prstGeom prst="roundRect">
            <a:avLst>
              <a:gd name="adj" fmla="val 17914"/>
            </a:avLst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215962" tIns="71988" rIns="215962" bIns="71988" anchor="ctr"/>
          <a:lstStyle/>
          <a:p>
            <a:pPr algn="ctr">
              <a:defRPr/>
            </a:pPr>
            <a:endParaRPr lang="ja-JP" altLang="en-US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1180830" y="4571895"/>
            <a:ext cx="369300" cy="593000"/>
          </a:xfrm>
          <a:prstGeom prst="rect">
            <a:avLst/>
          </a:prstGeom>
          <a:noFill/>
        </p:spPr>
        <p:txBody>
          <a:bodyPr vert="eaVert" wrap="square" lIns="91424" tIns="45712" rIns="91424" bIns="45712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医療</a:t>
            </a:r>
          </a:p>
        </p:txBody>
      </p:sp>
      <p:sp>
        <p:nvSpPr>
          <p:cNvPr id="110" name="角丸四角形 109"/>
          <p:cNvSpPr/>
          <p:nvPr/>
        </p:nvSpPr>
        <p:spPr>
          <a:xfrm>
            <a:off x="1824062" y="4333631"/>
            <a:ext cx="404009" cy="1031965"/>
          </a:xfrm>
          <a:prstGeom prst="roundRect">
            <a:avLst>
              <a:gd name="adj" fmla="val 17914"/>
            </a:avLst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215962" tIns="71988" rIns="215962" bIns="71988" anchor="ctr"/>
          <a:lstStyle/>
          <a:p>
            <a:pPr algn="ctr">
              <a:defRPr/>
            </a:pPr>
            <a:endParaRPr lang="ja-JP" altLang="en-US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11" name="テキスト ボックス 110"/>
          <p:cNvSpPr txBox="1"/>
          <p:nvPr/>
        </p:nvSpPr>
        <p:spPr>
          <a:xfrm>
            <a:off x="1885648" y="4568933"/>
            <a:ext cx="369300" cy="593000"/>
          </a:xfrm>
          <a:prstGeom prst="rect">
            <a:avLst/>
          </a:prstGeom>
          <a:noFill/>
        </p:spPr>
        <p:txBody>
          <a:bodyPr vert="eaVert" wrap="square" lIns="91424" tIns="45712" rIns="91424" bIns="45712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教育</a:t>
            </a:r>
          </a:p>
        </p:txBody>
      </p:sp>
      <p:sp>
        <p:nvSpPr>
          <p:cNvPr id="112" name="角丸四角形 111"/>
          <p:cNvSpPr/>
          <p:nvPr/>
        </p:nvSpPr>
        <p:spPr>
          <a:xfrm>
            <a:off x="3489284" y="4333631"/>
            <a:ext cx="404009" cy="1031966"/>
          </a:xfrm>
          <a:prstGeom prst="roundRect">
            <a:avLst>
              <a:gd name="adj" fmla="val 17914"/>
            </a:avLst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215962" tIns="71988" rIns="215962" bIns="71988" anchor="ctr"/>
          <a:lstStyle/>
          <a:p>
            <a:pPr algn="ctr">
              <a:defRPr/>
            </a:pPr>
            <a:endParaRPr lang="ja-JP" altLang="en-US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3525096" y="4279930"/>
            <a:ext cx="369300" cy="1016726"/>
          </a:xfrm>
          <a:prstGeom prst="rect">
            <a:avLst/>
          </a:prstGeom>
          <a:noFill/>
        </p:spPr>
        <p:txBody>
          <a:bodyPr vert="eaVert" wrap="square" lIns="91424" tIns="45712" rIns="91424" bIns="45712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（個別分野）</a:t>
            </a:r>
          </a:p>
        </p:txBody>
      </p:sp>
      <p:sp>
        <p:nvSpPr>
          <p:cNvPr id="114" name="テキスト ボックス 113"/>
          <p:cNvSpPr txBox="1"/>
          <p:nvPr/>
        </p:nvSpPr>
        <p:spPr>
          <a:xfrm>
            <a:off x="2973205" y="4573533"/>
            <a:ext cx="1089482" cy="307760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・・・</a:t>
            </a:r>
          </a:p>
        </p:txBody>
      </p:sp>
      <p:sp>
        <p:nvSpPr>
          <p:cNvPr id="115" name="角丸四角形 114"/>
          <p:cNvSpPr/>
          <p:nvPr/>
        </p:nvSpPr>
        <p:spPr>
          <a:xfrm>
            <a:off x="128466" y="5821181"/>
            <a:ext cx="4011679" cy="310065"/>
          </a:xfrm>
          <a:prstGeom prst="roundRect">
            <a:avLst>
              <a:gd name="adj" fmla="val 14109"/>
            </a:avLst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</a:gradFill>
          <a:ln w="508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215962" tIns="71988" rIns="215962" bIns="71988" anchor="ctr"/>
          <a:lstStyle/>
          <a:p>
            <a:pPr algn="ctr">
              <a:defRPr/>
            </a:pPr>
            <a:endParaRPr lang="ja-JP" altLang="en-US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16" name="正方形/長方形 115"/>
          <p:cNvSpPr/>
          <p:nvPr/>
        </p:nvSpPr>
        <p:spPr>
          <a:xfrm>
            <a:off x="185056" y="5805264"/>
            <a:ext cx="3877344" cy="338554"/>
          </a:xfrm>
          <a:prstGeom prst="rect">
            <a:avLst/>
          </a:prstGeom>
        </p:spPr>
        <p:txBody>
          <a:bodyPr wrap="square" lIns="91424" tIns="45712" rIns="91424" bIns="45712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600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ＩＣＴ利用環境の整備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17" name="角丸四角形 116"/>
          <p:cNvSpPr/>
          <p:nvPr/>
        </p:nvSpPr>
        <p:spPr>
          <a:xfrm>
            <a:off x="4309024" y="3789040"/>
            <a:ext cx="499960" cy="2784676"/>
          </a:xfrm>
          <a:prstGeom prst="roundRect">
            <a:avLst>
              <a:gd name="adj" fmla="val 14109"/>
            </a:avLst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ln w="50800" cmpd="thickThin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215962" tIns="71988" rIns="215962" bIns="71988" anchor="ctr"/>
          <a:lstStyle/>
          <a:p>
            <a:pPr algn="ctr">
              <a:defRPr/>
            </a:pPr>
            <a:endParaRPr lang="ja-JP" altLang="en-US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4378129" y="4207049"/>
            <a:ext cx="430855" cy="1917741"/>
          </a:xfrm>
          <a:prstGeom prst="rect">
            <a:avLst/>
          </a:prstGeom>
          <a:noFill/>
        </p:spPr>
        <p:txBody>
          <a:bodyPr vert="eaVert" wrap="square" lIns="91424" tIns="45712" rIns="91424" bIns="45712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600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研究開発等の推進</a:t>
            </a:r>
          </a:p>
        </p:txBody>
      </p:sp>
      <p:sp>
        <p:nvSpPr>
          <p:cNvPr id="138" name="角丸四角形 137"/>
          <p:cNvSpPr/>
          <p:nvPr/>
        </p:nvSpPr>
        <p:spPr>
          <a:xfrm>
            <a:off x="2544151" y="4333633"/>
            <a:ext cx="404009" cy="1039585"/>
          </a:xfrm>
          <a:prstGeom prst="roundRect">
            <a:avLst>
              <a:gd name="adj" fmla="val 17914"/>
            </a:avLst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215962" tIns="71988" rIns="215962" bIns="71988" anchor="ctr"/>
          <a:lstStyle/>
          <a:p>
            <a:pPr algn="ctr">
              <a:defRPr/>
            </a:pPr>
            <a:endParaRPr lang="ja-JP" altLang="en-US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40" name="テキスト ボックス 139"/>
          <p:cNvSpPr txBox="1"/>
          <p:nvPr/>
        </p:nvSpPr>
        <p:spPr>
          <a:xfrm>
            <a:off x="2605740" y="4576553"/>
            <a:ext cx="369300" cy="593000"/>
          </a:xfrm>
          <a:prstGeom prst="rect">
            <a:avLst/>
          </a:prstGeom>
          <a:noFill/>
        </p:spPr>
        <p:txBody>
          <a:bodyPr vert="eaVert" wrap="square" lIns="91424" tIns="45712" rIns="91424" bIns="45712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農業</a:t>
            </a:r>
          </a:p>
        </p:txBody>
      </p:sp>
      <p:grpSp>
        <p:nvGrpSpPr>
          <p:cNvPr id="2" name="グループ化 1"/>
          <p:cNvGrpSpPr/>
          <p:nvPr/>
        </p:nvGrpSpPr>
        <p:grpSpPr>
          <a:xfrm>
            <a:off x="18601" y="3740668"/>
            <a:ext cx="4142311" cy="1992590"/>
            <a:chOff x="18601" y="3507472"/>
            <a:chExt cx="4142311" cy="1992590"/>
          </a:xfrm>
        </p:grpSpPr>
        <p:sp>
          <p:nvSpPr>
            <p:cNvPr id="158" name="角丸四角形 157"/>
            <p:cNvSpPr/>
            <p:nvPr/>
          </p:nvSpPr>
          <p:spPr>
            <a:xfrm>
              <a:off x="123053" y="4778509"/>
              <a:ext cx="4037859" cy="721553"/>
            </a:xfrm>
            <a:prstGeom prst="roundRect">
              <a:avLst>
                <a:gd name="adj" fmla="val 14109"/>
              </a:avLst>
            </a:prstGeom>
            <a:gradFill>
              <a:gsLst>
                <a:gs pos="50000">
                  <a:schemeClr val="accent4">
                    <a:lumMod val="20000"/>
                    <a:lumOff val="80000"/>
                  </a:schemeClr>
                </a:gs>
                <a:gs pos="0">
                  <a:schemeClr val="accent4">
                    <a:lumMod val="20000"/>
                    <a:lumOff val="8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</a:gradFill>
            <a:ln w="50800">
              <a:solidFill>
                <a:schemeClr val="accent4">
                  <a:lumMod val="75000"/>
                </a:schemeClr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lIns="215962" tIns="71988" rIns="215962" bIns="71988" anchor="ctr"/>
            <a:lstStyle/>
            <a:p>
              <a:pPr algn="ctr">
                <a:defRPr/>
              </a:pPr>
              <a:endParaRPr lang="ja-JP" altLang="en-US" kern="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159" name="正方形/長方形 158"/>
            <p:cNvSpPr/>
            <p:nvPr/>
          </p:nvSpPr>
          <p:spPr>
            <a:xfrm>
              <a:off x="384006" y="4779980"/>
              <a:ext cx="3500597" cy="338554"/>
            </a:xfrm>
            <a:prstGeom prst="rect">
              <a:avLst/>
            </a:prstGeom>
          </p:spPr>
          <p:txBody>
            <a:bodyPr wrap="square" lIns="91424" tIns="45712" rIns="91424" bIns="45712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600" dirty="0">
                  <a:solidFill>
                    <a:srgbClr val="8064A2">
                      <a:lumMod val="50000"/>
                    </a:srgbClr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情報流通連携基盤の構築</a:t>
              </a:r>
              <a:endParaRPr lang="ja-JP" altLang="en-US" sz="1600" dirty="0">
                <a:solidFill>
                  <a:srgbClr val="8064A2">
                    <a:lumMod val="50000"/>
                  </a:srgbClr>
                </a:solidFill>
              </a:endParaRPr>
            </a:p>
          </p:txBody>
        </p:sp>
        <p:sp>
          <p:nvSpPr>
            <p:cNvPr id="160" name="正方形/長方形 159"/>
            <p:cNvSpPr/>
            <p:nvPr/>
          </p:nvSpPr>
          <p:spPr>
            <a:xfrm>
              <a:off x="351255" y="5038396"/>
              <a:ext cx="3533346" cy="430871"/>
            </a:xfrm>
            <a:prstGeom prst="rect">
              <a:avLst/>
            </a:prstGeom>
          </p:spPr>
          <p:txBody>
            <a:bodyPr wrap="square" lIns="91424" tIns="45712" rIns="91424" bIns="45712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100" dirty="0">
                  <a:solidFill>
                    <a:srgbClr val="8064A2">
                      <a:lumMod val="50000"/>
                    </a:srgbClr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データ様式やＡＰＩの共通化等を通じた</a:t>
              </a:r>
              <a:endParaRPr lang="en-US" altLang="ja-JP" sz="1100" dirty="0">
                <a:solidFill>
                  <a:srgbClr val="8064A2">
                    <a:lumMod val="50000"/>
                  </a:srgbClr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100" dirty="0">
                  <a:solidFill>
                    <a:srgbClr val="8064A2">
                      <a:lumMod val="50000"/>
                    </a:srgbClr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「</a:t>
              </a:r>
              <a:r>
                <a:rPr lang="ja-JP" altLang="en-US" sz="1100" dirty="0" smtClean="0">
                  <a:solidFill>
                    <a:srgbClr val="8064A2">
                      <a:lumMod val="50000"/>
                    </a:srgbClr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オープンデータ流通環境</a:t>
              </a:r>
              <a:r>
                <a:rPr lang="ja-JP" altLang="en-US" sz="1100" dirty="0">
                  <a:solidFill>
                    <a:srgbClr val="8064A2">
                      <a:lumMod val="50000"/>
                    </a:srgbClr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」の整備等</a:t>
              </a:r>
              <a:endParaRPr lang="en-US" altLang="ja-JP" sz="1100" dirty="0">
                <a:solidFill>
                  <a:srgbClr val="8064A2">
                    <a:lumMod val="50000"/>
                  </a:srgbClr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161" name="円/楕円 160"/>
            <p:cNvSpPr/>
            <p:nvPr/>
          </p:nvSpPr>
          <p:spPr>
            <a:xfrm>
              <a:off x="18601" y="3507472"/>
              <a:ext cx="1049126" cy="525508"/>
            </a:xfrm>
            <a:prstGeom prst="ellipse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lIns="91424" tIns="45712" rIns="91424" bIns="45712"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000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itchFamily="50" charset="-128"/>
                  <a:ea typeface="HGP創英角ｺﾞｼｯｸUB" pitchFamily="50" charset="-128"/>
                </a:rPr>
                <a:t>「横軸」の</a:t>
              </a:r>
              <a:endParaRPr lang="en-US" altLang="ja-JP" sz="1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000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itchFamily="50" charset="-128"/>
                  <a:ea typeface="HGP創英角ｺﾞｼｯｸUB" pitchFamily="50" charset="-128"/>
                </a:rPr>
                <a:t>取組強化</a:t>
              </a:r>
            </a:p>
          </p:txBody>
        </p:sp>
      </p:grpSp>
      <p:sp>
        <p:nvSpPr>
          <p:cNvPr id="162" name="正方形/長方形 161"/>
          <p:cNvSpPr/>
          <p:nvPr/>
        </p:nvSpPr>
        <p:spPr>
          <a:xfrm>
            <a:off x="128466" y="3429000"/>
            <a:ext cx="4137467" cy="360040"/>
          </a:xfrm>
          <a:prstGeom prst="rect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ＩＣＴ総合戦略</a:t>
            </a:r>
            <a:endParaRPr lang="ja-JP" altLang="en-US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pic>
        <p:nvPicPr>
          <p:cNvPr id="16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0992" y="3302156"/>
            <a:ext cx="5030800" cy="3511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テキスト ボックス 31"/>
          <p:cNvSpPr txBox="1"/>
          <p:nvPr/>
        </p:nvSpPr>
        <p:spPr>
          <a:xfrm>
            <a:off x="2" y="-27384"/>
            <a:ext cx="9402761" cy="461649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pPr algn="ctr"/>
            <a:r>
              <a:rPr lang="ja-JP" altLang="en-US" sz="2400" b="1" dirty="0" smtClean="0">
                <a:latin typeface="+mn-ea"/>
              </a:rPr>
              <a:t>背　景</a:t>
            </a:r>
            <a:endParaRPr lang="ja-JP" altLang="en-US" sz="2400" b="1" dirty="0">
              <a:solidFill>
                <a:srgbClr val="FF0000"/>
              </a:solidFill>
              <a:latin typeface="HGP創英角ｺﾞｼｯｸUB" pitchFamily="50" charset="-128"/>
              <a:ea typeface="ＤＨＰ特太ゴシック体" pitchFamily="2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6325148" y="3542118"/>
            <a:ext cx="69074" cy="56276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9886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テキスト ボックス 113"/>
          <p:cNvSpPr txBox="1"/>
          <p:nvPr/>
        </p:nvSpPr>
        <p:spPr>
          <a:xfrm>
            <a:off x="-28228" y="-27385"/>
            <a:ext cx="9905999" cy="461649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pPr algn="ctr"/>
            <a:r>
              <a:rPr lang="ja-JP" altLang="en-US" sz="2400" b="1" dirty="0" smtClean="0">
                <a:latin typeface="+mn-ea"/>
                <a:ea typeface="+mn-ea"/>
              </a:rPr>
              <a:t>具体的施策（共通ＡＰＩの確立等に向けた実証事業）</a:t>
            </a:r>
            <a:endParaRPr kumimoji="1" lang="ja-JP" altLang="en-US" sz="2400" b="1" dirty="0">
              <a:latin typeface="+mn-ea"/>
              <a:ea typeface="+mn-ea"/>
            </a:endParaRPr>
          </a:p>
        </p:txBody>
      </p:sp>
      <p:cxnSp>
        <p:nvCxnSpPr>
          <p:cNvPr id="107" name="直線コネクタ 106"/>
          <p:cNvCxnSpPr>
            <a:cxnSpLocks noChangeShapeType="1"/>
          </p:cNvCxnSpPr>
          <p:nvPr/>
        </p:nvCxnSpPr>
        <p:spPr bwMode="auto">
          <a:xfrm>
            <a:off x="0" y="404666"/>
            <a:ext cx="9906000" cy="1587"/>
          </a:xfrm>
          <a:prstGeom prst="line">
            <a:avLst/>
          </a:prstGeom>
          <a:noFill/>
          <a:ln w="63500" cmpd="sng" algn="ctr">
            <a:solidFill>
              <a:srgbClr val="FF9900"/>
            </a:solidFill>
            <a:round/>
            <a:headEnd/>
            <a:tailEnd/>
          </a:ln>
        </p:spPr>
      </p:cxnSp>
      <p:sp>
        <p:nvSpPr>
          <p:cNvPr id="115" name="スライド番号プレースホルダ 2"/>
          <p:cNvSpPr txBox="1">
            <a:spLocks/>
          </p:cNvSpPr>
          <p:nvPr/>
        </p:nvSpPr>
        <p:spPr bwMode="auto">
          <a:xfrm>
            <a:off x="9402763" y="33548"/>
            <a:ext cx="436562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4" tIns="45712" rIns="91424" bIns="45712" anchor="ctr" anchorCtr="1"/>
          <a:lstStyle/>
          <a:p>
            <a:pPr algn="ctr">
              <a:defRPr/>
            </a:pPr>
            <a:fld id="{CCA9FCA8-C93E-423A-B190-5510D9E07E3E}" type="slidenum">
              <a:rPr kumimoji="0" lang="en-US" altLang="ja-JP" sz="1200">
                <a:solidFill>
                  <a:prstClr val="black"/>
                </a:solidFill>
                <a:latin typeface="Calibri" pitchFamily="34" charset="0"/>
              </a:rPr>
              <a:pPr algn="ctr">
                <a:defRPr/>
              </a:pPr>
              <a:t>2</a:t>
            </a:fld>
            <a:endParaRPr kumimoji="0" lang="en-US" altLang="ja-JP" sz="12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35" name="正方形/長方形 134"/>
          <p:cNvSpPr/>
          <p:nvPr/>
        </p:nvSpPr>
        <p:spPr>
          <a:xfrm>
            <a:off x="64541" y="782718"/>
            <a:ext cx="9751987" cy="4955187"/>
          </a:xfrm>
          <a:prstGeom prst="rect">
            <a:avLst/>
          </a:prstGeom>
        </p:spPr>
        <p:txBody>
          <a:bodyPr wrap="square" lIns="91424" tIns="45712" rIns="91424" bIns="45712">
            <a:spAutoFit/>
          </a:bodyPr>
          <a:lstStyle/>
          <a:p>
            <a:pPr marL="174594" indent="-174594"/>
            <a:r>
              <a:rPr lang="ja-JP" altLang="en-US" sz="2000" b="1" dirty="0">
                <a:latin typeface="ＭＳ Ｐゴシック" pitchFamily="50" charset="-128"/>
                <a:ea typeface="ＭＳ Ｐゴシック" pitchFamily="50" charset="-128"/>
              </a:rPr>
              <a:t>■</a:t>
            </a:r>
            <a:r>
              <a:rPr lang="ja-JP" altLang="en-US" sz="2000" b="1" dirty="0">
                <a:solidFill>
                  <a:schemeClr val="accent6">
                    <a:lumMod val="75000"/>
                  </a:schemeClr>
                </a:solidFill>
                <a:latin typeface="ＭＳ Ｐゴシック" pitchFamily="50" charset="-128"/>
                <a:ea typeface="ＭＳ Ｐゴシック" pitchFamily="50" charset="-128"/>
              </a:rPr>
              <a:t>　</a:t>
            </a:r>
            <a:r>
              <a:rPr lang="ja-JP" altLang="en-US" sz="2000" b="1" u="heavy" dirty="0">
                <a:latin typeface="ＭＳ Ｐゴシック" pitchFamily="50" charset="-128"/>
                <a:ea typeface="ＭＳ Ｐゴシック" pitchFamily="50" charset="-128"/>
              </a:rPr>
              <a:t>分野を超えたデータの流通・連携・利活用</a:t>
            </a:r>
            <a:r>
              <a:rPr lang="ja-JP" altLang="en-US" sz="2000" b="1" dirty="0">
                <a:latin typeface="ＭＳ Ｐゴシック" pitchFamily="50" charset="-128"/>
                <a:ea typeface="ＭＳ Ｐゴシック" pitchFamily="50" charset="-128"/>
              </a:rPr>
              <a:t>を効果的に行うために必要となる</a:t>
            </a:r>
            <a:r>
              <a:rPr lang="ja-JP" altLang="en-US" sz="2000" b="1" dirty="0" smtClean="0">
                <a:latin typeface="ＭＳ Ｐゴシック" pitchFamily="50" charset="-128"/>
                <a:ea typeface="ＭＳ Ｐゴシック" pitchFamily="50" charset="-128"/>
              </a:rPr>
              <a:t>、</a:t>
            </a:r>
            <a:r>
              <a:rPr lang="ja-JP" altLang="en-US" sz="2000" b="1" dirty="0">
                <a:latin typeface="ＭＳ Ｐゴシック" pitchFamily="50" charset="-128"/>
                <a:ea typeface="ＭＳ Ｐゴシック" pitchFamily="50" charset="-128"/>
              </a:rPr>
              <a:t>　</a:t>
            </a:r>
            <a:endParaRPr lang="en-US" altLang="ja-JP" sz="2000" b="1" dirty="0" smtClean="0">
              <a:latin typeface="ＭＳ Ｐゴシック" pitchFamily="50" charset="-128"/>
              <a:ea typeface="ＭＳ Ｐゴシック" pitchFamily="50" charset="-128"/>
            </a:endParaRPr>
          </a:p>
          <a:p>
            <a:pPr marL="174594" indent="-174594"/>
            <a:endParaRPr lang="en-US" altLang="ja-JP" sz="2000" b="1" dirty="0" smtClean="0">
              <a:latin typeface="ＭＳ Ｐゴシック" pitchFamily="50" charset="-128"/>
              <a:ea typeface="ＭＳ Ｐゴシック" pitchFamily="50" charset="-128"/>
            </a:endParaRPr>
          </a:p>
          <a:p>
            <a:pPr marL="174594" indent="-174594"/>
            <a:r>
              <a:rPr lang="ja-JP" altLang="en-US" sz="2000" b="1" dirty="0">
                <a:latin typeface="ＭＳ Ｐゴシック" pitchFamily="50" charset="-128"/>
                <a:ea typeface="ＭＳ Ｐゴシック" pitchFamily="50" charset="-128"/>
              </a:rPr>
              <a:t>　</a:t>
            </a:r>
            <a:r>
              <a:rPr lang="ja-JP" altLang="en-US" sz="2000" b="1" dirty="0" smtClean="0">
                <a:latin typeface="ＭＳ Ｐゴシック" pitchFamily="50" charset="-128"/>
                <a:ea typeface="ＭＳ Ｐゴシック" pitchFamily="50" charset="-128"/>
              </a:rPr>
              <a:t>①</a:t>
            </a:r>
            <a:r>
              <a:rPr lang="ja-JP" altLang="en-US" sz="2000" b="1" u="heavy" dirty="0">
                <a:latin typeface="ＭＳ Ｐゴシック" pitchFamily="50" charset="-128"/>
                <a:ea typeface="ＭＳ Ｐゴシック" pitchFamily="50" charset="-128"/>
              </a:rPr>
              <a:t>情報流通連携基盤共通</a:t>
            </a:r>
            <a:r>
              <a:rPr lang="ja-JP" altLang="en-US" sz="2000" b="1" u="heavy" dirty="0" smtClean="0">
                <a:latin typeface="ＭＳ Ｐゴシック" pitchFamily="50" charset="-128"/>
                <a:ea typeface="ＭＳ Ｐゴシック" pitchFamily="50" charset="-128"/>
              </a:rPr>
              <a:t>ＡＰＩ（</a:t>
            </a:r>
            <a:r>
              <a:rPr lang="en-US" altLang="ja-JP" sz="2000" b="1" u="heavy" dirty="0" smtClean="0">
                <a:latin typeface="ＭＳ Ｐゴシック" pitchFamily="50" charset="-128"/>
                <a:ea typeface="ＭＳ Ｐゴシック" pitchFamily="50" charset="-128"/>
              </a:rPr>
              <a:t>※</a:t>
            </a:r>
            <a:r>
              <a:rPr lang="ja-JP" altLang="en-US" sz="2000" b="1" u="heavy" dirty="0" smtClean="0">
                <a:latin typeface="ＭＳ Ｐゴシック" pitchFamily="50" charset="-128"/>
                <a:ea typeface="ＭＳ Ｐゴシック" pitchFamily="50" charset="-128"/>
              </a:rPr>
              <a:t>）</a:t>
            </a:r>
            <a:r>
              <a:rPr lang="ja-JP" altLang="en-US" sz="2000" b="1" dirty="0" smtClean="0">
                <a:latin typeface="ＭＳ Ｐゴシック" pitchFamily="50" charset="-128"/>
                <a:ea typeface="ＭＳ Ｐゴシック" pitchFamily="50" charset="-128"/>
              </a:rPr>
              <a:t>の確立</a:t>
            </a:r>
            <a:endParaRPr lang="en-US" altLang="ja-JP" sz="1600" b="1" dirty="0" smtClean="0">
              <a:latin typeface="ＭＳ Ｐゴシック" pitchFamily="50" charset="-128"/>
              <a:ea typeface="ＭＳ Ｐゴシック" pitchFamily="50" charset="-128"/>
            </a:endParaRPr>
          </a:p>
          <a:p>
            <a:pPr marL="174594" indent="-174594"/>
            <a:r>
              <a:rPr lang="ja-JP" altLang="en-US" sz="1600" b="1" dirty="0">
                <a:latin typeface="ＭＳ Ｐゴシック" pitchFamily="50" charset="-128"/>
                <a:ea typeface="ＭＳ Ｐゴシック" pitchFamily="50" charset="-128"/>
              </a:rPr>
              <a:t>　</a:t>
            </a:r>
            <a:r>
              <a:rPr lang="ja-JP" altLang="en-US" sz="1600" b="1" dirty="0" smtClean="0">
                <a:latin typeface="ＭＳ Ｐゴシック" pitchFamily="50" charset="-128"/>
                <a:ea typeface="ＭＳ Ｐゴシック" pitchFamily="50" charset="-128"/>
              </a:rPr>
              <a:t>　　</a:t>
            </a:r>
            <a:r>
              <a:rPr lang="en-US" altLang="ja-JP" sz="1600" b="1" dirty="0" smtClean="0">
                <a:latin typeface="ＭＳ Ｐゴシック" pitchFamily="50" charset="-128"/>
                <a:ea typeface="ＭＳ Ｐゴシック" pitchFamily="50" charset="-128"/>
              </a:rPr>
              <a:t>※</a:t>
            </a:r>
            <a:r>
              <a:rPr lang="ja-JP" altLang="en-US" sz="1600" b="1" dirty="0" smtClean="0">
                <a:latin typeface="ＭＳ Ｐゴシック" pitchFamily="50" charset="-128"/>
                <a:ea typeface="ＭＳ Ｐゴシック" pitchFamily="50" charset="-128"/>
              </a:rPr>
              <a:t>情報・データの相互運用性を確保するための共通のデータ形式や通信規約</a:t>
            </a:r>
            <a:endParaRPr lang="en-US" altLang="ja-JP" sz="2000" b="1" dirty="0" smtClean="0">
              <a:latin typeface="ＭＳ Ｐゴシック" pitchFamily="50" charset="-128"/>
              <a:ea typeface="ＭＳ Ｐゴシック" pitchFamily="50" charset="-128"/>
            </a:endParaRPr>
          </a:p>
          <a:p>
            <a:pPr marL="174594" indent="-174594"/>
            <a:endParaRPr lang="en-US" altLang="ja-JP" sz="2000" b="1" dirty="0" smtClean="0">
              <a:latin typeface="ＭＳ Ｐゴシック" pitchFamily="50" charset="-128"/>
              <a:ea typeface="ＭＳ Ｐゴシック" pitchFamily="50" charset="-128"/>
            </a:endParaRPr>
          </a:p>
          <a:p>
            <a:pPr marL="174594" indent="-174594"/>
            <a:r>
              <a:rPr lang="ja-JP" altLang="en-US" sz="2000" b="1" dirty="0">
                <a:latin typeface="ＭＳ Ｐゴシック" pitchFamily="50" charset="-128"/>
                <a:ea typeface="ＭＳ Ｐゴシック" pitchFamily="50" charset="-128"/>
              </a:rPr>
              <a:t>　</a:t>
            </a:r>
            <a:r>
              <a:rPr lang="ja-JP" altLang="en-US" sz="2000" b="1" dirty="0" smtClean="0">
                <a:latin typeface="ＭＳ Ｐゴシック" pitchFamily="50" charset="-128"/>
                <a:ea typeface="ＭＳ Ｐゴシック" pitchFamily="50" charset="-128"/>
              </a:rPr>
              <a:t>②</a:t>
            </a:r>
            <a:r>
              <a:rPr lang="ja-JP" altLang="en-US" sz="2000" b="1" u="heavy" dirty="0">
                <a:latin typeface="ＭＳ Ｐゴシック" pitchFamily="50" charset="-128"/>
                <a:ea typeface="ＭＳ Ｐゴシック" pitchFamily="50" charset="-128"/>
              </a:rPr>
              <a:t>データの２次利用に関するルール</a:t>
            </a:r>
            <a:r>
              <a:rPr lang="ja-JP" altLang="en-US" sz="2000" b="1" dirty="0">
                <a:latin typeface="ＭＳ Ｐゴシック" pitchFamily="50" charset="-128"/>
                <a:ea typeface="ＭＳ Ｐゴシック" pitchFamily="50" charset="-128"/>
              </a:rPr>
              <a:t>（データガバナンス方式）の</a:t>
            </a:r>
            <a:r>
              <a:rPr lang="ja-JP" altLang="en-US" sz="2000" b="1" dirty="0" smtClean="0">
                <a:latin typeface="ＭＳ Ｐゴシック" pitchFamily="50" charset="-128"/>
                <a:ea typeface="ＭＳ Ｐゴシック" pitchFamily="50" charset="-128"/>
              </a:rPr>
              <a:t>策定　</a:t>
            </a:r>
            <a:endParaRPr lang="en-US" altLang="ja-JP" sz="2000" b="1" dirty="0" smtClean="0">
              <a:latin typeface="ＭＳ Ｐゴシック" pitchFamily="50" charset="-128"/>
              <a:ea typeface="ＭＳ Ｐゴシック" pitchFamily="50" charset="-128"/>
            </a:endParaRPr>
          </a:p>
          <a:p>
            <a:pPr marL="174594" indent="-174594"/>
            <a:endParaRPr lang="en-US" altLang="ja-JP" sz="2000" b="1" dirty="0" smtClean="0">
              <a:latin typeface="ＭＳ Ｐゴシック" pitchFamily="50" charset="-128"/>
              <a:ea typeface="ＭＳ Ｐゴシック" pitchFamily="50" charset="-128"/>
            </a:endParaRPr>
          </a:p>
          <a:p>
            <a:pPr marL="174594" indent="-174594"/>
            <a:r>
              <a:rPr lang="ja-JP" altLang="en-US" sz="2000" b="1" dirty="0">
                <a:latin typeface="ＭＳ Ｐゴシック" pitchFamily="50" charset="-128"/>
                <a:ea typeface="ＭＳ Ｐゴシック" pitchFamily="50" charset="-128"/>
              </a:rPr>
              <a:t>　</a:t>
            </a:r>
            <a:r>
              <a:rPr lang="ja-JP" altLang="en-US" sz="2000" b="1" dirty="0" smtClean="0">
                <a:latin typeface="ＭＳ Ｐゴシック" pitchFamily="50" charset="-128"/>
                <a:ea typeface="ＭＳ Ｐゴシック" pitchFamily="50" charset="-128"/>
              </a:rPr>
              <a:t>のための</a:t>
            </a:r>
            <a:r>
              <a:rPr lang="ja-JP" altLang="en-US" sz="2000" b="1" u="heavy" dirty="0" smtClean="0">
                <a:latin typeface="ＭＳ Ｐゴシック" pitchFamily="50" charset="-128"/>
                <a:ea typeface="ＭＳ Ｐゴシック" pitchFamily="50" charset="-128"/>
              </a:rPr>
              <a:t>実証事業を推進</a:t>
            </a:r>
            <a:r>
              <a:rPr lang="ja-JP" altLang="en-US" sz="2000" b="1" dirty="0" smtClean="0">
                <a:latin typeface="ＭＳ Ｐゴシック" pitchFamily="50" charset="-128"/>
                <a:ea typeface="ＭＳ Ｐゴシック" pitchFamily="50" charset="-128"/>
              </a:rPr>
              <a:t>。</a:t>
            </a:r>
            <a:endParaRPr lang="en-US" altLang="ja-JP" sz="2000" b="1" dirty="0" smtClean="0">
              <a:latin typeface="ＭＳ Ｐゴシック" pitchFamily="50" charset="-128"/>
              <a:ea typeface="ＭＳ Ｐゴシック" pitchFamily="50" charset="-128"/>
            </a:endParaRPr>
          </a:p>
          <a:p>
            <a:pPr marL="174594" indent="-174594"/>
            <a:endParaRPr lang="en-US" altLang="ja-JP" sz="2000" b="1" dirty="0" smtClean="0">
              <a:latin typeface="ＭＳ Ｐゴシック" pitchFamily="50" charset="-128"/>
              <a:ea typeface="ＭＳ Ｐゴシック" pitchFamily="50" charset="-128"/>
            </a:endParaRPr>
          </a:p>
          <a:p>
            <a:pPr marL="174594" indent="-174594"/>
            <a:endParaRPr lang="en-US" altLang="ja-JP" sz="2000" b="1" dirty="0">
              <a:latin typeface="ＭＳ Ｐゴシック" pitchFamily="50" charset="-128"/>
              <a:ea typeface="ＭＳ Ｐゴシック" pitchFamily="50" charset="-128"/>
            </a:endParaRPr>
          </a:p>
          <a:p>
            <a:pPr marL="174594" indent="-174594"/>
            <a:endParaRPr lang="en-US" altLang="ja-JP" sz="2000" b="1" dirty="0" smtClean="0">
              <a:latin typeface="ＭＳ Ｐゴシック" pitchFamily="50" charset="-128"/>
              <a:ea typeface="ＭＳ Ｐゴシック" pitchFamily="50" charset="-128"/>
            </a:endParaRPr>
          </a:p>
          <a:p>
            <a:pPr marL="174594" indent="-174594"/>
            <a:r>
              <a:rPr lang="ja-JP" altLang="en-US" sz="2000" b="1" dirty="0" smtClean="0">
                <a:latin typeface="ＭＳ Ｐゴシック" pitchFamily="50" charset="-128"/>
                <a:ea typeface="ＭＳ Ｐゴシック" pitchFamily="50" charset="-128"/>
              </a:rPr>
              <a:t>■</a:t>
            </a:r>
            <a:r>
              <a:rPr lang="ja-JP" altLang="en-US" sz="2000" b="1" dirty="0">
                <a:latin typeface="ＭＳ Ｐゴシック" pitchFamily="50" charset="-128"/>
                <a:ea typeface="ＭＳ Ｐゴシック" pitchFamily="50" charset="-128"/>
              </a:rPr>
              <a:t>　平成</a:t>
            </a:r>
            <a:r>
              <a:rPr lang="en-US" altLang="ja-JP" sz="2000" b="1" dirty="0">
                <a:latin typeface="ＭＳ Ｐゴシック" pitchFamily="50" charset="-128"/>
                <a:ea typeface="ＭＳ Ｐゴシック" pitchFamily="50" charset="-128"/>
              </a:rPr>
              <a:t>24</a:t>
            </a:r>
            <a:r>
              <a:rPr lang="ja-JP" altLang="en-US" sz="2000" b="1" dirty="0">
                <a:latin typeface="ＭＳ Ｐゴシック" pitchFamily="50" charset="-128"/>
                <a:ea typeface="ＭＳ Ｐゴシック" pitchFamily="50" charset="-128"/>
              </a:rPr>
              <a:t>年度は</a:t>
            </a:r>
            <a:r>
              <a:rPr lang="ja-JP" altLang="en-US" sz="2000" b="1" dirty="0" smtClean="0">
                <a:latin typeface="ＭＳ Ｐゴシック" pitchFamily="50" charset="-128"/>
                <a:ea typeface="ＭＳ Ｐゴシック" pitchFamily="50" charset="-128"/>
              </a:rPr>
              <a:t>、</a:t>
            </a:r>
            <a:r>
              <a:rPr lang="ja-JP" altLang="en-US" sz="2000" b="1" u="heavy" dirty="0" smtClean="0">
                <a:latin typeface="ＭＳ Ｐゴシック" pitchFamily="50" charset="-128"/>
                <a:ea typeface="ＭＳ Ｐゴシック" pitchFamily="50" charset="-128"/>
              </a:rPr>
              <a:t>地盤</a:t>
            </a:r>
            <a:r>
              <a:rPr lang="ja-JP" altLang="en-US" sz="2000" b="1" u="heavy" dirty="0">
                <a:latin typeface="ＭＳ Ｐゴシック" pitchFamily="50" charset="-128"/>
                <a:ea typeface="ＭＳ Ｐゴシック" pitchFamily="50" charset="-128"/>
              </a:rPr>
              <a:t>、災害</a:t>
            </a:r>
            <a:r>
              <a:rPr lang="ja-JP" altLang="en-US" sz="2000" b="1" u="heavy" dirty="0" smtClean="0">
                <a:latin typeface="ＭＳ Ｐゴシック" pitchFamily="50" charset="-128"/>
                <a:ea typeface="ＭＳ Ｐゴシック" pitchFamily="50" charset="-128"/>
              </a:rPr>
              <a:t>、公共交通、青果物</a:t>
            </a:r>
            <a:r>
              <a:rPr lang="ja-JP" altLang="en-US" sz="2000" b="1" u="heavy" dirty="0">
                <a:latin typeface="ＭＳ Ｐゴシック" pitchFamily="50" charset="-128"/>
                <a:ea typeface="ＭＳ Ｐゴシック" pitchFamily="50" charset="-128"/>
              </a:rPr>
              <a:t>、水産物の各分野</a:t>
            </a:r>
            <a:r>
              <a:rPr lang="ja-JP" altLang="en-US" sz="2000" b="1" dirty="0">
                <a:latin typeface="ＭＳ Ｐゴシック" pitchFamily="50" charset="-128"/>
                <a:ea typeface="ＭＳ Ｐゴシック" pitchFamily="50" charset="-128"/>
              </a:rPr>
              <a:t>のデータについて</a:t>
            </a:r>
            <a:r>
              <a:rPr lang="ja-JP" altLang="en-US" sz="2000" b="1" dirty="0" smtClean="0">
                <a:latin typeface="ＭＳ Ｐゴシック" pitchFamily="50" charset="-128"/>
                <a:ea typeface="ＭＳ Ｐゴシック" pitchFamily="50" charset="-128"/>
              </a:rPr>
              <a:t>、</a:t>
            </a:r>
            <a:endParaRPr lang="en-US" altLang="ja-JP" sz="2000" b="1" dirty="0" smtClean="0">
              <a:latin typeface="ＭＳ Ｐゴシック" pitchFamily="50" charset="-128"/>
              <a:ea typeface="ＭＳ Ｐゴシック" pitchFamily="50" charset="-128"/>
            </a:endParaRPr>
          </a:p>
          <a:p>
            <a:pPr marL="174594" indent="-174594"/>
            <a:endParaRPr lang="en-US" altLang="ja-JP" sz="2000" b="1" dirty="0" smtClean="0">
              <a:latin typeface="ＭＳ Ｐゴシック" pitchFamily="50" charset="-128"/>
              <a:ea typeface="ＭＳ Ｐゴシック" pitchFamily="50" charset="-128"/>
            </a:endParaRPr>
          </a:p>
          <a:p>
            <a:pPr marL="174594" indent="-174594"/>
            <a:r>
              <a:rPr lang="ja-JP" altLang="en-US" sz="2000" b="1" dirty="0">
                <a:latin typeface="ＭＳ Ｐゴシック" pitchFamily="50" charset="-128"/>
                <a:ea typeface="ＭＳ Ｐゴシック" pitchFamily="50" charset="-128"/>
              </a:rPr>
              <a:t>　</a:t>
            </a:r>
            <a:r>
              <a:rPr lang="ja-JP" altLang="en-US" sz="2000" b="1" dirty="0" smtClean="0">
                <a:latin typeface="ＭＳ Ｐゴシック" pitchFamily="50" charset="-128"/>
                <a:ea typeface="ＭＳ Ｐゴシック" pitchFamily="50" charset="-128"/>
              </a:rPr>
              <a:t>実証</a:t>
            </a:r>
            <a:r>
              <a:rPr lang="ja-JP" altLang="en-US" sz="2000" b="1" dirty="0">
                <a:latin typeface="ＭＳ Ｐゴシック" pitchFamily="50" charset="-128"/>
                <a:ea typeface="ＭＳ Ｐゴシック" pitchFamily="50" charset="-128"/>
              </a:rPr>
              <a:t>事業を行う</a:t>
            </a:r>
            <a:r>
              <a:rPr lang="ja-JP" altLang="en-US" sz="2000" b="1" dirty="0" smtClean="0">
                <a:latin typeface="ＭＳ Ｐゴシック" pitchFamily="50" charset="-128"/>
                <a:ea typeface="ＭＳ Ｐゴシック" pitchFamily="50" charset="-128"/>
              </a:rPr>
              <a:t>。　　</a:t>
            </a:r>
            <a:endParaRPr lang="en-US" altLang="ja-JP" sz="2000" b="1" dirty="0" smtClean="0">
              <a:latin typeface="ＭＳ Ｐゴシック" pitchFamily="50" charset="-128"/>
              <a:ea typeface="ＭＳ Ｐゴシック" pitchFamily="50" charset="-128"/>
            </a:endParaRPr>
          </a:p>
          <a:p>
            <a:pPr marL="174594" indent="-174594"/>
            <a:endParaRPr lang="en-US" altLang="ja-JP" sz="2000" b="1" dirty="0" smtClean="0">
              <a:latin typeface="ＭＳ Ｐゴシック" pitchFamily="50" charset="-128"/>
              <a:ea typeface="ＭＳ Ｐゴシック" pitchFamily="50" charset="-128"/>
            </a:endParaRPr>
          </a:p>
          <a:p>
            <a:pPr marL="174594" indent="-174594"/>
            <a:r>
              <a:rPr lang="ja-JP" altLang="en-US" sz="2000" b="1" dirty="0" smtClean="0">
                <a:latin typeface="ＭＳ Ｐゴシック" pitchFamily="50" charset="-128"/>
                <a:ea typeface="ＭＳ Ｐゴシック" pitchFamily="50" charset="-128"/>
              </a:rPr>
              <a:t>　　　　</a:t>
            </a:r>
            <a:r>
              <a:rPr lang="ja-JP" altLang="en-US" sz="2000" b="1" u="heavy" dirty="0" smtClean="0">
                <a:latin typeface="ＭＳ Ｐゴシック" pitchFamily="50" charset="-128"/>
                <a:ea typeface="ＭＳ Ｐゴシック" pitchFamily="50" charset="-128"/>
              </a:rPr>
              <a:t>共通ＡＰＩの検証</a:t>
            </a:r>
            <a:r>
              <a:rPr lang="ja-JP" altLang="en-US" sz="2000" b="1" dirty="0" smtClean="0">
                <a:latin typeface="ＭＳ Ｐゴシック" pitchFamily="50" charset="-128"/>
                <a:ea typeface="ＭＳ Ｐゴシック" pitchFamily="50" charset="-128"/>
              </a:rPr>
              <a:t>等を行うとともに、</a:t>
            </a:r>
            <a:r>
              <a:rPr lang="ja-JP" altLang="en-US" sz="2000" b="1" u="heavy" dirty="0" smtClean="0">
                <a:latin typeface="ＭＳ Ｐゴシック" pitchFamily="50" charset="-128"/>
                <a:ea typeface="ＭＳ Ｐゴシック" pitchFamily="50" charset="-128"/>
              </a:rPr>
              <a:t>オープンデータ化</a:t>
            </a:r>
            <a:r>
              <a:rPr lang="ja-JP" altLang="en-US" sz="2000" b="1" u="heavy" dirty="0">
                <a:latin typeface="ＭＳ Ｐゴシック" pitchFamily="50" charset="-128"/>
                <a:ea typeface="ＭＳ Ｐゴシック" pitchFamily="50" charset="-128"/>
              </a:rPr>
              <a:t>のメリットの</a:t>
            </a:r>
            <a:r>
              <a:rPr lang="ja-JP" altLang="en-US" sz="2000" b="1" u="heavy" dirty="0" smtClean="0">
                <a:latin typeface="ＭＳ Ｐゴシック" pitchFamily="50" charset="-128"/>
                <a:ea typeface="ＭＳ Ｐゴシック" pitchFamily="50" charset="-128"/>
              </a:rPr>
              <a:t>可視化</a:t>
            </a:r>
            <a:r>
              <a:rPr lang="ja-JP" altLang="en-US" sz="2000" b="1" dirty="0" smtClean="0">
                <a:latin typeface="ＭＳ Ｐゴシック" pitchFamily="50" charset="-128"/>
                <a:ea typeface="ＭＳ Ｐゴシック" pitchFamily="50" charset="-128"/>
              </a:rPr>
              <a:t>を図る。</a:t>
            </a:r>
            <a:endParaRPr lang="en-US" altLang="ja-JP" sz="2000" b="1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93" name="右矢印 192"/>
          <p:cNvSpPr/>
          <p:nvPr/>
        </p:nvSpPr>
        <p:spPr>
          <a:xfrm>
            <a:off x="469787" y="5373216"/>
            <a:ext cx="235860" cy="2851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1597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テキスト ボックス 113"/>
          <p:cNvSpPr txBox="1"/>
          <p:nvPr/>
        </p:nvSpPr>
        <p:spPr>
          <a:xfrm>
            <a:off x="-28228" y="-27385"/>
            <a:ext cx="9905999" cy="461649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pPr algn="ctr"/>
            <a:r>
              <a:rPr lang="ja-JP" altLang="en-US" sz="2400" b="1" dirty="0" smtClean="0">
                <a:solidFill>
                  <a:prstClr val="black"/>
                </a:solidFill>
                <a:latin typeface="ＭＳ Ｐゴシック"/>
              </a:rPr>
              <a:t>（参考）　共通ＡＰＩの意義</a:t>
            </a:r>
            <a:endParaRPr lang="ja-JP" altLang="en-US" sz="2400" b="1" dirty="0">
              <a:solidFill>
                <a:prstClr val="black"/>
              </a:solidFill>
              <a:latin typeface="ＭＳ Ｐゴシック"/>
            </a:endParaRPr>
          </a:p>
        </p:txBody>
      </p:sp>
      <p:cxnSp>
        <p:nvCxnSpPr>
          <p:cNvPr id="107" name="直線コネクタ 106"/>
          <p:cNvCxnSpPr>
            <a:cxnSpLocks noChangeShapeType="1"/>
          </p:cNvCxnSpPr>
          <p:nvPr/>
        </p:nvCxnSpPr>
        <p:spPr bwMode="auto">
          <a:xfrm>
            <a:off x="0" y="404666"/>
            <a:ext cx="9906000" cy="1587"/>
          </a:xfrm>
          <a:prstGeom prst="line">
            <a:avLst/>
          </a:prstGeom>
          <a:noFill/>
          <a:ln w="63500" cmpd="sng" algn="ctr">
            <a:solidFill>
              <a:srgbClr val="FF9900"/>
            </a:solidFill>
            <a:round/>
            <a:headEnd/>
            <a:tailEnd/>
          </a:ln>
        </p:spPr>
      </p:cxnSp>
      <p:sp>
        <p:nvSpPr>
          <p:cNvPr id="115" name="スライド番号プレースホルダ 2"/>
          <p:cNvSpPr txBox="1">
            <a:spLocks/>
          </p:cNvSpPr>
          <p:nvPr/>
        </p:nvSpPr>
        <p:spPr bwMode="auto">
          <a:xfrm>
            <a:off x="9402763" y="33548"/>
            <a:ext cx="436562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4" tIns="45712" rIns="91424" bIns="45712" anchor="ctr" anchorCtr="1"/>
          <a:lstStyle/>
          <a:p>
            <a:pPr algn="ctr">
              <a:defRPr/>
            </a:pPr>
            <a:fld id="{CCA9FCA8-C93E-423A-B190-5510D9E07E3E}" type="slidenum">
              <a:rPr kumimoji="0" lang="en-US" altLang="ja-JP" sz="1200">
                <a:solidFill>
                  <a:prstClr val="black"/>
                </a:solidFill>
              </a:rPr>
              <a:pPr algn="ctr">
                <a:defRPr/>
              </a:pPr>
              <a:t>3</a:t>
            </a:fld>
            <a:endParaRPr kumimoji="0" lang="en-US" altLang="ja-JP" sz="1200" dirty="0">
              <a:solidFill>
                <a:prstClr val="black"/>
              </a:solidFill>
            </a:endParaRPr>
          </a:p>
        </p:txBody>
      </p:sp>
      <p:sp>
        <p:nvSpPr>
          <p:cNvPr id="405" name="フローチャート : 磁気ディスク 404"/>
          <p:cNvSpPr/>
          <p:nvPr/>
        </p:nvSpPr>
        <p:spPr bwMode="auto">
          <a:xfrm>
            <a:off x="1025198" y="4600815"/>
            <a:ext cx="438210" cy="379113"/>
          </a:xfrm>
          <a:prstGeom prst="flowChartMagneticDisk">
            <a:avLst/>
          </a:prstGeom>
          <a:solidFill>
            <a:srgbClr val="4F81BD"/>
          </a:solidFill>
          <a:ln w="12700" cap="sq" cmpd="sng" algn="ctr">
            <a:solidFill>
              <a:sysClr val="window" lastClr="FFFFFF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48" tIns="33624" rIns="67248" bIns="33624" numCol="1" rtlCol="0" anchor="ctr" anchorCtr="0" compatLnSpc="1">
            <a:prstTxWarp prst="textNoShape">
              <a:avLst/>
            </a:prstTxWarp>
          </a:bodyPr>
          <a:lstStyle/>
          <a:p>
            <a:pPr algn="ctr" defTabSz="672482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200" kern="0" dirty="0" smtClean="0">
                <a:solidFill>
                  <a:prstClr val="white"/>
                </a:solidFill>
                <a:ea typeface="ＤＦＧ華康ゴシック体W5" pitchFamily="50" charset="-128"/>
              </a:rPr>
              <a:t>DB</a:t>
            </a:r>
            <a:endParaRPr kumimoji="0" lang="ja-JP" altLang="en-US" sz="1200" kern="0" dirty="0" smtClean="0">
              <a:solidFill>
                <a:prstClr val="white"/>
              </a:solidFill>
              <a:ea typeface="ＤＦＧ華康ゴシック体W5" pitchFamily="50" charset="-128"/>
            </a:endParaRPr>
          </a:p>
        </p:txBody>
      </p:sp>
      <p:sp>
        <p:nvSpPr>
          <p:cNvPr id="406" name="テキスト ボックス 405"/>
          <p:cNvSpPr txBox="1"/>
          <p:nvPr/>
        </p:nvSpPr>
        <p:spPr>
          <a:xfrm>
            <a:off x="838687" y="4382488"/>
            <a:ext cx="725715" cy="221793"/>
          </a:xfrm>
          <a:prstGeom prst="rect">
            <a:avLst/>
          </a:prstGeom>
          <a:noFill/>
        </p:spPr>
        <p:txBody>
          <a:bodyPr wrap="none" lIns="67248" tIns="33624" rIns="67248" bIns="33624" rtlCol="0">
            <a:spAutoFit/>
          </a:bodyPr>
          <a:lstStyle/>
          <a:p>
            <a:pPr defTabSz="672541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0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公開主体</a:t>
            </a:r>
            <a:r>
              <a:rPr kumimoji="0" lang="en-US" altLang="ja-JP" sz="10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X</a:t>
            </a:r>
            <a:endParaRPr kumimoji="0" lang="ja-JP" altLang="en-US" sz="1000" kern="0" dirty="0" smtClean="0">
              <a:solidFill>
                <a:prstClr val="black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pic>
        <p:nvPicPr>
          <p:cNvPr id="40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0636" y="5568001"/>
            <a:ext cx="753547" cy="641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8" name="テキスト ボックス 407"/>
          <p:cNvSpPr txBox="1"/>
          <p:nvPr/>
        </p:nvSpPr>
        <p:spPr>
          <a:xfrm>
            <a:off x="200472" y="4050978"/>
            <a:ext cx="1826978" cy="314126"/>
          </a:xfrm>
          <a:prstGeom prst="rect">
            <a:avLst/>
          </a:prstGeom>
          <a:noFill/>
        </p:spPr>
        <p:txBody>
          <a:bodyPr wrap="none" lIns="67248" tIns="33624" rIns="67248" bIns="33624" rtlCol="0">
            <a:spAutoFit/>
          </a:bodyPr>
          <a:lstStyle/>
          <a:p>
            <a:pPr defTabSz="672541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600" b="1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【</a:t>
            </a:r>
            <a:r>
              <a:rPr kumimoji="0" lang="ja-JP" altLang="en-US" sz="1600" b="1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標準</a:t>
            </a:r>
            <a:r>
              <a:rPr kumimoji="0" lang="en-US" altLang="ja-JP" sz="1600" b="1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API</a:t>
            </a:r>
            <a:r>
              <a:rPr kumimoji="0" lang="ja-JP" altLang="en-US" sz="1600" b="1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規格なし</a:t>
            </a:r>
            <a:r>
              <a:rPr kumimoji="0" lang="en-US" altLang="ja-JP" sz="1600" b="1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】</a:t>
            </a:r>
            <a:endParaRPr kumimoji="0" lang="ja-JP" altLang="en-US" sz="1600" b="1" kern="0" dirty="0" smtClean="0">
              <a:solidFill>
                <a:prstClr val="black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409" name="フローチャート : 磁気ディスク 408"/>
          <p:cNvSpPr/>
          <p:nvPr/>
        </p:nvSpPr>
        <p:spPr bwMode="auto">
          <a:xfrm>
            <a:off x="2247218" y="4600815"/>
            <a:ext cx="438210" cy="379113"/>
          </a:xfrm>
          <a:prstGeom prst="flowChartMagneticDisk">
            <a:avLst/>
          </a:prstGeom>
          <a:solidFill>
            <a:srgbClr val="4F81BD"/>
          </a:solidFill>
          <a:ln w="12700" cap="sq" cmpd="sng" algn="ctr">
            <a:solidFill>
              <a:sysClr val="window" lastClr="FFFFFF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48" tIns="33624" rIns="67248" bIns="33624" numCol="1" rtlCol="0" anchor="ctr" anchorCtr="0" compatLnSpc="1">
            <a:prstTxWarp prst="textNoShape">
              <a:avLst/>
            </a:prstTxWarp>
          </a:bodyPr>
          <a:lstStyle/>
          <a:p>
            <a:pPr algn="ctr" defTabSz="672541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200" kern="0" dirty="0" smtClean="0">
                <a:solidFill>
                  <a:prstClr val="white"/>
                </a:solidFill>
                <a:ea typeface="ＤＦＧ華康ゴシック体W5" pitchFamily="50" charset="-128"/>
              </a:rPr>
              <a:t>DB</a:t>
            </a:r>
            <a:endParaRPr kumimoji="0" lang="ja-JP" altLang="en-US" sz="1200" kern="0" dirty="0" smtClean="0">
              <a:solidFill>
                <a:prstClr val="white"/>
              </a:solidFill>
              <a:ea typeface="ＤＦＧ華康ゴシック体W5" pitchFamily="50" charset="-128"/>
            </a:endParaRPr>
          </a:p>
        </p:txBody>
      </p:sp>
      <p:sp>
        <p:nvSpPr>
          <p:cNvPr id="410" name="テキスト ボックス 409"/>
          <p:cNvSpPr txBox="1"/>
          <p:nvPr/>
        </p:nvSpPr>
        <p:spPr>
          <a:xfrm>
            <a:off x="2136434" y="4382488"/>
            <a:ext cx="724112" cy="221793"/>
          </a:xfrm>
          <a:prstGeom prst="rect">
            <a:avLst/>
          </a:prstGeom>
          <a:noFill/>
        </p:spPr>
        <p:txBody>
          <a:bodyPr wrap="none" lIns="67248" tIns="33624" rIns="67248" bIns="33624" rtlCol="0">
            <a:spAutoFit/>
          </a:bodyPr>
          <a:lstStyle/>
          <a:p>
            <a:pPr defTabSz="672541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0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公開主体</a:t>
            </a:r>
            <a:r>
              <a:rPr kumimoji="0" lang="en-US" altLang="ja-JP" sz="10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Y</a:t>
            </a:r>
            <a:endParaRPr kumimoji="0" lang="ja-JP" altLang="en-US" sz="1000" kern="0" dirty="0" smtClean="0">
              <a:solidFill>
                <a:prstClr val="black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411" name="フローチャート : 磁気ディスク 410"/>
          <p:cNvSpPr/>
          <p:nvPr/>
        </p:nvSpPr>
        <p:spPr bwMode="auto">
          <a:xfrm>
            <a:off x="3544907" y="4600815"/>
            <a:ext cx="438210" cy="379113"/>
          </a:xfrm>
          <a:prstGeom prst="flowChartMagneticDisk">
            <a:avLst/>
          </a:prstGeom>
          <a:solidFill>
            <a:srgbClr val="4F81BD"/>
          </a:solidFill>
          <a:ln w="12700" cap="sq" cmpd="sng" algn="ctr">
            <a:solidFill>
              <a:sysClr val="window" lastClr="FFFFFF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48" tIns="33624" rIns="67248" bIns="33624" numCol="1" rtlCol="0" anchor="ctr" anchorCtr="0" compatLnSpc="1">
            <a:prstTxWarp prst="textNoShape">
              <a:avLst/>
            </a:prstTxWarp>
          </a:bodyPr>
          <a:lstStyle/>
          <a:p>
            <a:pPr algn="ctr" defTabSz="672482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200" kern="0" dirty="0" smtClean="0">
                <a:solidFill>
                  <a:prstClr val="white"/>
                </a:solidFill>
                <a:ea typeface="ＤＦＧ華康ゴシック体W5" pitchFamily="50" charset="-128"/>
              </a:rPr>
              <a:t>DB</a:t>
            </a:r>
            <a:endParaRPr kumimoji="0" lang="ja-JP" altLang="en-US" sz="1200" kern="0" dirty="0" smtClean="0">
              <a:solidFill>
                <a:prstClr val="white"/>
              </a:solidFill>
              <a:ea typeface="ＤＦＧ華康ゴシック体W5" pitchFamily="50" charset="-128"/>
            </a:endParaRPr>
          </a:p>
        </p:txBody>
      </p:sp>
      <p:sp>
        <p:nvSpPr>
          <p:cNvPr id="412" name="テキスト ボックス 411"/>
          <p:cNvSpPr txBox="1"/>
          <p:nvPr/>
        </p:nvSpPr>
        <p:spPr>
          <a:xfrm>
            <a:off x="3435784" y="4382488"/>
            <a:ext cx="720906" cy="221793"/>
          </a:xfrm>
          <a:prstGeom prst="rect">
            <a:avLst/>
          </a:prstGeom>
          <a:noFill/>
        </p:spPr>
        <p:txBody>
          <a:bodyPr wrap="none" lIns="67248" tIns="33624" rIns="67248" bIns="33624" rtlCol="0">
            <a:spAutoFit/>
          </a:bodyPr>
          <a:lstStyle/>
          <a:p>
            <a:pPr defTabSz="672541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0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公開主体</a:t>
            </a:r>
            <a:r>
              <a:rPr kumimoji="0" lang="en-US" altLang="ja-JP" sz="10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Z</a:t>
            </a:r>
            <a:endParaRPr kumimoji="0" lang="ja-JP" altLang="en-US" sz="1000" kern="0" dirty="0" smtClean="0">
              <a:solidFill>
                <a:prstClr val="black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413" name="フローチャート : 磁気ディスク 412"/>
          <p:cNvSpPr/>
          <p:nvPr/>
        </p:nvSpPr>
        <p:spPr bwMode="auto">
          <a:xfrm>
            <a:off x="5407301" y="4606748"/>
            <a:ext cx="438210" cy="379113"/>
          </a:xfrm>
          <a:prstGeom prst="flowChartMagneticDisk">
            <a:avLst/>
          </a:prstGeom>
          <a:solidFill>
            <a:srgbClr val="4F81BD"/>
          </a:solidFill>
          <a:ln w="12700" cap="sq" cmpd="sng" algn="ctr">
            <a:solidFill>
              <a:sysClr val="window" lastClr="FFFFFF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48" tIns="33624" rIns="67248" bIns="33624" numCol="1" rtlCol="0" anchor="ctr" anchorCtr="0" compatLnSpc="1">
            <a:prstTxWarp prst="textNoShape">
              <a:avLst/>
            </a:prstTxWarp>
          </a:bodyPr>
          <a:lstStyle/>
          <a:p>
            <a:pPr algn="ctr" defTabSz="672482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200" kern="0" dirty="0" smtClean="0">
                <a:solidFill>
                  <a:prstClr val="white"/>
                </a:solidFill>
                <a:ea typeface="ＤＦＧ華康ゴシック体W5" pitchFamily="50" charset="-128"/>
              </a:rPr>
              <a:t>DB</a:t>
            </a:r>
            <a:endParaRPr kumimoji="0" lang="ja-JP" altLang="en-US" sz="1200" kern="0" dirty="0" smtClean="0">
              <a:solidFill>
                <a:prstClr val="white"/>
              </a:solidFill>
              <a:ea typeface="ＤＦＧ華康ゴシック体W5" pitchFamily="50" charset="-128"/>
            </a:endParaRPr>
          </a:p>
        </p:txBody>
      </p:sp>
      <p:sp>
        <p:nvSpPr>
          <p:cNvPr id="414" name="テキスト ボックス 413"/>
          <p:cNvSpPr txBox="1"/>
          <p:nvPr/>
        </p:nvSpPr>
        <p:spPr>
          <a:xfrm>
            <a:off x="4880992" y="4050978"/>
            <a:ext cx="1830184" cy="314126"/>
          </a:xfrm>
          <a:prstGeom prst="rect">
            <a:avLst/>
          </a:prstGeom>
          <a:noFill/>
        </p:spPr>
        <p:txBody>
          <a:bodyPr wrap="none" lIns="67248" tIns="33624" rIns="67248" bIns="33624" rtlCol="0">
            <a:spAutoFit/>
          </a:bodyPr>
          <a:lstStyle/>
          <a:p>
            <a:pPr defTabSz="672541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600" b="1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【</a:t>
            </a:r>
            <a:r>
              <a:rPr kumimoji="0" lang="ja-JP" altLang="en-US" sz="1600" b="1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標準</a:t>
            </a:r>
            <a:r>
              <a:rPr kumimoji="0" lang="en-US" altLang="ja-JP" sz="1600" b="1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API</a:t>
            </a:r>
            <a:r>
              <a:rPr kumimoji="0" lang="ja-JP" altLang="en-US" sz="1600" b="1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規格あり</a:t>
            </a:r>
            <a:r>
              <a:rPr kumimoji="0" lang="en-US" altLang="ja-JP" sz="1600" b="1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】</a:t>
            </a:r>
            <a:endParaRPr kumimoji="0" lang="ja-JP" altLang="en-US" sz="1600" b="1" kern="0" dirty="0" smtClean="0">
              <a:solidFill>
                <a:prstClr val="black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415" name="フローチャート : 磁気ディスク 414"/>
          <p:cNvSpPr/>
          <p:nvPr/>
        </p:nvSpPr>
        <p:spPr bwMode="auto">
          <a:xfrm>
            <a:off x="6941037" y="4606748"/>
            <a:ext cx="438210" cy="379113"/>
          </a:xfrm>
          <a:prstGeom prst="flowChartMagneticDisk">
            <a:avLst/>
          </a:prstGeom>
          <a:solidFill>
            <a:srgbClr val="4F81BD"/>
          </a:solidFill>
          <a:ln w="12700" cap="sq" cmpd="sng" algn="ctr">
            <a:solidFill>
              <a:sysClr val="window" lastClr="FFFFFF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48" tIns="33624" rIns="67248" bIns="33624" numCol="1" rtlCol="0" anchor="ctr" anchorCtr="0" compatLnSpc="1">
            <a:prstTxWarp prst="textNoShape">
              <a:avLst/>
            </a:prstTxWarp>
          </a:bodyPr>
          <a:lstStyle/>
          <a:p>
            <a:pPr algn="ctr" defTabSz="672482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200" kern="0" dirty="0" smtClean="0">
                <a:solidFill>
                  <a:prstClr val="white"/>
                </a:solidFill>
                <a:ea typeface="ＤＦＧ華康ゴシック体W5" pitchFamily="50" charset="-128"/>
              </a:rPr>
              <a:t>DB</a:t>
            </a:r>
            <a:endParaRPr kumimoji="0" lang="ja-JP" altLang="en-US" sz="1200" kern="0" dirty="0" smtClean="0">
              <a:solidFill>
                <a:prstClr val="white"/>
              </a:solidFill>
              <a:ea typeface="ＤＦＧ華康ゴシック体W5" pitchFamily="50" charset="-128"/>
            </a:endParaRPr>
          </a:p>
        </p:txBody>
      </p:sp>
      <p:sp>
        <p:nvSpPr>
          <p:cNvPr id="416" name="フローチャート : 磁気ディスク 415"/>
          <p:cNvSpPr/>
          <p:nvPr/>
        </p:nvSpPr>
        <p:spPr bwMode="auto">
          <a:xfrm>
            <a:off x="8200892" y="4606748"/>
            <a:ext cx="438210" cy="379113"/>
          </a:xfrm>
          <a:prstGeom prst="flowChartMagneticDisk">
            <a:avLst/>
          </a:prstGeom>
          <a:solidFill>
            <a:srgbClr val="4F81BD"/>
          </a:solidFill>
          <a:ln w="12700" cap="sq" cmpd="sng" algn="ctr">
            <a:solidFill>
              <a:sysClr val="window" lastClr="FFFFFF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48" tIns="33624" rIns="67248" bIns="33624" numCol="1" rtlCol="0" anchor="ctr" anchorCtr="0" compatLnSpc="1">
            <a:prstTxWarp prst="textNoShape">
              <a:avLst/>
            </a:prstTxWarp>
          </a:bodyPr>
          <a:lstStyle/>
          <a:p>
            <a:pPr algn="ctr" defTabSz="672482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200" kern="0" dirty="0" smtClean="0">
                <a:solidFill>
                  <a:prstClr val="white"/>
                </a:solidFill>
                <a:ea typeface="ＤＦＧ華康ゴシック体W5" pitchFamily="50" charset="-128"/>
              </a:rPr>
              <a:t>DB</a:t>
            </a:r>
            <a:endParaRPr kumimoji="0" lang="ja-JP" altLang="en-US" sz="1200" kern="0" dirty="0" smtClean="0">
              <a:solidFill>
                <a:prstClr val="white"/>
              </a:solidFill>
              <a:ea typeface="ＤＦＧ華康ゴシック体W5" pitchFamily="50" charset="-128"/>
            </a:endParaRPr>
          </a:p>
        </p:txBody>
      </p:sp>
      <p:sp>
        <p:nvSpPr>
          <p:cNvPr id="417" name="テキスト ボックス 416"/>
          <p:cNvSpPr txBox="1"/>
          <p:nvPr/>
        </p:nvSpPr>
        <p:spPr>
          <a:xfrm>
            <a:off x="-15552" y="6170568"/>
            <a:ext cx="4832608" cy="498792"/>
          </a:xfrm>
          <a:prstGeom prst="rect">
            <a:avLst/>
          </a:prstGeom>
          <a:noFill/>
        </p:spPr>
        <p:txBody>
          <a:bodyPr wrap="none" lIns="67248" tIns="33624" rIns="67248" bIns="33624" rtlCol="0">
            <a:spAutoFit/>
          </a:bodyPr>
          <a:lstStyle/>
          <a:p>
            <a:pPr defTabSz="672541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4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・サービスごとにデータの取得方法を調査し、アクセスする必要</a:t>
            </a:r>
            <a:endParaRPr kumimoji="0" lang="en-US" altLang="ja-JP" sz="1400" kern="0" dirty="0" smtClean="0">
              <a:solidFill>
                <a:prstClr val="black"/>
              </a:solidFill>
              <a:latin typeface="ヒラギノ角ゴ ProN W6"/>
              <a:ea typeface="ヒラギノ角ゴ ProN W6"/>
              <a:cs typeface="ヒラギノ角ゴ ProN W6"/>
            </a:endParaRPr>
          </a:p>
          <a:p>
            <a:pPr defTabSz="672541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4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・データの取得先もサービスごとに違う</a:t>
            </a:r>
          </a:p>
        </p:txBody>
      </p:sp>
      <p:pic>
        <p:nvPicPr>
          <p:cNvPr id="41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817" y="5568001"/>
            <a:ext cx="753547" cy="641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9" name="テキスト ボックス 418"/>
          <p:cNvSpPr txBox="1"/>
          <p:nvPr/>
        </p:nvSpPr>
        <p:spPr>
          <a:xfrm>
            <a:off x="4907717" y="6268003"/>
            <a:ext cx="4938406" cy="498792"/>
          </a:xfrm>
          <a:prstGeom prst="rect">
            <a:avLst/>
          </a:prstGeom>
          <a:noFill/>
        </p:spPr>
        <p:txBody>
          <a:bodyPr wrap="none" lIns="67248" tIns="33624" rIns="67248" bIns="33624" rtlCol="0">
            <a:spAutoFit/>
          </a:bodyPr>
          <a:lstStyle/>
          <a:p>
            <a:pPr defTabSz="672541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4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・データ提供元によらず共通の問い合わせ形式でアクセス可能</a:t>
            </a:r>
          </a:p>
          <a:p>
            <a:pPr defTabSz="672541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4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・データの識別子から、そのデータの取得先を問い合わせられる</a:t>
            </a:r>
          </a:p>
        </p:txBody>
      </p:sp>
      <p:sp>
        <p:nvSpPr>
          <p:cNvPr id="420" name="テキスト ボックス 419"/>
          <p:cNvSpPr txBox="1"/>
          <p:nvPr/>
        </p:nvSpPr>
        <p:spPr>
          <a:xfrm>
            <a:off x="5303183" y="4400224"/>
            <a:ext cx="725715" cy="221793"/>
          </a:xfrm>
          <a:prstGeom prst="rect">
            <a:avLst/>
          </a:prstGeom>
          <a:noFill/>
        </p:spPr>
        <p:txBody>
          <a:bodyPr wrap="none" lIns="67248" tIns="33624" rIns="67248" bIns="33624" rtlCol="0">
            <a:spAutoFit/>
          </a:bodyPr>
          <a:lstStyle/>
          <a:p>
            <a:pPr defTabSz="672541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0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公開主体</a:t>
            </a:r>
            <a:r>
              <a:rPr kumimoji="0" lang="en-US" altLang="ja-JP" sz="10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X</a:t>
            </a:r>
            <a:endParaRPr kumimoji="0" lang="ja-JP" altLang="en-US" sz="1000" kern="0" dirty="0" smtClean="0">
              <a:solidFill>
                <a:prstClr val="black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421" name="テキスト ボックス 420"/>
          <p:cNvSpPr txBox="1"/>
          <p:nvPr/>
        </p:nvSpPr>
        <p:spPr>
          <a:xfrm>
            <a:off x="6816954" y="4400224"/>
            <a:ext cx="724112" cy="221793"/>
          </a:xfrm>
          <a:prstGeom prst="rect">
            <a:avLst/>
          </a:prstGeom>
          <a:noFill/>
        </p:spPr>
        <p:txBody>
          <a:bodyPr wrap="none" lIns="67248" tIns="33624" rIns="67248" bIns="33624" rtlCol="0">
            <a:spAutoFit/>
          </a:bodyPr>
          <a:lstStyle/>
          <a:p>
            <a:pPr defTabSz="672541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0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公開主体</a:t>
            </a:r>
            <a:r>
              <a:rPr kumimoji="0" lang="en-US" altLang="ja-JP" sz="10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Y</a:t>
            </a:r>
            <a:endParaRPr kumimoji="0" lang="ja-JP" altLang="en-US" sz="1000" kern="0" dirty="0" smtClean="0">
              <a:solidFill>
                <a:prstClr val="black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422" name="テキスト ボックス 421"/>
          <p:cNvSpPr txBox="1"/>
          <p:nvPr/>
        </p:nvSpPr>
        <p:spPr>
          <a:xfrm>
            <a:off x="8045122" y="4400224"/>
            <a:ext cx="720906" cy="221793"/>
          </a:xfrm>
          <a:prstGeom prst="rect">
            <a:avLst/>
          </a:prstGeom>
          <a:noFill/>
        </p:spPr>
        <p:txBody>
          <a:bodyPr wrap="none" lIns="67248" tIns="33624" rIns="67248" bIns="33624" rtlCol="0">
            <a:spAutoFit/>
          </a:bodyPr>
          <a:lstStyle/>
          <a:p>
            <a:pPr defTabSz="672541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0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公開主体</a:t>
            </a:r>
            <a:r>
              <a:rPr kumimoji="0" lang="en-US" altLang="ja-JP" sz="10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Z</a:t>
            </a:r>
            <a:endParaRPr kumimoji="0" lang="ja-JP" altLang="en-US" sz="1000" kern="0" dirty="0" smtClean="0">
              <a:solidFill>
                <a:prstClr val="black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423" name="フローチャート: 処理 422"/>
          <p:cNvSpPr/>
          <p:nvPr/>
        </p:nvSpPr>
        <p:spPr bwMode="auto">
          <a:xfrm>
            <a:off x="915645" y="5007992"/>
            <a:ext cx="712092" cy="233619"/>
          </a:xfrm>
          <a:prstGeom prst="flowChartProcess">
            <a:avLst/>
          </a:prstGeom>
          <a:solidFill>
            <a:srgbClr val="FFC000"/>
          </a:solidFill>
          <a:ln w="12700" cap="sq" cmpd="sng" algn="ctr">
            <a:solidFill>
              <a:sysClr val="window" lastClr="FFFFFF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48" tIns="33624" rIns="67248" bIns="33624" numCol="1" rtlCol="0" anchor="ctr" anchorCtr="0" compatLnSpc="1">
            <a:prstTxWarp prst="textNoShape">
              <a:avLst/>
            </a:prstTxWarp>
          </a:bodyPr>
          <a:lstStyle/>
          <a:p>
            <a:pPr algn="ctr" defTabSz="672482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900" kern="0" dirty="0" smtClean="0">
                <a:solidFill>
                  <a:prstClr val="black"/>
                </a:solidFill>
                <a:ea typeface="ＤＦＧ華康ゴシック体W5" pitchFamily="50" charset="-128"/>
              </a:rPr>
              <a:t>独自</a:t>
            </a:r>
            <a:r>
              <a:rPr kumimoji="0" lang="en-US" altLang="ja-JP" sz="900" kern="0" dirty="0" smtClean="0">
                <a:solidFill>
                  <a:prstClr val="black"/>
                </a:solidFill>
                <a:ea typeface="ＤＦＧ華康ゴシック体W5" pitchFamily="50" charset="-128"/>
              </a:rPr>
              <a:t>API</a:t>
            </a:r>
            <a:endParaRPr kumimoji="0" lang="ja-JP" altLang="en-US" sz="900" kern="0" dirty="0" smtClean="0">
              <a:solidFill>
                <a:prstClr val="black"/>
              </a:solidFill>
              <a:ea typeface="ＤＦＧ華康ゴシック体W5" pitchFamily="50" charset="-128"/>
            </a:endParaRPr>
          </a:p>
        </p:txBody>
      </p:sp>
      <p:sp>
        <p:nvSpPr>
          <p:cNvPr id="424" name="フローチャート: 処理 423"/>
          <p:cNvSpPr/>
          <p:nvPr/>
        </p:nvSpPr>
        <p:spPr bwMode="auto">
          <a:xfrm>
            <a:off x="2131363" y="5001132"/>
            <a:ext cx="712092" cy="233619"/>
          </a:xfrm>
          <a:prstGeom prst="flowChartProcess">
            <a:avLst/>
          </a:prstGeom>
          <a:solidFill>
            <a:srgbClr val="00B0F0"/>
          </a:solidFill>
          <a:ln w="12700" cap="sq" cmpd="sng" algn="ctr">
            <a:solidFill>
              <a:sysClr val="window" lastClr="FFFFFF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48" tIns="33624" rIns="67248" bIns="33624" numCol="1" rtlCol="0" anchor="ctr" anchorCtr="0" compatLnSpc="1">
            <a:prstTxWarp prst="textNoShape">
              <a:avLst/>
            </a:prstTxWarp>
          </a:bodyPr>
          <a:lstStyle/>
          <a:p>
            <a:pPr algn="ctr" defTabSz="672482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900" kern="0" dirty="0" smtClean="0">
                <a:solidFill>
                  <a:prstClr val="black"/>
                </a:solidFill>
                <a:ea typeface="ＤＦＧ華康ゴシック体W5" pitchFamily="50" charset="-128"/>
              </a:rPr>
              <a:t>独自</a:t>
            </a:r>
            <a:r>
              <a:rPr kumimoji="0" lang="en-US" altLang="ja-JP" sz="900" kern="0" dirty="0" smtClean="0">
                <a:solidFill>
                  <a:prstClr val="black"/>
                </a:solidFill>
                <a:ea typeface="ＤＦＧ華康ゴシック体W5" pitchFamily="50" charset="-128"/>
              </a:rPr>
              <a:t>API</a:t>
            </a:r>
            <a:endParaRPr kumimoji="0" lang="ja-JP" altLang="en-US" sz="900" kern="0" dirty="0" smtClean="0">
              <a:solidFill>
                <a:prstClr val="black"/>
              </a:solidFill>
              <a:ea typeface="ＤＦＧ華康ゴシック体W5" pitchFamily="50" charset="-128"/>
            </a:endParaRPr>
          </a:p>
        </p:txBody>
      </p:sp>
      <p:sp>
        <p:nvSpPr>
          <p:cNvPr id="425" name="フローチャート: 処理 424"/>
          <p:cNvSpPr/>
          <p:nvPr/>
        </p:nvSpPr>
        <p:spPr bwMode="auto">
          <a:xfrm>
            <a:off x="3407966" y="4994271"/>
            <a:ext cx="712092" cy="233619"/>
          </a:xfrm>
          <a:prstGeom prst="flowChartProcess">
            <a:avLst/>
          </a:prstGeom>
          <a:solidFill>
            <a:srgbClr val="92D050"/>
          </a:solidFill>
          <a:ln w="12700" cap="sq" cmpd="sng" algn="ctr">
            <a:solidFill>
              <a:sysClr val="window" lastClr="FFFFFF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48" tIns="33624" rIns="67248" bIns="33624" numCol="1" rtlCol="0" anchor="ctr" anchorCtr="0" compatLnSpc="1">
            <a:prstTxWarp prst="textNoShape">
              <a:avLst/>
            </a:prstTxWarp>
          </a:bodyPr>
          <a:lstStyle/>
          <a:p>
            <a:pPr algn="ctr" defTabSz="672482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900" kern="0" dirty="0" smtClean="0">
                <a:solidFill>
                  <a:prstClr val="black"/>
                </a:solidFill>
                <a:ea typeface="ＤＦＧ華康ゴシック体W5" pitchFamily="50" charset="-128"/>
              </a:rPr>
              <a:t>独自</a:t>
            </a:r>
            <a:r>
              <a:rPr kumimoji="0" lang="en-US" altLang="ja-JP" sz="900" kern="0" dirty="0" smtClean="0">
                <a:solidFill>
                  <a:prstClr val="black"/>
                </a:solidFill>
                <a:ea typeface="ＤＦＧ華康ゴシック体W5" pitchFamily="50" charset="-128"/>
              </a:rPr>
              <a:t>API</a:t>
            </a:r>
            <a:endParaRPr kumimoji="0" lang="ja-JP" altLang="en-US" sz="900" kern="0" dirty="0" smtClean="0">
              <a:solidFill>
                <a:prstClr val="black"/>
              </a:solidFill>
              <a:ea typeface="ＤＦＧ華康ゴシック体W5" pitchFamily="50" charset="-128"/>
            </a:endParaRPr>
          </a:p>
        </p:txBody>
      </p:sp>
      <p:sp>
        <p:nvSpPr>
          <p:cNvPr id="426" name="フローチャート: 処理 425"/>
          <p:cNvSpPr/>
          <p:nvPr/>
        </p:nvSpPr>
        <p:spPr bwMode="auto">
          <a:xfrm>
            <a:off x="5389074" y="5024333"/>
            <a:ext cx="547763" cy="215034"/>
          </a:xfrm>
          <a:prstGeom prst="flowChartProcess">
            <a:avLst/>
          </a:prstGeom>
          <a:solidFill>
            <a:srgbClr val="002060"/>
          </a:solidFill>
          <a:ln w="12700" cap="sq" cmpd="sng" algn="ctr">
            <a:solidFill>
              <a:sysClr val="window" lastClr="FFFFFF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48" tIns="33624" rIns="67248" bIns="33624" numCol="1" rtlCol="0" anchor="ctr" anchorCtr="0" compatLnSpc="1">
            <a:prstTxWarp prst="textNoShape">
              <a:avLst/>
            </a:prstTxWarp>
          </a:bodyPr>
          <a:lstStyle/>
          <a:p>
            <a:pPr algn="ctr" defTabSz="672482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900" kern="0" dirty="0" smtClean="0">
                <a:solidFill>
                  <a:prstClr val="white"/>
                </a:solidFill>
                <a:ea typeface="ＤＦＧ華康ゴシック体W5" pitchFamily="50" charset="-128"/>
              </a:rPr>
              <a:t>標準</a:t>
            </a:r>
            <a:r>
              <a:rPr kumimoji="0" lang="en-US" altLang="ja-JP" sz="900" kern="0" dirty="0" smtClean="0">
                <a:solidFill>
                  <a:prstClr val="white"/>
                </a:solidFill>
                <a:ea typeface="ＤＦＧ華康ゴシック体W5" pitchFamily="50" charset="-128"/>
              </a:rPr>
              <a:t>API</a:t>
            </a:r>
            <a:endParaRPr kumimoji="0" lang="ja-JP" altLang="en-US" sz="900" kern="0" dirty="0" smtClean="0">
              <a:solidFill>
                <a:prstClr val="white"/>
              </a:solidFill>
              <a:ea typeface="ＤＦＧ華康ゴシック体W5" pitchFamily="50" charset="-128"/>
            </a:endParaRPr>
          </a:p>
        </p:txBody>
      </p:sp>
      <p:cxnSp>
        <p:nvCxnSpPr>
          <p:cNvPr id="427" name="直線矢印コネクタ 426"/>
          <p:cNvCxnSpPr>
            <a:stCxn id="424" idx="2"/>
            <a:endCxn id="407" idx="0"/>
          </p:cNvCxnSpPr>
          <p:nvPr/>
        </p:nvCxnSpPr>
        <p:spPr bwMode="auto">
          <a:xfrm>
            <a:off x="2487409" y="5234749"/>
            <a:ext cx="0" cy="333252"/>
          </a:xfrm>
          <a:prstGeom prst="straightConnector1">
            <a:avLst/>
          </a:prstGeom>
          <a:solidFill>
            <a:srgbClr val="4F81BD"/>
          </a:solidFill>
          <a:ln w="12700" cap="sq" cmpd="sng" algn="ctr">
            <a:solidFill>
              <a:sysClr val="windowText" lastClr="00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428" name="直線矢印コネクタ 427"/>
          <p:cNvCxnSpPr>
            <a:stCxn id="423" idx="2"/>
            <a:endCxn id="407" idx="1"/>
          </p:cNvCxnSpPr>
          <p:nvPr/>
        </p:nvCxnSpPr>
        <p:spPr bwMode="auto">
          <a:xfrm>
            <a:off x="1271692" y="5241610"/>
            <a:ext cx="838945" cy="647338"/>
          </a:xfrm>
          <a:prstGeom prst="straightConnector1">
            <a:avLst/>
          </a:prstGeom>
          <a:solidFill>
            <a:srgbClr val="4F81BD"/>
          </a:solidFill>
          <a:ln w="12700" cap="sq" cmpd="sng" algn="ctr">
            <a:solidFill>
              <a:sysClr val="windowText" lastClr="00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429" name="直線矢印コネクタ 428"/>
          <p:cNvCxnSpPr>
            <a:stCxn id="425" idx="2"/>
            <a:endCxn id="407" idx="3"/>
          </p:cNvCxnSpPr>
          <p:nvPr/>
        </p:nvCxnSpPr>
        <p:spPr bwMode="auto">
          <a:xfrm flipH="1">
            <a:off x="2864183" y="5227890"/>
            <a:ext cx="899830" cy="661059"/>
          </a:xfrm>
          <a:prstGeom prst="straightConnector1">
            <a:avLst/>
          </a:prstGeom>
          <a:solidFill>
            <a:srgbClr val="4F81BD"/>
          </a:solidFill>
          <a:ln w="12700" cap="sq" cmpd="sng" algn="ctr">
            <a:solidFill>
              <a:sysClr val="windowText" lastClr="0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430" name="テキスト ボックス 429"/>
          <p:cNvSpPr txBox="1"/>
          <p:nvPr/>
        </p:nvSpPr>
        <p:spPr>
          <a:xfrm>
            <a:off x="1072377" y="5463798"/>
            <a:ext cx="706478" cy="344904"/>
          </a:xfrm>
          <a:prstGeom prst="rect">
            <a:avLst/>
          </a:prstGeom>
          <a:noFill/>
        </p:spPr>
        <p:txBody>
          <a:bodyPr wrap="none" lIns="67248" tIns="33624" rIns="67248" bIns="33624" rtlCol="0">
            <a:spAutoFit/>
          </a:bodyPr>
          <a:lstStyle/>
          <a:p>
            <a:pPr defTabSz="672541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9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X</a:t>
            </a:r>
            <a:r>
              <a:rPr kumimoji="0" lang="ja-JP" altLang="en-US" sz="9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用の</a:t>
            </a:r>
            <a:endParaRPr kumimoji="0" lang="en-US" altLang="ja-JP" sz="900" kern="0" dirty="0" smtClean="0">
              <a:solidFill>
                <a:prstClr val="black"/>
              </a:solidFill>
              <a:latin typeface="ヒラギノ角ゴ ProN W6"/>
              <a:ea typeface="ヒラギノ角ゴ ProN W6"/>
              <a:cs typeface="ヒラギノ角ゴ ProN W6"/>
            </a:endParaRPr>
          </a:p>
          <a:p>
            <a:pPr defTabSz="672541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9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問い合わせ</a:t>
            </a:r>
          </a:p>
        </p:txBody>
      </p:sp>
      <p:sp>
        <p:nvSpPr>
          <p:cNvPr id="431" name="テキスト ボックス 430"/>
          <p:cNvSpPr txBox="1"/>
          <p:nvPr/>
        </p:nvSpPr>
        <p:spPr>
          <a:xfrm>
            <a:off x="1805278" y="5261604"/>
            <a:ext cx="706478" cy="344904"/>
          </a:xfrm>
          <a:prstGeom prst="rect">
            <a:avLst/>
          </a:prstGeom>
          <a:noFill/>
        </p:spPr>
        <p:txBody>
          <a:bodyPr wrap="none" lIns="67248" tIns="33624" rIns="67248" bIns="33624" rtlCol="0">
            <a:spAutoFit/>
          </a:bodyPr>
          <a:lstStyle/>
          <a:p>
            <a:pPr algn="r" defTabSz="672541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9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Y</a:t>
            </a:r>
            <a:r>
              <a:rPr kumimoji="0" lang="ja-JP" altLang="en-US" sz="9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用の</a:t>
            </a:r>
            <a:endParaRPr kumimoji="0" lang="en-US" altLang="ja-JP" sz="900" kern="0" dirty="0" smtClean="0">
              <a:solidFill>
                <a:prstClr val="black"/>
              </a:solidFill>
              <a:latin typeface="ヒラギノ角ゴ ProN W6"/>
              <a:ea typeface="ヒラギノ角ゴ ProN W6"/>
              <a:cs typeface="ヒラギノ角ゴ ProN W6"/>
            </a:endParaRPr>
          </a:p>
          <a:p>
            <a:pPr algn="r" defTabSz="672541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9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問い合わせ</a:t>
            </a:r>
          </a:p>
        </p:txBody>
      </p:sp>
      <p:sp>
        <p:nvSpPr>
          <p:cNvPr id="432" name="テキスト ボックス 431"/>
          <p:cNvSpPr txBox="1"/>
          <p:nvPr/>
        </p:nvSpPr>
        <p:spPr>
          <a:xfrm>
            <a:off x="3400369" y="5463798"/>
            <a:ext cx="706478" cy="344904"/>
          </a:xfrm>
          <a:prstGeom prst="rect">
            <a:avLst/>
          </a:prstGeom>
          <a:noFill/>
        </p:spPr>
        <p:txBody>
          <a:bodyPr wrap="none" lIns="67248" tIns="33624" rIns="67248" bIns="33624" rtlCol="0">
            <a:spAutoFit/>
          </a:bodyPr>
          <a:lstStyle/>
          <a:p>
            <a:pPr defTabSz="672541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9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Z</a:t>
            </a:r>
            <a:r>
              <a:rPr kumimoji="0" lang="ja-JP" altLang="en-US" sz="9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用の</a:t>
            </a:r>
            <a:endParaRPr kumimoji="0" lang="en-US" altLang="ja-JP" sz="900" kern="0" dirty="0" smtClean="0">
              <a:solidFill>
                <a:prstClr val="black"/>
              </a:solidFill>
              <a:latin typeface="ヒラギノ角ゴ ProN W6"/>
              <a:ea typeface="ヒラギノ角ゴ ProN W6"/>
              <a:cs typeface="ヒラギノ角ゴ ProN W6"/>
            </a:endParaRPr>
          </a:p>
          <a:p>
            <a:pPr defTabSz="672541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9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rPr>
              <a:t>問い合わせ</a:t>
            </a:r>
          </a:p>
        </p:txBody>
      </p:sp>
      <p:sp>
        <p:nvSpPr>
          <p:cNvPr id="433" name="フローチャート: 処理 432"/>
          <p:cNvSpPr/>
          <p:nvPr/>
        </p:nvSpPr>
        <p:spPr bwMode="auto">
          <a:xfrm>
            <a:off x="6897685" y="5017283"/>
            <a:ext cx="547763" cy="215034"/>
          </a:xfrm>
          <a:prstGeom prst="flowChartProcess">
            <a:avLst/>
          </a:prstGeom>
          <a:solidFill>
            <a:srgbClr val="002060"/>
          </a:solidFill>
          <a:ln w="12700" cap="sq" cmpd="sng" algn="ctr">
            <a:solidFill>
              <a:sysClr val="window" lastClr="FFFFFF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48" tIns="33624" rIns="67248" bIns="33624" numCol="1" rtlCol="0" anchor="ctr" anchorCtr="0" compatLnSpc="1">
            <a:prstTxWarp prst="textNoShape">
              <a:avLst/>
            </a:prstTxWarp>
          </a:bodyPr>
          <a:lstStyle/>
          <a:p>
            <a:pPr algn="ctr" defTabSz="672482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900" kern="0" dirty="0" smtClean="0">
                <a:solidFill>
                  <a:prstClr val="white"/>
                </a:solidFill>
                <a:ea typeface="ＤＦＧ華康ゴシック体W5" pitchFamily="50" charset="-128"/>
              </a:rPr>
              <a:t>標準</a:t>
            </a:r>
            <a:r>
              <a:rPr kumimoji="0" lang="en-US" altLang="ja-JP" sz="900" kern="0" dirty="0" smtClean="0">
                <a:solidFill>
                  <a:prstClr val="white"/>
                </a:solidFill>
                <a:ea typeface="ＤＦＧ華康ゴシック体W5" pitchFamily="50" charset="-128"/>
              </a:rPr>
              <a:t>API</a:t>
            </a:r>
            <a:endParaRPr kumimoji="0" lang="ja-JP" altLang="en-US" sz="900" kern="0" dirty="0" smtClean="0">
              <a:solidFill>
                <a:prstClr val="white"/>
              </a:solidFill>
              <a:ea typeface="ＤＦＧ華康ゴシック体W5" pitchFamily="50" charset="-128"/>
            </a:endParaRPr>
          </a:p>
        </p:txBody>
      </p:sp>
      <p:sp>
        <p:nvSpPr>
          <p:cNvPr id="434" name="フローチャート: 処理 433"/>
          <p:cNvSpPr/>
          <p:nvPr/>
        </p:nvSpPr>
        <p:spPr bwMode="auto">
          <a:xfrm>
            <a:off x="7962620" y="4994271"/>
            <a:ext cx="1114693" cy="233619"/>
          </a:xfrm>
          <a:prstGeom prst="flowChartProcess">
            <a:avLst/>
          </a:prstGeom>
          <a:solidFill>
            <a:srgbClr val="92D050"/>
          </a:solidFill>
          <a:ln w="12700" cap="sq" cmpd="sng" algn="ctr">
            <a:solidFill>
              <a:sysClr val="window" lastClr="FFFFFF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48" tIns="33624" rIns="67248" bIns="33624" numCol="1" rtlCol="0" anchor="ctr" anchorCtr="0" compatLnSpc="1">
            <a:prstTxWarp prst="textNoShape">
              <a:avLst/>
            </a:prstTxWarp>
          </a:bodyPr>
          <a:lstStyle/>
          <a:p>
            <a:pPr algn="ctr" defTabSz="672482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900" kern="0" dirty="0" smtClean="0">
                <a:solidFill>
                  <a:prstClr val="black"/>
                </a:solidFill>
                <a:ea typeface="ＤＦＧ華康ゴシック体W5" pitchFamily="50" charset="-128"/>
              </a:rPr>
              <a:t>独自</a:t>
            </a:r>
            <a:r>
              <a:rPr kumimoji="0" lang="en-US" altLang="ja-JP" sz="900" kern="0" dirty="0" smtClean="0">
                <a:solidFill>
                  <a:prstClr val="black"/>
                </a:solidFill>
                <a:ea typeface="ＤＦＧ華康ゴシック体W5" pitchFamily="50" charset="-128"/>
              </a:rPr>
              <a:t>API</a:t>
            </a:r>
            <a:endParaRPr kumimoji="0" lang="ja-JP" altLang="en-US" sz="900" kern="0" dirty="0" smtClean="0">
              <a:solidFill>
                <a:prstClr val="black"/>
              </a:solidFill>
              <a:ea typeface="ＤＦＧ華康ゴシック体W5" pitchFamily="50" charset="-128"/>
            </a:endParaRPr>
          </a:p>
        </p:txBody>
      </p:sp>
      <p:sp>
        <p:nvSpPr>
          <p:cNvPr id="435" name="フローチャート: 処理 434"/>
          <p:cNvSpPr/>
          <p:nvPr/>
        </p:nvSpPr>
        <p:spPr bwMode="auto">
          <a:xfrm>
            <a:off x="7962620" y="5211055"/>
            <a:ext cx="547763" cy="215034"/>
          </a:xfrm>
          <a:prstGeom prst="flowChartProcess">
            <a:avLst/>
          </a:prstGeom>
          <a:solidFill>
            <a:srgbClr val="002060"/>
          </a:solidFill>
          <a:ln w="12700" cap="sq" cmpd="sng" algn="ctr">
            <a:solidFill>
              <a:sysClr val="window" lastClr="FFFFFF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48" tIns="33624" rIns="67248" bIns="33624" numCol="1" rtlCol="0" anchor="ctr" anchorCtr="0" compatLnSpc="1">
            <a:prstTxWarp prst="textNoShape">
              <a:avLst/>
            </a:prstTxWarp>
          </a:bodyPr>
          <a:lstStyle/>
          <a:p>
            <a:pPr algn="ctr" defTabSz="672482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900" kern="0" dirty="0" smtClean="0">
                <a:solidFill>
                  <a:prstClr val="white"/>
                </a:solidFill>
                <a:ea typeface="ＤＦＧ華康ゴシック体W5" pitchFamily="50" charset="-128"/>
              </a:rPr>
              <a:t>標準</a:t>
            </a:r>
            <a:r>
              <a:rPr kumimoji="0" lang="en-US" altLang="ja-JP" sz="900" kern="0" dirty="0" smtClean="0">
                <a:solidFill>
                  <a:prstClr val="white"/>
                </a:solidFill>
                <a:ea typeface="ＤＦＧ華康ゴシック体W5" pitchFamily="50" charset="-128"/>
              </a:rPr>
              <a:t>API</a:t>
            </a:r>
            <a:endParaRPr kumimoji="0" lang="ja-JP" altLang="en-US" sz="900" kern="0" dirty="0" smtClean="0">
              <a:solidFill>
                <a:prstClr val="white"/>
              </a:solidFill>
              <a:ea typeface="ＤＦＧ華康ゴシック体W5" pitchFamily="50" charset="-128"/>
            </a:endParaRPr>
          </a:p>
        </p:txBody>
      </p:sp>
      <p:cxnSp>
        <p:nvCxnSpPr>
          <p:cNvPr id="436" name="直線矢印コネクタ 435"/>
          <p:cNvCxnSpPr>
            <a:stCxn id="426" idx="2"/>
            <a:endCxn id="418" idx="1"/>
          </p:cNvCxnSpPr>
          <p:nvPr/>
        </p:nvCxnSpPr>
        <p:spPr bwMode="auto">
          <a:xfrm>
            <a:off x="5662954" y="5239368"/>
            <a:ext cx="1010862" cy="649581"/>
          </a:xfrm>
          <a:prstGeom prst="straightConnector1">
            <a:avLst/>
          </a:prstGeom>
          <a:solidFill>
            <a:srgbClr val="4F81BD"/>
          </a:solidFill>
          <a:ln w="12700" cap="sq" cmpd="sng" algn="ctr">
            <a:solidFill>
              <a:sysClr val="windowText" lastClr="00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437" name="直線矢印コネクタ 436"/>
          <p:cNvCxnSpPr>
            <a:stCxn id="433" idx="2"/>
            <a:endCxn id="418" idx="0"/>
          </p:cNvCxnSpPr>
          <p:nvPr/>
        </p:nvCxnSpPr>
        <p:spPr bwMode="auto">
          <a:xfrm flipH="1">
            <a:off x="7050589" y="5232318"/>
            <a:ext cx="120977" cy="335684"/>
          </a:xfrm>
          <a:prstGeom prst="straightConnector1">
            <a:avLst/>
          </a:prstGeom>
          <a:solidFill>
            <a:srgbClr val="4F81BD"/>
          </a:solidFill>
          <a:ln w="12700" cap="sq" cmpd="sng" algn="ctr">
            <a:solidFill>
              <a:sysClr val="windowText" lastClr="00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438" name="直線矢印コネクタ 437"/>
          <p:cNvCxnSpPr>
            <a:stCxn id="435" idx="2"/>
            <a:endCxn id="418" idx="3"/>
          </p:cNvCxnSpPr>
          <p:nvPr/>
        </p:nvCxnSpPr>
        <p:spPr bwMode="auto">
          <a:xfrm flipH="1">
            <a:off x="7427363" y="5426090"/>
            <a:ext cx="809138" cy="462858"/>
          </a:xfrm>
          <a:prstGeom prst="straightConnector1">
            <a:avLst/>
          </a:prstGeom>
          <a:solidFill>
            <a:srgbClr val="4F81BD"/>
          </a:solidFill>
          <a:ln w="12700" cap="sq" cmpd="sng" algn="ctr">
            <a:solidFill>
              <a:sysClr val="windowText" lastClr="0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439" name="四角形吹き出し 438"/>
          <p:cNvSpPr/>
          <p:nvPr/>
        </p:nvSpPr>
        <p:spPr bwMode="auto">
          <a:xfrm>
            <a:off x="8419998" y="5463798"/>
            <a:ext cx="1277167" cy="659545"/>
          </a:xfrm>
          <a:prstGeom prst="wedgeRectCallout">
            <a:avLst>
              <a:gd name="adj1" fmla="val -30912"/>
              <a:gd name="adj2" fmla="val -95446"/>
            </a:avLst>
          </a:prstGeom>
          <a:noFill/>
          <a:ln w="12700" cap="sq" cmpd="sng" algn="ctr">
            <a:solidFill>
              <a:sysClr val="windowText" lastClr="0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67248" tIns="33624" rIns="67248" bIns="33624" numCol="1" rtlCol="0" anchor="ctr" anchorCtr="0" compatLnSpc="1">
            <a:prstTxWarp prst="textNoShape">
              <a:avLst/>
            </a:prstTxWarp>
          </a:bodyPr>
          <a:lstStyle/>
          <a:p>
            <a:pPr defTabSz="672482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800" kern="0" dirty="0" smtClean="0">
                <a:solidFill>
                  <a:prstClr val="black"/>
                </a:solidFill>
                <a:latin typeface="ヒラギノ角ゴ ProN W6"/>
                <a:ea typeface="ＤＦＧ華康ゴシック体W5" pitchFamily="50" charset="-128"/>
              </a:rPr>
              <a:t>既存の独自</a:t>
            </a:r>
            <a:r>
              <a:rPr kumimoji="0" lang="en-US" altLang="ja-JP" sz="800" kern="0" dirty="0" smtClean="0">
                <a:solidFill>
                  <a:prstClr val="black"/>
                </a:solidFill>
                <a:latin typeface="ヒラギノ角ゴ ProN W6"/>
                <a:ea typeface="ＤＦＧ華康ゴシック体W5" pitchFamily="50" charset="-128"/>
              </a:rPr>
              <a:t>API</a:t>
            </a:r>
            <a:r>
              <a:rPr kumimoji="0" lang="ja-JP" altLang="en-US" sz="800" kern="0" dirty="0" smtClean="0">
                <a:solidFill>
                  <a:prstClr val="black"/>
                </a:solidFill>
                <a:latin typeface="ヒラギノ角ゴ ProN W6"/>
                <a:ea typeface="ＤＦＧ華康ゴシック体W5" pitchFamily="50" charset="-128"/>
              </a:rPr>
              <a:t>に標準</a:t>
            </a:r>
            <a:br>
              <a:rPr kumimoji="0" lang="ja-JP" altLang="en-US" sz="800" kern="0" dirty="0" smtClean="0">
                <a:solidFill>
                  <a:prstClr val="black"/>
                </a:solidFill>
                <a:latin typeface="ヒラギノ角ゴ ProN W6"/>
                <a:ea typeface="ＤＦＧ華康ゴシック体W5" pitchFamily="50" charset="-128"/>
              </a:rPr>
            </a:br>
            <a:r>
              <a:rPr kumimoji="0" lang="en-US" altLang="ja-JP" sz="800" kern="0" dirty="0" smtClean="0">
                <a:solidFill>
                  <a:prstClr val="black"/>
                </a:solidFill>
                <a:latin typeface="ヒラギノ角ゴ ProN W6"/>
                <a:ea typeface="ＤＦＧ華康ゴシック体W5" pitchFamily="50" charset="-128"/>
              </a:rPr>
              <a:t>API</a:t>
            </a:r>
            <a:r>
              <a:rPr kumimoji="0" lang="ja-JP" altLang="en-US" sz="800" kern="0" dirty="0" smtClean="0">
                <a:solidFill>
                  <a:prstClr val="black"/>
                </a:solidFill>
                <a:latin typeface="ヒラギノ角ゴ ProN W6"/>
                <a:ea typeface="ＤＦＧ華康ゴシック体W5" pitchFamily="50" charset="-128"/>
              </a:rPr>
              <a:t>を被せてもよい。</a:t>
            </a:r>
            <a:br>
              <a:rPr kumimoji="0" lang="ja-JP" altLang="en-US" sz="800" kern="0" dirty="0" smtClean="0">
                <a:solidFill>
                  <a:prstClr val="black"/>
                </a:solidFill>
                <a:latin typeface="ヒラギノ角ゴ ProN W6"/>
                <a:ea typeface="ＤＦＧ華康ゴシック体W5" pitchFamily="50" charset="-128"/>
              </a:rPr>
            </a:br>
            <a:r>
              <a:rPr kumimoji="0" lang="ja-JP" altLang="en-US" sz="800" kern="0" dirty="0" smtClean="0">
                <a:solidFill>
                  <a:prstClr val="black"/>
                </a:solidFill>
                <a:latin typeface="ヒラギノ角ゴ ProN W6"/>
                <a:ea typeface="ＤＦＧ華康ゴシック体W5" pitchFamily="50" charset="-128"/>
              </a:rPr>
              <a:t>また、サービスが独自に</a:t>
            </a:r>
            <a:br>
              <a:rPr kumimoji="0" lang="ja-JP" altLang="en-US" sz="800" kern="0" dirty="0" smtClean="0">
                <a:solidFill>
                  <a:prstClr val="black"/>
                </a:solidFill>
                <a:latin typeface="ヒラギノ角ゴ ProN W6"/>
                <a:ea typeface="ＤＦＧ華康ゴシック体W5" pitchFamily="50" charset="-128"/>
              </a:rPr>
            </a:br>
            <a:r>
              <a:rPr kumimoji="0" lang="en-US" altLang="ja-JP" sz="800" kern="0" dirty="0" smtClean="0">
                <a:solidFill>
                  <a:prstClr val="black"/>
                </a:solidFill>
                <a:latin typeface="ヒラギノ角ゴ ProN W6"/>
                <a:ea typeface="ＤＦＧ華康ゴシック体W5" pitchFamily="50" charset="-128"/>
              </a:rPr>
              <a:t>API</a:t>
            </a:r>
            <a:r>
              <a:rPr kumimoji="0" lang="ja-JP" altLang="en-US" sz="800" kern="0" dirty="0" smtClean="0">
                <a:solidFill>
                  <a:prstClr val="black"/>
                </a:solidFill>
                <a:latin typeface="ヒラギノ角ゴ ProN W6"/>
                <a:ea typeface="ＤＦＧ華康ゴシック体W5" pitchFamily="50" charset="-128"/>
              </a:rPr>
              <a:t>を提供することを妨げない。</a:t>
            </a:r>
          </a:p>
        </p:txBody>
      </p:sp>
      <p:sp>
        <p:nvSpPr>
          <p:cNvPr id="440" name="四角形吹き出し 439"/>
          <p:cNvSpPr/>
          <p:nvPr/>
        </p:nvSpPr>
        <p:spPr bwMode="auto">
          <a:xfrm>
            <a:off x="6073098" y="4631200"/>
            <a:ext cx="795605" cy="596689"/>
          </a:xfrm>
          <a:prstGeom prst="wedgeRectCallout">
            <a:avLst>
              <a:gd name="adj1" fmla="val -78096"/>
              <a:gd name="adj2" fmla="val -18879"/>
            </a:avLst>
          </a:prstGeom>
          <a:noFill/>
          <a:ln w="12700" cap="sq" cmpd="sng" algn="ctr">
            <a:solidFill>
              <a:sysClr val="windowText" lastClr="0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67248" tIns="33624" rIns="67248" bIns="33624" numCol="1" rtlCol="0" anchor="ctr" anchorCtr="0" compatLnSpc="1">
            <a:prstTxWarp prst="textNoShape">
              <a:avLst/>
            </a:prstTxWarp>
          </a:bodyPr>
          <a:lstStyle/>
          <a:p>
            <a:pPr defTabSz="672482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800" kern="0" dirty="0" smtClean="0">
                <a:solidFill>
                  <a:prstClr val="black"/>
                </a:solidFill>
                <a:latin typeface="ヒラギノ角ゴ ProN W6"/>
                <a:ea typeface="ＤＦＧ華康ゴシック体W5" pitchFamily="50" charset="-128"/>
              </a:rPr>
              <a:t>標準</a:t>
            </a:r>
            <a:r>
              <a:rPr kumimoji="0" lang="en-US" altLang="ja-JP" sz="800" kern="0" dirty="0" smtClean="0">
                <a:solidFill>
                  <a:prstClr val="black"/>
                </a:solidFill>
                <a:latin typeface="ヒラギノ角ゴ ProN W6"/>
                <a:ea typeface="ＤＦＧ華康ゴシック体W5" pitchFamily="50" charset="-128"/>
              </a:rPr>
              <a:t>API</a:t>
            </a:r>
            <a:r>
              <a:rPr kumimoji="0" lang="ja-JP" altLang="en-US" sz="800" kern="0" dirty="0" smtClean="0">
                <a:solidFill>
                  <a:prstClr val="black"/>
                </a:solidFill>
                <a:latin typeface="ヒラギノ角ゴ ProN W6"/>
                <a:ea typeface="ＤＦＧ華康ゴシック体W5" pitchFamily="50" charset="-128"/>
              </a:rPr>
              <a:t>や</a:t>
            </a:r>
            <a:r>
              <a:rPr kumimoji="0" lang="en-US" altLang="ja-JP" sz="800" kern="0" dirty="0" smtClean="0">
                <a:solidFill>
                  <a:prstClr val="black"/>
                </a:solidFill>
                <a:latin typeface="ヒラギノ角ゴ ProN W6"/>
                <a:ea typeface="ＤＦＧ華康ゴシック体W5" pitchFamily="50" charset="-128"/>
              </a:rPr>
              <a:t>DB</a:t>
            </a:r>
            <a:r>
              <a:rPr kumimoji="0" lang="ja-JP" altLang="en-US" sz="800" kern="0" dirty="0" smtClean="0">
                <a:solidFill>
                  <a:prstClr val="black"/>
                </a:solidFill>
                <a:latin typeface="ヒラギノ角ゴ ProN W6"/>
                <a:ea typeface="ＤＦＧ華康ゴシック体W5" pitchFamily="50" charset="-128"/>
              </a:rPr>
              <a:t>の実装方法は、標準</a:t>
            </a:r>
            <a:r>
              <a:rPr kumimoji="0" lang="en-US" altLang="ja-JP" sz="800" kern="0" dirty="0" smtClean="0">
                <a:solidFill>
                  <a:prstClr val="black"/>
                </a:solidFill>
                <a:latin typeface="ヒラギノ角ゴ ProN W6"/>
                <a:ea typeface="ＤＦＧ華康ゴシック体W5" pitchFamily="50" charset="-128"/>
              </a:rPr>
              <a:t>API</a:t>
            </a:r>
            <a:r>
              <a:rPr kumimoji="0" lang="ja-JP" altLang="en-US" sz="800" kern="0" dirty="0" smtClean="0">
                <a:solidFill>
                  <a:prstClr val="black"/>
                </a:solidFill>
                <a:latin typeface="ヒラギノ角ゴ ProN W6"/>
                <a:ea typeface="ＤＦＧ華康ゴシック体W5" pitchFamily="50" charset="-128"/>
              </a:rPr>
              <a:t>規格の範囲外。</a:t>
            </a:r>
          </a:p>
        </p:txBody>
      </p:sp>
      <p:sp>
        <p:nvSpPr>
          <p:cNvPr id="442" name="テキスト ボックス 441"/>
          <p:cNvSpPr txBox="1"/>
          <p:nvPr/>
        </p:nvSpPr>
        <p:spPr>
          <a:xfrm>
            <a:off x="1344931" y="6597352"/>
            <a:ext cx="1879877" cy="283348"/>
          </a:xfrm>
          <a:prstGeom prst="rect">
            <a:avLst/>
          </a:prstGeom>
          <a:noFill/>
        </p:spPr>
        <p:txBody>
          <a:bodyPr wrap="none" lIns="67248" tIns="33624" rIns="67248" bIns="33624" rtlCol="0">
            <a:spAutoFit/>
          </a:bodyPr>
          <a:lstStyle/>
          <a:p>
            <a:pPr defTabSz="672541" fontAlgn="base" latinLnBrk="1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4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  <a:sym typeface="Wingdings" pitchFamily="2" charset="2"/>
              </a:rPr>
              <a:t></a:t>
            </a:r>
            <a:r>
              <a:rPr kumimoji="0" lang="ja-JP" altLang="en-US" sz="14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  <a:sym typeface="Wingdings" pitchFamily="2" charset="2"/>
              </a:rPr>
              <a:t>トータルコストが上昇</a:t>
            </a:r>
            <a:endParaRPr kumimoji="0" lang="ja-JP" altLang="en-US" sz="1400" kern="0" dirty="0" smtClean="0">
              <a:solidFill>
                <a:prstClr val="black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cxnSp>
        <p:nvCxnSpPr>
          <p:cNvPr id="443" name="直線コネクタ 442"/>
          <p:cNvCxnSpPr/>
          <p:nvPr/>
        </p:nvCxnSpPr>
        <p:spPr bwMode="auto">
          <a:xfrm>
            <a:off x="4759352" y="4092613"/>
            <a:ext cx="0" cy="2674182"/>
          </a:xfrm>
          <a:prstGeom prst="line">
            <a:avLst/>
          </a:prstGeom>
          <a:solidFill>
            <a:srgbClr val="4F81BD"/>
          </a:solidFill>
          <a:ln w="19050" cap="sq" cmpd="sng" algn="ctr">
            <a:solidFill>
              <a:sysClr val="windowText" lastClr="000000"/>
            </a:solidFill>
            <a:prstDash val="dash"/>
            <a:round/>
            <a:headEnd type="none" w="sm" len="sm"/>
            <a:tailEnd type="none" w="sm" len="sm"/>
          </a:ln>
          <a:effectLst/>
        </p:spPr>
      </p:cxnSp>
      <p:sp>
        <p:nvSpPr>
          <p:cNvPr id="444" name="右矢印 443"/>
          <p:cNvSpPr/>
          <p:nvPr/>
        </p:nvSpPr>
        <p:spPr bwMode="auto">
          <a:xfrm>
            <a:off x="4577571" y="5012734"/>
            <a:ext cx="446297" cy="667689"/>
          </a:xfrm>
          <a:prstGeom prst="rightArrow">
            <a:avLst/>
          </a:prstGeom>
          <a:solidFill>
            <a:srgbClr val="0070C0"/>
          </a:solidFill>
          <a:ln w="9525" cap="flat" cmpd="sng" algn="ctr">
            <a:solidFill>
              <a:srgbClr val="0070C0"/>
            </a:solidFill>
            <a:prstDash val="solid"/>
            <a:headEnd type="none" w="sm" len="sm"/>
            <a:tailEnd type="none" w="sm" len="sm"/>
          </a:ln>
          <a:effectLst>
            <a:outerShdw blurRad="50800" dist="38100" dir="5400000" rotWithShape="0">
              <a:srgbClr val="000000">
                <a:alpha val="35000"/>
              </a:srgbClr>
            </a:outerShdw>
          </a:effectLst>
        </p:spPr>
        <p:txBody>
          <a:bodyPr vert="horz" wrap="none" lIns="67248" tIns="33624" rIns="67248" bIns="33624" numCol="1" rtlCol="0" anchor="ctr" anchorCtr="0" compatLnSpc="1">
            <a:prstTxWarp prst="textNoShape">
              <a:avLst/>
            </a:prstTxWarp>
          </a:bodyPr>
          <a:lstStyle/>
          <a:p>
            <a:pPr algn="ctr" defTabSz="672482" fontAlgn="base" latinLnBrk="1">
              <a:spcBef>
                <a:spcPct val="0"/>
              </a:spcBef>
              <a:spcAft>
                <a:spcPct val="0"/>
              </a:spcAft>
            </a:pPr>
            <a:endParaRPr kumimoji="0" lang="ja-JP" altLang="en-US" kern="0" dirty="0" smtClean="0">
              <a:solidFill>
                <a:prstClr val="white"/>
              </a:solidFill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128464" y="1268760"/>
            <a:ext cx="9732323" cy="2664296"/>
            <a:chOff x="128464" y="980728"/>
            <a:chExt cx="9732323" cy="2664296"/>
          </a:xfrm>
        </p:grpSpPr>
        <p:sp>
          <p:nvSpPr>
            <p:cNvPr id="487" name="テキスト ボックス 486"/>
            <p:cNvSpPr txBox="1"/>
            <p:nvPr/>
          </p:nvSpPr>
          <p:spPr>
            <a:xfrm>
              <a:off x="404753" y="3359938"/>
              <a:ext cx="3787415" cy="283330"/>
            </a:xfrm>
            <a:prstGeom prst="rect">
              <a:avLst/>
            </a:prstGeom>
            <a:noFill/>
          </p:spPr>
          <p:txBody>
            <a:bodyPr wrap="none" lIns="67230" tIns="33615" rIns="67230" bIns="33615" rtlCol="0">
              <a:spAutoFit/>
            </a:bodyPr>
            <a:lstStyle/>
            <a:p>
              <a:pPr algn="ctr" defTabSz="914400" fontAlgn="base" latinLnBrk="1">
                <a:spcBef>
                  <a:spcPct val="0"/>
                </a:spcBef>
                <a:spcAft>
                  <a:spcPct val="0"/>
                </a:spcAft>
              </a:pPr>
              <a:r>
                <a:rPr kumimoji="0" lang="ja-JP" altLang="en-US" sz="1400" kern="0" dirty="0" smtClean="0">
                  <a:solidFill>
                    <a:prstClr val="black"/>
                  </a:solidFill>
                  <a:latin typeface="ヒラギノ角ゴ ProN W6"/>
                  <a:ea typeface="ヒラギノ角ゴ ProN W6"/>
                  <a:cs typeface="ヒラギノ角ゴ ProN W6"/>
                </a:rPr>
                <a:t>各組織</a:t>
              </a:r>
              <a:r>
                <a:rPr kumimoji="0" lang="ja-JP" altLang="en-US" sz="1400" kern="0" dirty="0">
                  <a:solidFill>
                    <a:prstClr val="black"/>
                  </a:solidFill>
                  <a:latin typeface="ヒラギノ角ゴ ProN W6"/>
                  <a:ea typeface="ヒラギノ角ゴ ProN W6"/>
                  <a:cs typeface="ヒラギノ角ゴ ProN W6"/>
                </a:rPr>
                <a:t>の</a:t>
              </a:r>
              <a:r>
                <a:rPr kumimoji="0" lang="ja-JP" altLang="en-US" sz="1400" kern="0" dirty="0" smtClean="0">
                  <a:solidFill>
                    <a:prstClr val="black"/>
                  </a:solidFill>
                  <a:latin typeface="ヒラギノ角ゴ ProN W6"/>
                  <a:ea typeface="ヒラギノ角ゴ ProN W6"/>
                  <a:cs typeface="ヒラギノ角ゴ ProN W6"/>
                </a:rPr>
                <a:t>データ形式がばらばらで、加工しづらい</a:t>
              </a:r>
            </a:p>
          </p:txBody>
        </p:sp>
        <p:sp>
          <p:nvSpPr>
            <p:cNvPr id="488" name="テキスト ボックス 487"/>
            <p:cNvSpPr txBox="1"/>
            <p:nvPr/>
          </p:nvSpPr>
          <p:spPr>
            <a:xfrm>
              <a:off x="4980125" y="3361694"/>
              <a:ext cx="4880662" cy="283330"/>
            </a:xfrm>
            <a:prstGeom prst="rect">
              <a:avLst/>
            </a:prstGeom>
            <a:noFill/>
          </p:spPr>
          <p:txBody>
            <a:bodyPr wrap="none" lIns="67230" tIns="33615" rIns="67230" bIns="33615" rtlCol="0">
              <a:spAutoFit/>
            </a:bodyPr>
            <a:lstStyle/>
            <a:p>
              <a:pPr algn="ctr" defTabSz="914400" fontAlgn="base" latinLnBrk="1">
                <a:spcBef>
                  <a:spcPct val="0"/>
                </a:spcBef>
                <a:spcAft>
                  <a:spcPct val="0"/>
                </a:spcAft>
              </a:pPr>
              <a:r>
                <a:rPr kumimoji="0" lang="ja-JP" altLang="en-US" sz="1400" kern="0" dirty="0" smtClean="0">
                  <a:solidFill>
                    <a:prstClr val="black"/>
                  </a:solidFill>
                  <a:latin typeface="ヒラギノ角ゴ ProN W6"/>
                  <a:ea typeface="ヒラギノ角ゴ ProN W6"/>
                  <a:cs typeface="ヒラギノ角ゴ ProN W6"/>
                </a:rPr>
                <a:t>機械可読なデータ形式に統一すること等で二次利用が容易に</a:t>
              </a:r>
              <a:r>
                <a:rPr kumimoji="0" lang="ja-JP" altLang="en-US" sz="1400" kern="0" dirty="0">
                  <a:solidFill>
                    <a:prstClr val="black"/>
                  </a:solidFill>
                  <a:latin typeface="ヒラギノ角ゴ ProN W6"/>
                  <a:ea typeface="ヒラギノ角ゴ ProN W6"/>
                  <a:cs typeface="ヒラギノ角ゴ ProN W6"/>
                </a:rPr>
                <a:t>。</a:t>
              </a:r>
              <a:endParaRPr kumimoji="0" lang="ja-JP" altLang="en-US" sz="1400" kern="0" dirty="0" smtClean="0">
                <a:solidFill>
                  <a:prstClr val="black"/>
                </a:solidFill>
                <a:latin typeface="ヒラギノ角ゴ ProN W6"/>
                <a:ea typeface="ヒラギノ角ゴ ProN W6"/>
                <a:cs typeface="ヒラギノ角ゴ ProN W6"/>
              </a:endParaRPr>
            </a:p>
          </p:txBody>
        </p:sp>
        <p:cxnSp>
          <p:nvCxnSpPr>
            <p:cNvPr id="489" name="直線コネクタ 488"/>
            <p:cNvCxnSpPr/>
            <p:nvPr/>
          </p:nvCxnSpPr>
          <p:spPr bwMode="auto">
            <a:xfrm>
              <a:off x="4759352" y="1058669"/>
              <a:ext cx="0" cy="2493381"/>
            </a:xfrm>
            <a:prstGeom prst="line">
              <a:avLst/>
            </a:prstGeom>
            <a:solidFill>
              <a:srgbClr val="4F81BD"/>
            </a:solidFill>
            <a:ln w="19050" cap="sq" cmpd="sng" algn="ctr">
              <a:solidFill>
                <a:sysClr val="windowText" lastClr="000000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</p:cxnSp>
        <p:grpSp>
          <p:nvGrpSpPr>
            <p:cNvPr id="490" name="グループ化 489"/>
            <p:cNvGrpSpPr/>
            <p:nvPr/>
          </p:nvGrpSpPr>
          <p:grpSpPr>
            <a:xfrm>
              <a:off x="128464" y="980728"/>
              <a:ext cx="9518661" cy="2379210"/>
              <a:chOff x="98963" y="4236333"/>
              <a:chExt cx="9518661" cy="2379210"/>
            </a:xfrm>
          </p:grpSpPr>
          <p:sp>
            <p:nvSpPr>
              <p:cNvPr id="491" name="テキスト ボックス 490"/>
              <p:cNvSpPr txBox="1"/>
              <p:nvPr/>
            </p:nvSpPr>
            <p:spPr>
              <a:xfrm>
                <a:off x="567629" y="4553745"/>
                <a:ext cx="730488" cy="221775"/>
              </a:xfrm>
              <a:prstGeom prst="rect">
                <a:avLst/>
              </a:prstGeom>
              <a:noFill/>
            </p:spPr>
            <p:txBody>
              <a:bodyPr wrap="none" lIns="67230" tIns="33615" rIns="67230" bIns="33615" rtlCol="0">
                <a:spAutoFit/>
              </a:bodyPr>
              <a:lstStyle/>
              <a:p>
                <a:pPr defTabSz="914400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10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公開主体</a:t>
                </a:r>
                <a:r>
                  <a:rPr kumimoji="0" lang="en-US" altLang="ja-JP" sz="10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A</a:t>
                </a:r>
                <a:endParaRPr kumimoji="0" lang="ja-JP" altLang="en-US" sz="1000" kern="0" dirty="0" smtClean="0">
                  <a:solidFill>
                    <a:prstClr val="black"/>
                  </a:solidFill>
                  <a:latin typeface="ヒラギノ角ゴ ProN W6"/>
                  <a:ea typeface="ヒラギノ角ゴ ProN W6"/>
                  <a:cs typeface="ヒラギノ角ゴ ProN W6"/>
                </a:endParaRPr>
              </a:p>
            </p:txBody>
          </p:sp>
          <p:pic>
            <p:nvPicPr>
              <p:cNvPr id="492" name="Picture 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18711" y="5932970"/>
                <a:ext cx="753547" cy="64189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493" name="テキスト ボックス 492"/>
              <p:cNvSpPr txBox="1"/>
              <p:nvPr/>
            </p:nvSpPr>
            <p:spPr>
              <a:xfrm>
                <a:off x="98963" y="4236333"/>
                <a:ext cx="2072201" cy="314108"/>
              </a:xfrm>
              <a:prstGeom prst="rect">
                <a:avLst/>
              </a:prstGeom>
              <a:noFill/>
            </p:spPr>
            <p:txBody>
              <a:bodyPr wrap="none" lIns="67230" tIns="33615" rIns="67230" bIns="33615" rtlCol="0">
                <a:spAutoFit/>
              </a:bodyPr>
              <a:lstStyle/>
              <a:p>
                <a:pPr defTabSz="914400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1600" b="1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【</a:t>
                </a:r>
                <a:r>
                  <a:rPr kumimoji="0" lang="ja-JP" altLang="en-US" sz="1600" b="1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標準データ規格なし</a:t>
                </a:r>
                <a:r>
                  <a:rPr kumimoji="0" lang="en-US" altLang="ja-JP" sz="1600" b="1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】</a:t>
                </a:r>
                <a:endParaRPr kumimoji="0" lang="ja-JP" altLang="en-US" sz="1600" b="1" kern="0" dirty="0" smtClean="0">
                  <a:solidFill>
                    <a:prstClr val="black"/>
                  </a:solidFill>
                  <a:latin typeface="ヒラギノ角ゴ ProN W6"/>
                  <a:ea typeface="ヒラギノ角ゴ ProN W6"/>
                  <a:cs typeface="ヒラギノ角ゴ ProN W6"/>
                </a:endParaRPr>
              </a:p>
            </p:txBody>
          </p:sp>
          <p:sp>
            <p:nvSpPr>
              <p:cNvPr id="494" name="テキスト ボックス 493"/>
              <p:cNvSpPr txBox="1"/>
              <p:nvPr/>
            </p:nvSpPr>
            <p:spPr>
              <a:xfrm>
                <a:off x="1882260" y="4553745"/>
                <a:ext cx="730488" cy="221775"/>
              </a:xfrm>
              <a:prstGeom prst="rect">
                <a:avLst/>
              </a:prstGeom>
              <a:noFill/>
            </p:spPr>
            <p:txBody>
              <a:bodyPr wrap="none" lIns="67230" tIns="33615" rIns="67230" bIns="33615" rtlCol="0">
                <a:spAutoFit/>
              </a:bodyPr>
              <a:lstStyle/>
              <a:p>
                <a:pPr defTabSz="914400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10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公開主体</a:t>
                </a:r>
                <a:r>
                  <a:rPr kumimoji="0" lang="en-US" altLang="ja-JP" sz="10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B</a:t>
                </a:r>
                <a:endParaRPr kumimoji="0" lang="ja-JP" altLang="en-US" sz="1000" kern="0" dirty="0" smtClean="0">
                  <a:solidFill>
                    <a:prstClr val="black"/>
                  </a:solidFill>
                  <a:latin typeface="ヒラギノ角ゴ ProN W6"/>
                  <a:ea typeface="ヒラギノ角ゴ ProN W6"/>
                  <a:cs typeface="ヒラギノ角ゴ ProN W6"/>
                </a:endParaRPr>
              </a:p>
            </p:txBody>
          </p:sp>
          <p:sp>
            <p:nvSpPr>
              <p:cNvPr id="495" name="テキスト ボックス 494"/>
              <p:cNvSpPr txBox="1"/>
              <p:nvPr/>
            </p:nvSpPr>
            <p:spPr>
              <a:xfrm>
                <a:off x="3234722" y="4553745"/>
                <a:ext cx="733694" cy="221775"/>
              </a:xfrm>
              <a:prstGeom prst="rect">
                <a:avLst/>
              </a:prstGeom>
              <a:noFill/>
            </p:spPr>
            <p:txBody>
              <a:bodyPr wrap="none" lIns="67230" tIns="33615" rIns="67230" bIns="33615" rtlCol="0">
                <a:spAutoFit/>
              </a:bodyPr>
              <a:lstStyle/>
              <a:p>
                <a:pPr defTabSz="914400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10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公開主体</a:t>
                </a:r>
                <a:r>
                  <a:rPr kumimoji="0" lang="en-US" altLang="ja-JP" sz="10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C</a:t>
                </a:r>
                <a:endParaRPr kumimoji="0" lang="ja-JP" altLang="en-US" sz="1000" kern="0" dirty="0" smtClean="0">
                  <a:solidFill>
                    <a:prstClr val="black"/>
                  </a:solidFill>
                  <a:latin typeface="ヒラギノ角ゴ ProN W6"/>
                  <a:ea typeface="ヒラギノ角ゴ ProN W6"/>
                  <a:cs typeface="ヒラギノ角ゴ ProN W6"/>
                </a:endParaRPr>
              </a:p>
            </p:txBody>
          </p:sp>
          <p:sp>
            <p:nvSpPr>
              <p:cNvPr id="496" name="テキスト ボックス 495"/>
              <p:cNvSpPr txBox="1"/>
              <p:nvPr/>
            </p:nvSpPr>
            <p:spPr>
              <a:xfrm>
                <a:off x="5313040" y="4559677"/>
                <a:ext cx="730488" cy="221775"/>
              </a:xfrm>
              <a:prstGeom prst="rect">
                <a:avLst/>
              </a:prstGeom>
              <a:noFill/>
            </p:spPr>
            <p:txBody>
              <a:bodyPr wrap="none" lIns="67230" tIns="33615" rIns="67230" bIns="33615" rtlCol="0">
                <a:spAutoFit/>
              </a:bodyPr>
              <a:lstStyle/>
              <a:p>
                <a:pPr defTabSz="914400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10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公開主体</a:t>
                </a:r>
                <a:r>
                  <a:rPr kumimoji="0" lang="en-US" altLang="ja-JP" sz="10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A</a:t>
                </a:r>
                <a:endParaRPr kumimoji="0" lang="ja-JP" altLang="en-US" sz="1000" kern="0" dirty="0" smtClean="0">
                  <a:solidFill>
                    <a:prstClr val="black"/>
                  </a:solidFill>
                  <a:latin typeface="ヒラギノ角ゴ ProN W6"/>
                  <a:ea typeface="ヒラギノ角ゴ ProN W6"/>
                  <a:cs typeface="ヒラギノ角ゴ ProN W6"/>
                </a:endParaRPr>
              </a:p>
            </p:txBody>
          </p:sp>
          <p:sp>
            <p:nvSpPr>
              <p:cNvPr id="497" name="テキスト ボックス 496"/>
              <p:cNvSpPr txBox="1"/>
              <p:nvPr/>
            </p:nvSpPr>
            <p:spPr>
              <a:xfrm>
                <a:off x="4851491" y="4251488"/>
                <a:ext cx="2075407" cy="314108"/>
              </a:xfrm>
              <a:prstGeom prst="rect">
                <a:avLst/>
              </a:prstGeom>
              <a:noFill/>
            </p:spPr>
            <p:txBody>
              <a:bodyPr wrap="none" lIns="67230" tIns="33615" rIns="67230" bIns="33615" rtlCol="0">
                <a:spAutoFit/>
              </a:bodyPr>
              <a:lstStyle/>
              <a:p>
                <a:pPr defTabSz="914400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1600" b="1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【</a:t>
                </a:r>
                <a:r>
                  <a:rPr kumimoji="0" lang="ja-JP" altLang="en-US" sz="1600" b="1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標準データ規格あり</a:t>
                </a:r>
                <a:r>
                  <a:rPr kumimoji="0" lang="en-US" altLang="ja-JP" sz="1600" b="1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】</a:t>
                </a:r>
                <a:endParaRPr kumimoji="0" lang="ja-JP" altLang="en-US" sz="1600" b="1" kern="0" dirty="0" smtClean="0">
                  <a:solidFill>
                    <a:prstClr val="black"/>
                  </a:solidFill>
                  <a:latin typeface="ヒラギノ角ゴ ProN W6"/>
                  <a:ea typeface="ヒラギノ角ゴ ProN W6"/>
                  <a:cs typeface="ヒラギノ角ゴ ProN W6"/>
                </a:endParaRPr>
              </a:p>
            </p:txBody>
          </p:sp>
          <p:sp>
            <p:nvSpPr>
              <p:cNvPr id="498" name="テキスト ボックス 497"/>
              <p:cNvSpPr txBox="1"/>
              <p:nvPr/>
            </p:nvSpPr>
            <p:spPr>
              <a:xfrm>
                <a:off x="6897216" y="4559677"/>
                <a:ext cx="730488" cy="221775"/>
              </a:xfrm>
              <a:prstGeom prst="rect">
                <a:avLst/>
              </a:prstGeom>
              <a:noFill/>
            </p:spPr>
            <p:txBody>
              <a:bodyPr wrap="none" lIns="67230" tIns="33615" rIns="67230" bIns="33615" rtlCol="0">
                <a:spAutoFit/>
              </a:bodyPr>
              <a:lstStyle/>
              <a:p>
                <a:pPr defTabSz="914400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10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公開主体</a:t>
                </a:r>
                <a:r>
                  <a:rPr kumimoji="0" lang="en-US" altLang="ja-JP" sz="10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B</a:t>
                </a:r>
                <a:endParaRPr kumimoji="0" lang="ja-JP" altLang="en-US" sz="1000" kern="0" dirty="0" smtClean="0">
                  <a:solidFill>
                    <a:prstClr val="black"/>
                  </a:solidFill>
                  <a:latin typeface="ヒラギノ角ゴ ProN W6"/>
                  <a:ea typeface="ヒラギノ角ゴ ProN W6"/>
                  <a:cs typeface="ヒラギノ角ゴ ProN W6"/>
                </a:endParaRPr>
              </a:p>
            </p:txBody>
          </p:sp>
          <p:sp>
            <p:nvSpPr>
              <p:cNvPr id="499" name="テキスト ボックス 498"/>
              <p:cNvSpPr txBox="1"/>
              <p:nvPr/>
            </p:nvSpPr>
            <p:spPr>
              <a:xfrm>
                <a:off x="8092871" y="4559677"/>
                <a:ext cx="733694" cy="221775"/>
              </a:xfrm>
              <a:prstGeom prst="rect">
                <a:avLst/>
              </a:prstGeom>
              <a:noFill/>
            </p:spPr>
            <p:txBody>
              <a:bodyPr wrap="none" lIns="67230" tIns="33615" rIns="67230" bIns="33615" rtlCol="0">
                <a:spAutoFit/>
              </a:bodyPr>
              <a:lstStyle/>
              <a:p>
                <a:pPr defTabSz="914400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10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公開主体</a:t>
                </a:r>
                <a:r>
                  <a:rPr kumimoji="0" lang="en-US" altLang="ja-JP" sz="10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C</a:t>
                </a:r>
                <a:endParaRPr kumimoji="0" lang="ja-JP" altLang="en-US" sz="1000" kern="0" dirty="0" smtClean="0">
                  <a:solidFill>
                    <a:prstClr val="black"/>
                  </a:solidFill>
                  <a:latin typeface="ヒラギノ角ゴ ProN W6"/>
                  <a:ea typeface="ヒラギノ角ゴ ProN W6"/>
                  <a:cs typeface="ヒラギノ角ゴ ProN W6"/>
                </a:endParaRPr>
              </a:p>
            </p:txBody>
          </p:sp>
          <p:cxnSp>
            <p:nvCxnSpPr>
              <p:cNvPr id="500" name="直線矢印コネクタ 499"/>
              <p:cNvCxnSpPr/>
              <p:nvPr/>
            </p:nvCxnSpPr>
            <p:spPr bwMode="auto">
              <a:xfrm flipH="1" flipV="1">
                <a:off x="861721" y="5263557"/>
                <a:ext cx="1023808" cy="859322"/>
              </a:xfrm>
              <a:prstGeom prst="straightConnector1">
                <a:avLst/>
              </a:prstGeom>
              <a:solidFill>
                <a:srgbClr val="4F81BD"/>
              </a:solidFill>
              <a:ln w="12700" cap="sq" cmpd="sng" algn="ctr">
                <a:solidFill>
                  <a:sysClr val="windowText" lastClr="000000"/>
                </a:solidFill>
                <a:prstDash val="solid"/>
                <a:round/>
                <a:headEnd type="none" w="sm" len="sm"/>
                <a:tailEnd type="arrow"/>
              </a:ln>
              <a:effectLst/>
            </p:spPr>
          </p:cxnSp>
          <p:cxnSp>
            <p:nvCxnSpPr>
              <p:cNvPr id="501" name="直線矢印コネクタ 500"/>
              <p:cNvCxnSpPr/>
              <p:nvPr/>
            </p:nvCxnSpPr>
            <p:spPr bwMode="auto">
              <a:xfrm>
                <a:off x="735230" y="5263557"/>
                <a:ext cx="1044405" cy="859322"/>
              </a:xfrm>
              <a:prstGeom prst="straightConnector1">
                <a:avLst/>
              </a:prstGeom>
              <a:solidFill>
                <a:srgbClr val="4F81BD"/>
              </a:solidFill>
              <a:ln w="12700" cap="sq" cmpd="sng" algn="ctr">
                <a:solidFill>
                  <a:sysClr val="windowText" lastClr="000000"/>
                </a:solidFill>
                <a:prstDash val="solid"/>
                <a:round/>
                <a:headEnd type="none" w="sm" len="sm"/>
                <a:tailEnd type="arrow"/>
              </a:ln>
              <a:effectLst/>
            </p:spPr>
          </p:cxnSp>
          <p:sp>
            <p:nvSpPr>
              <p:cNvPr id="502" name="フローチャート : 書類 501"/>
              <p:cNvSpPr/>
              <p:nvPr/>
            </p:nvSpPr>
            <p:spPr bwMode="auto">
              <a:xfrm>
                <a:off x="187463" y="5647276"/>
                <a:ext cx="960780" cy="746001"/>
              </a:xfrm>
              <a:prstGeom prst="flowChartDocument">
                <a:avLst/>
              </a:prstGeom>
              <a:noFill/>
              <a:ln w="12700" cap="sq" cmpd="sng" algn="ctr">
                <a:solidFill>
                  <a:sysClr val="windowText" lastClr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67230" tIns="33615" rIns="67230" bIns="33615" numCol="1" rtlCol="0" anchor="ctr" anchorCtr="0" compatLnSpc="1">
                <a:prstTxWarp prst="textNoShape">
                  <a:avLst/>
                </a:prstTxWarp>
              </a:bodyPr>
              <a:lstStyle/>
              <a:p>
                <a:pPr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7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○○市人口統計</a:t>
                </a:r>
                <a:endParaRPr kumimoji="0" lang="en-US" altLang="ja-JP" sz="700" kern="0" dirty="0" smtClean="0">
                  <a:solidFill>
                    <a:prstClr val="black"/>
                  </a:solidFill>
                  <a:ea typeface="ＤＦＧ華康ゴシック体W5" pitchFamily="50" charset="-128"/>
                </a:endParaRPr>
              </a:p>
              <a:p>
                <a:pPr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7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…</a:t>
                </a:r>
              </a:p>
              <a:p>
                <a:pPr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endParaRPr kumimoji="0" lang="ja-JP" altLang="en-US" sz="700" kern="0" dirty="0" smtClean="0">
                  <a:solidFill>
                    <a:prstClr val="black"/>
                  </a:solidFill>
                  <a:ea typeface="ＤＦＧ華康ゴシック体W5" pitchFamily="50" charset="-128"/>
                </a:endParaRPr>
              </a:p>
              <a:p>
                <a:pPr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endParaRPr kumimoji="0" lang="ja-JP" altLang="en-US" sz="700" kern="0" dirty="0" smtClean="0">
                  <a:solidFill>
                    <a:prstClr val="black"/>
                  </a:solidFill>
                  <a:ea typeface="ＤＦＧ華康ゴシック体W5" pitchFamily="50" charset="-128"/>
                </a:endParaRPr>
              </a:p>
              <a:p>
                <a:pPr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endParaRPr kumimoji="0" lang="ja-JP" altLang="en-US" sz="700" kern="0" dirty="0" smtClean="0">
                  <a:solidFill>
                    <a:prstClr val="black"/>
                  </a:solidFill>
                  <a:ea typeface="ＤＦＧ華康ゴシック体W5" pitchFamily="50" charset="-128"/>
                </a:endParaRPr>
              </a:p>
            </p:txBody>
          </p:sp>
          <p:sp>
            <p:nvSpPr>
              <p:cNvPr id="503" name="フローチャート: 処理 502"/>
              <p:cNvSpPr/>
              <p:nvPr/>
            </p:nvSpPr>
            <p:spPr bwMode="auto">
              <a:xfrm>
                <a:off x="1022583" y="6178243"/>
                <a:ext cx="347791" cy="215034"/>
              </a:xfrm>
              <a:prstGeom prst="flowChartProcess">
                <a:avLst/>
              </a:prstGeom>
              <a:solidFill>
                <a:srgbClr val="FF0000"/>
              </a:solidFill>
              <a:ln w="12700" cap="sq" cmpd="sng" algn="ctr">
                <a:solidFill>
                  <a:sysClr val="window" lastClr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67230" tIns="33615" rIns="67230" bIns="33615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900" kern="0" dirty="0" smtClean="0">
                    <a:solidFill>
                      <a:prstClr val="white"/>
                    </a:solidFill>
                    <a:ea typeface="ＤＦＧ華康ゴシック体W5" pitchFamily="50" charset="-128"/>
                  </a:rPr>
                  <a:t>PDF</a:t>
                </a:r>
                <a:endParaRPr kumimoji="0" lang="ja-JP" altLang="en-US" sz="900" kern="0" dirty="0" smtClean="0">
                  <a:solidFill>
                    <a:prstClr val="white"/>
                  </a:solidFill>
                  <a:ea typeface="ＤＦＧ華康ゴシック体W5" pitchFamily="50" charset="-128"/>
                </a:endParaRPr>
              </a:p>
            </p:txBody>
          </p:sp>
          <p:cxnSp>
            <p:nvCxnSpPr>
              <p:cNvPr id="504" name="直線矢印コネクタ 503"/>
              <p:cNvCxnSpPr/>
              <p:nvPr/>
            </p:nvCxnSpPr>
            <p:spPr bwMode="auto">
              <a:xfrm flipV="1">
                <a:off x="2358469" y="5218024"/>
                <a:ext cx="1" cy="751805"/>
              </a:xfrm>
              <a:prstGeom prst="straightConnector1">
                <a:avLst/>
              </a:prstGeom>
              <a:solidFill>
                <a:srgbClr val="4F81BD"/>
              </a:solidFill>
              <a:ln w="12700" cap="sq" cmpd="sng" algn="ctr">
                <a:solidFill>
                  <a:sysClr val="windowText" lastClr="000000"/>
                </a:solidFill>
                <a:prstDash val="solid"/>
                <a:round/>
                <a:headEnd type="none" w="sm" len="sm"/>
                <a:tailEnd type="arrow"/>
              </a:ln>
              <a:effectLst/>
            </p:spPr>
          </p:cxnSp>
          <p:cxnSp>
            <p:nvCxnSpPr>
              <p:cNvPr id="505" name="直線矢印コネクタ 504"/>
              <p:cNvCxnSpPr/>
              <p:nvPr/>
            </p:nvCxnSpPr>
            <p:spPr bwMode="auto">
              <a:xfrm flipH="1">
                <a:off x="2249014" y="5263557"/>
                <a:ext cx="19947" cy="740569"/>
              </a:xfrm>
              <a:prstGeom prst="straightConnector1">
                <a:avLst/>
              </a:prstGeom>
              <a:solidFill>
                <a:srgbClr val="4F81BD"/>
              </a:solidFill>
              <a:ln w="12700" cap="sq" cmpd="sng" algn="ctr">
                <a:solidFill>
                  <a:sysClr val="windowText" lastClr="000000"/>
                </a:solidFill>
                <a:prstDash val="solid"/>
                <a:round/>
                <a:headEnd type="none" w="sm" len="sm"/>
                <a:tailEnd type="arrow"/>
              </a:ln>
              <a:effectLst/>
            </p:spPr>
          </p:cxnSp>
          <p:sp>
            <p:nvSpPr>
              <p:cNvPr id="506" name="フローチャート : 書類 505"/>
              <p:cNvSpPr/>
              <p:nvPr/>
            </p:nvSpPr>
            <p:spPr bwMode="auto">
              <a:xfrm>
                <a:off x="1447318" y="5203774"/>
                <a:ext cx="779510" cy="430068"/>
              </a:xfrm>
              <a:prstGeom prst="flowChartDocument">
                <a:avLst/>
              </a:prstGeom>
              <a:noFill/>
              <a:ln w="12700" cap="sq" cmpd="sng" algn="ctr">
                <a:solidFill>
                  <a:sysClr val="windowText" lastClr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67230" tIns="33615" rIns="67230" bIns="33615" numCol="1" rtlCol="0" anchor="ctr" anchorCtr="0" compatLnSpc="1">
                <a:prstTxWarp prst="textNoShape">
                  <a:avLst/>
                </a:prstTxWarp>
              </a:bodyPr>
              <a:lstStyle/>
              <a:p>
                <a:pPr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7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1985</a:t>
                </a:r>
                <a:r>
                  <a:rPr kumimoji="0" lang="ja-JP" altLang="en-US" sz="7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年</a:t>
                </a:r>
                <a:r>
                  <a:rPr kumimoji="0" lang="en-US" altLang="ja-JP" sz="7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,1234</a:t>
                </a:r>
                <a:r>
                  <a:rPr kumimoji="0" lang="ja-JP" altLang="en-US" sz="7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人</a:t>
                </a:r>
              </a:p>
              <a:p>
                <a:pPr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7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1986</a:t>
                </a:r>
                <a:r>
                  <a:rPr kumimoji="0" lang="ja-JP" altLang="en-US" sz="7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年</a:t>
                </a:r>
                <a:r>
                  <a:rPr kumimoji="0" lang="en-US" altLang="ja-JP" sz="7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,1385</a:t>
                </a:r>
                <a:r>
                  <a:rPr kumimoji="0" lang="ja-JP" altLang="en-US" sz="7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人</a:t>
                </a:r>
              </a:p>
              <a:p>
                <a:pPr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7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…</a:t>
                </a:r>
              </a:p>
            </p:txBody>
          </p:sp>
          <p:sp>
            <p:nvSpPr>
              <p:cNvPr id="507" name="フローチャート: 処理 506"/>
              <p:cNvSpPr/>
              <p:nvPr/>
            </p:nvSpPr>
            <p:spPr bwMode="auto">
              <a:xfrm>
                <a:off x="1847693" y="5445224"/>
                <a:ext cx="347791" cy="215034"/>
              </a:xfrm>
              <a:prstGeom prst="flowChartProcess">
                <a:avLst/>
              </a:prstGeom>
              <a:solidFill>
                <a:srgbClr val="002060"/>
              </a:solidFill>
              <a:ln w="12700" cap="sq" cmpd="sng" algn="ctr">
                <a:solidFill>
                  <a:sysClr val="window" lastClr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67230" tIns="33615" rIns="67230" bIns="33615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900" kern="0" dirty="0" smtClean="0">
                    <a:solidFill>
                      <a:prstClr val="white"/>
                    </a:solidFill>
                    <a:ea typeface="ＤＦＧ華康ゴシック体W5" pitchFamily="50" charset="-128"/>
                  </a:rPr>
                  <a:t>CSV</a:t>
                </a:r>
                <a:endParaRPr kumimoji="0" lang="ja-JP" altLang="en-US" sz="900" kern="0" dirty="0" smtClean="0">
                  <a:solidFill>
                    <a:prstClr val="white"/>
                  </a:solidFill>
                  <a:ea typeface="ＤＦＧ華康ゴシック体W5" pitchFamily="50" charset="-128"/>
                </a:endParaRPr>
              </a:p>
            </p:txBody>
          </p:sp>
          <p:cxnSp>
            <p:nvCxnSpPr>
              <p:cNvPr id="508" name="直線矢印コネクタ 507"/>
              <p:cNvCxnSpPr/>
              <p:nvPr/>
            </p:nvCxnSpPr>
            <p:spPr bwMode="auto">
              <a:xfrm flipV="1">
                <a:off x="2614565" y="5179250"/>
                <a:ext cx="859479" cy="943635"/>
              </a:xfrm>
              <a:prstGeom prst="straightConnector1">
                <a:avLst/>
              </a:prstGeom>
              <a:solidFill>
                <a:srgbClr val="4F81BD"/>
              </a:solidFill>
              <a:ln w="12700" cap="sq" cmpd="sng" algn="ctr">
                <a:solidFill>
                  <a:sysClr val="windowText" lastClr="000000"/>
                </a:solidFill>
                <a:prstDash val="solid"/>
                <a:round/>
                <a:headEnd type="none" w="sm" len="sm"/>
                <a:tailEnd type="arrow"/>
              </a:ln>
              <a:effectLst/>
            </p:spPr>
          </p:cxnSp>
          <p:cxnSp>
            <p:nvCxnSpPr>
              <p:cNvPr id="509" name="直線矢印コネクタ 508"/>
              <p:cNvCxnSpPr/>
              <p:nvPr/>
            </p:nvCxnSpPr>
            <p:spPr bwMode="auto">
              <a:xfrm flipH="1">
                <a:off x="2614561" y="5212335"/>
                <a:ext cx="914255" cy="1017531"/>
              </a:xfrm>
              <a:prstGeom prst="straightConnector1">
                <a:avLst/>
              </a:prstGeom>
              <a:solidFill>
                <a:srgbClr val="4F81BD"/>
              </a:solidFill>
              <a:ln w="12700" cap="sq" cmpd="sng" algn="ctr">
                <a:solidFill>
                  <a:sysClr val="windowText" lastClr="000000"/>
                </a:solidFill>
                <a:prstDash val="solid"/>
                <a:round/>
                <a:headEnd type="none" w="sm" len="sm"/>
                <a:tailEnd type="arrow"/>
              </a:ln>
              <a:effectLst/>
            </p:spPr>
          </p:cxnSp>
          <p:sp>
            <p:nvSpPr>
              <p:cNvPr id="510" name="フローチャート : 書類 509"/>
              <p:cNvSpPr/>
              <p:nvPr/>
            </p:nvSpPr>
            <p:spPr bwMode="auto">
              <a:xfrm>
                <a:off x="3200158" y="5602453"/>
                <a:ext cx="1001621" cy="430068"/>
              </a:xfrm>
              <a:prstGeom prst="flowChartDocument">
                <a:avLst/>
              </a:prstGeom>
              <a:noFill/>
              <a:ln w="12700" cap="sq" cmpd="sng" algn="ctr">
                <a:solidFill>
                  <a:sysClr val="windowText" lastClr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67230" tIns="33615" rIns="67230" bIns="33615" numCol="1" rtlCol="0" anchor="ctr" anchorCtr="0" compatLnSpc="1">
                <a:prstTxWarp prst="textNoShape">
                  <a:avLst/>
                </a:prstTxWarp>
              </a:bodyPr>
              <a:lstStyle/>
              <a:p>
                <a:pPr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7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昭和</a:t>
                </a:r>
                <a:r>
                  <a:rPr kumimoji="0" lang="en-US" altLang="ja-JP" sz="7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60</a:t>
                </a:r>
                <a:r>
                  <a:rPr kumimoji="0" lang="ja-JP" altLang="en-US" sz="7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年</a:t>
                </a:r>
                <a:r>
                  <a:rPr kumimoji="0" lang="en-US" altLang="ja-JP" sz="7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,10.4</a:t>
                </a:r>
                <a:r>
                  <a:rPr kumimoji="0" lang="ja-JP" altLang="en-US" sz="7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千人</a:t>
                </a:r>
              </a:p>
              <a:p>
                <a:pPr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7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昭和</a:t>
                </a:r>
                <a:r>
                  <a:rPr kumimoji="0" lang="en-US" altLang="ja-JP" sz="7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61</a:t>
                </a:r>
                <a:r>
                  <a:rPr kumimoji="0" lang="ja-JP" altLang="en-US" sz="7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年</a:t>
                </a:r>
                <a:r>
                  <a:rPr kumimoji="0" lang="en-US" altLang="ja-JP" sz="7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,12.3</a:t>
                </a:r>
                <a:r>
                  <a:rPr kumimoji="0" lang="ja-JP" altLang="en-US" sz="7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千人</a:t>
                </a:r>
              </a:p>
              <a:p>
                <a:pPr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7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…</a:t>
                </a:r>
              </a:p>
            </p:txBody>
          </p:sp>
          <p:sp>
            <p:nvSpPr>
              <p:cNvPr id="511" name="フローチャート: 処理 510"/>
              <p:cNvSpPr/>
              <p:nvPr/>
            </p:nvSpPr>
            <p:spPr bwMode="auto">
              <a:xfrm>
                <a:off x="3930108" y="5874953"/>
                <a:ext cx="347791" cy="215034"/>
              </a:xfrm>
              <a:prstGeom prst="flowChartProcess">
                <a:avLst/>
              </a:prstGeom>
              <a:solidFill>
                <a:srgbClr val="002060"/>
              </a:solidFill>
              <a:ln w="12700" cap="sq" cmpd="sng" algn="ctr">
                <a:solidFill>
                  <a:sysClr val="window" lastClr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67230" tIns="33615" rIns="67230" bIns="33615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900" kern="0" dirty="0" smtClean="0">
                    <a:solidFill>
                      <a:prstClr val="white"/>
                    </a:solidFill>
                    <a:ea typeface="ＤＦＧ華康ゴシック体W5" pitchFamily="50" charset="-128"/>
                  </a:rPr>
                  <a:t>CSV</a:t>
                </a:r>
                <a:endParaRPr kumimoji="0" lang="ja-JP" altLang="en-US" sz="900" kern="0" dirty="0" smtClean="0">
                  <a:solidFill>
                    <a:prstClr val="white"/>
                  </a:solidFill>
                  <a:ea typeface="ＤＦＧ華康ゴシック体W5" pitchFamily="50" charset="-128"/>
                </a:endParaRPr>
              </a:p>
            </p:txBody>
          </p:sp>
          <p:cxnSp>
            <p:nvCxnSpPr>
              <p:cNvPr id="512" name="直線矢印コネクタ 511"/>
              <p:cNvCxnSpPr/>
              <p:nvPr/>
            </p:nvCxnSpPr>
            <p:spPr bwMode="auto">
              <a:xfrm flipH="1" flipV="1">
                <a:off x="5736810" y="5277341"/>
                <a:ext cx="1023808" cy="859322"/>
              </a:xfrm>
              <a:prstGeom prst="straightConnector1">
                <a:avLst/>
              </a:prstGeom>
              <a:solidFill>
                <a:srgbClr val="4F81BD"/>
              </a:solidFill>
              <a:ln w="12700" cap="sq" cmpd="sng" algn="ctr">
                <a:solidFill>
                  <a:sysClr val="windowText" lastClr="000000"/>
                </a:solidFill>
                <a:prstDash val="solid"/>
                <a:round/>
                <a:headEnd type="none" w="sm" len="sm"/>
                <a:tailEnd type="arrow"/>
              </a:ln>
              <a:effectLst/>
            </p:spPr>
          </p:cxnSp>
          <p:cxnSp>
            <p:nvCxnSpPr>
              <p:cNvPr id="513" name="直線矢印コネクタ 512"/>
              <p:cNvCxnSpPr/>
              <p:nvPr/>
            </p:nvCxnSpPr>
            <p:spPr bwMode="auto">
              <a:xfrm>
                <a:off x="5610319" y="5277341"/>
                <a:ext cx="1044405" cy="859322"/>
              </a:xfrm>
              <a:prstGeom prst="straightConnector1">
                <a:avLst/>
              </a:prstGeom>
              <a:solidFill>
                <a:srgbClr val="4F81BD"/>
              </a:solidFill>
              <a:ln w="12700" cap="sq" cmpd="sng" algn="ctr">
                <a:solidFill>
                  <a:sysClr val="windowText" lastClr="000000"/>
                </a:solidFill>
                <a:prstDash val="solid"/>
                <a:round/>
                <a:headEnd type="none" w="sm" len="sm"/>
                <a:tailEnd type="arrow"/>
              </a:ln>
              <a:effectLst/>
            </p:spPr>
          </p:cxnSp>
          <p:sp>
            <p:nvSpPr>
              <p:cNvPr id="514" name="フローチャート : 書類 513"/>
              <p:cNvSpPr/>
              <p:nvPr/>
            </p:nvSpPr>
            <p:spPr bwMode="auto">
              <a:xfrm>
                <a:off x="5007776" y="5761016"/>
                <a:ext cx="1095526" cy="430068"/>
              </a:xfrm>
              <a:prstGeom prst="flowChartDocument">
                <a:avLst/>
              </a:prstGeom>
              <a:noFill/>
              <a:ln w="12700" cap="sq" cmpd="sng" algn="ctr">
                <a:solidFill>
                  <a:sysClr val="windowText" lastClr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67230" tIns="33615" rIns="67230" bIns="33615" numCol="1" rtlCol="0" anchor="ctr" anchorCtr="0" compatLnSpc="1">
                <a:prstTxWarp prst="textNoShape">
                  <a:avLst/>
                </a:prstTxWarp>
              </a:bodyPr>
              <a:lstStyle/>
              <a:p>
                <a:pPr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5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…</a:t>
                </a:r>
              </a:p>
              <a:p>
                <a:pPr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5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&lt;dc:date&gt;1985-04-01&lt;/dc:date&gt;</a:t>
                </a:r>
              </a:p>
              <a:p>
                <a:pPr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5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&lt;rdf:value&gt;52345&lt;/rdf:value&gt;</a:t>
                </a:r>
              </a:p>
              <a:p>
                <a:pPr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5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…</a:t>
                </a:r>
              </a:p>
            </p:txBody>
          </p:sp>
          <p:sp>
            <p:nvSpPr>
              <p:cNvPr id="515" name="フローチャート: 処理 514"/>
              <p:cNvSpPr/>
              <p:nvPr/>
            </p:nvSpPr>
            <p:spPr bwMode="auto">
              <a:xfrm>
                <a:off x="5186530" y="5643685"/>
                <a:ext cx="781949" cy="215034"/>
              </a:xfrm>
              <a:prstGeom prst="flowChartProcess">
                <a:avLst/>
              </a:prstGeom>
              <a:solidFill>
                <a:srgbClr val="FF0000"/>
              </a:solidFill>
              <a:ln w="12700" cap="sq" cmpd="sng" algn="ctr">
                <a:solidFill>
                  <a:sysClr val="window" lastClr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67230" tIns="33615" rIns="67230" bIns="33615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900" kern="0" dirty="0" smtClean="0">
                    <a:solidFill>
                      <a:prstClr val="white"/>
                    </a:solidFill>
                    <a:ea typeface="ＤＦＧ華康ゴシック体W5" pitchFamily="50" charset="-128"/>
                  </a:rPr>
                  <a:t>標準データ規格</a:t>
                </a:r>
              </a:p>
            </p:txBody>
          </p:sp>
          <p:cxnSp>
            <p:nvCxnSpPr>
              <p:cNvPr id="516" name="直線矢印コネクタ 515"/>
              <p:cNvCxnSpPr/>
              <p:nvPr/>
            </p:nvCxnSpPr>
            <p:spPr bwMode="auto">
              <a:xfrm flipV="1">
                <a:off x="7363160" y="5179246"/>
                <a:ext cx="1" cy="751805"/>
              </a:xfrm>
              <a:prstGeom prst="straightConnector1">
                <a:avLst/>
              </a:prstGeom>
              <a:solidFill>
                <a:srgbClr val="4F81BD"/>
              </a:solidFill>
              <a:ln w="12700" cap="sq" cmpd="sng" algn="ctr">
                <a:solidFill>
                  <a:sysClr val="windowText" lastClr="000000"/>
                </a:solidFill>
                <a:prstDash val="solid"/>
                <a:round/>
                <a:headEnd type="none" w="sm" len="sm"/>
                <a:tailEnd type="arrow"/>
              </a:ln>
              <a:effectLst/>
            </p:spPr>
          </p:cxnSp>
          <p:cxnSp>
            <p:nvCxnSpPr>
              <p:cNvPr id="517" name="直線矢印コネクタ 516"/>
              <p:cNvCxnSpPr/>
              <p:nvPr/>
            </p:nvCxnSpPr>
            <p:spPr bwMode="auto">
              <a:xfrm flipH="1">
                <a:off x="7253706" y="5224780"/>
                <a:ext cx="19947" cy="740569"/>
              </a:xfrm>
              <a:prstGeom prst="straightConnector1">
                <a:avLst/>
              </a:prstGeom>
              <a:solidFill>
                <a:srgbClr val="4F81BD"/>
              </a:solidFill>
              <a:ln w="12700" cap="sq" cmpd="sng" algn="ctr">
                <a:solidFill>
                  <a:sysClr val="windowText" lastClr="000000"/>
                </a:solidFill>
                <a:prstDash val="solid"/>
                <a:round/>
                <a:headEnd type="none" w="sm" len="sm"/>
                <a:tailEnd type="arrow"/>
              </a:ln>
              <a:effectLst/>
            </p:spPr>
          </p:cxnSp>
          <p:cxnSp>
            <p:nvCxnSpPr>
              <p:cNvPr id="518" name="直線矢印コネクタ 517"/>
              <p:cNvCxnSpPr/>
              <p:nvPr/>
            </p:nvCxnSpPr>
            <p:spPr bwMode="auto">
              <a:xfrm flipV="1">
                <a:off x="7489651" y="5224784"/>
                <a:ext cx="761990" cy="859323"/>
              </a:xfrm>
              <a:prstGeom prst="straightConnector1">
                <a:avLst/>
              </a:prstGeom>
              <a:solidFill>
                <a:srgbClr val="4F81BD"/>
              </a:solidFill>
              <a:ln w="12700" cap="sq" cmpd="sng" algn="ctr">
                <a:solidFill>
                  <a:sysClr val="windowText" lastClr="000000"/>
                </a:solidFill>
                <a:prstDash val="solid"/>
                <a:round/>
                <a:headEnd type="none" w="sm" len="sm"/>
                <a:tailEnd type="arrow"/>
              </a:ln>
              <a:effectLst/>
            </p:spPr>
          </p:cxnSp>
          <p:cxnSp>
            <p:nvCxnSpPr>
              <p:cNvPr id="519" name="直線矢印コネクタ 518"/>
              <p:cNvCxnSpPr/>
              <p:nvPr/>
            </p:nvCxnSpPr>
            <p:spPr bwMode="auto">
              <a:xfrm flipH="1">
                <a:off x="7489651" y="5224780"/>
                <a:ext cx="859478" cy="966304"/>
              </a:xfrm>
              <a:prstGeom prst="straightConnector1">
                <a:avLst/>
              </a:prstGeom>
              <a:solidFill>
                <a:srgbClr val="4F81BD"/>
              </a:solidFill>
              <a:ln w="12700" cap="sq" cmpd="sng" algn="ctr">
                <a:solidFill>
                  <a:sysClr val="windowText" lastClr="000000"/>
                </a:solidFill>
                <a:prstDash val="solid"/>
                <a:round/>
                <a:headEnd type="none" w="sm" len="sm"/>
                <a:tailEnd type="arrow"/>
              </a:ln>
              <a:effectLst/>
            </p:spPr>
          </p:cxnSp>
          <p:sp>
            <p:nvSpPr>
              <p:cNvPr id="520" name="フローチャート : 書類 519"/>
              <p:cNvSpPr/>
              <p:nvPr/>
            </p:nvSpPr>
            <p:spPr bwMode="auto">
              <a:xfrm>
                <a:off x="6158078" y="5212331"/>
                <a:ext cx="1075476" cy="430068"/>
              </a:xfrm>
              <a:prstGeom prst="flowChartDocument">
                <a:avLst/>
              </a:prstGeom>
              <a:noFill/>
              <a:ln w="12700" cap="sq" cmpd="sng" algn="ctr">
                <a:solidFill>
                  <a:sysClr val="windowText" lastClr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67230" tIns="33615" rIns="67230" bIns="33615" numCol="1" rtlCol="0" anchor="ctr" anchorCtr="0" compatLnSpc="1">
                <a:prstTxWarp prst="textNoShape">
                  <a:avLst/>
                </a:prstTxWarp>
              </a:bodyPr>
              <a:lstStyle/>
              <a:p>
                <a:pPr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5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…</a:t>
                </a:r>
              </a:p>
              <a:p>
                <a:pPr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5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&lt;dc:date&gt;1985-04-01&lt;/dc:date&gt;</a:t>
                </a:r>
              </a:p>
              <a:p>
                <a:pPr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5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&lt;rdf:value&gt;12345&lt;/rdf:value&gt;</a:t>
                </a:r>
              </a:p>
              <a:p>
                <a:pPr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5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…</a:t>
                </a:r>
              </a:p>
            </p:txBody>
          </p:sp>
          <p:sp>
            <p:nvSpPr>
              <p:cNvPr id="521" name="フローチャート : 書類 520"/>
              <p:cNvSpPr/>
              <p:nvPr/>
            </p:nvSpPr>
            <p:spPr bwMode="auto">
              <a:xfrm>
                <a:off x="8277412" y="5427365"/>
                <a:ext cx="1167244" cy="430068"/>
              </a:xfrm>
              <a:prstGeom prst="flowChartDocument">
                <a:avLst/>
              </a:prstGeom>
              <a:noFill/>
              <a:ln w="12700" cap="sq" cmpd="sng" algn="ctr">
                <a:solidFill>
                  <a:sysClr val="windowText" lastClr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67230" tIns="33615" rIns="67230" bIns="33615" numCol="1" rtlCol="0" anchor="ctr" anchorCtr="0" compatLnSpc="1">
                <a:prstTxWarp prst="textNoShape">
                  <a:avLst/>
                </a:prstTxWarp>
              </a:bodyPr>
              <a:lstStyle/>
              <a:p>
                <a:pPr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5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…</a:t>
                </a:r>
              </a:p>
              <a:p>
                <a:pPr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5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&lt;dc:date&gt;1985-04-01&lt;/dc:date&gt;</a:t>
                </a:r>
              </a:p>
              <a:p>
                <a:pPr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5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&lt;rdf:value&gt;10425&lt;/rdf:value&gt;</a:t>
                </a:r>
              </a:p>
              <a:p>
                <a:pPr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500" kern="0" dirty="0" smtClean="0">
                    <a:solidFill>
                      <a:prstClr val="black"/>
                    </a:solidFill>
                    <a:ea typeface="ＤＦＧ華康ゴシック体W5" pitchFamily="50" charset="-128"/>
                  </a:rPr>
                  <a:t>…</a:t>
                </a:r>
              </a:p>
            </p:txBody>
          </p:sp>
          <p:pic>
            <p:nvPicPr>
              <p:cNvPr id="522" name="Picture 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67278" y="5973650"/>
                <a:ext cx="753547" cy="64189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523" name="フローチャート: 処理 522"/>
              <p:cNvSpPr/>
              <p:nvPr/>
            </p:nvSpPr>
            <p:spPr bwMode="auto">
              <a:xfrm>
                <a:off x="6304845" y="5096257"/>
                <a:ext cx="781949" cy="215034"/>
              </a:xfrm>
              <a:prstGeom prst="flowChartProcess">
                <a:avLst/>
              </a:prstGeom>
              <a:solidFill>
                <a:srgbClr val="FF0000"/>
              </a:solidFill>
              <a:ln w="12700" cap="sq" cmpd="sng" algn="ctr">
                <a:solidFill>
                  <a:sysClr val="window" lastClr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67230" tIns="33615" rIns="67230" bIns="33615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900" kern="0" dirty="0" smtClean="0">
                    <a:solidFill>
                      <a:prstClr val="white"/>
                    </a:solidFill>
                    <a:ea typeface="ＤＦＧ華康ゴシック体W5" pitchFamily="50" charset="-128"/>
                  </a:rPr>
                  <a:t>標準データ規格</a:t>
                </a:r>
              </a:p>
            </p:txBody>
          </p:sp>
          <p:sp>
            <p:nvSpPr>
              <p:cNvPr id="524" name="フローチャート: 処理 523"/>
              <p:cNvSpPr/>
              <p:nvPr/>
            </p:nvSpPr>
            <p:spPr bwMode="auto">
              <a:xfrm>
                <a:off x="8835675" y="5294035"/>
                <a:ext cx="781949" cy="215034"/>
              </a:xfrm>
              <a:prstGeom prst="flowChartProcess">
                <a:avLst/>
              </a:prstGeom>
              <a:solidFill>
                <a:srgbClr val="FF0000"/>
              </a:solidFill>
              <a:ln w="12700" cap="sq" cmpd="sng" algn="ctr">
                <a:solidFill>
                  <a:sysClr val="window" lastClr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67230" tIns="33615" rIns="67230" bIns="33615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900" kern="0" dirty="0" smtClean="0">
                    <a:solidFill>
                      <a:prstClr val="white"/>
                    </a:solidFill>
                    <a:ea typeface="ＤＦＧ華康ゴシック体W5" pitchFamily="50" charset="-128"/>
                  </a:rPr>
                  <a:t>標準データ規格</a:t>
                </a:r>
              </a:p>
            </p:txBody>
          </p:sp>
          <p:cxnSp>
            <p:nvCxnSpPr>
              <p:cNvPr id="525" name="直線コネクタ 524"/>
              <p:cNvCxnSpPr/>
              <p:nvPr/>
            </p:nvCxnSpPr>
            <p:spPr bwMode="auto">
              <a:xfrm flipV="1">
                <a:off x="351796" y="6021786"/>
                <a:ext cx="316061" cy="68205"/>
              </a:xfrm>
              <a:prstGeom prst="line">
                <a:avLst/>
              </a:prstGeom>
              <a:solidFill>
                <a:srgbClr val="4F81BD"/>
              </a:solidFill>
              <a:ln w="12700" cap="sq" cmpd="sng" algn="ctr">
                <a:solidFill>
                  <a:srgbClr val="4F81BD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526" name="直線コネクタ 525"/>
              <p:cNvCxnSpPr/>
              <p:nvPr/>
            </p:nvCxnSpPr>
            <p:spPr bwMode="auto">
              <a:xfrm flipV="1">
                <a:off x="667857" y="5929452"/>
                <a:ext cx="354731" cy="92335"/>
              </a:xfrm>
              <a:prstGeom prst="line">
                <a:avLst/>
              </a:prstGeom>
              <a:solidFill>
                <a:srgbClr val="4F81BD"/>
              </a:solidFill>
              <a:ln w="12700" cap="sq" cmpd="sng" algn="ctr">
                <a:solidFill>
                  <a:srgbClr val="4F81BD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sp>
            <p:nvSpPr>
              <p:cNvPr id="527" name="テキスト ボックス 526"/>
              <p:cNvSpPr txBox="1"/>
              <p:nvPr/>
            </p:nvSpPr>
            <p:spPr>
              <a:xfrm>
                <a:off x="296094" y="5887796"/>
                <a:ext cx="360193" cy="175608"/>
              </a:xfrm>
              <a:prstGeom prst="rect">
                <a:avLst/>
              </a:prstGeom>
              <a:noFill/>
            </p:spPr>
            <p:txBody>
              <a:bodyPr wrap="none" lIns="67230" tIns="33615" rIns="67230" bIns="33615" rtlCol="0">
                <a:spAutoFit/>
              </a:bodyPr>
              <a:lstStyle/>
              <a:p>
                <a:pPr defTabSz="914400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7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52345</a:t>
                </a:r>
                <a:endParaRPr kumimoji="0" lang="ja-JP" altLang="en-US" sz="700" kern="0" dirty="0" smtClean="0">
                  <a:solidFill>
                    <a:prstClr val="black"/>
                  </a:solidFill>
                  <a:latin typeface="ヒラギノ角ゴ ProN W6"/>
                  <a:ea typeface="ヒラギノ角ゴ ProN W6"/>
                  <a:cs typeface="ヒラギノ角ゴ ProN W6"/>
                </a:endParaRPr>
              </a:p>
            </p:txBody>
          </p:sp>
          <p:sp>
            <p:nvSpPr>
              <p:cNvPr id="528" name="テキスト ボックス 527"/>
              <p:cNvSpPr txBox="1"/>
              <p:nvPr/>
            </p:nvSpPr>
            <p:spPr>
              <a:xfrm>
                <a:off x="652600" y="5817489"/>
                <a:ext cx="360193" cy="175608"/>
              </a:xfrm>
              <a:prstGeom prst="rect">
                <a:avLst/>
              </a:prstGeom>
              <a:noFill/>
            </p:spPr>
            <p:txBody>
              <a:bodyPr wrap="none" lIns="67230" tIns="33615" rIns="67230" bIns="33615" rtlCol="0">
                <a:spAutoFit/>
              </a:bodyPr>
              <a:lstStyle/>
              <a:p>
                <a:pPr defTabSz="914400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7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53854</a:t>
                </a:r>
                <a:endParaRPr kumimoji="0" lang="ja-JP" altLang="en-US" sz="700" kern="0" dirty="0" smtClean="0">
                  <a:solidFill>
                    <a:prstClr val="black"/>
                  </a:solidFill>
                  <a:latin typeface="ヒラギノ角ゴ ProN W6"/>
                  <a:ea typeface="ヒラギノ角ゴ ProN W6"/>
                  <a:cs typeface="ヒラギノ角ゴ ProN W6"/>
                </a:endParaRPr>
              </a:p>
            </p:txBody>
          </p:sp>
          <p:sp>
            <p:nvSpPr>
              <p:cNvPr id="529" name="テキスト ボックス 528"/>
              <p:cNvSpPr txBox="1"/>
              <p:nvPr/>
            </p:nvSpPr>
            <p:spPr>
              <a:xfrm>
                <a:off x="242240" y="6119340"/>
                <a:ext cx="405078" cy="175608"/>
              </a:xfrm>
              <a:prstGeom prst="rect">
                <a:avLst/>
              </a:prstGeom>
              <a:noFill/>
            </p:spPr>
            <p:txBody>
              <a:bodyPr wrap="none" lIns="67230" tIns="33615" rIns="67230" bIns="33615" rtlCol="0">
                <a:spAutoFit/>
              </a:bodyPr>
              <a:lstStyle/>
              <a:p>
                <a:pPr defTabSz="914400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7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昭和</a:t>
                </a:r>
                <a:r>
                  <a:rPr kumimoji="0" lang="en-US" altLang="ja-JP" sz="7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60</a:t>
                </a:r>
                <a:endParaRPr kumimoji="0" lang="ja-JP" altLang="en-US" sz="700" kern="0" dirty="0" smtClean="0">
                  <a:solidFill>
                    <a:prstClr val="black"/>
                  </a:solidFill>
                  <a:latin typeface="ヒラギノ角ゴ ProN W6"/>
                  <a:ea typeface="ヒラギノ角ゴ ProN W6"/>
                  <a:cs typeface="ヒラギノ角ゴ ProN W6"/>
                </a:endParaRPr>
              </a:p>
            </p:txBody>
          </p:sp>
          <p:sp>
            <p:nvSpPr>
              <p:cNvPr id="530" name="テキスト ボックス 529"/>
              <p:cNvSpPr txBox="1"/>
              <p:nvPr/>
            </p:nvSpPr>
            <p:spPr>
              <a:xfrm>
                <a:off x="630752" y="6119340"/>
                <a:ext cx="405078" cy="175608"/>
              </a:xfrm>
              <a:prstGeom prst="rect">
                <a:avLst/>
              </a:prstGeom>
              <a:noFill/>
            </p:spPr>
            <p:txBody>
              <a:bodyPr wrap="none" lIns="67230" tIns="33615" rIns="67230" bIns="33615" rtlCol="0">
                <a:spAutoFit/>
              </a:bodyPr>
              <a:lstStyle/>
              <a:p>
                <a:pPr defTabSz="914400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7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昭和</a:t>
                </a:r>
                <a:r>
                  <a:rPr kumimoji="0" lang="en-US" altLang="ja-JP" sz="7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61</a:t>
                </a:r>
                <a:endParaRPr kumimoji="0" lang="ja-JP" altLang="en-US" sz="700" kern="0" dirty="0" smtClean="0">
                  <a:solidFill>
                    <a:prstClr val="black"/>
                  </a:solidFill>
                  <a:latin typeface="ヒラギノ角ゴ ProN W6"/>
                  <a:ea typeface="ヒラギノ角ゴ ProN W6"/>
                  <a:cs typeface="ヒラギノ角ゴ ProN W6"/>
                </a:endParaRPr>
              </a:p>
            </p:txBody>
          </p:sp>
          <p:sp>
            <p:nvSpPr>
              <p:cNvPr id="531" name="テキスト ボックス 530"/>
              <p:cNvSpPr txBox="1"/>
              <p:nvPr/>
            </p:nvSpPr>
            <p:spPr>
              <a:xfrm>
                <a:off x="885029" y="5129570"/>
                <a:ext cx="496449" cy="252552"/>
              </a:xfrm>
              <a:prstGeom prst="rect">
                <a:avLst/>
              </a:prstGeom>
              <a:noFill/>
            </p:spPr>
            <p:txBody>
              <a:bodyPr wrap="none" lIns="67230" tIns="33615" rIns="67230" bIns="33615" rtlCol="0">
                <a:spAutoFit/>
              </a:bodyPr>
              <a:lstStyle/>
              <a:p>
                <a:pPr defTabSz="914400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6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人口統計</a:t>
                </a:r>
              </a:p>
              <a:p>
                <a:pPr defTabSz="914400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6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データ要求</a:t>
                </a:r>
              </a:p>
            </p:txBody>
          </p:sp>
          <p:sp>
            <p:nvSpPr>
              <p:cNvPr id="532" name="テキスト ボックス 531"/>
              <p:cNvSpPr txBox="1"/>
              <p:nvPr/>
            </p:nvSpPr>
            <p:spPr>
              <a:xfrm>
                <a:off x="2358046" y="5396185"/>
                <a:ext cx="496449" cy="252552"/>
              </a:xfrm>
              <a:prstGeom prst="rect">
                <a:avLst/>
              </a:prstGeom>
              <a:noFill/>
            </p:spPr>
            <p:txBody>
              <a:bodyPr wrap="none" lIns="67230" tIns="33615" rIns="67230" bIns="33615" rtlCol="0">
                <a:spAutoFit/>
              </a:bodyPr>
              <a:lstStyle/>
              <a:p>
                <a:pPr defTabSz="914400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6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人口統計</a:t>
                </a:r>
              </a:p>
              <a:p>
                <a:pPr defTabSz="914400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6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データ要求</a:t>
                </a:r>
              </a:p>
            </p:txBody>
          </p:sp>
          <p:sp>
            <p:nvSpPr>
              <p:cNvPr id="533" name="テキスト ボックス 532"/>
              <p:cNvSpPr txBox="1"/>
              <p:nvPr/>
            </p:nvSpPr>
            <p:spPr>
              <a:xfrm>
                <a:off x="2787371" y="5175208"/>
                <a:ext cx="496449" cy="252552"/>
              </a:xfrm>
              <a:prstGeom prst="rect">
                <a:avLst/>
              </a:prstGeom>
              <a:noFill/>
            </p:spPr>
            <p:txBody>
              <a:bodyPr wrap="none" lIns="67230" tIns="33615" rIns="67230" bIns="33615" rtlCol="0">
                <a:spAutoFit/>
              </a:bodyPr>
              <a:lstStyle/>
              <a:p>
                <a:pPr defTabSz="914400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6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人口統計</a:t>
                </a:r>
              </a:p>
              <a:p>
                <a:pPr defTabSz="914400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6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データ要求</a:t>
                </a:r>
              </a:p>
            </p:txBody>
          </p:sp>
          <p:sp>
            <p:nvSpPr>
              <p:cNvPr id="534" name="テキスト ボックス 533"/>
              <p:cNvSpPr txBox="1"/>
              <p:nvPr/>
            </p:nvSpPr>
            <p:spPr>
              <a:xfrm>
                <a:off x="6526985" y="5715097"/>
                <a:ext cx="496449" cy="252552"/>
              </a:xfrm>
              <a:prstGeom prst="rect">
                <a:avLst/>
              </a:prstGeom>
              <a:noFill/>
            </p:spPr>
            <p:txBody>
              <a:bodyPr wrap="none" lIns="67230" tIns="33615" rIns="67230" bIns="33615" rtlCol="0">
                <a:spAutoFit/>
              </a:bodyPr>
              <a:lstStyle/>
              <a:p>
                <a:pPr defTabSz="914400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6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人口統計</a:t>
                </a:r>
              </a:p>
              <a:p>
                <a:pPr defTabSz="914400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6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データ要求</a:t>
                </a:r>
              </a:p>
            </p:txBody>
          </p:sp>
          <p:sp>
            <p:nvSpPr>
              <p:cNvPr id="535" name="テキスト ボックス 534"/>
              <p:cNvSpPr txBox="1"/>
              <p:nvPr/>
            </p:nvSpPr>
            <p:spPr>
              <a:xfrm>
                <a:off x="7353845" y="5466632"/>
                <a:ext cx="496449" cy="252552"/>
              </a:xfrm>
              <a:prstGeom prst="rect">
                <a:avLst/>
              </a:prstGeom>
              <a:noFill/>
            </p:spPr>
            <p:txBody>
              <a:bodyPr wrap="none" lIns="67230" tIns="33615" rIns="67230" bIns="33615" rtlCol="0">
                <a:spAutoFit/>
              </a:bodyPr>
              <a:lstStyle/>
              <a:p>
                <a:pPr defTabSz="914400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6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人口統計</a:t>
                </a:r>
              </a:p>
              <a:p>
                <a:pPr defTabSz="914400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6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データ要求</a:t>
                </a:r>
              </a:p>
            </p:txBody>
          </p:sp>
          <p:sp>
            <p:nvSpPr>
              <p:cNvPr id="536" name="テキスト ボックス 535"/>
              <p:cNvSpPr txBox="1"/>
              <p:nvPr/>
            </p:nvSpPr>
            <p:spPr>
              <a:xfrm>
                <a:off x="7665635" y="5129570"/>
                <a:ext cx="496449" cy="252552"/>
              </a:xfrm>
              <a:prstGeom prst="rect">
                <a:avLst/>
              </a:prstGeom>
              <a:noFill/>
            </p:spPr>
            <p:txBody>
              <a:bodyPr wrap="none" lIns="67230" tIns="33615" rIns="67230" bIns="33615" rtlCol="0">
                <a:spAutoFit/>
              </a:bodyPr>
              <a:lstStyle/>
              <a:p>
                <a:pPr defTabSz="914400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6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人口統計</a:t>
                </a:r>
              </a:p>
              <a:p>
                <a:pPr defTabSz="914400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600" kern="0" dirty="0" smtClean="0">
                    <a:solidFill>
                      <a:prstClr val="black"/>
                    </a:solidFill>
                    <a:latin typeface="ヒラギノ角ゴ ProN W6"/>
                    <a:ea typeface="ヒラギノ角ゴ ProN W6"/>
                    <a:cs typeface="ヒラギノ角ゴ ProN W6"/>
                  </a:rPr>
                  <a:t>データ要求</a:t>
                </a:r>
              </a:p>
            </p:txBody>
          </p:sp>
          <p:cxnSp>
            <p:nvCxnSpPr>
              <p:cNvPr id="537" name="直線矢印コネクタ 536"/>
              <p:cNvCxnSpPr/>
              <p:nvPr/>
            </p:nvCxnSpPr>
            <p:spPr bwMode="auto">
              <a:xfrm>
                <a:off x="296575" y="6125597"/>
                <a:ext cx="822084" cy="0"/>
              </a:xfrm>
              <a:prstGeom prst="straightConnector1">
                <a:avLst/>
              </a:prstGeom>
              <a:solidFill>
                <a:srgbClr val="4F81BD"/>
              </a:solidFill>
              <a:ln w="12700" cap="sq" cmpd="sng" algn="ctr">
                <a:solidFill>
                  <a:sysClr val="windowText" lastClr="000000"/>
                </a:solidFill>
                <a:prstDash val="solid"/>
                <a:round/>
                <a:headEnd type="none" w="sm" len="sm"/>
                <a:tailEnd type="arrow"/>
              </a:ln>
              <a:effectLst/>
            </p:spPr>
          </p:cxnSp>
          <p:cxnSp>
            <p:nvCxnSpPr>
              <p:cNvPr id="538" name="直線矢印コネクタ 537"/>
              <p:cNvCxnSpPr/>
              <p:nvPr/>
            </p:nvCxnSpPr>
            <p:spPr bwMode="auto">
              <a:xfrm flipH="1" flipV="1">
                <a:off x="297019" y="5858723"/>
                <a:ext cx="1" cy="260619"/>
              </a:xfrm>
              <a:prstGeom prst="straightConnector1">
                <a:avLst/>
              </a:prstGeom>
              <a:solidFill>
                <a:srgbClr val="4F81BD"/>
              </a:solidFill>
              <a:ln w="12700" cap="sq" cmpd="sng" algn="ctr">
                <a:solidFill>
                  <a:sysClr val="windowText" lastClr="000000"/>
                </a:solidFill>
                <a:prstDash val="solid"/>
                <a:round/>
                <a:headEnd type="none" w="sm" len="sm"/>
                <a:tailEnd type="arrow"/>
              </a:ln>
              <a:effectLst/>
            </p:spPr>
          </p:cxnSp>
          <p:sp>
            <p:nvSpPr>
              <p:cNvPr id="539" name="円/楕円 538"/>
              <p:cNvSpPr/>
              <p:nvPr/>
            </p:nvSpPr>
            <p:spPr bwMode="auto">
              <a:xfrm>
                <a:off x="461348" y="6004127"/>
                <a:ext cx="109553" cy="101097"/>
              </a:xfrm>
              <a:prstGeom prst="ellipse">
                <a:avLst/>
              </a:prstGeom>
              <a:solidFill>
                <a:srgbClr val="4F81BD"/>
              </a:solidFill>
              <a:ln w="12700" cap="sq" cmpd="sng" algn="ctr">
                <a:solidFill>
                  <a:sysClr val="window" lastClr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67230" tIns="33615" rIns="67230" bIns="33615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914400" fontAlgn="base" latinLnBrk="1">
                  <a:spcBef>
                    <a:spcPct val="0"/>
                  </a:spcBef>
                  <a:spcAft>
                    <a:spcPct val="0"/>
                  </a:spcAft>
                </a:pPr>
                <a:endParaRPr kumimoji="0" lang="ja-JP" altLang="en-US" kern="0" dirty="0" smtClean="0">
                  <a:solidFill>
                    <a:prstClr val="white"/>
                  </a:solidFill>
                  <a:ea typeface="ＤＦＧ華康ゴシック体W5" pitchFamily="50" charset="-128"/>
                </a:endParaRPr>
              </a:p>
            </p:txBody>
          </p:sp>
          <p:sp>
            <p:nvSpPr>
              <p:cNvPr id="540" name="円/楕円 539"/>
              <p:cNvSpPr/>
              <p:nvPr/>
            </p:nvSpPr>
            <p:spPr bwMode="auto">
              <a:xfrm>
                <a:off x="790005" y="5938343"/>
                <a:ext cx="109553" cy="101097"/>
              </a:xfrm>
              <a:prstGeom prst="ellipse">
                <a:avLst/>
              </a:prstGeom>
              <a:solidFill>
                <a:srgbClr val="4F81BD"/>
              </a:solidFill>
              <a:ln w="12700" cap="sq" cmpd="sng" algn="ctr">
                <a:solidFill>
                  <a:sysClr val="window" lastClr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67230" tIns="33615" rIns="67230" bIns="33615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914400" fontAlgn="base" latinLnBrk="1">
                  <a:spcBef>
                    <a:spcPct val="0"/>
                  </a:spcBef>
                  <a:spcAft>
                    <a:spcPct val="0"/>
                  </a:spcAft>
                </a:pPr>
                <a:endParaRPr kumimoji="0" lang="ja-JP" altLang="en-US" kern="0" dirty="0" smtClean="0">
                  <a:solidFill>
                    <a:prstClr val="white"/>
                  </a:solidFill>
                  <a:ea typeface="ＤＦＧ華康ゴシック体W5" pitchFamily="50" charset="-128"/>
                </a:endParaRPr>
              </a:p>
            </p:txBody>
          </p:sp>
          <p:sp>
            <p:nvSpPr>
              <p:cNvPr id="541" name="右矢印 540"/>
              <p:cNvSpPr/>
              <p:nvPr/>
            </p:nvSpPr>
            <p:spPr bwMode="auto">
              <a:xfrm>
                <a:off x="4569569" y="5079020"/>
                <a:ext cx="446297" cy="667689"/>
              </a:xfrm>
              <a:prstGeom prst="rightArrow">
                <a:avLst/>
              </a:prstGeom>
              <a:solidFill>
                <a:srgbClr val="0070C0"/>
              </a:solidFill>
              <a:ln w="9525" cap="flat" cmpd="sng" algn="ctr">
                <a:solidFill>
                  <a:srgbClr val="0070C0"/>
                </a:solidFill>
                <a:prstDash val="solid"/>
                <a:headEnd type="none" w="sm" len="sm"/>
                <a:tailEnd type="none" w="sm" len="sm"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vert="horz" wrap="none" lIns="67230" tIns="33615" rIns="67230" bIns="33615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endParaRPr kumimoji="0" lang="ja-JP" altLang="en-US" kern="0" dirty="0" smtClean="0">
                  <a:solidFill>
                    <a:prstClr val="white"/>
                  </a:solidFill>
                  <a:latin typeface="ＤＦＧ華康ゴシック体W5" pitchFamily="50" charset="-128"/>
                  <a:ea typeface="ＤＦＧ華康ゴシック体W5" pitchFamily="50" charset="-128"/>
                </a:endParaRPr>
              </a:p>
            </p:txBody>
          </p:sp>
          <p:sp>
            <p:nvSpPr>
              <p:cNvPr id="542" name="フローチャート : 磁気ディスク 541"/>
              <p:cNvSpPr/>
              <p:nvPr/>
            </p:nvSpPr>
            <p:spPr bwMode="auto">
              <a:xfrm>
                <a:off x="677137" y="4769801"/>
                <a:ext cx="438210" cy="379113"/>
              </a:xfrm>
              <a:prstGeom prst="flowChartMagneticDisk">
                <a:avLst/>
              </a:prstGeom>
              <a:solidFill>
                <a:srgbClr val="4F81BD"/>
              </a:solidFill>
              <a:ln w="12700" cap="sq" cmpd="sng" algn="ctr">
                <a:solidFill>
                  <a:sysClr val="window" lastClr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67230" tIns="33615" rIns="67230" bIns="33615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1200" kern="0" dirty="0" smtClean="0">
                    <a:solidFill>
                      <a:prstClr val="white"/>
                    </a:solidFill>
                    <a:ea typeface="ＤＦＧ華康ゴシック体W5" pitchFamily="50" charset="-128"/>
                  </a:rPr>
                  <a:t>DB</a:t>
                </a:r>
                <a:endParaRPr kumimoji="0" lang="ja-JP" altLang="en-US" sz="1200" kern="0" dirty="0" smtClean="0">
                  <a:solidFill>
                    <a:prstClr val="white"/>
                  </a:solidFill>
                  <a:ea typeface="ＤＦＧ華康ゴシック体W5" pitchFamily="50" charset="-128"/>
                </a:endParaRPr>
              </a:p>
            </p:txBody>
          </p:sp>
          <p:sp>
            <p:nvSpPr>
              <p:cNvPr id="543" name="フローチャート : 磁気ディスク 542"/>
              <p:cNvSpPr/>
              <p:nvPr/>
            </p:nvSpPr>
            <p:spPr bwMode="auto">
              <a:xfrm>
                <a:off x="2118109" y="4775734"/>
                <a:ext cx="438210" cy="379113"/>
              </a:xfrm>
              <a:prstGeom prst="flowChartMagneticDisk">
                <a:avLst/>
              </a:prstGeom>
              <a:solidFill>
                <a:srgbClr val="4F81BD"/>
              </a:solidFill>
              <a:ln w="12700" cap="sq" cmpd="sng" algn="ctr">
                <a:solidFill>
                  <a:sysClr val="window" lastClr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67230" tIns="33615" rIns="67230" bIns="33615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1200" kern="0" dirty="0" smtClean="0">
                    <a:solidFill>
                      <a:prstClr val="white"/>
                    </a:solidFill>
                    <a:ea typeface="ＤＦＧ華康ゴシック体W5" pitchFamily="50" charset="-128"/>
                  </a:rPr>
                  <a:t>DB</a:t>
                </a:r>
                <a:endParaRPr kumimoji="0" lang="ja-JP" altLang="en-US" sz="1200" kern="0" dirty="0" smtClean="0">
                  <a:solidFill>
                    <a:prstClr val="white"/>
                  </a:solidFill>
                  <a:ea typeface="ＤＦＧ華康ゴシック体W5" pitchFamily="50" charset="-128"/>
                </a:endParaRPr>
              </a:p>
            </p:txBody>
          </p:sp>
          <p:sp>
            <p:nvSpPr>
              <p:cNvPr id="544" name="フローチャート : 磁気ディスク 543"/>
              <p:cNvSpPr/>
              <p:nvPr/>
            </p:nvSpPr>
            <p:spPr bwMode="auto">
              <a:xfrm>
                <a:off x="3353108" y="4769801"/>
                <a:ext cx="438210" cy="379113"/>
              </a:xfrm>
              <a:prstGeom prst="flowChartMagneticDisk">
                <a:avLst/>
              </a:prstGeom>
              <a:solidFill>
                <a:srgbClr val="4F81BD"/>
              </a:solidFill>
              <a:ln w="12700" cap="sq" cmpd="sng" algn="ctr">
                <a:solidFill>
                  <a:sysClr val="window" lastClr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67230" tIns="33615" rIns="67230" bIns="33615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1200" kern="0" dirty="0" smtClean="0">
                    <a:solidFill>
                      <a:prstClr val="white"/>
                    </a:solidFill>
                    <a:ea typeface="ＤＦＧ華康ゴシック体W5" pitchFamily="50" charset="-128"/>
                  </a:rPr>
                  <a:t>DB</a:t>
                </a:r>
                <a:endParaRPr kumimoji="0" lang="ja-JP" altLang="en-US" sz="1200" kern="0" dirty="0" smtClean="0">
                  <a:solidFill>
                    <a:prstClr val="white"/>
                  </a:solidFill>
                  <a:ea typeface="ＤＦＧ華康ゴシック体W5" pitchFamily="50" charset="-128"/>
                </a:endParaRPr>
              </a:p>
            </p:txBody>
          </p:sp>
          <p:sp>
            <p:nvSpPr>
              <p:cNvPr id="545" name="フローチャート : 磁気ディスク 544"/>
              <p:cNvSpPr/>
              <p:nvPr/>
            </p:nvSpPr>
            <p:spPr bwMode="auto">
              <a:xfrm>
                <a:off x="5438860" y="4776261"/>
                <a:ext cx="438210" cy="379113"/>
              </a:xfrm>
              <a:prstGeom prst="flowChartMagneticDisk">
                <a:avLst/>
              </a:prstGeom>
              <a:solidFill>
                <a:srgbClr val="4F81BD"/>
              </a:solidFill>
              <a:ln w="12700" cap="sq" cmpd="sng" algn="ctr">
                <a:solidFill>
                  <a:sysClr val="window" lastClr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67230" tIns="33615" rIns="67230" bIns="33615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1200" kern="0" dirty="0" smtClean="0">
                    <a:solidFill>
                      <a:prstClr val="white"/>
                    </a:solidFill>
                    <a:ea typeface="ＤＦＧ華康ゴシック体W5" pitchFamily="50" charset="-128"/>
                  </a:rPr>
                  <a:t>DB</a:t>
                </a:r>
                <a:endParaRPr kumimoji="0" lang="ja-JP" altLang="en-US" sz="1200" kern="0" dirty="0" smtClean="0">
                  <a:solidFill>
                    <a:prstClr val="white"/>
                  </a:solidFill>
                  <a:ea typeface="ＤＦＧ華康ゴシック体W5" pitchFamily="50" charset="-128"/>
                </a:endParaRPr>
              </a:p>
            </p:txBody>
          </p:sp>
          <p:sp>
            <p:nvSpPr>
              <p:cNvPr id="546" name="フローチャート : 磁気ディスク 545"/>
              <p:cNvSpPr/>
              <p:nvPr/>
            </p:nvSpPr>
            <p:spPr bwMode="auto">
              <a:xfrm>
                <a:off x="7080966" y="4752260"/>
                <a:ext cx="438210" cy="379113"/>
              </a:xfrm>
              <a:prstGeom prst="flowChartMagneticDisk">
                <a:avLst/>
              </a:prstGeom>
              <a:solidFill>
                <a:srgbClr val="4F81BD"/>
              </a:solidFill>
              <a:ln w="12700" cap="sq" cmpd="sng" algn="ctr">
                <a:solidFill>
                  <a:sysClr val="window" lastClr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67230" tIns="33615" rIns="67230" bIns="33615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1200" kern="0" dirty="0" smtClean="0">
                    <a:solidFill>
                      <a:prstClr val="white"/>
                    </a:solidFill>
                    <a:ea typeface="ＤＦＧ華康ゴシック体W5" pitchFamily="50" charset="-128"/>
                  </a:rPr>
                  <a:t>DB</a:t>
                </a:r>
                <a:endParaRPr kumimoji="0" lang="ja-JP" altLang="en-US" sz="1200" kern="0" dirty="0" smtClean="0">
                  <a:solidFill>
                    <a:prstClr val="white"/>
                  </a:solidFill>
                  <a:ea typeface="ＤＦＧ華康ゴシック体W5" pitchFamily="50" charset="-128"/>
                </a:endParaRPr>
              </a:p>
            </p:txBody>
          </p:sp>
          <p:sp>
            <p:nvSpPr>
              <p:cNvPr id="547" name="フローチャート : 磁気ディスク 546"/>
              <p:cNvSpPr/>
              <p:nvPr/>
            </p:nvSpPr>
            <p:spPr bwMode="auto">
              <a:xfrm>
                <a:off x="8264502" y="4752260"/>
                <a:ext cx="438210" cy="379113"/>
              </a:xfrm>
              <a:prstGeom prst="flowChartMagneticDisk">
                <a:avLst/>
              </a:prstGeom>
              <a:solidFill>
                <a:srgbClr val="4F81BD"/>
              </a:solidFill>
              <a:ln w="12700" cap="sq" cmpd="sng" algn="ctr">
                <a:solidFill>
                  <a:sysClr val="window" lastClr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67230" tIns="33615" rIns="67230" bIns="33615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72305" fontAlgn="base" latinLnBrk="1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1200" kern="0" dirty="0" smtClean="0">
                    <a:solidFill>
                      <a:prstClr val="white"/>
                    </a:solidFill>
                    <a:ea typeface="ＤＦＧ華康ゴシック体W5" pitchFamily="50" charset="-128"/>
                  </a:rPr>
                  <a:t>DB</a:t>
                </a:r>
                <a:endParaRPr kumimoji="0" lang="ja-JP" altLang="en-US" sz="1200" kern="0" dirty="0" smtClean="0">
                  <a:solidFill>
                    <a:prstClr val="white"/>
                  </a:solidFill>
                  <a:ea typeface="ＤＦＧ華康ゴシック体W5" pitchFamily="50" charset="-128"/>
                </a:endParaRPr>
              </a:p>
            </p:txBody>
          </p:sp>
        </p:grpSp>
      </p:grpSp>
      <p:sp>
        <p:nvSpPr>
          <p:cNvPr id="111" name="テキスト ボックス 110"/>
          <p:cNvSpPr txBox="1"/>
          <p:nvPr/>
        </p:nvSpPr>
        <p:spPr>
          <a:xfrm>
            <a:off x="128463" y="513312"/>
            <a:ext cx="9687439" cy="68344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67230" tIns="33615" rIns="67230" bIns="33615" rtlCol="0">
            <a:spAutoFit/>
          </a:bodyPr>
          <a:lstStyle/>
          <a:p>
            <a:pPr fontAlgn="base" latinLnBrk="1">
              <a:spcBef>
                <a:spcPct val="0"/>
              </a:spcBef>
              <a:spcAft>
                <a:spcPct val="0"/>
              </a:spcAft>
            </a:pPr>
            <a:r>
              <a:rPr lang="ja-JP" altLang="en-US" sz="2000" b="1" dirty="0">
                <a:solidFill>
                  <a:prstClr val="black"/>
                </a:solidFill>
                <a:latin typeface="+mn-ea"/>
              </a:rPr>
              <a:t>共通</a:t>
            </a:r>
            <a:r>
              <a:rPr lang="en-US" altLang="ja-JP" sz="2000" b="1" dirty="0">
                <a:solidFill>
                  <a:prstClr val="black"/>
                </a:solidFill>
                <a:latin typeface="+mn-ea"/>
              </a:rPr>
              <a:t>API</a:t>
            </a:r>
            <a:r>
              <a:rPr lang="ja-JP" altLang="en-US" sz="2000" b="1" dirty="0">
                <a:solidFill>
                  <a:prstClr val="black"/>
                </a:solidFill>
                <a:latin typeface="+mn-ea"/>
              </a:rPr>
              <a:t>は</a:t>
            </a:r>
            <a:r>
              <a:rPr lang="ja-JP" altLang="en-US" sz="2000" b="1" dirty="0" smtClean="0">
                <a:solidFill>
                  <a:prstClr val="black"/>
                </a:solidFill>
                <a:latin typeface="+mn-ea"/>
              </a:rPr>
              <a:t>、</a:t>
            </a:r>
            <a:r>
              <a:rPr kumimoji="0" lang="ja-JP" altLang="en-US" sz="2000" b="1" dirty="0" smtClean="0">
                <a:solidFill>
                  <a:prstClr val="black"/>
                </a:solidFill>
                <a:latin typeface="+mn-ea"/>
              </a:rPr>
              <a:t>（</a:t>
            </a:r>
            <a:r>
              <a:rPr kumimoji="0" lang="ja-JP" altLang="en-US" sz="2000" b="1" dirty="0">
                <a:solidFill>
                  <a:prstClr val="black"/>
                </a:solidFill>
                <a:latin typeface="+mn-ea"/>
              </a:rPr>
              <a:t>１）</a:t>
            </a:r>
            <a:r>
              <a:rPr kumimoji="0" lang="ja-JP" altLang="en-US" sz="2000" b="1" u="heavy" dirty="0">
                <a:solidFill>
                  <a:prstClr val="black"/>
                </a:solidFill>
                <a:latin typeface="+mn-ea"/>
              </a:rPr>
              <a:t>標準データ</a:t>
            </a:r>
            <a:r>
              <a:rPr kumimoji="0" lang="ja-JP" altLang="en-US" sz="2000" b="1" u="heavy" dirty="0" smtClean="0">
                <a:solidFill>
                  <a:prstClr val="black"/>
                </a:solidFill>
                <a:latin typeface="+mn-ea"/>
              </a:rPr>
              <a:t>規格</a:t>
            </a:r>
            <a:r>
              <a:rPr kumimoji="0" lang="ja-JP" altLang="en-US" sz="2000" b="1" dirty="0" smtClean="0">
                <a:solidFill>
                  <a:prstClr val="black"/>
                </a:solidFill>
                <a:latin typeface="+mn-ea"/>
              </a:rPr>
              <a:t>（データモデル、データ表現形式、共通ボキャブラリー）、</a:t>
            </a:r>
            <a:r>
              <a:rPr lang="ja-JP" altLang="en-US" sz="2000" b="1" dirty="0" smtClean="0">
                <a:solidFill>
                  <a:prstClr val="black"/>
                </a:solidFill>
                <a:latin typeface="+mn-ea"/>
              </a:rPr>
              <a:t>（</a:t>
            </a:r>
            <a:r>
              <a:rPr lang="ja-JP" altLang="en-US" sz="2000" b="1" dirty="0">
                <a:solidFill>
                  <a:prstClr val="black"/>
                </a:solidFill>
                <a:latin typeface="+mn-ea"/>
              </a:rPr>
              <a:t>２）</a:t>
            </a:r>
            <a:r>
              <a:rPr lang="ja-JP" altLang="en-US" sz="2000" b="1" u="heavy" dirty="0">
                <a:solidFill>
                  <a:prstClr val="black"/>
                </a:solidFill>
                <a:latin typeface="+mn-ea"/>
              </a:rPr>
              <a:t>標準</a:t>
            </a:r>
            <a:r>
              <a:rPr lang="en-US" altLang="ja-JP" sz="2000" b="1" u="heavy" dirty="0">
                <a:solidFill>
                  <a:prstClr val="black"/>
                </a:solidFill>
                <a:latin typeface="+mn-ea"/>
              </a:rPr>
              <a:t>API</a:t>
            </a:r>
            <a:r>
              <a:rPr lang="ja-JP" altLang="en-US" sz="2000" b="1" u="heavy" dirty="0" smtClean="0">
                <a:solidFill>
                  <a:prstClr val="black"/>
                </a:solidFill>
                <a:latin typeface="+mn-ea"/>
              </a:rPr>
              <a:t>規格</a:t>
            </a:r>
            <a:r>
              <a:rPr lang="ja-JP" altLang="en-US" sz="2000" b="1" dirty="0" smtClean="0">
                <a:solidFill>
                  <a:prstClr val="black"/>
                </a:solidFill>
                <a:latin typeface="+mn-ea"/>
              </a:rPr>
              <a:t>から構成。</a:t>
            </a:r>
            <a:endParaRPr lang="en-US" altLang="ja-JP" sz="2000" b="1" dirty="0">
              <a:solidFill>
                <a:prstClr val="black"/>
              </a:solidFill>
              <a:latin typeface="+mn-ea"/>
            </a:endParaRPr>
          </a:p>
        </p:txBody>
      </p:sp>
      <p:cxnSp>
        <p:nvCxnSpPr>
          <p:cNvPr id="112" name="直線コネクタ 111"/>
          <p:cNvCxnSpPr>
            <a:cxnSpLocks noChangeShapeType="1"/>
          </p:cNvCxnSpPr>
          <p:nvPr/>
        </p:nvCxnSpPr>
        <p:spPr bwMode="auto">
          <a:xfrm>
            <a:off x="56456" y="4005064"/>
            <a:ext cx="9777536" cy="0"/>
          </a:xfrm>
          <a:prstGeom prst="line">
            <a:avLst/>
          </a:prstGeom>
          <a:ln w="19050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896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211" y="980728"/>
            <a:ext cx="9351484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直線コネクタ 3"/>
          <p:cNvCxnSpPr>
            <a:cxnSpLocks noChangeShapeType="1"/>
          </p:cNvCxnSpPr>
          <p:nvPr/>
        </p:nvCxnSpPr>
        <p:spPr bwMode="auto">
          <a:xfrm>
            <a:off x="0" y="476672"/>
            <a:ext cx="9906000" cy="1587"/>
          </a:xfrm>
          <a:prstGeom prst="line">
            <a:avLst/>
          </a:prstGeom>
          <a:noFill/>
          <a:ln w="63500" cmpd="sng" algn="ctr">
            <a:solidFill>
              <a:srgbClr val="FF9900"/>
            </a:solidFill>
            <a:round/>
            <a:headEnd/>
            <a:tailEnd/>
          </a:ln>
        </p:spPr>
      </p:cxnSp>
      <p:sp>
        <p:nvSpPr>
          <p:cNvPr id="5" name="テキスト ボックス 4"/>
          <p:cNvSpPr txBox="1"/>
          <p:nvPr/>
        </p:nvSpPr>
        <p:spPr>
          <a:xfrm>
            <a:off x="-28228" y="15023"/>
            <a:ext cx="9905999" cy="461649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pPr algn="ctr"/>
            <a:r>
              <a:rPr lang="ja-JP" altLang="en-US" sz="2400" b="1" dirty="0" smtClean="0">
                <a:solidFill>
                  <a:prstClr val="black"/>
                </a:solidFill>
                <a:latin typeface="ＭＳ Ｐゴシック"/>
              </a:rPr>
              <a:t>平成２４年度の実証分野①</a:t>
            </a:r>
            <a:endParaRPr lang="ja-JP" altLang="en-US" sz="2400" b="1" dirty="0">
              <a:solidFill>
                <a:prstClr val="black"/>
              </a:solidFill>
              <a:latin typeface="ＭＳ Ｐゴシック"/>
            </a:endParaRPr>
          </a:p>
        </p:txBody>
      </p:sp>
      <p:cxnSp>
        <p:nvCxnSpPr>
          <p:cNvPr id="6" name="直線コネクタ 5"/>
          <p:cNvCxnSpPr/>
          <p:nvPr/>
        </p:nvCxnSpPr>
        <p:spPr>
          <a:xfrm>
            <a:off x="6841814" y="4725144"/>
            <a:ext cx="1855602" cy="0"/>
          </a:xfrm>
          <a:prstGeom prst="line">
            <a:avLst/>
          </a:prstGeom>
          <a:ln w="317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>
            <a:off x="6799478" y="5013176"/>
            <a:ext cx="1465890" cy="0"/>
          </a:xfrm>
          <a:prstGeom prst="line">
            <a:avLst/>
          </a:prstGeom>
          <a:ln w="317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6841814" y="5301208"/>
            <a:ext cx="2367880" cy="0"/>
          </a:xfrm>
          <a:prstGeom prst="line">
            <a:avLst/>
          </a:prstGeom>
          <a:ln w="317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スライド番号プレースホルダ 2"/>
          <p:cNvSpPr txBox="1">
            <a:spLocks/>
          </p:cNvSpPr>
          <p:nvPr/>
        </p:nvSpPr>
        <p:spPr bwMode="auto">
          <a:xfrm>
            <a:off x="9402763" y="33548"/>
            <a:ext cx="436562" cy="304800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none" lIns="91424" tIns="45712" rIns="91424" bIns="45712" anchor="ctr" anchorCtr="1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A9FCA8-C93E-423A-B190-5510D9E07E3E}" type="slidenum">
              <a:rPr kumimoji="0" lang="en-US" altLang="ja-JP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</a:rPr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ja-JP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93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/>
          <p:cNvCxnSpPr>
            <a:cxnSpLocks noChangeShapeType="1"/>
          </p:cNvCxnSpPr>
          <p:nvPr/>
        </p:nvCxnSpPr>
        <p:spPr bwMode="auto">
          <a:xfrm>
            <a:off x="0" y="476672"/>
            <a:ext cx="9906000" cy="1587"/>
          </a:xfrm>
          <a:prstGeom prst="line">
            <a:avLst/>
          </a:prstGeom>
          <a:noFill/>
          <a:ln w="63500" cmpd="sng" algn="ctr">
            <a:solidFill>
              <a:srgbClr val="FF9900"/>
            </a:solidFill>
            <a:round/>
            <a:headEnd/>
            <a:tailEnd/>
          </a:ln>
        </p:spPr>
      </p:cxnSp>
      <p:sp>
        <p:nvSpPr>
          <p:cNvPr id="4" name="テキスト ボックス 3"/>
          <p:cNvSpPr txBox="1"/>
          <p:nvPr/>
        </p:nvSpPr>
        <p:spPr>
          <a:xfrm>
            <a:off x="-28228" y="15023"/>
            <a:ext cx="9905999" cy="461649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pPr algn="ctr"/>
            <a:r>
              <a:rPr lang="ja-JP" altLang="en-US" sz="2400" b="1" dirty="0" smtClean="0">
                <a:solidFill>
                  <a:prstClr val="black"/>
                </a:solidFill>
                <a:latin typeface="ＭＳ Ｐゴシック"/>
              </a:rPr>
              <a:t>平成２４年度の実証分野②</a:t>
            </a:r>
            <a:endParaRPr lang="ja-JP" altLang="en-US" sz="2400" b="1" dirty="0">
              <a:solidFill>
                <a:prstClr val="black"/>
              </a:solidFill>
              <a:latin typeface="ＭＳ Ｐゴシック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756" y="775734"/>
            <a:ext cx="9503764" cy="5749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スライド番号プレースホルダ 2"/>
          <p:cNvSpPr txBox="1">
            <a:spLocks/>
          </p:cNvSpPr>
          <p:nvPr/>
        </p:nvSpPr>
        <p:spPr bwMode="auto">
          <a:xfrm>
            <a:off x="9402763" y="33548"/>
            <a:ext cx="436562" cy="304800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none" lIns="91424" tIns="45712" rIns="91424" bIns="45712" anchor="ctr" anchorCtr="1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A9FCA8-C93E-423A-B190-5510D9E07E3E}" type="slidenum">
              <a:rPr kumimoji="0" lang="en-US" altLang="ja-JP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</a:rPr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ja-JP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</a:endParaRPr>
          </a:p>
        </p:txBody>
      </p:sp>
      <p:cxnSp>
        <p:nvCxnSpPr>
          <p:cNvPr id="7" name="直線コネクタ 6"/>
          <p:cNvCxnSpPr/>
          <p:nvPr/>
        </p:nvCxnSpPr>
        <p:spPr>
          <a:xfrm>
            <a:off x="5529064" y="1772816"/>
            <a:ext cx="3384376" cy="0"/>
          </a:xfrm>
          <a:prstGeom prst="line">
            <a:avLst/>
          </a:prstGeom>
          <a:ln w="317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070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555" y="764704"/>
            <a:ext cx="9328234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直線コネクタ 3"/>
          <p:cNvCxnSpPr/>
          <p:nvPr/>
        </p:nvCxnSpPr>
        <p:spPr>
          <a:xfrm>
            <a:off x="6537014" y="4725144"/>
            <a:ext cx="2520280" cy="0"/>
          </a:xfrm>
          <a:prstGeom prst="line">
            <a:avLst/>
          </a:prstGeom>
          <a:ln w="317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>
            <a:cxnSpLocks noChangeShapeType="1"/>
          </p:cNvCxnSpPr>
          <p:nvPr/>
        </p:nvCxnSpPr>
        <p:spPr bwMode="auto">
          <a:xfrm>
            <a:off x="0" y="476672"/>
            <a:ext cx="9906000" cy="1587"/>
          </a:xfrm>
          <a:prstGeom prst="line">
            <a:avLst/>
          </a:prstGeom>
          <a:noFill/>
          <a:ln w="63500" cmpd="sng" algn="ctr">
            <a:solidFill>
              <a:srgbClr val="FF9900"/>
            </a:solidFill>
            <a:round/>
            <a:headEnd/>
            <a:tailEnd/>
          </a:ln>
        </p:spPr>
      </p:cxnSp>
      <p:cxnSp>
        <p:nvCxnSpPr>
          <p:cNvPr id="7" name="直線コネクタ 6"/>
          <p:cNvCxnSpPr/>
          <p:nvPr/>
        </p:nvCxnSpPr>
        <p:spPr>
          <a:xfrm>
            <a:off x="5276874" y="5013176"/>
            <a:ext cx="2520280" cy="0"/>
          </a:xfrm>
          <a:prstGeom prst="line">
            <a:avLst/>
          </a:prstGeom>
          <a:ln w="317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/>
        </p:nvSpPr>
        <p:spPr>
          <a:xfrm>
            <a:off x="-28228" y="15023"/>
            <a:ext cx="9905999" cy="461649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pPr algn="ctr"/>
            <a:r>
              <a:rPr lang="ja-JP" altLang="en-US" sz="2400" b="1" dirty="0" smtClean="0">
                <a:solidFill>
                  <a:prstClr val="black"/>
                </a:solidFill>
                <a:latin typeface="ＭＳ Ｐゴシック"/>
              </a:rPr>
              <a:t>平成２４年度の実証分野③</a:t>
            </a:r>
            <a:endParaRPr lang="ja-JP" altLang="en-US" sz="2400" b="1" dirty="0">
              <a:solidFill>
                <a:prstClr val="black"/>
              </a:solidFill>
              <a:latin typeface="ＭＳ Ｐゴシック"/>
            </a:endParaRPr>
          </a:p>
        </p:txBody>
      </p:sp>
      <p:sp>
        <p:nvSpPr>
          <p:cNvPr id="10" name="スライド番号プレースホルダ 2"/>
          <p:cNvSpPr txBox="1">
            <a:spLocks/>
          </p:cNvSpPr>
          <p:nvPr/>
        </p:nvSpPr>
        <p:spPr bwMode="auto">
          <a:xfrm>
            <a:off x="9402763" y="33548"/>
            <a:ext cx="436562" cy="304800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none" lIns="91424" tIns="45712" rIns="91424" bIns="45712" anchor="ctr" anchorCtr="1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A9FCA8-C93E-423A-B190-5510D9E07E3E}" type="slidenum">
              <a:rPr kumimoji="0" lang="en-US" altLang="ja-JP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</a:rPr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ja-JP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>
            <a:off x="7473280" y="4437112"/>
            <a:ext cx="1728192" cy="0"/>
          </a:xfrm>
          <a:prstGeom prst="line">
            <a:avLst/>
          </a:prstGeom>
          <a:ln w="317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5169024" y="4707932"/>
            <a:ext cx="1008112" cy="0"/>
          </a:xfrm>
          <a:prstGeom prst="line">
            <a:avLst/>
          </a:prstGeom>
          <a:ln w="317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正方形/長方形 1"/>
          <p:cNvSpPr/>
          <p:nvPr/>
        </p:nvSpPr>
        <p:spPr>
          <a:xfrm>
            <a:off x="7569554" y="2076623"/>
            <a:ext cx="179858" cy="144016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128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/>
          <p:cNvCxnSpPr>
            <a:cxnSpLocks noChangeShapeType="1"/>
          </p:cNvCxnSpPr>
          <p:nvPr/>
        </p:nvCxnSpPr>
        <p:spPr bwMode="auto">
          <a:xfrm>
            <a:off x="0" y="476672"/>
            <a:ext cx="9906000" cy="1587"/>
          </a:xfrm>
          <a:prstGeom prst="line">
            <a:avLst/>
          </a:prstGeom>
          <a:noFill/>
          <a:ln w="63500" cmpd="sng" algn="ctr">
            <a:solidFill>
              <a:srgbClr val="FF9900"/>
            </a:solidFill>
            <a:round/>
            <a:headEnd/>
            <a:tailEnd/>
          </a:ln>
        </p:spPr>
      </p:cxnSp>
      <p:sp>
        <p:nvSpPr>
          <p:cNvPr id="4" name="テキスト ボックス 3"/>
          <p:cNvSpPr txBox="1"/>
          <p:nvPr/>
        </p:nvSpPr>
        <p:spPr>
          <a:xfrm>
            <a:off x="-28228" y="15023"/>
            <a:ext cx="9905999" cy="461649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pPr algn="ctr"/>
            <a:r>
              <a:rPr lang="ja-JP" altLang="en-US" sz="2400" b="1" dirty="0" smtClean="0">
                <a:solidFill>
                  <a:prstClr val="black"/>
                </a:solidFill>
                <a:latin typeface="ＭＳ Ｐゴシック"/>
              </a:rPr>
              <a:t>平成２４年度の実証分野④</a:t>
            </a:r>
            <a:endParaRPr lang="ja-JP" altLang="en-US" sz="2400" b="1" dirty="0">
              <a:solidFill>
                <a:prstClr val="black"/>
              </a:solidFill>
              <a:latin typeface="ＭＳ Ｐゴシック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45" y="836712"/>
            <a:ext cx="9461680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スライド番号プレースホルダ 2"/>
          <p:cNvSpPr txBox="1">
            <a:spLocks/>
          </p:cNvSpPr>
          <p:nvPr/>
        </p:nvSpPr>
        <p:spPr bwMode="auto">
          <a:xfrm>
            <a:off x="9402763" y="33548"/>
            <a:ext cx="436562" cy="304800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none" lIns="91424" tIns="45712" rIns="91424" bIns="45712" anchor="ctr" anchorCtr="1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A9FCA8-C93E-423A-B190-5510D9E07E3E}" type="slidenum">
              <a:rPr kumimoji="0" lang="en-US" altLang="ja-JP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</a:rPr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ja-JP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</a:endParaRPr>
          </a:p>
        </p:txBody>
      </p:sp>
      <p:cxnSp>
        <p:nvCxnSpPr>
          <p:cNvPr id="7" name="直線コネクタ 6"/>
          <p:cNvCxnSpPr/>
          <p:nvPr/>
        </p:nvCxnSpPr>
        <p:spPr>
          <a:xfrm>
            <a:off x="5961112" y="5013176"/>
            <a:ext cx="2520280" cy="0"/>
          </a:xfrm>
          <a:prstGeom prst="line">
            <a:avLst/>
          </a:prstGeom>
          <a:ln w="317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1352600" y="1844824"/>
            <a:ext cx="1080120" cy="0"/>
          </a:xfrm>
          <a:prstGeom prst="line">
            <a:avLst/>
          </a:prstGeom>
          <a:ln w="317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1352600" y="2132856"/>
            <a:ext cx="1080120" cy="0"/>
          </a:xfrm>
          <a:prstGeom prst="line">
            <a:avLst/>
          </a:prstGeom>
          <a:ln w="317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701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Line 14"/>
          <p:cNvSpPr>
            <a:spLocks noChangeShapeType="1"/>
          </p:cNvSpPr>
          <p:nvPr/>
        </p:nvSpPr>
        <p:spPr bwMode="auto">
          <a:xfrm flipH="1">
            <a:off x="2004392" y="5122706"/>
            <a:ext cx="0" cy="1601169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4" tIns="45712" rIns="91424" bIns="45712" anchor="ctr"/>
          <a:lstStyle/>
          <a:p>
            <a:endParaRPr lang="ja-JP" altLang="en-US" sz="12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37" name="Line 14"/>
          <p:cNvSpPr>
            <a:spLocks noChangeShapeType="1"/>
          </p:cNvSpPr>
          <p:nvPr/>
        </p:nvSpPr>
        <p:spPr bwMode="auto">
          <a:xfrm flipH="1">
            <a:off x="3835457" y="5085185"/>
            <a:ext cx="0" cy="163869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4" tIns="45712" rIns="91424" bIns="45712" anchor="ctr"/>
          <a:lstStyle/>
          <a:p>
            <a:endParaRPr lang="ja-JP" altLang="en-US" sz="12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38" name="Line 14"/>
          <p:cNvSpPr>
            <a:spLocks noChangeShapeType="1"/>
          </p:cNvSpPr>
          <p:nvPr/>
        </p:nvSpPr>
        <p:spPr bwMode="auto">
          <a:xfrm flipH="1">
            <a:off x="5835187" y="5137304"/>
            <a:ext cx="0" cy="158657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4" tIns="45712" rIns="91424" bIns="45712" anchor="ctr"/>
          <a:lstStyle/>
          <a:p>
            <a:endParaRPr lang="ja-JP" altLang="en-US" sz="12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39" name="Line 14"/>
          <p:cNvSpPr>
            <a:spLocks noChangeShapeType="1"/>
          </p:cNvSpPr>
          <p:nvPr/>
        </p:nvSpPr>
        <p:spPr bwMode="auto">
          <a:xfrm flipH="1">
            <a:off x="7761312" y="5137304"/>
            <a:ext cx="0" cy="158657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4" tIns="45712" rIns="91424" bIns="45712" anchor="ctr"/>
          <a:lstStyle/>
          <a:p>
            <a:endParaRPr lang="ja-JP" altLang="en-US" sz="12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41" name="Line 14"/>
          <p:cNvSpPr>
            <a:spLocks noChangeShapeType="1"/>
          </p:cNvSpPr>
          <p:nvPr/>
        </p:nvSpPr>
        <p:spPr bwMode="auto">
          <a:xfrm flipH="1">
            <a:off x="9561512" y="5137304"/>
            <a:ext cx="0" cy="158657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4" tIns="45712" rIns="91424" bIns="45712" anchor="ctr"/>
          <a:lstStyle/>
          <a:p>
            <a:endParaRPr lang="ja-JP" altLang="en-US" sz="12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-87560" y="-27384"/>
            <a:ext cx="9905999" cy="461649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pPr algn="ctr"/>
            <a:r>
              <a:rPr lang="ja-JP" altLang="en-US" sz="2400" b="1" dirty="0" smtClean="0">
                <a:latin typeface="+mj-ea"/>
                <a:ea typeface="+mj-ea"/>
              </a:rPr>
              <a:t>成果の展開方策</a:t>
            </a:r>
            <a:endParaRPr kumimoji="1" lang="ja-JP" altLang="en-US" sz="24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109696" y="498764"/>
            <a:ext cx="9688627" cy="102240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marL="182531" indent="-182531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■　</a:t>
            </a:r>
            <a:r>
              <a:rPr lang="en-US" altLang="ja-JP" sz="2000" dirty="0" smtClean="0">
                <a:solidFill>
                  <a:srgbClr val="FF0000"/>
                </a:solidFill>
                <a:latin typeface="+mn-ea"/>
              </a:rPr>
              <a:t>IT</a:t>
            </a:r>
            <a:r>
              <a:rPr lang="ja-JP" altLang="en-US" sz="2000" dirty="0">
                <a:solidFill>
                  <a:srgbClr val="FF0000"/>
                </a:solidFill>
                <a:latin typeface="+mn-ea"/>
              </a:rPr>
              <a:t>戦略</a:t>
            </a:r>
            <a:r>
              <a:rPr lang="ja-JP" altLang="en-US" sz="2000" dirty="0" smtClean="0">
                <a:solidFill>
                  <a:srgbClr val="FF0000"/>
                </a:solidFill>
                <a:latin typeface="+mn-ea"/>
              </a:rPr>
              <a:t>本部</a:t>
            </a:r>
            <a:r>
              <a:rPr lang="ja-JP" altLang="en-US" sz="2000" dirty="0" smtClean="0">
                <a:solidFill>
                  <a:schemeClr val="tx1"/>
                </a:solidFill>
                <a:latin typeface="+mn-ea"/>
              </a:rPr>
              <a:t>に</a:t>
            </a:r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設置</a:t>
            </a:r>
            <a:r>
              <a:rPr lang="ja-JP" altLang="en-US" sz="2000" dirty="0" smtClean="0">
                <a:solidFill>
                  <a:schemeClr val="tx1"/>
                </a:solidFill>
                <a:latin typeface="+mn-ea"/>
              </a:rPr>
              <a:t>された</a:t>
            </a:r>
            <a:r>
              <a:rPr lang="ja-JP" altLang="en-US" sz="2000" dirty="0" smtClean="0">
                <a:solidFill>
                  <a:srgbClr val="FF0000"/>
                </a:solidFill>
                <a:latin typeface="+mn-ea"/>
              </a:rPr>
              <a:t>「</a:t>
            </a:r>
            <a:r>
              <a:rPr lang="ja-JP" altLang="en-US" sz="2000" dirty="0">
                <a:solidFill>
                  <a:srgbClr val="FF0000"/>
                </a:solidFill>
                <a:latin typeface="+mn-ea"/>
              </a:rPr>
              <a:t>電子</a:t>
            </a:r>
            <a:r>
              <a:rPr lang="ja-JP" altLang="en-US" sz="2000" dirty="0" smtClean="0">
                <a:solidFill>
                  <a:srgbClr val="FF0000"/>
                </a:solidFill>
                <a:latin typeface="+mn-ea"/>
              </a:rPr>
              <a:t>行政</a:t>
            </a:r>
            <a:r>
              <a:rPr lang="ja-JP" altLang="en-US" sz="2000" dirty="0">
                <a:solidFill>
                  <a:srgbClr val="FF0000"/>
                </a:solidFill>
                <a:latin typeface="+mn-ea"/>
              </a:rPr>
              <a:t>オープンデータ</a:t>
            </a:r>
            <a:r>
              <a:rPr lang="ja-JP" altLang="en-US" sz="2000" dirty="0" smtClean="0">
                <a:solidFill>
                  <a:srgbClr val="FF0000"/>
                </a:solidFill>
                <a:latin typeface="+mn-ea"/>
              </a:rPr>
              <a:t>実務者</a:t>
            </a:r>
            <a:r>
              <a:rPr lang="ja-JP" altLang="en-US" sz="2000" dirty="0">
                <a:solidFill>
                  <a:srgbClr val="FF0000"/>
                </a:solidFill>
                <a:latin typeface="+mn-ea"/>
              </a:rPr>
              <a:t>会議</a:t>
            </a:r>
            <a:r>
              <a:rPr lang="ja-JP" altLang="en-US" sz="2000" dirty="0" smtClean="0">
                <a:solidFill>
                  <a:srgbClr val="FF0000"/>
                </a:solidFill>
                <a:latin typeface="+mn-ea"/>
              </a:rPr>
              <a:t>」に貢献</a:t>
            </a:r>
            <a:r>
              <a:rPr lang="ja-JP" altLang="en-US" sz="2000" dirty="0" smtClean="0">
                <a:solidFill>
                  <a:schemeClr val="tx1"/>
                </a:solidFill>
                <a:latin typeface="+mn-ea"/>
              </a:rPr>
              <a:t>。</a:t>
            </a:r>
            <a:endParaRPr lang="en-US" altLang="ja-JP" sz="20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■　</a:t>
            </a:r>
            <a:r>
              <a:rPr lang="en-US" altLang="ja-JP" sz="2000" dirty="0">
                <a:solidFill>
                  <a:srgbClr val="FF0000"/>
                </a:solidFill>
                <a:latin typeface="+mn-ea"/>
              </a:rPr>
              <a:t>ITU-T</a:t>
            </a:r>
            <a:r>
              <a:rPr lang="ja-JP" altLang="en-US" sz="1050" dirty="0">
                <a:solidFill>
                  <a:schemeClr val="tx1"/>
                </a:solidFill>
                <a:latin typeface="+mn-ea"/>
              </a:rPr>
              <a:t>（注</a:t>
            </a:r>
            <a:r>
              <a:rPr lang="en-US" altLang="ja-JP" sz="1050" dirty="0">
                <a:solidFill>
                  <a:schemeClr val="tx1"/>
                </a:solidFill>
                <a:latin typeface="+mn-ea"/>
              </a:rPr>
              <a:t>1</a:t>
            </a:r>
            <a:r>
              <a:rPr lang="ja-JP" altLang="en-US" sz="1050" dirty="0">
                <a:solidFill>
                  <a:schemeClr val="tx1"/>
                </a:solidFill>
                <a:latin typeface="+mn-ea"/>
              </a:rPr>
              <a:t>）</a:t>
            </a:r>
            <a:r>
              <a:rPr lang="ja-JP" altLang="en-US" sz="2000" dirty="0">
                <a:solidFill>
                  <a:srgbClr val="FF0000"/>
                </a:solidFill>
                <a:latin typeface="+mn-ea"/>
              </a:rPr>
              <a:t>や</a:t>
            </a:r>
            <a:r>
              <a:rPr lang="en-US" altLang="ja-JP" sz="2000" dirty="0">
                <a:solidFill>
                  <a:srgbClr val="FF0000"/>
                </a:solidFill>
                <a:latin typeface="+mn-ea"/>
              </a:rPr>
              <a:t>W3C</a:t>
            </a:r>
            <a:r>
              <a:rPr lang="ja-JP" altLang="en-US" sz="1050" dirty="0">
                <a:solidFill>
                  <a:schemeClr val="tx1"/>
                </a:solidFill>
                <a:latin typeface="+mn-ea"/>
              </a:rPr>
              <a:t>（注</a:t>
            </a:r>
            <a:r>
              <a:rPr lang="en-US" altLang="ja-JP" sz="1050" dirty="0">
                <a:solidFill>
                  <a:schemeClr val="tx1"/>
                </a:solidFill>
                <a:latin typeface="+mn-ea"/>
              </a:rPr>
              <a:t>2</a:t>
            </a:r>
            <a:r>
              <a:rPr lang="ja-JP" altLang="en-US" sz="1050" dirty="0">
                <a:solidFill>
                  <a:schemeClr val="tx1"/>
                </a:solidFill>
                <a:latin typeface="+mn-ea"/>
              </a:rPr>
              <a:t>）</a:t>
            </a:r>
            <a:r>
              <a:rPr lang="ja-JP" altLang="en-US" sz="2000" dirty="0">
                <a:solidFill>
                  <a:srgbClr val="FF0000"/>
                </a:solidFill>
                <a:latin typeface="+mn-ea"/>
              </a:rPr>
              <a:t>へ標準化提案</a:t>
            </a:r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を行い</a:t>
            </a:r>
            <a:r>
              <a:rPr lang="ja-JP" altLang="en-US" sz="2000" dirty="0" smtClean="0">
                <a:solidFill>
                  <a:schemeClr val="tx1"/>
                </a:solidFill>
                <a:latin typeface="+mn-ea"/>
              </a:rPr>
              <a:t>、平成</a:t>
            </a:r>
            <a:r>
              <a:rPr lang="en-US" altLang="ja-JP" sz="2000" dirty="0" smtClean="0">
                <a:solidFill>
                  <a:schemeClr val="tx1"/>
                </a:solidFill>
                <a:latin typeface="+mn-ea"/>
              </a:rPr>
              <a:t>27</a:t>
            </a:r>
            <a:r>
              <a:rPr lang="ja-JP" altLang="en-US" sz="2000" dirty="0" smtClean="0">
                <a:solidFill>
                  <a:schemeClr val="tx1"/>
                </a:solidFill>
                <a:latin typeface="+mn-ea"/>
              </a:rPr>
              <a:t>年度までの</a:t>
            </a:r>
            <a:r>
              <a:rPr lang="ja-JP" altLang="en-US" sz="2000" dirty="0" smtClean="0">
                <a:solidFill>
                  <a:srgbClr val="FF0000"/>
                </a:solidFill>
                <a:latin typeface="+mn-ea"/>
              </a:rPr>
              <a:t>国際</a:t>
            </a:r>
            <a:r>
              <a:rPr lang="ja-JP" altLang="en-US" sz="2000" dirty="0">
                <a:solidFill>
                  <a:srgbClr val="FF0000"/>
                </a:solidFill>
                <a:latin typeface="+mn-ea"/>
              </a:rPr>
              <a:t>標準化</a:t>
            </a:r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を目指す。</a:t>
            </a:r>
            <a:endParaRPr lang="en-US" altLang="ja-JP" sz="20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000" dirty="0" smtClean="0">
                <a:solidFill>
                  <a:schemeClr val="tx1"/>
                </a:solidFill>
                <a:latin typeface="+mn-ea"/>
              </a:rPr>
              <a:t>　　　　　　　　　（</a:t>
            </a:r>
            <a:r>
              <a:rPr lang="ja-JP" altLang="en-US" sz="1000" dirty="0">
                <a:solidFill>
                  <a:schemeClr val="tx1"/>
                </a:solidFill>
                <a:latin typeface="+mn-ea"/>
              </a:rPr>
              <a:t>注</a:t>
            </a:r>
            <a:r>
              <a:rPr lang="en-US" altLang="ja-JP" sz="1000" dirty="0">
                <a:solidFill>
                  <a:schemeClr val="tx1"/>
                </a:solidFill>
                <a:latin typeface="+mn-ea"/>
              </a:rPr>
              <a:t>1</a:t>
            </a:r>
            <a:r>
              <a:rPr lang="ja-JP" altLang="en-US" sz="1000" dirty="0">
                <a:solidFill>
                  <a:schemeClr val="tx1"/>
                </a:solidFill>
                <a:latin typeface="+mn-ea"/>
              </a:rPr>
              <a:t>）</a:t>
            </a:r>
            <a:r>
              <a:rPr lang="en-US" altLang="ja-JP" sz="1000" dirty="0">
                <a:solidFill>
                  <a:schemeClr val="tx1"/>
                </a:solidFill>
                <a:latin typeface="+mn-ea"/>
              </a:rPr>
              <a:t>International Telecommunication Union Telecommunication Standardization Sector</a:t>
            </a:r>
            <a:r>
              <a:rPr lang="ja-JP" altLang="en-US" sz="1000" dirty="0">
                <a:solidFill>
                  <a:schemeClr val="tx1"/>
                </a:solidFill>
                <a:latin typeface="+mn-ea"/>
              </a:rPr>
              <a:t>の略。国際電気通信連合において、通信分野の標準策定を担当する部門。</a:t>
            </a:r>
            <a:endParaRPr lang="en-US" altLang="ja-JP" sz="10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+mn-ea"/>
              </a:rPr>
              <a:t>　　　　　　　　　</a:t>
            </a:r>
            <a:r>
              <a:rPr lang="ja-JP" altLang="en-US" sz="1000" dirty="0" smtClean="0">
                <a:solidFill>
                  <a:schemeClr val="tx1"/>
                </a:solidFill>
                <a:latin typeface="+mn-ea"/>
              </a:rPr>
              <a:t>（</a:t>
            </a:r>
            <a:r>
              <a:rPr lang="ja-JP" altLang="en-US" sz="1000" dirty="0">
                <a:solidFill>
                  <a:schemeClr val="tx1"/>
                </a:solidFill>
                <a:latin typeface="+mn-ea"/>
              </a:rPr>
              <a:t>注</a:t>
            </a:r>
            <a:r>
              <a:rPr lang="en-US" altLang="ja-JP" sz="1000" dirty="0">
                <a:solidFill>
                  <a:schemeClr val="tx1"/>
                </a:solidFill>
                <a:latin typeface="+mn-ea"/>
              </a:rPr>
              <a:t>2</a:t>
            </a:r>
            <a:r>
              <a:rPr lang="ja-JP" altLang="en-US" sz="1000" dirty="0">
                <a:solidFill>
                  <a:schemeClr val="tx1"/>
                </a:solidFill>
                <a:latin typeface="+mn-ea"/>
              </a:rPr>
              <a:t>）</a:t>
            </a:r>
            <a:r>
              <a:rPr lang="en-US" altLang="ja-JP" sz="1000" dirty="0">
                <a:solidFill>
                  <a:schemeClr val="tx1"/>
                </a:solidFill>
                <a:latin typeface="+mn-ea"/>
              </a:rPr>
              <a:t>World Wide Web Consortium</a:t>
            </a:r>
            <a:r>
              <a:rPr lang="ja-JP" altLang="en-US" sz="1000" dirty="0">
                <a:solidFill>
                  <a:schemeClr val="tx1"/>
                </a:solidFill>
                <a:latin typeface="+mn-ea"/>
              </a:rPr>
              <a:t>の略。</a:t>
            </a:r>
            <a:r>
              <a:rPr lang="en-US" altLang="ja-JP" sz="1000" dirty="0">
                <a:solidFill>
                  <a:schemeClr val="tx1"/>
                </a:solidFill>
                <a:latin typeface="+mn-ea"/>
              </a:rPr>
              <a:t>World Wide Web</a:t>
            </a:r>
            <a:r>
              <a:rPr lang="ja-JP" altLang="en-US" sz="1000" dirty="0">
                <a:solidFill>
                  <a:schemeClr val="tx1"/>
                </a:solidFill>
                <a:latin typeface="+mn-ea"/>
              </a:rPr>
              <a:t>で使用される各種技術の標準化を推進する非営利団体。</a:t>
            </a:r>
          </a:p>
        </p:txBody>
      </p:sp>
      <p:sp>
        <p:nvSpPr>
          <p:cNvPr id="102" name="ホームベース 101"/>
          <p:cNvSpPr/>
          <p:nvPr/>
        </p:nvSpPr>
        <p:spPr bwMode="auto">
          <a:xfrm>
            <a:off x="1202305" y="5445224"/>
            <a:ext cx="4328849" cy="401032"/>
          </a:xfrm>
          <a:prstGeom prst="homePlate">
            <a:avLst/>
          </a:prstGeom>
          <a:solidFill>
            <a:srgbClr val="0070C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none" lIns="91424" tIns="45712" rIns="91424" bIns="45712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  <a:cs typeface="ヒラギノ角ゴ ProN W6"/>
              </a:rPr>
              <a:t>共通</a:t>
            </a:r>
            <a:r>
              <a:rPr lang="en-US" altLang="ja-JP" sz="14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  <a:cs typeface="ヒラギノ角ゴ ProN W6"/>
              </a:rPr>
              <a:t>API</a:t>
            </a:r>
            <a:r>
              <a:rPr lang="ja-JP" altLang="en-US" sz="14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  <a:cs typeface="ヒラギノ角ゴ ProN W6"/>
              </a:rPr>
              <a:t>の策定</a:t>
            </a:r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888758" y="5096097"/>
            <a:ext cx="889955" cy="261594"/>
          </a:xfrm>
          <a:prstGeom prst="rect">
            <a:avLst/>
          </a:prstGeom>
          <a:noFill/>
        </p:spPr>
        <p:txBody>
          <a:bodyPr wrap="none" lIns="91424" tIns="45712" rIns="91424" bIns="45712" rtlCol="0">
            <a:spAutoFit/>
          </a:bodyPr>
          <a:lstStyle/>
          <a:p>
            <a:r>
              <a:rPr lang="ja-JP" altLang="en-US" sz="1100" dirty="0" smtClean="0">
                <a:latin typeface="ヒラギノ角ゴ ProN W6"/>
                <a:ea typeface="ヒラギノ角ゴ ProN W6"/>
                <a:cs typeface="ヒラギノ角ゴ ProN W6"/>
              </a:rPr>
              <a:t>平成</a:t>
            </a:r>
            <a:r>
              <a:rPr lang="en-US" altLang="ja-JP" sz="1100" dirty="0" smtClean="0">
                <a:latin typeface="ヒラギノ角ゴ ProN W6"/>
                <a:ea typeface="ヒラギノ角ゴ ProN W6"/>
                <a:cs typeface="ヒラギノ角ゴ ProN W6"/>
              </a:rPr>
              <a:t>24</a:t>
            </a:r>
            <a:r>
              <a:rPr lang="ja-JP" altLang="en-US" sz="1100" dirty="0" smtClean="0">
                <a:latin typeface="ヒラギノ角ゴ ProN W6"/>
                <a:ea typeface="ヒラギノ角ゴ ProN W6"/>
                <a:cs typeface="ヒラギノ角ゴ ProN W6"/>
              </a:rPr>
              <a:t>年度</a:t>
            </a:r>
            <a:endParaRPr lang="ja-JP" altLang="en-US" sz="1100" dirty="0"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2684531" y="5104632"/>
            <a:ext cx="889955" cy="261594"/>
          </a:xfrm>
          <a:prstGeom prst="rect">
            <a:avLst/>
          </a:prstGeom>
          <a:noFill/>
        </p:spPr>
        <p:txBody>
          <a:bodyPr wrap="none" lIns="91424" tIns="45712" rIns="91424" bIns="45712" rtlCol="0">
            <a:spAutoFit/>
          </a:bodyPr>
          <a:lstStyle/>
          <a:p>
            <a:r>
              <a:rPr lang="ja-JP" altLang="en-US" sz="1100" dirty="0" smtClean="0">
                <a:latin typeface="ヒラギノ角ゴ ProN W6"/>
                <a:ea typeface="ヒラギノ角ゴ ProN W6"/>
                <a:cs typeface="ヒラギノ角ゴ ProN W6"/>
              </a:rPr>
              <a:t>平成</a:t>
            </a:r>
            <a:r>
              <a:rPr lang="en-US" altLang="ja-JP" sz="1100" dirty="0" smtClean="0">
                <a:latin typeface="ヒラギノ角ゴ ProN W6"/>
                <a:ea typeface="ヒラギノ角ゴ ProN W6"/>
                <a:cs typeface="ヒラギノ角ゴ ProN W6"/>
              </a:rPr>
              <a:t>25</a:t>
            </a:r>
            <a:r>
              <a:rPr lang="ja-JP" altLang="en-US" sz="1100" dirty="0" smtClean="0">
                <a:latin typeface="ヒラギノ角ゴ ProN W6"/>
                <a:ea typeface="ヒラギノ角ゴ ProN W6"/>
                <a:cs typeface="ヒラギノ角ゴ ProN W6"/>
              </a:rPr>
              <a:t>年度</a:t>
            </a:r>
            <a:endParaRPr lang="ja-JP" altLang="en-US" sz="1100" dirty="0"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4592960" y="5096097"/>
            <a:ext cx="889955" cy="261594"/>
          </a:xfrm>
          <a:prstGeom prst="rect">
            <a:avLst/>
          </a:prstGeom>
          <a:noFill/>
        </p:spPr>
        <p:txBody>
          <a:bodyPr wrap="none" lIns="91424" tIns="45712" rIns="91424" bIns="45712" rtlCol="0">
            <a:spAutoFit/>
          </a:bodyPr>
          <a:lstStyle/>
          <a:p>
            <a:r>
              <a:rPr lang="ja-JP" altLang="en-US" sz="1100" dirty="0" smtClean="0">
                <a:latin typeface="ヒラギノ角ゴ ProN W6"/>
                <a:ea typeface="ヒラギノ角ゴ ProN W6"/>
                <a:cs typeface="ヒラギノ角ゴ ProN W6"/>
              </a:rPr>
              <a:t>平成</a:t>
            </a:r>
            <a:r>
              <a:rPr lang="en-US" altLang="ja-JP" sz="1100" dirty="0" smtClean="0">
                <a:latin typeface="ヒラギノ角ゴ ProN W6"/>
                <a:ea typeface="ヒラギノ角ゴ ProN W6"/>
                <a:cs typeface="ヒラギノ角ゴ ProN W6"/>
              </a:rPr>
              <a:t>26</a:t>
            </a:r>
            <a:r>
              <a:rPr lang="ja-JP" altLang="en-US" sz="1100" dirty="0" smtClean="0">
                <a:latin typeface="ヒラギノ角ゴ ProN W6"/>
                <a:ea typeface="ヒラギノ角ゴ ProN W6"/>
                <a:cs typeface="ヒラギノ角ゴ ProN W6"/>
              </a:rPr>
              <a:t>年度</a:t>
            </a:r>
            <a:endParaRPr lang="ja-JP" altLang="en-US" sz="1100" dirty="0"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6537176" y="5096097"/>
            <a:ext cx="889955" cy="261594"/>
          </a:xfrm>
          <a:prstGeom prst="rect">
            <a:avLst/>
          </a:prstGeom>
          <a:noFill/>
        </p:spPr>
        <p:txBody>
          <a:bodyPr wrap="none" lIns="91424" tIns="45712" rIns="91424" bIns="45712" rtlCol="0">
            <a:spAutoFit/>
          </a:bodyPr>
          <a:lstStyle/>
          <a:p>
            <a:r>
              <a:rPr lang="ja-JP" altLang="en-US" sz="1100" dirty="0" smtClean="0">
                <a:latin typeface="ヒラギノ角ゴ ProN W6"/>
                <a:ea typeface="ヒラギノ角ゴ ProN W6"/>
                <a:cs typeface="ヒラギノ角ゴ ProN W6"/>
              </a:rPr>
              <a:t>平成</a:t>
            </a:r>
            <a:r>
              <a:rPr lang="en-US" altLang="ja-JP" sz="1100" dirty="0" smtClean="0">
                <a:latin typeface="ヒラギノ角ゴ ProN W6"/>
                <a:ea typeface="ヒラギノ角ゴ ProN W6"/>
                <a:cs typeface="ヒラギノ角ゴ ProN W6"/>
              </a:rPr>
              <a:t>27</a:t>
            </a:r>
            <a:r>
              <a:rPr lang="ja-JP" altLang="en-US" sz="1100" dirty="0" smtClean="0">
                <a:latin typeface="ヒラギノ角ゴ ProN W6"/>
                <a:ea typeface="ヒラギノ角ゴ ProN W6"/>
                <a:cs typeface="ヒラギノ角ゴ ProN W6"/>
              </a:rPr>
              <a:t>年度</a:t>
            </a:r>
            <a:endParaRPr lang="ja-JP" altLang="en-US" sz="1100" dirty="0"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8409385" y="5096097"/>
            <a:ext cx="889955" cy="261594"/>
          </a:xfrm>
          <a:prstGeom prst="rect">
            <a:avLst/>
          </a:prstGeom>
          <a:noFill/>
        </p:spPr>
        <p:txBody>
          <a:bodyPr wrap="none" lIns="91424" tIns="45712" rIns="91424" bIns="45712" rtlCol="0">
            <a:spAutoFit/>
          </a:bodyPr>
          <a:lstStyle/>
          <a:p>
            <a:r>
              <a:rPr lang="ja-JP" altLang="en-US" sz="1100" dirty="0" smtClean="0">
                <a:latin typeface="ヒラギノ角ゴ ProN W6"/>
                <a:ea typeface="ヒラギノ角ゴ ProN W6"/>
                <a:cs typeface="ヒラギノ角ゴ ProN W6"/>
              </a:rPr>
              <a:t>平成</a:t>
            </a:r>
            <a:r>
              <a:rPr lang="en-US" altLang="ja-JP" sz="1100" dirty="0" smtClean="0">
                <a:latin typeface="ヒラギノ角ゴ ProN W6"/>
                <a:ea typeface="ヒラギノ角ゴ ProN W6"/>
                <a:cs typeface="ヒラギノ角ゴ ProN W6"/>
              </a:rPr>
              <a:t>28</a:t>
            </a:r>
            <a:r>
              <a:rPr lang="ja-JP" altLang="en-US" sz="1100" dirty="0" smtClean="0">
                <a:latin typeface="ヒラギノ角ゴ ProN W6"/>
                <a:ea typeface="ヒラギノ角ゴ ProN W6"/>
                <a:cs typeface="ヒラギノ角ゴ ProN W6"/>
              </a:rPr>
              <a:t>年度</a:t>
            </a:r>
            <a:endParaRPr lang="ja-JP" altLang="en-US" sz="1100" dirty="0"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1856657" y="4798854"/>
            <a:ext cx="2664295" cy="276983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r>
              <a:rPr lang="ja-JP" altLang="en-US" sz="1200" dirty="0">
                <a:latin typeface="+mn-ea"/>
                <a:cs typeface="ヒラギノ角ゴ ProN W6"/>
              </a:rPr>
              <a:t>実証プロジェクト実施期間（３ヵ年計画）</a:t>
            </a:r>
          </a:p>
        </p:txBody>
      </p:sp>
      <p:sp>
        <p:nvSpPr>
          <p:cNvPr id="111" name="ホームベース 110"/>
          <p:cNvSpPr/>
          <p:nvPr/>
        </p:nvSpPr>
        <p:spPr bwMode="auto">
          <a:xfrm>
            <a:off x="1655397" y="5919417"/>
            <a:ext cx="1641421" cy="749943"/>
          </a:xfrm>
          <a:prstGeom prst="homePlat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none" lIns="91424" tIns="45712" rIns="91424" bIns="45712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srgbClr val="FFFFFF"/>
                </a:solidFill>
                <a:latin typeface="HGP創英角ｺﾞｼｯｸUB" pitchFamily="50" charset="-128"/>
                <a:ea typeface="HGP創英角ｺﾞｼｯｸUB" pitchFamily="50" charset="-128"/>
                <a:cs typeface="ヒラギノ角ゴ ProN W6"/>
              </a:rPr>
              <a:t>国際規格の</a:t>
            </a:r>
            <a:endParaRPr lang="en-US" altLang="ja-JP" sz="1400" dirty="0">
              <a:solidFill>
                <a:srgbClr val="FFFFFF"/>
              </a:solidFill>
              <a:latin typeface="HGP創英角ｺﾞｼｯｸUB" pitchFamily="50" charset="-128"/>
              <a:ea typeface="HGP創英角ｺﾞｼｯｸUB" pitchFamily="50" charset="-128"/>
              <a:cs typeface="ヒラギノ角ゴ ProN W6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srgbClr val="FFFFFF"/>
                </a:solidFill>
                <a:latin typeface="HGP創英角ｺﾞｼｯｸUB" pitchFamily="50" charset="-128"/>
                <a:ea typeface="HGP創英角ｺﾞｼｯｸUB" pitchFamily="50" charset="-128"/>
                <a:cs typeface="ヒラギノ角ゴ ProN W6"/>
              </a:rPr>
              <a:t>ドラフト作成</a:t>
            </a:r>
            <a:endParaRPr lang="en-US" altLang="ja-JP" sz="1400" dirty="0">
              <a:solidFill>
                <a:srgbClr val="FFFFFF"/>
              </a:solidFill>
              <a:latin typeface="HGP創英角ｺﾞｼｯｸUB" pitchFamily="50" charset="-128"/>
              <a:ea typeface="HGP創英角ｺﾞｼｯｸUB" pitchFamily="50" charset="-128"/>
              <a:cs typeface="ヒラギノ角ゴ ProN W6"/>
            </a:endParaRPr>
          </a:p>
        </p:txBody>
      </p:sp>
      <p:sp>
        <p:nvSpPr>
          <p:cNvPr id="113" name="ホームベース 112"/>
          <p:cNvSpPr/>
          <p:nvPr/>
        </p:nvSpPr>
        <p:spPr bwMode="auto">
          <a:xfrm>
            <a:off x="3296816" y="5884391"/>
            <a:ext cx="4468675" cy="761962"/>
          </a:xfrm>
          <a:prstGeom prst="homePlate">
            <a:avLst>
              <a:gd name="adj" fmla="val 35965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none" lIns="91424" tIns="45712" rIns="91424" bIns="45712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srgbClr val="FFFFFF"/>
                </a:solidFill>
                <a:latin typeface="HGP創英角ｺﾞｼｯｸUB" pitchFamily="50" charset="-128"/>
                <a:ea typeface="HGP創英角ｺﾞｼｯｸUB" pitchFamily="50" charset="-128"/>
                <a:cs typeface="ヒラギノ角ゴ ProN W6"/>
              </a:rPr>
              <a:t>国際規格の提案、議論、承認</a:t>
            </a:r>
            <a:endParaRPr lang="en-US" altLang="ja-JP" sz="1200" dirty="0">
              <a:solidFill>
                <a:srgbClr val="FFFFFF"/>
              </a:solidFill>
              <a:latin typeface="HGP創英角ｺﾞｼｯｸUB" pitchFamily="50" charset="-128"/>
              <a:ea typeface="HGP創英角ｺﾞｼｯｸUB" pitchFamily="50" charset="-128"/>
              <a:cs typeface="ヒラギノ角ゴ ProN W6"/>
            </a:endParaRPr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6907051" y="4808187"/>
            <a:ext cx="1697868" cy="276983"/>
          </a:xfrm>
          <a:prstGeom prst="rect">
            <a:avLst/>
          </a:prstGeom>
          <a:noFill/>
        </p:spPr>
        <p:txBody>
          <a:bodyPr wrap="none" lIns="91424" tIns="45712" rIns="91424" bIns="45712" rtlCol="0">
            <a:spAutoFit/>
          </a:bodyPr>
          <a:lstStyle/>
          <a:p>
            <a:r>
              <a:rPr lang="ja-JP" altLang="en-US" sz="1200" dirty="0">
                <a:latin typeface="+mn-ea"/>
                <a:cs typeface="ヒラギノ角ゴ ProN W6"/>
              </a:rPr>
              <a:t>実証プロジェクト終了後</a:t>
            </a:r>
          </a:p>
        </p:txBody>
      </p:sp>
      <p:sp>
        <p:nvSpPr>
          <p:cNvPr id="58" name="角丸四角形 57"/>
          <p:cNvSpPr/>
          <p:nvPr/>
        </p:nvSpPr>
        <p:spPr>
          <a:xfrm>
            <a:off x="2056267" y="2064903"/>
            <a:ext cx="5904656" cy="709647"/>
          </a:xfrm>
          <a:prstGeom prst="roundRect">
            <a:avLst/>
          </a:prstGeom>
          <a:solidFill>
            <a:srgbClr val="FFFFCC"/>
          </a:solidFill>
          <a:ln w="19050" cap="sq">
            <a:solidFill>
              <a:srgbClr val="FFC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t"/>
          <a:lstStyle/>
          <a:p>
            <a:endParaRPr lang="en-US" altLang="ja-JP" sz="1100" dirty="0">
              <a:solidFill>
                <a:schemeClr val="tx1"/>
              </a:solidFill>
              <a:latin typeface="ＭＳ Ｐ明朝" pitchFamily="18" charset="-128"/>
              <a:ea typeface="ＭＳ Ｐ明朝" pitchFamily="18" charset="-128"/>
            </a:endParaRPr>
          </a:p>
          <a:p>
            <a:pPr marL="85709" indent="-85709" algn="ctr"/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「電子行政オープンデータ戦略」</a:t>
            </a:r>
            <a:r>
              <a:rPr lang="ja-JP" altLang="en-US" sz="1400" dirty="0" smtClean="0">
                <a:solidFill>
                  <a:schemeClr val="tx1"/>
                </a:solidFill>
                <a:latin typeface="+mj-ea"/>
                <a:ea typeface="+mj-ea"/>
              </a:rPr>
              <a:t>（平成</a:t>
            </a:r>
            <a:r>
              <a:rPr lang="en-US" altLang="ja-JP" sz="1400" dirty="0" smtClean="0">
                <a:solidFill>
                  <a:schemeClr val="tx1"/>
                </a:solidFill>
                <a:latin typeface="+mj-ea"/>
                <a:ea typeface="+mj-ea"/>
              </a:rPr>
              <a:t>24</a:t>
            </a:r>
            <a:r>
              <a:rPr lang="ja-JP" altLang="en-US" sz="1400" dirty="0" smtClean="0">
                <a:solidFill>
                  <a:schemeClr val="tx1"/>
                </a:solidFill>
                <a:latin typeface="+mj-ea"/>
                <a:ea typeface="+mj-ea"/>
              </a:rPr>
              <a:t>年７月</a:t>
            </a:r>
            <a:r>
              <a:rPr lang="en-US" altLang="ja-JP" sz="1400" dirty="0">
                <a:solidFill>
                  <a:schemeClr val="tx1"/>
                </a:solidFill>
                <a:latin typeface="+mj-ea"/>
                <a:ea typeface="+mj-ea"/>
              </a:rPr>
              <a:t>4</a:t>
            </a:r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日決定）</a:t>
            </a:r>
            <a:endParaRPr lang="en-US" altLang="ja-JP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ctr"/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　⇒　</a:t>
            </a:r>
            <a:r>
              <a:rPr lang="ja-JP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「</a:t>
            </a:r>
            <a:r>
              <a:rPr lang="ja-JP" altLang="en-US" sz="1400" b="1" dirty="0">
                <a:solidFill>
                  <a:schemeClr val="tx1"/>
                </a:solidFill>
                <a:latin typeface="+mj-ea"/>
                <a:ea typeface="+mj-ea"/>
              </a:rPr>
              <a:t>電子</a:t>
            </a:r>
            <a:r>
              <a:rPr lang="ja-JP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行政</a:t>
            </a:r>
            <a:r>
              <a:rPr lang="ja-JP" altLang="en-US" sz="1400" b="1" dirty="0">
                <a:solidFill>
                  <a:schemeClr val="tx1"/>
                </a:solidFill>
                <a:latin typeface="+mj-ea"/>
                <a:ea typeface="+mj-ea"/>
              </a:rPr>
              <a:t>オープンデータ</a:t>
            </a:r>
            <a:r>
              <a:rPr lang="ja-JP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実務者</a:t>
            </a:r>
            <a:r>
              <a:rPr lang="ja-JP" altLang="en-US" sz="1400" b="1" dirty="0">
                <a:solidFill>
                  <a:schemeClr val="tx1"/>
                </a:solidFill>
                <a:latin typeface="+mj-ea"/>
                <a:ea typeface="+mj-ea"/>
              </a:rPr>
              <a:t>会議</a:t>
            </a:r>
            <a:r>
              <a:rPr lang="ja-JP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」</a:t>
            </a:r>
            <a:r>
              <a:rPr lang="ja-JP" altLang="en-US" sz="1400" dirty="0" smtClean="0">
                <a:solidFill>
                  <a:schemeClr val="tx1"/>
                </a:solidFill>
                <a:latin typeface="+mj-ea"/>
                <a:ea typeface="+mj-ea"/>
              </a:rPr>
              <a:t>（第１回：平成</a:t>
            </a:r>
            <a:r>
              <a:rPr lang="en-US" altLang="ja-JP" sz="1400" dirty="0" smtClean="0">
                <a:solidFill>
                  <a:schemeClr val="tx1"/>
                </a:solidFill>
                <a:latin typeface="+mj-ea"/>
                <a:ea typeface="+mj-ea"/>
              </a:rPr>
              <a:t>24</a:t>
            </a:r>
            <a:r>
              <a:rPr lang="ja-JP" altLang="en-US" sz="1400" dirty="0" smtClean="0">
                <a:solidFill>
                  <a:schemeClr val="tx1"/>
                </a:solidFill>
                <a:latin typeface="+mj-ea"/>
                <a:ea typeface="+mj-ea"/>
              </a:rPr>
              <a:t>年</a:t>
            </a:r>
            <a:r>
              <a:rPr lang="en-US" altLang="ja-JP" sz="1400" dirty="0" smtClean="0">
                <a:solidFill>
                  <a:schemeClr val="tx1"/>
                </a:solidFill>
                <a:latin typeface="+mj-ea"/>
                <a:ea typeface="+mj-ea"/>
              </a:rPr>
              <a:t>12</a:t>
            </a:r>
            <a:r>
              <a:rPr lang="ja-JP" altLang="en-US" sz="1400" dirty="0" smtClean="0">
                <a:solidFill>
                  <a:schemeClr val="tx1"/>
                </a:solidFill>
                <a:latin typeface="+mj-ea"/>
                <a:ea typeface="+mj-ea"/>
              </a:rPr>
              <a:t>月</a:t>
            </a:r>
            <a:r>
              <a:rPr lang="en-US" altLang="ja-JP" sz="1400" dirty="0" smtClean="0">
                <a:solidFill>
                  <a:schemeClr val="tx1"/>
                </a:solidFill>
                <a:latin typeface="+mj-ea"/>
                <a:ea typeface="+mj-ea"/>
              </a:rPr>
              <a:t>10</a:t>
            </a:r>
            <a:r>
              <a:rPr lang="ja-JP" altLang="en-US" sz="1400" dirty="0" smtClean="0">
                <a:solidFill>
                  <a:schemeClr val="tx1"/>
                </a:solidFill>
                <a:latin typeface="+mj-ea"/>
                <a:ea typeface="+mj-ea"/>
              </a:rPr>
              <a:t>日）</a:t>
            </a:r>
            <a:endParaRPr lang="en-US" altLang="ja-JP" sz="1400" dirty="0">
              <a:solidFill>
                <a:schemeClr val="tx1"/>
              </a:solidFill>
              <a:latin typeface="ＭＳ Ｐ明朝" pitchFamily="18" charset="-128"/>
              <a:ea typeface="ＭＳ Ｐ明朝" pitchFamily="18" charset="-128"/>
            </a:endParaRPr>
          </a:p>
        </p:txBody>
      </p:sp>
      <p:sp>
        <p:nvSpPr>
          <p:cNvPr id="66" name="AutoShape 18"/>
          <p:cNvSpPr>
            <a:spLocks noChangeArrowheads="1"/>
          </p:cNvSpPr>
          <p:nvPr/>
        </p:nvSpPr>
        <p:spPr bwMode="auto">
          <a:xfrm>
            <a:off x="4088904" y="1772817"/>
            <a:ext cx="1512168" cy="490051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19050">
            <a:solidFill>
              <a:srgbClr val="FFC000"/>
            </a:solidFill>
            <a:headEnd/>
            <a:tailEnd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91424" tIns="45712" rIns="91424" bIns="45712" anchor="ctr"/>
          <a:lstStyle/>
          <a:p>
            <a:pPr algn="ctr">
              <a:defRPr/>
            </a:pP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IT</a:t>
            </a:r>
            <a:r>
              <a:rPr lang="ja-JP" altLang="en-US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戦略本部</a:t>
            </a:r>
            <a:endParaRPr lang="en-US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4" name="AutoShape 17"/>
          <p:cNvSpPr>
            <a:spLocks noChangeArrowheads="1"/>
          </p:cNvSpPr>
          <p:nvPr/>
        </p:nvSpPr>
        <p:spPr bwMode="auto">
          <a:xfrm>
            <a:off x="8167574" y="3356994"/>
            <a:ext cx="1609962" cy="522127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wrap="none" lIns="91424" tIns="45712" rIns="91424" bIns="45712" anchor="ctr"/>
          <a:lstStyle/>
          <a:p>
            <a:pPr algn="ctr">
              <a:defRPr/>
            </a:pPr>
            <a:r>
              <a:rPr lang="ja-JP" altLang="en-US" sz="1200" dirty="0">
                <a:latin typeface="+mj-ea"/>
                <a:ea typeface="+mj-ea"/>
              </a:rPr>
              <a:t>オープンデータ流通推進</a:t>
            </a:r>
            <a:endParaRPr lang="en-US" altLang="ja-JP" sz="1200" dirty="0">
              <a:latin typeface="+mj-ea"/>
              <a:ea typeface="+mj-ea"/>
            </a:endParaRPr>
          </a:p>
          <a:p>
            <a:pPr algn="ctr">
              <a:defRPr/>
            </a:pPr>
            <a:r>
              <a:rPr lang="ja-JP" altLang="en-US" sz="1200" dirty="0">
                <a:latin typeface="+mj-ea"/>
                <a:ea typeface="+mj-ea"/>
              </a:rPr>
              <a:t>コンソーシアム</a:t>
            </a:r>
            <a:endParaRPr lang="en-US" altLang="ja-JP" sz="1200" dirty="0">
              <a:latin typeface="+mj-ea"/>
              <a:ea typeface="+mj-ea"/>
            </a:endParaRPr>
          </a:p>
        </p:txBody>
      </p:sp>
      <p:sp>
        <p:nvSpPr>
          <p:cNvPr id="47" name="AutoShape 17"/>
          <p:cNvSpPr>
            <a:spLocks noChangeArrowheads="1"/>
          </p:cNvSpPr>
          <p:nvPr/>
        </p:nvSpPr>
        <p:spPr bwMode="auto">
          <a:xfrm>
            <a:off x="4055678" y="3403272"/>
            <a:ext cx="1303584" cy="497131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wrap="none" lIns="91424" tIns="45712" rIns="91424" bIns="45712" anchor="ctr"/>
          <a:lstStyle/>
          <a:p>
            <a:pPr algn="ctr">
              <a:lnSpc>
                <a:spcPts val="2100"/>
              </a:lnSpc>
              <a:defRPr/>
            </a:pPr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総務省</a:t>
            </a:r>
            <a:endParaRPr lang="en-US" altLang="ja-JP" sz="16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cxnSp>
        <p:nvCxnSpPr>
          <p:cNvPr id="12" name="直線矢印コネクタ 11"/>
          <p:cNvCxnSpPr/>
          <p:nvPr/>
        </p:nvCxnSpPr>
        <p:spPr>
          <a:xfrm>
            <a:off x="330722" y="5096932"/>
            <a:ext cx="5504467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直線矢印コネクタ 48"/>
          <p:cNvCxnSpPr/>
          <p:nvPr/>
        </p:nvCxnSpPr>
        <p:spPr>
          <a:xfrm>
            <a:off x="5889104" y="5111548"/>
            <a:ext cx="3672408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6079343" y="3465344"/>
            <a:ext cx="836658" cy="369316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r>
              <a:rPr kumimoji="1" lang="ja-JP" altLang="en-US" dirty="0" smtClean="0"/>
              <a:t>・・・</a:t>
            </a:r>
            <a:endParaRPr kumimoji="1" lang="ja-JP" altLang="en-US" dirty="0"/>
          </a:p>
        </p:txBody>
      </p:sp>
      <p:sp>
        <p:nvSpPr>
          <p:cNvPr id="67" name="AutoShape 17"/>
          <p:cNvSpPr>
            <a:spLocks noChangeArrowheads="1"/>
          </p:cNvSpPr>
          <p:nvPr/>
        </p:nvSpPr>
        <p:spPr bwMode="auto">
          <a:xfrm>
            <a:off x="2216696" y="3284986"/>
            <a:ext cx="5247450" cy="754225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lIns="91424" tIns="45712" rIns="91424" bIns="45712" anchor="ctr"/>
          <a:lstStyle/>
          <a:p>
            <a:pPr algn="ctr">
              <a:lnSpc>
                <a:spcPts val="2100"/>
              </a:lnSpc>
              <a:defRPr/>
            </a:pPr>
            <a:endParaRPr lang="en-US" altLang="ja-JP" dirty="0">
              <a:latin typeface="+mn-ea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246368" y="1645470"/>
            <a:ext cx="1872208" cy="3245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4" tIns="45712" rIns="91424" bIns="45712" rtlCol="0" anchor="ctr"/>
          <a:lstStyle/>
          <a:p>
            <a:r>
              <a:rPr lang="ja-JP" altLang="en-US" sz="1400" b="1" dirty="0"/>
              <a:t>１．国内の推進体制</a:t>
            </a:r>
          </a:p>
        </p:txBody>
      </p:sp>
      <p:sp>
        <p:nvSpPr>
          <p:cNvPr id="70" name="角丸四角形 69"/>
          <p:cNvSpPr/>
          <p:nvPr/>
        </p:nvSpPr>
        <p:spPr>
          <a:xfrm>
            <a:off x="246367" y="4256616"/>
            <a:ext cx="3589090" cy="3245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4" tIns="45712" rIns="91424" bIns="45712" rtlCol="0" anchor="ctr"/>
          <a:lstStyle/>
          <a:p>
            <a:r>
              <a:rPr lang="ja-JP" altLang="en-US" sz="1400" b="1" dirty="0"/>
              <a:t>２．国際標準化に向けたスケジュール（想定）</a:t>
            </a:r>
          </a:p>
        </p:txBody>
      </p:sp>
      <p:sp>
        <p:nvSpPr>
          <p:cNvPr id="48" name="左右矢印 47"/>
          <p:cNvSpPr/>
          <p:nvPr/>
        </p:nvSpPr>
        <p:spPr>
          <a:xfrm>
            <a:off x="7626485" y="3433410"/>
            <a:ext cx="494867" cy="427638"/>
          </a:xfrm>
          <a:prstGeom prst="leftRightArrow">
            <a:avLst>
              <a:gd name="adj1" fmla="val 50000"/>
              <a:gd name="adj2" fmla="val 3490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上矢印 52"/>
          <p:cNvSpPr/>
          <p:nvPr/>
        </p:nvSpPr>
        <p:spPr>
          <a:xfrm>
            <a:off x="3991110" y="2845130"/>
            <a:ext cx="1368152" cy="264154"/>
          </a:xfrm>
          <a:prstGeom prst="up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8" name="直線コネクタ 87"/>
          <p:cNvCxnSpPr>
            <a:cxnSpLocks noChangeShapeType="1"/>
          </p:cNvCxnSpPr>
          <p:nvPr/>
        </p:nvCxnSpPr>
        <p:spPr bwMode="auto">
          <a:xfrm>
            <a:off x="0" y="404666"/>
            <a:ext cx="9906000" cy="1587"/>
          </a:xfrm>
          <a:prstGeom prst="line">
            <a:avLst/>
          </a:prstGeom>
          <a:noFill/>
          <a:ln w="63500" cmpd="sng" algn="ctr">
            <a:solidFill>
              <a:srgbClr val="FF9900"/>
            </a:solidFill>
            <a:round/>
            <a:headEnd/>
            <a:tailEnd/>
          </a:ln>
        </p:spPr>
      </p:cxnSp>
      <p:sp>
        <p:nvSpPr>
          <p:cNvPr id="89" name="Line 14"/>
          <p:cNvSpPr>
            <a:spLocks noChangeShapeType="1"/>
          </p:cNvSpPr>
          <p:nvPr/>
        </p:nvSpPr>
        <p:spPr bwMode="auto">
          <a:xfrm flipH="1">
            <a:off x="330720" y="5137304"/>
            <a:ext cx="0" cy="158657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4" tIns="45712" rIns="91424" bIns="45712" anchor="ctr"/>
          <a:lstStyle/>
          <a:p>
            <a:endParaRPr lang="ja-JP" altLang="en-US" sz="12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4338094" y="2851315"/>
            <a:ext cx="661128" cy="307760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</a:rPr>
              <a:t>協力</a:t>
            </a:r>
          </a:p>
        </p:txBody>
      </p:sp>
      <p:sp>
        <p:nvSpPr>
          <p:cNvPr id="50" name="タイトル 10"/>
          <p:cNvSpPr txBox="1">
            <a:spLocks/>
          </p:cNvSpPr>
          <p:nvPr/>
        </p:nvSpPr>
        <p:spPr>
          <a:xfrm>
            <a:off x="7495117" y="3501008"/>
            <a:ext cx="698243" cy="255415"/>
          </a:xfrm>
          <a:prstGeom prst="rect">
            <a:avLst/>
          </a:prstGeom>
        </p:spPr>
        <p:txBody>
          <a:bodyPr lIns="91424" tIns="45712" rIns="91424" bIns="45712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b="1" dirty="0">
                <a:solidFill>
                  <a:schemeClr val="bg1"/>
                </a:solidFill>
              </a:rPr>
              <a:t>連携</a:t>
            </a:r>
          </a:p>
        </p:txBody>
      </p:sp>
      <p:sp>
        <p:nvSpPr>
          <p:cNvPr id="40" name="スライド番号プレースホルダ 2"/>
          <p:cNvSpPr txBox="1">
            <a:spLocks/>
          </p:cNvSpPr>
          <p:nvPr/>
        </p:nvSpPr>
        <p:spPr bwMode="auto">
          <a:xfrm>
            <a:off x="9402763" y="33548"/>
            <a:ext cx="436562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4" tIns="45712" rIns="91424" bIns="45712" anchor="ctr" anchorCtr="1"/>
          <a:lstStyle/>
          <a:p>
            <a:pPr algn="ctr">
              <a:defRPr/>
            </a:pPr>
            <a:fld id="{CCA9FCA8-C93E-423A-B190-5510D9E07E3E}" type="slidenum">
              <a:rPr kumimoji="0" lang="en-US" altLang="ja-JP" sz="1200">
                <a:solidFill>
                  <a:prstClr val="black"/>
                </a:solidFill>
                <a:latin typeface="Calibri" pitchFamily="34" charset="0"/>
              </a:rPr>
              <a:pPr algn="ctr">
                <a:defRPr/>
              </a:pPr>
              <a:t>8</a:t>
            </a:fld>
            <a:endParaRPr kumimoji="0" lang="en-US" altLang="ja-JP" sz="12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5745088" y="3761572"/>
            <a:ext cx="1322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solidFill>
                  <a:prstClr val="black"/>
                </a:solidFill>
              </a:rPr>
              <a:t>（</a:t>
            </a:r>
            <a:r>
              <a:rPr lang="ja-JP" altLang="en-US" sz="1400" dirty="0" smtClean="0">
                <a:solidFill>
                  <a:prstClr val="black"/>
                </a:solidFill>
              </a:rPr>
              <a:t>関係府省）</a:t>
            </a:r>
            <a:endParaRPr lang="ja-JP" altLang="en-US" sz="1400" dirty="0">
              <a:solidFill>
                <a:prstClr val="black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6456" y="1988840"/>
            <a:ext cx="213512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00" dirty="0" smtClean="0">
                <a:solidFill>
                  <a:prstClr val="black"/>
                </a:solidFill>
              </a:rPr>
              <a:t>（公共データ活用のための</a:t>
            </a:r>
            <a:endParaRPr lang="en-US" altLang="ja-JP" sz="1100" dirty="0" smtClean="0">
              <a:solidFill>
                <a:prstClr val="black"/>
              </a:solidFill>
            </a:endParaRPr>
          </a:p>
          <a:p>
            <a:pPr algn="ctr"/>
            <a:r>
              <a:rPr lang="ja-JP" altLang="en-US" sz="1100" dirty="0" smtClean="0">
                <a:solidFill>
                  <a:prstClr val="black"/>
                </a:solidFill>
              </a:rPr>
              <a:t>環境整備への貢献）</a:t>
            </a:r>
            <a:endParaRPr lang="ja-JP" altLang="en-US" sz="1100" dirty="0">
              <a:solidFill>
                <a:prstClr val="black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5227975" y="2845130"/>
            <a:ext cx="36854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データ形式や必要なルール等についての成果</a:t>
            </a:r>
            <a:endParaRPr lang="ja-JP" altLang="en-US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65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0" cap="rnd">
          <a:headEnd type="triangle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586</Words>
  <Application>Microsoft Office PowerPoint</Application>
  <PresentationFormat>A4 210 x 297 mm</PresentationFormat>
  <Paragraphs>191</Paragraphs>
  <Slides>9</Slides>
  <Notes>4</Notes>
  <HiddenSlides>0</HiddenSlides>
  <MMClips>0</MMClips>
  <ScaleCrop>false</ScaleCrop>
  <HeadingPairs>
    <vt:vector size="4" baseType="variant">
      <vt:variant>
        <vt:lpstr>テーマ</vt:lpstr>
      </vt:variant>
      <vt:variant>
        <vt:i4>2</vt:i4>
      </vt:variant>
      <vt:variant>
        <vt:lpstr>スライド タイトル</vt:lpstr>
      </vt:variant>
      <vt:variant>
        <vt:i4>9</vt:i4>
      </vt:variant>
    </vt:vector>
  </HeadingPairs>
  <TitlesOfParts>
    <vt:vector size="11" baseType="lpstr">
      <vt:lpstr>Office テーマ</vt:lpstr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2012-12-07T02:42:22Z</dcterms:modified>
</cp:coreProperties>
</file>