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62" r:id="rId2"/>
    <p:sldId id="261" r:id="rId3"/>
    <p:sldId id="303" r:id="rId4"/>
    <p:sldId id="305" r:id="rId5"/>
    <p:sldId id="311" r:id="rId6"/>
    <p:sldId id="309" r:id="rId7"/>
    <p:sldId id="310" r:id="rId8"/>
    <p:sldId id="317" r:id="rId9"/>
    <p:sldId id="320" r:id="rId10"/>
    <p:sldId id="313" r:id="rId11"/>
    <p:sldId id="312" r:id="rId12"/>
    <p:sldId id="314" r:id="rId13"/>
    <p:sldId id="321" r:id="rId14"/>
    <p:sldId id="315" r:id="rId15"/>
  </p:sldIdLst>
  <p:sldSz cx="9144000" cy="6858000" type="screen4x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DCAAA3F7-150A-4F4C-8952-C4F2B8B4B982}">
          <p14:sldIdLst>
            <p14:sldId id="262"/>
            <p14:sldId id="261"/>
            <p14:sldId id="303"/>
            <p14:sldId id="305"/>
            <p14:sldId id="311"/>
            <p14:sldId id="309"/>
            <p14:sldId id="310"/>
            <p14:sldId id="317"/>
            <p14:sldId id="320"/>
            <p14:sldId id="313"/>
            <p14:sldId id="312"/>
            <p14:sldId id="314"/>
            <p14:sldId id="321"/>
            <p14:sldId id="315"/>
          </p14:sldIdLst>
        </p14:section>
        <p14:section name="タイトルなしのセクション" id="{D8507B4D-1705-43B2-9FE5-961D39302AAA}">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4361" autoAdjust="0"/>
    <p:restoredTop sz="94660"/>
  </p:normalViewPr>
  <p:slideViewPr>
    <p:cSldViewPr showGuides="1">
      <p:cViewPr>
        <p:scale>
          <a:sx n="75" d="100"/>
          <a:sy n="75" d="100"/>
        </p:scale>
        <p:origin x="-372" y="-3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2908FB-9ABC-4962-B7AC-3BCBF4642C93}"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kumimoji="1" lang="ja-JP" altLang="en-US"/>
        </a:p>
      </dgm:t>
    </dgm:pt>
    <dgm:pt modelId="{9039FFF1-AEDF-4686-AA22-4D393F47993A}">
      <dgm:prSet phldrT="[テキスト]"/>
      <dgm:spPr/>
      <dgm:t>
        <a:bodyPr/>
        <a:lstStyle/>
        <a:p>
          <a:r>
            <a:rPr kumimoji="1" lang="ja-JP" altLang="en-US" b="1" dirty="0" smtClean="0"/>
            <a:t>前提条件の整理</a:t>
          </a:r>
          <a:endParaRPr kumimoji="1" lang="ja-JP" altLang="en-US" b="1" dirty="0"/>
        </a:p>
      </dgm:t>
    </dgm:pt>
    <dgm:pt modelId="{566F48A9-473F-4BFA-A32B-ABDD8C1C6912}" type="parTrans" cxnId="{80942AA4-0FBD-497F-9C37-122E66698AC8}">
      <dgm:prSet/>
      <dgm:spPr/>
      <dgm:t>
        <a:bodyPr/>
        <a:lstStyle/>
        <a:p>
          <a:endParaRPr kumimoji="1" lang="ja-JP" altLang="en-US"/>
        </a:p>
      </dgm:t>
    </dgm:pt>
    <dgm:pt modelId="{F2346458-C1DA-46F0-B216-AD1ACFBE87E6}" type="sibTrans" cxnId="{80942AA4-0FBD-497F-9C37-122E66698AC8}">
      <dgm:prSet/>
      <dgm:spPr/>
      <dgm:t>
        <a:bodyPr/>
        <a:lstStyle/>
        <a:p>
          <a:endParaRPr kumimoji="1" lang="ja-JP" altLang="en-US"/>
        </a:p>
      </dgm:t>
    </dgm:pt>
    <dgm:pt modelId="{7C2DE9BB-AEA2-45FA-AD1D-F46CFEC3DAEA}">
      <dgm:prSet phldrT="[テキスト]"/>
      <dgm:spPr/>
      <dgm:t>
        <a:bodyPr/>
        <a:lstStyle/>
        <a:p>
          <a:r>
            <a:rPr kumimoji="1" lang="ja-JP" altLang="en-US" dirty="0" smtClean="0"/>
            <a:t>著作権の有無の確認</a:t>
          </a:r>
          <a:endParaRPr kumimoji="1" lang="ja-JP" altLang="en-US" dirty="0"/>
        </a:p>
      </dgm:t>
    </dgm:pt>
    <dgm:pt modelId="{B185F41B-C93A-4D6A-B5A1-1A32A027B0AB}" type="parTrans" cxnId="{16C06445-52B3-4800-B8BF-57D9B9235FD9}">
      <dgm:prSet/>
      <dgm:spPr/>
      <dgm:t>
        <a:bodyPr/>
        <a:lstStyle/>
        <a:p>
          <a:endParaRPr kumimoji="1" lang="ja-JP" altLang="en-US"/>
        </a:p>
      </dgm:t>
    </dgm:pt>
    <dgm:pt modelId="{C4FB57C2-DDEE-497B-8724-6C3F327FCAF4}" type="sibTrans" cxnId="{16C06445-52B3-4800-B8BF-57D9B9235FD9}">
      <dgm:prSet/>
      <dgm:spPr/>
      <dgm:t>
        <a:bodyPr/>
        <a:lstStyle/>
        <a:p>
          <a:endParaRPr kumimoji="1" lang="ja-JP" altLang="en-US"/>
        </a:p>
      </dgm:t>
    </dgm:pt>
    <dgm:pt modelId="{75660886-D657-4CC6-A341-8D367B15C7BE}">
      <dgm:prSet phldrT="[テキスト]"/>
      <dgm:spPr/>
      <dgm:t>
        <a:bodyPr/>
        <a:lstStyle/>
        <a:p>
          <a:r>
            <a:rPr kumimoji="1" lang="ja-JP" altLang="en-US" dirty="0" smtClean="0"/>
            <a:t>個別法等による利用制約の確認</a:t>
          </a:r>
          <a:endParaRPr kumimoji="1" lang="ja-JP" altLang="en-US" dirty="0"/>
        </a:p>
      </dgm:t>
    </dgm:pt>
    <dgm:pt modelId="{ED5C24AD-E6C3-4103-B2D4-B6D86BE2A07E}" type="parTrans" cxnId="{03B5CE1A-712A-43FA-A047-7CFE6A2E6215}">
      <dgm:prSet/>
      <dgm:spPr/>
      <dgm:t>
        <a:bodyPr/>
        <a:lstStyle/>
        <a:p>
          <a:endParaRPr kumimoji="1" lang="ja-JP" altLang="en-US"/>
        </a:p>
      </dgm:t>
    </dgm:pt>
    <dgm:pt modelId="{DA4C12B6-6256-4CC1-B344-48767DACDBFA}" type="sibTrans" cxnId="{03B5CE1A-712A-43FA-A047-7CFE6A2E6215}">
      <dgm:prSet/>
      <dgm:spPr/>
      <dgm:t>
        <a:bodyPr/>
        <a:lstStyle/>
        <a:p>
          <a:endParaRPr kumimoji="1" lang="ja-JP" altLang="en-US"/>
        </a:p>
      </dgm:t>
    </dgm:pt>
    <dgm:pt modelId="{33CA7C5C-D0CD-487F-8B02-655EB5953953}">
      <dgm:prSet phldrT="[テキスト]"/>
      <dgm:spPr/>
      <dgm:t>
        <a:bodyPr/>
        <a:lstStyle/>
        <a:p>
          <a:r>
            <a:rPr kumimoji="1" lang="ja-JP" altLang="en-US" b="1" dirty="0" smtClean="0"/>
            <a:t>標準規約の選択</a:t>
          </a:r>
          <a:endParaRPr kumimoji="1" lang="ja-JP" altLang="en-US" b="1" dirty="0"/>
        </a:p>
      </dgm:t>
    </dgm:pt>
    <dgm:pt modelId="{C6DC4FAC-4480-43A7-9E61-821541C2CDE2}" type="parTrans" cxnId="{B7BADF7D-A90F-4AAC-8894-C179779E1A94}">
      <dgm:prSet/>
      <dgm:spPr/>
      <dgm:t>
        <a:bodyPr/>
        <a:lstStyle/>
        <a:p>
          <a:endParaRPr kumimoji="1" lang="ja-JP" altLang="en-US"/>
        </a:p>
      </dgm:t>
    </dgm:pt>
    <dgm:pt modelId="{F50817F4-06BD-4A3B-B6E8-867E97190D6C}" type="sibTrans" cxnId="{B7BADF7D-A90F-4AAC-8894-C179779E1A94}">
      <dgm:prSet/>
      <dgm:spPr/>
      <dgm:t>
        <a:bodyPr/>
        <a:lstStyle/>
        <a:p>
          <a:endParaRPr kumimoji="1" lang="ja-JP" altLang="en-US"/>
        </a:p>
      </dgm:t>
    </dgm:pt>
    <dgm:pt modelId="{9CFCBE8A-54D6-4308-8B76-563CFC84DE62}">
      <dgm:prSet phldrT="[テキスト]"/>
      <dgm:spPr/>
      <dgm:t>
        <a:bodyPr/>
        <a:lstStyle/>
        <a:p>
          <a:r>
            <a:rPr kumimoji="1" lang="ja-JP" altLang="en-US" dirty="0" smtClean="0"/>
            <a:t>ＣＣの諸ライセンス又はＮＫＣ表示から適切なものを選択</a:t>
          </a:r>
          <a:endParaRPr kumimoji="1" lang="ja-JP" altLang="en-US" dirty="0"/>
        </a:p>
      </dgm:t>
    </dgm:pt>
    <dgm:pt modelId="{44CA87D5-7418-4831-998F-2BAF74280718}" type="parTrans" cxnId="{93355D2D-C036-469D-A811-B7FA12B0AA64}">
      <dgm:prSet/>
      <dgm:spPr/>
      <dgm:t>
        <a:bodyPr/>
        <a:lstStyle/>
        <a:p>
          <a:endParaRPr kumimoji="1" lang="ja-JP" altLang="en-US"/>
        </a:p>
      </dgm:t>
    </dgm:pt>
    <dgm:pt modelId="{55A0575A-1AC9-4C60-9767-AE86676187AD}" type="sibTrans" cxnId="{93355D2D-C036-469D-A811-B7FA12B0AA64}">
      <dgm:prSet/>
      <dgm:spPr/>
      <dgm:t>
        <a:bodyPr/>
        <a:lstStyle/>
        <a:p>
          <a:endParaRPr kumimoji="1" lang="ja-JP" altLang="en-US"/>
        </a:p>
      </dgm:t>
    </dgm:pt>
    <dgm:pt modelId="{6EDA6291-2CDB-4C16-B72F-382B362711D1}">
      <dgm:prSet phldrT="[テキスト]"/>
      <dgm:spPr/>
      <dgm:t>
        <a:bodyPr/>
        <a:lstStyle/>
        <a:p>
          <a:r>
            <a:rPr kumimoji="1" lang="ja-JP" altLang="en-US" b="1" dirty="0" smtClean="0"/>
            <a:t>その他の考慮要素</a:t>
          </a:r>
          <a:endParaRPr kumimoji="1" lang="ja-JP" altLang="en-US" b="1" dirty="0"/>
        </a:p>
      </dgm:t>
    </dgm:pt>
    <dgm:pt modelId="{B79020C8-0393-4576-BB81-597D2D76618F}" type="parTrans" cxnId="{90FF7485-F0E0-4648-BDC4-20C3D3F50C4E}">
      <dgm:prSet/>
      <dgm:spPr/>
      <dgm:t>
        <a:bodyPr/>
        <a:lstStyle/>
        <a:p>
          <a:endParaRPr kumimoji="1" lang="ja-JP" altLang="en-US"/>
        </a:p>
      </dgm:t>
    </dgm:pt>
    <dgm:pt modelId="{099327C9-38EC-4A32-A2F3-F119E8528257}" type="sibTrans" cxnId="{90FF7485-F0E0-4648-BDC4-20C3D3F50C4E}">
      <dgm:prSet/>
      <dgm:spPr/>
      <dgm:t>
        <a:bodyPr/>
        <a:lstStyle/>
        <a:p>
          <a:endParaRPr kumimoji="1" lang="ja-JP" altLang="en-US"/>
        </a:p>
      </dgm:t>
    </dgm:pt>
    <dgm:pt modelId="{044CEB5B-FF74-4F94-9740-68D150D7320C}">
      <dgm:prSet phldrT="[テキスト]"/>
      <dgm:spPr/>
      <dgm:t>
        <a:bodyPr/>
        <a:lstStyle/>
        <a:p>
          <a:r>
            <a:rPr kumimoji="1" lang="ja-JP" altLang="en-US" dirty="0" smtClean="0"/>
            <a:t>著作者人格権の確認</a:t>
          </a:r>
          <a:endParaRPr kumimoji="1" lang="ja-JP" altLang="en-US" dirty="0"/>
        </a:p>
      </dgm:t>
    </dgm:pt>
    <dgm:pt modelId="{161B61A7-B909-4926-8D30-6B0303858363}" type="parTrans" cxnId="{8EB0A9BB-E2CB-45FF-8260-6F417DF9123B}">
      <dgm:prSet/>
      <dgm:spPr/>
      <dgm:t>
        <a:bodyPr/>
        <a:lstStyle/>
        <a:p>
          <a:endParaRPr kumimoji="1" lang="ja-JP" altLang="en-US"/>
        </a:p>
      </dgm:t>
    </dgm:pt>
    <dgm:pt modelId="{B8B82C34-BBF0-4A96-8E87-AFC1EEBDBEBD}" type="sibTrans" cxnId="{8EB0A9BB-E2CB-45FF-8260-6F417DF9123B}">
      <dgm:prSet/>
      <dgm:spPr/>
      <dgm:t>
        <a:bodyPr/>
        <a:lstStyle/>
        <a:p>
          <a:endParaRPr kumimoji="1" lang="ja-JP" altLang="en-US"/>
        </a:p>
      </dgm:t>
    </dgm:pt>
    <dgm:pt modelId="{0347875C-ED3F-4AD5-92CB-F563E63D14F4}">
      <dgm:prSet phldrT="[テキスト]"/>
      <dgm:spPr/>
      <dgm:t>
        <a:bodyPr/>
        <a:lstStyle/>
        <a:p>
          <a:r>
            <a:rPr kumimoji="1" lang="ja-JP" altLang="en-US" dirty="0" smtClean="0"/>
            <a:t>公表フォーマットの選択</a:t>
          </a:r>
          <a:endParaRPr kumimoji="1" lang="ja-JP" altLang="en-US" dirty="0"/>
        </a:p>
      </dgm:t>
    </dgm:pt>
    <dgm:pt modelId="{1773F162-0180-4529-BC1B-9C35A21B5E0B}" type="parTrans" cxnId="{18E35558-5C93-41E7-A3CA-521E3A092278}">
      <dgm:prSet/>
      <dgm:spPr/>
      <dgm:t>
        <a:bodyPr/>
        <a:lstStyle/>
        <a:p>
          <a:endParaRPr kumimoji="1" lang="ja-JP" altLang="en-US"/>
        </a:p>
      </dgm:t>
    </dgm:pt>
    <dgm:pt modelId="{2E09BD2C-ABF6-4BDA-9EBD-C27E4EABF860}" type="sibTrans" cxnId="{18E35558-5C93-41E7-A3CA-521E3A092278}">
      <dgm:prSet/>
      <dgm:spPr/>
      <dgm:t>
        <a:bodyPr/>
        <a:lstStyle/>
        <a:p>
          <a:endParaRPr kumimoji="1" lang="ja-JP" altLang="en-US"/>
        </a:p>
      </dgm:t>
    </dgm:pt>
    <dgm:pt modelId="{D79405CB-8BB4-46BD-8525-430D56BE4C26}">
      <dgm:prSet phldrT="[テキスト]"/>
      <dgm:spPr/>
      <dgm:t>
        <a:bodyPr/>
        <a:lstStyle/>
        <a:p>
          <a:r>
            <a:rPr kumimoji="1" lang="ja-JP" altLang="en-US" dirty="0" smtClean="0"/>
            <a:t>利用条件の確定</a:t>
          </a:r>
          <a:endParaRPr kumimoji="1" lang="ja-JP" altLang="en-US" dirty="0"/>
        </a:p>
      </dgm:t>
    </dgm:pt>
    <dgm:pt modelId="{5EC4A980-9FC5-47D3-AC9A-44F2D405A26B}" type="sibTrans" cxnId="{E313B0A8-91EE-4922-8404-B42EC8090471}">
      <dgm:prSet/>
      <dgm:spPr/>
      <dgm:t>
        <a:bodyPr/>
        <a:lstStyle/>
        <a:p>
          <a:endParaRPr kumimoji="1" lang="ja-JP" altLang="en-US"/>
        </a:p>
      </dgm:t>
    </dgm:pt>
    <dgm:pt modelId="{D0EDBB0C-91B6-4DB1-8156-656D5ADFE0D7}" type="parTrans" cxnId="{E313B0A8-91EE-4922-8404-B42EC8090471}">
      <dgm:prSet/>
      <dgm:spPr/>
      <dgm:t>
        <a:bodyPr/>
        <a:lstStyle/>
        <a:p>
          <a:endParaRPr kumimoji="1" lang="ja-JP" altLang="en-US"/>
        </a:p>
      </dgm:t>
    </dgm:pt>
    <dgm:pt modelId="{CC953D80-EC7A-493D-BE60-0DECA8F2F99F}" type="pres">
      <dgm:prSet presAssocID="{262908FB-9ABC-4962-B7AC-3BCBF4642C93}" presName="linearFlow" presStyleCnt="0">
        <dgm:presLayoutVars>
          <dgm:dir/>
          <dgm:animLvl val="lvl"/>
          <dgm:resizeHandles val="exact"/>
        </dgm:presLayoutVars>
      </dgm:prSet>
      <dgm:spPr/>
      <dgm:t>
        <a:bodyPr/>
        <a:lstStyle/>
        <a:p>
          <a:endParaRPr kumimoji="1" lang="ja-JP" altLang="en-US"/>
        </a:p>
      </dgm:t>
    </dgm:pt>
    <dgm:pt modelId="{CED44B4C-46C7-4D78-9711-5B51C679D5FE}" type="pres">
      <dgm:prSet presAssocID="{9039FFF1-AEDF-4686-AA22-4D393F47993A}" presName="composite" presStyleCnt="0"/>
      <dgm:spPr/>
    </dgm:pt>
    <dgm:pt modelId="{1B69B2FA-64EC-426F-9D7C-8242AAA2E37E}" type="pres">
      <dgm:prSet presAssocID="{9039FFF1-AEDF-4686-AA22-4D393F47993A}" presName="parentText" presStyleLbl="alignNode1" presStyleIdx="0" presStyleCnt="3" custLinFactNeighborX="2277">
        <dgm:presLayoutVars>
          <dgm:chMax val="1"/>
          <dgm:bulletEnabled val="1"/>
        </dgm:presLayoutVars>
      </dgm:prSet>
      <dgm:spPr/>
      <dgm:t>
        <a:bodyPr/>
        <a:lstStyle/>
        <a:p>
          <a:endParaRPr kumimoji="1" lang="ja-JP" altLang="en-US"/>
        </a:p>
      </dgm:t>
    </dgm:pt>
    <dgm:pt modelId="{E3F35BBF-6705-4EA9-AB32-B2674D80717D}" type="pres">
      <dgm:prSet presAssocID="{9039FFF1-AEDF-4686-AA22-4D393F47993A}" presName="descendantText" presStyleLbl="alignAcc1" presStyleIdx="0" presStyleCnt="3" custScaleY="100000">
        <dgm:presLayoutVars>
          <dgm:bulletEnabled val="1"/>
        </dgm:presLayoutVars>
      </dgm:prSet>
      <dgm:spPr/>
      <dgm:t>
        <a:bodyPr/>
        <a:lstStyle/>
        <a:p>
          <a:endParaRPr kumimoji="1" lang="ja-JP" altLang="en-US"/>
        </a:p>
      </dgm:t>
    </dgm:pt>
    <dgm:pt modelId="{A0A56ACA-B5A3-462D-8B08-566C26A2256D}" type="pres">
      <dgm:prSet presAssocID="{F2346458-C1DA-46F0-B216-AD1ACFBE87E6}" presName="sp" presStyleCnt="0"/>
      <dgm:spPr/>
    </dgm:pt>
    <dgm:pt modelId="{830D1FC0-D958-4158-AAB5-C14FF6E89370}" type="pres">
      <dgm:prSet presAssocID="{33CA7C5C-D0CD-487F-8B02-655EB5953953}" presName="composite" presStyleCnt="0"/>
      <dgm:spPr/>
    </dgm:pt>
    <dgm:pt modelId="{6F19A0A6-CCBC-4100-93AB-6BAFD8A47E9C}" type="pres">
      <dgm:prSet presAssocID="{33CA7C5C-D0CD-487F-8B02-655EB5953953}" presName="parentText" presStyleLbl="alignNode1" presStyleIdx="1" presStyleCnt="3">
        <dgm:presLayoutVars>
          <dgm:chMax val="1"/>
          <dgm:bulletEnabled val="1"/>
        </dgm:presLayoutVars>
      </dgm:prSet>
      <dgm:spPr/>
      <dgm:t>
        <a:bodyPr/>
        <a:lstStyle/>
        <a:p>
          <a:endParaRPr kumimoji="1" lang="ja-JP" altLang="en-US"/>
        </a:p>
      </dgm:t>
    </dgm:pt>
    <dgm:pt modelId="{21B1E148-7BB8-43A7-A91A-5C5F71EEB9E6}" type="pres">
      <dgm:prSet presAssocID="{33CA7C5C-D0CD-487F-8B02-655EB5953953}" presName="descendantText" presStyleLbl="alignAcc1" presStyleIdx="1" presStyleCnt="3">
        <dgm:presLayoutVars>
          <dgm:bulletEnabled val="1"/>
        </dgm:presLayoutVars>
      </dgm:prSet>
      <dgm:spPr/>
      <dgm:t>
        <a:bodyPr/>
        <a:lstStyle/>
        <a:p>
          <a:endParaRPr kumimoji="1" lang="ja-JP" altLang="en-US"/>
        </a:p>
      </dgm:t>
    </dgm:pt>
    <dgm:pt modelId="{0E5BD7CC-CF1B-420C-98FA-E268F2E9ECE4}" type="pres">
      <dgm:prSet presAssocID="{F50817F4-06BD-4A3B-B6E8-867E97190D6C}" presName="sp" presStyleCnt="0"/>
      <dgm:spPr/>
    </dgm:pt>
    <dgm:pt modelId="{25538BB7-3319-4B9B-AF3A-AE1345830C56}" type="pres">
      <dgm:prSet presAssocID="{6EDA6291-2CDB-4C16-B72F-382B362711D1}" presName="composite" presStyleCnt="0"/>
      <dgm:spPr/>
    </dgm:pt>
    <dgm:pt modelId="{632C09EB-1DE2-44A1-A626-A332404840F2}" type="pres">
      <dgm:prSet presAssocID="{6EDA6291-2CDB-4C16-B72F-382B362711D1}" presName="parentText" presStyleLbl="alignNode1" presStyleIdx="2" presStyleCnt="3">
        <dgm:presLayoutVars>
          <dgm:chMax val="1"/>
          <dgm:bulletEnabled val="1"/>
        </dgm:presLayoutVars>
      </dgm:prSet>
      <dgm:spPr/>
      <dgm:t>
        <a:bodyPr/>
        <a:lstStyle/>
        <a:p>
          <a:endParaRPr kumimoji="1" lang="ja-JP" altLang="en-US"/>
        </a:p>
      </dgm:t>
    </dgm:pt>
    <dgm:pt modelId="{86FC5FB3-DAEA-431F-804A-F0225B0A4D87}" type="pres">
      <dgm:prSet presAssocID="{6EDA6291-2CDB-4C16-B72F-382B362711D1}" presName="descendantText" presStyleLbl="alignAcc1" presStyleIdx="2" presStyleCnt="3" custScaleY="105120">
        <dgm:presLayoutVars>
          <dgm:bulletEnabled val="1"/>
        </dgm:presLayoutVars>
      </dgm:prSet>
      <dgm:spPr/>
      <dgm:t>
        <a:bodyPr/>
        <a:lstStyle/>
        <a:p>
          <a:endParaRPr kumimoji="1" lang="ja-JP" altLang="en-US"/>
        </a:p>
      </dgm:t>
    </dgm:pt>
  </dgm:ptLst>
  <dgm:cxnLst>
    <dgm:cxn modelId="{E313B0A8-91EE-4922-8404-B42EC8090471}" srcId="{33CA7C5C-D0CD-487F-8B02-655EB5953953}" destId="{D79405CB-8BB4-46BD-8525-430D56BE4C26}" srcOrd="0" destOrd="0" parTransId="{D0EDBB0C-91B6-4DB1-8156-656D5ADFE0D7}" sibTransId="{5EC4A980-9FC5-47D3-AC9A-44F2D405A26B}"/>
    <dgm:cxn modelId="{18E35558-5C93-41E7-A3CA-521E3A092278}" srcId="{6EDA6291-2CDB-4C16-B72F-382B362711D1}" destId="{0347875C-ED3F-4AD5-92CB-F563E63D14F4}" srcOrd="1" destOrd="0" parTransId="{1773F162-0180-4529-BC1B-9C35A21B5E0B}" sibTransId="{2E09BD2C-ABF6-4BDA-9EBD-C27E4EABF860}"/>
    <dgm:cxn modelId="{93355D2D-C036-469D-A811-B7FA12B0AA64}" srcId="{33CA7C5C-D0CD-487F-8B02-655EB5953953}" destId="{9CFCBE8A-54D6-4308-8B76-563CFC84DE62}" srcOrd="1" destOrd="0" parTransId="{44CA87D5-7418-4831-998F-2BAF74280718}" sibTransId="{55A0575A-1AC9-4C60-9767-AE86676187AD}"/>
    <dgm:cxn modelId="{8E5A5AA2-F605-4A84-A662-40AB939B824D}" type="presOf" srcId="{9039FFF1-AEDF-4686-AA22-4D393F47993A}" destId="{1B69B2FA-64EC-426F-9D7C-8242AAA2E37E}" srcOrd="0" destOrd="0" presId="urn:microsoft.com/office/officeart/2005/8/layout/chevron2"/>
    <dgm:cxn modelId="{16C06445-52B3-4800-B8BF-57D9B9235FD9}" srcId="{9039FFF1-AEDF-4686-AA22-4D393F47993A}" destId="{7C2DE9BB-AEA2-45FA-AD1D-F46CFEC3DAEA}" srcOrd="0" destOrd="0" parTransId="{B185F41B-C93A-4D6A-B5A1-1A32A027B0AB}" sibTransId="{C4FB57C2-DDEE-497B-8724-6C3F327FCAF4}"/>
    <dgm:cxn modelId="{5F2257F9-E0F1-49D3-B837-1D8FD497C2FB}" type="presOf" srcId="{262908FB-9ABC-4962-B7AC-3BCBF4642C93}" destId="{CC953D80-EC7A-493D-BE60-0DECA8F2F99F}" srcOrd="0" destOrd="0" presId="urn:microsoft.com/office/officeart/2005/8/layout/chevron2"/>
    <dgm:cxn modelId="{6BDBC457-950F-4F17-9E11-9DD5B36BFB95}" type="presOf" srcId="{33CA7C5C-D0CD-487F-8B02-655EB5953953}" destId="{6F19A0A6-CCBC-4100-93AB-6BAFD8A47E9C}" srcOrd="0" destOrd="0" presId="urn:microsoft.com/office/officeart/2005/8/layout/chevron2"/>
    <dgm:cxn modelId="{819C5ABD-EAD3-4FB4-828C-95A7CDC43F57}" type="presOf" srcId="{044CEB5B-FF74-4F94-9740-68D150D7320C}" destId="{86FC5FB3-DAEA-431F-804A-F0225B0A4D87}" srcOrd="0" destOrd="0" presId="urn:microsoft.com/office/officeart/2005/8/layout/chevron2"/>
    <dgm:cxn modelId="{64C2E57D-E602-4AD1-A919-6B7D03C52E56}" type="presOf" srcId="{D79405CB-8BB4-46BD-8525-430D56BE4C26}" destId="{21B1E148-7BB8-43A7-A91A-5C5F71EEB9E6}" srcOrd="0" destOrd="0" presId="urn:microsoft.com/office/officeart/2005/8/layout/chevron2"/>
    <dgm:cxn modelId="{80942AA4-0FBD-497F-9C37-122E66698AC8}" srcId="{262908FB-9ABC-4962-B7AC-3BCBF4642C93}" destId="{9039FFF1-AEDF-4686-AA22-4D393F47993A}" srcOrd="0" destOrd="0" parTransId="{566F48A9-473F-4BFA-A32B-ABDD8C1C6912}" sibTransId="{F2346458-C1DA-46F0-B216-AD1ACFBE87E6}"/>
    <dgm:cxn modelId="{AAC0280E-3015-43DD-AA75-1B175130B3EC}" type="presOf" srcId="{0347875C-ED3F-4AD5-92CB-F563E63D14F4}" destId="{86FC5FB3-DAEA-431F-804A-F0225B0A4D87}" srcOrd="0" destOrd="1" presId="urn:microsoft.com/office/officeart/2005/8/layout/chevron2"/>
    <dgm:cxn modelId="{B7BADF7D-A90F-4AAC-8894-C179779E1A94}" srcId="{262908FB-9ABC-4962-B7AC-3BCBF4642C93}" destId="{33CA7C5C-D0CD-487F-8B02-655EB5953953}" srcOrd="1" destOrd="0" parTransId="{C6DC4FAC-4480-43A7-9E61-821541C2CDE2}" sibTransId="{F50817F4-06BD-4A3B-B6E8-867E97190D6C}"/>
    <dgm:cxn modelId="{8EB0A9BB-E2CB-45FF-8260-6F417DF9123B}" srcId="{6EDA6291-2CDB-4C16-B72F-382B362711D1}" destId="{044CEB5B-FF74-4F94-9740-68D150D7320C}" srcOrd="0" destOrd="0" parTransId="{161B61A7-B909-4926-8D30-6B0303858363}" sibTransId="{B8B82C34-BBF0-4A96-8E87-AFC1EEBDBEBD}"/>
    <dgm:cxn modelId="{85F385AE-78F7-478C-AA9C-B9439C580411}" type="presOf" srcId="{9CFCBE8A-54D6-4308-8B76-563CFC84DE62}" destId="{21B1E148-7BB8-43A7-A91A-5C5F71EEB9E6}" srcOrd="0" destOrd="1" presId="urn:microsoft.com/office/officeart/2005/8/layout/chevron2"/>
    <dgm:cxn modelId="{90FF7485-F0E0-4648-BDC4-20C3D3F50C4E}" srcId="{262908FB-9ABC-4962-B7AC-3BCBF4642C93}" destId="{6EDA6291-2CDB-4C16-B72F-382B362711D1}" srcOrd="2" destOrd="0" parTransId="{B79020C8-0393-4576-BB81-597D2D76618F}" sibTransId="{099327C9-38EC-4A32-A2F3-F119E8528257}"/>
    <dgm:cxn modelId="{03B5CE1A-712A-43FA-A047-7CFE6A2E6215}" srcId="{9039FFF1-AEDF-4686-AA22-4D393F47993A}" destId="{75660886-D657-4CC6-A341-8D367B15C7BE}" srcOrd="1" destOrd="0" parTransId="{ED5C24AD-E6C3-4103-B2D4-B6D86BE2A07E}" sibTransId="{DA4C12B6-6256-4CC1-B344-48767DACDBFA}"/>
    <dgm:cxn modelId="{45E7939B-9E1B-475F-9E86-C75E8277383E}" type="presOf" srcId="{7C2DE9BB-AEA2-45FA-AD1D-F46CFEC3DAEA}" destId="{E3F35BBF-6705-4EA9-AB32-B2674D80717D}" srcOrd="0" destOrd="0" presId="urn:microsoft.com/office/officeart/2005/8/layout/chevron2"/>
    <dgm:cxn modelId="{4F202EB8-9E8A-450F-8ABE-D3A3B39AA8A8}" type="presOf" srcId="{75660886-D657-4CC6-A341-8D367B15C7BE}" destId="{E3F35BBF-6705-4EA9-AB32-B2674D80717D}" srcOrd="0" destOrd="1" presId="urn:microsoft.com/office/officeart/2005/8/layout/chevron2"/>
    <dgm:cxn modelId="{53003BF6-B880-4A72-B4B3-61EAF4298C79}" type="presOf" srcId="{6EDA6291-2CDB-4C16-B72F-382B362711D1}" destId="{632C09EB-1DE2-44A1-A626-A332404840F2}" srcOrd="0" destOrd="0" presId="urn:microsoft.com/office/officeart/2005/8/layout/chevron2"/>
    <dgm:cxn modelId="{00044031-895D-4633-B8B8-D33F5304DDCB}" type="presParOf" srcId="{CC953D80-EC7A-493D-BE60-0DECA8F2F99F}" destId="{CED44B4C-46C7-4D78-9711-5B51C679D5FE}" srcOrd="0" destOrd="0" presId="urn:microsoft.com/office/officeart/2005/8/layout/chevron2"/>
    <dgm:cxn modelId="{13DB3F50-6690-4D0F-91F5-9A3417DAB7CD}" type="presParOf" srcId="{CED44B4C-46C7-4D78-9711-5B51C679D5FE}" destId="{1B69B2FA-64EC-426F-9D7C-8242AAA2E37E}" srcOrd="0" destOrd="0" presId="urn:microsoft.com/office/officeart/2005/8/layout/chevron2"/>
    <dgm:cxn modelId="{D13F4C93-2052-44AF-AEA9-1BAF3F16103A}" type="presParOf" srcId="{CED44B4C-46C7-4D78-9711-5B51C679D5FE}" destId="{E3F35BBF-6705-4EA9-AB32-B2674D80717D}" srcOrd="1" destOrd="0" presId="urn:microsoft.com/office/officeart/2005/8/layout/chevron2"/>
    <dgm:cxn modelId="{0233EB84-02ED-4745-A638-0A9237E801F8}" type="presParOf" srcId="{CC953D80-EC7A-493D-BE60-0DECA8F2F99F}" destId="{A0A56ACA-B5A3-462D-8B08-566C26A2256D}" srcOrd="1" destOrd="0" presId="urn:microsoft.com/office/officeart/2005/8/layout/chevron2"/>
    <dgm:cxn modelId="{30CE679D-67E8-462F-A8DD-F3786A1C31AD}" type="presParOf" srcId="{CC953D80-EC7A-493D-BE60-0DECA8F2F99F}" destId="{830D1FC0-D958-4158-AAB5-C14FF6E89370}" srcOrd="2" destOrd="0" presId="urn:microsoft.com/office/officeart/2005/8/layout/chevron2"/>
    <dgm:cxn modelId="{629C8CAA-A9B4-48A0-99AB-E836AC10F7C3}" type="presParOf" srcId="{830D1FC0-D958-4158-AAB5-C14FF6E89370}" destId="{6F19A0A6-CCBC-4100-93AB-6BAFD8A47E9C}" srcOrd="0" destOrd="0" presId="urn:microsoft.com/office/officeart/2005/8/layout/chevron2"/>
    <dgm:cxn modelId="{50A1EC95-DE01-4FBE-888D-C37B4D30DD0C}" type="presParOf" srcId="{830D1FC0-D958-4158-AAB5-C14FF6E89370}" destId="{21B1E148-7BB8-43A7-A91A-5C5F71EEB9E6}" srcOrd="1" destOrd="0" presId="urn:microsoft.com/office/officeart/2005/8/layout/chevron2"/>
    <dgm:cxn modelId="{56E915E2-288A-4981-97D8-9B3A56B7A913}" type="presParOf" srcId="{CC953D80-EC7A-493D-BE60-0DECA8F2F99F}" destId="{0E5BD7CC-CF1B-420C-98FA-E268F2E9ECE4}" srcOrd="3" destOrd="0" presId="urn:microsoft.com/office/officeart/2005/8/layout/chevron2"/>
    <dgm:cxn modelId="{86BAD7F5-CCD6-412F-80C6-077787C9DB34}" type="presParOf" srcId="{CC953D80-EC7A-493D-BE60-0DECA8F2F99F}" destId="{25538BB7-3319-4B9B-AF3A-AE1345830C56}" srcOrd="4" destOrd="0" presId="urn:microsoft.com/office/officeart/2005/8/layout/chevron2"/>
    <dgm:cxn modelId="{8336DB5B-C3F6-4F8A-8624-0927EFE613D9}" type="presParOf" srcId="{25538BB7-3319-4B9B-AF3A-AE1345830C56}" destId="{632C09EB-1DE2-44A1-A626-A332404840F2}" srcOrd="0" destOrd="0" presId="urn:microsoft.com/office/officeart/2005/8/layout/chevron2"/>
    <dgm:cxn modelId="{9F747852-F3DD-4D93-82B6-4BC0B0103B74}" type="presParOf" srcId="{25538BB7-3319-4B9B-AF3A-AE1345830C56}" destId="{86FC5FB3-DAEA-431F-804A-F0225B0A4D8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69B2FA-64EC-426F-9D7C-8242AAA2E37E}">
      <dsp:nvSpPr>
        <dsp:cNvPr id="0" name=""/>
        <dsp:cNvSpPr/>
      </dsp:nvSpPr>
      <dsp:spPr>
        <a:xfrm rot="5400000">
          <a:off x="-199357" y="226399"/>
          <a:ext cx="1487063" cy="104094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kumimoji="1" lang="ja-JP" altLang="en-US" sz="1400" b="1" kern="1200" dirty="0" smtClean="0"/>
            <a:t>前提条件の整理</a:t>
          </a:r>
          <a:endParaRPr kumimoji="1" lang="ja-JP" altLang="en-US" sz="1400" b="1" kern="1200" dirty="0"/>
        </a:p>
      </dsp:txBody>
      <dsp:txXfrm rot="-5400000">
        <a:off x="23703" y="523811"/>
        <a:ext cx="1040944" cy="446119"/>
      </dsp:txXfrm>
    </dsp:sp>
    <dsp:sp modelId="{E3F35BBF-6705-4EA9-AB32-B2674D80717D}">
      <dsp:nvSpPr>
        <dsp:cNvPr id="0" name=""/>
        <dsp:cNvSpPr/>
      </dsp:nvSpPr>
      <dsp:spPr>
        <a:xfrm rot="5400000">
          <a:off x="2341432" y="-1297148"/>
          <a:ext cx="966591" cy="3567567"/>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t>著作権の有無の確認</a:t>
          </a:r>
          <a:endParaRPr kumimoji="1" lang="ja-JP" altLang="en-US" sz="1800" kern="1200" dirty="0"/>
        </a:p>
        <a:p>
          <a:pPr marL="171450" lvl="1" indent="-171450" algn="l" defTabSz="800100">
            <a:lnSpc>
              <a:spcPct val="90000"/>
            </a:lnSpc>
            <a:spcBef>
              <a:spcPct val="0"/>
            </a:spcBef>
            <a:spcAft>
              <a:spcPct val="15000"/>
            </a:spcAft>
            <a:buChar char="••"/>
          </a:pPr>
          <a:r>
            <a:rPr kumimoji="1" lang="ja-JP" altLang="en-US" sz="1800" kern="1200" dirty="0" smtClean="0"/>
            <a:t>個別法等による利用制約の確認</a:t>
          </a:r>
          <a:endParaRPr kumimoji="1" lang="ja-JP" altLang="en-US" sz="1800" kern="1200" dirty="0"/>
        </a:p>
      </dsp:txBody>
      <dsp:txXfrm rot="-5400000">
        <a:off x="1040945" y="50524"/>
        <a:ext cx="3520382" cy="872221"/>
      </dsp:txXfrm>
    </dsp:sp>
    <dsp:sp modelId="{6F19A0A6-CCBC-4100-93AB-6BAFD8A47E9C}">
      <dsp:nvSpPr>
        <dsp:cNvPr id="0" name=""/>
        <dsp:cNvSpPr/>
      </dsp:nvSpPr>
      <dsp:spPr>
        <a:xfrm rot="5400000">
          <a:off x="-223059" y="1519383"/>
          <a:ext cx="1487063" cy="104094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kumimoji="1" lang="ja-JP" altLang="en-US" sz="1400" b="1" kern="1200" dirty="0" smtClean="0"/>
            <a:t>標準規約の選択</a:t>
          </a:r>
          <a:endParaRPr kumimoji="1" lang="ja-JP" altLang="en-US" sz="1400" b="1" kern="1200" dirty="0"/>
        </a:p>
      </dsp:txBody>
      <dsp:txXfrm rot="-5400000">
        <a:off x="1" y="1816795"/>
        <a:ext cx="1040944" cy="446119"/>
      </dsp:txXfrm>
    </dsp:sp>
    <dsp:sp modelId="{21B1E148-7BB8-43A7-A91A-5C5F71EEB9E6}">
      <dsp:nvSpPr>
        <dsp:cNvPr id="0" name=""/>
        <dsp:cNvSpPr/>
      </dsp:nvSpPr>
      <dsp:spPr>
        <a:xfrm rot="5400000">
          <a:off x="2341432" y="-4164"/>
          <a:ext cx="966591" cy="3567567"/>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t>利用条件の確定</a:t>
          </a:r>
          <a:endParaRPr kumimoji="1" lang="ja-JP" altLang="en-US" sz="1800" kern="1200" dirty="0"/>
        </a:p>
        <a:p>
          <a:pPr marL="171450" lvl="1" indent="-171450" algn="l" defTabSz="800100">
            <a:lnSpc>
              <a:spcPct val="90000"/>
            </a:lnSpc>
            <a:spcBef>
              <a:spcPct val="0"/>
            </a:spcBef>
            <a:spcAft>
              <a:spcPct val="15000"/>
            </a:spcAft>
            <a:buChar char="••"/>
          </a:pPr>
          <a:r>
            <a:rPr kumimoji="1" lang="ja-JP" altLang="en-US" sz="1800" kern="1200" dirty="0" smtClean="0"/>
            <a:t>ＣＣの諸ライセンス又はＮＫＣ表示から適切なものを選択</a:t>
          </a:r>
          <a:endParaRPr kumimoji="1" lang="ja-JP" altLang="en-US" sz="1800" kern="1200" dirty="0"/>
        </a:p>
      </dsp:txBody>
      <dsp:txXfrm rot="-5400000">
        <a:off x="1040945" y="1343509"/>
        <a:ext cx="3520382" cy="872221"/>
      </dsp:txXfrm>
    </dsp:sp>
    <dsp:sp modelId="{632C09EB-1DE2-44A1-A626-A332404840F2}">
      <dsp:nvSpPr>
        <dsp:cNvPr id="0" name=""/>
        <dsp:cNvSpPr/>
      </dsp:nvSpPr>
      <dsp:spPr>
        <a:xfrm rot="5400000">
          <a:off x="-223059" y="2837112"/>
          <a:ext cx="1487063" cy="104094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kumimoji="1" lang="ja-JP" altLang="en-US" sz="1400" b="1" kern="1200" dirty="0" smtClean="0"/>
            <a:t>その他の考慮要素</a:t>
          </a:r>
          <a:endParaRPr kumimoji="1" lang="ja-JP" altLang="en-US" sz="1400" b="1" kern="1200" dirty="0"/>
        </a:p>
      </dsp:txBody>
      <dsp:txXfrm rot="-5400000">
        <a:off x="1" y="3134524"/>
        <a:ext cx="1040944" cy="446119"/>
      </dsp:txXfrm>
    </dsp:sp>
    <dsp:sp modelId="{86FC5FB3-DAEA-431F-804A-F0225B0A4D87}">
      <dsp:nvSpPr>
        <dsp:cNvPr id="0" name=""/>
        <dsp:cNvSpPr/>
      </dsp:nvSpPr>
      <dsp:spPr>
        <a:xfrm rot="5400000">
          <a:off x="2316687" y="1313564"/>
          <a:ext cx="1016080" cy="3567567"/>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t>著作者人格権の確認</a:t>
          </a:r>
          <a:endParaRPr kumimoji="1" lang="ja-JP" altLang="en-US" sz="1800" kern="1200" dirty="0"/>
        </a:p>
        <a:p>
          <a:pPr marL="171450" lvl="1" indent="-171450" algn="l" defTabSz="800100">
            <a:lnSpc>
              <a:spcPct val="90000"/>
            </a:lnSpc>
            <a:spcBef>
              <a:spcPct val="0"/>
            </a:spcBef>
            <a:spcAft>
              <a:spcPct val="15000"/>
            </a:spcAft>
            <a:buChar char="••"/>
          </a:pPr>
          <a:r>
            <a:rPr kumimoji="1" lang="ja-JP" altLang="en-US" sz="1800" kern="1200" dirty="0" smtClean="0"/>
            <a:t>公表フォーマットの選択</a:t>
          </a:r>
          <a:endParaRPr kumimoji="1" lang="ja-JP" altLang="en-US" sz="1800" kern="1200" dirty="0"/>
        </a:p>
      </dsp:txBody>
      <dsp:txXfrm rot="-5400000">
        <a:off x="1040944" y="2638909"/>
        <a:ext cx="3517966" cy="91687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71800" cy="497285"/>
          </a:xfrm>
          <a:prstGeom prst="rect">
            <a:avLst/>
          </a:prstGeom>
        </p:spPr>
        <p:txBody>
          <a:bodyPr vert="horz" lIns="91760" tIns="45880" rIns="91760" bIns="4588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97285"/>
          </a:xfrm>
          <a:prstGeom prst="rect">
            <a:avLst/>
          </a:prstGeom>
        </p:spPr>
        <p:txBody>
          <a:bodyPr vert="horz" lIns="91760" tIns="45880" rIns="91760" bIns="45880" rtlCol="0"/>
          <a:lstStyle>
            <a:lvl1pPr algn="r">
              <a:defRPr sz="1200"/>
            </a:lvl1pPr>
          </a:lstStyle>
          <a:p>
            <a:fld id="{A5707ECE-B1C2-4E4A-8EC1-66A614A44508}" type="datetimeFigureOut">
              <a:rPr kumimoji="1" lang="ja-JP" altLang="en-US" smtClean="0"/>
              <a:pPr/>
              <a:t>2012/12/10</a:t>
            </a:fld>
            <a:endParaRPr kumimoji="1" lang="ja-JP" altLang="en-US"/>
          </a:p>
        </p:txBody>
      </p:sp>
      <p:sp>
        <p:nvSpPr>
          <p:cNvPr id="4" name="スライド イメージ プレースホルダ 3"/>
          <p:cNvSpPr>
            <a:spLocks noGrp="1" noRot="1" noChangeAspect="1"/>
          </p:cNvSpPr>
          <p:nvPr>
            <p:ph type="sldImg" idx="2"/>
          </p:nvPr>
        </p:nvSpPr>
        <p:spPr>
          <a:xfrm>
            <a:off x="942975" y="746125"/>
            <a:ext cx="4973638" cy="3729038"/>
          </a:xfrm>
          <a:prstGeom prst="rect">
            <a:avLst/>
          </a:prstGeom>
          <a:noFill/>
          <a:ln w="12700">
            <a:solidFill>
              <a:prstClr val="black"/>
            </a:solidFill>
          </a:ln>
        </p:spPr>
        <p:txBody>
          <a:bodyPr vert="horz" lIns="91760" tIns="45880" rIns="91760" bIns="45880" rtlCol="0" anchor="ctr"/>
          <a:lstStyle/>
          <a:p>
            <a:endParaRPr lang="ja-JP" altLang="en-US"/>
          </a:p>
        </p:txBody>
      </p:sp>
      <p:sp>
        <p:nvSpPr>
          <p:cNvPr id="5" name="ノート プレースホルダ 4"/>
          <p:cNvSpPr>
            <a:spLocks noGrp="1"/>
          </p:cNvSpPr>
          <p:nvPr>
            <p:ph type="body" sz="quarter" idx="3"/>
          </p:nvPr>
        </p:nvSpPr>
        <p:spPr>
          <a:xfrm>
            <a:off x="685801" y="4724203"/>
            <a:ext cx="5486400" cy="4475559"/>
          </a:xfrm>
          <a:prstGeom prst="rect">
            <a:avLst/>
          </a:prstGeom>
        </p:spPr>
        <p:txBody>
          <a:bodyPr vert="horz" lIns="91760" tIns="45880" rIns="91760" bIns="4588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6678"/>
            <a:ext cx="2971800" cy="497285"/>
          </a:xfrm>
          <a:prstGeom prst="rect">
            <a:avLst/>
          </a:prstGeom>
        </p:spPr>
        <p:txBody>
          <a:bodyPr vert="horz" lIns="91760" tIns="45880" rIns="91760" bIns="4588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9446678"/>
            <a:ext cx="2971800" cy="497285"/>
          </a:xfrm>
          <a:prstGeom prst="rect">
            <a:avLst/>
          </a:prstGeom>
        </p:spPr>
        <p:txBody>
          <a:bodyPr vert="horz" lIns="91760" tIns="45880" rIns="91760" bIns="45880" rtlCol="0" anchor="b"/>
          <a:lstStyle>
            <a:lvl1pPr algn="r">
              <a:defRPr sz="1200"/>
            </a:lvl1pPr>
          </a:lstStyle>
          <a:p>
            <a:fld id="{D22ECE1B-3F25-4A51-9E6D-F1C2086E8A06}" type="slidenum">
              <a:rPr kumimoji="1" lang="ja-JP" altLang="en-US" smtClean="0"/>
              <a:pPr/>
              <a:t>‹#›</a:t>
            </a:fld>
            <a:endParaRPr kumimoji="1" lang="ja-JP" altLang="en-US"/>
          </a:p>
        </p:txBody>
      </p:sp>
    </p:spTree>
    <p:extLst>
      <p:ext uri="{BB962C8B-B14F-4D97-AF65-F5344CB8AC3E}">
        <p14:creationId xmlns:p14="http://schemas.microsoft.com/office/powerpoint/2010/main" val="16161369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6"/>
          <p:cNvSpPr>
            <a:spLocks noGrp="1" noChangeArrowheads="1"/>
          </p:cNvSpPr>
          <p:nvPr>
            <p:ph type="ftr" sz="quarter" idx="4"/>
          </p:nvPr>
        </p:nvSpPr>
        <p:spPr>
          <a:noFill/>
        </p:spPr>
        <p:txBody>
          <a:bodyPr/>
          <a:lstStyle/>
          <a:p>
            <a:r>
              <a:rPr lang="en-US" altLang="ja-JP" dirty="0" smtClean="0"/>
              <a:t>Copyright (C) Open Data Promotion Consortium</a:t>
            </a:r>
          </a:p>
        </p:txBody>
      </p:sp>
      <p:sp>
        <p:nvSpPr>
          <p:cNvPr id="36866" name="Rectangle 7"/>
          <p:cNvSpPr>
            <a:spLocks noGrp="1" noChangeArrowheads="1"/>
          </p:cNvSpPr>
          <p:nvPr>
            <p:ph type="sldNum" sz="quarter" idx="5"/>
          </p:nvPr>
        </p:nvSpPr>
        <p:spPr>
          <a:noFill/>
        </p:spPr>
        <p:txBody>
          <a:bodyPr/>
          <a:lstStyle/>
          <a:p>
            <a:fld id="{E10535F4-6E79-482B-A920-AF4BAA636A50}" type="slidenum">
              <a:rPr lang="en-US" altLang="ja-JP" smtClean="0"/>
              <a:pPr/>
              <a:t>3</a:t>
            </a:fld>
            <a:endParaRPr lang="en-US" altLang="ja-JP"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13524" y="4726985"/>
            <a:ext cx="5030953" cy="315441"/>
          </a:xfrm>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6"/>
          <p:cNvSpPr>
            <a:spLocks noGrp="1" noChangeArrowheads="1"/>
          </p:cNvSpPr>
          <p:nvPr>
            <p:ph type="ftr" sz="quarter" idx="4"/>
          </p:nvPr>
        </p:nvSpPr>
        <p:spPr>
          <a:noFill/>
        </p:spPr>
        <p:txBody>
          <a:bodyPr/>
          <a:lstStyle/>
          <a:p>
            <a:r>
              <a:rPr lang="en-US" altLang="ja-JP" dirty="0" smtClean="0"/>
              <a:t>Copyright (C) Open Data Promotion Consortium</a:t>
            </a:r>
          </a:p>
        </p:txBody>
      </p:sp>
      <p:sp>
        <p:nvSpPr>
          <p:cNvPr id="40962" name="Rectangle 7"/>
          <p:cNvSpPr>
            <a:spLocks noGrp="1" noChangeArrowheads="1"/>
          </p:cNvSpPr>
          <p:nvPr>
            <p:ph type="sldNum" sz="quarter" idx="5"/>
          </p:nvPr>
        </p:nvSpPr>
        <p:spPr>
          <a:noFill/>
        </p:spPr>
        <p:txBody>
          <a:bodyPr/>
          <a:lstStyle/>
          <a:p>
            <a:fld id="{92E225C9-1682-4CC6-AA73-8079738ADAED}" type="slidenum">
              <a:rPr lang="en-US" altLang="ja-JP" smtClean="0"/>
              <a:pPr/>
              <a:t>4</a:t>
            </a:fld>
            <a:endParaRPr lang="en-US" altLang="ja-JP"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13524" y="4726985"/>
            <a:ext cx="5030953" cy="315441"/>
          </a:xfrm>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53250" name="Rectangle 7"/>
          <p:cNvSpPr>
            <a:spLocks noGrp="1" noChangeArrowheads="1"/>
          </p:cNvSpPr>
          <p:nvPr>
            <p:ph type="sldNum" sz="quarter" idx="5"/>
          </p:nvPr>
        </p:nvSpPr>
        <p:spPr>
          <a:noFill/>
        </p:spPr>
        <p:txBody>
          <a:bodyPr/>
          <a:lstStyle/>
          <a:p>
            <a:fld id="{ECBB9C69-AD51-4C85-97B2-209798BBE540}" type="slidenum">
              <a:rPr lang="en-US" altLang="ja-JP" smtClean="0"/>
              <a:pPr/>
              <a:t>5</a:t>
            </a:fld>
            <a:endParaRPr lang="en-US" altLang="ja-JP"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xfrm>
            <a:off x="913524" y="4726986"/>
            <a:ext cx="5030953" cy="315441"/>
          </a:xfrm>
          <a:noFill/>
          <a:ln/>
        </p:spPr>
        <p:txBody>
          <a:bodyPr/>
          <a:lstStyle/>
          <a:p>
            <a:pPr eaLnBrk="1" hangingPunct="1"/>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6"/>
          <p:cNvSpPr>
            <a:spLocks noGrp="1" noChangeArrowheads="1"/>
          </p:cNvSpPr>
          <p:nvPr>
            <p:ph type="ftr" sz="quarter" idx="4"/>
          </p:nvPr>
        </p:nvSpPr>
        <p:spPr>
          <a:noFill/>
        </p:spPr>
        <p:txBody>
          <a:bodyPr/>
          <a:lstStyle/>
          <a:p>
            <a:r>
              <a:rPr lang="en-US" altLang="ja-JP" dirty="0" smtClean="0"/>
              <a:t>Copyright (C) Open Data Promotion Consortium</a:t>
            </a:r>
          </a:p>
        </p:txBody>
      </p:sp>
      <p:sp>
        <p:nvSpPr>
          <p:cNvPr id="40962" name="Rectangle 7"/>
          <p:cNvSpPr>
            <a:spLocks noGrp="1" noChangeArrowheads="1"/>
          </p:cNvSpPr>
          <p:nvPr>
            <p:ph type="sldNum" sz="quarter" idx="5"/>
          </p:nvPr>
        </p:nvSpPr>
        <p:spPr>
          <a:noFill/>
        </p:spPr>
        <p:txBody>
          <a:bodyPr/>
          <a:lstStyle/>
          <a:p>
            <a:fld id="{92E225C9-1682-4CC6-AA73-8079738ADAED}" type="slidenum">
              <a:rPr lang="en-US" altLang="ja-JP" smtClean="0"/>
              <a:pPr/>
              <a:t>6</a:t>
            </a:fld>
            <a:endParaRPr lang="en-US" altLang="ja-JP"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13524" y="4726985"/>
            <a:ext cx="5030953" cy="315441"/>
          </a:xfrm>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6"/>
          <p:cNvSpPr>
            <a:spLocks noGrp="1" noChangeArrowheads="1"/>
          </p:cNvSpPr>
          <p:nvPr>
            <p:ph type="ftr" sz="quarter" idx="4"/>
          </p:nvPr>
        </p:nvSpPr>
        <p:spPr>
          <a:noFill/>
        </p:spPr>
        <p:txBody>
          <a:bodyPr/>
          <a:lstStyle/>
          <a:p>
            <a:r>
              <a:rPr lang="en-US" altLang="ja-JP" dirty="0" smtClean="0"/>
              <a:t>Copyright (C) Open Data Promotion Consortium</a:t>
            </a:r>
          </a:p>
        </p:txBody>
      </p:sp>
      <p:sp>
        <p:nvSpPr>
          <p:cNvPr id="38914" name="Rectangle 7"/>
          <p:cNvSpPr>
            <a:spLocks noGrp="1" noChangeArrowheads="1"/>
          </p:cNvSpPr>
          <p:nvPr>
            <p:ph type="sldNum" sz="quarter" idx="5"/>
          </p:nvPr>
        </p:nvSpPr>
        <p:spPr>
          <a:noFill/>
        </p:spPr>
        <p:txBody>
          <a:bodyPr/>
          <a:lstStyle/>
          <a:p>
            <a:fld id="{EE748947-73F7-4A99-9B90-B914E9298F04}" type="slidenum">
              <a:rPr lang="en-US" altLang="ja-JP" smtClean="0"/>
              <a:pPr/>
              <a:t>7</a:t>
            </a:fld>
            <a:endParaRPr lang="en-US" altLang="ja-JP"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13524" y="4726985"/>
            <a:ext cx="5030953" cy="315441"/>
          </a:xfrm>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6"/>
          <p:cNvSpPr>
            <a:spLocks noGrp="1" noChangeArrowheads="1"/>
          </p:cNvSpPr>
          <p:nvPr>
            <p:ph type="ftr" sz="quarter" idx="4"/>
          </p:nvPr>
        </p:nvSpPr>
        <p:spPr>
          <a:noFill/>
        </p:spPr>
        <p:txBody>
          <a:bodyPr/>
          <a:lstStyle/>
          <a:p>
            <a:r>
              <a:rPr lang="en-US" altLang="ja-JP" smtClean="0"/>
              <a:t>Copyright (C) Open Data Promotion Consortium</a:t>
            </a:r>
          </a:p>
        </p:txBody>
      </p:sp>
      <p:sp>
        <p:nvSpPr>
          <p:cNvPr id="45058" name="Rectangle 7"/>
          <p:cNvSpPr>
            <a:spLocks noGrp="1" noChangeArrowheads="1"/>
          </p:cNvSpPr>
          <p:nvPr>
            <p:ph type="sldNum" sz="quarter" idx="5"/>
          </p:nvPr>
        </p:nvSpPr>
        <p:spPr>
          <a:noFill/>
        </p:spPr>
        <p:txBody>
          <a:bodyPr/>
          <a:lstStyle/>
          <a:p>
            <a:fld id="{0B76C5AB-B77A-46BF-9D2B-64D6DCA92B3E}" type="slidenum">
              <a:rPr lang="en-US" altLang="ja-JP" smtClean="0"/>
              <a:pPr/>
              <a:t>10</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913524" y="4726986"/>
            <a:ext cx="5030953" cy="315441"/>
          </a:xfrm>
          <a:noFill/>
          <a:ln/>
        </p:spPr>
        <p:txBody>
          <a:bodyPr/>
          <a:lstStyle/>
          <a:p>
            <a:pPr eaLnBrk="1" hangingPunct="1"/>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6"/>
          <p:cNvSpPr>
            <a:spLocks noGrp="1" noChangeArrowheads="1"/>
          </p:cNvSpPr>
          <p:nvPr>
            <p:ph type="ftr" sz="quarter" idx="4"/>
          </p:nvPr>
        </p:nvSpPr>
        <p:spPr>
          <a:noFill/>
        </p:spPr>
        <p:txBody>
          <a:bodyPr/>
          <a:lstStyle/>
          <a:p>
            <a:r>
              <a:rPr lang="en-US" altLang="ja-JP" dirty="0" smtClean="0"/>
              <a:t>Copyright (C) Open Data Promotion Consortium</a:t>
            </a:r>
          </a:p>
        </p:txBody>
      </p:sp>
      <p:sp>
        <p:nvSpPr>
          <p:cNvPr id="40962" name="Rectangle 7"/>
          <p:cNvSpPr>
            <a:spLocks noGrp="1" noChangeArrowheads="1"/>
          </p:cNvSpPr>
          <p:nvPr>
            <p:ph type="sldNum" sz="quarter" idx="5"/>
          </p:nvPr>
        </p:nvSpPr>
        <p:spPr>
          <a:noFill/>
        </p:spPr>
        <p:txBody>
          <a:bodyPr/>
          <a:lstStyle/>
          <a:p>
            <a:fld id="{92E225C9-1682-4CC6-AA73-8079738ADAED}" type="slidenum">
              <a:rPr lang="en-US" altLang="ja-JP" smtClean="0"/>
              <a:pPr/>
              <a:t>11</a:t>
            </a:fld>
            <a:endParaRPr lang="en-US" altLang="ja-JP"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913524" y="4726985"/>
            <a:ext cx="5030953" cy="315441"/>
          </a:xfrm>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pic>
        <p:nvPicPr>
          <p:cNvPr id="11" name="Picture 3" descr="\\spb-fs\プロジェクト\9210359 津國剛PL\オープンデータコンソーシアム\ロゴ\OPEN DATA\OPEN DATA\OP YOKE.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12576" y="4149080"/>
            <a:ext cx="5544616" cy="2612781"/>
          </a:xfrm>
          <a:prstGeom prst="rect">
            <a:avLst/>
          </a:prstGeom>
          <a:noFill/>
          <a:extLst>
            <a:ext uri="{909E8E84-426E-40DD-AFC4-6F175D3DCCD1}">
              <a14:hiddenFill xmlns:a14="http://schemas.microsoft.com/office/drawing/2010/main">
                <a:solidFill>
                  <a:srgbClr val="FFFFFF"/>
                </a:solidFill>
              </a14:hiddenFill>
            </a:ext>
          </a:extLst>
        </p:spPr>
      </p:pic>
      <p:sp>
        <p:nvSpPr>
          <p:cNvPr id="14" name="スライド番号プレースホルダー 28"/>
          <p:cNvSpPr>
            <a:spLocks noGrp="1"/>
          </p:cNvSpPr>
          <p:nvPr>
            <p:ph type="sldNum" sz="quarter" idx="12"/>
          </p:nvPr>
        </p:nvSpPr>
        <p:spPr>
          <a:xfrm>
            <a:off x="4000872" y="6597352"/>
            <a:ext cx="1219200" cy="182075"/>
          </a:xfrm>
        </p:spPr>
        <p:txBody>
          <a:bodyPr/>
          <a:lstStyle>
            <a:lvl1pPr algn="ctr">
              <a:defRPr/>
            </a:lvl1pPr>
          </a:lstStyle>
          <a:p>
            <a:fld id="{ACBB7C98-B187-49AB-A435-217354B92C46}" type="slidenum">
              <a:rPr kumimoji="1" lang="ja-JP" altLang="en-US" smtClean="0"/>
              <a:pPr/>
              <a:t>‹#›</a:t>
            </a:fld>
            <a:endParaRPr kumimoji="1" lang="ja-JP" altLang="en-US"/>
          </a:p>
        </p:txBody>
      </p:sp>
      <p:sp>
        <p:nvSpPr>
          <p:cNvPr id="15" name="タイトル 7"/>
          <p:cNvSpPr>
            <a:spLocks noGrp="1"/>
          </p:cNvSpPr>
          <p:nvPr>
            <p:ph type="ctrTitle"/>
          </p:nvPr>
        </p:nvSpPr>
        <p:spPr>
          <a:xfrm>
            <a:off x="1219200" y="2157214"/>
            <a:ext cx="6858000" cy="990600"/>
          </a:xfrm>
        </p:spPr>
        <p:txBody>
          <a:bodyPr anchor="t" anchorCtr="0"/>
          <a:lstStyle>
            <a:lvl1pPr algn="r">
              <a:defRPr sz="3200">
                <a:solidFill>
                  <a:schemeClr val="tx1"/>
                </a:solidFill>
              </a:defRPr>
            </a:lvl1pPr>
          </a:lstStyle>
          <a:p>
            <a:r>
              <a:rPr kumimoji="0" lang="ja-JP" altLang="en-US" dirty="0" smtClean="0"/>
              <a:t>マスター タイトルの書式設定</a:t>
            </a:r>
            <a:endParaRPr kumimoji="0" lang="en-US" dirty="0"/>
          </a:p>
        </p:txBody>
      </p:sp>
      <p:sp>
        <p:nvSpPr>
          <p:cNvPr id="18" name="正方形/長方形 17"/>
          <p:cNvSpPr/>
          <p:nvPr userDrawn="1"/>
        </p:nvSpPr>
        <p:spPr>
          <a:xfrm>
            <a:off x="904875" y="1919089"/>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0" name="正方形/長方形 19"/>
          <p:cNvSpPr/>
          <p:nvPr userDrawn="1"/>
        </p:nvSpPr>
        <p:spPr>
          <a:xfrm>
            <a:off x="904875" y="1919089"/>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grpSp>
        <p:nvGrpSpPr>
          <p:cNvPr id="24" name="グループ化 23"/>
          <p:cNvGrpSpPr/>
          <p:nvPr userDrawn="1"/>
        </p:nvGrpSpPr>
        <p:grpSpPr>
          <a:xfrm>
            <a:off x="179512" y="6597352"/>
            <a:ext cx="8890035" cy="0"/>
            <a:chOff x="179512" y="6525344"/>
            <a:chExt cx="8890035" cy="0"/>
          </a:xfrm>
        </p:grpSpPr>
        <p:cxnSp>
          <p:nvCxnSpPr>
            <p:cNvPr id="25" name="直線コネクタ 24"/>
            <p:cNvCxnSpPr/>
            <p:nvPr/>
          </p:nvCxnSpPr>
          <p:spPr>
            <a:xfrm>
              <a:off x="179512" y="6525344"/>
              <a:ext cx="8208912"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8475402" y="6525344"/>
              <a:ext cx="152400"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8704002" y="6525344"/>
              <a:ext cx="15240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8917147" y="6525344"/>
              <a:ext cx="152400"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31" name="テキスト プレースホルダー 2"/>
          <p:cNvSpPr>
            <a:spLocks noGrp="1"/>
          </p:cNvSpPr>
          <p:nvPr>
            <p:ph type="body" idx="1" hasCustomPrompt="1"/>
          </p:nvPr>
        </p:nvSpPr>
        <p:spPr>
          <a:xfrm>
            <a:off x="4644008" y="4267200"/>
            <a:ext cx="3528392"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dirty="0" smtClean="0"/>
              <a:t>発表者情報</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2" name="Line 7"/>
          <p:cNvSpPr>
            <a:spLocks noChangeShapeType="1"/>
          </p:cNvSpPr>
          <p:nvPr/>
        </p:nvSpPr>
        <p:spPr bwMode="gray">
          <a:xfrm>
            <a:off x="383931" y="6591300"/>
            <a:ext cx="8355623"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タイトル スライド">
    <p:spTree>
      <p:nvGrpSpPr>
        <p:cNvPr id="1" name=""/>
        <p:cNvGrpSpPr/>
        <p:nvPr/>
      </p:nvGrpSpPr>
      <p:grpSpPr>
        <a:xfrm>
          <a:off x="0" y="0"/>
          <a:ext cx="0" cy="0"/>
          <a:chOff x="0" y="0"/>
          <a:chExt cx="0" cy="0"/>
        </a:xfrm>
      </p:grpSpPr>
      <p:sp>
        <p:nvSpPr>
          <p:cNvPr id="4" name="Line 7"/>
          <p:cNvSpPr>
            <a:spLocks noChangeShapeType="1"/>
          </p:cNvSpPr>
          <p:nvPr/>
        </p:nvSpPr>
        <p:spPr bwMode="gray">
          <a:xfrm>
            <a:off x="383931" y="6591300"/>
            <a:ext cx="8355623" cy="0"/>
          </a:xfrm>
          <a:prstGeom prst="line">
            <a:avLst/>
          </a:prstGeom>
          <a:noFill/>
          <a:ln w="9525">
            <a:solidFill>
              <a:schemeClr val="bg2"/>
            </a:solidFill>
            <a:round/>
            <a:headEnd/>
            <a:tailEnd/>
          </a:ln>
          <a:effectLst/>
        </p:spPr>
        <p:txBody>
          <a:bodyPr wrap="none" anchor="ctr"/>
          <a:lstStyle/>
          <a:p>
            <a:pPr algn="ctr" fontAlgn="b">
              <a:buFont typeface="Wingdings" pitchFamily="2" charset="2"/>
              <a:buNone/>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dirty="0" smtClean="0"/>
              <a:t>マスター タイトルの書式設定</a:t>
            </a:r>
            <a:endParaRPr kumimoji="0" lang="en-US" dirty="0"/>
          </a:p>
        </p:txBody>
      </p:sp>
      <p:sp>
        <p:nvSpPr>
          <p:cNvPr id="6" name="スライド番号プレースホルダー 5"/>
          <p:cNvSpPr>
            <a:spLocks noGrp="1"/>
          </p:cNvSpPr>
          <p:nvPr>
            <p:ph type="sldNum" sz="quarter" idx="12"/>
          </p:nvPr>
        </p:nvSpPr>
        <p:spPr>
          <a:xfrm>
            <a:off x="3598912" y="6591632"/>
            <a:ext cx="1981200" cy="365760"/>
          </a:xfrm>
        </p:spPr>
        <p:txBody>
          <a:bodyPr/>
          <a:lstStyle>
            <a:lvl1pPr algn="ctr">
              <a:defRPr/>
            </a:lvl1pPr>
          </a:lstStyle>
          <a:p>
            <a:fld id="{ACBB7C98-B187-49AB-A435-217354B92C46}" type="slidenum">
              <a:rPr kumimoji="1" lang="ja-JP" altLang="en-US" smtClean="0"/>
              <a:pPr/>
              <a:t>‹#›</a:t>
            </a:fld>
            <a:endParaRPr kumimoji="1" lang="ja-JP" altLang="en-US" dirty="0"/>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dirty="0" smtClean="0"/>
              <a:t>マスター テキストの書式設定</a:t>
            </a:r>
          </a:p>
          <a:p>
            <a:pPr lvl="1" eaLnBrk="1" latinLnBrk="0" hangingPunct="1"/>
            <a:r>
              <a:rPr lang="ja-JP" altLang="en-US" dirty="0" smtClean="0"/>
              <a:t>第 </a:t>
            </a:r>
            <a:r>
              <a:rPr lang="en-US" altLang="ja-JP" dirty="0" smtClean="0"/>
              <a:t>2 </a:t>
            </a:r>
            <a:r>
              <a:rPr lang="ja-JP" altLang="en-US" dirty="0" smtClean="0"/>
              <a:t>レベル</a:t>
            </a:r>
          </a:p>
          <a:p>
            <a:pPr lvl="2" eaLnBrk="1" latinLnBrk="0" hangingPunct="1"/>
            <a:r>
              <a:rPr lang="ja-JP" altLang="en-US" dirty="0" smtClean="0"/>
              <a:t>第 </a:t>
            </a:r>
            <a:r>
              <a:rPr lang="en-US" altLang="ja-JP" dirty="0" smtClean="0"/>
              <a:t>3 </a:t>
            </a:r>
            <a:r>
              <a:rPr lang="ja-JP" altLang="en-US" dirty="0" smtClean="0"/>
              <a:t>レベル</a:t>
            </a:r>
          </a:p>
          <a:p>
            <a:pPr lvl="3" eaLnBrk="1" latinLnBrk="0" hangingPunct="1"/>
            <a:r>
              <a:rPr lang="ja-JP" altLang="en-US" dirty="0" smtClean="0"/>
              <a:t>第 </a:t>
            </a:r>
            <a:r>
              <a:rPr lang="en-US" altLang="ja-JP" dirty="0" smtClean="0"/>
              <a:t>4 </a:t>
            </a:r>
            <a:r>
              <a:rPr lang="ja-JP" altLang="en-US" dirty="0" smtClean="0"/>
              <a:t>レベル</a:t>
            </a:r>
          </a:p>
          <a:p>
            <a:pPr lvl="4" eaLnBrk="1" latinLnBrk="0" hangingPunct="1"/>
            <a:r>
              <a:rPr lang="ja-JP" altLang="en-US" dirty="0" smtClean="0"/>
              <a:t>第 </a:t>
            </a:r>
            <a:r>
              <a:rPr lang="en-US" altLang="ja-JP" dirty="0" smtClean="0"/>
              <a:t>5 </a:t>
            </a:r>
            <a:r>
              <a:rPr lang="ja-JP" altLang="en-US" dirty="0" smtClean="0"/>
              <a:t>レベル</a:t>
            </a:r>
            <a:endParaRPr kumimoji="0" lang="en-US" dirty="0"/>
          </a:p>
        </p:txBody>
      </p:sp>
      <p:grpSp>
        <p:nvGrpSpPr>
          <p:cNvPr id="7" name="グループ化 6"/>
          <p:cNvGrpSpPr/>
          <p:nvPr userDrawn="1"/>
        </p:nvGrpSpPr>
        <p:grpSpPr>
          <a:xfrm>
            <a:off x="179512" y="6597352"/>
            <a:ext cx="8890035" cy="0"/>
            <a:chOff x="179512" y="6525344"/>
            <a:chExt cx="8890035" cy="0"/>
          </a:xfrm>
        </p:grpSpPr>
        <p:cxnSp>
          <p:nvCxnSpPr>
            <p:cNvPr id="9" name="直線コネクタ 8"/>
            <p:cNvCxnSpPr/>
            <p:nvPr/>
          </p:nvCxnSpPr>
          <p:spPr>
            <a:xfrm>
              <a:off x="179512" y="6525344"/>
              <a:ext cx="8208912"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8475402" y="6525344"/>
              <a:ext cx="152400"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8704002" y="6525344"/>
              <a:ext cx="15240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8917147" y="6525344"/>
              <a:ext cx="152400"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3" name="Picture 3" descr="\\spb-fs\プロジェクト\9210359 津國剛PL\オープンデータコンソーシアム\ロゴ\OPEN DATA\OPEN DATA\OP YOKE.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12360" y="6237312"/>
            <a:ext cx="1317170" cy="620688"/>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グループ化 13"/>
          <p:cNvGrpSpPr/>
          <p:nvPr userDrawn="1"/>
        </p:nvGrpSpPr>
        <p:grpSpPr>
          <a:xfrm rot="10800000">
            <a:off x="126982" y="188640"/>
            <a:ext cx="8890035" cy="0"/>
            <a:chOff x="179512" y="6525344"/>
            <a:chExt cx="8890035" cy="0"/>
          </a:xfrm>
        </p:grpSpPr>
        <p:cxnSp>
          <p:nvCxnSpPr>
            <p:cNvPr id="15" name="直線コネクタ 14"/>
            <p:cNvCxnSpPr/>
            <p:nvPr/>
          </p:nvCxnSpPr>
          <p:spPr>
            <a:xfrm>
              <a:off x="179512" y="6525344"/>
              <a:ext cx="8208912"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8475402" y="6525344"/>
              <a:ext cx="152400"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8704002" y="6525344"/>
              <a:ext cx="152400"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8917147" y="6525344"/>
              <a:ext cx="152400"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cxnSp>
        <p:nvCxnSpPr>
          <p:cNvPr id="20" name="直線コネクタ 19"/>
          <p:cNvCxnSpPr/>
          <p:nvPr userDrawn="1"/>
        </p:nvCxnSpPr>
        <p:spPr>
          <a:xfrm>
            <a:off x="467544" y="1124744"/>
            <a:ext cx="8208912"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endParaRPr kumimoji="1" lang="ja-JP" altLang="en-US"/>
          </a:p>
        </p:txBody>
      </p:sp>
      <p:sp>
        <p:nvSpPr>
          <p:cNvPr id="5" name="フッター プレースホルダー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069848" y="6355080"/>
            <a:ext cx="1520952" cy="365760"/>
          </a:xfrm>
        </p:spPr>
        <p:txBody>
          <a:bodyPr/>
          <a:lstStyle/>
          <a:p>
            <a:fld id="{ACBB7C98-B187-49AB-A435-217354B92C46}" type="slidenum">
              <a:rPr kumimoji="1" lang="ja-JP" altLang="en-US" smtClean="0"/>
              <a:pPr/>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CBB7C98-B187-49AB-A435-217354B92C46}" type="slidenum">
              <a:rPr kumimoji="1" lang="ja-JP" altLang="en-US" smtClean="0"/>
              <a:pPr/>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endParaRPr kumimoji="1" lang="ja-JP" altLang="en-US"/>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ACBB7C98-B187-49AB-A435-217354B92C46}" type="slidenum">
              <a:rPr kumimoji="1" lang="ja-JP" altLang="en-US" smtClean="0"/>
              <a:pPr/>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tat.go.j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portal.cyberjapan.jp/index.html"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ja-JP" altLang="en-US" dirty="0" smtClean="0"/>
              <a:t>オープンデータ流通推進コンソーシアム</a:t>
            </a:r>
            <a:r>
              <a:rPr kumimoji="1" lang="en-US" altLang="ja-JP" dirty="0" smtClean="0"/>
              <a:t/>
            </a:r>
            <a:br>
              <a:rPr kumimoji="1" lang="en-US" altLang="ja-JP" dirty="0" smtClean="0"/>
            </a:br>
            <a:r>
              <a:rPr lang="ja-JP" altLang="en-US" dirty="0"/>
              <a:t>データガバナンス委員会報告</a:t>
            </a:r>
            <a:endParaRPr kumimoji="1" lang="ja-JP" altLang="en-US" dirty="0"/>
          </a:p>
        </p:txBody>
      </p:sp>
      <p:sp>
        <p:nvSpPr>
          <p:cNvPr id="3" name="テキスト プレースホルダー 2"/>
          <p:cNvSpPr>
            <a:spLocks noGrp="1"/>
          </p:cNvSpPr>
          <p:nvPr>
            <p:ph type="body" idx="1"/>
          </p:nvPr>
        </p:nvSpPr>
        <p:spPr>
          <a:xfrm>
            <a:off x="3851920" y="4267200"/>
            <a:ext cx="4320480" cy="1143000"/>
          </a:xfrm>
        </p:spPr>
        <p:txBody>
          <a:bodyPr>
            <a:normAutofit fontScale="92500"/>
          </a:bodyPr>
          <a:lstStyle/>
          <a:p>
            <a:r>
              <a:rPr kumimoji="1" lang="ja-JP" altLang="en-US" dirty="0" smtClean="0"/>
              <a:t>データガバナンス委員会　主査</a:t>
            </a:r>
            <a:endParaRPr kumimoji="1" lang="en-US" altLang="ja-JP" dirty="0" smtClean="0"/>
          </a:p>
          <a:p>
            <a:r>
              <a:rPr lang="ja-JP" altLang="en-US" dirty="0" smtClean="0"/>
              <a:t>一橋大学大学院</a:t>
            </a:r>
            <a:r>
              <a:rPr lang="ja-JP" altLang="en-US" dirty="0"/>
              <a:t>国際企業</a:t>
            </a:r>
            <a:r>
              <a:rPr lang="ja-JP" altLang="en-US" dirty="0" smtClean="0"/>
              <a:t>戦略科　教授</a:t>
            </a:r>
            <a:endParaRPr lang="en-US" altLang="ja-JP" dirty="0" smtClean="0"/>
          </a:p>
          <a:p>
            <a:r>
              <a:rPr kumimoji="1" lang="ja-JP" altLang="en-US" dirty="0" smtClean="0"/>
              <a:t>井上</a:t>
            </a:r>
            <a:r>
              <a:rPr kumimoji="1" lang="ja-JP" altLang="en-US" dirty="0"/>
              <a:t>由里子</a:t>
            </a:r>
          </a:p>
        </p:txBody>
      </p:sp>
      <p:sp>
        <p:nvSpPr>
          <p:cNvPr id="4" name="スライド番号プレースホルダ 3"/>
          <p:cNvSpPr>
            <a:spLocks noGrp="1"/>
          </p:cNvSpPr>
          <p:nvPr>
            <p:ph type="sldNum" sz="quarter" idx="12"/>
          </p:nvPr>
        </p:nvSpPr>
        <p:spPr/>
        <p:txBody>
          <a:bodyPr/>
          <a:lstStyle/>
          <a:p>
            <a:fld id="{ACBB7C98-B187-49AB-A435-217354B92C46}" type="slidenum">
              <a:rPr kumimoji="1" lang="ja-JP" altLang="en-US" smtClean="0"/>
              <a:pPr/>
              <a:t>1</a:t>
            </a:fld>
            <a:endParaRPr kumimoji="1" lang="ja-JP" altLang="en-US"/>
          </a:p>
        </p:txBody>
      </p:sp>
    </p:spTree>
    <p:extLst>
      <p:ext uri="{BB962C8B-B14F-4D97-AF65-F5344CB8AC3E}">
        <p14:creationId xmlns:p14="http://schemas.microsoft.com/office/powerpoint/2010/main" val="3385847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hidden="1"/>
          <p:cNvSpPr/>
          <p:nvPr/>
        </p:nvSpPr>
        <p:spPr>
          <a:xfrm>
            <a:off x="899592" y="1916832"/>
            <a:ext cx="7560840" cy="42484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033"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0B3B01A0-1DDC-42F2-AF94-B5A00ECDA47A}" type="slidenum">
              <a:rPr lang="en-US" altLang="ja-JP" smtClean="0"/>
              <a:pPr/>
              <a:t>10</a:t>
            </a:fld>
            <a:endParaRPr lang="en-US" altLang="ja-JP" smtClean="0"/>
          </a:p>
        </p:txBody>
      </p:sp>
      <p:sp>
        <p:nvSpPr>
          <p:cNvPr id="44035" name="Rectangle 2"/>
          <p:cNvSpPr>
            <a:spLocks noGrp="1" noChangeArrowheads="1"/>
          </p:cNvSpPr>
          <p:nvPr>
            <p:ph type="title"/>
          </p:nvPr>
        </p:nvSpPr>
        <p:spPr/>
        <p:txBody>
          <a:bodyPr>
            <a:normAutofit/>
          </a:bodyPr>
          <a:lstStyle/>
          <a:p>
            <a:pPr eaLnBrk="1" hangingPunct="1"/>
            <a:r>
              <a:rPr lang="ja-JP" altLang="en-US" b="0" dirty="0" smtClean="0">
                <a:solidFill>
                  <a:srgbClr val="000000"/>
                </a:solidFill>
                <a:latin typeface="HGS明朝E" pitchFamily="18" charset="-128"/>
                <a:ea typeface="HGS明朝E" pitchFamily="18" charset="-128"/>
              </a:rPr>
              <a:t>委員会での今年度の検討（１）</a:t>
            </a:r>
            <a:endParaRPr lang="ja-JP" altLang="en-US" dirty="0" smtClean="0">
              <a:solidFill>
                <a:srgbClr val="000000"/>
              </a:solidFill>
              <a:latin typeface="HGS明朝E" pitchFamily="18" charset="-128"/>
              <a:ea typeface="HGS明朝E" pitchFamily="18" charset="-128"/>
            </a:endParaRPr>
          </a:p>
        </p:txBody>
      </p:sp>
      <p:sp>
        <p:nvSpPr>
          <p:cNvPr id="8197" name="Rectangle 49"/>
          <p:cNvSpPr>
            <a:spLocks noGrp="1" noChangeArrowheads="1"/>
          </p:cNvSpPr>
          <p:nvPr>
            <p:ph type="body" idx="1"/>
          </p:nvPr>
        </p:nvSpPr>
        <p:spPr>
          <a:xfrm>
            <a:off x="611560" y="2060848"/>
            <a:ext cx="8112035" cy="4032448"/>
          </a:xfrm>
          <a:ln w="57150">
            <a:noFill/>
          </a:ln>
          <a:effectLst>
            <a:glow rad="139700">
              <a:schemeClr val="accent2">
                <a:satMod val="175000"/>
                <a:alpha val="40000"/>
              </a:schemeClr>
            </a:glow>
            <a:outerShdw blurRad="44450" dist="27940" dir="5400000" algn="ctr">
              <a:srgbClr val="000000">
                <a:alpha val="32000"/>
              </a:srgbClr>
            </a:outerShdw>
          </a:effectLst>
        </p:spPr>
        <p:style>
          <a:lnRef idx="1">
            <a:schemeClr val="accent2"/>
          </a:lnRef>
          <a:fillRef idx="2">
            <a:schemeClr val="accent2"/>
          </a:fillRef>
          <a:effectRef idx="1">
            <a:schemeClr val="accent2"/>
          </a:effectRef>
          <a:fontRef idx="minor">
            <a:schemeClr val="dk1"/>
          </a:fontRef>
        </p:style>
        <p:txBody>
          <a:bodyPr>
            <a:normAutofit fontScale="62500" lnSpcReduction="20000"/>
          </a:bodyPr>
          <a:lstStyle/>
          <a:p>
            <a:pPr marL="514350" lvl="2" indent="-285750" eaLnBrk="1" hangingPunct="1">
              <a:spcBef>
                <a:spcPct val="0"/>
              </a:spcBef>
              <a:buFont typeface="Arial" pitchFamily="34" charset="0"/>
              <a:buChar char="•"/>
              <a:defRPr/>
            </a:pPr>
            <a:endParaRPr lang="en-US" altLang="ja-JP" sz="1000" dirty="0" smtClean="0">
              <a:solidFill>
                <a:srgbClr val="000000"/>
              </a:solidFill>
            </a:endParaRPr>
          </a:p>
          <a:p>
            <a:pPr marL="228600" lvl="2" indent="0">
              <a:spcBef>
                <a:spcPct val="0"/>
              </a:spcBef>
              <a:buNone/>
              <a:defRPr/>
            </a:pPr>
            <a:r>
              <a:rPr lang="ja-JP" altLang="en-US" sz="3600" dirty="0" smtClean="0">
                <a:solidFill>
                  <a:srgbClr val="000000"/>
                </a:solidFill>
              </a:rPr>
              <a:t>◆</a:t>
            </a:r>
            <a:r>
              <a:rPr lang="ja-JP" altLang="en-US" sz="3800" dirty="0" smtClean="0">
                <a:solidFill>
                  <a:srgbClr val="000000"/>
                </a:solidFill>
              </a:rPr>
              <a:t>著作権</a:t>
            </a:r>
            <a:r>
              <a:rPr lang="ja-JP" altLang="en-US" sz="3800" dirty="0">
                <a:solidFill>
                  <a:srgbClr val="000000"/>
                </a:solidFill>
              </a:rPr>
              <a:t>が確実に</a:t>
            </a:r>
            <a:r>
              <a:rPr lang="ja-JP" altLang="en-US" sz="3800" dirty="0" smtClean="0">
                <a:solidFill>
                  <a:srgbClr val="000000"/>
                </a:solidFill>
              </a:rPr>
              <a:t>ある文章や写真等からなる情報</a:t>
            </a:r>
            <a:endParaRPr lang="en-US" altLang="ja-JP" sz="3800" dirty="0" smtClean="0">
              <a:solidFill>
                <a:srgbClr val="000000"/>
              </a:solidFill>
            </a:endParaRPr>
          </a:p>
          <a:p>
            <a:pPr marL="228600" lvl="2" indent="0" eaLnBrk="1" hangingPunct="1">
              <a:spcBef>
                <a:spcPct val="0"/>
              </a:spcBef>
              <a:buFont typeface="Wingdings" pitchFamily="2" charset="2"/>
              <a:buNone/>
              <a:defRPr/>
            </a:pPr>
            <a:r>
              <a:rPr lang="ja-JP" altLang="en-US" sz="3800" dirty="0" smtClean="0">
                <a:solidFill>
                  <a:srgbClr val="000000"/>
                </a:solidFill>
              </a:rPr>
              <a:t>　 想定される利用は、引用等が中心となるもの</a:t>
            </a:r>
            <a:endParaRPr lang="en-US" altLang="ja-JP" sz="3800" dirty="0" smtClean="0">
              <a:solidFill>
                <a:srgbClr val="000000"/>
              </a:solidFill>
            </a:endParaRPr>
          </a:p>
          <a:p>
            <a:pPr marL="228600" lvl="2" indent="0" eaLnBrk="1" hangingPunct="1">
              <a:spcBef>
                <a:spcPct val="0"/>
              </a:spcBef>
              <a:buFont typeface="Wingdings" pitchFamily="2" charset="2"/>
              <a:buNone/>
              <a:defRPr/>
            </a:pPr>
            <a:r>
              <a:rPr lang="ja-JP" altLang="en-US" dirty="0">
                <a:solidFill>
                  <a:srgbClr val="000000"/>
                </a:solidFill>
              </a:rPr>
              <a:t>　</a:t>
            </a:r>
            <a:r>
              <a:rPr lang="ja-JP" altLang="en-US" dirty="0" smtClean="0">
                <a:solidFill>
                  <a:srgbClr val="000000"/>
                </a:solidFill>
              </a:rPr>
              <a:t>　　     　　　</a:t>
            </a:r>
            <a:endParaRPr lang="en-US" altLang="ja-JP" dirty="0" smtClean="0">
              <a:solidFill>
                <a:srgbClr val="000000"/>
              </a:solidFill>
            </a:endParaRPr>
          </a:p>
          <a:p>
            <a:pPr marL="228600" lvl="2" indent="0" eaLnBrk="1" hangingPunct="1">
              <a:spcBef>
                <a:spcPct val="0"/>
              </a:spcBef>
              <a:buFont typeface="Wingdings" pitchFamily="2" charset="2"/>
              <a:buNone/>
              <a:defRPr/>
            </a:pPr>
            <a:r>
              <a:rPr lang="ja-JP" altLang="en-US" sz="2300" dirty="0">
                <a:solidFill>
                  <a:srgbClr val="000000"/>
                </a:solidFill>
              </a:rPr>
              <a:t>　</a:t>
            </a:r>
            <a:r>
              <a:rPr lang="ja-JP" altLang="en-US" sz="2300" dirty="0" smtClean="0">
                <a:solidFill>
                  <a:srgbClr val="000000"/>
                </a:solidFill>
              </a:rPr>
              <a:t>　　　　　</a:t>
            </a:r>
            <a:r>
              <a:rPr lang="ja-JP" altLang="en-US" sz="2900" dirty="0" smtClean="0">
                <a:solidFill>
                  <a:srgbClr val="000000"/>
                </a:solidFill>
              </a:rPr>
              <a:t>　</a:t>
            </a:r>
            <a:r>
              <a:rPr lang="en-US" altLang="ja-JP" sz="2900" dirty="0" smtClean="0">
                <a:solidFill>
                  <a:srgbClr val="000000"/>
                </a:solidFill>
              </a:rPr>
              <a:t>ex.</a:t>
            </a:r>
            <a:r>
              <a:rPr lang="ja-JP" altLang="en-US" sz="2900" dirty="0" smtClean="0">
                <a:solidFill>
                  <a:srgbClr val="000000"/>
                </a:solidFill>
              </a:rPr>
              <a:t>情報通信白書</a:t>
            </a:r>
            <a:endParaRPr lang="en-US" altLang="ja-JP" sz="2900" dirty="0" smtClean="0">
              <a:solidFill>
                <a:srgbClr val="000000"/>
              </a:solidFill>
            </a:endParaRPr>
          </a:p>
          <a:p>
            <a:pPr marL="228600" lvl="2" indent="0" eaLnBrk="1" hangingPunct="1">
              <a:spcBef>
                <a:spcPct val="0"/>
              </a:spcBef>
              <a:buFont typeface="Wingdings" pitchFamily="2" charset="2"/>
              <a:buNone/>
              <a:defRPr/>
            </a:pPr>
            <a:r>
              <a:rPr lang="ja-JP" altLang="en-US" sz="2900" dirty="0" smtClean="0">
                <a:solidFill>
                  <a:srgbClr val="000000"/>
                </a:solidFill>
              </a:rPr>
              <a:t>　　　　　　　      紙版、</a:t>
            </a:r>
            <a:r>
              <a:rPr lang="en-US" altLang="ja-JP" sz="2900" dirty="0" smtClean="0">
                <a:solidFill>
                  <a:srgbClr val="000000"/>
                </a:solidFill>
              </a:rPr>
              <a:t>PDF</a:t>
            </a:r>
            <a:r>
              <a:rPr lang="ja-JP" altLang="en-US" sz="2900" dirty="0" smtClean="0">
                <a:solidFill>
                  <a:srgbClr val="000000"/>
                </a:solidFill>
              </a:rPr>
              <a:t>版、電子書籍版（</a:t>
            </a:r>
            <a:r>
              <a:rPr lang="en-US" altLang="ja-JP" sz="2900" dirty="0" smtClean="0">
                <a:solidFill>
                  <a:srgbClr val="000000"/>
                </a:solidFill>
              </a:rPr>
              <a:t>EPUB</a:t>
            </a:r>
            <a:r>
              <a:rPr lang="ja-JP" altLang="en-US" sz="2900" dirty="0" smtClean="0">
                <a:solidFill>
                  <a:srgbClr val="000000"/>
                </a:solidFill>
              </a:rPr>
              <a:t>）、</a:t>
            </a:r>
            <a:r>
              <a:rPr lang="en-US" altLang="ja-JP" sz="2900" dirty="0" smtClean="0">
                <a:solidFill>
                  <a:srgbClr val="000000"/>
                </a:solidFill>
              </a:rPr>
              <a:t>HTML</a:t>
            </a:r>
            <a:r>
              <a:rPr lang="ja-JP" altLang="en-US" sz="2900" dirty="0" smtClean="0">
                <a:solidFill>
                  <a:srgbClr val="000000"/>
                </a:solidFill>
              </a:rPr>
              <a:t>版がある</a:t>
            </a:r>
            <a:endParaRPr lang="en-US" altLang="ja-JP" sz="2900" dirty="0" smtClean="0">
              <a:solidFill>
                <a:srgbClr val="000000"/>
              </a:solidFill>
            </a:endParaRPr>
          </a:p>
          <a:p>
            <a:pPr marL="228600" lvl="2" indent="0" eaLnBrk="1" hangingPunct="1">
              <a:spcBef>
                <a:spcPct val="0"/>
              </a:spcBef>
              <a:buFont typeface="Wingdings" pitchFamily="2" charset="2"/>
              <a:buNone/>
              <a:defRPr/>
            </a:pPr>
            <a:r>
              <a:rPr lang="ja-JP" altLang="en-US" sz="2900" dirty="0">
                <a:solidFill>
                  <a:srgbClr val="000000"/>
                </a:solidFill>
              </a:rPr>
              <a:t>　</a:t>
            </a:r>
            <a:r>
              <a:rPr lang="ja-JP" altLang="en-US" sz="2900" dirty="0" smtClean="0">
                <a:solidFill>
                  <a:srgbClr val="000000"/>
                </a:solidFill>
              </a:rPr>
              <a:t>　　　　　　      データについては</a:t>
            </a:r>
            <a:r>
              <a:rPr lang="en-US" altLang="ja-JP" sz="2900" dirty="0" err="1" smtClean="0">
                <a:solidFill>
                  <a:srgbClr val="000000"/>
                </a:solidFill>
              </a:rPr>
              <a:t>xls</a:t>
            </a:r>
            <a:r>
              <a:rPr lang="ja-JP" altLang="en-US" sz="2900" dirty="0" smtClean="0">
                <a:solidFill>
                  <a:srgbClr val="000000"/>
                </a:solidFill>
              </a:rPr>
              <a:t>で公開</a:t>
            </a:r>
            <a:endParaRPr lang="en-US" altLang="ja-JP" sz="2900" dirty="0" smtClean="0">
              <a:solidFill>
                <a:srgbClr val="000000"/>
              </a:solidFill>
            </a:endParaRPr>
          </a:p>
          <a:p>
            <a:pPr marL="228600" lvl="2" indent="0" eaLnBrk="1" hangingPunct="1">
              <a:spcBef>
                <a:spcPct val="0"/>
              </a:spcBef>
              <a:buFont typeface="Wingdings" pitchFamily="2" charset="2"/>
              <a:buNone/>
              <a:defRPr/>
            </a:pPr>
            <a:r>
              <a:rPr lang="ja-JP" altLang="en-US" sz="2300" dirty="0" smtClean="0">
                <a:solidFill>
                  <a:srgbClr val="000000"/>
                </a:solidFill>
              </a:rPr>
              <a:t>　　　　　　　</a:t>
            </a:r>
            <a:endParaRPr lang="ja-JP" altLang="en-US" sz="2300" dirty="0">
              <a:solidFill>
                <a:srgbClr val="000000"/>
              </a:solidFill>
            </a:endParaRPr>
          </a:p>
          <a:p>
            <a:pPr marL="228600" lvl="2" indent="0">
              <a:spcBef>
                <a:spcPct val="0"/>
              </a:spcBef>
              <a:buNone/>
              <a:defRPr/>
            </a:pPr>
            <a:r>
              <a:rPr lang="ja-JP" altLang="en-US" sz="3800" dirty="0" smtClean="0">
                <a:solidFill>
                  <a:srgbClr val="000000"/>
                </a:solidFill>
              </a:rPr>
              <a:t>◆著作権のない事実データからなる情報</a:t>
            </a:r>
            <a:endParaRPr lang="en-US" altLang="ja-JP" sz="3800" dirty="0" smtClean="0">
              <a:solidFill>
                <a:srgbClr val="000000"/>
              </a:solidFill>
            </a:endParaRPr>
          </a:p>
          <a:p>
            <a:pPr marL="228600" lvl="2" indent="0" eaLnBrk="1" hangingPunct="1">
              <a:spcBef>
                <a:spcPct val="0"/>
              </a:spcBef>
              <a:buFont typeface="Wingdings" pitchFamily="2" charset="2"/>
              <a:buNone/>
              <a:defRPr/>
            </a:pPr>
            <a:r>
              <a:rPr lang="ja-JP" altLang="en-US" sz="3800" dirty="0">
                <a:solidFill>
                  <a:srgbClr val="000000"/>
                </a:solidFill>
              </a:rPr>
              <a:t>　</a:t>
            </a:r>
            <a:r>
              <a:rPr lang="ja-JP" altLang="en-US" sz="3800" dirty="0" smtClean="0">
                <a:solidFill>
                  <a:srgbClr val="000000"/>
                </a:solidFill>
              </a:rPr>
              <a:t>　   主としてデータの加工による利用が想定されるもの</a:t>
            </a:r>
            <a:endParaRPr lang="ja-JP" altLang="en-US" sz="3800" dirty="0">
              <a:solidFill>
                <a:srgbClr val="000000"/>
              </a:solidFill>
            </a:endParaRPr>
          </a:p>
          <a:p>
            <a:pPr marL="228600" lvl="2" indent="0" eaLnBrk="1" hangingPunct="1">
              <a:spcBef>
                <a:spcPct val="0"/>
              </a:spcBef>
              <a:buFont typeface="Wingdings" pitchFamily="2" charset="2"/>
              <a:buNone/>
              <a:defRPr/>
            </a:pPr>
            <a:r>
              <a:rPr lang="en-US" altLang="ja-JP" dirty="0">
                <a:solidFill>
                  <a:srgbClr val="000000"/>
                </a:solidFill>
              </a:rPr>
              <a:t> </a:t>
            </a:r>
            <a:r>
              <a:rPr lang="en-US" altLang="ja-JP" dirty="0" smtClean="0">
                <a:solidFill>
                  <a:srgbClr val="000000"/>
                </a:solidFill>
              </a:rPr>
              <a:t>    </a:t>
            </a:r>
            <a:r>
              <a:rPr lang="ja-JP" altLang="en-US" dirty="0" smtClean="0">
                <a:solidFill>
                  <a:srgbClr val="000000"/>
                </a:solidFill>
              </a:rPr>
              <a:t>　</a:t>
            </a:r>
            <a:r>
              <a:rPr lang="ja-JP" altLang="en-US" sz="2900" dirty="0" smtClean="0">
                <a:solidFill>
                  <a:srgbClr val="000000"/>
                </a:solidFill>
              </a:rPr>
              <a:t>    </a:t>
            </a:r>
            <a:r>
              <a:rPr lang="en-US" altLang="ja-JP" sz="2900" dirty="0" smtClean="0">
                <a:solidFill>
                  <a:srgbClr val="000000"/>
                </a:solidFill>
              </a:rPr>
              <a:t>ex.</a:t>
            </a:r>
            <a:r>
              <a:rPr lang="ja-JP" altLang="en-US" sz="2900" dirty="0">
                <a:solidFill>
                  <a:srgbClr val="000000"/>
                </a:solidFill>
              </a:rPr>
              <a:t> </a:t>
            </a:r>
            <a:r>
              <a:rPr lang="ja-JP" altLang="en-US" sz="2900" dirty="0" smtClean="0">
                <a:solidFill>
                  <a:srgbClr val="000000"/>
                </a:solidFill>
              </a:rPr>
              <a:t>統計情報（</a:t>
            </a:r>
            <a:r>
              <a:rPr lang="en-US" altLang="ja-JP" sz="2900" dirty="0" smtClean="0">
                <a:solidFill>
                  <a:srgbClr val="000000"/>
                </a:solidFill>
                <a:hlinkClick r:id="rId3"/>
              </a:rPr>
              <a:t>http</a:t>
            </a:r>
            <a:r>
              <a:rPr lang="en-US" altLang="ja-JP" sz="2900" dirty="0">
                <a:solidFill>
                  <a:srgbClr val="000000"/>
                </a:solidFill>
                <a:hlinkClick r:id="rId3"/>
              </a:rPr>
              <a:t>://</a:t>
            </a:r>
            <a:r>
              <a:rPr lang="en-US" altLang="ja-JP" sz="2900" dirty="0" smtClean="0">
                <a:solidFill>
                  <a:srgbClr val="000000"/>
                </a:solidFill>
                <a:hlinkClick r:id="rId3"/>
              </a:rPr>
              <a:t>www.stat.go.jp</a:t>
            </a:r>
            <a:r>
              <a:rPr lang="ja-JP" altLang="en-US" sz="2900" dirty="0">
                <a:solidFill>
                  <a:srgbClr val="000000"/>
                </a:solidFill>
              </a:rPr>
              <a:t>に</a:t>
            </a:r>
            <a:r>
              <a:rPr lang="ja-JP" altLang="en-US" sz="2900" dirty="0" smtClean="0">
                <a:solidFill>
                  <a:srgbClr val="000000"/>
                </a:solidFill>
              </a:rPr>
              <a:t>おいて</a:t>
            </a:r>
            <a:r>
              <a:rPr lang="en-US" altLang="ja-JP" sz="2900" dirty="0" err="1" smtClean="0">
                <a:solidFill>
                  <a:srgbClr val="000000"/>
                </a:solidFill>
              </a:rPr>
              <a:t>xls</a:t>
            </a:r>
            <a:r>
              <a:rPr lang="ja-JP" altLang="en-US" sz="2900" dirty="0" smtClean="0">
                <a:solidFill>
                  <a:srgbClr val="000000"/>
                </a:solidFill>
              </a:rPr>
              <a:t>で公開</a:t>
            </a:r>
            <a:r>
              <a:rPr lang="en-US" altLang="ja-JP" sz="2900" dirty="0" smtClean="0">
                <a:solidFill>
                  <a:srgbClr val="000000"/>
                </a:solidFill>
              </a:rPr>
              <a:t>)</a:t>
            </a:r>
          </a:p>
          <a:p>
            <a:pPr marL="228600" lvl="2" indent="0" eaLnBrk="1" hangingPunct="1">
              <a:spcBef>
                <a:spcPct val="0"/>
              </a:spcBef>
              <a:buFont typeface="Wingdings" pitchFamily="2" charset="2"/>
              <a:buNone/>
              <a:defRPr/>
            </a:pPr>
            <a:endParaRPr lang="en-US" altLang="ja-JP" sz="1600" dirty="0" smtClean="0">
              <a:solidFill>
                <a:srgbClr val="000000"/>
              </a:solidFill>
            </a:endParaRPr>
          </a:p>
          <a:p>
            <a:pPr marL="228600" lvl="2" indent="0" eaLnBrk="1" hangingPunct="1">
              <a:spcBef>
                <a:spcPct val="0"/>
              </a:spcBef>
              <a:buFont typeface="Wingdings" pitchFamily="2" charset="2"/>
              <a:buNone/>
              <a:defRPr/>
            </a:pPr>
            <a:r>
              <a:rPr lang="en-US" altLang="ja-JP" sz="1600" dirty="0">
                <a:solidFill>
                  <a:srgbClr val="000000"/>
                </a:solidFill>
              </a:rPr>
              <a:t>	</a:t>
            </a:r>
            <a:r>
              <a:rPr lang="ja-JP" altLang="en-US" sz="1600" dirty="0" smtClean="0">
                <a:solidFill>
                  <a:srgbClr val="000000"/>
                </a:solidFill>
              </a:rPr>
              <a:t>　　</a:t>
            </a:r>
            <a:endParaRPr lang="en-US" altLang="ja-JP" sz="1600" dirty="0" smtClean="0">
              <a:solidFill>
                <a:srgbClr val="000000"/>
              </a:solidFill>
            </a:endParaRPr>
          </a:p>
          <a:p>
            <a:pPr marL="228600" lvl="2" indent="0" eaLnBrk="1" hangingPunct="1">
              <a:spcBef>
                <a:spcPct val="0"/>
              </a:spcBef>
              <a:buNone/>
              <a:defRPr/>
            </a:pPr>
            <a:r>
              <a:rPr lang="ja-JP" altLang="en-US" sz="3800" dirty="0" smtClean="0">
                <a:solidFill>
                  <a:srgbClr val="000000"/>
                </a:solidFill>
              </a:rPr>
              <a:t>◆著作権としてグレーゾーン、二次利用の態様も多様、　</a:t>
            </a:r>
            <a:endParaRPr lang="en-US" altLang="ja-JP" sz="3800" dirty="0" smtClean="0">
              <a:solidFill>
                <a:srgbClr val="000000"/>
              </a:solidFill>
            </a:endParaRPr>
          </a:p>
          <a:p>
            <a:pPr marL="228600" lvl="2" indent="0" eaLnBrk="1" hangingPunct="1">
              <a:spcBef>
                <a:spcPct val="0"/>
              </a:spcBef>
              <a:buFont typeface="Wingdings" pitchFamily="2" charset="2"/>
              <a:buNone/>
              <a:defRPr/>
            </a:pPr>
            <a:r>
              <a:rPr lang="ja-JP" altLang="en-US" sz="3800" dirty="0">
                <a:solidFill>
                  <a:srgbClr val="000000"/>
                </a:solidFill>
              </a:rPr>
              <a:t>　</a:t>
            </a:r>
            <a:r>
              <a:rPr lang="ja-JP" altLang="en-US" sz="3800" dirty="0" smtClean="0">
                <a:solidFill>
                  <a:srgbClr val="000000"/>
                </a:solidFill>
              </a:rPr>
              <a:t>　　 さらに二次利用等に関する個別法等の存在するもの</a:t>
            </a:r>
            <a:endParaRPr lang="ja-JP" altLang="en-US" sz="3800" dirty="0">
              <a:solidFill>
                <a:srgbClr val="000000"/>
              </a:solidFill>
            </a:endParaRPr>
          </a:p>
          <a:p>
            <a:pPr marL="228600" lvl="2" indent="0" eaLnBrk="1" hangingPunct="1">
              <a:spcBef>
                <a:spcPct val="0"/>
              </a:spcBef>
              <a:buFont typeface="Wingdings" pitchFamily="2" charset="2"/>
              <a:buNone/>
              <a:defRPr/>
            </a:pPr>
            <a:r>
              <a:rPr lang="en-US" altLang="ja-JP" dirty="0" smtClean="0">
                <a:solidFill>
                  <a:srgbClr val="000000"/>
                </a:solidFill>
              </a:rPr>
              <a:t>	</a:t>
            </a:r>
            <a:r>
              <a:rPr lang="en-US" altLang="ja-JP" sz="2900" dirty="0" smtClean="0">
                <a:solidFill>
                  <a:srgbClr val="000000"/>
                </a:solidFill>
              </a:rPr>
              <a:t> ex.</a:t>
            </a:r>
            <a:r>
              <a:rPr lang="ja-JP" altLang="en-US" sz="2900" dirty="0" smtClean="0">
                <a:solidFill>
                  <a:srgbClr val="000000"/>
                </a:solidFill>
              </a:rPr>
              <a:t>電子国土基本図（</a:t>
            </a:r>
            <a:r>
              <a:rPr lang="en-US" altLang="ja-JP" sz="2900" dirty="0" smtClean="0">
                <a:solidFill>
                  <a:srgbClr val="000000"/>
                </a:solidFill>
                <a:hlinkClick r:id="rId4"/>
              </a:rPr>
              <a:t>http</a:t>
            </a:r>
            <a:r>
              <a:rPr lang="en-US" altLang="ja-JP" sz="2900" dirty="0">
                <a:solidFill>
                  <a:srgbClr val="000000"/>
                </a:solidFill>
                <a:hlinkClick r:id="rId4"/>
              </a:rPr>
              <a:t>://</a:t>
            </a:r>
            <a:r>
              <a:rPr lang="en-US" altLang="ja-JP" sz="2900" dirty="0" smtClean="0">
                <a:solidFill>
                  <a:srgbClr val="000000"/>
                </a:solidFill>
                <a:hlinkClick r:id="rId4"/>
              </a:rPr>
              <a:t>portal.cyberjapan.jp/index.htm</a:t>
            </a:r>
            <a:r>
              <a:rPr lang="ja-JP" altLang="en-US" sz="2900" dirty="0" smtClean="0">
                <a:solidFill>
                  <a:srgbClr val="000000"/>
                </a:solidFill>
                <a:hlinkClick r:id="rId4"/>
              </a:rPr>
              <a:t>）</a:t>
            </a:r>
            <a:r>
              <a:rPr lang="ja-JP" altLang="en-US" sz="2900" dirty="0">
                <a:solidFill>
                  <a:srgbClr val="000000"/>
                </a:solidFill>
              </a:rPr>
              <a:t>　</a:t>
            </a:r>
            <a:r>
              <a:rPr lang="ja-JP" altLang="en-US" sz="2900" dirty="0" smtClean="0">
                <a:solidFill>
                  <a:srgbClr val="000000"/>
                </a:solidFill>
              </a:rPr>
              <a:t>　　　　　　　　　</a:t>
            </a:r>
            <a:endParaRPr lang="en-US" altLang="ja-JP" sz="2900" dirty="0" smtClean="0">
              <a:solidFill>
                <a:srgbClr val="000000"/>
              </a:solidFill>
            </a:endParaRPr>
          </a:p>
          <a:p>
            <a:pPr marL="228600" lvl="2" indent="0" eaLnBrk="1" hangingPunct="1">
              <a:spcBef>
                <a:spcPct val="0"/>
              </a:spcBef>
              <a:buFont typeface="Wingdings" pitchFamily="2" charset="2"/>
              <a:buNone/>
              <a:defRPr/>
            </a:pPr>
            <a:r>
              <a:rPr lang="ja-JP" altLang="en-US" sz="2900" dirty="0">
                <a:solidFill>
                  <a:srgbClr val="000000"/>
                </a:solidFill>
              </a:rPr>
              <a:t>　</a:t>
            </a:r>
            <a:r>
              <a:rPr lang="ja-JP" altLang="en-US" sz="2900" dirty="0" smtClean="0">
                <a:solidFill>
                  <a:srgbClr val="000000"/>
                </a:solidFill>
              </a:rPr>
              <a:t>　　　　　　二次利用等については測量法上の承認が必要</a:t>
            </a:r>
            <a:r>
              <a:rPr lang="ja-JP" altLang="en-US" sz="2900" dirty="0">
                <a:solidFill>
                  <a:srgbClr val="000000"/>
                </a:solidFill>
              </a:rPr>
              <a:t>　</a:t>
            </a:r>
            <a:r>
              <a:rPr lang="ja-JP" altLang="en-US" sz="2900" dirty="0" smtClean="0">
                <a:solidFill>
                  <a:srgbClr val="000000"/>
                </a:solidFill>
              </a:rPr>
              <a:t>　</a:t>
            </a:r>
            <a:r>
              <a:rPr lang="ja-JP" altLang="en-US" sz="1900" dirty="0" smtClean="0">
                <a:solidFill>
                  <a:srgbClr val="000000"/>
                </a:solidFill>
              </a:rPr>
              <a:t>　　　　</a:t>
            </a:r>
            <a:endParaRPr lang="ja-JP" altLang="en-US" sz="1900" dirty="0">
              <a:solidFill>
                <a:srgbClr val="000000"/>
              </a:solidFill>
            </a:endParaRPr>
          </a:p>
          <a:p>
            <a:pPr marL="228600" lvl="2" indent="0" eaLnBrk="1" hangingPunct="1">
              <a:spcBef>
                <a:spcPct val="0"/>
              </a:spcBef>
              <a:buFont typeface="Wingdings" pitchFamily="2" charset="2"/>
              <a:buNone/>
              <a:defRPr/>
            </a:pPr>
            <a:endParaRPr lang="en-US" altLang="ja-JP" sz="1900" dirty="0" smtClean="0">
              <a:solidFill>
                <a:srgbClr val="000000"/>
              </a:solidFill>
            </a:endParaRPr>
          </a:p>
          <a:p>
            <a:pPr marL="228600" lvl="2" indent="0" eaLnBrk="1" hangingPunct="1">
              <a:spcBef>
                <a:spcPct val="0"/>
              </a:spcBef>
              <a:buFont typeface="Wingdings" pitchFamily="2" charset="2"/>
              <a:buNone/>
              <a:defRPr/>
            </a:pPr>
            <a:endParaRPr lang="en-US" altLang="ja-JP" sz="1600" dirty="0" smtClean="0">
              <a:solidFill>
                <a:srgbClr val="000000"/>
              </a:solidFill>
            </a:endParaRPr>
          </a:p>
        </p:txBody>
      </p:sp>
      <p:sp>
        <p:nvSpPr>
          <p:cNvPr id="9" name="テキスト ボックス 8"/>
          <p:cNvSpPr txBox="1"/>
          <p:nvPr/>
        </p:nvSpPr>
        <p:spPr>
          <a:xfrm>
            <a:off x="489248" y="1308502"/>
            <a:ext cx="8064896" cy="523220"/>
          </a:xfrm>
          <a:prstGeom prst="rect">
            <a:avLst/>
          </a:prstGeom>
          <a:noFill/>
        </p:spPr>
        <p:txBody>
          <a:bodyPr wrap="square" rtlCol="0">
            <a:spAutoFit/>
          </a:bodyPr>
          <a:lstStyle/>
          <a:p>
            <a:pPr>
              <a:spcBef>
                <a:spcPct val="0"/>
              </a:spcBef>
              <a:defRPr/>
            </a:pPr>
            <a:r>
              <a:rPr lang="ja-JP" altLang="en-US" sz="2800" dirty="0">
                <a:solidFill>
                  <a:srgbClr val="000000"/>
                </a:solidFill>
              </a:rPr>
              <a:t>国の保有する既公表情報からはじめる　⇒類型化</a:t>
            </a:r>
            <a:endParaRPr lang="en-US" altLang="ja-JP" sz="2800" dirty="0">
              <a:solidFill>
                <a:srgbClr val="000000"/>
              </a:solidFill>
            </a:endParaRPr>
          </a:p>
        </p:txBody>
      </p:sp>
    </p:spTree>
    <p:extLst>
      <p:ext uri="{BB962C8B-B14F-4D97-AF65-F5344CB8AC3E}">
        <p14:creationId xmlns:p14="http://schemas.microsoft.com/office/powerpoint/2010/main" val="31128707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95C83AD1-58BC-48B1-9AEE-E8F022C39243}" type="slidenum">
              <a:rPr lang="en-US" altLang="ja-JP" smtClean="0"/>
              <a:pPr/>
              <a:t>11</a:t>
            </a:fld>
            <a:endParaRPr lang="en-US" altLang="ja-JP" smtClean="0"/>
          </a:p>
        </p:txBody>
      </p:sp>
      <p:sp>
        <p:nvSpPr>
          <p:cNvPr id="39939" name="Rectangle 2"/>
          <p:cNvSpPr>
            <a:spLocks noGrp="1" noChangeArrowheads="1"/>
          </p:cNvSpPr>
          <p:nvPr>
            <p:ph type="title"/>
          </p:nvPr>
        </p:nvSpPr>
        <p:spPr/>
        <p:txBody>
          <a:bodyPr/>
          <a:lstStyle/>
          <a:p>
            <a:r>
              <a:rPr lang="ja-JP" altLang="en-US" dirty="0" smtClean="0">
                <a:solidFill>
                  <a:srgbClr val="000000"/>
                </a:solidFill>
                <a:latin typeface="HGS明朝E" pitchFamily="18" charset="-128"/>
                <a:ea typeface="HGS明朝E" pitchFamily="18" charset="-128"/>
              </a:rPr>
              <a:t>委員会</a:t>
            </a:r>
            <a:r>
              <a:rPr lang="ja-JP" altLang="en-US" dirty="0">
                <a:solidFill>
                  <a:srgbClr val="000000"/>
                </a:solidFill>
                <a:latin typeface="HGS明朝E" pitchFamily="18" charset="-128"/>
                <a:ea typeface="HGS明朝E" pitchFamily="18" charset="-128"/>
              </a:rPr>
              <a:t>で</a:t>
            </a:r>
            <a:r>
              <a:rPr lang="ja-JP" altLang="en-US" dirty="0" smtClean="0">
                <a:solidFill>
                  <a:srgbClr val="000000"/>
                </a:solidFill>
                <a:latin typeface="HGS明朝E" pitchFamily="18" charset="-128"/>
                <a:ea typeface="HGS明朝E" pitchFamily="18" charset="-128"/>
              </a:rPr>
              <a:t>の今年度の検討（２）</a:t>
            </a:r>
            <a:r>
              <a:rPr lang="ja-JP" altLang="en-US" sz="2000" b="0" dirty="0" smtClean="0">
                <a:solidFill>
                  <a:srgbClr val="000000"/>
                </a:solidFill>
                <a:latin typeface="HGP創英角ｺﾞｼｯｸUB" pitchFamily="50" charset="-128"/>
                <a:ea typeface="HGP創英角ｺﾞｼｯｸUB" pitchFamily="50" charset="-128"/>
              </a:rPr>
              <a:t>　</a:t>
            </a:r>
            <a:endParaRPr lang="ja-JP" altLang="en-US" sz="2000" dirty="0" smtClean="0">
              <a:solidFill>
                <a:srgbClr val="000000"/>
              </a:solidFill>
            </a:endParaRPr>
          </a:p>
        </p:txBody>
      </p:sp>
      <p:sp>
        <p:nvSpPr>
          <p:cNvPr id="8197" name="Rectangle 49"/>
          <p:cNvSpPr>
            <a:spLocks noGrp="1" noChangeArrowheads="1"/>
          </p:cNvSpPr>
          <p:nvPr>
            <p:ph type="body" idx="1"/>
          </p:nvPr>
        </p:nvSpPr>
        <p:spPr>
          <a:xfrm>
            <a:off x="467544" y="1124744"/>
            <a:ext cx="8242788" cy="5544616"/>
          </a:xfrm>
        </p:spPr>
        <p:style>
          <a:lnRef idx="1">
            <a:schemeClr val="accent2"/>
          </a:lnRef>
          <a:fillRef idx="2">
            <a:schemeClr val="accent2"/>
          </a:fillRef>
          <a:effectRef idx="1">
            <a:schemeClr val="accent2"/>
          </a:effectRef>
          <a:fontRef idx="minor">
            <a:schemeClr val="dk1"/>
          </a:fontRef>
        </p:style>
        <p:txBody>
          <a:bodyPr>
            <a:normAutofit/>
          </a:bodyPr>
          <a:lstStyle/>
          <a:p>
            <a:pPr marL="571500" lvl="2" indent="-342900">
              <a:spcBef>
                <a:spcPct val="0"/>
              </a:spcBef>
              <a:buFont typeface="Wingdings" pitchFamily="2" charset="2"/>
              <a:buChar char="Ø"/>
              <a:defRPr/>
            </a:pPr>
            <a:r>
              <a:rPr lang="ja-JP" altLang="en-US" sz="2400" dirty="0" smtClean="0">
                <a:solidFill>
                  <a:srgbClr val="000000"/>
                </a:solidFill>
              </a:rPr>
              <a:t>権利関係・法律関係等の前提条件の整理</a:t>
            </a:r>
            <a:endParaRPr lang="en-US" altLang="ja-JP" sz="2400" dirty="0" smtClean="0">
              <a:solidFill>
                <a:srgbClr val="000000"/>
              </a:solidFill>
            </a:endParaRPr>
          </a:p>
          <a:p>
            <a:pPr marL="939800" lvl="3" indent="-457200">
              <a:spcBef>
                <a:spcPct val="0"/>
              </a:spcBef>
              <a:defRPr/>
            </a:pPr>
            <a:r>
              <a:rPr lang="ja-JP" altLang="en-US" sz="2000" dirty="0" smtClean="0">
                <a:solidFill>
                  <a:srgbClr val="000000"/>
                </a:solidFill>
              </a:rPr>
              <a:t>著作物性の有無の確認</a:t>
            </a:r>
            <a:endParaRPr lang="en-US" altLang="ja-JP" sz="2000" dirty="0" smtClean="0">
              <a:solidFill>
                <a:srgbClr val="000000"/>
              </a:solidFill>
            </a:endParaRPr>
          </a:p>
          <a:p>
            <a:pPr marL="939800" lvl="3" indent="-457200">
              <a:spcBef>
                <a:spcPct val="0"/>
              </a:spcBef>
              <a:defRPr/>
            </a:pPr>
            <a:r>
              <a:rPr lang="ja-JP" altLang="en-US" sz="2000" dirty="0">
                <a:solidFill>
                  <a:srgbClr val="000000"/>
                </a:solidFill>
              </a:rPr>
              <a:t>権利集約方法の検討</a:t>
            </a:r>
            <a:r>
              <a:rPr lang="ja-JP" altLang="en-US" sz="1600" dirty="0">
                <a:solidFill>
                  <a:srgbClr val="000000"/>
                </a:solidFill>
              </a:rPr>
              <a:t>　（作成時に契約書に盛り込む事項等）</a:t>
            </a:r>
            <a:endParaRPr lang="en-US" altLang="ja-JP" sz="1600" dirty="0">
              <a:solidFill>
                <a:srgbClr val="000000"/>
              </a:solidFill>
            </a:endParaRPr>
          </a:p>
          <a:p>
            <a:pPr marL="939800" lvl="3" indent="-457200">
              <a:spcBef>
                <a:spcPct val="0"/>
              </a:spcBef>
              <a:defRPr/>
            </a:pPr>
            <a:r>
              <a:rPr lang="ja-JP" altLang="en-US" sz="2000" dirty="0" smtClean="0">
                <a:solidFill>
                  <a:srgbClr val="000000"/>
                </a:solidFill>
              </a:rPr>
              <a:t>個別法による制約の有無の検討</a:t>
            </a:r>
            <a:endParaRPr lang="en-US" altLang="ja-JP" sz="2000" dirty="0" smtClean="0">
              <a:solidFill>
                <a:srgbClr val="000000"/>
              </a:solidFill>
            </a:endParaRPr>
          </a:p>
          <a:p>
            <a:pPr marL="482600" lvl="3" indent="0">
              <a:spcBef>
                <a:spcPct val="0"/>
              </a:spcBef>
              <a:buNone/>
              <a:defRPr/>
            </a:pPr>
            <a:endParaRPr lang="en-US" altLang="ja-JP" dirty="0" smtClean="0">
              <a:solidFill>
                <a:srgbClr val="000000"/>
              </a:solidFill>
            </a:endParaRPr>
          </a:p>
          <a:p>
            <a:pPr marL="571500" lvl="2" indent="-342900">
              <a:spcBef>
                <a:spcPct val="0"/>
              </a:spcBef>
              <a:buFont typeface="Wingdings" pitchFamily="2" charset="2"/>
              <a:buChar char="Ø"/>
              <a:defRPr/>
            </a:pPr>
            <a:r>
              <a:rPr lang="ja-JP" altLang="en-US" sz="2400" dirty="0" smtClean="0">
                <a:solidFill>
                  <a:srgbClr val="000000"/>
                </a:solidFill>
              </a:rPr>
              <a:t>ベースとなる標準規約の検討</a:t>
            </a:r>
            <a:endParaRPr lang="en-US" altLang="ja-JP" sz="2400" dirty="0" smtClean="0">
              <a:solidFill>
                <a:srgbClr val="000000"/>
              </a:solidFill>
            </a:endParaRPr>
          </a:p>
          <a:p>
            <a:pPr marL="939800" lvl="3" indent="-457200">
              <a:spcBef>
                <a:spcPct val="0"/>
              </a:spcBef>
              <a:defRPr/>
            </a:pPr>
            <a:r>
              <a:rPr lang="ja-JP" altLang="en-US" sz="2000" dirty="0" smtClean="0">
                <a:solidFill>
                  <a:srgbClr val="000000"/>
                </a:solidFill>
              </a:rPr>
              <a:t>標準規約に定めるべき事項</a:t>
            </a:r>
            <a:r>
              <a:rPr lang="ja-JP" altLang="en-US" sz="1600" dirty="0" smtClean="0">
                <a:solidFill>
                  <a:srgbClr val="000000"/>
                </a:solidFill>
              </a:rPr>
              <a:t>　（利用条件、免責事項、表示方法等）</a:t>
            </a:r>
            <a:endParaRPr lang="en-US" altLang="ja-JP" sz="1600" dirty="0" smtClean="0">
              <a:solidFill>
                <a:srgbClr val="000000"/>
              </a:solidFill>
            </a:endParaRPr>
          </a:p>
          <a:p>
            <a:pPr marL="939800" lvl="3" indent="-457200">
              <a:spcBef>
                <a:spcPct val="0"/>
              </a:spcBef>
              <a:defRPr/>
            </a:pPr>
            <a:r>
              <a:rPr lang="ja-JP" altLang="en-US" sz="2000" dirty="0" smtClean="0">
                <a:solidFill>
                  <a:srgbClr val="000000"/>
                </a:solidFill>
              </a:rPr>
              <a:t>既存の標準ライセンス</a:t>
            </a:r>
            <a:r>
              <a:rPr lang="ja-JP" altLang="en-US" sz="2000" dirty="0">
                <a:solidFill>
                  <a:srgbClr val="000000"/>
                </a:solidFill>
              </a:rPr>
              <a:t>の</a:t>
            </a:r>
            <a:r>
              <a:rPr lang="ja-JP" altLang="en-US" sz="2000" dirty="0" smtClean="0">
                <a:solidFill>
                  <a:srgbClr val="000000"/>
                </a:solidFill>
              </a:rPr>
              <a:t>比較</a:t>
            </a:r>
            <a:endParaRPr lang="en-US" altLang="ja-JP" sz="2000" dirty="0" smtClean="0">
              <a:solidFill>
                <a:srgbClr val="000000"/>
              </a:solidFill>
            </a:endParaRPr>
          </a:p>
          <a:p>
            <a:pPr marL="939800" lvl="3" indent="-457200">
              <a:spcBef>
                <a:spcPct val="0"/>
              </a:spcBef>
              <a:defRPr/>
            </a:pPr>
            <a:r>
              <a:rPr lang="ja-JP" altLang="en-US" sz="2200" dirty="0" smtClean="0">
                <a:solidFill>
                  <a:srgbClr val="000000"/>
                </a:solidFill>
              </a:rPr>
              <a:t>推奨するライセンスの選定</a:t>
            </a:r>
            <a:endParaRPr lang="en-US" altLang="ja-JP" sz="2200" dirty="0">
              <a:solidFill>
                <a:srgbClr val="000000"/>
              </a:solidFill>
            </a:endParaRPr>
          </a:p>
          <a:p>
            <a:pPr marL="685800" lvl="2" indent="-457200">
              <a:spcBef>
                <a:spcPct val="0"/>
              </a:spcBef>
              <a:defRPr/>
            </a:pPr>
            <a:endParaRPr lang="en-US" altLang="ja-JP" dirty="0" smtClean="0">
              <a:solidFill>
                <a:srgbClr val="000000"/>
              </a:solidFill>
            </a:endParaRPr>
          </a:p>
          <a:p>
            <a:pPr marL="571500" lvl="2" indent="-342900">
              <a:spcBef>
                <a:spcPct val="0"/>
              </a:spcBef>
              <a:buFont typeface="Wingdings" pitchFamily="2" charset="2"/>
              <a:buChar char="Ø"/>
              <a:defRPr/>
            </a:pPr>
            <a:r>
              <a:rPr lang="ja-JP" altLang="en-US" sz="2400" dirty="0" smtClean="0">
                <a:solidFill>
                  <a:srgbClr val="000000"/>
                </a:solidFill>
              </a:rPr>
              <a:t>標準規約に付加すべき個別事項の検討</a:t>
            </a:r>
            <a:r>
              <a:rPr lang="ja-JP" altLang="en-US" dirty="0" smtClean="0">
                <a:solidFill>
                  <a:srgbClr val="000000"/>
                </a:solidFill>
              </a:rPr>
              <a:t>　　</a:t>
            </a:r>
            <a:endParaRPr lang="en-US" altLang="ja-JP" sz="1600" dirty="0" smtClean="0">
              <a:solidFill>
                <a:srgbClr val="000000"/>
              </a:solidFill>
            </a:endParaRPr>
          </a:p>
          <a:p>
            <a:pPr marL="939800" lvl="3" indent="-457200">
              <a:spcBef>
                <a:spcPct val="0"/>
              </a:spcBef>
              <a:defRPr/>
            </a:pPr>
            <a:r>
              <a:rPr lang="ja-JP" altLang="en-US" sz="2200" dirty="0" smtClean="0">
                <a:solidFill>
                  <a:srgbClr val="000000"/>
                </a:solidFill>
              </a:rPr>
              <a:t>権利が集約できていない場合の表示のあり方</a:t>
            </a:r>
            <a:endParaRPr lang="en-US" altLang="ja-JP" sz="2200" dirty="0" smtClean="0">
              <a:solidFill>
                <a:srgbClr val="000000"/>
              </a:solidFill>
            </a:endParaRPr>
          </a:p>
          <a:p>
            <a:pPr marL="939800" lvl="3" indent="-457200">
              <a:spcBef>
                <a:spcPct val="0"/>
              </a:spcBef>
              <a:defRPr/>
            </a:pPr>
            <a:r>
              <a:rPr lang="ja-JP" altLang="en-US" sz="2200" dirty="0" smtClean="0">
                <a:solidFill>
                  <a:srgbClr val="000000"/>
                </a:solidFill>
              </a:rPr>
              <a:t>個別法の制約がある場合に、どのように規約に反映するか</a:t>
            </a:r>
            <a:endParaRPr lang="en-US" altLang="ja-JP" sz="2200" dirty="0" smtClean="0">
              <a:solidFill>
                <a:srgbClr val="000000"/>
              </a:solidFill>
            </a:endParaRPr>
          </a:p>
          <a:p>
            <a:pPr marL="736600" lvl="4" indent="0">
              <a:spcBef>
                <a:spcPct val="0"/>
              </a:spcBef>
              <a:buNone/>
              <a:defRPr/>
            </a:pPr>
            <a:r>
              <a:rPr lang="ja-JP" altLang="en-US" dirty="0" smtClean="0">
                <a:solidFill>
                  <a:srgbClr val="000000"/>
                </a:solidFill>
              </a:rPr>
              <a:t>　　　</a:t>
            </a:r>
            <a:r>
              <a:rPr lang="en-US" altLang="ja-JP" dirty="0" smtClean="0">
                <a:solidFill>
                  <a:srgbClr val="000000"/>
                </a:solidFill>
              </a:rPr>
              <a:t>ex</a:t>
            </a:r>
            <a:r>
              <a:rPr lang="en-US" altLang="ja-JP" dirty="0">
                <a:solidFill>
                  <a:srgbClr val="000000"/>
                </a:solidFill>
              </a:rPr>
              <a:t>.</a:t>
            </a:r>
            <a:r>
              <a:rPr lang="ja-JP" altLang="en-US" dirty="0">
                <a:solidFill>
                  <a:srgbClr val="000000"/>
                </a:solidFill>
              </a:rPr>
              <a:t>　気象データ：</a:t>
            </a:r>
            <a:r>
              <a:rPr lang="en-US" altLang="ja-JP" dirty="0">
                <a:solidFill>
                  <a:srgbClr val="000000"/>
                </a:solidFill>
              </a:rPr>
              <a:t> </a:t>
            </a:r>
            <a:r>
              <a:rPr lang="ja-JP" altLang="en-US" dirty="0">
                <a:solidFill>
                  <a:srgbClr val="000000"/>
                </a:solidFill>
              </a:rPr>
              <a:t>気象業務法（予報業務の許可制）</a:t>
            </a:r>
            <a:endParaRPr lang="en-US" altLang="ja-JP" dirty="0">
              <a:solidFill>
                <a:srgbClr val="000000"/>
              </a:solidFill>
            </a:endParaRPr>
          </a:p>
          <a:p>
            <a:pPr marL="736600" lvl="4" indent="0">
              <a:spcBef>
                <a:spcPct val="0"/>
              </a:spcBef>
              <a:buNone/>
              <a:defRPr/>
            </a:pPr>
            <a:r>
              <a:rPr lang="ja-JP" altLang="en-US" dirty="0">
                <a:solidFill>
                  <a:srgbClr val="000000"/>
                </a:solidFill>
              </a:rPr>
              <a:t>　　　　　 地図情報　：測量法（二次利用の承認制</a:t>
            </a:r>
            <a:r>
              <a:rPr lang="ja-JP" altLang="en-US" dirty="0" smtClean="0">
                <a:solidFill>
                  <a:srgbClr val="000000"/>
                </a:solidFill>
              </a:rPr>
              <a:t>）</a:t>
            </a:r>
            <a:endParaRPr lang="en-US" altLang="ja-JP" sz="1600" dirty="0" smtClean="0">
              <a:solidFill>
                <a:srgbClr val="000000"/>
              </a:solidFill>
            </a:endParaRPr>
          </a:p>
          <a:p>
            <a:pPr marL="939800" lvl="3" indent="-457200">
              <a:spcBef>
                <a:spcPct val="0"/>
              </a:spcBef>
              <a:defRPr/>
            </a:pPr>
            <a:r>
              <a:rPr lang="ja-JP" altLang="en-US" sz="2200" dirty="0" smtClean="0">
                <a:solidFill>
                  <a:srgbClr val="000000"/>
                </a:solidFill>
              </a:rPr>
              <a:t>対価設定</a:t>
            </a:r>
            <a:endParaRPr lang="en-US" altLang="ja-JP" sz="2200" dirty="0" smtClean="0">
              <a:solidFill>
                <a:srgbClr val="000000"/>
              </a:solidFill>
            </a:endParaRPr>
          </a:p>
          <a:p>
            <a:pPr marL="736600" lvl="4" indent="0">
              <a:spcBef>
                <a:spcPct val="0"/>
              </a:spcBef>
              <a:buNone/>
              <a:defRPr/>
            </a:pPr>
            <a:r>
              <a:rPr lang="ja-JP" altLang="en-US" dirty="0">
                <a:solidFill>
                  <a:srgbClr val="000000"/>
                </a:solidFill>
              </a:rPr>
              <a:t>　</a:t>
            </a:r>
            <a:r>
              <a:rPr lang="ja-JP" altLang="en-US" dirty="0" smtClean="0">
                <a:solidFill>
                  <a:srgbClr val="000000"/>
                </a:solidFill>
              </a:rPr>
              <a:t>　　無償（</a:t>
            </a:r>
            <a:r>
              <a:rPr lang="en-US" altLang="ja-JP" dirty="0" smtClean="0">
                <a:solidFill>
                  <a:srgbClr val="000000"/>
                </a:solidFill>
              </a:rPr>
              <a:t>or</a:t>
            </a:r>
            <a:r>
              <a:rPr lang="ja-JP" altLang="en-US" dirty="0" smtClean="0">
                <a:solidFill>
                  <a:srgbClr val="000000"/>
                </a:solidFill>
              </a:rPr>
              <a:t>限界費用）をベースとしつつ、情報によっては有償とする可能性の検討</a:t>
            </a:r>
            <a:endParaRPr lang="en-US" altLang="ja-JP" dirty="0" smtClean="0">
              <a:solidFill>
                <a:srgbClr val="000000"/>
              </a:solidFill>
            </a:endParaRPr>
          </a:p>
          <a:p>
            <a:pPr marL="736600" lvl="4" indent="0">
              <a:spcBef>
                <a:spcPct val="0"/>
              </a:spcBef>
              <a:buNone/>
              <a:defRPr/>
            </a:pPr>
            <a:endParaRPr lang="en-US" altLang="ja-JP" sz="1600" dirty="0">
              <a:solidFill>
                <a:srgbClr val="000000"/>
              </a:solidFill>
            </a:endParaRPr>
          </a:p>
          <a:p>
            <a:pPr marL="736600" lvl="4" indent="0">
              <a:spcBef>
                <a:spcPct val="0"/>
              </a:spcBef>
              <a:buNone/>
              <a:defRPr/>
            </a:pPr>
            <a:endParaRPr lang="en-US" altLang="ja-JP" sz="1600" dirty="0">
              <a:solidFill>
                <a:srgbClr val="000000"/>
              </a:solidFill>
            </a:endParaRPr>
          </a:p>
          <a:p>
            <a:pPr marL="939800" lvl="3" indent="-457200">
              <a:spcBef>
                <a:spcPct val="0"/>
              </a:spcBef>
              <a:defRPr/>
            </a:pPr>
            <a:endParaRPr lang="en-US" altLang="ja-JP" sz="1600" dirty="0" smtClean="0">
              <a:solidFill>
                <a:srgbClr val="000000"/>
              </a:solidFill>
            </a:endParaRPr>
          </a:p>
        </p:txBody>
      </p:sp>
    </p:spTree>
    <p:extLst>
      <p:ext uri="{BB962C8B-B14F-4D97-AF65-F5344CB8AC3E}">
        <p14:creationId xmlns:p14="http://schemas.microsoft.com/office/powerpoint/2010/main" val="490097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chemeClr val="tx1"/>
                </a:solidFill>
              </a:rPr>
              <a:t>来年度以降の課題</a:t>
            </a:r>
            <a:endParaRPr kumimoji="1" lang="ja-JP" altLang="en-US" dirty="0">
              <a:solidFill>
                <a:schemeClr val="tx1"/>
              </a:solidFill>
            </a:endParaRPr>
          </a:p>
        </p:txBody>
      </p:sp>
      <p:sp>
        <p:nvSpPr>
          <p:cNvPr id="3" name="コンテンツ プレースホルダー 2"/>
          <p:cNvSpPr>
            <a:spLocks noGrp="1"/>
          </p:cNvSpPr>
          <p:nvPr>
            <p:ph sz="quarter" idx="1"/>
          </p:nvPr>
        </p:nvSpPr>
        <p:spPr>
          <a:xfrm>
            <a:off x="457200" y="1219200"/>
            <a:ext cx="8229600" cy="5289872"/>
          </a:xfrm>
          <a:ln w="38100">
            <a:solidFill>
              <a:schemeClr val="accent1"/>
            </a:solidFill>
          </a:ln>
        </p:spPr>
        <p:txBody>
          <a:bodyPr>
            <a:normAutofit/>
          </a:bodyPr>
          <a:lstStyle/>
          <a:p>
            <a:pPr>
              <a:buFont typeface="Wingdings" pitchFamily="2" charset="2"/>
              <a:buChar char="Ø"/>
            </a:pPr>
            <a:r>
              <a:rPr lang="ja-JP" altLang="en-US" sz="2800" dirty="0" smtClean="0"/>
              <a:t>公開可能ではあるが、現時点で何らかの理由で公開されていない情報の公開・二次利用を促進するための方策の検討</a:t>
            </a:r>
            <a:endParaRPr lang="en-US" altLang="ja-JP" sz="2800" dirty="0" smtClean="0"/>
          </a:p>
          <a:p>
            <a:pPr>
              <a:buFont typeface="Wingdings" pitchFamily="2" charset="2"/>
              <a:buChar char="Ø"/>
            </a:pPr>
            <a:endParaRPr lang="en-US" altLang="ja-JP" sz="2400" dirty="0" smtClean="0"/>
          </a:p>
          <a:p>
            <a:pPr>
              <a:buFont typeface="Wingdings" pitchFamily="2" charset="2"/>
              <a:buChar char="Ø"/>
            </a:pPr>
            <a:r>
              <a:rPr lang="ja-JP" altLang="en-US" sz="2800" dirty="0" smtClean="0"/>
              <a:t>地方公共団体、独立行政法人等、国以外の公的機関の保有する情報、さらには、その他の公共性の高い情報の二次利用の促進に検討の範囲を拡げる</a:t>
            </a:r>
            <a:endParaRPr lang="en-US" altLang="ja-JP" sz="2800" dirty="0" smtClean="0"/>
          </a:p>
          <a:p>
            <a:pPr lvl="1"/>
            <a:endParaRPr lang="en-US" altLang="ja-JP" dirty="0" smtClean="0"/>
          </a:p>
        </p:txBody>
      </p:sp>
      <p:pic>
        <p:nvPicPr>
          <p:cNvPr id="4" name="Picture 2"/>
          <p:cNvPicPr>
            <a:picLocks noChangeAspect="1" noChangeArrowheads="1"/>
          </p:cNvPicPr>
          <p:nvPr/>
        </p:nvPicPr>
        <p:blipFill>
          <a:blip r:embed="rId2" cstate="print"/>
          <a:srcRect/>
          <a:stretch>
            <a:fillRect/>
          </a:stretch>
        </p:blipFill>
        <p:spPr bwMode="auto">
          <a:xfrm>
            <a:off x="2483769" y="4421785"/>
            <a:ext cx="5328592" cy="2083715"/>
          </a:xfrm>
          <a:prstGeom prst="rect">
            <a:avLst/>
          </a:prstGeom>
          <a:noFill/>
          <a:ln w="9525">
            <a:noFill/>
            <a:miter lim="800000"/>
            <a:headEnd/>
            <a:tailEnd/>
          </a:ln>
        </p:spPr>
      </p:pic>
      <p:sp>
        <p:nvSpPr>
          <p:cNvPr id="5" name="スライド番号プレースホルダ 4"/>
          <p:cNvSpPr>
            <a:spLocks noGrp="1"/>
          </p:cNvSpPr>
          <p:nvPr>
            <p:ph type="sldNum" sz="quarter" idx="12"/>
          </p:nvPr>
        </p:nvSpPr>
        <p:spPr/>
        <p:txBody>
          <a:bodyPr/>
          <a:lstStyle/>
          <a:p>
            <a:fld id="{ACBB7C98-B187-49AB-A435-217354B92C46}" type="slidenum">
              <a:rPr kumimoji="1" lang="ja-JP" altLang="en-US" smtClean="0"/>
              <a:pPr/>
              <a:t>12</a:t>
            </a:fld>
            <a:endParaRPr kumimoji="1" lang="ja-JP" altLang="en-US" dirty="0"/>
          </a:p>
        </p:txBody>
      </p:sp>
    </p:spTree>
    <p:extLst>
      <p:ext uri="{BB962C8B-B14F-4D97-AF65-F5344CB8AC3E}">
        <p14:creationId xmlns:p14="http://schemas.microsoft.com/office/powerpoint/2010/main" val="2475492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chemeClr val="tx1"/>
                </a:solidFill>
              </a:rPr>
              <a:t>委員会開催状況</a:t>
            </a:r>
            <a:endParaRPr kumimoji="1" lang="ja-JP" altLang="en-US" dirty="0">
              <a:solidFill>
                <a:schemeClr val="tx1"/>
              </a:solidFill>
            </a:endParaRPr>
          </a:p>
        </p:txBody>
      </p:sp>
      <p:sp>
        <p:nvSpPr>
          <p:cNvPr id="3" name="コンテンツ プレースホルダー 2"/>
          <p:cNvSpPr>
            <a:spLocks noGrp="1"/>
          </p:cNvSpPr>
          <p:nvPr>
            <p:ph sz="quarter" idx="1"/>
          </p:nvPr>
        </p:nvSpPr>
        <p:spPr>
          <a:xfrm>
            <a:off x="457200" y="1219200"/>
            <a:ext cx="8229600" cy="5162128"/>
          </a:xfrm>
        </p:spPr>
        <p:txBody>
          <a:bodyPr>
            <a:normAutofit/>
          </a:bodyPr>
          <a:lstStyle/>
          <a:p>
            <a:r>
              <a:rPr lang="ja-JP" altLang="en-US" dirty="0" smtClean="0"/>
              <a:t>委員会は以下の日程で実施</a:t>
            </a:r>
            <a:endParaRPr lang="en-US" altLang="ja-JP" dirty="0" smtClean="0"/>
          </a:p>
          <a:p>
            <a:pPr lvl="1"/>
            <a:endParaRPr lang="en-US" altLang="ja-JP" dirty="0" smtClean="0"/>
          </a:p>
          <a:p>
            <a:pPr lvl="1"/>
            <a:endParaRPr lang="en-US" altLang="ja-JP" dirty="0"/>
          </a:p>
          <a:p>
            <a:pPr lvl="1"/>
            <a:endParaRPr lang="en-US" altLang="ja-JP" dirty="0" smtClean="0"/>
          </a:p>
          <a:p>
            <a:pPr lvl="1"/>
            <a:endParaRPr lang="en-US" altLang="ja-JP" dirty="0"/>
          </a:p>
          <a:p>
            <a:pPr lvl="1"/>
            <a:endParaRPr lang="en-US" altLang="ja-JP" dirty="0" smtClean="0"/>
          </a:p>
          <a:p>
            <a:pPr lvl="1"/>
            <a:endParaRPr lang="en-US" altLang="ja-JP" dirty="0"/>
          </a:p>
          <a:p>
            <a:pPr lvl="1"/>
            <a:endParaRPr lang="en-US" altLang="ja-JP" dirty="0" smtClean="0"/>
          </a:p>
          <a:p>
            <a:pPr lvl="1"/>
            <a:endParaRPr lang="en-US" altLang="ja-JP" dirty="0"/>
          </a:p>
          <a:p>
            <a:pPr lvl="1"/>
            <a:endParaRPr lang="en-US" altLang="ja-JP" dirty="0" smtClean="0"/>
          </a:p>
          <a:p>
            <a:pPr lvl="1"/>
            <a:endParaRPr lang="en-US" altLang="ja-JP" dirty="0" smtClean="0"/>
          </a:p>
        </p:txBody>
      </p:sp>
      <p:graphicFrame>
        <p:nvGraphicFramePr>
          <p:cNvPr id="5" name="表 4"/>
          <p:cNvGraphicFramePr>
            <a:graphicFrameLocks noGrp="1"/>
          </p:cNvGraphicFramePr>
          <p:nvPr>
            <p:extLst>
              <p:ext uri="{D42A27DB-BD31-4B8C-83A1-F6EECF244321}">
                <p14:modId xmlns:p14="http://schemas.microsoft.com/office/powerpoint/2010/main" val="1616431118"/>
              </p:ext>
            </p:extLst>
          </p:nvPr>
        </p:nvGraphicFramePr>
        <p:xfrm>
          <a:off x="827584" y="2132856"/>
          <a:ext cx="7632848" cy="3672408"/>
        </p:xfrm>
        <a:graphic>
          <a:graphicData uri="http://schemas.openxmlformats.org/drawingml/2006/table">
            <a:tbl>
              <a:tblPr firstRow="1" bandRow="1">
                <a:tableStyleId>{5C22544A-7EE6-4342-B048-85BDC9FD1C3A}</a:tableStyleId>
              </a:tblPr>
              <a:tblGrid>
                <a:gridCol w="1080120"/>
                <a:gridCol w="1800200"/>
                <a:gridCol w="4752528"/>
              </a:tblGrid>
              <a:tr h="504056">
                <a:tc>
                  <a:txBody>
                    <a:bodyPr/>
                    <a:lstStyle/>
                    <a:p>
                      <a:pPr algn="ctr"/>
                      <a:endParaRPr kumimoji="1" lang="ja-JP" altLang="en-US" dirty="0"/>
                    </a:p>
                  </a:txBody>
                  <a:tcPr/>
                </a:tc>
                <a:tc>
                  <a:txBody>
                    <a:bodyPr/>
                    <a:lstStyle/>
                    <a:p>
                      <a:endParaRPr kumimoji="1" lang="ja-JP" altLang="en-US"/>
                    </a:p>
                  </a:txBody>
                  <a:tcPr/>
                </a:tc>
                <a:tc>
                  <a:txBody>
                    <a:bodyPr/>
                    <a:lstStyle/>
                    <a:p>
                      <a:endParaRPr kumimoji="1" lang="ja-JP" altLang="en-US"/>
                    </a:p>
                  </a:txBody>
                  <a:tcPr/>
                </a:tc>
              </a:tr>
              <a:tr h="792088">
                <a:tc>
                  <a:txBody>
                    <a:bodyPr/>
                    <a:lstStyle/>
                    <a:p>
                      <a:pPr algn="ctr"/>
                      <a:r>
                        <a:rPr kumimoji="1" lang="ja-JP" altLang="en-US" dirty="0" smtClean="0"/>
                        <a:t>第</a:t>
                      </a:r>
                      <a:r>
                        <a:rPr kumimoji="1" lang="en-US" altLang="ja-JP" dirty="0" smtClean="0"/>
                        <a:t>1</a:t>
                      </a:r>
                      <a:r>
                        <a:rPr kumimoji="1" lang="ja-JP" altLang="en-US" dirty="0" smtClean="0"/>
                        <a:t>回</a:t>
                      </a:r>
                      <a:endParaRPr kumimoji="1" lang="ja-JP" altLang="en-US" dirty="0"/>
                    </a:p>
                  </a:txBody>
                  <a:tcPr anchor="ctr"/>
                </a:tc>
                <a:tc>
                  <a:txBody>
                    <a:bodyPr/>
                    <a:lstStyle/>
                    <a:p>
                      <a:r>
                        <a:rPr kumimoji="1" lang="en-US" altLang="ja-JP" dirty="0" smtClean="0"/>
                        <a:t>2012</a:t>
                      </a:r>
                      <a:r>
                        <a:rPr kumimoji="1" lang="ja-JP" altLang="en-US" dirty="0" smtClean="0"/>
                        <a:t>年</a:t>
                      </a:r>
                      <a:r>
                        <a:rPr kumimoji="1" lang="en-US" altLang="ja-JP" dirty="0" smtClean="0"/>
                        <a:t>9</a:t>
                      </a:r>
                      <a:r>
                        <a:rPr kumimoji="1" lang="ja-JP" altLang="en-US" dirty="0" smtClean="0"/>
                        <a:t>月</a:t>
                      </a:r>
                      <a:endParaRPr kumimoji="1" lang="en-US" altLang="ja-JP" dirty="0" smtClean="0"/>
                    </a:p>
                    <a:p>
                      <a:pPr algn="ctr"/>
                      <a:r>
                        <a:rPr kumimoji="1" lang="ja-JP" altLang="en-US" dirty="0" smtClean="0"/>
                        <a:t>（実施済）</a:t>
                      </a:r>
                      <a:endParaRPr kumimoji="1" lang="ja-JP" altLang="en-US" dirty="0"/>
                    </a:p>
                  </a:txBody>
                  <a:tcPr anchor="ctr"/>
                </a:tc>
                <a:tc>
                  <a:txBody>
                    <a:bodyPr/>
                    <a:lstStyle/>
                    <a:p>
                      <a:r>
                        <a:rPr kumimoji="1" lang="ja-JP" altLang="en-US" dirty="0" smtClean="0"/>
                        <a:t>①前提条件の整理、検討方針</a:t>
                      </a:r>
                      <a:endParaRPr kumimoji="1" lang="en-US" altLang="ja-JP" dirty="0" smtClean="0"/>
                    </a:p>
                    <a:p>
                      <a:r>
                        <a:rPr kumimoji="1" lang="ja-JP" altLang="en-US" dirty="0" smtClean="0"/>
                        <a:t>②検討の具体的な対象とする情報案</a:t>
                      </a:r>
                      <a:endParaRPr kumimoji="1" lang="ja-JP" altLang="en-US" dirty="0"/>
                    </a:p>
                  </a:txBody>
                  <a:tcPr anchor="ctr"/>
                </a:tc>
              </a:tr>
              <a:tr h="792088">
                <a:tc>
                  <a:txBody>
                    <a:bodyPr/>
                    <a:lstStyle/>
                    <a:p>
                      <a:pPr algn="ctr"/>
                      <a:r>
                        <a:rPr kumimoji="1" lang="ja-JP" altLang="en-US" dirty="0" smtClean="0"/>
                        <a:t>第</a:t>
                      </a:r>
                      <a:r>
                        <a:rPr kumimoji="1" lang="en-US" altLang="ja-JP" dirty="0" smtClean="0"/>
                        <a:t>2</a:t>
                      </a:r>
                      <a:r>
                        <a:rPr kumimoji="1" lang="ja-JP" altLang="en-US" dirty="0" smtClean="0"/>
                        <a:t>回</a:t>
                      </a:r>
                      <a:endParaRPr kumimoji="1" lang="ja-JP" altLang="en-US" dirty="0"/>
                    </a:p>
                  </a:txBody>
                  <a:tcPr anchor="ctr"/>
                </a:tc>
                <a:tc>
                  <a:txBody>
                    <a:bodyPr/>
                    <a:lstStyle/>
                    <a:p>
                      <a:r>
                        <a:rPr kumimoji="1" lang="en-US" altLang="ja-JP" dirty="0" smtClean="0"/>
                        <a:t>2012</a:t>
                      </a:r>
                      <a:r>
                        <a:rPr kumimoji="1" lang="ja-JP" altLang="en-US" dirty="0" smtClean="0"/>
                        <a:t>年</a:t>
                      </a:r>
                      <a:r>
                        <a:rPr kumimoji="1" lang="en-US" altLang="ja-JP" dirty="0" smtClean="0"/>
                        <a:t>11</a:t>
                      </a:r>
                      <a:r>
                        <a:rPr kumimoji="1" lang="ja-JP" altLang="en-US" dirty="0" smtClean="0"/>
                        <a:t>月</a:t>
                      </a:r>
                      <a:endParaRPr kumimoji="1" lang="en-US" altLang="ja-JP" dirty="0" smtClean="0"/>
                    </a:p>
                    <a:p>
                      <a:pPr algn="ctr"/>
                      <a:r>
                        <a:rPr kumimoji="1" lang="ja-JP" altLang="en-US" dirty="0" smtClean="0"/>
                        <a:t>（実施済）</a:t>
                      </a:r>
                      <a:endParaRPr kumimoji="1" lang="ja-JP" altLang="en-US" dirty="0"/>
                    </a:p>
                  </a:txBody>
                  <a:tcPr anchor="ctr"/>
                </a:tc>
                <a:tc>
                  <a:txBody>
                    <a:bodyPr/>
                    <a:lstStyle/>
                    <a:p>
                      <a:r>
                        <a:rPr kumimoji="1" lang="ja-JP" altLang="en-US" dirty="0" smtClean="0"/>
                        <a:t>①海外動向の報告（一部）</a:t>
                      </a:r>
                      <a:endParaRPr kumimoji="1" lang="en-US" altLang="ja-JP" dirty="0" smtClean="0"/>
                    </a:p>
                    <a:p>
                      <a:r>
                        <a:rPr kumimoji="1" lang="ja-JP" altLang="en-US" dirty="0" smtClean="0"/>
                        <a:t>②検討の対象とする情報に関する議論</a:t>
                      </a:r>
                      <a:endParaRPr kumimoji="1" lang="ja-JP" altLang="en-US" dirty="0"/>
                    </a:p>
                  </a:txBody>
                  <a:tcPr anchor="ctr"/>
                </a:tc>
              </a:tr>
              <a:tr h="792088">
                <a:tc>
                  <a:txBody>
                    <a:bodyPr/>
                    <a:lstStyle/>
                    <a:p>
                      <a:pPr algn="ctr"/>
                      <a:r>
                        <a:rPr kumimoji="1" lang="ja-JP" altLang="en-US" dirty="0" smtClean="0"/>
                        <a:t>第</a:t>
                      </a:r>
                      <a:r>
                        <a:rPr kumimoji="1" lang="en-US" altLang="ja-JP" dirty="0" smtClean="0"/>
                        <a:t>3</a:t>
                      </a:r>
                      <a:r>
                        <a:rPr kumimoji="1" lang="ja-JP" altLang="en-US" dirty="0" smtClean="0"/>
                        <a:t>回</a:t>
                      </a:r>
                      <a:endParaRPr kumimoji="1" lang="ja-JP" altLang="en-US" dirty="0"/>
                    </a:p>
                  </a:txBody>
                  <a:tcPr anchor="ctr"/>
                </a:tc>
                <a:tc>
                  <a:txBody>
                    <a:bodyPr/>
                    <a:lstStyle/>
                    <a:p>
                      <a:r>
                        <a:rPr kumimoji="1" lang="en-US" altLang="ja-JP" dirty="0" smtClean="0"/>
                        <a:t>2013</a:t>
                      </a:r>
                      <a:r>
                        <a:rPr kumimoji="1" lang="ja-JP" altLang="en-US" dirty="0" smtClean="0"/>
                        <a:t>年</a:t>
                      </a:r>
                      <a:r>
                        <a:rPr kumimoji="1" lang="en-US" altLang="ja-JP" dirty="0" smtClean="0"/>
                        <a:t>1</a:t>
                      </a:r>
                      <a:r>
                        <a:rPr kumimoji="1" lang="ja-JP" altLang="en-US" dirty="0" smtClean="0"/>
                        <a:t>月</a:t>
                      </a:r>
                      <a:endParaRPr kumimoji="1" lang="en-US" altLang="ja-JP" dirty="0" smtClean="0"/>
                    </a:p>
                    <a:p>
                      <a:pPr algn="ctr"/>
                      <a:r>
                        <a:rPr kumimoji="1" lang="ja-JP" altLang="en-US" dirty="0" smtClean="0"/>
                        <a:t>（予定）</a:t>
                      </a:r>
                      <a:endParaRPr kumimoji="1" lang="ja-JP" altLang="en-US" dirty="0"/>
                    </a:p>
                  </a:txBody>
                  <a:tcPr anchor="ctr"/>
                </a:tc>
                <a:tc>
                  <a:txBody>
                    <a:bodyPr/>
                    <a:lstStyle/>
                    <a:p>
                      <a:r>
                        <a:rPr kumimoji="1" lang="ja-JP" altLang="en-US" dirty="0" smtClean="0"/>
                        <a:t>①利用条件の整理</a:t>
                      </a:r>
                      <a:endParaRPr kumimoji="1" lang="en-US" altLang="ja-JP" dirty="0" smtClean="0"/>
                    </a:p>
                    <a:p>
                      <a:r>
                        <a:rPr kumimoji="1" lang="ja-JP" altLang="en-US" dirty="0" smtClean="0"/>
                        <a:t>②ライセンスのあり方についての検討</a:t>
                      </a:r>
                      <a:endParaRPr kumimoji="1" lang="ja-JP" altLang="en-US" dirty="0"/>
                    </a:p>
                  </a:txBody>
                  <a:tcPr anchor="ctr"/>
                </a:tc>
              </a:tr>
              <a:tr h="792088">
                <a:tc>
                  <a:txBody>
                    <a:bodyPr/>
                    <a:lstStyle/>
                    <a:p>
                      <a:pPr algn="ctr"/>
                      <a:r>
                        <a:rPr kumimoji="1" lang="ja-JP" altLang="en-US" dirty="0" smtClean="0"/>
                        <a:t>第</a:t>
                      </a:r>
                      <a:r>
                        <a:rPr kumimoji="1" lang="en-US" altLang="ja-JP" dirty="0" smtClean="0"/>
                        <a:t>4</a:t>
                      </a:r>
                      <a:r>
                        <a:rPr kumimoji="1" lang="ja-JP" altLang="en-US" dirty="0" smtClean="0"/>
                        <a:t>回</a:t>
                      </a:r>
                      <a:endParaRPr kumimoji="1" lang="ja-JP" altLang="en-US" dirty="0"/>
                    </a:p>
                  </a:txBody>
                  <a:tcPr anchor="ctr"/>
                </a:tc>
                <a:tc>
                  <a:txBody>
                    <a:bodyPr/>
                    <a:lstStyle/>
                    <a:p>
                      <a:r>
                        <a:rPr kumimoji="1" lang="en-US" altLang="ja-JP" dirty="0" smtClean="0"/>
                        <a:t>2014</a:t>
                      </a:r>
                      <a:r>
                        <a:rPr kumimoji="1" lang="ja-JP" altLang="en-US" dirty="0" smtClean="0"/>
                        <a:t>年</a:t>
                      </a:r>
                      <a:r>
                        <a:rPr kumimoji="1" lang="en-US" altLang="ja-JP" dirty="0" smtClean="0"/>
                        <a:t>3</a:t>
                      </a:r>
                      <a:r>
                        <a:rPr kumimoji="1" lang="ja-JP" altLang="en-US" dirty="0" smtClean="0"/>
                        <a:t>月</a:t>
                      </a:r>
                      <a:endParaRPr kumimoji="1" lang="en-US" altLang="ja-JP" dirty="0" smtClean="0"/>
                    </a:p>
                    <a:p>
                      <a:pPr algn="ctr"/>
                      <a:r>
                        <a:rPr kumimoji="1" lang="ja-JP" altLang="en-US" dirty="0" smtClean="0"/>
                        <a:t>（予定）</a:t>
                      </a:r>
                      <a:endParaRPr kumimoji="1" lang="ja-JP" altLang="en-US" dirty="0"/>
                    </a:p>
                  </a:txBody>
                  <a:tcPr anchor="ctr"/>
                </a:tc>
                <a:tc>
                  <a:txBody>
                    <a:bodyPr/>
                    <a:lstStyle/>
                    <a:p>
                      <a:r>
                        <a:rPr kumimoji="1" lang="ja-JP" altLang="en-US" dirty="0" smtClean="0"/>
                        <a:t>ライセンス付与の方法についての検討</a:t>
                      </a:r>
                      <a:endParaRPr kumimoji="1" lang="ja-JP" altLang="en-US" dirty="0"/>
                    </a:p>
                  </a:txBody>
                  <a:tcPr anchor="ctr"/>
                </a:tc>
              </a:tr>
            </a:tbl>
          </a:graphicData>
        </a:graphic>
      </p:graphicFrame>
      <p:sp>
        <p:nvSpPr>
          <p:cNvPr id="6" name="スライド番号プレースホルダ 5"/>
          <p:cNvSpPr>
            <a:spLocks noGrp="1"/>
          </p:cNvSpPr>
          <p:nvPr>
            <p:ph type="sldNum" sz="quarter" idx="12"/>
          </p:nvPr>
        </p:nvSpPr>
        <p:spPr/>
        <p:txBody>
          <a:bodyPr/>
          <a:lstStyle/>
          <a:p>
            <a:fld id="{ACBB7C98-B187-49AB-A435-217354B92C46}" type="slidenum">
              <a:rPr kumimoji="1" lang="ja-JP" altLang="en-US" smtClean="0"/>
              <a:pPr/>
              <a:t>13</a:t>
            </a:fld>
            <a:endParaRPr kumimoji="1" lang="ja-JP" altLang="en-US" dirty="0"/>
          </a:p>
        </p:txBody>
      </p:sp>
    </p:spTree>
    <p:extLst>
      <p:ext uri="{BB962C8B-B14F-4D97-AF65-F5344CB8AC3E}">
        <p14:creationId xmlns:p14="http://schemas.microsoft.com/office/powerpoint/2010/main" val="2875239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ACBB7C98-B187-49AB-A435-217354B92C46}" type="slidenum">
              <a:rPr kumimoji="1" lang="ja-JP" altLang="en-US" smtClean="0"/>
              <a:pPr/>
              <a:t>14</a:t>
            </a:fld>
            <a:endParaRPr kumimoji="1" lang="ja-JP" altLang="en-US" dirty="0"/>
          </a:p>
        </p:txBody>
      </p:sp>
      <p:sp>
        <p:nvSpPr>
          <p:cNvPr id="4" name="コンテンツ プレースホルダー 3"/>
          <p:cNvSpPr>
            <a:spLocks noGrp="1"/>
          </p:cNvSpPr>
          <p:nvPr>
            <p:ph sz="quarter" idx="1"/>
          </p:nvPr>
        </p:nvSpPr>
        <p:spPr>
          <a:xfrm>
            <a:off x="323528" y="2060848"/>
            <a:ext cx="8229600" cy="864096"/>
          </a:xfrm>
        </p:spPr>
        <p:txBody>
          <a:bodyPr>
            <a:normAutofit fontScale="62500" lnSpcReduction="20000"/>
          </a:bodyPr>
          <a:lstStyle/>
          <a:p>
            <a:endParaRPr kumimoji="1" lang="en-US" altLang="ja-JP" dirty="0" smtClean="0"/>
          </a:p>
          <a:p>
            <a:pPr marL="0" indent="0" algn="ctr">
              <a:buNone/>
            </a:pPr>
            <a:r>
              <a:rPr lang="ja-JP" altLang="en-US" sz="6400" dirty="0" smtClean="0"/>
              <a:t>ご清聴ありがとう</a:t>
            </a:r>
            <a:r>
              <a:rPr lang="ja-JP" altLang="en-US" sz="6300" dirty="0" smtClean="0"/>
              <a:t>ございました</a:t>
            </a:r>
            <a:endParaRPr lang="en-US" altLang="ja-JP" sz="6300" dirty="0" smtClean="0"/>
          </a:p>
          <a:p>
            <a:pPr marL="0" indent="0" algn="ctr">
              <a:buNone/>
            </a:pPr>
            <a:endParaRPr kumimoji="1" lang="en-US" altLang="ja-JP" sz="3600" dirty="0"/>
          </a:p>
          <a:p>
            <a:pPr marL="0" indent="0" algn="ctr">
              <a:buNone/>
            </a:pPr>
            <a:endParaRPr kumimoji="1" lang="ja-JP" altLang="en-US" sz="3600" dirty="0"/>
          </a:p>
        </p:txBody>
      </p:sp>
      <p:pic>
        <p:nvPicPr>
          <p:cNvPr id="5" name="Picture 3" descr="\\spb-fs\プロジェクト\9210359 津國剛PL\オープンデータコンソーシアム\ロゴ\OPEN DATA\OPEN DATA\OP YOK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3057004"/>
            <a:ext cx="5544616" cy="2612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708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chemeClr val="tx1"/>
                </a:solidFill>
              </a:rPr>
              <a:t>委員会の目的と構成員</a:t>
            </a:r>
            <a:endParaRPr kumimoji="1" lang="ja-JP" altLang="en-US" dirty="0">
              <a:solidFill>
                <a:schemeClr val="tx1"/>
              </a:solidFill>
            </a:endParaRPr>
          </a:p>
        </p:txBody>
      </p:sp>
      <p:sp>
        <p:nvSpPr>
          <p:cNvPr id="3" name="コンテンツ プレースホルダー 2"/>
          <p:cNvSpPr>
            <a:spLocks noGrp="1"/>
          </p:cNvSpPr>
          <p:nvPr>
            <p:ph sz="quarter" idx="1"/>
          </p:nvPr>
        </p:nvSpPr>
        <p:spPr>
          <a:xfrm>
            <a:off x="457200" y="1219200"/>
            <a:ext cx="8229600" cy="5234136"/>
          </a:xfrm>
        </p:spPr>
        <p:txBody>
          <a:bodyPr>
            <a:normAutofit/>
          </a:bodyPr>
          <a:lstStyle/>
          <a:p>
            <a:pPr>
              <a:buFont typeface="Wingdings" pitchFamily="2" charset="2"/>
              <a:buChar char="Ø"/>
            </a:pPr>
            <a:r>
              <a:rPr kumimoji="1" lang="ja-JP" altLang="en-US" dirty="0" smtClean="0"/>
              <a:t>目的</a:t>
            </a:r>
            <a:endParaRPr kumimoji="1" lang="en-US" altLang="ja-JP" dirty="0" smtClean="0"/>
          </a:p>
          <a:p>
            <a:pPr lvl="1"/>
            <a:r>
              <a:rPr lang="ja-JP" altLang="en-US" dirty="0" smtClean="0"/>
              <a:t>公的機関の保有する情報の利活用を推進するため、</a:t>
            </a:r>
            <a:endParaRPr lang="en-US" altLang="ja-JP" dirty="0" smtClean="0"/>
          </a:p>
          <a:p>
            <a:pPr marL="274320" lvl="1" indent="0">
              <a:buNone/>
            </a:pPr>
            <a:r>
              <a:rPr lang="ja-JP" altLang="en-US" dirty="0"/>
              <a:t>　</a:t>
            </a:r>
            <a:r>
              <a:rPr lang="ja-JP" altLang="en-US" dirty="0" smtClean="0"/>
              <a:t>その公開の条件や利用条件のあり方についての検討し、</a:t>
            </a:r>
            <a:endParaRPr lang="en-US" altLang="ja-JP" dirty="0" smtClean="0"/>
          </a:p>
          <a:p>
            <a:pPr marL="274320" lvl="1" indent="0">
              <a:buNone/>
            </a:pPr>
            <a:r>
              <a:rPr lang="ja-JP" altLang="en-US" dirty="0"/>
              <a:t>　</a:t>
            </a:r>
            <a:r>
              <a:rPr lang="ja-JP" altLang="en-US" dirty="0" smtClean="0"/>
              <a:t>法制度面の環境整備を図る。</a:t>
            </a:r>
            <a:endParaRPr lang="en-US" altLang="ja-JP" dirty="0"/>
          </a:p>
          <a:p>
            <a:pPr lvl="1"/>
            <a:endParaRPr lang="en-US" altLang="ja-JP" dirty="0" smtClean="0"/>
          </a:p>
          <a:p>
            <a:pPr>
              <a:buFont typeface="Wingdings" pitchFamily="2" charset="2"/>
              <a:buChar char="Ø"/>
            </a:pPr>
            <a:r>
              <a:rPr lang="ja-JP" altLang="en-US" dirty="0" smtClean="0"/>
              <a:t>構成員</a:t>
            </a:r>
            <a:endParaRPr lang="en-US" altLang="ja-JP" dirty="0" smtClean="0"/>
          </a:p>
          <a:p>
            <a:pPr lvl="1"/>
            <a:r>
              <a:rPr lang="ja-JP" altLang="en-US" dirty="0" smtClean="0"/>
              <a:t>井上　由里子</a:t>
            </a:r>
            <a:r>
              <a:rPr lang="ja-JP" altLang="en-US" dirty="0"/>
              <a:t> （一橋大学大学院　国際企業戦略研究科</a:t>
            </a:r>
            <a:r>
              <a:rPr lang="ja-JP" altLang="en-US" dirty="0" smtClean="0"/>
              <a:t>教授）</a:t>
            </a:r>
            <a:endParaRPr lang="ja-JP" altLang="en-US" dirty="0"/>
          </a:p>
          <a:p>
            <a:pPr lvl="1"/>
            <a:r>
              <a:rPr lang="ja-JP" altLang="en-US" dirty="0"/>
              <a:t>沢田　登志子 （一般社団法人</a:t>
            </a:r>
            <a:r>
              <a:rPr lang="en-US" altLang="ja-JP" dirty="0"/>
              <a:t>EC</a:t>
            </a:r>
            <a:r>
              <a:rPr lang="ja-JP" altLang="en-US" dirty="0"/>
              <a:t>ネットワーク </a:t>
            </a:r>
            <a:r>
              <a:rPr lang="ja-JP" altLang="en-US" dirty="0" smtClean="0"/>
              <a:t>理事）</a:t>
            </a:r>
            <a:endParaRPr lang="ja-JP" altLang="en-US" dirty="0"/>
          </a:p>
          <a:p>
            <a:pPr lvl="1"/>
            <a:r>
              <a:rPr lang="ja-JP" altLang="en-US" dirty="0"/>
              <a:t>友岡　史</a:t>
            </a:r>
            <a:r>
              <a:rPr lang="ja-JP" altLang="en-US" dirty="0" smtClean="0"/>
              <a:t>仁　  （</a:t>
            </a:r>
            <a:r>
              <a:rPr lang="zh-CN" altLang="en-US" dirty="0"/>
              <a:t>日本大学 法学部准</a:t>
            </a:r>
            <a:r>
              <a:rPr lang="zh-CN" altLang="en-US" dirty="0" smtClean="0"/>
              <a:t>教授</a:t>
            </a:r>
            <a:r>
              <a:rPr lang="ja-JP" altLang="en-US" dirty="0" smtClean="0"/>
              <a:t>）</a:t>
            </a:r>
            <a:endParaRPr lang="ja-JP" altLang="en-US" dirty="0"/>
          </a:p>
          <a:p>
            <a:pPr lvl="1"/>
            <a:r>
              <a:rPr lang="ja-JP" altLang="en-US" dirty="0" smtClean="0"/>
              <a:t>野口　祐子　  （森・濱田松本法律事務所　弁護士）</a:t>
            </a:r>
            <a:endParaRPr lang="en-US" altLang="ja-JP" dirty="0" smtClean="0"/>
          </a:p>
          <a:p>
            <a:pPr lvl="1"/>
            <a:r>
              <a:rPr lang="ja-JP" altLang="en-US" dirty="0" smtClean="0"/>
              <a:t>森　亮二　　   （英知法律事務所　弁護士）</a:t>
            </a:r>
            <a:endParaRPr lang="en-US" altLang="ja-JP" dirty="0" smtClean="0"/>
          </a:p>
        </p:txBody>
      </p:sp>
      <p:sp>
        <p:nvSpPr>
          <p:cNvPr id="4" name="スライド番号プレースホルダ 3"/>
          <p:cNvSpPr>
            <a:spLocks noGrp="1"/>
          </p:cNvSpPr>
          <p:nvPr>
            <p:ph type="sldNum" sz="quarter" idx="12"/>
          </p:nvPr>
        </p:nvSpPr>
        <p:spPr/>
        <p:txBody>
          <a:bodyPr/>
          <a:lstStyle/>
          <a:p>
            <a:fld id="{ACBB7C98-B187-49AB-A435-217354B92C46}" type="slidenum">
              <a:rPr kumimoji="1" lang="ja-JP" altLang="en-US" smtClean="0"/>
              <a:pPr/>
              <a:t>2</a:t>
            </a:fld>
            <a:endParaRPr kumimoji="1" lang="ja-JP" altLang="en-US" dirty="0"/>
          </a:p>
        </p:txBody>
      </p:sp>
    </p:spTree>
    <p:extLst>
      <p:ext uri="{BB962C8B-B14F-4D97-AF65-F5344CB8AC3E}">
        <p14:creationId xmlns:p14="http://schemas.microsoft.com/office/powerpoint/2010/main" val="273099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9855965D-0AF3-4C59-A7D8-672CC6F860B9}" type="slidenum">
              <a:rPr lang="en-US" altLang="ja-JP" smtClean="0"/>
              <a:pPr/>
              <a:t>3</a:t>
            </a:fld>
            <a:endParaRPr lang="en-US" altLang="ja-JP" smtClean="0"/>
          </a:p>
        </p:txBody>
      </p:sp>
      <p:sp>
        <p:nvSpPr>
          <p:cNvPr id="35843" name="Rectangle 2"/>
          <p:cNvSpPr>
            <a:spLocks noGrp="1" noChangeArrowheads="1"/>
          </p:cNvSpPr>
          <p:nvPr>
            <p:ph type="title"/>
          </p:nvPr>
        </p:nvSpPr>
        <p:spPr>
          <a:xfrm>
            <a:off x="467544" y="116632"/>
            <a:ext cx="8229600" cy="990600"/>
          </a:xfrm>
        </p:spPr>
        <p:txBody>
          <a:bodyPr>
            <a:normAutofit fontScale="90000"/>
          </a:bodyPr>
          <a:lstStyle/>
          <a:p>
            <a:pPr lvl="2" algn="l" rtl="0">
              <a:spcBef>
                <a:spcPct val="0"/>
              </a:spcBef>
            </a:pPr>
            <a:r>
              <a:rPr lang="ja-JP" altLang="en-US" b="0" dirty="0" smtClean="0">
                <a:solidFill>
                  <a:srgbClr val="000000"/>
                </a:solidFill>
                <a:latin typeface="HGP明朝E" pitchFamily="18" charset="-128"/>
                <a:ea typeface="HGP明朝E" pitchFamily="18" charset="-128"/>
              </a:rPr>
              <a:t>　</a:t>
            </a:r>
            <a:r>
              <a:rPr lang="ja-JP" altLang="en-US" sz="2000" b="0" dirty="0" smtClean="0">
                <a:solidFill>
                  <a:srgbClr val="000000"/>
                </a:solidFill>
                <a:latin typeface="HGP創英角ｺﾞｼｯｸUB" pitchFamily="50" charset="-128"/>
                <a:ea typeface="HGP創英角ｺﾞｼｯｸUB" pitchFamily="50" charset="-128"/>
              </a:rPr>
              <a:t>　</a:t>
            </a:r>
            <a:r>
              <a:rPr lang="en-US" altLang="ja-JP" sz="2000" b="0" dirty="0" smtClean="0">
                <a:solidFill>
                  <a:srgbClr val="000000"/>
                </a:solidFill>
                <a:latin typeface="HGP創英角ｺﾞｼｯｸUB" pitchFamily="50" charset="-128"/>
                <a:ea typeface="HGP創英角ｺﾞｼｯｸUB" pitchFamily="50" charset="-128"/>
              </a:rPr>
              <a:t/>
            </a:r>
            <a:br>
              <a:rPr lang="en-US" altLang="ja-JP" sz="2000" b="0" dirty="0" smtClean="0">
                <a:solidFill>
                  <a:srgbClr val="000000"/>
                </a:solidFill>
                <a:latin typeface="HGP創英角ｺﾞｼｯｸUB" pitchFamily="50" charset="-128"/>
                <a:ea typeface="HGP創英角ｺﾞｼｯｸUB" pitchFamily="50" charset="-128"/>
              </a:rPr>
            </a:br>
            <a:r>
              <a:rPr lang="en-US" altLang="ja-JP" sz="2000" b="0" dirty="0" smtClean="0">
                <a:solidFill>
                  <a:srgbClr val="000000"/>
                </a:solidFill>
                <a:latin typeface="HGP創英角ｺﾞｼｯｸUB" pitchFamily="50" charset="-128"/>
                <a:ea typeface="HGP創英角ｺﾞｼｯｸUB" pitchFamily="50" charset="-128"/>
              </a:rPr>
              <a:t/>
            </a:r>
            <a:br>
              <a:rPr lang="en-US" altLang="ja-JP" sz="2000" b="0" dirty="0" smtClean="0">
                <a:solidFill>
                  <a:srgbClr val="000000"/>
                </a:solidFill>
                <a:latin typeface="HGP創英角ｺﾞｼｯｸUB" pitchFamily="50" charset="-128"/>
                <a:ea typeface="HGP創英角ｺﾞｼｯｸUB" pitchFamily="50" charset="-128"/>
              </a:rPr>
            </a:br>
            <a:r>
              <a:rPr lang="en-US" altLang="ja-JP" sz="2000" b="0" dirty="0" smtClean="0">
                <a:solidFill>
                  <a:srgbClr val="000000"/>
                </a:solidFill>
                <a:latin typeface="HGP創英角ｺﾞｼｯｸUB" pitchFamily="50" charset="-128"/>
                <a:ea typeface="HGP創英角ｺﾞｼｯｸUB" pitchFamily="50" charset="-128"/>
              </a:rPr>
              <a:t/>
            </a:r>
            <a:br>
              <a:rPr lang="en-US" altLang="ja-JP" sz="2000" b="0" dirty="0" smtClean="0">
                <a:solidFill>
                  <a:srgbClr val="000000"/>
                </a:solidFill>
                <a:latin typeface="HGP創英角ｺﾞｼｯｸUB" pitchFamily="50" charset="-128"/>
                <a:ea typeface="HGP創英角ｺﾞｼｯｸUB" pitchFamily="50" charset="-128"/>
              </a:rPr>
            </a:br>
            <a:r>
              <a:rPr lang="en-US" altLang="ja-JP" sz="2000" dirty="0">
                <a:solidFill>
                  <a:srgbClr val="000000"/>
                </a:solidFill>
                <a:latin typeface="HGP創英角ｺﾞｼｯｸUB" pitchFamily="50" charset="-128"/>
                <a:ea typeface="HGP創英角ｺﾞｼｯｸUB" pitchFamily="50" charset="-128"/>
              </a:rPr>
              <a:t/>
            </a:r>
            <a:br>
              <a:rPr lang="en-US" altLang="ja-JP" sz="2000" dirty="0">
                <a:solidFill>
                  <a:srgbClr val="000000"/>
                </a:solidFill>
                <a:latin typeface="HGP創英角ｺﾞｼｯｸUB" pitchFamily="50" charset="-128"/>
                <a:ea typeface="HGP創英角ｺﾞｼｯｸUB" pitchFamily="50" charset="-128"/>
              </a:rPr>
            </a:br>
            <a:r>
              <a:rPr lang="ja-JP" altLang="en-US" sz="2000" dirty="0" smtClean="0">
                <a:solidFill>
                  <a:srgbClr val="000000"/>
                </a:solidFill>
                <a:latin typeface="HGP創英角ｺﾞｼｯｸUB" pitchFamily="50" charset="-128"/>
                <a:ea typeface="HGP創英角ｺﾞｼｯｸUB" pitchFamily="50" charset="-128"/>
              </a:rPr>
              <a:t>　</a:t>
            </a:r>
            <a:r>
              <a:rPr lang="en-US" altLang="ja-JP" sz="2000" dirty="0" smtClean="0">
                <a:solidFill>
                  <a:srgbClr val="000000"/>
                </a:solidFill>
                <a:latin typeface="HGP創英角ｺﾞｼｯｸUB" pitchFamily="50" charset="-128"/>
                <a:ea typeface="HGP創英角ｺﾞｼｯｸUB" pitchFamily="50" charset="-128"/>
              </a:rPr>
              <a:t/>
            </a:r>
            <a:br>
              <a:rPr lang="en-US" altLang="ja-JP" sz="2000" dirty="0" smtClean="0">
                <a:solidFill>
                  <a:srgbClr val="000000"/>
                </a:solidFill>
                <a:latin typeface="HGP創英角ｺﾞｼｯｸUB" pitchFamily="50" charset="-128"/>
                <a:ea typeface="HGP創英角ｺﾞｼｯｸUB" pitchFamily="50" charset="-128"/>
              </a:rPr>
            </a:br>
            <a:r>
              <a:rPr lang="en-US" altLang="ja-JP" sz="2000" dirty="0">
                <a:solidFill>
                  <a:srgbClr val="000000"/>
                </a:solidFill>
                <a:latin typeface="HGP創英角ｺﾞｼｯｸUB" pitchFamily="50" charset="-128"/>
                <a:ea typeface="HGP創英角ｺﾞｼｯｸUB" pitchFamily="50" charset="-128"/>
              </a:rPr>
              <a:t/>
            </a:r>
            <a:br>
              <a:rPr lang="en-US" altLang="ja-JP" sz="2000" dirty="0">
                <a:solidFill>
                  <a:srgbClr val="000000"/>
                </a:solidFill>
                <a:latin typeface="HGP創英角ｺﾞｼｯｸUB" pitchFamily="50" charset="-128"/>
                <a:ea typeface="HGP創英角ｺﾞｼｯｸUB" pitchFamily="50" charset="-128"/>
              </a:rPr>
            </a:br>
            <a:r>
              <a:rPr lang="en-US" altLang="ja-JP" sz="2000" dirty="0" smtClean="0">
                <a:solidFill>
                  <a:srgbClr val="000000"/>
                </a:solidFill>
                <a:latin typeface="HGP創英角ｺﾞｼｯｸUB" pitchFamily="50" charset="-128"/>
                <a:ea typeface="HGP創英角ｺﾞｼｯｸUB" pitchFamily="50" charset="-128"/>
              </a:rPr>
              <a:t/>
            </a:r>
            <a:br>
              <a:rPr lang="en-US" altLang="ja-JP" sz="2000" dirty="0" smtClean="0">
                <a:solidFill>
                  <a:srgbClr val="000000"/>
                </a:solidFill>
                <a:latin typeface="HGP創英角ｺﾞｼｯｸUB" pitchFamily="50" charset="-128"/>
                <a:ea typeface="HGP創英角ｺﾞｼｯｸUB" pitchFamily="50" charset="-128"/>
              </a:rPr>
            </a:br>
            <a:r>
              <a:rPr lang="en-US" altLang="ja-JP" sz="3100" dirty="0" smtClean="0">
                <a:solidFill>
                  <a:srgbClr val="000000"/>
                </a:solidFill>
              </a:rPr>
              <a:t/>
            </a:r>
            <a:br>
              <a:rPr lang="en-US" altLang="ja-JP" sz="3100" dirty="0" smtClean="0">
                <a:solidFill>
                  <a:srgbClr val="000000"/>
                </a:solidFill>
              </a:rPr>
            </a:br>
            <a:r>
              <a:rPr lang="ja-JP" altLang="en-US" sz="3600" dirty="0" smtClean="0">
                <a:solidFill>
                  <a:srgbClr val="000000"/>
                </a:solidFill>
                <a:latin typeface="HGS明朝E" pitchFamily="18" charset="-128"/>
                <a:ea typeface="HGS明朝E" pitchFamily="18" charset="-128"/>
              </a:rPr>
              <a:t>既に公開されている多種多様な情報</a:t>
            </a:r>
          </a:p>
        </p:txBody>
      </p:sp>
      <p:sp>
        <p:nvSpPr>
          <p:cNvPr id="8197" name="Rectangle 49"/>
          <p:cNvSpPr>
            <a:spLocks noGrp="1" noChangeArrowheads="1"/>
          </p:cNvSpPr>
          <p:nvPr>
            <p:ph type="body" idx="1"/>
          </p:nvPr>
        </p:nvSpPr>
        <p:spPr>
          <a:xfrm>
            <a:off x="251520" y="908720"/>
            <a:ext cx="8242788" cy="1046440"/>
          </a:xfrm>
        </p:spPr>
        <p:txBody>
          <a:bodyPr>
            <a:normAutofit/>
          </a:bodyPr>
          <a:lstStyle/>
          <a:p>
            <a:pPr marL="228600" lvl="2" indent="0">
              <a:spcBef>
                <a:spcPct val="0"/>
              </a:spcBef>
              <a:buNone/>
              <a:defRPr/>
            </a:pPr>
            <a:endParaRPr lang="en-US" altLang="ja-JP" sz="1000" dirty="0">
              <a:solidFill>
                <a:srgbClr val="000000"/>
              </a:solidFill>
            </a:endParaRPr>
          </a:p>
          <a:p>
            <a:pPr marL="228600" lvl="2" indent="0">
              <a:spcBef>
                <a:spcPct val="0"/>
              </a:spcBef>
              <a:buFont typeface="Wingdings" pitchFamily="2" charset="2"/>
              <a:buNone/>
              <a:defRPr/>
            </a:pPr>
            <a:endParaRPr lang="en-US" altLang="ja-JP" sz="2400" dirty="0" smtClean="0">
              <a:solidFill>
                <a:srgbClr val="000000"/>
              </a:solidFill>
            </a:endParaRPr>
          </a:p>
        </p:txBody>
      </p:sp>
      <p:graphicFrame>
        <p:nvGraphicFramePr>
          <p:cNvPr id="2" name="表 1"/>
          <p:cNvGraphicFramePr>
            <a:graphicFrameLocks noGrp="1"/>
          </p:cNvGraphicFramePr>
          <p:nvPr>
            <p:extLst>
              <p:ext uri="{D42A27DB-BD31-4B8C-83A1-F6EECF244321}">
                <p14:modId xmlns:p14="http://schemas.microsoft.com/office/powerpoint/2010/main" val="2978404934"/>
              </p:ext>
            </p:extLst>
          </p:nvPr>
        </p:nvGraphicFramePr>
        <p:xfrm>
          <a:off x="467544" y="1268760"/>
          <a:ext cx="8352927" cy="5115498"/>
        </p:xfrm>
        <a:graphic>
          <a:graphicData uri="http://schemas.openxmlformats.org/drawingml/2006/table">
            <a:tbl>
              <a:tblPr firstRow="1" bandRow="1">
                <a:tableStyleId>{5C22544A-7EE6-4342-B048-85BDC9FD1C3A}</a:tableStyleId>
              </a:tblPr>
              <a:tblGrid>
                <a:gridCol w="4212780"/>
                <a:gridCol w="1452683"/>
                <a:gridCol w="2687464"/>
              </a:tblGrid>
              <a:tr h="360040">
                <a:tc>
                  <a:txBody>
                    <a:bodyPr/>
                    <a:lstStyle/>
                    <a:p>
                      <a:r>
                        <a:rPr kumimoji="1" lang="ja-JP" altLang="en-US" sz="1600" dirty="0" smtClean="0">
                          <a:solidFill>
                            <a:schemeClr val="tx1"/>
                          </a:solidFill>
                        </a:rPr>
                        <a:t>情報</a:t>
                      </a:r>
                      <a:endParaRPr kumimoji="1" lang="ja-JP" altLang="en-US" sz="1600" dirty="0">
                        <a:solidFill>
                          <a:schemeClr val="tx1"/>
                        </a:solidFill>
                      </a:endParaRPr>
                    </a:p>
                  </a:txBody>
                  <a:tcPr marL="84406" marR="84406"/>
                </a:tc>
                <a:tc>
                  <a:txBody>
                    <a:bodyPr/>
                    <a:lstStyle/>
                    <a:p>
                      <a:r>
                        <a:rPr kumimoji="1" lang="ja-JP" altLang="en-US" sz="1600" dirty="0" smtClean="0">
                          <a:solidFill>
                            <a:schemeClr val="tx1"/>
                          </a:solidFill>
                        </a:rPr>
                        <a:t>分類</a:t>
                      </a:r>
                      <a:endParaRPr kumimoji="1" lang="ja-JP" altLang="en-US" sz="1600" dirty="0">
                        <a:solidFill>
                          <a:schemeClr val="tx1"/>
                        </a:solidFill>
                      </a:endParaRPr>
                    </a:p>
                  </a:txBody>
                  <a:tcPr marL="84406" marR="84406"/>
                </a:tc>
                <a:tc>
                  <a:txBody>
                    <a:bodyPr/>
                    <a:lstStyle/>
                    <a:p>
                      <a:r>
                        <a:rPr kumimoji="1" lang="ja-JP" altLang="en-US" sz="1600" dirty="0" smtClean="0">
                          <a:solidFill>
                            <a:schemeClr val="tx1"/>
                          </a:solidFill>
                        </a:rPr>
                        <a:t>情報保有主体</a:t>
                      </a:r>
                      <a:endParaRPr kumimoji="1" lang="ja-JP" altLang="en-US" sz="1600" dirty="0">
                        <a:solidFill>
                          <a:schemeClr val="tx1"/>
                        </a:solidFill>
                      </a:endParaRPr>
                    </a:p>
                  </a:txBody>
                  <a:tcPr marL="84406" marR="84406"/>
                </a:tc>
              </a:tr>
              <a:tr h="291382">
                <a:tc>
                  <a:txBody>
                    <a:bodyPr/>
                    <a:lstStyle/>
                    <a:p>
                      <a:r>
                        <a:rPr kumimoji="1" lang="ja-JP" altLang="en-US" sz="1400" dirty="0" smtClean="0"/>
                        <a:t>政府統計、統計局の統計、情報通信統計　等</a:t>
                      </a:r>
                      <a:endParaRPr kumimoji="1" lang="ja-JP" altLang="en-US" sz="1400" dirty="0"/>
                    </a:p>
                  </a:txBody>
                  <a:tcPr marL="84406" marR="84406"/>
                </a:tc>
                <a:tc>
                  <a:txBody>
                    <a:bodyPr/>
                    <a:lstStyle/>
                    <a:p>
                      <a:r>
                        <a:rPr kumimoji="1" lang="ja-JP" altLang="en-US" sz="1400" dirty="0" smtClean="0"/>
                        <a:t>統計データ</a:t>
                      </a:r>
                      <a:endParaRPr kumimoji="1" lang="ja-JP" altLang="en-US" sz="1400" dirty="0"/>
                    </a:p>
                  </a:txBody>
                  <a:tcPr marL="84406" marR="84406"/>
                </a:tc>
                <a:tc>
                  <a:txBody>
                    <a:bodyPr/>
                    <a:lstStyle/>
                    <a:p>
                      <a:r>
                        <a:rPr kumimoji="1" lang="ja-JP" altLang="en-US" sz="1400" dirty="0" smtClean="0"/>
                        <a:t>総務省、統計局</a:t>
                      </a:r>
                      <a:endParaRPr kumimoji="1" lang="ja-JP" altLang="en-US" sz="1400" dirty="0"/>
                    </a:p>
                  </a:txBody>
                  <a:tcPr marL="84406" marR="84406"/>
                </a:tc>
              </a:tr>
              <a:tr h="291382">
                <a:tc>
                  <a:txBody>
                    <a:bodyPr/>
                    <a:lstStyle/>
                    <a:p>
                      <a:r>
                        <a:rPr kumimoji="1" lang="ja-JP" altLang="en-US" sz="1400" dirty="0" smtClean="0"/>
                        <a:t>東日本大震災関連統計情報</a:t>
                      </a:r>
                      <a:endParaRPr kumimoji="1" lang="ja-JP" altLang="en-US" sz="1400" dirty="0"/>
                    </a:p>
                  </a:txBody>
                  <a:tcPr marL="84406" marR="84406"/>
                </a:tc>
                <a:tc>
                  <a:txBody>
                    <a:bodyPr/>
                    <a:lstStyle/>
                    <a:p>
                      <a:r>
                        <a:rPr kumimoji="1" lang="ja-JP" altLang="en-US" sz="1400" dirty="0" smtClean="0"/>
                        <a:t>統計データ</a:t>
                      </a:r>
                      <a:endParaRPr kumimoji="1" lang="ja-JP" altLang="en-US" sz="1400" dirty="0"/>
                    </a:p>
                  </a:txBody>
                  <a:tcPr marL="84406" marR="84406"/>
                </a:tc>
                <a:tc>
                  <a:txBody>
                    <a:bodyPr/>
                    <a:lstStyle/>
                    <a:p>
                      <a:r>
                        <a:rPr kumimoji="1" lang="ja-JP" altLang="en-US" sz="1400" dirty="0" smtClean="0"/>
                        <a:t>経済産業省</a:t>
                      </a:r>
                      <a:endParaRPr kumimoji="1" lang="ja-JP" altLang="en-US" sz="1400" dirty="0"/>
                    </a:p>
                  </a:txBody>
                  <a:tcPr marL="84406" marR="84406"/>
                </a:tc>
              </a:tr>
              <a:tr h="495350">
                <a:tc>
                  <a:txBody>
                    <a:bodyPr/>
                    <a:lstStyle/>
                    <a:p>
                      <a:r>
                        <a:rPr kumimoji="1" lang="ja-JP" altLang="en-US" sz="1400" dirty="0" smtClean="0"/>
                        <a:t>地方財政白書、情報通信白書、消防白書、公害紛争処理白書、原子力白書、防砂白書、水産白書　等</a:t>
                      </a:r>
                      <a:endParaRPr kumimoji="1" lang="ja-JP" altLang="en-US" sz="1400" dirty="0"/>
                    </a:p>
                  </a:txBody>
                  <a:tcPr marL="84406" marR="84406"/>
                </a:tc>
                <a:tc>
                  <a:txBody>
                    <a:bodyPr/>
                    <a:lstStyle/>
                    <a:p>
                      <a:r>
                        <a:rPr kumimoji="1" lang="ja-JP" altLang="en-US" sz="1400" dirty="0" smtClean="0"/>
                        <a:t>白書</a:t>
                      </a:r>
                      <a:endParaRPr kumimoji="1" lang="ja-JP" altLang="en-US" sz="1400" dirty="0"/>
                    </a:p>
                  </a:txBody>
                  <a:tcPr marL="84406" marR="84406"/>
                </a:tc>
                <a:tc>
                  <a:txBody>
                    <a:bodyPr/>
                    <a:lstStyle/>
                    <a:p>
                      <a:r>
                        <a:rPr kumimoji="1" lang="ja-JP" altLang="en-US" sz="1400" dirty="0" smtClean="0"/>
                        <a:t>各省</a:t>
                      </a:r>
                      <a:endParaRPr kumimoji="1" lang="ja-JP" altLang="en-US" sz="1400" dirty="0"/>
                    </a:p>
                  </a:txBody>
                  <a:tcPr marL="84406" marR="84406"/>
                </a:tc>
              </a:tr>
              <a:tr h="291382">
                <a:tc>
                  <a:txBody>
                    <a:bodyPr/>
                    <a:lstStyle/>
                    <a:p>
                      <a:r>
                        <a:rPr kumimoji="1" lang="ja-JP" altLang="en-US" sz="1400" dirty="0" smtClean="0"/>
                        <a:t>各種調査報告書</a:t>
                      </a:r>
                      <a:endParaRPr kumimoji="1" lang="ja-JP" altLang="en-US" sz="1400" dirty="0"/>
                    </a:p>
                  </a:txBody>
                  <a:tcPr marL="84406" marR="84406"/>
                </a:tc>
                <a:tc>
                  <a:txBody>
                    <a:bodyPr/>
                    <a:lstStyle/>
                    <a:p>
                      <a:r>
                        <a:rPr kumimoji="1" lang="ja-JP" altLang="en-US" sz="1400" dirty="0" smtClean="0"/>
                        <a:t>報告書</a:t>
                      </a:r>
                      <a:endParaRPr kumimoji="1" lang="ja-JP" altLang="en-US" sz="1400" dirty="0"/>
                    </a:p>
                  </a:txBody>
                  <a:tcPr marL="84406" marR="84406"/>
                </a:tc>
                <a:tc>
                  <a:txBody>
                    <a:bodyPr/>
                    <a:lstStyle/>
                    <a:p>
                      <a:r>
                        <a:rPr kumimoji="1" lang="ja-JP" altLang="en-US" sz="1400" dirty="0" smtClean="0"/>
                        <a:t>各省</a:t>
                      </a:r>
                      <a:endParaRPr kumimoji="1" lang="ja-JP" altLang="en-US" sz="1400" dirty="0"/>
                    </a:p>
                  </a:txBody>
                  <a:tcPr marL="84406" marR="84406"/>
                </a:tc>
              </a:tr>
              <a:tr h="291382">
                <a:tc>
                  <a:txBody>
                    <a:bodyPr/>
                    <a:lstStyle/>
                    <a:p>
                      <a:r>
                        <a:rPr kumimoji="1" lang="ja-JP" altLang="en-US" sz="1400" dirty="0" smtClean="0"/>
                        <a:t>予算・決算</a:t>
                      </a:r>
                      <a:endParaRPr kumimoji="1" lang="ja-JP" altLang="en-US" sz="1400" dirty="0"/>
                    </a:p>
                  </a:txBody>
                  <a:tcPr marL="84406" marR="84406"/>
                </a:tc>
                <a:tc>
                  <a:txBody>
                    <a:bodyPr/>
                    <a:lstStyle/>
                    <a:p>
                      <a:r>
                        <a:rPr kumimoji="1" lang="ja-JP" altLang="en-US" sz="1400" dirty="0" smtClean="0"/>
                        <a:t>会計情報</a:t>
                      </a:r>
                      <a:endParaRPr kumimoji="1" lang="ja-JP" altLang="en-US" sz="1400" dirty="0"/>
                    </a:p>
                  </a:txBody>
                  <a:tcPr marL="84406" marR="84406"/>
                </a:tc>
                <a:tc>
                  <a:txBody>
                    <a:bodyPr/>
                    <a:lstStyle/>
                    <a:p>
                      <a:r>
                        <a:rPr kumimoji="1" lang="ja-JP" altLang="en-US" sz="1400" dirty="0" smtClean="0"/>
                        <a:t>各省</a:t>
                      </a:r>
                      <a:endParaRPr kumimoji="1" lang="ja-JP" altLang="en-US" sz="1400" dirty="0"/>
                    </a:p>
                  </a:txBody>
                  <a:tcPr marL="84406" marR="84406"/>
                </a:tc>
              </a:tr>
              <a:tr h="291382">
                <a:tc>
                  <a:txBody>
                    <a:bodyPr/>
                    <a:lstStyle/>
                    <a:p>
                      <a:r>
                        <a:rPr kumimoji="1" lang="ja-JP" altLang="en-US" sz="1400" dirty="0" smtClean="0"/>
                        <a:t>所管法令</a:t>
                      </a:r>
                      <a:endParaRPr kumimoji="1" lang="ja-JP" altLang="en-US" sz="1400" dirty="0"/>
                    </a:p>
                  </a:txBody>
                  <a:tcPr marL="84406" marR="84406"/>
                </a:tc>
                <a:tc>
                  <a:txBody>
                    <a:bodyPr/>
                    <a:lstStyle/>
                    <a:p>
                      <a:r>
                        <a:rPr kumimoji="1" lang="ja-JP" altLang="en-US" sz="1400" dirty="0" smtClean="0"/>
                        <a:t>法令</a:t>
                      </a:r>
                      <a:endParaRPr kumimoji="1" lang="ja-JP" altLang="en-US" sz="1400" dirty="0"/>
                    </a:p>
                  </a:txBody>
                  <a:tcPr marL="84406" marR="84406"/>
                </a:tc>
                <a:tc>
                  <a:txBody>
                    <a:bodyPr/>
                    <a:lstStyle/>
                    <a:p>
                      <a:r>
                        <a:rPr kumimoji="1" lang="ja-JP" altLang="en-US" sz="1400" dirty="0" smtClean="0"/>
                        <a:t>各省</a:t>
                      </a:r>
                      <a:endParaRPr kumimoji="1" lang="ja-JP" altLang="en-US" sz="1400" dirty="0"/>
                    </a:p>
                  </a:txBody>
                  <a:tcPr marL="84406" marR="84406"/>
                </a:tc>
              </a:tr>
              <a:tr h="291382">
                <a:tc>
                  <a:txBody>
                    <a:bodyPr/>
                    <a:lstStyle/>
                    <a:p>
                      <a:r>
                        <a:rPr kumimoji="1" lang="ja-JP" altLang="en-US" sz="1400" dirty="0" smtClean="0"/>
                        <a:t>電子基準点、重力データ、</a:t>
                      </a:r>
                      <a:r>
                        <a:rPr kumimoji="1" lang="en-US" altLang="ja-JP" sz="1400" dirty="0" smtClean="0"/>
                        <a:t>GPS</a:t>
                      </a:r>
                      <a:r>
                        <a:rPr kumimoji="1" lang="ja-JP" altLang="en-US" sz="1400" dirty="0" smtClean="0"/>
                        <a:t>固定点データ　等</a:t>
                      </a:r>
                      <a:endParaRPr kumimoji="1" lang="ja-JP" altLang="en-US" sz="1400" dirty="0"/>
                    </a:p>
                  </a:txBody>
                  <a:tcPr marL="84406" marR="84406"/>
                </a:tc>
                <a:tc>
                  <a:txBody>
                    <a:bodyPr/>
                    <a:lstStyle/>
                    <a:p>
                      <a:r>
                        <a:rPr kumimoji="1" lang="ja-JP" altLang="en-US" sz="1400" dirty="0" smtClean="0"/>
                        <a:t>測定データ</a:t>
                      </a:r>
                      <a:endParaRPr kumimoji="1" lang="ja-JP" altLang="en-US" sz="1400" dirty="0"/>
                    </a:p>
                  </a:txBody>
                  <a:tcPr marL="84406" marR="84406"/>
                </a:tc>
                <a:tc>
                  <a:txBody>
                    <a:bodyPr/>
                    <a:lstStyle/>
                    <a:p>
                      <a:r>
                        <a:rPr kumimoji="1" lang="ja-JP" altLang="en-US" sz="1400" dirty="0" smtClean="0"/>
                        <a:t>国土地理院</a:t>
                      </a:r>
                      <a:endParaRPr kumimoji="1" lang="ja-JP" altLang="en-US" sz="1400" dirty="0"/>
                    </a:p>
                  </a:txBody>
                  <a:tcPr marL="84406" marR="84406"/>
                </a:tc>
              </a:tr>
              <a:tr h="495350">
                <a:tc>
                  <a:txBody>
                    <a:bodyPr/>
                    <a:lstStyle/>
                    <a:p>
                      <a:r>
                        <a:rPr kumimoji="1" lang="ja-JP" altLang="en-US" sz="1400" dirty="0" smtClean="0"/>
                        <a:t>電気国土基本図、国土変遷アーカイブ等</a:t>
                      </a:r>
                      <a:endParaRPr kumimoji="1" lang="ja-JP" altLang="en-US" sz="1400" dirty="0"/>
                    </a:p>
                  </a:txBody>
                  <a:tcPr marL="84406" marR="84406"/>
                </a:tc>
                <a:tc>
                  <a:txBody>
                    <a:bodyPr/>
                    <a:lstStyle/>
                    <a:p>
                      <a:r>
                        <a:rPr kumimoji="1" lang="ja-JP" altLang="en-US" sz="1400" dirty="0" smtClean="0"/>
                        <a:t>地図、空中写真</a:t>
                      </a:r>
                      <a:endParaRPr kumimoji="1" lang="ja-JP" altLang="en-US" sz="1400" dirty="0"/>
                    </a:p>
                  </a:txBody>
                  <a:tcPr marL="84406" marR="84406"/>
                </a:tc>
                <a:tc>
                  <a:txBody>
                    <a:bodyPr/>
                    <a:lstStyle/>
                    <a:p>
                      <a:r>
                        <a:rPr kumimoji="1" lang="ja-JP" altLang="en-US" sz="1400" dirty="0" smtClean="0"/>
                        <a:t>国土地理院</a:t>
                      </a:r>
                      <a:endParaRPr kumimoji="1" lang="ja-JP" altLang="en-US" sz="1400" dirty="0"/>
                    </a:p>
                  </a:txBody>
                  <a:tcPr marL="84406" marR="84406"/>
                </a:tc>
              </a:tr>
              <a:tr h="357352">
                <a:tc>
                  <a:txBody>
                    <a:bodyPr/>
                    <a:lstStyle/>
                    <a:p>
                      <a:r>
                        <a:rPr kumimoji="1" lang="ja-JP" altLang="en-US" sz="1400" dirty="0" smtClean="0"/>
                        <a:t>ハザードマップ基礎情報（土地条件図、都市圏活断層図　等</a:t>
                      </a:r>
                      <a:r>
                        <a:rPr kumimoji="1" lang="ja-JP" altLang="en-US" sz="1200" dirty="0" smtClean="0"/>
                        <a:t>）</a:t>
                      </a:r>
                      <a:endParaRPr kumimoji="1" lang="ja-JP" altLang="en-US" sz="1200" dirty="0"/>
                    </a:p>
                  </a:txBody>
                  <a:tcPr marL="84406" marR="84406"/>
                </a:tc>
                <a:tc>
                  <a:txBody>
                    <a:bodyPr/>
                    <a:lstStyle/>
                    <a:p>
                      <a:r>
                        <a:rPr kumimoji="1" lang="ja-JP" altLang="en-US" sz="1400" dirty="0" smtClean="0"/>
                        <a:t>地図</a:t>
                      </a:r>
                      <a:endParaRPr kumimoji="1" lang="ja-JP" altLang="en-US" sz="1400" dirty="0"/>
                    </a:p>
                  </a:txBody>
                  <a:tcPr marL="84406" marR="84406"/>
                </a:tc>
                <a:tc>
                  <a:txBody>
                    <a:bodyPr/>
                    <a:lstStyle/>
                    <a:p>
                      <a:r>
                        <a:rPr kumimoji="1" lang="ja-JP" altLang="en-US" sz="1400" dirty="0" smtClean="0"/>
                        <a:t>国土地理院</a:t>
                      </a:r>
                      <a:endParaRPr kumimoji="1" lang="ja-JP" altLang="en-US" sz="1400" dirty="0"/>
                    </a:p>
                  </a:txBody>
                  <a:tcPr marL="84406" marR="84406"/>
                </a:tc>
              </a:tr>
              <a:tr h="291382">
                <a:tc>
                  <a:txBody>
                    <a:bodyPr/>
                    <a:lstStyle/>
                    <a:p>
                      <a:r>
                        <a:rPr kumimoji="1" lang="ja-JP" altLang="en-US" sz="1400" dirty="0" smtClean="0"/>
                        <a:t>交通関係統計資料、土地関連統計資料、建設統計</a:t>
                      </a:r>
                      <a:endParaRPr kumimoji="1" lang="ja-JP" altLang="en-US" sz="1400" dirty="0"/>
                    </a:p>
                  </a:txBody>
                  <a:tcPr marL="84406" marR="84406"/>
                </a:tc>
                <a:tc>
                  <a:txBody>
                    <a:bodyPr/>
                    <a:lstStyle/>
                    <a:p>
                      <a:r>
                        <a:rPr kumimoji="1" lang="ja-JP" altLang="en-US" sz="1400" dirty="0" smtClean="0"/>
                        <a:t>統計データ</a:t>
                      </a:r>
                      <a:endParaRPr kumimoji="1" lang="ja-JP" altLang="en-US" sz="1400" dirty="0"/>
                    </a:p>
                  </a:txBody>
                  <a:tcPr marL="84406" marR="84406"/>
                </a:tc>
                <a:tc>
                  <a:txBody>
                    <a:bodyPr/>
                    <a:lstStyle/>
                    <a:p>
                      <a:r>
                        <a:rPr kumimoji="1" lang="ja-JP" altLang="en-US" sz="1400" dirty="0" smtClean="0"/>
                        <a:t>国土交通省</a:t>
                      </a:r>
                      <a:endParaRPr kumimoji="1" lang="ja-JP" altLang="en-US" sz="1400" dirty="0"/>
                    </a:p>
                  </a:txBody>
                  <a:tcPr marL="84406" marR="84406"/>
                </a:tc>
              </a:tr>
              <a:tr h="291382">
                <a:tc>
                  <a:txBody>
                    <a:bodyPr/>
                    <a:lstStyle/>
                    <a:p>
                      <a:r>
                        <a:rPr kumimoji="1" lang="ja-JP" altLang="en-US" sz="1400" dirty="0" smtClean="0"/>
                        <a:t>防災情報提供センター（防災情報）</a:t>
                      </a:r>
                      <a:endParaRPr kumimoji="1" lang="ja-JP" altLang="en-US" sz="1400" dirty="0"/>
                    </a:p>
                  </a:txBody>
                  <a:tcPr marL="84406" marR="84406"/>
                </a:tc>
                <a:tc>
                  <a:txBody>
                    <a:bodyPr/>
                    <a:lstStyle/>
                    <a:p>
                      <a:r>
                        <a:rPr kumimoji="1" lang="ja-JP" altLang="en-US" sz="1400" dirty="0" smtClean="0"/>
                        <a:t>測定データ</a:t>
                      </a:r>
                      <a:endParaRPr kumimoji="1" lang="ja-JP" altLang="en-US" sz="1400" dirty="0"/>
                    </a:p>
                  </a:txBody>
                  <a:tcPr marL="84406" marR="84406"/>
                </a:tc>
                <a:tc>
                  <a:txBody>
                    <a:bodyPr/>
                    <a:lstStyle/>
                    <a:p>
                      <a:r>
                        <a:rPr kumimoji="1" lang="ja-JP" altLang="en-US" sz="1400" dirty="0" smtClean="0"/>
                        <a:t>国土交通省　等</a:t>
                      </a:r>
                      <a:endParaRPr kumimoji="1" lang="ja-JP" altLang="en-US" sz="1400" dirty="0"/>
                    </a:p>
                  </a:txBody>
                  <a:tcPr marL="84406" marR="84406"/>
                </a:tc>
              </a:tr>
              <a:tr h="353340">
                <a:tc>
                  <a:txBody>
                    <a:bodyPr/>
                    <a:lstStyle/>
                    <a:p>
                      <a:r>
                        <a:rPr kumimoji="1" lang="ja-JP" altLang="en-US" sz="1400" dirty="0" smtClean="0"/>
                        <a:t>気象情報</a:t>
                      </a:r>
                      <a:endParaRPr kumimoji="1" lang="ja-JP" altLang="en-US" sz="1400" dirty="0"/>
                    </a:p>
                  </a:txBody>
                  <a:tcPr marL="84406" marR="84406"/>
                </a:tc>
                <a:tc>
                  <a:txBody>
                    <a:bodyPr/>
                    <a:lstStyle/>
                    <a:p>
                      <a:r>
                        <a:rPr kumimoji="1" lang="ja-JP" altLang="en-US" sz="1400" dirty="0" smtClean="0"/>
                        <a:t>測定データ</a:t>
                      </a:r>
                      <a:endParaRPr kumimoji="1" lang="ja-JP" altLang="en-US" sz="1400" dirty="0"/>
                    </a:p>
                  </a:txBody>
                  <a:tcPr marL="84406" marR="84406"/>
                </a:tc>
                <a:tc>
                  <a:txBody>
                    <a:bodyPr/>
                    <a:lstStyle/>
                    <a:p>
                      <a:r>
                        <a:rPr kumimoji="1" lang="ja-JP" altLang="en-US" sz="1400" dirty="0" smtClean="0"/>
                        <a:t>気象庁／気象業務支援センター</a:t>
                      </a:r>
                      <a:endParaRPr kumimoji="1" lang="ja-JP" altLang="en-US" sz="1400" dirty="0"/>
                    </a:p>
                  </a:txBody>
                  <a:tcPr marL="84406" marR="84406"/>
                </a:tc>
              </a:tr>
              <a:tr h="432048">
                <a:tc>
                  <a:txBody>
                    <a:bodyPr/>
                    <a:lstStyle/>
                    <a:p>
                      <a:r>
                        <a:rPr kumimoji="1" lang="ja-JP" altLang="en-US" sz="1400" dirty="0" smtClean="0"/>
                        <a:t>気象統計情報</a:t>
                      </a:r>
                      <a:endParaRPr kumimoji="1" lang="ja-JP" altLang="en-US" sz="1400" dirty="0"/>
                    </a:p>
                  </a:txBody>
                  <a:tcPr marL="84406" marR="84406"/>
                </a:tc>
                <a:tc>
                  <a:txBody>
                    <a:bodyPr/>
                    <a:lstStyle/>
                    <a:p>
                      <a:r>
                        <a:rPr kumimoji="1" lang="ja-JP" altLang="en-US" sz="1400" dirty="0" smtClean="0"/>
                        <a:t>測定データ</a:t>
                      </a:r>
                      <a:endParaRPr kumimoji="1" lang="ja-JP" altLang="en-US" sz="1400" dirty="0"/>
                    </a:p>
                  </a:txBody>
                  <a:tcPr marL="84406" marR="84406"/>
                </a:tc>
                <a:tc>
                  <a:txBody>
                    <a:bodyPr/>
                    <a:lstStyle/>
                    <a:p>
                      <a:r>
                        <a:rPr kumimoji="1" lang="ja-JP" altLang="en-US" sz="1400" dirty="0" smtClean="0"/>
                        <a:t>気象庁</a:t>
                      </a:r>
                      <a:endParaRPr kumimoji="1" lang="ja-JP" altLang="en-US" sz="1400" dirty="0"/>
                    </a:p>
                  </a:txBody>
                  <a:tcPr marL="84406" marR="84406"/>
                </a:tc>
              </a:tr>
            </a:tbl>
          </a:graphicData>
        </a:graphic>
      </p:graphicFrame>
    </p:spTree>
    <p:extLst>
      <p:ext uri="{BB962C8B-B14F-4D97-AF65-F5344CB8AC3E}">
        <p14:creationId xmlns:p14="http://schemas.microsoft.com/office/powerpoint/2010/main" val="2456491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95C83AD1-58BC-48B1-9AEE-E8F022C39243}" type="slidenum">
              <a:rPr lang="en-US" altLang="ja-JP" smtClean="0"/>
              <a:pPr/>
              <a:t>4</a:t>
            </a:fld>
            <a:endParaRPr lang="en-US" altLang="ja-JP" smtClean="0"/>
          </a:p>
        </p:txBody>
      </p:sp>
      <p:sp>
        <p:nvSpPr>
          <p:cNvPr id="8197" name="Rectangle 49"/>
          <p:cNvSpPr>
            <a:spLocks noGrp="1" noChangeArrowheads="1"/>
          </p:cNvSpPr>
          <p:nvPr>
            <p:ph type="body" idx="1"/>
          </p:nvPr>
        </p:nvSpPr>
        <p:spPr>
          <a:xfrm>
            <a:off x="539552" y="692696"/>
            <a:ext cx="7488832" cy="360040"/>
          </a:xfrm>
        </p:spPr>
        <p:txBody>
          <a:bodyPr>
            <a:normAutofit fontScale="92500" lnSpcReduction="10000"/>
          </a:bodyPr>
          <a:lstStyle/>
          <a:p>
            <a:pPr marL="685800" lvl="2" indent="-457200">
              <a:spcBef>
                <a:spcPct val="0"/>
              </a:spcBef>
              <a:defRPr/>
            </a:pPr>
            <a:endParaRPr lang="en-US" altLang="ja-JP" dirty="0" smtClean="0">
              <a:solidFill>
                <a:srgbClr val="000000"/>
              </a:solidFill>
            </a:endParaRPr>
          </a:p>
          <a:p>
            <a:pPr marL="939800" lvl="3" indent="-457200">
              <a:spcBef>
                <a:spcPct val="0"/>
              </a:spcBef>
              <a:defRPr/>
            </a:pPr>
            <a:endParaRPr lang="en-US" altLang="ja-JP" dirty="0">
              <a:solidFill>
                <a:srgbClr val="000000"/>
              </a:solidFill>
            </a:endParaRPr>
          </a:p>
        </p:txBody>
      </p:sp>
      <p:graphicFrame>
        <p:nvGraphicFramePr>
          <p:cNvPr id="8" name="Group 2"/>
          <p:cNvGraphicFramePr>
            <a:graphicFrameLocks noGrp="1"/>
          </p:cNvGraphicFramePr>
          <p:nvPr>
            <p:extLst>
              <p:ext uri="{D42A27DB-BD31-4B8C-83A1-F6EECF244321}">
                <p14:modId xmlns:p14="http://schemas.microsoft.com/office/powerpoint/2010/main" val="116165273"/>
              </p:ext>
            </p:extLst>
          </p:nvPr>
        </p:nvGraphicFramePr>
        <p:xfrm>
          <a:off x="609600" y="1173633"/>
          <a:ext cx="8416552" cy="5255484"/>
        </p:xfrm>
        <a:graphic>
          <a:graphicData uri="http://schemas.openxmlformats.org/drawingml/2006/table">
            <a:tbl>
              <a:tblPr/>
              <a:tblGrid>
                <a:gridCol w="1010072"/>
                <a:gridCol w="945232"/>
                <a:gridCol w="1077701"/>
                <a:gridCol w="828260"/>
                <a:gridCol w="1498504"/>
                <a:gridCol w="3056783"/>
              </a:tblGrid>
              <a:tr h="2160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公開・非公開</a:t>
                      </a:r>
                    </a:p>
                  </a:txBody>
                  <a:tcPr marL="84406" marR="84406"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grid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課題の例</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1095">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公開されていない</a:t>
                      </a:r>
                    </a:p>
                  </a:txBody>
                  <a:tcPr marL="84406" marR="84406"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法律等で非公開と規定（プライバシー、安全など）。</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1095">
                <a:tc vMerge="1">
                  <a:txBody>
                    <a:bodyPr/>
                    <a:lstStyle/>
                    <a:p>
                      <a:endParaRPr kumimoji="1" lang="ja-JP" alt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法律上は公開可だが実際には公開されていない（公開のための手間、コストなど）。情報公開請求すれば公開される。</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1095">
                <a:tc vMerge="1">
                  <a:txBody>
                    <a:bodyPr/>
                    <a:lstStyle/>
                    <a:p>
                      <a:endParaRPr kumimoji="1" lang="ja-JP" altLang="en-US"/>
                    </a:p>
                  </a:txBody>
                  <a:tcPr/>
                </a:tc>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法律上グレー（明確な公開ルールがない）。</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31095">
                <a:tc rowSpan="1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公開されている</a:t>
                      </a:r>
                    </a:p>
                  </a:txBody>
                  <a:tcPr marL="84406" marR="84406"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FF"/>
                    </a:solidFill>
                  </a:tcPr>
                </a:tc>
                <a:tc row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入手しづらい</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紙</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紙で配布（現地にいかないと入手できない、郵送依頼が必要</a:t>
                      </a:r>
                      <a:r>
                        <a:rPr kumimoji="1" lang="en-US" altLang="ja-JP"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a:t>
                      </a:r>
                      <a:r>
                        <a:rPr kumimoji="1" lang="ja-JP" altLang="en-US"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冊子等の形で販売（購入が必要）。</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69758">
                <a:tc vMerge="1">
                  <a:txBody>
                    <a:bodyPr/>
                    <a:lstStyle/>
                    <a:p>
                      <a:endParaRPr kumimoji="1" lang="ja-JP" altLang="en-US"/>
                    </a:p>
                  </a:txBody>
                  <a:tcPr/>
                </a:tc>
                <a:tc vMerge="1">
                  <a:txBody>
                    <a:bodyPr/>
                    <a:lstStyle/>
                    <a:p>
                      <a:endParaRPr kumimoji="1" lang="ja-JP" altLang="en-US"/>
                    </a:p>
                  </a:txBody>
                  <a:tcPr/>
                </a:tc>
                <a:tc rowSpan="2"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電子化</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ウェブで公開されているが所在がわかりにくい。（ウェブの深い階層にある、検索にひっかからない、直感的でない、役所により異なる、データの置き場所がコロコロ変わるなど）</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入手申込みをすると電子媒体で送付されており、手間・時間・コストがかかる</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rowSpan="10">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入手した後、使いにくい</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単体で使う場合</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紙</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電子化が必要。</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err="1" smtClean="0">
                          <a:ln>
                            <a:noFill/>
                          </a:ln>
                          <a:solidFill>
                            <a:schemeClr val="tx1"/>
                          </a:solidFill>
                          <a:effectLst/>
                          <a:latin typeface="HGP創英角ｺﾞｼｯｸUB" pitchFamily="50" charset="-128"/>
                          <a:ea typeface="HGP創英角ｺﾞｼｯｸUB" pitchFamily="50" charset="-128"/>
                        </a:rPr>
                        <a:t>pdf</a:t>
                      </a:r>
                      <a:endParaRPr kumimoji="1" lang="en-US" altLang="ja-JP"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endParaRP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HGP創英角ｺﾞｼｯｸUB" pitchFamily="50" charset="-128"/>
                          <a:ea typeface="HGP創英角ｺﾞｼｯｸUB" pitchFamily="50" charset="-128"/>
                        </a:rPr>
                        <a:t>テキスト等の読み取りに苦労する場合が多い。</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rowSpan="4"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複数のデータを組み合わせて使う場合</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h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データ形式がばらばら。</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用語の定義や使い方がばらばら、または明記されていない。</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数値の単位、表記方法がばらばら。</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23109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調査方法や調査時期などがばらばら。</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308968">
                <a:tc vMerge="1">
                  <a:txBody>
                    <a:bodyPr/>
                    <a:lstStyle/>
                    <a:p>
                      <a:endParaRPr kumimoji="1" lang="ja-JP" altLang="en-US"/>
                    </a:p>
                  </a:txBody>
                  <a:tcPr/>
                </a:tc>
                <a:tc vMerge="1">
                  <a:txBody>
                    <a:bodyPr/>
                    <a:lstStyle/>
                    <a:p>
                      <a:endParaRPr kumimoji="1" lang="ja-JP" altLang="en-US"/>
                    </a:p>
                  </a:txBody>
                  <a:tcPr/>
                </a:tc>
                <a:tc rowSpan="4"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利用規約</a:t>
                      </a:r>
                      <a:endParaRPr kumimoji="1" lang="en-US" altLang="ja-JP"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（ライセンス条件）</a:t>
                      </a:r>
                    </a:p>
                  </a:txBody>
                  <a:tcPr marL="84406" marR="84406"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rowSpan="4" hMerge="1">
                  <a:txBody>
                    <a:bodyPr/>
                    <a:lstStyle/>
                    <a:p>
                      <a:endParaRPr kumimoji="1" lang="ja-JP" altLang="en-US"/>
                    </a:p>
                  </a:txBody>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利用条件がはっきりしない</a:t>
                      </a:r>
                      <a:endParaRPr kumimoji="1" lang="en-US" altLang="ja-JP"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endParaRP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利用条件の文言がわかりづらい</a:t>
                      </a:r>
                    </a:p>
                  </a:txBody>
                  <a:tcPr marL="84406" marR="84406"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r>
              <a:tr h="43204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同じ情報について、ウェブページ上に複数の異なる利用条件が存在している</a:t>
                      </a:r>
                    </a:p>
                  </a:txBody>
                  <a:tcPr marL="84406" marR="84406"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r>
              <a:tr h="342286">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利用条件が明示されている</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商用利用不可、改変不可　等</a:t>
                      </a:r>
                    </a:p>
                  </a:txBody>
                  <a:tcPr marL="84406" marR="84406"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r>
              <a:tr h="342264">
                <a:tc vMerge="1">
                  <a:txBody>
                    <a:bodyPr/>
                    <a:lstStyle/>
                    <a:p>
                      <a:endParaRPr kumimoji="1" lang="ja-JP" altLang="en-US"/>
                    </a:p>
                  </a:txBody>
                  <a:tcPr/>
                </a:tc>
                <a:tc vMerge="1">
                  <a:txBody>
                    <a:bodyPr/>
                    <a:lstStyle/>
                    <a:p>
                      <a:endParaRPr kumimoji="1" lang="ja-JP" altLang="en-US"/>
                    </a:p>
                  </a:txBody>
                  <a:tcPr/>
                </a:tc>
                <a:tc gridSpan="2"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endParaRP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hMerge="1"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法律上の制約がある</a:t>
                      </a:r>
                    </a:p>
                  </a:txBody>
                  <a:tcPr marL="84406" marR="84406"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HGP創英角ｺﾞｼｯｸUB" pitchFamily="50" charset="-128"/>
                          <a:ea typeface="HGP創英角ｺﾞｼｯｸUB" pitchFamily="50" charset="-128"/>
                        </a:rPr>
                        <a:t>例：気象情報を利用した予報行為には許可が必要（気象業務法）</a:t>
                      </a:r>
                    </a:p>
                  </a:txBody>
                  <a:tcPr marL="84406" marR="84406" marT="45715" marB="4571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r>
            </a:tbl>
          </a:graphicData>
        </a:graphic>
      </p:graphicFrame>
      <p:sp>
        <p:nvSpPr>
          <p:cNvPr id="7" name="Rectangle 2"/>
          <p:cNvSpPr>
            <a:spLocks noGrp="1" noChangeArrowheads="1"/>
          </p:cNvSpPr>
          <p:nvPr>
            <p:ph type="title"/>
          </p:nvPr>
        </p:nvSpPr>
        <p:spPr/>
        <p:txBody>
          <a:bodyPr>
            <a:normAutofit fontScale="90000"/>
          </a:bodyPr>
          <a:lstStyle/>
          <a:p>
            <a:r>
              <a:rPr lang="ja-JP" altLang="en-US" sz="2000" b="0" dirty="0" smtClean="0">
                <a:solidFill>
                  <a:srgbClr val="000000"/>
                </a:solidFill>
                <a:latin typeface="HGP創英角ｺﾞｼｯｸUB" pitchFamily="50" charset="-128"/>
                <a:ea typeface="HGP創英角ｺﾞｼｯｸUB" pitchFamily="50" charset="-128"/>
              </a:rPr>
              <a:t>　</a:t>
            </a:r>
            <a:r>
              <a:rPr lang="en-US" altLang="ja-JP" sz="2000" b="0" dirty="0" smtClean="0">
                <a:solidFill>
                  <a:srgbClr val="000000"/>
                </a:solidFill>
                <a:latin typeface="HGP創英角ｺﾞｼｯｸUB" pitchFamily="50" charset="-128"/>
                <a:ea typeface="HGP創英角ｺﾞｼｯｸUB" pitchFamily="50" charset="-128"/>
              </a:rPr>
              <a:t/>
            </a:r>
            <a:br>
              <a:rPr lang="en-US" altLang="ja-JP" sz="2000" b="0" dirty="0" smtClean="0">
                <a:solidFill>
                  <a:srgbClr val="000000"/>
                </a:solidFill>
                <a:latin typeface="HGP創英角ｺﾞｼｯｸUB" pitchFamily="50" charset="-128"/>
                <a:ea typeface="HGP創英角ｺﾞｼｯｸUB" pitchFamily="50" charset="-128"/>
              </a:rPr>
            </a:br>
            <a:r>
              <a:rPr lang="en-US" altLang="ja-JP" sz="2000" dirty="0">
                <a:solidFill>
                  <a:srgbClr val="000000"/>
                </a:solidFill>
                <a:latin typeface="HGP創英角ｺﾞｼｯｸUB" pitchFamily="50" charset="-128"/>
                <a:ea typeface="HGP創英角ｺﾞｼｯｸUB" pitchFamily="50" charset="-128"/>
              </a:rPr>
              <a:t/>
            </a:r>
            <a:br>
              <a:rPr lang="en-US" altLang="ja-JP" sz="2000" dirty="0">
                <a:solidFill>
                  <a:srgbClr val="000000"/>
                </a:solidFill>
                <a:latin typeface="HGP創英角ｺﾞｼｯｸUB" pitchFamily="50" charset="-128"/>
                <a:ea typeface="HGP創英角ｺﾞｼｯｸUB" pitchFamily="50" charset="-128"/>
              </a:rPr>
            </a:br>
            <a:endParaRPr lang="ja-JP" altLang="en-US" sz="2000" dirty="0" smtClean="0">
              <a:solidFill>
                <a:srgbClr val="000000"/>
              </a:solidFill>
            </a:endParaRPr>
          </a:p>
        </p:txBody>
      </p:sp>
      <p:sp>
        <p:nvSpPr>
          <p:cNvPr id="12" name="Rectangle 2"/>
          <p:cNvSpPr txBox="1">
            <a:spLocks noChangeArrowheads="1"/>
          </p:cNvSpPr>
          <p:nvPr/>
        </p:nvSpPr>
        <p:spPr>
          <a:xfrm>
            <a:off x="609600" y="304800"/>
            <a:ext cx="8229600" cy="990600"/>
          </a:xfrm>
          <a:prstGeom prst="rect">
            <a:avLst/>
          </a:prstGeom>
        </p:spPr>
        <p:txBody>
          <a:bodyPr vert="horz" anchor="b" anchorCtr="0">
            <a:normAutofit fontScale="30000" lnSpcReduction="20000"/>
          </a:bodyPr>
          <a:lstStyle>
            <a:lvl1pPr algn="l" rtl="0" eaLnBrk="1" latinLnBrk="0" hangingPunct="1">
              <a:spcBef>
                <a:spcPct val="0"/>
              </a:spcBef>
              <a:buNone/>
              <a:defRPr kumimoji="1" sz="3200" kern="1200">
                <a:solidFill>
                  <a:schemeClr val="tx2"/>
                </a:solidFill>
                <a:latin typeface="+mj-lt"/>
                <a:ea typeface="+mj-ea"/>
                <a:cs typeface="+mj-cs"/>
              </a:defRPr>
            </a:lvl1pPr>
          </a:lstStyle>
          <a:p>
            <a:r>
              <a:rPr lang="ja-JP" altLang="en-US" sz="2000" dirty="0" smtClean="0">
                <a:solidFill>
                  <a:srgbClr val="000000"/>
                </a:solidFill>
                <a:latin typeface="HGP創英角ｺﾞｼｯｸUB" pitchFamily="50" charset="-128"/>
                <a:ea typeface="HGP創英角ｺﾞｼｯｸUB" pitchFamily="50" charset="-128"/>
              </a:rPr>
              <a:t>　</a:t>
            </a:r>
            <a:r>
              <a:rPr lang="en-US" altLang="ja-JP" sz="2000" dirty="0" smtClean="0">
                <a:solidFill>
                  <a:srgbClr val="000000"/>
                </a:solidFill>
                <a:latin typeface="HGP創英角ｺﾞｼｯｸUB" pitchFamily="50" charset="-128"/>
                <a:ea typeface="HGP創英角ｺﾞｼｯｸUB" pitchFamily="50" charset="-128"/>
              </a:rPr>
              <a:t/>
            </a:r>
            <a:br>
              <a:rPr lang="en-US" altLang="ja-JP" sz="2000" dirty="0" smtClean="0">
                <a:solidFill>
                  <a:srgbClr val="000000"/>
                </a:solidFill>
                <a:latin typeface="HGP創英角ｺﾞｼｯｸUB" pitchFamily="50" charset="-128"/>
                <a:ea typeface="HGP創英角ｺﾞｼｯｸUB" pitchFamily="50" charset="-128"/>
              </a:rPr>
            </a:br>
            <a:r>
              <a:rPr lang="en-US" altLang="ja-JP" sz="2000" dirty="0" smtClean="0">
                <a:solidFill>
                  <a:srgbClr val="000000"/>
                </a:solidFill>
                <a:latin typeface="HGP創英角ｺﾞｼｯｸUB" pitchFamily="50" charset="-128"/>
                <a:ea typeface="HGP創英角ｺﾞｼｯｸUB" pitchFamily="50" charset="-128"/>
              </a:rPr>
              <a:t/>
            </a:r>
            <a:br>
              <a:rPr lang="en-US" altLang="ja-JP" sz="2000" dirty="0" smtClean="0">
                <a:solidFill>
                  <a:srgbClr val="000000"/>
                </a:solidFill>
                <a:latin typeface="HGP創英角ｺﾞｼｯｸUB" pitchFamily="50" charset="-128"/>
                <a:ea typeface="HGP創英角ｺﾞｼｯｸUB" pitchFamily="50" charset="-128"/>
              </a:rPr>
            </a:br>
            <a:r>
              <a:rPr lang="ja-JP" altLang="en-US" sz="10700" dirty="0" smtClean="0">
                <a:solidFill>
                  <a:srgbClr val="000000"/>
                </a:solidFill>
                <a:latin typeface="+mj-ea"/>
              </a:rPr>
              <a:t>利用者の声</a:t>
            </a:r>
            <a:r>
              <a:rPr lang="en-US" altLang="ja-JP" sz="10700" dirty="0" smtClean="0">
                <a:solidFill>
                  <a:srgbClr val="000000"/>
                </a:solidFill>
                <a:latin typeface="+mj-ea"/>
              </a:rPr>
              <a:t/>
            </a:r>
            <a:br>
              <a:rPr lang="en-US" altLang="ja-JP" sz="10700" dirty="0" smtClean="0">
                <a:solidFill>
                  <a:srgbClr val="000000"/>
                </a:solidFill>
                <a:latin typeface="+mj-ea"/>
              </a:rPr>
            </a:br>
            <a:r>
              <a:rPr lang="en-US" altLang="ja-JP" dirty="0" smtClean="0">
                <a:solidFill>
                  <a:srgbClr val="000000"/>
                </a:solidFill>
                <a:latin typeface="+mj-ea"/>
              </a:rPr>
              <a:t/>
            </a:r>
            <a:br>
              <a:rPr lang="en-US" altLang="ja-JP" dirty="0" smtClean="0">
                <a:solidFill>
                  <a:srgbClr val="000000"/>
                </a:solidFill>
                <a:latin typeface="+mj-ea"/>
              </a:rPr>
            </a:br>
            <a:r>
              <a:rPr lang="en-US" altLang="ja-JP" sz="2000" dirty="0" smtClean="0">
                <a:solidFill>
                  <a:srgbClr val="000000"/>
                </a:solidFill>
              </a:rPr>
              <a:t/>
            </a:r>
            <a:br>
              <a:rPr lang="en-US" altLang="ja-JP" sz="2000" dirty="0" smtClean="0">
                <a:solidFill>
                  <a:srgbClr val="000000"/>
                </a:solidFill>
              </a:rPr>
            </a:br>
            <a:endParaRPr lang="ja-JP" altLang="en-US" sz="2000" dirty="0" smtClean="0">
              <a:solidFill>
                <a:srgbClr val="000000"/>
              </a:solidFill>
            </a:endParaRPr>
          </a:p>
        </p:txBody>
      </p:sp>
    </p:spTree>
    <p:extLst>
      <p:ext uri="{BB962C8B-B14F-4D97-AF65-F5344CB8AC3E}">
        <p14:creationId xmlns:p14="http://schemas.microsoft.com/office/powerpoint/2010/main" val="2921085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EEA006A6-7050-46BA-AA89-DD5B6EAECDD1}" type="slidenum">
              <a:rPr lang="en-US" altLang="ja-JP" smtClean="0"/>
              <a:pPr/>
              <a:t>5</a:t>
            </a:fld>
            <a:endParaRPr lang="en-US" altLang="ja-JP" smtClean="0"/>
          </a:p>
        </p:txBody>
      </p:sp>
      <p:sp>
        <p:nvSpPr>
          <p:cNvPr id="52227" name="Rectangle 2"/>
          <p:cNvSpPr>
            <a:spLocks noGrp="1" noChangeArrowheads="1"/>
          </p:cNvSpPr>
          <p:nvPr>
            <p:ph type="title"/>
          </p:nvPr>
        </p:nvSpPr>
        <p:spPr/>
        <p:txBody>
          <a:bodyPr>
            <a:normAutofit fontScale="90000"/>
          </a:bodyPr>
          <a:lstStyle/>
          <a:p>
            <a:pPr eaLnBrk="1" hangingPunct="1"/>
            <a:r>
              <a:rPr lang="ja-JP" altLang="en-US" b="0" dirty="0" smtClean="0">
                <a:solidFill>
                  <a:srgbClr val="000000"/>
                </a:solidFill>
                <a:latin typeface="HGS明朝E" pitchFamily="18" charset="-128"/>
                <a:ea typeface="HGS明朝E" pitchFamily="18" charset="-128"/>
              </a:rPr>
              <a:t>既存の利用規約の例（統計情報：統計局ＨＰ）</a:t>
            </a:r>
            <a:endParaRPr lang="ja-JP" altLang="en-US" dirty="0" smtClean="0">
              <a:solidFill>
                <a:srgbClr val="000000"/>
              </a:solidFill>
              <a:latin typeface="HGS明朝E" pitchFamily="18" charset="-128"/>
              <a:ea typeface="HGS明朝E" pitchFamily="18" charset="-128"/>
            </a:endParaRPr>
          </a:p>
        </p:txBody>
      </p:sp>
      <p:sp>
        <p:nvSpPr>
          <p:cNvPr id="8197" name="Rectangle 49"/>
          <p:cNvSpPr>
            <a:spLocks noGrp="1" noChangeArrowheads="1"/>
          </p:cNvSpPr>
          <p:nvPr>
            <p:ph type="body" idx="1"/>
          </p:nvPr>
        </p:nvSpPr>
        <p:spPr>
          <a:xfrm>
            <a:off x="517281" y="1196752"/>
            <a:ext cx="8375199" cy="5374387"/>
          </a:xfrm>
        </p:spPr>
        <p:txBody>
          <a:bodyPr>
            <a:normAutofit/>
          </a:bodyPr>
          <a:lstStyle/>
          <a:p>
            <a:pPr marL="939800" lvl="3" indent="-457200" eaLnBrk="1" hangingPunct="1">
              <a:spcBef>
                <a:spcPct val="0"/>
              </a:spcBef>
              <a:defRPr/>
            </a:pPr>
            <a:r>
              <a:rPr lang="ja-JP" altLang="en-US" sz="2400" dirty="0" smtClean="0">
                <a:solidFill>
                  <a:srgbClr val="000000"/>
                </a:solidFill>
              </a:rPr>
              <a:t>著作権について</a:t>
            </a:r>
            <a:endParaRPr lang="ja-JP" altLang="en-US" sz="2400" dirty="0">
              <a:solidFill>
                <a:srgbClr val="000000"/>
              </a:solidFill>
            </a:endParaRPr>
          </a:p>
          <a:p>
            <a:pPr marL="1193800" lvl="5" indent="0">
              <a:spcBef>
                <a:spcPct val="0"/>
              </a:spcBef>
              <a:buFont typeface="Wingdings" pitchFamily="2" charset="2"/>
              <a:buNone/>
              <a:defRPr/>
            </a:pPr>
            <a:r>
              <a:rPr lang="ja-JP" altLang="en-US" sz="1200" b="1" dirty="0">
                <a:solidFill>
                  <a:srgbClr val="FF0000"/>
                </a:solidFill>
              </a:rPr>
              <a:t>当ホームページに掲載されている解説文、図等の情報は著作権の対象となっています。</a:t>
            </a:r>
            <a:r>
              <a:rPr lang="ja-JP" altLang="en-US" sz="1200" dirty="0">
                <a:solidFill>
                  <a:srgbClr val="000000"/>
                </a:solidFill>
              </a:rPr>
              <a:t>また、ホームページ全体も編集著作物として、著作権の対象となっています。これらの著作権の対象となっている当ホームページの全部または一部は、著作権法及び国際条約により保護されています。</a:t>
            </a:r>
          </a:p>
          <a:p>
            <a:pPr marL="1193800" lvl="5" indent="0">
              <a:spcBef>
                <a:spcPct val="0"/>
              </a:spcBef>
              <a:buFont typeface="Wingdings" pitchFamily="2" charset="2"/>
              <a:buNone/>
              <a:defRPr/>
            </a:pPr>
            <a:r>
              <a:rPr lang="ja-JP" altLang="en-US" sz="1200" dirty="0" smtClean="0">
                <a:solidFill>
                  <a:srgbClr val="000000"/>
                </a:solidFill>
              </a:rPr>
              <a:t>なお</a:t>
            </a:r>
            <a:r>
              <a:rPr lang="ja-JP" altLang="en-US" sz="1200" dirty="0">
                <a:solidFill>
                  <a:srgbClr val="000000"/>
                </a:solidFill>
              </a:rPr>
              <a:t>、当ホームページの一部を</a:t>
            </a:r>
            <a:r>
              <a:rPr lang="ja-JP" altLang="en-US" sz="1200" b="1" dirty="0">
                <a:solidFill>
                  <a:srgbClr val="FF0000"/>
                </a:solidFill>
              </a:rPr>
              <a:t>引用・転載する場合は、著作権法上認められた行為として出所を明示することにより行うことが出来ます。</a:t>
            </a:r>
          </a:p>
          <a:p>
            <a:pPr marL="1193800" lvl="5" indent="0">
              <a:spcBef>
                <a:spcPct val="0"/>
              </a:spcBef>
              <a:buFont typeface="Wingdings" pitchFamily="2" charset="2"/>
              <a:buNone/>
              <a:defRPr/>
            </a:pPr>
            <a:r>
              <a:rPr lang="ja-JP" altLang="en-US" sz="1200" b="1" dirty="0" smtClean="0">
                <a:solidFill>
                  <a:srgbClr val="FF0000"/>
                </a:solidFill>
              </a:rPr>
              <a:t>商用</a:t>
            </a:r>
            <a:r>
              <a:rPr lang="ja-JP" altLang="en-US" sz="1200" b="1" dirty="0">
                <a:solidFill>
                  <a:srgbClr val="FF0000"/>
                </a:solidFill>
              </a:rPr>
              <a:t>目的で複製する場合は、予め総務省</a:t>
            </a:r>
            <a:r>
              <a:rPr lang="en-US" altLang="ja-JP" sz="1200" b="1" dirty="0">
                <a:solidFill>
                  <a:srgbClr val="FF0000"/>
                </a:solidFill>
              </a:rPr>
              <a:t>(stat_webmaster@soumu.go.jp)</a:t>
            </a:r>
            <a:r>
              <a:rPr lang="ja-JP" altLang="en-US" sz="1200" b="1" dirty="0" err="1">
                <a:solidFill>
                  <a:srgbClr val="FF0000"/>
                </a:solidFill>
              </a:rPr>
              <a:t>まで</a:t>
            </a:r>
            <a:r>
              <a:rPr lang="ja-JP" altLang="en-US" sz="1200" b="1" dirty="0">
                <a:solidFill>
                  <a:srgbClr val="FF0000"/>
                </a:solidFill>
              </a:rPr>
              <a:t>ご連絡ください。</a:t>
            </a:r>
          </a:p>
          <a:p>
            <a:pPr marL="1193800" lvl="5" indent="0">
              <a:spcBef>
                <a:spcPct val="0"/>
              </a:spcBef>
              <a:buFont typeface="Wingdings" pitchFamily="2" charset="2"/>
              <a:buNone/>
              <a:defRPr/>
            </a:pPr>
            <a:r>
              <a:rPr lang="ja-JP" altLang="en-US" sz="1200" dirty="0" smtClean="0">
                <a:solidFill>
                  <a:srgbClr val="000000"/>
                </a:solidFill>
              </a:rPr>
              <a:t>また</a:t>
            </a:r>
            <a:r>
              <a:rPr lang="ja-JP" altLang="en-US" sz="1200" dirty="0">
                <a:solidFill>
                  <a:srgbClr val="000000"/>
                </a:solidFill>
              </a:rPr>
              <a:t>、当ホームページの全部又は一部について、総務省に</a:t>
            </a:r>
            <a:r>
              <a:rPr lang="ja-JP" altLang="en-US" sz="1200" b="1" dirty="0">
                <a:solidFill>
                  <a:srgbClr val="FF0000"/>
                </a:solidFill>
              </a:rPr>
              <a:t>無断で改変を行うことは</a:t>
            </a:r>
            <a:r>
              <a:rPr lang="ja-JP" altLang="en-US" sz="1200" b="1" dirty="0" smtClean="0">
                <a:solidFill>
                  <a:srgbClr val="FF0000"/>
                </a:solidFill>
              </a:rPr>
              <a:t>できません。</a:t>
            </a:r>
            <a:endParaRPr lang="en-US" altLang="ja-JP" sz="1200" b="1" dirty="0" smtClean="0">
              <a:solidFill>
                <a:srgbClr val="FF0000"/>
              </a:solidFill>
            </a:endParaRPr>
          </a:p>
          <a:p>
            <a:pPr marL="1193800" lvl="5" indent="0">
              <a:spcBef>
                <a:spcPct val="0"/>
              </a:spcBef>
              <a:buFont typeface="Wingdings" pitchFamily="2" charset="2"/>
              <a:buNone/>
              <a:defRPr/>
            </a:pPr>
            <a:endParaRPr lang="en-US" altLang="ja-JP" sz="1600" dirty="0" smtClean="0">
              <a:solidFill>
                <a:srgbClr val="000000"/>
              </a:solidFill>
            </a:endParaRPr>
          </a:p>
          <a:p>
            <a:pPr marL="939800" lvl="3" indent="-457200" eaLnBrk="1" hangingPunct="1">
              <a:spcBef>
                <a:spcPct val="0"/>
              </a:spcBef>
              <a:defRPr/>
            </a:pPr>
            <a:r>
              <a:rPr lang="ja-JP" altLang="en-US" sz="2400" dirty="0" smtClean="0">
                <a:solidFill>
                  <a:srgbClr val="000000"/>
                </a:solidFill>
              </a:rPr>
              <a:t>引用・転載について</a:t>
            </a:r>
            <a:endParaRPr lang="en-US" altLang="ja-JP" sz="2400" dirty="0" smtClean="0">
              <a:solidFill>
                <a:srgbClr val="000000"/>
              </a:solidFill>
            </a:endParaRPr>
          </a:p>
          <a:p>
            <a:pPr marL="1193800" lvl="5" indent="0">
              <a:spcBef>
                <a:spcPct val="0"/>
              </a:spcBef>
              <a:buFont typeface="Wingdings" pitchFamily="2" charset="2"/>
              <a:buNone/>
              <a:defRPr/>
            </a:pPr>
            <a:r>
              <a:rPr lang="ja-JP" altLang="en-US" sz="1200" dirty="0">
                <a:solidFill>
                  <a:srgbClr val="000000"/>
                </a:solidFill>
              </a:rPr>
              <a:t>当ホームページの一部（ホームページからダウンロードできるエクセルファイル、</a:t>
            </a:r>
            <a:r>
              <a:rPr lang="en-US" altLang="ja-JP" sz="1200" dirty="0">
                <a:solidFill>
                  <a:srgbClr val="000000"/>
                </a:solidFill>
              </a:rPr>
              <a:t>PDF</a:t>
            </a:r>
            <a:r>
              <a:rPr lang="ja-JP" altLang="en-US" sz="1200" dirty="0">
                <a:solidFill>
                  <a:srgbClr val="000000"/>
                </a:solidFill>
              </a:rPr>
              <a:t>ファイル等を含む。）を引用・転載する場合には</a:t>
            </a:r>
            <a:r>
              <a:rPr lang="ja-JP" altLang="en-US" sz="1200" b="1" dirty="0">
                <a:solidFill>
                  <a:srgbClr val="0070C0"/>
                </a:solidFill>
              </a:rPr>
              <a:t>、</a:t>
            </a:r>
            <a:r>
              <a:rPr lang="ja-JP" altLang="en-US" sz="1200" b="1" dirty="0">
                <a:solidFill>
                  <a:srgbClr val="FF0000"/>
                </a:solidFill>
              </a:rPr>
              <a:t>出典（府省名、統計調査名等）の表記をお願いします</a:t>
            </a:r>
            <a:r>
              <a:rPr lang="ja-JP" altLang="en-US" sz="1200" b="1" dirty="0" smtClean="0">
                <a:solidFill>
                  <a:srgbClr val="FF0000"/>
                </a:solidFill>
              </a:rPr>
              <a:t>。</a:t>
            </a:r>
            <a:endParaRPr lang="ja-JP" altLang="en-US" sz="1200" b="1" dirty="0">
              <a:solidFill>
                <a:srgbClr val="FF0000"/>
              </a:solidFill>
            </a:endParaRPr>
          </a:p>
          <a:p>
            <a:pPr marL="1651000" lvl="6" indent="0">
              <a:spcBef>
                <a:spcPct val="0"/>
              </a:spcBef>
              <a:buFont typeface="Wingdings" pitchFamily="2" charset="2"/>
              <a:buNone/>
              <a:defRPr/>
            </a:pPr>
            <a:r>
              <a:rPr lang="ja-JP" altLang="en-US" sz="1200" dirty="0">
                <a:solidFill>
                  <a:srgbClr val="000000"/>
                </a:solidFill>
              </a:rPr>
              <a:t>（例１：調査結果やその解説文を引用する場合）</a:t>
            </a:r>
          </a:p>
          <a:p>
            <a:pPr marL="1651000" lvl="6" indent="0">
              <a:spcBef>
                <a:spcPct val="0"/>
              </a:spcBef>
              <a:buFont typeface="Wingdings" pitchFamily="2" charset="2"/>
              <a:buNone/>
              <a:defRPr/>
            </a:pPr>
            <a:r>
              <a:rPr lang="ja-JP" altLang="en-US" sz="1200" dirty="0">
                <a:solidFill>
                  <a:srgbClr val="000000"/>
                </a:solidFill>
              </a:rPr>
              <a:t>資料：総務省「○○調査」</a:t>
            </a:r>
          </a:p>
          <a:p>
            <a:pPr marL="1651000" lvl="6" indent="0">
              <a:spcBef>
                <a:spcPct val="0"/>
              </a:spcBef>
              <a:buFont typeface="Wingdings" pitchFamily="2" charset="2"/>
              <a:buNone/>
              <a:defRPr/>
            </a:pPr>
            <a:r>
              <a:rPr lang="ja-JP" altLang="en-US" sz="1200" dirty="0">
                <a:solidFill>
                  <a:srgbClr val="000000"/>
                </a:solidFill>
              </a:rPr>
              <a:t>総務省「○○調査」より</a:t>
            </a:r>
          </a:p>
          <a:p>
            <a:pPr marL="1651000" lvl="6" indent="0">
              <a:spcBef>
                <a:spcPct val="0"/>
              </a:spcBef>
              <a:buFont typeface="Wingdings" pitchFamily="2" charset="2"/>
              <a:buNone/>
              <a:defRPr/>
            </a:pPr>
            <a:r>
              <a:rPr lang="ja-JP" altLang="en-US" sz="1200" dirty="0">
                <a:solidFill>
                  <a:srgbClr val="000000"/>
                </a:solidFill>
              </a:rPr>
              <a:t>「○○調査」（総務省統計局）より</a:t>
            </a:r>
          </a:p>
          <a:p>
            <a:pPr marL="1651000" lvl="6" indent="0">
              <a:spcBef>
                <a:spcPct val="0"/>
              </a:spcBef>
              <a:buFont typeface="Wingdings" pitchFamily="2" charset="2"/>
              <a:buNone/>
              <a:defRPr/>
            </a:pPr>
            <a:r>
              <a:rPr lang="ja-JP" altLang="en-US" sz="1200" dirty="0">
                <a:solidFill>
                  <a:srgbClr val="000000"/>
                </a:solidFill>
              </a:rPr>
              <a:t>総務省が○月○日に発表した○○調査によると・・・　　　</a:t>
            </a:r>
            <a:r>
              <a:rPr lang="ja-JP" altLang="en-US" sz="1200" dirty="0" smtClean="0">
                <a:solidFill>
                  <a:srgbClr val="000000"/>
                </a:solidFill>
              </a:rPr>
              <a:t>など</a:t>
            </a:r>
            <a:endParaRPr lang="en-US" altLang="ja-JP" sz="1200" dirty="0" smtClean="0">
              <a:solidFill>
                <a:srgbClr val="000000"/>
              </a:solidFill>
            </a:endParaRPr>
          </a:p>
          <a:p>
            <a:pPr marL="1193800" lvl="5" indent="0">
              <a:spcBef>
                <a:spcPct val="0"/>
              </a:spcBef>
              <a:buFont typeface="Wingdings" pitchFamily="2" charset="2"/>
              <a:buNone/>
              <a:defRPr/>
            </a:pPr>
            <a:r>
              <a:rPr lang="ja-JP" altLang="en-US" sz="1200" b="1" dirty="0" smtClean="0">
                <a:solidFill>
                  <a:srgbClr val="FF0000"/>
                </a:solidFill>
              </a:rPr>
              <a:t>引用</a:t>
            </a:r>
            <a:r>
              <a:rPr lang="ja-JP" altLang="en-US" sz="1200" b="1" dirty="0">
                <a:solidFill>
                  <a:srgbClr val="FF0000"/>
                </a:solidFill>
              </a:rPr>
              <a:t>・転載された場合はお手数です</a:t>
            </a:r>
            <a:r>
              <a:rPr lang="ja-JP" altLang="en-US" sz="1200" b="1" dirty="0" smtClean="0">
                <a:solidFill>
                  <a:srgbClr val="FF0000"/>
                </a:solidFill>
              </a:rPr>
              <a:t>が、総務省</a:t>
            </a:r>
            <a:r>
              <a:rPr lang="en-US" altLang="ja-JP" sz="1200" b="1" dirty="0">
                <a:solidFill>
                  <a:srgbClr val="FF0000"/>
                </a:solidFill>
              </a:rPr>
              <a:t>(stat_webmaster@soumu.go.jp)</a:t>
            </a:r>
            <a:r>
              <a:rPr lang="ja-JP" altLang="en-US" sz="1200" b="1" dirty="0" err="1">
                <a:solidFill>
                  <a:srgbClr val="FF0000"/>
                </a:solidFill>
              </a:rPr>
              <a:t>まで</a:t>
            </a:r>
            <a:r>
              <a:rPr lang="ja-JP" altLang="en-US" sz="1200" b="1" dirty="0">
                <a:solidFill>
                  <a:srgbClr val="FF0000"/>
                </a:solidFill>
              </a:rPr>
              <a:t>ご連絡ください。 </a:t>
            </a:r>
            <a:r>
              <a:rPr lang="ja-JP" altLang="en-US" sz="1200" dirty="0">
                <a:solidFill>
                  <a:srgbClr val="000000"/>
                </a:solidFill>
              </a:rPr>
              <a:t>ご連絡いただいた情報</a:t>
            </a:r>
            <a:r>
              <a:rPr lang="ja-JP" altLang="en-US" sz="1200" dirty="0" smtClean="0">
                <a:solidFill>
                  <a:srgbClr val="000000"/>
                </a:solidFill>
              </a:rPr>
              <a:t>は、統計局</a:t>
            </a:r>
            <a:r>
              <a:rPr lang="ja-JP" altLang="en-US" sz="1200" dirty="0">
                <a:solidFill>
                  <a:srgbClr val="000000"/>
                </a:solidFill>
              </a:rPr>
              <a:t>・政策統括官・統計研修所においてよりよい情報提供を行うために活用させていただきます。ご協力お願いします。</a:t>
            </a:r>
            <a:endParaRPr lang="en-US" altLang="ja-JP" sz="1200" dirty="0">
              <a:solidFill>
                <a:srgbClr val="000000"/>
              </a:solidFill>
            </a:endParaRPr>
          </a:p>
          <a:p>
            <a:pPr marL="1193800" lvl="5" indent="0">
              <a:spcBef>
                <a:spcPct val="0"/>
              </a:spcBef>
              <a:buFont typeface="Wingdings" pitchFamily="2" charset="2"/>
              <a:buNone/>
              <a:defRPr/>
            </a:pPr>
            <a:endParaRPr lang="en-US" altLang="ja-JP" dirty="0" smtClean="0">
              <a:solidFill>
                <a:srgbClr val="000000"/>
              </a:solidFill>
            </a:endParaRPr>
          </a:p>
          <a:p>
            <a:pPr marL="939800" lvl="3" indent="-457200" eaLnBrk="1" hangingPunct="1">
              <a:spcBef>
                <a:spcPct val="0"/>
              </a:spcBef>
              <a:defRPr/>
            </a:pPr>
            <a:r>
              <a:rPr lang="ja-JP" altLang="en-US" sz="2400" dirty="0" smtClean="0">
                <a:solidFill>
                  <a:srgbClr val="000000"/>
                </a:solidFill>
              </a:rPr>
              <a:t>免責事項</a:t>
            </a:r>
            <a:endParaRPr lang="ja-JP" altLang="en-US" sz="2400" dirty="0">
              <a:solidFill>
                <a:srgbClr val="000000"/>
              </a:solidFill>
            </a:endParaRPr>
          </a:p>
          <a:p>
            <a:pPr marL="1193800" lvl="5" indent="0">
              <a:spcBef>
                <a:spcPct val="0"/>
              </a:spcBef>
              <a:buFont typeface="Wingdings" pitchFamily="2" charset="2"/>
              <a:buNone/>
              <a:defRPr/>
            </a:pPr>
            <a:r>
              <a:rPr lang="ja-JP" altLang="en-US" sz="1200" dirty="0" smtClean="0">
                <a:solidFill>
                  <a:srgbClr val="000000"/>
                </a:solidFill>
              </a:rPr>
              <a:t>当ホームページ</a:t>
            </a:r>
            <a:r>
              <a:rPr lang="ja-JP" altLang="en-US" sz="1200" dirty="0">
                <a:solidFill>
                  <a:srgbClr val="000000"/>
                </a:solidFill>
              </a:rPr>
              <a:t>に記載されている</a:t>
            </a:r>
            <a:r>
              <a:rPr lang="ja-JP" altLang="en-US" sz="1200" b="1" dirty="0">
                <a:solidFill>
                  <a:srgbClr val="FF0000"/>
                </a:solidFill>
              </a:rPr>
              <a:t>情報の正確さについては万全を期しておりますが、総務省は利用者が当ホームページの情報を用いて行う一切の行為について、何ら責任を負うものではありません</a:t>
            </a:r>
            <a:r>
              <a:rPr lang="ja-JP" altLang="en-US" sz="1200" b="1" dirty="0" smtClean="0">
                <a:solidFill>
                  <a:srgbClr val="FF0000"/>
                </a:solidFill>
              </a:rPr>
              <a:t>。</a:t>
            </a:r>
            <a:endParaRPr lang="ja-JP" altLang="en-US" sz="1200" b="1" dirty="0">
              <a:solidFill>
                <a:srgbClr val="FF0000"/>
              </a:solidFill>
            </a:endParaRPr>
          </a:p>
        </p:txBody>
      </p:sp>
    </p:spTree>
    <p:extLst>
      <p:ext uri="{BB962C8B-B14F-4D97-AF65-F5344CB8AC3E}">
        <p14:creationId xmlns:p14="http://schemas.microsoft.com/office/powerpoint/2010/main" val="186773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95C83AD1-58BC-48B1-9AEE-E8F022C39243}" type="slidenum">
              <a:rPr lang="en-US" altLang="ja-JP" smtClean="0"/>
              <a:pPr/>
              <a:t>6</a:t>
            </a:fld>
            <a:endParaRPr lang="en-US" altLang="ja-JP" smtClean="0"/>
          </a:p>
        </p:txBody>
      </p:sp>
      <p:sp>
        <p:nvSpPr>
          <p:cNvPr id="39939" name="Rectangle 2"/>
          <p:cNvSpPr>
            <a:spLocks noGrp="1" noChangeArrowheads="1"/>
          </p:cNvSpPr>
          <p:nvPr>
            <p:ph type="title"/>
          </p:nvPr>
        </p:nvSpPr>
        <p:spPr/>
        <p:txBody>
          <a:bodyPr>
            <a:normAutofit/>
          </a:bodyPr>
          <a:lstStyle/>
          <a:p>
            <a:r>
              <a:rPr lang="ja-JP" altLang="en-US" b="0" dirty="0" smtClean="0">
                <a:solidFill>
                  <a:srgbClr val="000000"/>
                </a:solidFill>
                <a:latin typeface="HGS明朝E" pitchFamily="18" charset="-128"/>
                <a:ea typeface="HGS明朝E" pitchFamily="18" charset="-128"/>
              </a:rPr>
              <a:t>利用条件に関する諸課題</a:t>
            </a:r>
            <a:endParaRPr lang="ja-JP" altLang="en-US" dirty="0" smtClean="0">
              <a:solidFill>
                <a:srgbClr val="000000"/>
              </a:solidFill>
              <a:latin typeface="HGS明朝E" pitchFamily="18" charset="-128"/>
              <a:ea typeface="HGS明朝E" pitchFamily="18" charset="-128"/>
            </a:endParaRPr>
          </a:p>
        </p:txBody>
      </p:sp>
      <p:graphicFrame>
        <p:nvGraphicFramePr>
          <p:cNvPr id="3" name="表 2"/>
          <p:cNvGraphicFramePr>
            <a:graphicFrameLocks noGrp="1"/>
          </p:cNvGraphicFramePr>
          <p:nvPr>
            <p:extLst>
              <p:ext uri="{D42A27DB-BD31-4B8C-83A1-F6EECF244321}">
                <p14:modId xmlns:p14="http://schemas.microsoft.com/office/powerpoint/2010/main" val="55857842"/>
              </p:ext>
            </p:extLst>
          </p:nvPr>
        </p:nvGraphicFramePr>
        <p:xfrm>
          <a:off x="611560" y="1268760"/>
          <a:ext cx="7760246" cy="5192864"/>
        </p:xfrm>
        <a:graphic>
          <a:graphicData uri="http://schemas.openxmlformats.org/drawingml/2006/table">
            <a:tbl>
              <a:tblPr firstRow="1" bandRow="1">
                <a:tableStyleId>{5C22544A-7EE6-4342-B048-85BDC9FD1C3A}</a:tableStyleId>
              </a:tblPr>
              <a:tblGrid>
                <a:gridCol w="1440160"/>
                <a:gridCol w="2016224"/>
                <a:gridCol w="2433927"/>
                <a:gridCol w="1869935"/>
              </a:tblGrid>
              <a:tr h="288032">
                <a:tc>
                  <a:txBody>
                    <a:bodyPr/>
                    <a:lstStyle/>
                    <a:p>
                      <a:endParaRPr kumimoji="1" lang="ja-JP" altLang="en-US" sz="1400" dirty="0">
                        <a:solidFill>
                          <a:schemeClr val="tx1"/>
                        </a:solidFill>
                      </a:endParaRPr>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　　　　　利用者</a:t>
                      </a:r>
                      <a:endParaRPr kumimoji="1" lang="ja-JP" altLang="en-US" sz="1400" dirty="0">
                        <a:solidFill>
                          <a:schemeClr val="tx1"/>
                        </a:solidFill>
                      </a:endParaRPr>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　　　　　　提供機関</a:t>
                      </a:r>
                      <a:endParaRPr kumimoji="1" lang="ja-JP" altLang="en-US" sz="1400" dirty="0">
                        <a:solidFill>
                          <a:schemeClr val="tx1"/>
                        </a:solidFill>
                      </a:endParaRPr>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　　　　検討課題</a:t>
                      </a:r>
                      <a:endParaRPr kumimoji="1" lang="ja-JP" altLang="en-US" sz="1400" dirty="0">
                        <a:solidFill>
                          <a:schemeClr val="tx1"/>
                        </a:solidFill>
                      </a:endParaRPr>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86541">
                <a:tc>
                  <a:txBody>
                    <a:bodyPr/>
                    <a:lstStyle/>
                    <a:p>
                      <a:r>
                        <a:rPr kumimoji="1" lang="ja-JP" altLang="en-US" sz="1400" b="1" dirty="0" smtClean="0"/>
                        <a:t>権利関係の整理</a:t>
                      </a:r>
                      <a:endParaRPr kumimoji="1" lang="ja-JP" altLang="en-US" sz="1400" b="1"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著作権の有無、著作権者を明示して欲しい（できれば権利を集約してほしい）</a:t>
                      </a:r>
                      <a:endParaRPr kumimoji="1" lang="en-US" altLang="ja-JP" sz="1200" dirty="0" smtClean="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著作権法の知識がない</a:t>
                      </a:r>
                      <a:endParaRPr kumimoji="1" lang="en-US" altLang="ja-JP" sz="1200" dirty="0" smtClean="0"/>
                    </a:p>
                    <a:p>
                      <a:pPr marL="285750" indent="-285750">
                        <a:buFont typeface="Arial" pitchFamily="34" charset="0"/>
                        <a:buChar char="•"/>
                      </a:pPr>
                      <a:r>
                        <a:rPr kumimoji="1" lang="ja-JP" altLang="en-US" sz="1200" dirty="0" smtClean="0"/>
                        <a:t>委託により作成した場合など、権利関係が明確になっていないと、安易に利用を許諾することができない</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著作権の有無や権利の帰属について整理</a:t>
                      </a:r>
                      <a:endParaRPr kumimoji="1" lang="en-US" altLang="ja-JP" sz="1200" dirty="0" smtClean="0"/>
                    </a:p>
                    <a:p>
                      <a:pPr marL="285750" indent="-285750">
                        <a:buFont typeface="Arial" pitchFamily="34" charset="0"/>
                        <a:buChar char="•"/>
                      </a:pPr>
                      <a:r>
                        <a:rPr kumimoji="1" lang="ja-JP" altLang="en-US" sz="1200" dirty="0" smtClean="0"/>
                        <a:t>権利集約の方法</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99512">
                <a:tc>
                  <a:txBody>
                    <a:bodyPr/>
                    <a:lstStyle/>
                    <a:p>
                      <a:r>
                        <a:rPr kumimoji="1" lang="ja-JP" altLang="en-US" sz="1400" b="1" dirty="0" smtClean="0"/>
                        <a:t>利用規約の</a:t>
                      </a:r>
                      <a:endParaRPr kumimoji="1" lang="en-US" altLang="ja-JP" sz="1400" b="1" dirty="0" smtClean="0"/>
                    </a:p>
                    <a:p>
                      <a:r>
                        <a:rPr kumimoji="1" lang="ja-JP" altLang="en-US" sz="1400" b="1" dirty="0" smtClean="0"/>
                        <a:t>　　　　　　標準化</a:t>
                      </a:r>
                      <a:endParaRPr kumimoji="1" lang="en-US" altLang="ja-JP" sz="1400" b="1" dirty="0" smtClean="0"/>
                    </a:p>
                    <a:p>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利用条件がわかりやすくしてほしい　（普及したパブリックライセンスの利用、他のライセンスとの互換性、機械可読性）</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公開にあたり、どのような利用条件を付せばよいのか一から検討するのは手間がかかる</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利用者にわかりやすい標準ライセンスの採用の検討</a:t>
                      </a:r>
                      <a:endParaRPr kumimoji="1" lang="en-US" altLang="ja-JP" sz="1200" dirty="0" smtClean="0"/>
                    </a:p>
                    <a:p>
                      <a:pPr marL="171450" indent="-171450">
                        <a:buFont typeface="Arial" pitchFamily="34" charset="0"/>
                        <a:buChar char="•"/>
                      </a:pPr>
                      <a:r>
                        <a:rPr kumimoji="1" lang="ja-JP" altLang="en-US" sz="1200" dirty="0" smtClean="0"/>
                        <a:t>提供者の公開を支援するガイドラインの作成</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96943">
                <a:tc>
                  <a:txBody>
                    <a:bodyPr/>
                    <a:lstStyle/>
                    <a:p>
                      <a:r>
                        <a:rPr kumimoji="1" lang="ja-JP" altLang="en-US" sz="1400" b="1" dirty="0" smtClean="0"/>
                        <a:t>できるかぎり</a:t>
                      </a:r>
                      <a:endParaRPr kumimoji="1" lang="en-US" altLang="ja-JP" sz="1400" b="1" dirty="0" smtClean="0"/>
                    </a:p>
                    <a:p>
                      <a:r>
                        <a:rPr kumimoji="1" lang="ja-JP" altLang="en-US" sz="1400" b="1" dirty="0" smtClean="0"/>
                        <a:t>自由な利用条件に</a:t>
                      </a:r>
                      <a:endParaRPr kumimoji="1" lang="ja-JP" altLang="en-US" sz="1400" b="1"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利用条件を緩やかにしてほしい　（商用利用、二次利用を可能にしてほしい、無償にしてほしい）</a:t>
                      </a:r>
                      <a:endParaRPr kumimoji="1" lang="en-US" altLang="ja-JP" sz="1200" dirty="0" smtClean="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itchFamily="34" charset="0"/>
                        <a:buChar char="•"/>
                      </a:pPr>
                      <a:r>
                        <a:rPr kumimoji="1" lang="ja-JP" altLang="en-US" sz="1200" dirty="0" smtClean="0"/>
                        <a:t>場合によっては、利用条件を限定したい　（商用利用、二次利用の制限、対価徴収等）</a:t>
                      </a:r>
                      <a:endParaRPr kumimoji="1" lang="en-US" altLang="ja-JP" sz="1200" dirty="0" smtClean="0"/>
                    </a:p>
                    <a:p>
                      <a:pPr marL="285750" indent="-285750">
                        <a:buFont typeface="Arial" pitchFamily="34" charset="0"/>
                        <a:buChar char="•"/>
                      </a:pPr>
                      <a:r>
                        <a:rPr kumimoji="1" lang="ja-JP" altLang="en-US" sz="1200" dirty="0" smtClean="0"/>
                        <a:t>レピュテーションリスクを負いたくない（改変禁止）</a:t>
                      </a:r>
                      <a:endParaRPr kumimoji="1" lang="en-US" altLang="ja-JP" sz="1200" dirty="0" smtClean="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商用利用を認め、改変を加えた二次利用を自由とする</a:t>
                      </a:r>
                      <a:endParaRPr kumimoji="1" lang="en-US" altLang="ja-JP" sz="1200" dirty="0" smtClean="0"/>
                    </a:p>
                    <a:p>
                      <a:pPr marL="171450" indent="-171450">
                        <a:buFont typeface="Arial" pitchFamily="34" charset="0"/>
                        <a:buChar char="•"/>
                      </a:pPr>
                      <a:r>
                        <a:rPr kumimoji="1" lang="ja-JP" altLang="en-US" sz="1200" dirty="0" smtClean="0"/>
                        <a:t>原則、無償とする</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54888">
                <a:tc>
                  <a:txBody>
                    <a:bodyPr/>
                    <a:lstStyle/>
                    <a:p>
                      <a:r>
                        <a:rPr kumimoji="1" lang="ja-JP" altLang="en-US" sz="1400" b="1" dirty="0" smtClean="0"/>
                        <a:t>個別法等による制約がある情報の扱い</a:t>
                      </a:r>
                      <a:endParaRPr kumimoji="1" lang="ja-JP" altLang="en-US" sz="1400" b="1"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法律等で利用が制限されているのであれば、その条件も明確にしてほしい</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法律で規制されている行為はしないでほしい</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必要に応じて個別情報ごとに利用条件の検討　</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9344">
                <a:tc rowSpan="2">
                  <a:txBody>
                    <a:bodyPr/>
                    <a:lstStyle/>
                    <a:p>
                      <a:r>
                        <a:rPr kumimoji="1" lang="ja-JP" altLang="en-US" sz="1400" b="1" dirty="0" smtClean="0"/>
                        <a:t>データの信頼性</a:t>
                      </a:r>
                      <a:endParaRPr kumimoji="1" lang="en-US" altLang="ja-JP" sz="1400" b="1" dirty="0" smtClean="0"/>
                    </a:p>
                    <a:p>
                      <a:r>
                        <a:rPr kumimoji="1" lang="ja-JP" altLang="en-US" sz="1400" b="1" dirty="0" smtClean="0"/>
                        <a:t>に対する責任の</a:t>
                      </a:r>
                      <a:endParaRPr kumimoji="1" lang="en-US" altLang="ja-JP" sz="1400" b="1" dirty="0" smtClean="0"/>
                    </a:p>
                    <a:p>
                      <a:r>
                        <a:rPr kumimoji="1" lang="ja-JP" altLang="en-US" sz="1400" b="1" dirty="0" smtClean="0"/>
                        <a:t>所在</a:t>
                      </a:r>
                      <a:endParaRPr kumimoji="1" lang="en-US" altLang="ja-JP" sz="1400" b="1" dirty="0" smtClean="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精度の保証のあることが望ましい（データの精度、データの更新頻度）</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データの精度について無保証にしたい</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171450" indent="-171450">
                        <a:buFont typeface="Arial" pitchFamily="34" charset="0"/>
                        <a:buChar char="•"/>
                      </a:pPr>
                      <a:r>
                        <a:rPr kumimoji="1" lang="ja-JP" altLang="en-US" sz="1200" dirty="0" smtClean="0"/>
                        <a:t>データの保証・免責事項に関する検討</a:t>
                      </a:r>
                      <a:endParaRPr kumimoji="1" lang="en-US" altLang="ja-JP" sz="1200" dirty="0" smtClean="0"/>
                    </a:p>
                    <a:p>
                      <a:pPr marL="171450" indent="-171450">
                        <a:buFont typeface="Arial" pitchFamily="34" charset="0"/>
                        <a:buChar char="•"/>
                      </a:pPr>
                      <a:r>
                        <a:rPr kumimoji="1" lang="ja-JP" altLang="en-US" sz="1200" dirty="0" smtClean="0"/>
                        <a:t>サービスレベルの示し方</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9680">
                <a:tc vMerge="1">
                  <a:txBody>
                    <a:bodyPr/>
                    <a:lstStyle/>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情報の利用による損害に責任をもってほしい</a:t>
                      </a:r>
                      <a:endParaRPr kumimoji="1" lang="ja-JP" altLang="en-US" sz="1200" dirty="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indent="-171450">
                        <a:buFont typeface="Arial" pitchFamily="34" charset="0"/>
                        <a:buChar char="•"/>
                      </a:pPr>
                      <a:r>
                        <a:rPr kumimoji="1" lang="ja-JP" altLang="en-US" sz="1200" dirty="0" smtClean="0"/>
                        <a:t>利用によって生じた損害等について責任を負いたくない</a:t>
                      </a:r>
                      <a:endParaRPr kumimoji="1" lang="en-US" altLang="ja-JP" sz="1200" dirty="0" smtClean="0"/>
                    </a:p>
                  </a:txBody>
                  <a:tcPr marL="84406" marR="8440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12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0211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hidden="1"/>
          <p:cNvSpPr/>
          <p:nvPr/>
        </p:nvSpPr>
        <p:spPr>
          <a:xfrm>
            <a:off x="1043608" y="1916832"/>
            <a:ext cx="6696744" cy="20882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889" name="スライド番号プレースホルダ 3"/>
          <p:cNvSpPr>
            <a:spLocks noGrp="1"/>
          </p:cNvSpPr>
          <p:nvPr>
            <p:ph type="sldNum" sz="quarter" idx="4294967295"/>
          </p:nvPr>
        </p:nvSpPr>
        <p:spPr>
          <a:xfrm>
            <a:off x="4349261" y="6591300"/>
            <a:ext cx="433754" cy="254000"/>
          </a:xfrm>
          <a:prstGeom prst="rect">
            <a:avLst/>
          </a:prstGeom>
          <a:noFill/>
        </p:spPr>
        <p:txBody>
          <a:bodyPr/>
          <a:lstStyle/>
          <a:p>
            <a:fld id="{83320F9A-1333-429C-A0C7-CBEA5A63E330}" type="slidenum">
              <a:rPr lang="en-US" altLang="ja-JP" smtClean="0"/>
              <a:pPr/>
              <a:t>7</a:t>
            </a:fld>
            <a:endParaRPr lang="en-US" altLang="ja-JP" smtClean="0"/>
          </a:p>
        </p:txBody>
      </p:sp>
      <p:sp>
        <p:nvSpPr>
          <p:cNvPr id="37891" name="Rectangle 2"/>
          <p:cNvSpPr>
            <a:spLocks noGrp="1" noChangeArrowheads="1"/>
          </p:cNvSpPr>
          <p:nvPr>
            <p:ph type="title"/>
          </p:nvPr>
        </p:nvSpPr>
        <p:spPr>
          <a:xfrm>
            <a:off x="467544" y="548680"/>
            <a:ext cx="8229600" cy="990600"/>
          </a:xfrm>
        </p:spPr>
        <p:txBody>
          <a:bodyPr>
            <a:normAutofit fontScale="90000"/>
          </a:bodyPr>
          <a:lstStyle/>
          <a:p>
            <a:r>
              <a:rPr lang="en-US" altLang="ja-JP" b="0" dirty="0" smtClean="0">
                <a:solidFill>
                  <a:srgbClr val="000000"/>
                </a:solidFill>
                <a:latin typeface="HGS明朝E" pitchFamily="18" charset="-128"/>
                <a:ea typeface="HGS明朝E" pitchFamily="18" charset="-128"/>
              </a:rPr>
              <a:t/>
            </a:r>
            <a:br>
              <a:rPr lang="en-US" altLang="ja-JP" b="0" dirty="0" smtClean="0">
                <a:solidFill>
                  <a:srgbClr val="000000"/>
                </a:solidFill>
                <a:latin typeface="HGS明朝E" pitchFamily="18" charset="-128"/>
                <a:ea typeface="HGS明朝E" pitchFamily="18" charset="-128"/>
              </a:rPr>
            </a:br>
            <a:r>
              <a:rPr lang="en-US" altLang="ja-JP" b="0" dirty="0" smtClean="0">
                <a:solidFill>
                  <a:srgbClr val="000000"/>
                </a:solidFill>
                <a:latin typeface="HGS明朝E" pitchFamily="18" charset="-128"/>
                <a:ea typeface="HGS明朝E" pitchFamily="18" charset="-128"/>
              </a:rPr>
              <a:t/>
            </a:r>
            <a:br>
              <a:rPr lang="en-US" altLang="ja-JP" b="0" dirty="0" smtClean="0">
                <a:solidFill>
                  <a:srgbClr val="000000"/>
                </a:solidFill>
                <a:latin typeface="HGS明朝E" pitchFamily="18" charset="-128"/>
                <a:ea typeface="HGS明朝E" pitchFamily="18" charset="-128"/>
              </a:rPr>
            </a:br>
            <a:r>
              <a:rPr lang="ja-JP" altLang="en-US" sz="3600" dirty="0" smtClean="0">
                <a:solidFill>
                  <a:srgbClr val="000000"/>
                </a:solidFill>
                <a:latin typeface="HGS明朝E" pitchFamily="18" charset="-128"/>
                <a:ea typeface="HGS明朝E" pitchFamily="18" charset="-128"/>
              </a:rPr>
              <a:t>諸外国</a:t>
            </a:r>
            <a:r>
              <a:rPr lang="ja-JP" altLang="en-US" sz="3600" dirty="0">
                <a:solidFill>
                  <a:srgbClr val="000000"/>
                </a:solidFill>
                <a:latin typeface="HGS明朝E" pitchFamily="18" charset="-128"/>
                <a:ea typeface="HGS明朝E" pitchFamily="18" charset="-128"/>
              </a:rPr>
              <a:t>の</a:t>
            </a:r>
            <a:r>
              <a:rPr lang="ja-JP" altLang="en-US" sz="3600" dirty="0" smtClean="0">
                <a:solidFill>
                  <a:srgbClr val="000000"/>
                </a:solidFill>
                <a:latin typeface="HGS明朝E" pitchFamily="18" charset="-128"/>
                <a:ea typeface="HGS明朝E" pitchFamily="18" charset="-128"/>
              </a:rPr>
              <a:t>動向</a:t>
            </a:r>
            <a:r>
              <a:rPr lang="en-US" altLang="ja-JP" sz="3600" dirty="0">
                <a:solidFill>
                  <a:srgbClr val="000000"/>
                </a:solidFill>
                <a:latin typeface="HGS明朝E" pitchFamily="18" charset="-128"/>
                <a:ea typeface="HGS明朝E" pitchFamily="18" charset="-128"/>
              </a:rPr>
              <a:t/>
            </a:r>
            <a:br>
              <a:rPr lang="en-US" altLang="ja-JP" sz="3600" dirty="0">
                <a:solidFill>
                  <a:srgbClr val="000000"/>
                </a:solidFill>
                <a:latin typeface="HGS明朝E" pitchFamily="18" charset="-128"/>
                <a:ea typeface="HGS明朝E" pitchFamily="18" charset="-128"/>
              </a:rPr>
            </a:br>
            <a:endParaRPr lang="ja-JP" altLang="en-US" sz="3600" dirty="0" smtClean="0">
              <a:solidFill>
                <a:srgbClr val="000000"/>
              </a:solidFill>
              <a:latin typeface="HGS明朝E" pitchFamily="18" charset="-128"/>
              <a:ea typeface="HGS明朝E" pitchFamily="18" charset="-128"/>
            </a:endParaRPr>
          </a:p>
        </p:txBody>
      </p:sp>
      <p:sp>
        <p:nvSpPr>
          <p:cNvPr id="8197" name="Rectangle 49"/>
          <p:cNvSpPr>
            <a:spLocks noGrp="1" noChangeArrowheads="1"/>
          </p:cNvSpPr>
          <p:nvPr>
            <p:ph type="body" idx="1"/>
          </p:nvPr>
        </p:nvSpPr>
        <p:spPr>
          <a:xfrm>
            <a:off x="467544" y="4437112"/>
            <a:ext cx="8242788" cy="2160240"/>
          </a:xfrm>
        </p:spPr>
        <p:txBody>
          <a:bodyPr>
            <a:normAutofit fontScale="92500" lnSpcReduction="20000"/>
          </a:bodyPr>
          <a:lstStyle/>
          <a:p>
            <a:pPr marL="228600" lvl="2" indent="0">
              <a:spcBef>
                <a:spcPct val="0"/>
              </a:spcBef>
              <a:buFont typeface="Wingdings" pitchFamily="2" charset="2"/>
              <a:buNone/>
              <a:defRPr/>
            </a:pPr>
            <a:r>
              <a:rPr lang="ja-JP" altLang="en-US" sz="2600" dirty="0" smtClean="0">
                <a:solidFill>
                  <a:srgbClr val="000000"/>
                </a:solidFill>
              </a:rPr>
              <a:t>①利用者の使いやすさ</a:t>
            </a:r>
            <a:endParaRPr lang="en-US" altLang="ja-JP" sz="2600" dirty="0" smtClean="0">
              <a:solidFill>
                <a:srgbClr val="000000"/>
              </a:solidFill>
            </a:endParaRPr>
          </a:p>
          <a:p>
            <a:pPr marL="228600" lvl="2" indent="0">
              <a:spcBef>
                <a:spcPct val="0"/>
              </a:spcBef>
              <a:buFont typeface="Wingdings" pitchFamily="2" charset="2"/>
              <a:buNone/>
              <a:defRPr/>
            </a:pPr>
            <a:r>
              <a:rPr lang="en-US" altLang="ja-JP" dirty="0">
                <a:solidFill>
                  <a:srgbClr val="000000"/>
                </a:solidFill>
              </a:rPr>
              <a:t>	</a:t>
            </a:r>
            <a:r>
              <a:rPr lang="ja-JP" altLang="en-US" dirty="0" smtClean="0">
                <a:solidFill>
                  <a:srgbClr val="000000"/>
                </a:solidFill>
              </a:rPr>
              <a:t>複数の利用規約が乱立しない、利用条件のわかりやすさ</a:t>
            </a:r>
            <a:endParaRPr lang="en-US" altLang="ja-JP" dirty="0" smtClean="0">
              <a:solidFill>
                <a:srgbClr val="000000"/>
              </a:solidFill>
            </a:endParaRPr>
          </a:p>
          <a:p>
            <a:pPr marL="228600" lvl="2" indent="0">
              <a:spcBef>
                <a:spcPct val="0"/>
              </a:spcBef>
              <a:buFont typeface="Wingdings" pitchFamily="2" charset="2"/>
              <a:buNone/>
              <a:defRPr/>
            </a:pPr>
            <a:r>
              <a:rPr lang="en-US" altLang="ja-JP" dirty="0">
                <a:solidFill>
                  <a:srgbClr val="000000"/>
                </a:solidFill>
              </a:rPr>
              <a:t>	</a:t>
            </a:r>
            <a:r>
              <a:rPr lang="ja-JP" altLang="en-US" dirty="0" smtClean="0">
                <a:solidFill>
                  <a:srgbClr val="000000"/>
                </a:solidFill>
              </a:rPr>
              <a:t>多くは、出所表示</a:t>
            </a:r>
            <a:r>
              <a:rPr lang="ja-JP" altLang="en-US" dirty="0">
                <a:solidFill>
                  <a:srgbClr val="000000"/>
                </a:solidFill>
              </a:rPr>
              <a:t>させすれば</a:t>
            </a:r>
            <a:r>
              <a:rPr lang="ja-JP" altLang="en-US" dirty="0" smtClean="0">
                <a:solidFill>
                  <a:srgbClr val="000000"/>
                </a:solidFill>
              </a:rPr>
              <a:t>改変利用・商用利用が自由、無償が原則</a:t>
            </a:r>
            <a:endParaRPr lang="en-US" altLang="ja-JP" dirty="0" smtClean="0">
              <a:solidFill>
                <a:srgbClr val="000000"/>
              </a:solidFill>
            </a:endParaRPr>
          </a:p>
          <a:p>
            <a:pPr marL="228600" lvl="2" indent="0">
              <a:spcBef>
                <a:spcPct val="0"/>
              </a:spcBef>
              <a:buFont typeface="Wingdings" pitchFamily="2" charset="2"/>
              <a:buNone/>
              <a:defRPr/>
            </a:pPr>
            <a:r>
              <a:rPr lang="ja-JP" altLang="en-US" dirty="0">
                <a:solidFill>
                  <a:srgbClr val="000000"/>
                </a:solidFill>
              </a:rPr>
              <a:t>　</a:t>
            </a:r>
            <a:r>
              <a:rPr lang="ja-JP" altLang="en-US" dirty="0" smtClean="0">
                <a:solidFill>
                  <a:srgbClr val="000000"/>
                </a:solidFill>
              </a:rPr>
              <a:t>　　　他のライセンスとの互換性、ライセンスの機械可読性</a:t>
            </a:r>
            <a:r>
              <a:rPr lang="en-US" altLang="ja-JP" dirty="0" smtClean="0">
                <a:solidFill>
                  <a:srgbClr val="000000"/>
                </a:solidFill>
              </a:rPr>
              <a:t>.</a:t>
            </a:r>
          </a:p>
          <a:p>
            <a:pPr marL="228600" lvl="2" indent="0">
              <a:spcBef>
                <a:spcPct val="0"/>
              </a:spcBef>
              <a:buFont typeface="Wingdings" pitchFamily="2" charset="2"/>
              <a:buNone/>
              <a:defRPr/>
            </a:pPr>
            <a:r>
              <a:rPr lang="ja-JP" altLang="en-US" sz="2600" dirty="0" smtClean="0">
                <a:solidFill>
                  <a:srgbClr val="000000"/>
                </a:solidFill>
              </a:rPr>
              <a:t>②提供のしやすさ</a:t>
            </a:r>
            <a:endParaRPr lang="en-US" altLang="ja-JP" sz="2600" dirty="0" smtClean="0">
              <a:solidFill>
                <a:srgbClr val="000000"/>
              </a:solidFill>
            </a:endParaRPr>
          </a:p>
          <a:p>
            <a:pPr marL="228600" lvl="2" indent="0">
              <a:spcBef>
                <a:spcPct val="0"/>
              </a:spcBef>
              <a:buFont typeface="Wingdings" pitchFamily="2" charset="2"/>
              <a:buNone/>
              <a:defRPr/>
            </a:pPr>
            <a:r>
              <a:rPr lang="en-US" altLang="ja-JP" dirty="0">
                <a:solidFill>
                  <a:srgbClr val="000000"/>
                </a:solidFill>
              </a:rPr>
              <a:t>	</a:t>
            </a:r>
            <a:r>
              <a:rPr lang="ja-JP" altLang="en-US" dirty="0" smtClean="0">
                <a:solidFill>
                  <a:srgbClr val="000000"/>
                </a:solidFill>
              </a:rPr>
              <a:t>ライセンスのつけやすさ（わかりやすさ、手間の少なさ）</a:t>
            </a:r>
            <a:endParaRPr lang="en-US" altLang="ja-JP" dirty="0" smtClean="0">
              <a:solidFill>
                <a:srgbClr val="000000"/>
              </a:solidFill>
            </a:endParaRPr>
          </a:p>
          <a:p>
            <a:pPr marL="228600" lvl="2" indent="0">
              <a:spcBef>
                <a:spcPct val="0"/>
              </a:spcBef>
              <a:buFont typeface="Wingdings" pitchFamily="2" charset="2"/>
              <a:buNone/>
              <a:defRPr/>
            </a:pPr>
            <a:r>
              <a:rPr lang="en-US" altLang="ja-JP" dirty="0">
                <a:solidFill>
                  <a:srgbClr val="000000"/>
                </a:solidFill>
              </a:rPr>
              <a:t>	</a:t>
            </a:r>
            <a:r>
              <a:rPr lang="ja-JP" altLang="en-US" dirty="0" smtClean="0">
                <a:solidFill>
                  <a:srgbClr val="000000"/>
                </a:solidFill>
              </a:rPr>
              <a:t>提供元の要望を反映できるオプションあり（利用制限、課金）</a:t>
            </a:r>
            <a:endParaRPr lang="en-US" altLang="ja-JP" dirty="0" smtClean="0">
              <a:solidFill>
                <a:srgbClr val="000000"/>
              </a:solidFill>
            </a:endParaRPr>
          </a:p>
          <a:p>
            <a:pPr marL="228600" lvl="2" indent="0">
              <a:spcBef>
                <a:spcPct val="0"/>
              </a:spcBef>
              <a:buFont typeface="Wingdings" pitchFamily="2" charset="2"/>
              <a:buNone/>
              <a:defRPr/>
            </a:pPr>
            <a:r>
              <a:rPr lang="en-US" altLang="ja-JP" dirty="0">
                <a:solidFill>
                  <a:srgbClr val="000000"/>
                </a:solidFill>
              </a:rPr>
              <a:t>	</a:t>
            </a:r>
            <a:r>
              <a:rPr lang="ja-JP" altLang="en-US" dirty="0" smtClean="0">
                <a:solidFill>
                  <a:srgbClr val="000000"/>
                </a:solidFill>
              </a:rPr>
              <a:t>無保証・免責事項が入っている</a:t>
            </a:r>
            <a:endParaRPr lang="en-US" altLang="ja-JP" dirty="0" smtClean="0">
              <a:solidFill>
                <a:srgbClr val="000000"/>
              </a:solidFill>
            </a:endParaRPr>
          </a:p>
        </p:txBody>
      </p:sp>
      <p:sp>
        <p:nvSpPr>
          <p:cNvPr id="4" name="テキスト ボックス 3"/>
          <p:cNvSpPr txBox="1"/>
          <p:nvPr/>
        </p:nvSpPr>
        <p:spPr>
          <a:xfrm>
            <a:off x="251520" y="1284536"/>
            <a:ext cx="7344816" cy="523220"/>
          </a:xfrm>
          <a:prstGeom prst="rect">
            <a:avLst/>
          </a:prstGeom>
          <a:noFill/>
        </p:spPr>
        <p:txBody>
          <a:bodyPr wrap="square" rtlCol="0">
            <a:spAutoFit/>
          </a:bodyPr>
          <a:lstStyle/>
          <a:p>
            <a:pPr marL="228600" lvl="2" indent="0">
              <a:spcBef>
                <a:spcPct val="0"/>
              </a:spcBef>
              <a:buNone/>
              <a:defRPr/>
            </a:pPr>
            <a:r>
              <a:rPr lang="ja-JP" altLang="en-US" sz="2800" dirty="0">
                <a:solidFill>
                  <a:srgbClr val="000000"/>
                </a:solidFill>
                <a:latin typeface="HGS明朝E" pitchFamily="18" charset="-128"/>
                <a:ea typeface="HGS明朝E" pitchFamily="18" charset="-128"/>
              </a:rPr>
              <a:t>パブリックライセンスによる標準化</a:t>
            </a:r>
            <a:endParaRPr lang="en-US" altLang="ja-JP" sz="2800" dirty="0">
              <a:solidFill>
                <a:srgbClr val="000000"/>
              </a:solidFill>
              <a:latin typeface="HGS明朝E" pitchFamily="18" charset="-128"/>
              <a:ea typeface="HGS明朝E" pitchFamily="18" charset="-128"/>
            </a:endParaRPr>
          </a:p>
        </p:txBody>
      </p:sp>
      <p:sp>
        <p:nvSpPr>
          <p:cNvPr id="5" name="テキスト ボックス 4"/>
          <p:cNvSpPr txBox="1"/>
          <p:nvPr/>
        </p:nvSpPr>
        <p:spPr>
          <a:xfrm>
            <a:off x="683568" y="1807756"/>
            <a:ext cx="7416824" cy="2308324"/>
          </a:xfrm>
          <a:prstGeom prst="rect">
            <a:avLst/>
          </a:prstGeom>
          <a:effectLst>
            <a:innerShdw blurRad="63500" dist="50800" dir="2700000">
              <a:prstClr val="black">
                <a:alpha val="50000"/>
              </a:prstClr>
            </a:innerShdw>
          </a:effectLst>
        </p:spPr>
        <p:style>
          <a:lnRef idx="1">
            <a:schemeClr val="accent2"/>
          </a:lnRef>
          <a:fillRef idx="2">
            <a:schemeClr val="accent2"/>
          </a:fillRef>
          <a:effectRef idx="1">
            <a:schemeClr val="accent2"/>
          </a:effectRef>
          <a:fontRef idx="minor">
            <a:schemeClr val="dk1"/>
          </a:fontRef>
        </p:style>
        <p:txBody>
          <a:bodyPr wrap="square" rtlCol="0">
            <a:spAutoFit/>
          </a:bodyPr>
          <a:lstStyle/>
          <a:p>
            <a:pPr marL="228600" lvl="2" indent="0">
              <a:spcBef>
                <a:spcPct val="0"/>
              </a:spcBef>
              <a:buNone/>
              <a:defRPr/>
            </a:pPr>
            <a:r>
              <a:rPr lang="en-US" altLang="ja-JP" sz="2400" dirty="0">
                <a:solidFill>
                  <a:srgbClr val="000000"/>
                </a:solidFill>
                <a:latin typeface="+mj-lt"/>
              </a:rPr>
              <a:t>Creative Commons</a:t>
            </a:r>
          </a:p>
          <a:p>
            <a:pPr marL="228600" lvl="2" indent="0">
              <a:spcBef>
                <a:spcPct val="0"/>
              </a:spcBef>
              <a:buNone/>
              <a:defRPr/>
            </a:pPr>
            <a:r>
              <a:rPr lang="en-US" altLang="ja-JP" sz="2400" dirty="0">
                <a:solidFill>
                  <a:srgbClr val="000000"/>
                </a:solidFill>
              </a:rPr>
              <a:t>        (</a:t>
            </a:r>
            <a:r>
              <a:rPr lang="ja-JP" altLang="en-US" sz="2400" dirty="0">
                <a:solidFill>
                  <a:srgbClr val="000000"/>
                </a:solidFill>
              </a:rPr>
              <a:t>オーストラリア・ニュージーランド・ドイツ等）</a:t>
            </a:r>
            <a:endParaRPr lang="en-US" altLang="ja-JP" sz="2400" dirty="0">
              <a:solidFill>
                <a:srgbClr val="000000"/>
              </a:solidFill>
            </a:endParaRPr>
          </a:p>
          <a:p>
            <a:pPr marL="228600" lvl="2" indent="0">
              <a:spcBef>
                <a:spcPct val="0"/>
              </a:spcBef>
              <a:buFont typeface="Wingdings" pitchFamily="2" charset="2"/>
              <a:buNone/>
              <a:defRPr/>
            </a:pPr>
            <a:r>
              <a:rPr lang="en-US" altLang="ja-JP" sz="2400" dirty="0" smtClean="0">
                <a:solidFill>
                  <a:srgbClr val="000000"/>
                </a:solidFill>
                <a:latin typeface="+mj-lt"/>
              </a:rPr>
              <a:t>Open Government </a:t>
            </a:r>
            <a:r>
              <a:rPr lang="en-US" altLang="ja-JP" sz="2400" dirty="0">
                <a:solidFill>
                  <a:srgbClr val="000000"/>
                </a:solidFill>
                <a:latin typeface="+mj-lt"/>
              </a:rPr>
              <a:t>License</a:t>
            </a:r>
            <a:r>
              <a:rPr lang="ja-JP" altLang="en-US" sz="2400" dirty="0">
                <a:solidFill>
                  <a:srgbClr val="000000"/>
                </a:solidFill>
              </a:rPr>
              <a:t>　（英国）</a:t>
            </a:r>
            <a:endParaRPr lang="en-US" altLang="ja-JP" sz="2400" dirty="0">
              <a:solidFill>
                <a:srgbClr val="000000"/>
              </a:solidFill>
            </a:endParaRPr>
          </a:p>
          <a:p>
            <a:pPr marL="228600" lvl="2" indent="0">
              <a:spcBef>
                <a:spcPct val="0"/>
              </a:spcBef>
              <a:buFont typeface="Wingdings" pitchFamily="2" charset="2"/>
              <a:buNone/>
              <a:defRPr/>
            </a:pPr>
            <a:r>
              <a:rPr lang="en-US" altLang="ja-JP" sz="2400" dirty="0" smtClean="0">
                <a:solidFill>
                  <a:srgbClr val="000000"/>
                </a:solidFill>
                <a:latin typeface="+mj-lt"/>
              </a:rPr>
              <a:t>Open </a:t>
            </a:r>
            <a:r>
              <a:rPr lang="en-US" altLang="ja-JP" sz="2400" dirty="0">
                <a:solidFill>
                  <a:srgbClr val="000000"/>
                </a:solidFill>
                <a:latin typeface="+mj-lt"/>
              </a:rPr>
              <a:t>License</a:t>
            </a:r>
            <a:r>
              <a:rPr lang="ja-JP" altLang="en-US" sz="2400" dirty="0">
                <a:solidFill>
                  <a:srgbClr val="000000"/>
                </a:solidFill>
              </a:rPr>
              <a:t>　（フランス）</a:t>
            </a:r>
            <a:endParaRPr lang="en-US" altLang="ja-JP" sz="2400" dirty="0">
              <a:solidFill>
                <a:srgbClr val="000000"/>
              </a:solidFill>
            </a:endParaRPr>
          </a:p>
          <a:p>
            <a:pPr marL="228600" lvl="2" indent="0">
              <a:spcBef>
                <a:spcPct val="0"/>
              </a:spcBef>
              <a:buFont typeface="Wingdings" pitchFamily="2" charset="2"/>
              <a:buNone/>
              <a:defRPr/>
            </a:pPr>
            <a:r>
              <a:rPr lang="en-US" altLang="ja-JP" sz="2400" dirty="0">
                <a:solidFill>
                  <a:srgbClr val="000000"/>
                </a:solidFill>
              </a:rPr>
              <a:t>	</a:t>
            </a:r>
          </a:p>
          <a:p>
            <a:pPr marL="228600" lvl="2" indent="0">
              <a:spcBef>
                <a:spcPct val="0"/>
              </a:spcBef>
              <a:buFont typeface="Wingdings" pitchFamily="2" charset="2"/>
              <a:buNone/>
              <a:defRPr/>
            </a:pPr>
            <a:r>
              <a:rPr lang="ja-JP" altLang="en-US" sz="2400" dirty="0" smtClean="0">
                <a:solidFill>
                  <a:srgbClr val="000000"/>
                </a:solidFill>
              </a:rPr>
              <a:t>ｃｆ</a:t>
            </a:r>
            <a:r>
              <a:rPr lang="ja-JP" altLang="en-US" sz="2400" dirty="0">
                <a:solidFill>
                  <a:srgbClr val="000000"/>
                </a:solidFill>
              </a:rPr>
              <a:t>．</a:t>
            </a:r>
            <a:r>
              <a:rPr lang="ja-JP" altLang="en-US" sz="2400" dirty="0" smtClean="0">
                <a:solidFill>
                  <a:srgbClr val="000000"/>
                </a:solidFill>
              </a:rPr>
              <a:t>米国：著作権法上</a:t>
            </a:r>
            <a:r>
              <a:rPr lang="ja-JP" altLang="en-US" sz="2400" dirty="0">
                <a:solidFill>
                  <a:srgbClr val="000000"/>
                </a:solidFill>
              </a:rPr>
              <a:t>、連邦政府の著作物に権利</a:t>
            </a:r>
            <a:r>
              <a:rPr lang="ja-JP" altLang="en-US" sz="2400" dirty="0" smtClean="0">
                <a:solidFill>
                  <a:srgbClr val="000000"/>
                </a:solidFill>
              </a:rPr>
              <a:t>なし</a:t>
            </a:r>
            <a:endParaRPr lang="en-US" altLang="ja-JP" sz="2400" dirty="0">
              <a:solidFill>
                <a:srgbClr val="000000"/>
              </a:solidFill>
            </a:endParaRPr>
          </a:p>
        </p:txBody>
      </p:sp>
    </p:spTree>
    <p:extLst>
      <p:ext uri="{BB962C8B-B14F-4D97-AF65-F5344CB8AC3E}">
        <p14:creationId xmlns:p14="http://schemas.microsoft.com/office/powerpoint/2010/main" val="2353472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標準ライセンスの例　　</a:t>
            </a:r>
            <a:endParaRPr kumimoji="1" lang="ja-JP" altLang="en-US" dirty="0"/>
          </a:p>
        </p:txBody>
      </p:sp>
      <p:sp>
        <p:nvSpPr>
          <p:cNvPr id="3" name="スライド番号プレースホルダー 2"/>
          <p:cNvSpPr>
            <a:spLocks noGrp="1"/>
          </p:cNvSpPr>
          <p:nvPr>
            <p:ph type="sldNum" sz="quarter" idx="12"/>
          </p:nvPr>
        </p:nvSpPr>
        <p:spPr/>
        <p:txBody>
          <a:bodyPr/>
          <a:lstStyle/>
          <a:p>
            <a:fld id="{ACBB7C98-B187-49AB-A435-217354B92C46}" type="slidenum">
              <a:rPr kumimoji="1" lang="ja-JP" altLang="en-US" smtClean="0"/>
              <a:pPr/>
              <a:t>8</a:t>
            </a:fld>
            <a:endParaRPr kumimoji="1" lang="ja-JP" altLang="en-US" dirty="0"/>
          </a:p>
        </p:txBody>
      </p:sp>
      <p:pic>
        <p:nvPicPr>
          <p:cNvPr id="205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347864" y="2636912"/>
            <a:ext cx="5184576" cy="358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056" y="260648"/>
            <a:ext cx="28098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1412776"/>
            <a:ext cx="3255963"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4588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提供機関向けの手引書の整備（ＮＺ）</a:t>
            </a:r>
            <a:endParaRPr kumimoji="1" lang="ja-JP" altLang="en-US" dirty="0"/>
          </a:p>
        </p:txBody>
      </p:sp>
      <p:sp>
        <p:nvSpPr>
          <p:cNvPr id="3" name="コンテンツ プレースホルダー 2"/>
          <p:cNvSpPr>
            <a:spLocks noGrp="1"/>
          </p:cNvSpPr>
          <p:nvPr>
            <p:ph sz="quarter" idx="1"/>
          </p:nvPr>
        </p:nvSpPr>
        <p:spPr>
          <a:xfrm>
            <a:off x="-108520" y="1340768"/>
            <a:ext cx="8229600" cy="5234136"/>
          </a:xfrm>
        </p:spPr>
        <p:txBody>
          <a:bodyPr>
            <a:normAutofit/>
          </a:bodyPr>
          <a:lstStyle/>
          <a:p>
            <a:pPr marL="274320" lvl="1" indent="0">
              <a:buNone/>
            </a:pPr>
            <a:endParaRPr lang="en-US" altLang="ja-JP" sz="2400" dirty="0" smtClean="0"/>
          </a:p>
          <a:p>
            <a:pPr marL="274320" lvl="1" indent="0">
              <a:buNone/>
            </a:pPr>
            <a:endParaRPr lang="en-US" altLang="ja-JP" dirty="0" smtClean="0"/>
          </a:p>
          <a:p>
            <a:pPr marL="274320" lvl="1" indent="0">
              <a:buNone/>
            </a:pPr>
            <a:endParaRPr lang="en-US" altLang="ja-JP" dirty="0" smtClean="0"/>
          </a:p>
          <a:p>
            <a:pPr marL="274320" lvl="1" indent="0">
              <a:buNone/>
            </a:pPr>
            <a:endParaRPr lang="en-US" altLang="ja-JP" dirty="0" smtClean="0"/>
          </a:p>
          <a:p>
            <a:pPr marL="274320" lvl="1" indent="0">
              <a:buNone/>
            </a:pPr>
            <a:endParaRPr lang="en-US" altLang="ja-JP" dirty="0" smtClean="0"/>
          </a:p>
          <a:p>
            <a:pPr marL="274320" lvl="1" indent="0">
              <a:buNone/>
            </a:pPr>
            <a:endParaRPr lang="en-US" altLang="ja-JP" dirty="0" smtClean="0"/>
          </a:p>
          <a:p>
            <a:pPr marL="274320" lvl="1" indent="0">
              <a:buNone/>
            </a:pPr>
            <a:r>
              <a:rPr lang="ja-JP" altLang="en-US" dirty="0"/>
              <a:t>　</a:t>
            </a:r>
            <a:r>
              <a:rPr lang="ja-JP" altLang="en-US" dirty="0" smtClean="0"/>
              <a:t> </a:t>
            </a:r>
            <a:endParaRPr lang="en-US" altLang="ja-JP" dirty="0" smtClean="0"/>
          </a:p>
          <a:p>
            <a:pPr marL="274320" lvl="1" indent="0">
              <a:buNone/>
            </a:pPr>
            <a:endParaRPr lang="en-US" altLang="ja-JP" dirty="0" smtClean="0"/>
          </a:p>
          <a:p>
            <a:pPr lvl="1"/>
            <a:endParaRPr lang="en-US" altLang="ja-JP" dirty="0"/>
          </a:p>
          <a:p>
            <a:pPr lvl="1"/>
            <a:endParaRPr lang="en-US" altLang="ja-JP" dirty="0" smtClean="0"/>
          </a:p>
        </p:txBody>
      </p:sp>
      <p:pic>
        <p:nvPicPr>
          <p:cNvPr id="1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56336" y="1412776"/>
            <a:ext cx="3291408" cy="4781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スライド番号プレースホルダ 5"/>
          <p:cNvSpPr>
            <a:spLocks noGrp="1"/>
          </p:cNvSpPr>
          <p:nvPr>
            <p:ph type="sldNum" sz="quarter" idx="12"/>
          </p:nvPr>
        </p:nvSpPr>
        <p:spPr/>
        <p:txBody>
          <a:bodyPr/>
          <a:lstStyle/>
          <a:p>
            <a:fld id="{ACBB7C98-B187-49AB-A435-217354B92C46}" type="slidenum">
              <a:rPr kumimoji="1" lang="ja-JP" altLang="en-US" smtClean="0"/>
              <a:pPr/>
              <a:t>9</a:t>
            </a:fld>
            <a:endParaRPr kumimoji="1" lang="ja-JP" altLang="en-US" dirty="0"/>
          </a:p>
        </p:txBody>
      </p:sp>
      <p:graphicFrame>
        <p:nvGraphicFramePr>
          <p:cNvPr id="7" name="図表 6"/>
          <p:cNvGraphicFramePr/>
          <p:nvPr>
            <p:extLst>
              <p:ext uri="{D42A27DB-BD31-4B8C-83A1-F6EECF244321}">
                <p14:modId xmlns:p14="http://schemas.microsoft.com/office/powerpoint/2010/main" val="2492115898"/>
              </p:ext>
            </p:extLst>
          </p:nvPr>
        </p:nvGraphicFramePr>
        <p:xfrm>
          <a:off x="251520" y="2276872"/>
          <a:ext cx="4608512" cy="41044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テキスト ボックス 7"/>
          <p:cNvSpPr txBox="1"/>
          <p:nvPr/>
        </p:nvSpPr>
        <p:spPr>
          <a:xfrm>
            <a:off x="323528" y="1124744"/>
            <a:ext cx="4536504" cy="1015663"/>
          </a:xfrm>
          <a:prstGeom prst="rect">
            <a:avLst/>
          </a:prstGeom>
          <a:ln>
            <a:solidFill>
              <a:schemeClr val="accent2">
                <a:lumMod val="75000"/>
              </a:schemeClr>
            </a:solidFill>
          </a:ln>
          <a:effectLst>
            <a:innerShdw blurRad="63500" dist="50800" dir="2700000">
              <a:prstClr val="black">
                <a:alpha val="50000"/>
              </a:prstClr>
            </a:innerShd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274320" lvl="1" indent="0">
              <a:buNone/>
            </a:pPr>
            <a:r>
              <a:rPr lang="en-US" altLang="ja-JP" sz="2400" dirty="0" smtClean="0">
                <a:latin typeface="+mj-lt"/>
              </a:rPr>
              <a:t>NZGOAL framework</a:t>
            </a:r>
          </a:p>
          <a:p>
            <a:pPr marL="274320" lvl="1" indent="0">
              <a:buNone/>
            </a:pPr>
            <a:r>
              <a:rPr lang="en-US" altLang="ja-JP" dirty="0" smtClean="0">
                <a:latin typeface="+mj-lt"/>
              </a:rPr>
              <a:t>(New Zealand  Government Open Access and Licensing)</a:t>
            </a:r>
            <a:endParaRPr lang="en-US" altLang="ja-JP" dirty="0">
              <a:latin typeface="+mj-lt"/>
            </a:endParaRPr>
          </a:p>
        </p:txBody>
      </p:sp>
    </p:spTree>
    <p:extLst>
      <p:ext uri="{BB962C8B-B14F-4D97-AF65-F5344CB8AC3E}">
        <p14:creationId xmlns:p14="http://schemas.microsoft.com/office/powerpoint/2010/main" val="6140095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2984</TotalTime>
  <Words>1420</Words>
  <Application>Microsoft Office PowerPoint</Application>
  <PresentationFormat>画面に合わせる (4:3)</PresentationFormat>
  <Paragraphs>287</Paragraphs>
  <Slides>14</Slides>
  <Notes>7</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アース</vt:lpstr>
      <vt:lpstr>オープンデータ流通推進コンソーシアム データガバナンス委員会報告</vt:lpstr>
      <vt:lpstr>委員会の目的と構成員</vt:lpstr>
      <vt:lpstr>　　    　    既に公開されている多種多様な情報</vt:lpstr>
      <vt:lpstr>　  </vt:lpstr>
      <vt:lpstr>既存の利用規約の例（統計情報：統計局ＨＰ）</vt:lpstr>
      <vt:lpstr>利用条件に関する諸課題</vt:lpstr>
      <vt:lpstr>  諸外国の動向 </vt:lpstr>
      <vt:lpstr>標準ライセンスの例　　</vt:lpstr>
      <vt:lpstr>提供機関向けの手引書の整備（ＮＺ）</vt:lpstr>
      <vt:lpstr>委員会での今年度の検討（１）</vt:lpstr>
      <vt:lpstr>委員会での今年度の検討（２）　</vt:lpstr>
      <vt:lpstr>来年度以降の課題</vt:lpstr>
      <vt:lpstr>委員会開催状況</vt:lpstr>
      <vt:lpstr>PowerPoint プレゼンテーション</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気象データ・ハッカソン</dc:title>
  <dc:creator>高野　侑子</dc:creator>
  <cp:lastModifiedBy>村上　文洋</cp:lastModifiedBy>
  <cp:revision>103</cp:revision>
  <cp:lastPrinted>2012-12-09T13:13:34Z</cp:lastPrinted>
  <dcterms:created xsi:type="dcterms:W3CDTF">2012-11-30T13:43:40Z</dcterms:created>
  <dcterms:modified xsi:type="dcterms:W3CDTF">2012-12-09T16:13:24Z</dcterms:modified>
</cp:coreProperties>
</file>