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68" r:id="rId2"/>
    <p:sldId id="267" r:id="rId3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E7B2"/>
    <a:srgbClr val="3FCD6B"/>
    <a:srgbClr val="3CD098"/>
    <a:srgbClr val="2B9F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8" autoAdjust="0"/>
    <p:restoredTop sz="94660"/>
  </p:normalViewPr>
  <p:slideViewPr>
    <p:cSldViewPr>
      <p:cViewPr>
        <p:scale>
          <a:sx n="66" d="100"/>
          <a:sy n="66" d="100"/>
        </p:scale>
        <p:origin x="-642" y="-2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9451A-958E-4988-BEB6-9AD934B16362}" type="datetimeFigureOut">
              <a:rPr kumimoji="1" lang="ja-JP" altLang="en-US" smtClean="0"/>
              <a:t>2012/12/10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0A4A0-A6D6-4175-AAAC-D228E80F6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321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2B6B5E3C-4155-49E1-8B07-23F1C01CF3F3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81EAA50E-1411-4790-949F-DD802689F5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433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23643472-4862-4361-840D-14D3AA7FCCF2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3A5CB231-9862-4ED6-9611-4DC4084043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567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DF8EC640-8B9C-4669-97BB-2144919EA068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88D24AAE-35DC-44F7-B11F-4835B6823E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67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8C23F1A3-2626-41F1-9D00-BCE9B11DE8EE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B273942D-313E-467F-A2DD-E64053FAB0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406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B50297EA-E5DC-4B7B-A09B-2A28EF267365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B90B56C1-93D8-4E90-B653-11C5C8CE338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91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A2B597E5-59C8-4816-BB73-313BF5028F86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39AF4451-84F2-4209-AFEA-639D7BAA05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619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BA58CFD8-E8AF-4E0D-8BA8-34E0B09F0606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C6C494B7-B6D1-4B24-9E14-4EFC70F704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564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5F37FAA6-219C-40E9-B707-F05443CD772C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3E505554-38A6-4649-AD26-674038C6F9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500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8277BE71-9A0F-4894-92C2-7972F0F58D62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CC1C8984-8181-4612-BA3F-0BADD674D6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380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F363D91A-409A-4C37-86B0-7D7077AF21E6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998DFFE9-041D-4E90-B29B-6C60B81629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57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ECFBC2B9-096E-4285-98E2-8A94FDC80616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0759B3A2-1F31-4E4E-8983-E97193EBC1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179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9C2168DA-5BFD-420F-B61E-5047B2C76DA4}" type="datetimeFigureOut">
              <a:rPr lang="ja-JP" altLang="en-US"/>
              <a:pPr>
                <a:defRPr/>
              </a:pPr>
              <a:t>2012/12/10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7B98376E-97C9-4BB2-A921-AAD110DC41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855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Shape 2"/>
          <p:cNvSpPr>
            <a:spLocks noChangeArrowheads="1"/>
          </p:cNvSpPr>
          <p:nvPr/>
        </p:nvSpPr>
        <p:spPr bwMode="auto">
          <a:xfrm>
            <a:off x="378354" y="211138"/>
            <a:ext cx="8930879" cy="387350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8" rIns="91413" bIns="45708" anchor="ctr"/>
          <a:lstStyle/>
          <a:p>
            <a:pPr>
              <a:defRPr/>
            </a:pPr>
            <a:endParaRPr lang="ja-JP" altLang="en-US" sz="24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1" name="AutoShape 5"/>
          <p:cNvSpPr>
            <a:spLocks noChangeArrowheads="1"/>
          </p:cNvSpPr>
          <p:nvPr/>
        </p:nvSpPr>
        <p:spPr bwMode="auto">
          <a:xfrm>
            <a:off x="430088" y="42144"/>
            <a:ext cx="8915400" cy="722560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0099CC">
                        <a:gamma/>
                        <a:tint val="73725"/>
                        <a:invGamma/>
                      </a:srgbClr>
                    </a:gs>
                    <a:gs pos="100000">
                      <a:srgbClr val="0099CC">
                        <a:alpha val="70000"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8" rIns="91413" bIns="45708" anchor="ctr"/>
          <a:lstStyle/>
          <a:p>
            <a:pPr algn="ctr">
              <a:defRPr/>
            </a:pP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電子行政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オープンデータ戦略の概要について</a:t>
            </a:r>
            <a:endParaRPr lang="en-US" altLang="ja-JP" sz="28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>
              <a:defRPr/>
            </a:pPr>
            <a:endParaRPr lang="en-US" altLang="ja-JP" sz="8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>
              <a:defRPr/>
            </a:pPr>
            <a:r>
              <a:rPr lang="ja-JP" altLang="en-US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平成２４年１２月１０日　内閣官房ＩＴ担当室</a:t>
            </a:r>
            <a:endParaRPr lang="ja-JP" altLang="en-US" dirty="0">
              <a:solidFill>
                <a:prstClr val="whit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13319" name="正方形/長方形 5"/>
          <p:cNvGrpSpPr>
            <a:grpSpLocks/>
          </p:cNvGrpSpPr>
          <p:nvPr/>
        </p:nvGrpSpPr>
        <p:grpSpPr bwMode="auto">
          <a:xfrm>
            <a:off x="0" y="836712"/>
            <a:ext cx="9906000" cy="177800"/>
            <a:chOff x="-4" y="276"/>
            <a:chExt cx="5764" cy="112"/>
          </a:xfrm>
        </p:grpSpPr>
        <p:pic>
          <p:nvPicPr>
            <p:cNvPr id="13329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3330" name="Text Box 5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9pPr>
            </a:lstStyle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endParaRPr lang="ja-JP" altLang="en-US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sp>
        <p:nvSpPr>
          <p:cNvPr id="12" name="角丸四角形 11"/>
          <p:cNvSpPr/>
          <p:nvPr/>
        </p:nvSpPr>
        <p:spPr>
          <a:xfrm>
            <a:off x="128464" y="1318241"/>
            <a:ext cx="9583832" cy="814615"/>
          </a:xfrm>
          <a:prstGeom prst="roundRect">
            <a:avLst>
              <a:gd name="adj" fmla="val 564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2000" rtlCol="0" anchor="t"/>
          <a:lstStyle/>
          <a:p>
            <a:r>
              <a:rPr lang="ja-JP" altLang="en-US" sz="1400" b="1" dirty="0" smtClean="0"/>
              <a:t>①</a:t>
            </a:r>
            <a:r>
              <a:rPr lang="ja-JP" altLang="en-US" sz="1400" b="1" dirty="0"/>
              <a:t>　透明性・信頼性</a:t>
            </a:r>
            <a:r>
              <a:rPr lang="ja-JP" altLang="en-US" sz="1400" b="1" dirty="0" smtClean="0"/>
              <a:t>向上</a:t>
            </a:r>
            <a:r>
              <a:rPr lang="ja-JP" altLang="en-US" sz="1400" dirty="0"/>
              <a:t>　</a:t>
            </a:r>
            <a:r>
              <a:rPr lang="ja-JP" altLang="en-US" sz="1400" dirty="0" smtClean="0"/>
              <a:t>　　　  →</a:t>
            </a:r>
            <a:r>
              <a:rPr lang="ja-JP" altLang="en-US" sz="1400" dirty="0"/>
              <a:t>　</a:t>
            </a:r>
            <a:r>
              <a:rPr lang="ja-JP" altLang="en-US" sz="1200" dirty="0" smtClean="0"/>
              <a:t>行政の透明性の向上、行政への国民からの信頼性の向上</a:t>
            </a:r>
            <a:endParaRPr lang="en-US" altLang="ja-JP" sz="1200" dirty="0" smtClean="0"/>
          </a:p>
          <a:p>
            <a:r>
              <a:rPr lang="ja-JP" altLang="en-US" sz="1400" b="1" dirty="0" smtClean="0"/>
              <a:t>②</a:t>
            </a:r>
            <a:r>
              <a:rPr lang="ja-JP" altLang="en-US" sz="1400" b="1" dirty="0"/>
              <a:t>　国民参加・官民協働</a:t>
            </a:r>
            <a:r>
              <a:rPr lang="ja-JP" altLang="en-US" sz="1400" b="1" dirty="0" smtClean="0"/>
              <a:t>推進</a:t>
            </a:r>
            <a:r>
              <a:rPr lang="ja-JP" altLang="en-US" sz="1600" dirty="0"/>
              <a:t>　</a:t>
            </a:r>
            <a:r>
              <a:rPr lang="ja-JP" altLang="en-US" sz="1400" dirty="0" smtClean="0"/>
              <a:t>→</a:t>
            </a:r>
            <a:r>
              <a:rPr lang="ja-JP" altLang="en-US" sz="1400" dirty="0"/>
              <a:t>　</a:t>
            </a:r>
            <a:r>
              <a:rPr lang="ja-JP" altLang="en-US" sz="1200" dirty="0" smtClean="0"/>
              <a:t>創意工夫を活かした公共サービスの迅速かつ効率的な提供、ニーズや価値観の多様化等への対応</a:t>
            </a:r>
            <a:endParaRPr lang="en-US" altLang="ja-JP" sz="1200" dirty="0" smtClean="0"/>
          </a:p>
          <a:p>
            <a:r>
              <a:rPr lang="ja-JP" altLang="en-US" sz="1400" b="1" dirty="0" smtClean="0"/>
              <a:t>③</a:t>
            </a:r>
            <a:r>
              <a:rPr lang="ja-JP" altLang="en-US" sz="1400" b="1" dirty="0"/>
              <a:t>　経済活性化・行政</a:t>
            </a:r>
            <a:r>
              <a:rPr lang="ja-JP" altLang="en-US" sz="1400" b="1" dirty="0" smtClean="0"/>
              <a:t>効率化</a:t>
            </a:r>
            <a:r>
              <a:rPr lang="ja-JP" altLang="en-US" sz="1400" dirty="0"/>
              <a:t>　</a:t>
            </a:r>
            <a:r>
              <a:rPr lang="ja-JP" altLang="en-US" sz="700" dirty="0" smtClean="0"/>
              <a:t> </a:t>
            </a:r>
            <a:r>
              <a:rPr lang="ja-JP" altLang="en-US" sz="1400" dirty="0" smtClean="0"/>
              <a:t>→　</a:t>
            </a:r>
            <a:r>
              <a:rPr lang="ja-JP" altLang="en-US" sz="1200" dirty="0" smtClean="0"/>
              <a:t>我が国全体の経済活性化、国・地方公共団体の業務効率化、高度化</a:t>
            </a:r>
          </a:p>
          <a:p>
            <a:endParaRPr lang="ja-JP" altLang="en-US" sz="1400" dirty="0" smtClean="0"/>
          </a:p>
          <a:p>
            <a:endParaRPr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128464" y="2506410"/>
            <a:ext cx="9583832" cy="1152128"/>
          </a:xfrm>
          <a:prstGeom prst="roundRect">
            <a:avLst>
              <a:gd name="adj" fmla="val 472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2000" rtlCol="0" anchor="t"/>
          <a:lstStyle/>
          <a:p>
            <a:pPr lvl="0"/>
            <a:r>
              <a:rPr lang="en-US" altLang="ja-JP" sz="1400" b="1" dirty="0" smtClean="0"/>
              <a:t>【</a:t>
            </a:r>
            <a:r>
              <a:rPr lang="ja-JP" altLang="en-US" sz="1400" b="1" dirty="0" smtClean="0"/>
              <a:t>基本原則</a:t>
            </a:r>
            <a:r>
              <a:rPr lang="en-US" altLang="ja-JP" sz="1400" b="1" dirty="0" smtClean="0"/>
              <a:t>】</a:t>
            </a:r>
            <a:endParaRPr lang="ja-JP" altLang="en-US" sz="1400" b="1" dirty="0" smtClean="0"/>
          </a:p>
          <a:p>
            <a:pPr lvl="0"/>
            <a:r>
              <a:rPr lang="ja-JP" altLang="en-US" sz="1400" b="1" dirty="0" smtClean="0"/>
              <a:t>　</a:t>
            </a:r>
            <a:r>
              <a:rPr lang="en-US" altLang="ja-JP" sz="1400" b="1" dirty="0" smtClean="0"/>
              <a:t> </a:t>
            </a:r>
            <a:r>
              <a:rPr lang="ja-JP" altLang="en-US" sz="1400" b="1" dirty="0" smtClean="0"/>
              <a:t>①　</a:t>
            </a:r>
            <a:r>
              <a:rPr lang="ja-JP" altLang="ja-JP" sz="1400" b="1" dirty="0"/>
              <a:t>政府自ら積極的に公共データを公開すること</a:t>
            </a:r>
          </a:p>
          <a:p>
            <a:pPr lvl="0"/>
            <a:r>
              <a:rPr lang="ja-JP" altLang="en-US" sz="1400" b="1" dirty="0" smtClean="0"/>
              <a:t>　 ②　</a:t>
            </a:r>
            <a:r>
              <a:rPr lang="ja-JP" altLang="ja-JP" sz="1400" b="1" dirty="0" smtClean="0"/>
              <a:t>機械</a:t>
            </a:r>
            <a:r>
              <a:rPr lang="ja-JP" altLang="ja-JP" sz="1400" b="1" dirty="0"/>
              <a:t>判読</a:t>
            </a:r>
            <a:r>
              <a:rPr lang="ja-JP" altLang="ja-JP" sz="1400" b="1" dirty="0" smtClean="0"/>
              <a:t>可能</a:t>
            </a:r>
            <a:r>
              <a:rPr lang="ja-JP" altLang="en-US" sz="1400" b="1" dirty="0" smtClean="0"/>
              <a:t>で二次利用が容易な</a:t>
            </a:r>
            <a:r>
              <a:rPr lang="ja-JP" altLang="ja-JP" sz="1400" b="1" dirty="0" smtClean="0"/>
              <a:t>形式</a:t>
            </a:r>
            <a:r>
              <a:rPr lang="ja-JP" altLang="ja-JP" sz="1400" b="1" dirty="0"/>
              <a:t>で公開すること</a:t>
            </a:r>
          </a:p>
          <a:p>
            <a:pPr lvl="0"/>
            <a:r>
              <a:rPr lang="ja-JP" altLang="en-US" sz="1400" b="1" dirty="0" smtClean="0"/>
              <a:t> 　③　</a:t>
            </a:r>
            <a:r>
              <a:rPr lang="ja-JP" altLang="ja-JP" sz="1400" b="1" dirty="0" smtClean="0"/>
              <a:t>営利</a:t>
            </a:r>
            <a:r>
              <a:rPr lang="ja-JP" altLang="ja-JP" sz="1400" b="1" dirty="0"/>
              <a:t>目的、非営利目的を</a:t>
            </a:r>
            <a:r>
              <a:rPr lang="ja-JP" altLang="ja-JP" sz="1400" b="1" dirty="0" smtClean="0"/>
              <a:t>問わず活用</a:t>
            </a:r>
            <a:r>
              <a:rPr lang="ja-JP" altLang="ja-JP" sz="1400" b="1" dirty="0"/>
              <a:t>を促進すること</a:t>
            </a:r>
          </a:p>
          <a:p>
            <a:pPr lvl="0"/>
            <a:r>
              <a:rPr lang="ja-JP" altLang="en-US" sz="1400" b="1" dirty="0" smtClean="0"/>
              <a:t> 　④　</a:t>
            </a:r>
            <a:r>
              <a:rPr lang="ja-JP" altLang="ja-JP" sz="1400" b="1" dirty="0" smtClean="0"/>
              <a:t>取組</a:t>
            </a:r>
            <a:r>
              <a:rPr lang="ja-JP" altLang="ja-JP" sz="1400" b="1" dirty="0"/>
              <a:t>可能な公共データから速やかに公開等の具体的な取組に着手し、成果を確実に蓄積していく</a:t>
            </a:r>
            <a:r>
              <a:rPr lang="ja-JP" altLang="ja-JP" sz="1400" b="1" dirty="0" smtClean="0"/>
              <a:t>こと</a:t>
            </a:r>
            <a:endParaRPr lang="ja-JP" altLang="en-US" sz="1400" b="1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117929" y="980728"/>
            <a:ext cx="2530817" cy="337513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/>
              <a:t>◆　意義・目的</a:t>
            </a:r>
            <a:endParaRPr kumimoji="1" lang="ja-JP" altLang="en-US" sz="1600" b="1" dirty="0"/>
          </a:p>
        </p:txBody>
      </p:sp>
      <p:sp>
        <p:nvSpPr>
          <p:cNvPr id="15" name="正方形/長方形 14"/>
          <p:cNvSpPr/>
          <p:nvPr/>
        </p:nvSpPr>
        <p:spPr>
          <a:xfrm>
            <a:off x="117929" y="2204864"/>
            <a:ext cx="2530817" cy="337513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/>
              <a:t>◆</a:t>
            </a:r>
            <a:r>
              <a:rPr kumimoji="1" lang="ja-JP" altLang="en-US" sz="1600" b="1" dirty="0" smtClean="0"/>
              <a:t>　</a:t>
            </a:r>
            <a:r>
              <a:rPr lang="ja-JP" altLang="en-US" sz="1600" b="1" dirty="0" smtClean="0"/>
              <a:t>基本的な方向性</a:t>
            </a:r>
            <a:endParaRPr kumimoji="1" lang="ja-JP" altLang="en-US" sz="1600" b="1" dirty="0"/>
          </a:p>
        </p:txBody>
      </p:sp>
      <p:sp>
        <p:nvSpPr>
          <p:cNvPr id="16" name="角丸四角形 15"/>
          <p:cNvSpPr/>
          <p:nvPr/>
        </p:nvSpPr>
        <p:spPr>
          <a:xfrm>
            <a:off x="94670" y="4041877"/>
            <a:ext cx="9667140" cy="2771499"/>
          </a:xfrm>
          <a:prstGeom prst="roundRect">
            <a:avLst>
              <a:gd name="adj" fmla="val 223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72000" rtlCol="0" anchor="t"/>
          <a:lstStyle/>
          <a:p>
            <a:r>
              <a:rPr lang="ja-JP" altLang="en-US" sz="1400" dirty="0" smtClean="0"/>
              <a:t>　</a:t>
            </a:r>
            <a:endParaRPr lang="en-US" altLang="ja-JP" sz="700" dirty="0" smtClean="0"/>
          </a:p>
        </p:txBody>
      </p:sp>
      <p:sp>
        <p:nvSpPr>
          <p:cNvPr id="17" name="角丸四角形 16"/>
          <p:cNvSpPr/>
          <p:nvPr/>
        </p:nvSpPr>
        <p:spPr>
          <a:xfrm>
            <a:off x="192768" y="4653135"/>
            <a:ext cx="9512760" cy="2123427"/>
          </a:xfrm>
          <a:prstGeom prst="roundRect">
            <a:avLst>
              <a:gd name="adj" fmla="val 501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２</a:t>
            </a:r>
            <a:r>
              <a:rPr lang="ja-JP" altLang="en-US" sz="1400" b="1" dirty="0">
                <a:solidFill>
                  <a:schemeClr val="tx1"/>
                </a:solidFill>
              </a:rPr>
              <a:t>　公共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データ活用</a:t>
            </a:r>
            <a:r>
              <a:rPr lang="ja-JP" altLang="en-US" sz="1400" b="1" dirty="0">
                <a:solidFill>
                  <a:schemeClr val="tx1"/>
                </a:solidFill>
              </a:rPr>
              <a:t>のための環境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整備  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《</a:t>
            </a:r>
            <a:r>
              <a:rPr lang="ja-JP" altLang="en-US" sz="1200" b="1" dirty="0">
                <a:solidFill>
                  <a:prstClr val="black"/>
                </a:solidFill>
              </a:rPr>
              <a:t>内閣官房、関係府省</a:t>
            </a:r>
            <a:r>
              <a:rPr lang="en-US" altLang="ja-JP" sz="1200" b="1" dirty="0">
                <a:solidFill>
                  <a:prstClr val="black"/>
                </a:solidFill>
              </a:rPr>
              <a:t>》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官民による実務者会議を設置、以下の論点について検討</a:t>
            </a:r>
            <a:r>
              <a:rPr lang="ja-JP" altLang="en-US" sz="1400" dirty="0" smtClean="0">
                <a:solidFill>
                  <a:schemeClr val="tx1"/>
                </a:solidFill>
              </a:rPr>
              <a:t>、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en-US" altLang="ja-JP" sz="1400" dirty="0">
                <a:solidFill>
                  <a:schemeClr val="tx1"/>
                </a:solidFill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</a:rPr>
              <a:t>  24</a:t>
            </a:r>
            <a:r>
              <a:rPr lang="ja-JP" altLang="en-US" sz="1400" dirty="0">
                <a:solidFill>
                  <a:schemeClr val="tx1"/>
                </a:solidFill>
              </a:rPr>
              <a:t>年度中にロードマップ策定、その後</a:t>
            </a:r>
            <a:r>
              <a:rPr lang="ja-JP" altLang="en-US" sz="1400" dirty="0" smtClean="0">
                <a:solidFill>
                  <a:schemeClr val="tx1"/>
                </a:solidFill>
              </a:rPr>
              <a:t>フォローアップ。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en-US" altLang="ja-JP" sz="1400" spc="-40" dirty="0">
                <a:solidFill>
                  <a:schemeClr val="tx1"/>
                </a:solidFill>
              </a:rPr>
              <a:t> </a:t>
            </a:r>
            <a:r>
              <a:rPr lang="en-US" altLang="ja-JP" sz="1400" spc="-40" dirty="0" smtClean="0">
                <a:solidFill>
                  <a:schemeClr val="tx1"/>
                </a:solidFill>
              </a:rPr>
              <a:t>         </a:t>
            </a:r>
            <a:r>
              <a:rPr lang="ja-JP" altLang="en-US" sz="1400" spc="-40" dirty="0" smtClean="0">
                <a:solidFill>
                  <a:schemeClr val="tx1"/>
                </a:solidFill>
              </a:rPr>
              <a:t>①　公共データ活用のために必要なルール等の整備</a:t>
            </a:r>
          </a:p>
          <a:p>
            <a:pPr marL="361950" indent="-361950"/>
            <a:r>
              <a:rPr lang="ja-JP" altLang="en-US" sz="1400" dirty="0" smtClean="0"/>
              <a:t>　　　</a:t>
            </a:r>
            <a:r>
              <a:rPr lang="ja-JP" altLang="en-US" sz="1400" spc="-40" dirty="0" smtClean="0">
                <a:solidFill>
                  <a:schemeClr val="tx1"/>
                </a:solidFill>
              </a:rPr>
              <a:t>②　データカタログ</a:t>
            </a:r>
            <a:r>
              <a:rPr lang="ja-JP" altLang="en-US" sz="1400" spc="-40" dirty="0">
                <a:solidFill>
                  <a:schemeClr val="tx1"/>
                </a:solidFill>
              </a:rPr>
              <a:t>の</a:t>
            </a:r>
            <a:r>
              <a:rPr lang="ja-JP" altLang="en-US" sz="1400" spc="-40" dirty="0" smtClean="0">
                <a:solidFill>
                  <a:schemeClr val="tx1"/>
                </a:solidFill>
              </a:rPr>
              <a:t>整備</a:t>
            </a:r>
          </a:p>
          <a:p>
            <a:pPr marL="361950" indent="-361950"/>
            <a:r>
              <a:rPr lang="ja-JP" altLang="en-US" sz="1400" spc="-40" dirty="0">
                <a:solidFill>
                  <a:schemeClr val="tx1"/>
                </a:solidFill>
              </a:rPr>
              <a:t>　</a:t>
            </a:r>
            <a:r>
              <a:rPr lang="ja-JP" altLang="en-US" sz="1400" spc="-40" dirty="0" smtClean="0">
                <a:solidFill>
                  <a:schemeClr val="tx1"/>
                </a:solidFill>
              </a:rPr>
              <a:t>　　③　データ形式・構造等の標準化の推進等</a:t>
            </a:r>
            <a:endParaRPr lang="ja-JP" altLang="en-US" sz="1400" spc="-40" dirty="0">
              <a:solidFill>
                <a:schemeClr val="tx1"/>
              </a:solidFill>
            </a:endParaRPr>
          </a:p>
          <a:p>
            <a:pPr marL="361950" indent="-361950"/>
            <a:r>
              <a:rPr lang="ja-JP" altLang="en-US" sz="1400" spc="-40" dirty="0" smtClean="0">
                <a:solidFill>
                  <a:schemeClr val="tx1"/>
                </a:solidFill>
              </a:rPr>
              <a:t>　　　④　提供機関支援等についての検討</a:t>
            </a:r>
            <a:endParaRPr lang="en-US" altLang="ja-JP" sz="1400" spc="-40" dirty="0" smtClean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94672" y="3717032"/>
            <a:ext cx="2530817" cy="324000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/>
              <a:t>◆　具体的な</a:t>
            </a:r>
            <a:r>
              <a:rPr kumimoji="1" lang="ja-JP" altLang="en-US" sz="1600" b="1" dirty="0" smtClean="0"/>
              <a:t>施策</a:t>
            </a:r>
            <a:endParaRPr kumimoji="1" lang="ja-JP" altLang="en-US" sz="1600" b="1" dirty="0"/>
          </a:p>
        </p:txBody>
      </p:sp>
      <p:sp>
        <p:nvSpPr>
          <p:cNvPr id="19" name="角丸四角形 18"/>
          <p:cNvSpPr/>
          <p:nvPr/>
        </p:nvSpPr>
        <p:spPr>
          <a:xfrm>
            <a:off x="192768" y="4149080"/>
            <a:ext cx="9512760" cy="450032"/>
          </a:xfrm>
          <a:prstGeom prst="roundRect">
            <a:avLst>
              <a:gd name="adj" fmla="val 501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 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１</a:t>
            </a:r>
            <a:r>
              <a:rPr lang="ja-JP" altLang="en-US" sz="1400" b="1" dirty="0">
                <a:solidFill>
                  <a:prstClr val="black"/>
                </a:solidFill>
              </a:rPr>
              <a:t>　公共</a:t>
            </a:r>
            <a:r>
              <a:rPr lang="ja-JP" altLang="en-US" sz="1400" b="1" dirty="0" smtClean="0">
                <a:solidFill>
                  <a:prstClr val="black"/>
                </a:solidFill>
              </a:rPr>
              <a:t>データ活用</a:t>
            </a:r>
            <a:r>
              <a:rPr lang="ja-JP" altLang="en-US" sz="1400" b="1" dirty="0">
                <a:solidFill>
                  <a:prstClr val="black"/>
                </a:solidFill>
              </a:rPr>
              <a:t>の推進</a:t>
            </a:r>
            <a:r>
              <a:rPr lang="ja-JP" altLang="en-US" sz="1200" b="1" dirty="0">
                <a:solidFill>
                  <a:prstClr val="black"/>
                </a:solidFill>
              </a:rPr>
              <a:t>　</a:t>
            </a:r>
            <a:r>
              <a:rPr lang="en-US" altLang="ja-JP" sz="1200" b="1" dirty="0">
                <a:solidFill>
                  <a:prstClr val="black"/>
                </a:solidFill>
              </a:rPr>
              <a:t>《</a:t>
            </a:r>
            <a:r>
              <a:rPr lang="ja-JP" altLang="en-US" sz="1200" b="1" dirty="0">
                <a:solidFill>
                  <a:prstClr val="black"/>
                </a:solidFill>
              </a:rPr>
              <a:t>内閣官房、総務省、経済産業省</a:t>
            </a:r>
            <a:r>
              <a:rPr lang="en-US" altLang="ja-JP" sz="1200" b="1" dirty="0" smtClean="0">
                <a:solidFill>
                  <a:prstClr val="black"/>
                </a:solidFill>
              </a:rPr>
              <a:t>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279" y="4869160"/>
            <a:ext cx="4212217" cy="182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07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378354" y="211138"/>
            <a:ext cx="8930879" cy="387350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8" rIns="91413" bIns="45708" anchor="ctr"/>
          <a:lstStyle/>
          <a:p>
            <a:pPr>
              <a:defRPr/>
            </a:pPr>
            <a:endParaRPr lang="ja-JP" altLang="en-US" sz="24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0" name="AutoShape 2"/>
          <p:cNvSpPr>
            <a:spLocks noChangeArrowheads="1"/>
          </p:cNvSpPr>
          <p:nvPr/>
        </p:nvSpPr>
        <p:spPr bwMode="auto">
          <a:xfrm>
            <a:off x="378354" y="211138"/>
            <a:ext cx="8930879" cy="387350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9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8" rIns="91413" bIns="45708" anchor="ctr"/>
          <a:lstStyle/>
          <a:p>
            <a:pPr>
              <a:defRPr/>
            </a:pPr>
            <a:endParaRPr lang="ja-JP" altLang="en-US" sz="24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1" name="AutoShape 5"/>
          <p:cNvSpPr>
            <a:spLocks noChangeArrowheads="1"/>
          </p:cNvSpPr>
          <p:nvPr/>
        </p:nvSpPr>
        <p:spPr bwMode="auto">
          <a:xfrm>
            <a:off x="574410" y="-27384"/>
            <a:ext cx="8915400" cy="4683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0099CC">
                        <a:gamma/>
                        <a:tint val="73725"/>
                        <a:invGamma/>
                      </a:srgbClr>
                    </a:gs>
                    <a:gs pos="100000">
                      <a:srgbClr val="0099CC">
                        <a:alpha val="70000"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8" rIns="91413" bIns="45708" anchor="ctr"/>
          <a:lstStyle/>
          <a:p>
            <a:pPr algn="ctr">
              <a:defRPr/>
            </a:pPr>
            <a:r>
              <a:rPr lang="ja-JP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電子行政オープンデータ実務者</a:t>
            </a:r>
            <a:r>
              <a:rPr lang="ja-JP" alt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会議　構成員</a:t>
            </a:r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</a:p>
        </p:txBody>
      </p:sp>
      <p:grpSp>
        <p:nvGrpSpPr>
          <p:cNvPr id="13319" name="正方形/長方形 5"/>
          <p:cNvGrpSpPr>
            <a:grpSpLocks/>
          </p:cNvGrpSpPr>
          <p:nvPr/>
        </p:nvGrpSpPr>
        <p:grpSpPr bwMode="auto">
          <a:xfrm>
            <a:off x="0" y="476672"/>
            <a:ext cx="9906000" cy="177800"/>
            <a:chOff x="-4" y="276"/>
            <a:chExt cx="5764" cy="112"/>
          </a:xfrm>
        </p:grpSpPr>
        <p:pic>
          <p:nvPicPr>
            <p:cNvPr id="13329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3330" name="Text Box 5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ＭＳ Ｐゴシック" charset="-128"/>
                  <a:ea typeface="ＭＳ Ｐゴシック" charset="-128"/>
                </a:defRPr>
              </a:lvl9pPr>
            </a:lstStyle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endParaRPr lang="ja-JP" altLang="en-US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208584" y="741628"/>
            <a:ext cx="8136904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/>
              <a:t>    遠藤 紘一 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　　　　内閣</a:t>
            </a:r>
            <a:r>
              <a:rPr lang="ja-JP" altLang="en-US" sz="1600" dirty="0"/>
              <a:t>官房 政府情報化統括責任者（政府ＣＩＯ）</a:t>
            </a:r>
          </a:p>
          <a:p>
            <a:endParaRPr lang="ja-JP" altLang="en-US" sz="1000" dirty="0"/>
          </a:p>
          <a:p>
            <a:r>
              <a:rPr lang="ja-JP" altLang="en-US" sz="1600" dirty="0" smtClean="0"/>
              <a:t>    尾羽沢 </a:t>
            </a:r>
            <a:r>
              <a:rPr lang="ja-JP" altLang="en-US" sz="1600" dirty="0"/>
              <a:t>功 	</a:t>
            </a:r>
            <a:r>
              <a:rPr lang="en-US" altLang="ja-JP" sz="1600" dirty="0"/>
              <a:t>SAS Institute Japan</a:t>
            </a:r>
            <a:r>
              <a:rPr lang="ja-JP" altLang="en-US" sz="1600" dirty="0"/>
              <a:t>株式会社 執行役員 営業統括本部長</a:t>
            </a:r>
          </a:p>
          <a:p>
            <a:r>
              <a:rPr lang="ja-JP" altLang="en-US" sz="1600" dirty="0" smtClean="0"/>
              <a:t>    川島 </a:t>
            </a:r>
            <a:r>
              <a:rPr lang="ja-JP" altLang="en-US" sz="1600" dirty="0"/>
              <a:t>宏一 	佐賀県特別顧問、株式会社公共イノベーション代表取締役</a:t>
            </a:r>
          </a:p>
          <a:p>
            <a:r>
              <a:rPr lang="ja-JP" altLang="en-US" sz="1600" dirty="0" smtClean="0"/>
              <a:t>    小池 </a:t>
            </a:r>
            <a:r>
              <a:rPr lang="ja-JP" altLang="en-US" sz="1600" dirty="0"/>
              <a:t>博		株式会社日立コンサルティング テクニカルディレクター</a:t>
            </a:r>
          </a:p>
          <a:p>
            <a:r>
              <a:rPr lang="ja-JP" altLang="en-US" sz="1600" dirty="0" smtClean="0"/>
              <a:t>    越塚 </a:t>
            </a:r>
            <a:r>
              <a:rPr lang="ja-JP" altLang="en-US" sz="1600" dirty="0"/>
              <a:t>登		東京大学大学院 情報学環 教授</a:t>
            </a:r>
          </a:p>
          <a:p>
            <a:r>
              <a:rPr lang="ja-JP" altLang="en-US" sz="1600" dirty="0" smtClean="0"/>
              <a:t>    武田 </a:t>
            </a:r>
            <a:r>
              <a:rPr lang="ja-JP" altLang="en-US" sz="1600" dirty="0"/>
              <a:t>英明 　　　 </a:t>
            </a:r>
            <a:r>
              <a:rPr lang="ja-JP" altLang="en-US" sz="1600" dirty="0" smtClean="0"/>
              <a:t>　　 国立</a:t>
            </a:r>
            <a:r>
              <a:rPr lang="ja-JP" altLang="en-US" sz="1600" dirty="0"/>
              <a:t>情報学研究所 教授</a:t>
            </a:r>
          </a:p>
          <a:p>
            <a:r>
              <a:rPr lang="ja-JP" altLang="en-US" sz="1600" dirty="0" smtClean="0"/>
              <a:t>    長谷川 </a:t>
            </a:r>
            <a:r>
              <a:rPr lang="ja-JP" altLang="en-US" sz="1600" dirty="0"/>
              <a:t>孝 　　　 </a:t>
            </a:r>
            <a:r>
              <a:rPr lang="ja-JP" altLang="en-US" sz="1600" dirty="0" smtClean="0"/>
              <a:t>      横浜市 </a:t>
            </a:r>
            <a:r>
              <a:rPr lang="ja-JP" altLang="en-US" sz="1600" dirty="0"/>
              <a:t>政策局政策部担当部長</a:t>
            </a:r>
          </a:p>
          <a:p>
            <a:r>
              <a:rPr lang="ja-JP" altLang="en-US" sz="1600" dirty="0" smtClean="0"/>
              <a:t>◎村井 </a:t>
            </a:r>
            <a:r>
              <a:rPr lang="ja-JP" altLang="en-US" sz="1600" dirty="0"/>
              <a:t>純		慶應義塾大学 環境情報学部長</a:t>
            </a:r>
          </a:p>
          <a:p>
            <a:r>
              <a:rPr lang="ja-JP" altLang="en-US" sz="1600" dirty="0" smtClean="0"/>
              <a:t>    横溝 </a:t>
            </a:r>
            <a:r>
              <a:rPr lang="ja-JP" altLang="en-US" sz="1600" dirty="0"/>
              <a:t>陽一	</a:t>
            </a:r>
            <a:r>
              <a:rPr lang="ja-JP" altLang="en-US" sz="1600" dirty="0" smtClean="0"/>
              <a:t>株式</a:t>
            </a:r>
            <a:r>
              <a:rPr lang="ja-JP" altLang="en-US" sz="1600" dirty="0"/>
              <a:t>会社リガク 取締役 常務執行役員 社長室長</a:t>
            </a:r>
          </a:p>
          <a:p>
            <a:r>
              <a:rPr lang="ja-JP" altLang="en-US" sz="1600" dirty="0" smtClean="0"/>
              <a:t>    渡辺 </a:t>
            </a:r>
            <a:r>
              <a:rPr lang="ja-JP" altLang="en-US" sz="1600" dirty="0"/>
              <a:t>智暁	</a:t>
            </a:r>
            <a:r>
              <a:rPr lang="ja-JP" altLang="en-US" sz="1600" dirty="0" smtClean="0"/>
              <a:t>国際</a:t>
            </a:r>
            <a:r>
              <a:rPr lang="ja-JP" altLang="en-US" sz="1600" dirty="0"/>
              <a:t>大学</a:t>
            </a:r>
            <a:r>
              <a:rPr lang="en-US" altLang="ja-JP" sz="1600" dirty="0"/>
              <a:t>GLOCOM </a:t>
            </a:r>
            <a:r>
              <a:rPr lang="ja-JP" altLang="en-US" sz="1600" dirty="0"/>
              <a:t>主任研究員／准教授</a:t>
            </a:r>
          </a:p>
          <a:p>
            <a:r>
              <a:rPr lang="en-US" altLang="ja-JP" sz="1600" dirty="0" smtClean="0"/>
              <a:t> </a:t>
            </a:r>
            <a:endParaRPr lang="ja-JP" altLang="en-US" sz="1600" dirty="0"/>
          </a:p>
          <a:p>
            <a:r>
              <a:rPr lang="ja-JP" altLang="en-US" sz="1600" dirty="0" smtClean="0"/>
              <a:t>     総務省</a:t>
            </a:r>
            <a:r>
              <a:rPr lang="ja-JP" altLang="en-US" sz="1600" dirty="0"/>
              <a:t>　　　</a:t>
            </a:r>
            <a:r>
              <a:rPr lang="ja-JP" altLang="en-US" sz="1600" dirty="0" smtClean="0"/>
              <a:t>   大臣</a:t>
            </a:r>
            <a:r>
              <a:rPr lang="ja-JP" altLang="en-US" sz="1600" dirty="0"/>
              <a:t>官房 企画課長</a:t>
            </a:r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    </a:t>
            </a:r>
            <a:r>
              <a:rPr lang="ja-JP" altLang="en-US" sz="1600" dirty="0"/>
              <a:t>　　　　　</a:t>
            </a:r>
            <a:r>
              <a:rPr lang="ja-JP" altLang="en-US" sz="1600" dirty="0" smtClean="0"/>
              <a:t>　  </a:t>
            </a:r>
            <a:r>
              <a:rPr lang="ja-JP" altLang="en-US" sz="1600" dirty="0"/>
              <a:t>　行政管理局 管理官（業務・システム改革総括）</a:t>
            </a:r>
          </a:p>
          <a:p>
            <a:r>
              <a:rPr lang="ja-JP" altLang="en-US" sz="1600" dirty="0"/>
              <a:t>　　</a:t>
            </a:r>
            <a:r>
              <a:rPr lang="ja-JP" altLang="en-US" sz="1600" dirty="0" smtClean="0"/>
              <a:t>    </a:t>
            </a:r>
            <a:r>
              <a:rPr lang="ja-JP" altLang="en-US" sz="1600" dirty="0"/>
              <a:t>　　　　</a:t>
            </a:r>
            <a:r>
              <a:rPr lang="ja-JP" altLang="en-US" sz="1600" dirty="0" smtClean="0"/>
              <a:t>　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  情報流</a:t>
            </a:r>
            <a:r>
              <a:rPr lang="ja-JP" altLang="en-US" sz="1600" dirty="0"/>
              <a:t>通行政局 情報流通振興</a:t>
            </a:r>
            <a:r>
              <a:rPr lang="ja-JP" altLang="en-US" sz="1600" dirty="0" smtClean="0"/>
              <a:t>課長</a:t>
            </a:r>
            <a:endParaRPr lang="en-US" altLang="ja-JP" sz="1600" dirty="0" smtClean="0"/>
          </a:p>
          <a:p>
            <a:r>
              <a:rPr lang="ja-JP" altLang="en-US" sz="1600" dirty="0" smtClean="0"/>
              <a:t>     文部</a:t>
            </a:r>
            <a:r>
              <a:rPr lang="ja-JP" altLang="en-US" sz="1600" dirty="0"/>
              <a:t>科学省　大臣官房 総務課長</a:t>
            </a:r>
          </a:p>
          <a:p>
            <a:r>
              <a:rPr lang="ja-JP" altLang="en-US" sz="1600" dirty="0" smtClean="0"/>
              <a:t>     厚生</a:t>
            </a:r>
            <a:r>
              <a:rPr lang="ja-JP" altLang="en-US" sz="1600" dirty="0"/>
              <a:t>労働省　大臣官房 統計情報部 情報システム課長</a:t>
            </a:r>
          </a:p>
          <a:p>
            <a:r>
              <a:rPr lang="ja-JP" altLang="en-US" sz="1600" dirty="0" smtClean="0"/>
              <a:t>     農林</a:t>
            </a:r>
            <a:r>
              <a:rPr lang="ja-JP" altLang="en-US" sz="1600" dirty="0"/>
              <a:t>水産省　大臣官房 統計部 管理課長</a:t>
            </a:r>
          </a:p>
          <a:p>
            <a:r>
              <a:rPr lang="ja-JP" altLang="en-US" sz="1600" dirty="0" smtClean="0"/>
              <a:t>     経済</a:t>
            </a:r>
            <a:r>
              <a:rPr lang="ja-JP" altLang="en-US" sz="1600" dirty="0"/>
              <a:t>産業省　商務情報政策局 情報政策課長</a:t>
            </a:r>
          </a:p>
          <a:p>
            <a:r>
              <a:rPr lang="ja-JP" altLang="en-US" sz="1600" dirty="0" smtClean="0"/>
              <a:t>     国土</a:t>
            </a:r>
            <a:r>
              <a:rPr lang="ja-JP" altLang="en-US" sz="1600" dirty="0"/>
              <a:t>交通省　総合政策局 情報政策課長</a:t>
            </a:r>
          </a:p>
          <a:p>
            <a:r>
              <a:rPr lang="ja-JP" altLang="en-US" sz="1600" dirty="0" smtClean="0"/>
              <a:t>     国土</a:t>
            </a:r>
            <a:r>
              <a:rPr lang="ja-JP" altLang="en-US" sz="1600" dirty="0"/>
              <a:t>地理院 </a:t>
            </a:r>
            <a:r>
              <a:rPr lang="ja-JP" altLang="en-US" sz="1600" dirty="0" smtClean="0"/>
              <a:t>  企画</a:t>
            </a:r>
            <a:r>
              <a:rPr lang="ja-JP" altLang="en-US" sz="1600" dirty="0"/>
              <a:t>部長</a:t>
            </a:r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  内閣</a:t>
            </a:r>
            <a:r>
              <a:rPr lang="ja-JP" altLang="en-US" sz="1600" dirty="0"/>
              <a:t>官房　　</a:t>
            </a:r>
            <a:r>
              <a:rPr lang="ja-JP" altLang="en-US" sz="1600" dirty="0" smtClean="0"/>
              <a:t>  情報</a:t>
            </a:r>
            <a:r>
              <a:rPr lang="ja-JP" altLang="en-US" sz="1600" dirty="0"/>
              <a:t>通信技術（ＩＴ）担当室　内閣参事官</a:t>
            </a:r>
          </a:p>
          <a:p>
            <a:r>
              <a:rPr lang="en-US" altLang="ja-JP" sz="1600" dirty="0" smtClean="0"/>
              <a:t>※</a:t>
            </a:r>
            <a:r>
              <a:rPr lang="ja-JP" altLang="en-US" sz="1600" dirty="0"/>
              <a:t>内閣府　　　</a:t>
            </a:r>
            <a:r>
              <a:rPr lang="ja-JP" altLang="en-US" sz="1600" dirty="0" smtClean="0"/>
              <a:t>    政策</a:t>
            </a:r>
            <a:r>
              <a:rPr lang="ja-JP" altLang="en-US" sz="1600" dirty="0"/>
              <a:t>統括官（防災担当）付参事官（事業推進担当）</a:t>
            </a:r>
          </a:p>
          <a:p>
            <a:r>
              <a:rPr lang="en-US" altLang="ja-JP" sz="1600" dirty="0"/>
              <a:t>※</a:t>
            </a:r>
            <a:r>
              <a:rPr lang="ja-JP" altLang="en-US" sz="1600" dirty="0"/>
              <a:t>財務省　　　</a:t>
            </a:r>
            <a:r>
              <a:rPr lang="ja-JP" altLang="en-US" sz="1600" dirty="0" smtClean="0"/>
              <a:t>    理財局 </a:t>
            </a:r>
            <a:r>
              <a:rPr lang="ja-JP" altLang="en-US" sz="1600" dirty="0"/>
              <a:t>国有財産調整課長</a:t>
            </a:r>
          </a:p>
          <a:p>
            <a:r>
              <a:rPr lang="en-US" altLang="ja-JP" sz="1600" dirty="0"/>
              <a:t>※</a:t>
            </a:r>
            <a:r>
              <a:rPr lang="ja-JP" altLang="en-US" sz="1600" dirty="0"/>
              <a:t>文化庁　　　</a:t>
            </a:r>
            <a:r>
              <a:rPr lang="ja-JP" altLang="en-US" sz="1600" dirty="0" smtClean="0"/>
              <a:t>    長官</a:t>
            </a:r>
            <a:r>
              <a:rPr lang="ja-JP" altLang="en-US" sz="1600" dirty="0"/>
              <a:t>官房 著作権</a:t>
            </a:r>
            <a:r>
              <a:rPr lang="ja-JP" altLang="en-US" sz="1600" dirty="0" smtClean="0"/>
              <a:t>課長</a:t>
            </a:r>
            <a:endParaRPr lang="ja-JP" altLang="en-US" sz="1600" dirty="0"/>
          </a:p>
        </p:txBody>
      </p:sp>
      <p:sp>
        <p:nvSpPr>
          <p:cNvPr id="5" name="正方形/長方形 4"/>
          <p:cNvSpPr/>
          <p:nvPr/>
        </p:nvSpPr>
        <p:spPr>
          <a:xfrm>
            <a:off x="7813119" y="6228601"/>
            <a:ext cx="18204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/>
              <a:t>◎</a:t>
            </a:r>
            <a:r>
              <a:rPr lang="ja-JP" altLang="en-US" sz="1600" dirty="0"/>
              <a:t>は主査</a:t>
            </a:r>
          </a:p>
          <a:p>
            <a:r>
              <a:rPr lang="en-US" altLang="ja-JP" sz="1600" dirty="0"/>
              <a:t>※</a:t>
            </a:r>
            <a:r>
              <a:rPr lang="ja-JP" altLang="en-US" sz="1600" dirty="0"/>
              <a:t>はオブザーバー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56456" y="709528"/>
            <a:ext cx="16561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/>
              <a:t>＜顧問＞</a:t>
            </a:r>
            <a:endParaRPr lang="en-US" altLang="ja-JP" sz="1600" dirty="0" smtClean="0"/>
          </a:p>
          <a:p>
            <a:endParaRPr lang="en-US" altLang="ja-JP" sz="1000" dirty="0"/>
          </a:p>
          <a:p>
            <a:r>
              <a:rPr lang="ja-JP" altLang="en-US" sz="1600" dirty="0" smtClean="0"/>
              <a:t>＜有識者＞</a:t>
            </a:r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000" dirty="0"/>
          </a:p>
          <a:p>
            <a:r>
              <a:rPr lang="ja-JP" altLang="en-US" sz="1600" dirty="0" smtClean="0"/>
              <a:t>＜関係省庁＞</a:t>
            </a:r>
            <a:endParaRPr lang="en-US" altLang="ja-JP" sz="1600" dirty="0" smtClean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endParaRPr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13731695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A4 210 x 297 mm</PresentationFormat>
  <Paragraphs>76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1_Office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2012-06-01T06:16:29Z</dcterms:created>
  <dcterms:modified xsi:type="dcterms:W3CDTF">2012-12-09T22:51:35Z</dcterms:modified>
</cp:coreProperties>
</file>