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9"/>
  </p:notesMasterIdLst>
  <p:handoutMasterIdLst>
    <p:handoutMasterId r:id="rId10"/>
  </p:handoutMasterIdLst>
  <p:sldIdLst>
    <p:sldId id="269" r:id="rId2"/>
    <p:sldId id="270" r:id="rId3"/>
    <p:sldId id="274" r:id="rId4"/>
    <p:sldId id="273" r:id="rId5"/>
    <p:sldId id="271" r:id="rId6"/>
    <p:sldId id="272" r:id="rId7"/>
    <p:sldId id="267" r:id="rId8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FF"/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6" autoAdjust="0"/>
    <p:restoredTop sz="99566" autoAdjust="0"/>
  </p:normalViewPr>
  <p:slideViewPr>
    <p:cSldViewPr>
      <p:cViewPr varScale="1">
        <p:scale>
          <a:sx n="94" d="100"/>
          <a:sy n="94" d="100"/>
        </p:scale>
        <p:origin x="-96" y="-49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5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48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 smtClean="0"/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836712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サブタイトル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/>
            <a:r>
              <a:rPr kumimoji="1" lang="en-US" altLang="ja-JP" smtClean="0"/>
              <a:t>2015.6.23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年度事業</a:t>
            </a:r>
            <a:r>
              <a:rPr kumimoji="1" lang="ja-JP" altLang="en-US" smtClean="0"/>
              <a:t>計画</a:t>
            </a:r>
            <a:r>
              <a:rPr kumimoji="1" lang="en-US" altLang="ja-JP" smtClean="0"/>
              <a:t>(6.23</a:t>
            </a:r>
            <a:r>
              <a:rPr kumimoji="1" lang="ja-JP" altLang="en-US" smtClean="0"/>
              <a:t>修正版</a:t>
            </a:r>
            <a:r>
              <a:rPr kumimoji="1" lang="en-US" altLang="ja-JP" smtClean="0"/>
              <a:t>)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smtClean="0"/>
              <a:t>第５回理事会　資料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9499600" y="6602413"/>
            <a:ext cx="406400" cy="25558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689304" y="116632"/>
            <a:ext cx="2056973" cy="2769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2015</a:t>
            </a:r>
            <a:r>
              <a:rPr kumimoji="1" lang="ja-JP" altLang="en-US" sz="120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</a:t>
            </a:r>
            <a:r>
              <a:rPr kumimoji="1" lang="en-US" altLang="ja-JP" sz="120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6</a:t>
            </a:r>
            <a:r>
              <a:rPr kumimoji="1" lang="ja-JP" altLang="en-US" sz="120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月</a:t>
            </a:r>
            <a:r>
              <a:rPr kumimoji="1" lang="en-US" altLang="ja-JP" sz="120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23</a:t>
            </a:r>
            <a:r>
              <a:rPr kumimoji="1" lang="ja-JP" altLang="en-US" sz="120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日　理事会承認</a:t>
            </a:r>
            <a:endParaRPr kumimoji="1" lang="ja-JP" altLang="en-US" sz="12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</p:spTree>
    <p:extLst>
      <p:ext uri="{BB962C8B-B14F-4D97-AF65-F5344CB8AC3E}">
        <p14:creationId xmlns:p14="http://schemas.microsoft.com/office/powerpoint/2010/main" val="28931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41814" y="260648"/>
            <a:ext cx="9134339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年度推進体制（組織構成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）（</a:t>
            </a:r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6.23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修正版）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cxnSp>
        <p:nvCxnSpPr>
          <p:cNvPr id="5" name="直線コネクタ 4"/>
          <p:cNvCxnSpPr/>
          <p:nvPr/>
        </p:nvCxnSpPr>
        <p:spPr>
          <a:xfrm>
            <a:off x="3643813" y="3365833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" name="直線矢印コネクタ 5"/>
          <p:cNvCxnSpPr/>
          <p:nvPr/>
        </p:nvCxnSpPr>
        <p:spPr>
          <a:xfrm flipH="1">
            <a:off x="4935163" y="2404610"/>
            <a:ext cx="1080120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cxnSp>
        <p:nvCxnSpPr>
          <p:cNvPr id="7" name="直線コネクタ 6"/>
          <p:cNvCxnSpPr/>
          <p:nvPr/>
        </p:nvCxnSpPr>
        <p:spPr>
          <a:xfrm>
            <a:off x="5868050" y="3363198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8" name="直線コネクタ 7"/>
          <p:cNvCxnSpPr/>
          <p:nvPr/>
        </p:nvCxnSpPr>
        <p:spPr>
          <a:xfrm>
            <a:off x="1553066" y="3363205"/>
            <a:ext cx="0" cy="23602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" name="直線コネクタ 8"/>
          <p:cNvCxnSpPr/>
          <p:nvPr/>
        </p:nvCxnSpPr>
        <p:spPr>
          <a:xfrm>
            <a:off x="1559724" y="3363204"/>
            <a:ext cx="6624000" cy="2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0" name="直線コネクタ 9"/>
          <p:cNvCxnSpPr>
            <a:endCxn id="23" idx="2"/>
          </p:cNvCxnSpPr>
          <p:nvPr/>
        </p:nvCxnSpPr>
        <p:spPr>
          <a:xfrm>
            <a:off x="8173386" y="3364913"/>
            <a:ext cx="33901" cy="157974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1" name="正方形/長方形 10"/>
          <p:cNvSpPr/>
          <p:nvPr/>
        </p:nvSpPr>
        <p:spPr>
          <a:xfrm>
            <a:off x="6015282" y="1700808"/>
            <a:ext cx="1944217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最高顧問・顧問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015283" y="2983343"/>
            <a:ext cx="1124048" cy="288032"/>
          </a:xfrm>
          <a:prstGeom prst="rect">
            <a:avLst/>
          </a:prstGeom>
          <a:gradFill rotWithShape="1">
            <a:gsLst>
              <a:gs pos="0">
                <a:srgbClr val="F79646">
                  <a:tint val="50000"/>
                  <a:satMod val="300000"/>
                </a:srgbClr>
              </a:gs>
              <a:gs pos="35000">
                <a:srgbClr val="F79646">
                  <a:tint val="37000"/>
                  <a:satMod val="300000"/>
                </a:srgbClr>
              </a:gs>
              <a:gs pos="100000">
                <a:srgbClr val="F7964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事務局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6015283" y="2252134"/>
            <a:ext cx="1944216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オブザーバー（各府省）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85229" y="5699906"/>
            <a:ext cx="8583777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自治体分科会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904802" y="1724077"/>
            <a:ext cx="1296144" cy="2880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社員総会</a:t>
            </a:r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4935163" y="1843302"/>
            <a:ext cx="1080120" cy="45916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18" name="テキスト ボックス 17"/>
          <p:cNvSpPr txBox="1"/>
          <p:nvPr/>
        </p:nvSpPr>
        <p:spPr>
          <a:xfrm>
            <a:off x="5367211" y="178039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助言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59738" y="2158389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出席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0" name="直線矢印コネクタ 19"/>
          <p:cNvCxnSpPr/>
          <p:nvPr/>
        </p:nvCxnSpPr>
        <p:spPr>
          <a:xfrm flipH="1" flipV="1">
            <a:off x="4908231" y="2590498"/>
            <a:ext cx="1087980" cy="53566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  <a:headEnd type="none" w="med" len="med"/>
            <a:tailEnd type="none" w="med" len="med"/>
          </a:ln>
          <a:effectLst/>
        </p:spPr>
      </p:cxnSp>
      <p:sp>
        <p:nvSpPr>
          <p:cNvPr id="21" name="テキスト ボックス 20"/>
          <p:cNvSpPr txBox="1"/>
          <p:nvPr/>
        </p:nvSpPr>
        <p:spPr>
          <a:xfrm>
            <a:off x="5388145" y="266462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事務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94462" y="2547225"/>
            <a:ext cx="3495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オブザーバーは理事会のほか、社員総会、各委員会にも出席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245568" y="3674009"/>
            <a:ext cx="1923438" cy="1270644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389826" y="3512420"/>
            <a:ext cx="1634922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2020</a:t>
            </a:r>
            <a:r>
              <a:rPr kumimoji="0" lang="ja-JP" alt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オープンデータシティ推進委員会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7594768" y="4214658"/>
            <a:ext cx="1154063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7594768" y="3893283"/>
            <a:ext cx="1154063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752674" y="3693835"/>
            <a:ext cx="1861710" cy="1270645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85229" y="3688777"/>
            <a:ext cx="1864984" cy="1255876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91906" y="3945022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713557" y="3544761"/>
            <a:ext cx="1620090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技術委員会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46453" y="3554286"/>
            <a:ext cx="1671619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データガバナンス委員会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91906" y="4281950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3052467" y="3943661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3051291" y="4291475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84922" y="3674008"/>
            <a:ext cx="1889813" cy="1608827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074653" y="3517338"/>
            <a:ext cx="167837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利活用・普及委員会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5267104" y="3937150"/>
            <a:ext cx="1296144" cy="244317"/>
          </a:xfrm>
          <a:prstGeom prst="rect">
            <a:avLst/>
          </a:prstGeom>
          <a:gradFill rotWithShape="1">
            <a:gsLst>
              <a:gs pos="0">
                <a:srgbClr val="C0504D">
                  <a:tint val="50000"/>
                  <a:satMod val="300000"/>
                </a:srgbClr>
              </a:gs>
              <a:gs pos="35000">
                <a:srgbClr val="C0504D">
                  <a:tint val="37000"/>
                  <a:satMod val="300000"/>
                </a:srgbClr>
              </a:gs>
              <a:gs pos="100000">
                <a:srgbClr val="C0504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委員（有識者）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5267104" y="4263885"/>
            <a:ext cx="1296144" cy="244317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社員</a:t>
            </a:r>
          </a:p>
        </p:txBody>
      </p:sp>
      <p:cxnSp>
        <p:nvCxnSpPr>
          <p:cNvPr id="39" name="直線コネクタ 38"/>
          <p:cNvCxnSpPr/>
          <p:nvPr/>
        </p:nvCxnSpPr>
        <p:spPr>
          <a:xfrm>
            <a:off x="4552874" y="1993058"/>
            <a:ext cx="0" cy="13680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40" name="正方形/長方形 39"/>
          <p:cNvSpPr/>
          <p:nvPr/>
        </p:nvSpPr>
        <p:spPr>
          <a:xfrm>
            <a:off x="3912562" y="2823117"/>
            <a:ext cx="129614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運営委員会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267104" y="4944652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賛助会員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891906" y="4606470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052467" y="4615995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594768" y="4564839"/>
            <a:ext cx="1154063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5267104" y="4616439"/>
            <a:ext cx="1296144" cy="244317"/>
          </a:xfrm>
          <a:prstGeom prst="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自治体会員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587935" y="4973525"/>
            <a:ext cx="1852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自治体会員は各委員会にオブザーバーとして参加</a:t>
            </a:r>
            <a:endParaRPr lang="ja-JP" altLang="en-US" sz="11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7959498" y="5118228"/>
            <a:ext cx="1313982" cy="409947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</a:rPr>
              <a:t>データ活用人材育成</a:t>
            </a:r>
            <a:endParaRPr kumimoji="0" lang="en-US" altLang="ja-JP" sz="1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</a:rPr>
              <a:t>検討分科会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704985" y="5282835"/>
            <a:ext cx="1744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 smtClean="0">
                <a:solidFill>
                  <a:prstClr val="black"/>
                </a:solidFill>
                <a:latin typeface="Arial" charset="0"/>
              </a:rPr>
              <a:t>※ </a:t>
            </a:r>
            <a:r>
              <a:rPr lang="ja-JP" altLang="en-US" sz="1000" dirty="0" smtClean="0">
                <a:solidFill>
                  <a:prstClr val="black"/>
                </a:solidFill>
                <a:latin typeface="Arial" charset="0"/>
              </a:rPr>
              <a:t>賛助会員は利活用・普及委員会のみに参加</a:t>
            </a:r>
            <a:endParaRPr lang="ja-JP" altLang="en-US" sz="1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904802" y="2302466"/>
            <a:ext cx="1296144" cy="288032"/>
          </a:xfrm>
          <a:prstGeom prst="rect">
            <a:avLst/>
          </a:prstGeom>
          <a:gradFill rotWithShape="1">
            <a:gsLst>
              <a:gs pos="0">
                <a:srgbClr val="4BACC6">
                  <a:tint val="50000"/>
                  <a:satMod val="300000"/>
                </a:srgbClr>
              </a:gs>
              <a:gs pos="35000">
                <a:srgbClr val="4BACC6">
                  <a:tint val="37000"/>
                  <a:satMod val="300000"/>
                </a:srgbClr>
              </a:gs>
              <a:gs pos="100000">
                <a:srgbClr val="4BACC6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理事会</a:t>
            </a:r>
          </a:p>
        </p:txBody>
      </p:sp>
      <p:cxnSp>
        <p:nvCxnSpPr>
          <p:cNvPr id="49" name="直線コネクタ 48"/>
          <p:cNvCxnSpPr/>
          <p:nvPr/>
        </p:nvCxnSpPr>
        <p:spPr>
          <a:xfrm>
            <a:off x="1559724" y="4944652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1" name="直線コネクタ 50"/>
          <p:cNvCxnSpPr/>
          <p:nvPr/>
        </p:nvCxnSpPr>
        <p:spPr>
          <a:xfrm>
            <a:off x="3700539" y="4955625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4" name="直線コネクタ 53"/>
          <p:cNvCxnSpPr>
            <a:endCxn id="47" idx="0"/>
          </p:cNvCxnSpPr>
          <p:nvPr/>
        </p:nvCxnSpPr>
        <p:spPr>
          <a:xfrm>
            <a:off x="8616489" y="4944652"/>
            <a:ext cx="0" cy="173576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7" name="直線コネクタ 56"/>
          <p:cNvCxnSpPr/>
          <p:nvPr/>
        </p:nvCxnSpPr>
        <p:spPr>
          <a:xfrm>
            <a:off x="7594768" y="4942805"/>
            <a:ext cx="0" cy="75710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58" name="直線コネクタ 57"/>
          <p:cNvCxnSpPr/>
          <p:nvPr/>
        </p:nvCxnSpPr>
        <p:spPr>
          <a:xfrm>
            <a:off x="5623016" y="5295655"/>
            <a:ext cx="0" cy="41707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60" name="直線コネクタ 59"/>
          <p:cNvCxnSpPr/>
          <p:nvPr/>
        </p:nvCxnSpPr>
        <p:spPr>
          <a:xfrm>
            <a:off x="4808984" y="3100267"/>
            <a:ext cx="0" cy="2582678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dash"/>
          </a:ln>
          <a:effectLst/>
        </p:spPr>
      </p:cxnSp>
      <p:sp>
        <p:nvSpPr>
          <p:cNvPr id="62" name="テキスト ボックス 61"/>
          <p:cNvSpPr txBox="1"/>
          <p:nvPr/>
        </p:nvSpPr>
        <p:spPr>
          <a:xfrm>
            <a:off x="3440832" y="6086086"/>
            <a:ext cx="38470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自治体分科会は全ての委員会と連携</a:t>
            </a:r>
            <a:endParaRPr lang="en-US" altLang="ja-JP" sz="1100" dirty="0" smtClean="0">
              <a:solidFill>
                <a:prstClr val="black"/>
              </a:solidFill>
              <a:latin typeface="Arial" charset="0"/>
            </a:endParaRPr>
          </a:p>
          <a:p>
            <a:pPr marL="144000" indent="-144000"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prstClr val="black"/>
                </a:solidFill>
                <a:latin typeface="Arial" charset="0"/>
              </a:rPr>
              <a:t>※</a:t>
            </a:r>
            <a:r>
              <a:rPr lang="ja-JP" altLang="en-US" sz="1100" dirty="0" smtClean="0">
                <a:solidFill>
                  <a:prstClr val="black"/>
                </a:solidFill>
                <a:latin typeface="Arial" charset="0"/>
              </a:rPr>
              <a:t>運営委員会とも連携</a:t>
            </a:r>
            <a:endParaRPr lang="ja-JP" altLang="en-US" sz="11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00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</a:t>
            </a:r>
            <a:r>
              <a:rPr lang="zh-TW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理事会</a:t>
            </a:r>
            <a:r>
              <a:rPr lang="zh-TW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構成</a:t>
            </a:r>
            <a:r>
              <a:rPr lang="zh-TW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zh-TW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zh-TW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6.23</a:t>
            </a:r>
            <a:r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修正版</a:t>
            </a:r>
            <a:r>
              <a:rPr lang="zh-TW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171336"/>
              </p:ext>
            </p:extLst>
          </p:nvPr>
        </p:nvGraphicFramePr>
        <p:xfrm>
          <a:off x="416496" y="1241256"/>
          <a:ext cx="914501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950"/>
                <a:gridCol w="2010917"/>
                <a:gridCol w="6322149"/>
              </a:tblGrid>
              <a:tr h="15418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組織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顧問・理事等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最高顧問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小宮山 宏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（三菱総合研究所理事長）</a:t>
                      </a:r>
                      <a:endParaRPr kumimoji="1"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顧問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徳田 英幸　（慶應義塾大学大学院政策・メディア研究科委員長）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村井 純　（慶應義塾大学環境情報学部長）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内山田 竹志　（日本経済団体連合会副会長・情報通信委員長）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理事長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CN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坂村 健</a:t>
                      </a:r>
                      <a:r>
                        <a:rPr kumimoji="1" lang="ja-JP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CN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（東京大学大学院情報学環教授）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副理事長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篠原弘道　（日本電信電話株式会社）</a:t>
                      </a:r>
                    </a:p>
                  </a:txBody>
                  <a:tcPr anchor="ctr"/>
                </a:tc>
              </a:tr>
              <a:tr h="2258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専務理事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清水隆明　（日本電気株式会社）</a:t>
                      </a:r>
                    </a:p>
                  </a:txBody>
                  <a:tcPr anchor="ctr"/>
                </a:tc>
              </a:tr>
              <a:tr h="31614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宇佐見正士　（</a:t>
                      </a:r>
                      <a:r>
                        <a:rPr kumimoji="1" lang="en-US" altLang="ja-JP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KDDI</a:t>
                      </a: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廣野充俊　（富士通株式会社）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高橋伸明</a:t>
                      </a: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（株式会社日立製作所）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小林伸司　（日本アイ・ビー・エム株式会社）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織田浩義　（日本マイクロソフト株式会社）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有井和久　（株式会社電通）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本多均　（株式会社三菱総合研究所）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zh-TW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　（東京大学大学院情報学環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井上 由里子　（一橋大学大学院国際企業戦略研究科 教授）</a:t>
                      </a:r>
                      <a:endParaRPr kumimoji="1" lang="en-US" altLang="ja-JP" sz="12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中村 伊知哉　（慶應義塾大学大学院メディアデザイン研究科 教授）</a:t>
                      </a:r>
                    </a:p>
                  </a:txBody>
                  <a:tcPr anchor="ctr"/>
                </a:tc>
              </a:tr>
              <a:tr h="2362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役員他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監事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三尾 美枝子　（キューブＭ総合法律事務所）</a:t>
                      </a:r>
                      <a:endParaRPr kumimoji="1" lang="ja-JP" altLang="en-US" sz="12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3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332656"/>
            <a:ext cx="9134339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</a:t>
            </a:r>
            <a:r>
              <a:rPr lang="en-US" altLang="zh-TW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年度推進体制（委員会構成</a:t>
            </a:r>
            <a:r>
              <a:rPr lang="zh-TW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zh-TW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zh-TW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6.23</a:t>
            </a:r>
            <a:r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修正版</a:t>
            </a:r>
            <a:r>
              <a:rPr lang="zh-TW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81197"/>
              </p:ext>
            </p:extLst>
          </p:nvPr>
        </p:nvGraphicFramePr>
        <p:xfrm>
          <a:off x="422764" y="980728"/>
          <a:ext cx="9138748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584"/>
                <a:gridCol w="2263935"/>
                <a:gridCol w="6451229"/>
              </a:tblGrid>
              <a:tr h="144016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組織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08802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技術委員会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武田 英明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（国立情報学研究所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中尾 彰宏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平本 健二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（経済産業省 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CIO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補佐官）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深見 嘉明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（慶應義塾大学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SFC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研究所 上席所員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訪問））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08802"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データガバナンス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◎井上 由里子　（一橋大学大学院国際企業戦略研究科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野口 祐子　（グーグル株式会社 法務部長 弁護士）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沢田 登志子　（一般社団法人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EC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ネットワーク 理事）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友岡 史仁　（日本大学法学部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森 亮二　（英知法律事務所 弁護士）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宍戸 常寿（</a:t>
                      </a:r>
                      <a:r>
                        <a:rPr kumimoji="1" lang="zh-CN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東京大学大学院法学政治学研究科　教授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97134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利活用・普及委員会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◎中村 伊知哉　（慶應義塾大学大学院メディアデザイン研究科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9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村上 文洋　（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三菱総合研究所 公共ソリューション本部 主席研究員）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石川 雄章　（東京大学大学院情報学環特任教授）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大向 一輝　（国立情報学研究所准教授）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川島 宏一　（株式会社公共イノベーション代表取締役）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小林 巌生　（有限会社スコレックス）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庄司 昌彦　（国際大学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GLOCOM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主任研究員・講師）</a:t>
                      </a:r>
                    </a:p>
                    <a:p>
                      <a:pPr marL="984250" indent="-98425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野原 佐和子　（株式会社イプシ・マーケティング研究所代表取締役社長、慶應義塾大学大学院政策・メディア研究科特任教授）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福野 泰介　（株式会社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代表取締役社長）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6211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シティ推進委員会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◎井上 由里子　（一橋大学大学院国際企業戦略研究科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◎中村 伊知哉　（慶應義塾大学大学院メディアデザイン研究科 教授）</a:t>
                      </a:r>
                      <a:endParaRPr kumimoji="1" lang="en-US" altLang="ja-JP" sz="1100" b="1" u="sng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石川 雄章	東京大学大学院情報学環　特任教授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福野 泰介	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代表取締役社長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不破 泰	信州大学総合情報センター長　教授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森本 登志男	佐賀県最高情報統括監 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en-US" altLang="ja-JP" sz="11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CIO)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仲伏達也　　　　三菱総合研究所 ビジョン</a:t>
                      </a:r>
                      <a:r>
                        <a:rPr kumimoji="1" lang="en-US" altLang="ja-JP" sz="11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10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推進センター長 主席研究員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5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134339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４．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</a:t>
            </a:r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(6.23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修正版</a:t>
            </a:r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391043"/>
              </p:ext>
            </p:extLst>
          </p:nvPr>
        </p:nvGraphicFramePr>
        <p:xfrm>
          <a:off x="56456" y="908720"/>
          <a:ext cx="9793088" cy="549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864095"/>
                <a:gridCol w="3456385"/>
                <a:gridCol w="648072"/>
                <a:gridCol w="720080"/>
                <a:gridCol w="648072"/>
                <a:gridCol w="864096"/>
                <a:gridCol w="792088"/>
                <a:gridCol w="1080120"/>
              </a:tblGrid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事業区分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予算区分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技術委員会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データガバナンス委員会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利活用・普及委員会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オープンデータシティ推進委員会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72">
                <a:tc rowSpan="6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周知広報・啓発活動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イベント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シンポジウム開催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会費収入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勝手表彰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コンテスト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会費収入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国際会議等への参加・情報発信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会費収入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情報発信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ウェブによる情報発信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会費収入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（仮称）（関連事例情報の発信）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会費収入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パンフレット印刷等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会費収入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72">
                <a:tc rowSpan="11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調査研究活動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ガイドライン整備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「活用ガイドライン」の作成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26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サンプルプログラム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活用ツール等の収集・作成・公開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「公開ガイドライン」の更新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現状及び課題調査・分析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地方自治体等のデータ公開・活用事例等調査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普及啓発のあり方検討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地方自治体におけるガバナンス面の課題調査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研修プログラム検討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データ活用人材育成研修の検討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地方自治体等への相談対応・</a:t>
                      </a:r>
                      <a:r>
                        <a:rPr kumimoji="1" lang="en-US" altLang="ja-JP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FAQ</a:t>
                      </a:r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オープンデータシティ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オリパラを念頭においた未来像の検討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strike="noStrike" dirty="0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ICT</a:t>
                      </a:r>
                      <a:r>
                        <a:rPr kumimoji="1" lang="ja-JP" altLang="en-US" sz="1050" strike="noStrike" dirty="0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ショーケースの</a:t>
                      </a:r>
                      <a:r>
                        <a:rPr kumimoji="1" lang="ja-JP" altLang="en-US" sz="1050" strike="noStrike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整備推進方策検討</a:t>
                      </a:r>
                      <a:endParaRPr kumimoji="1" lang="ja-JP" altLang="en-US" sz="1050" strike="noStrike" dirty="0" smtClean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strike="noStrike" dirty="0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b="0" strike="noStrike" dirty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strike="noStrike" dirty="0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strike="noStrike" dirty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strike="noStrike" dirty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strike="noStrike" dirty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strike="noStrike" dirty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trike="noStrike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en-US" altLang="ja-JP" sz="1050" strike="noStrike" smtClean="0">
                          <a:solidFill>
                            <a:srgbClr val="00B05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※2</a:t>
                      </a:r>
                      <a:endParaRPr kumimoji="1" lang="ja-JP" altLang="en-US" sz="1050" strike="noStrike" dirty="0">
                        <a:solidFill>
                          <a:srgbClr val="00B05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72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地方自治体におけるデータ活用モデル実地調査（ミニプロ）</a:t>
                      </a:r>
                      <a:endParaRPr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</a:t>
                      </a:r>
                      <a:endParaRPr kumimoji="1" lang="ja-JP" altLang="en-US" sz="105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  <a:endParaRPr kumimoji="1" lang="ja-JP" altLang="en-US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72">
                <a:tc gridSpan="3"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委員会運営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継続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外部予算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6033120" y="40466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kumimoji="1" lang="ja-JP" altLang="en-US" sz="900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：外部</a:t>
            </a:r>
            <a:r>
              <a:rPr kumimoji="1" lang="ja-JP" altLang="en-US" sz="90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予算＝現時点で見えているものとして総務省調査研究までを想定</a:t>
            </a:r>
            <a:endParaRPr kumimoji="1" lang="en-US" altLang="ja-JP" sz="900" smtClean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kumimoji="1" lang="en-US" altLang="ja-JP" sz="90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kumimoji="1" lang="ja-JP" altLang="en-US" sz="900" smtClean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：今回採択には含まれないが、引き続き考慮していく</a:t>
            </a:r>
            <a:endParaRPr kumimoji="1" lang="en-US" altLang="ja-JP" sz="900" dirty="0" smtClean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193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0472" y="260648"/>
            <a:ext cx="9505056" cy="581715"/>
          </a:xfrm>
        </p:spPr>
        <p:txBody>
          <a:bodyPr>
            <a:no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参考：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年度事業計画案　（１）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公開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状況調査と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表彰（案）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1565920"/>
          </a:xfrm>
        </p:spPr>
        <p:txBody>
          <a:bodyPr>
            <a:normAutofit/>
          </a:bodyPr>
          <a:lstStyle/>
          <a:p>
            <a:pPr marL="182563" indent="-182563">
              <a:buNone/>
            </a:pPr>
            <a:r>
              <a:rPr lang="ja-JP" altLang="en-US" sz="1050"/>
              <a:t>・ 全国</a:t>
            </a:r>
            <a:r>
              <a:rPr lang="en-US" altLang="ja-JP" sz="1050"/>
              <a:t>47</a:t>
            </a:r>
            <a:r>
              <a:rPr lang="ja-JP" altLang="en-US" sz="1050"/>
              <a:t>都道府県を対象に、都道府県内市区町村及び都道府県のデータ公開状況（二次利用可、機械判読可）と、データ活用事例（アプリ、行政サービス、既存ビジネス、新規ビジネスなど）をもとに、優れた都道府県を選定し表彰。</a:t>
            </a:r>
          </a:p>
          <a:p>
            <a:pPr marL="182563" indent="-182563">
              <a:buNone/>
            </a:pPr>
            <a:r>
              <a:rPr lang="ja-JP" altLang="en-US" sz="1050"/>
              <a:t>・ 市町村ではなく都道府県単位で行うことで、オープンデータの取組みの広域化を推進。ビジネス化の観点からも、市町村単位では狭すぎて、少なくとも都道府県単位、できれば全国を網羅することが望ましい。</a:t>
            </a:r>
          </a:p>
          <a:p>
            <a:pPr marL="182563" indent="-182563">
              <a:buNone/>
            </a:pPr>
            <a:r>
              <a:rPr lang="ja-JP" altLang="en-US" sz="1050"/>
              <a:t>・ データの公開状況は、</a:t>
            </a:r>
            <a:r>
              <a:rPr lang="en-US" altLang="ja-JP" sz="1050"/>
              <a:t>Web</a:t>
            </a:r>
            <a:r>
              <a:rPr lang="ja-JP" altLang="en-US" sz="1050"/>
              <a:t>サイトやデータカタログサイトなどをもとに、</a:t>
            </a:r>
            <a:r>
              <a:rPr lang="en-US" altLang="ja-JP" sz="1050"/>
              <a:t>VLED</a:t>
            </a:r>
            <a:r>
              <a:rPr lang="ja-JP" altLang="en-US" sz="1050"/>
              <a:t>事務局で調査。活用事例は、都道府県から応募してもらう。</a:t>
            </a:r>
          </a:p>
          <a:p>
            <a:pPr marL="182563" indent="-182563">
              <a:buNone/>
            </a:pPr>
            <a:r>
              <a:rPr lang="ja-JP" altLang="en-US" sz="1050"/>
              <a:t>・ </a:t>
            </a:r>
            <a:r>
              <a:rPr lang="en-US" altLang="ja-JP" sz="1050"/>
              <a:t>2015</a:t>
            </a:r>
            <a:r>
              <a:rPr lang="ja-JP" altLang="en-US" sz="1050"/>
              <a:t>年</a:t>
            </a:r>
            <a:r>
              <a:rPr lang="en-US" altLang="ja-JP" sz="1050"/>
              <a:t>10</a:t>
            </a:r>
            <a:r>
              <a:rPr lang="ja-JP" altLang="en-US" sz="1050"/>
              <a:t>月頃からデータ公開状況調査を開始。</a:t>
            </a:r>
            <a:r>
              <a:rPr lang="en-US" altLang="ja-JP" sz="1050"/>
              <a:t>11</a:t>
            </a:r>
            <a:r>
              <a:rPr lang="ja-JP" altLang="en-US" sz="1050"/>
              <a:t>月頃から都道府県からの応募を開始し、</a:t>
            </a:r>
            <a:r>
              <a:rPr lang="en-US" altLang="ja-JP" sz="1050"/>
              <a:t>2016</a:t>
            </a:r>
            <a:r>
              <a:rPr lang="ja-JP" altLang="en-US" sz="1050"/>
              <a:t>年</a:t>
            </a:r>
            <a:r>
              <a:rPr lang="en-US" altLang="ja-JP" sz="1050"/>
              <a:t>1-2</a:t>
            </a:r>
            <a:r>
              <a:rPr lang="ja-JP" altLang="en-US" sz="1050"/>
              <a:t>月頃に表彰対象者決定。</a:t>
            </a:r>
            <a:r>
              <a:rPr lang="en-US" altLang="ja-JP" sz="1050"/>
              <a:t>3</a:t>
            </a:r>
            <a:r>
              <a:rPr lang="ja-JP" altLang="en-US" sz="1050"/>
              <a:t>月に東京で開催するシンポジウムで表彰式</a:t>
            </a:r>
            <a:r>
              <a:rPr lang="ja-JP" altLang="en-US" sz="1050" smtClean="0"/>
              <a:t>。</a:t>
            </a:r>
            <a:endParaRPr lang="ja-JP" altLang="en-US" sz="105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89575"/>
              </p:ext>
            </p:extLst>
          </p:nvPr>
        </p:nvGraphicFramePr>
        <p:xfrm>
          <a:off x="1496616" y="2924944"/>
          <a:ext cx="6840760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3024336"/>
                <a:gridCol w="24482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項目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実施方法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備考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8532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データ公開状況</a:t>
                      </a:r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Web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サイトやデータカタログサイトなどをもとに、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事務局で調査。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・調査結果は公開（これが自治体のオープンデータ取組状況リストになる）。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・都道府県単位で行う。</a:t>
                      </a:r>
                      <a:endParaRPr kumimoji="1" lang="en-US" altLang="ja-JP" sz="11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・調査項目例：利用規約、データの種類、データ形式、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API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数など。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データ活用事例</a:t>
                      </a:r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・公開データの活用事例を、都道府県から送って（応募して）もらう。（応募方式が適当かどうか要検討。）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・例：富岳</a:t>
                      </a:r>
                      <a:r>
                        <a:rPr kumimoji="1" lang="en-US" altLang="ja-JP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3776</a:t>
                      </a:r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景サイトの富士山写真を活用した商品開発など。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表彰</a:t>
                      </a:r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0488" indent="-90488"/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・データ公開状況とデータ活用状況を元に、優秀な取り組みを進めている都道府県を表彰。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・シンポジウム内で表彰式。</a:t>
                      </a: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57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1335966" y="5425244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6" name="直線矢印コネクタ 5"/>
          <p:cNvCxnSpPr/>
          <p:nvPr/>
        </p:nvCxnSpPr>
        <p:spPr>
          <a:xfrm flipV="1">
            <a:off x="2828764" y="5431160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7" name="直線矢印コネクタ 6"/>
          <p:cNvCxnSpPr/>
          <p:nvPr/>
        </p:nvCxnSpPr>
        <p:spPr>
          <a:xfrm flipV="1">
            <a:off x="4321562" y="5437076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8" name="直線矢印コネクタ 7"/>
          <p:cNvCxnSpPr/>
          <p:nvPr/>
        </p:nvCxnSpPr>
        <p:spPr>
          <a:xfrm flipV="1">
            <a:off x="6177136" y="5431160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9" name="直線矢印コネクタ 8"/>
          <p:cNvCxnSpPr/>
          <p:nvPr/>
        </p:nvCxnSpPr>
        <p:spPr>
          <a:xfrm flipV="1">
            <a:off x="8157356" y="5425244"/>
            <a:ext cx="0" cy="48803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0" name="直線矢印コネクタ 9"/>
          <p:cNvCxnSpPr/>
          <p:nvPr/>
        </p:nvCxnSpPr>
        <p:spPr>
          <a:xfrm>
            <a:off x="1115616" y="3454186"/>
            <a:ext cx="1626671" cy="24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1" name="直線矢印コネクタ 10"/>
          <p:cNvCxnSpPr/>
          <p:nvPr/>
        </p:nvCxnSpPr>
        <p:spPr>
          <a:xfrm>
            <a:off x="1115616" y="3955808"/>
            <a:ext cx="1626671" cy="24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2" name="直線矢印コネクタ 11"/>
          <p:cNvCxnSpPr/>
          <p:nvPr/>
        </p:nvCxnSpPr>
        <p:spPr>
          <a:xfrm>
            <a:off x="1115616" y="4457430"/>
            <a:ext cx="1626671" cy="243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3" name="直線矢印コネクタ 12"/>
          <p:cNvCxnSpPr/>
          <p:nvPr/>
        </p:nvCxnSpPr>
        <p:spPr>
          <a:xfrm>
            <a:off x="2742287" y="4468180"/>
            <a:ext cx="0" cy="49330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4" name="正方形/長方形 13"/>
          <p:cNvSpPr/>
          <p:nvPr/>
        </p:nvSpPr>
        <p:spPr>
          <a:xfrm>
            <a:off x="4034881" y="3198711"/>
            <a:ext cx="2592288" cy="1008112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データ分析による地域経営研修（仮称）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250905" y="3846783"/>
            <a:ext cx="1008112" cy="216024"/>
          </a:xfrm>
          <a:prstGeom prst="round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データを作る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5403033" y="3846783"/>
            <a:ext cx="1008112" cy="216024"/>
          </a:xfrm>
          <a:prstGeom prst="round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データを使う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977336" y="3977343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058211" y="277254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プラチナ構想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ネットワーク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051720" y="327660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Code for Japan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342898" y="327416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Code for America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051720" y="37806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OKFJ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342898" y="37806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OKF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051720" y="428471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Osaka Innovation Hub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342898" y="428816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ODI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2051720" y="479715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LODI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7977336" y="443531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大学（データ分析）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977336" y="306896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総務省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977336" y="486916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地方企業等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51890" y="5317232"/>
            <a:ext cx="8333558" cy="216024"/>
          </a:xfrm>
          <a:prstGeom prst="round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研修用の情報流通連携基盤（実験版）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51890" y="57332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地域経済分析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システム（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METI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144688" y="57332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公共クラウド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656856" y="5733256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次世代統計システム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MIC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169024" y="5733256"/>
            <a:ext cx="2016224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各自治体等が保有するデータ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（例：観光、福祉・健康など）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7329264" y="5733256"/>
            <a:ext cx="1656184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その他（例：気象、交通、</a:t>
            </a:r>
            <a:r>
              <a:rPr kumimoji="1" lang="en-US" altLang="ja-JP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G</a:t>
            </a: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空間など）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5" name="直線矢印コネクタ 34"/>
          <p:cNvCxnSpPr>
            <a:stCxn id="21" idx="3"/>
          </p:cNvCxnSpPr>
          <p:nvPr/>
        </p:nvCxnSpPr>
        <p:spPr>
          <a:xfrm flipV="1">
            <a:off x="3419872" y="3846783"/>
            <a:ext cx="612068" cy="11389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36" name="テキスト ボックス 35"/>
          <p:cNvSpPr txBox="1"/>
          <p:nvPr/>
        </p:nvSpPr>
        <p:spPr>
          <a:xfrm>
            <a:off x="3452506" y="372570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7" name="直線矢印コネクタ 36"/>
          <p:cNvCxnSpPr>
            <a:stCxn id="19" idx="3"/>
            <a:endCxn id="14" idx="1"/>
          </p:cNvCxnSpPr>
          <p:nvPr/>
        </p:nvCxnSpPr>
        <p:spPr>
          <a:xfrm>
            <a:off x="3419872" y="3456620"/>
            <a:ext cx="615009" cy="24614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8" name="直線矢印コネクタ 37"/>
          <p:cNvCxnSpPr>
            <a:stCxn id="18" idx="3"/>
          </p:cNvCxnSpPr>
          <p:nvPr/>
        </p:nvCxnSpPr>
        <p:spPr>
          <a:xfrm>
            <a:off x="3426363" y="2952564"/>
            <a:ext cx="605577" cy="50283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39" name="直線矢印コネクタ 38"/>
          <p:cNvCxnSpPr/>
          <p:nvPr/>
        </p:nvCxnSpPr>
        <p:spPr>
          <a:xfrm flipV="1">
            <a:off x="3451481" y="3954795"/>
            <a:ext cx="580459" cy="50134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0" name="直線矢印コネクタ 39"/>
          <p:cNvCxnSpPr>
            <a:stCxn id="25" idx="3"/>
          </p:cNvCxnSpPr>
          <p:nvPr/>
        </p:nvCxnSpPr>
        <p:spPr>
          <a:xfrm flipV="1">
            <a:off x="3419872" y="4140696"/>
            <a:ext cx="615009" cy="83647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1" name="直線矢印コネクタ 40"/>
          <p:cNvCxnSpPr>
            <a:stCxn id="27" idx="1"/>
          </p:cNvCxnSpPr>
          <p:nvPr/>
        </p:nvCxnSpPr>
        <p:spPr>
          <a:xfrm flipH="1">
            <a:off x="6648129" y="3248980"/>
            <a:ext cx="1329207" cy="17388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2" name="直線矢印コネクタ 41"/>
          <p:cNvCxnSpPr>
            <a:stCxn id="17" idx="1"/>
          </p:cNvCxnSpPr>
          <p:nvPr/>
        </p:nvCxnSpPr>
        <p:spPr>
          <a:xfrm flipH="1" flipV="1">
            <a:off x="6648129" y="3797503"/>
            <a:ext cx="1329207" cy="35986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3" name="直線矢印コネクタ 42"/>
          <p:cNvCxnSpPr/>
          <p:nvPr/>
        </p:nvCxnSpPr>
        <p:spPr>
          <a:xfrm flipH="1" flipV="1">
            <a:off x="6638192" y="3912577"/>
            <a:ext cx="1314593" cy="67544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44" name="直線矢印コネクタ 43"/>
          <p:cNvCxnSpPr>
            <a:stCxn id="28" idx="1"/>
          </p:cNvCxnSpPr>
          <p:nvPr/>
        </p:nvCxnSpPr>
        <p:spPr>
          <a:xfrm flipH="1" flipV="1">
            <a:off x="6648129" y="4062807"/>
            <a:ext cx="1329207" cy="98637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47" name="テキスト ボックス 46"/>
          <p:cNvSpPr txBox="1"/>
          <p:nvPr/>
        </p:nvSpPr>
        <p:spPr>
          <a:xfrm>
            <a:off x="7125029" y="403040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参加</a:t>
            </a:r>
            <a:endParaRPr kumimoji="1"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3" name="直線矢印コネクタ 52"/>
          <p:cNvCxnSpPr>
            <a:endCxn id="14" idx="2"/>
          </p:cNvCxnSpPr>
          <p:nvPr/>
        </p:nvCxnSpPr>
        <p:spPr>
          <a:xfrm flipV="1">
            <a:off x="5331025" y="4206823"/>
            <a:ext cx="0" cy="109438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54" name="テキスト ボックス 53"/>
          <p:cNvSpPr txBox="1"/>
          <p:nvPr/>
        </p:nvSpPr>
        <p:spPr>
          <a:xfrm>
            <a:off x="5328987" y="4627057"/>
            <a:ext cx="16962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データ活用／ハンズオン形式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7977336" y="2204712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社員企業等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6" name="直線矢印コネクタ 55"/>
          <p:cNvCxnSpPr/>
          <p:nvPr/>
        </p:nvCxnSpPr>
        <p:spPr>
          <a:xfrm flipH="1">
            <a:off x="6609184" y="2564904"/>
            <a:ext cx="1512168" cy="64807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57" name="テキスト ボックス 56"/>
          <p:cNvSpPr txBox="1"/>
          <p:nvPr/>
        </p:nvSpPr>
        <p:spPr>
          <a:xfrm>
            <a:off x="7107626" y="311965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55777" y="1061477"/>
            <a:ext cx="7205819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地方創生に係る人材育成を目的とした研修プログラム。</a:t>
            </a:r>
            <a:endParaRPr kumimoji="1"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ワークショップ／ハンズオン形式のプログラムとし、研修用の情報流通連携基盤（実験版）を用意・活用することも考えられる。</a:t>
            </a:r>
            <a:endParaRPr kumimoji="1"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 一般向けのシンポジウム等と併催することも考えられる。</a:t>
            </a:r>
            <a:endParaRPr kumimoji="1" lang="en-US" altLang="ja-JP" sz="1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600"/>
              </a:spcBef>
              <a:spcAft>
                <a:spcPts val="0"/>
              </a:spcAft>
            </a:pPr>
            <a:r>
              <a:rPr kumimoji="1" lang="ja-JP" altLang="en-US" sz="1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・まずは試行的に開催し、将来的には、自治体や関係府省等の協力を得て、全国の主要都市で開催することも考えられる。</a:t>
            </a:r>
            <a:endParaRPr kumimoji="1" lang="ja-JP" altLang="en-US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216696" y="2215510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技術委員会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3667817" y="220486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データガバナンス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1" name="直線矢印コネクタ 60"/>
          <p:cNvCxnSpPr/>
          <p:nvPr/>
        </p:nvCxnSpPr>
        <p:spPr>
          <a:xfrm>
            <a:off x="3296816" y="2564904"/>
            <a:ext cx="1044116" cy="62829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62" name="直線矢印コネクタ 61"/>
          <p:cNvCxnSpPr>
            <a:stCxn id="60" idx="2"/>
          </p:cNvCxnSpPr>
          <p:nvPr/>
        </p:nvCxnSpPr>
        <p:spPr>
          <a:xfrm>
            <a:off x="4351893" y="2564904"/>
            <a:ext cx="313075" cy="63894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63" name="テキスト ボックス 62"/>
          <p:cNvSpPr txBox="1"/>
          <p:nvPr/>
        </p:nvSpPr>
        <p:spPr>
          <a:xfrm>
            <a:off x="4696675" y="2658651"/>
            <a:ext cx="174438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</a:t>
            </a:r>
            <a:endParaRPr kumimoji="1" lang="en-US" altLang="ja-JP" sz="105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（研修プログラムの作成等）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456825" y="6237312"/>
            <a:ext cx="308449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05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図　地方創生に係る人材育成研修のイメージ（案）</a:t>
            </a:r>
            <a:endParaRPr kumimoji="1" lang="ja-JP" altLang="en-US" sz="105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29505" y="260648"/>
            <a:ext cx="9936063" cy="581715"/>
          </a:xfrm>
        </p:spPr>
        <p:txBody>
          <a:bodyPr>
            <a:noAutofit/>
          </a:bodyPr>
          <a:lstStyle/>
          <a:p>
            <a:r>
              <a:rPr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参考：</a:t>
            </a:r>
            <a:r>
              <a:rPr lang="en-US" altLang="ja-JP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年度事業計画</a:t>
            </a:r>
            <a:r>
              <a:rPr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案　（</a:t>
            </a:r>
            <a:r>
              <a:rPr lang="ja-JP" altLang="en-US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２）</a:t>
            </a:r>
            <a:r>
              <a:rPr lang="ja-JP" altLang="en-US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地方創生に係る人材研修（案）</a:t>
            </a:r>
            <a:endParaRPr kumimoji="1" lang="ja-JP" altLang="en-US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117631" y="220486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利活用・普及委員会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7" name="直線矢印コネクタ 66"/>
          <p:cNvCxnSpPr>
            <a:stCxn id="66" idx="2"/>
          </p:cNvCxnSpPr>
          <p:nvPr/>
        </p:nvCxnSpPr>
        <p:spPr>
          <a:xfrm flipH="1">
            <a:off x="5241032" y="2564904"/>
            <a:ext cx="560675" cy="633807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0" name="正方形/長方形 69"/>
          <p:cNvSpPr/>
          <p:nvPr/>
        </p:nvSpPr>
        <p:spPr>
          <a:xfrm>
            <a:off x="7977336" y="2655858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内閣官房</a:t>
            </a:r>
            <a:endParaRPr kumimoji="1" lang="en-US" altLang="ja-JP" sz="1050" b="1" i="0" u="none" strike="noStrike" kern="0" cap="none" spc="0" normalizeH="0" baseline="0" noProof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総合戦略室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71" name="直線矢印コネクタ 70"/>
          <p:cNvCxnSpPr>
            <a:stCxn id="70" idx="1"/>
          </p:cNvCxnSpPr>
          <p:nvPr/>
        </p:nvCxnSpPr>
        <p:spPr>
          <a:xfrm flipH="1">
            <a:off x="6627169" y="2835878"/>
            <a:ext cx="1350167" cy="46772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3" name="正方形/長方形 72"/>
          <p:cNvSpPr/>
          <p:nvPr/>
        </p:nvSpPr>
        <p:spPr>
          <a:xfrm>
            <a:off x="7977336" y="3486743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その他府省等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80" name="直線矢印コネクタ 79"/>
          <p:cNvCxnSpPr>
            <a:stCxn id="73" idx="1"/>
          </p:cNvCxnSpPr>
          <p:nvPr/>
        </p:nvCxnSpPr>
        <p:spPr>
          <a:xfrm flipH="1" flipV="1">
            <a:off x="6648129" y="3555958"/>
            <a:ext cx="1329207" cy="11080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19" name="テキスト ボックス 118"/>
          <p:cNvSpPr txBox="1"/>
          <p:nvPr/>
        </p:nvSpPr>
        <p:spPr>
          <a:xfrm>
            <a:off x="355777" y="4808085"/>
            <a:ext cx="124264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協力団体名は仮</a:t>
            </a:r>
            <a:endParaRPr kumimoji="1" lang="ja-JP" altLang="en-US" sz="105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6537176" y="2204864"/>
            <a:ext cx="1368152" cy="36004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kern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kumimoji="1" lang="ja-JP" altLang="en-US" sz="1050" b="1" kern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オープンデータシティ推進</a:t>
            </a:r>
            <a:r>
              <a:rPr kumimoji="1" lang="ja-JP" altLang="en-US" sz="1050" b="1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委員会</a:t>
            </a:r>
            <a:endParaRPr kumimoji="1" lang="en-US" altLang="ja-JP" sz="1050" b="1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69" name="直線矢印コネクタ 68"/>
          <p:cNvCxnSpPr/>
          <p:nvPr/>
        </p:nvCxnSpPr>
        <p:spPr>
          <a:xfrm flipH="1">
            <a:off x="6321152" y="2564904"/>
            <a:ext cx="776700" cy="64807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147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1127</Words>
  <Application>Microsoft Office PowerPoint</Application>
  <PresentationFormat>A4 210 x 297 mm</PresentationFormat>
  <Paragraphs>292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VLEDパワポ基本テンプレート</vt:lpstr>
      <vt:lpstr>2015年度事業計画(6.23修正版)</vt:lpstr>
      <vt:lpstr>１．2015年度推進体制（組織構成）（6.23修正版）</vt:lpstr>
      <vt:lpstr>２．2015年度推進体制（理事会構成）（6.23修正版）</vt:lpstr>
      <vt:lpstr>３．2015年度推進体制（委員会構成）（6.23修正版）</vt:lpstr>
      <vt:lpstr>４．2015年度事業計画(6.23修正版)</vt:lpstr>
      <vt:lpstr>参考：2015年度事業計画案　（１）公開状況調査と表彰（案）</vt:lpstr>
      <vt:lpstr>参考：2015年度事業計画案　（２）地方創生に係る人材研修（案）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2015-06-26T07:34:48Z</dcterms:modified>
</cp:coreProperties>
</file>