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bookmarkIdSeed="2">
  <p:sldMasterIdLst>
    <p:sldMasterId id="2147483648" r:id="rId1"/>
    <p:sldMasterId id="2147483674" r:id="rId2"/>
  </p:sldMasterIdLst>
  <p:notesMasterIdLst>
    <p:notesMasterId r:id="rId11"/>
  </p:notesMasterIdLst>
  <p:handoutMasterIdLst>
    <p:handoutMasterId r:id="rId12"/>
  </p:handoutMasterIdLst>
  <p:sldIdLst>
    <p:sldId id="340" r:id="rId3"/>
    <p:sldId id="366" r:id="rId4"/>
    <p:sldId id="370" r:id="rId5"/>
    <p:sldId id="371" r:id="rId6"/>
    <p:sldId id="361" r:id="rId7"/>
    <p:sldId id="367" r:id="rId8"/>
    <p:sldId id="368" r:id="rId9"/>
    <p:sldId id="369" r:id="rId10"/>
  </p:sldIdLst>
  <p:sldSz cx="9906000" cy="6858000" type="A4"/>
  <p:notesSz cx="6805613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171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342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51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684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5855" algn="l" defTabSz="914342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026" algn="l" defTabSz="914342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198" algn="l" defTabSz="914342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369" algn="l" defTabSz="914342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CCFFFF"/>
    <a:srgbClr val="CCECFF"/>
    <a:srgbClr val="E1E1FF"/>
    <a:srgbClr val="FFB48F"/>
    <a:srgbClr val="FF9966"/>
    <a:srgbClr val="FF9999"/>
    <a:srgbClr val="F7DBCD"/>
    <a:srgbClr val="99CC00"/>
    <a:srgbClr val="D5B2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E3FDE45-AF77-4B5C-9715-49D594BDF05E}" styleName="淡色スタイル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淡色スタイル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C083E6E3-FA7D-4D7B-A595-EF9225AFEA82}" styleName="淡色スタイル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86" autoAdjust="0"/>
    <p:restoredTop sz="99713" autoAdjust="0"/>
  </p:normalViewPr>
  <p:slideViewPr>
    <p:cSldViewPr snapToGrid="0">
      <p:cViewPr varScale="1">
        <p:scale>
          <a:sx n="68" d="100"/>
          <a:sy n="68" d="100"/>
        </p:scale>
        <p:origin x="-902" y="-67"/>
      </p:cViewPr>
      <p:guideLst>
        <p:guide orient="horz" pos="4319"/>
        <p:guide orient="horz" pos="3884"/>
        <p:guide pos="493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-2424" y="-90"/>
      </p:cViewPr>
      <p:guideLst>
        <p:guide orient="horz" pos="3130"/>
        <p:guide pos="214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687" cy="497367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4322" y="1"/>
            <a:ext cx="2949686" cy="497367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r">
              <a:defRPr sz="1200"/>
            </a:lvl1pPr>
          </a:lstStyle>
          <a:p>
            <a:fld id="{0E3E2672-B6DD-4D7A-B383-6A2F20A1E2EC}" type="datetimeFigureOut">
              <a:rPr kumimoji="1" lang="ja-JP" altLang="en-US" smtClean="0"/>
              <a:pPr/>
              <a:t>2015/6/9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1" y="9440372"/>
            <a:ext cx="2949687" cy="497366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4322" y="9440372"/>
            <a:ext cx="2949686" cy="497366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r">
              <a:defRPr sz="1200"/>
            </a:lvl1pPr>
          </a:lstStyle>
          <a:p>
            <a:fld id="{625A34C8-197F-4B71-9B76-860C32B2DF82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6508577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9687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322" y="1"/>
            <a:ext cx="2949686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9613" y="744538"/>
            <a:ext cx="5386387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081" y="4720985"/>
            <a:ext cx="5445453" cy="4473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0372"/>
            <a:ext cx="2949687" cy="497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6" tIns="46113" rIns="92226" bIns="46113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322" y="9440372"/>
            <a:ext cx="2949686" cy="497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6" tIns="46113" rIns="92226" bIns="4611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fld id="{13AD8B11-305E-4E22-8087-C1F238DEFF5C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52897576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171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342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513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684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5855" algn="l" defTabSz="914342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026" algn="l" defTabSz="914342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198" algn="l" defTabSz="914342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369" algn="l" defTabSz="914342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734E7-9327-41CB-B0FA-8E45E9FC7A78}" type="slidenum">
              <a:rPr kumimoji="1" lang="ja-JP" altLang="en-US" smtClean="0"/>
              <a:pPr/>
              <a:t>0</a:t>
            </a:fld>
            <a:endParaRPr kumimoji="1" lang="ja-JP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F7CE2-F5A1-4838-8944-3FD8375F0655}" type="slidenum">
              <a:rPr lang="ja-JP" altLang="en-US" smtClean="0">
                <a:solidFill>
                  <a:prstClr val="black"/>
                </a:solidFill>
              </a:rPr>
              <a:pPr/>
              <a:t>1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3590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F7CE2-F5A1-4838-8944-3FD8375F0655}" type="slidenum">
              <a:rPr lang="ja-JP" altLang="en-US" smtClean="0">
                <a:solidFill>
                  <a:prstClr val="black"/>
                </a:solidFill>
              </a:rPr>
              <a:pPr/>
              <a:t>2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3590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F7CE2-F5A1-4838-8944-3FD8375F0655}" type="slidenum">
              <a:rPr lang="ja-JP" altLang="en-US" smtClean="0">
                <a:solidFill>
                  <a:prstClr val="black"/>
                </a:solidFill>
              </a:rPr>
              <a:pPr/>
              <a:t>3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3590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F7CE2-F5A1-4838-8944-3FD8375F0655}" type="slidenum">
              <a:rPr lang="ja-JP" altLang="en-US" smtClean="0">
                <a:solidFill>
                  <a:prstClr val="black"/>
                </a:solidFill>
              </a:rPr>
              <a:pPr/>
              <a:t>4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3590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F7CE2-F5A1-4838-8944-3FD8375F0655}" type="slidenum">
              <a:rPr lang="ja-JP" altLang="en-US" smtClean="0">
                <a:solidFill>
                  <a:prstClr val="black"/>
                </a:solidFill>
              </a:rPr>
              <a:pPr/>
              <a:t>5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3590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F7CE2-F5A1-4838-8944-3FD8375F0655}" type="slidenum">
              <a:rPr lang="ja-JP" altLang="en-US" smtClean="0">
                <a:solidFill>
                  <a:prstClr val="black"/>
                </a:solidFill>
              </a:rPr>
              <a:pPr/>
              <a:t>6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3590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F7CE2-F5A1-4838-8944-3FD8375F0655}" type="slidenum">
              <a:rPr lang="ja-JP" altLang="en-US" smtClean="0">
                <a:solidFill>
                  <a:prstClr val="black"/>
                </a:solidFill>
              </a:rPr>
              <a:pPr/>
              <a:t>7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3590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1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71" indent="0" algn="ctr">
              <a:buNone/>
              <a:defRPr/>
            </a:lvl2pPr>
            <a:lvl3pPr marL="914342" indent="0" algn="ctr">
              <a:buNone/>
              <a:defRPr/>
            </a:lvl3pPr>
            <a:lvl4pPr marL="1371513" indent="0" algn="ctr">
              <a:buNone/>
              <a:defRPr/>
            </a:lvl4pPr>
            <a:lvl5pPr marL="1828684" indent="0" algn="ctr">
              <a:buNone/>
              <a:defRPr/>
            </a:lvl5pPr>
            <a:lvl6pPr marL="2285855" indent="0" algn="ctr">
              <a:buNone/>
              <a:defRPr/>
            </a:lvl6pPr>
            <a:lvl7pPr marL="2743026" indent="0" algn="ctr">
              <a:buNone/>
              <a:defRPr/>
            </a:lvl7pPr>
            <a:lvl8pPr marL="3200198" indent="0" algn="ctr">
              <a:buNone/>
              <a:defRPr/>
            </a:lvl8pPr>
            <a:lvl9pPr marL="3657369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FEA05E-A3A2-441A-B7F3-CEAB208FEC5C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E105EC-D7F1-4A6C-BAA5-DAB430620912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1" y="274641"/>
            <a:ext cx="653415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2F2421-9732-4330-BB9D-1848A2FBEFEC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 userDrawn="1"/>
        </p:nvSpPr>
        <p:spPr bwMode="auto">
          <a:xfrm>
            <a:off x="0" y="6352"/>
            <a:ext cx="9906000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34" tIns="45718" rIns="91434" bIns="45718">
            <a:spAutoFit/>
          </a:bodyPr>
          <a:lstStyle/>
          <a:p>
            <a:pPr algn="ctr">
              <a:defRPr/>
            </a:pPr>
            <a:r>
              <a:rPr lang="ja-JP" altLang="en-US" sz="2800" dirty="0"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</a:p>
        </p:txBody>
      </p:sp>
      <p:cxnSp>
        <p:nvCxnSpPr>
          <p:cNvPr id="4" name="直線コネクタ 6"/>
          <p:cNvCxnSpPr>
            <a:cxnSpLocks noChangeShapeType="1"/>
          </p:cNvCxnSpPr>
          <p:nvPr userDrawn="1"/>
        </p:nvCxnSpPr>
        <p:spPr bwMode="auto">
          <a:xfrm>
            <a:off x="0" y="504002"/>
            <a:ext cx="9906000" cy="1587"/>
          </a:xfrm>
          <a:prstGeom prst="line">
            <a:avLst/>
          </a:prstGeom>
          <a:noFill/>
          <a:ln w="63500" cmpd="thickThin" algn="ctr">
            <a:solidFill>
              <a:srgbClr val="FF9900"/>
            </a:solidFill>
            <a:round/>
            <a:headEnd/>
            <a:tailEnd/>
          </a:ln>
        </p:spPr>
      </p:cxnSp>
      <p:sp>
        <p:nvSpPr>
          <p:cNvPr id="9" name="タイトル 8"/>
          <p:cNvSpPr>
            <a:spLocks noGrp="1"/>
          </p:cNvSpPr>
          <p:nvPr>
            <p:ph type="title"/>
          </p:nvPr>
        </p:nvSpPr>
        <p:spPr>
          <a:xfrm>
            <a:off x="494766" y="0"/>
            <a:ext cx="8916469" cy="511156"/>
          </a:xfrm>
        </p:spPr>
        <p:txBody>
          <a:bodyPr/>
          <a:lstStyle>
            <a:lvl1pPr>
              <a:defRPr sz="2800">
                <a:latin typeface="HGP創英角ｺﾞｼｯｸUB" pitchFamily="50" charset="-128"/>
                <a:ea typeface="HGP創英角ｺﾞｼｯｸUB" pitchFamily="50" charset="-128"/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383F1C-6707-434E-B19A-6967B41C0E55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2015/6/9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73114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2015/6/9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52378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2015/6/9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53110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2015/6/9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37627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2015/6/9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0170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2015/6/9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65843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2015/6/9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3454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A6DCAB-B2C2-4F0D-8EFC-2E1981AA8D67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2015/6/9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84566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2015/6/9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02133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2015/6/9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6805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2015/6/9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4954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71" indent="0">
              <a:buNone/>
              <a:defRPr sz="1800"/>
            </a:lvl2pPr>
            <a:lvl3pPr marL="914342" indent="0">
              <a:buNone/>
              <a:defRPr sz="1600"/>
            </a:lvl3pPr>
            <a:lvl4pPr marL="1371513" indent="0">
              <a:buNone/>
              <a:defRPr sz="1400"/>
            </a:lvl4pPr>
            <a:lvl5pPr marL="1828684" indent="0">
              <a:buNone/>
              <a:defRPr sz="1400"/>
            </a:lvl5pPr>
            <a:lvl6pPr marL="2285855" indent="0">
              <a:buNone/>
              <a:defRPr sz="1400"/>
            </a:lvl6pPr>
            <a:lvl7pPr marL="2743026" indent="0">
              <a:buNone/>
              <a:defRPr sz="1400"/>
            </a:lvl7pPr>
            <a:lvl8pPr marL="3200198" indent="0">
              <a:buNone/>
              <a:defRPr sz="1400"/>
            </a:lvl8pPr>
            <a:lvl9pPr marL="3657369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DE82DD-02BB-4D47-A1B6-EA933F079C56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1" y="1600202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199" y="1600202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BE5857-9E8D-4845-8467-689A088B6AD6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1" indent="0">
              <a:buNone/>
              <a:defRPr sz="2000" b="1"/>
            </a:lvl2pPr>
            <a:lvl3pPr marL="914342" indent="0">
              <a:buNone/>
              <a:defRPr sz="1800" b="1"/>
            </a:lvl3pPr>
            <a:lvl4pPr marL="1371513" indent="0">
              <a:buNone/>
              <a:defRPr sz="1600" b="1"/>
            </a:lvl4pPr>
            <a:lvl5pPr marL="1828684" indent="0">
              <a:buNone/>
              <a:defRPr sz="1600" b="1"/>
            </a:lvl5pPr>
            <a:lvl6pPr marL="2285855" indent="0">
              <a:buNone/>
              <a:defRPr sz="1600" b="1"/>
            </a:lvl6pPr>
            <a:lvl7pPr marL="2743026" indent="0">
              <a:buNone/>
              <a:defRPr sz="1600" b="1"/>
            </a:lvl7pPr>
            <a:lvl8pPr marL="3200198" indent="0">
              <a:buNone/>
              <a:defRPr sz="1600" b="1"/>
            </a:lvl8pPr>
            <a:lvl9pPr marL="3657369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8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1" indent="0">
              <a:buNone/>
              <a:defRPr sz="2000" b="1"/>
            </a:lvl2pPr>
            <a:lvl3pPr marL="914342" indent="0">
              <a:buNone/>
              <a:defRPr sz="1800" b="1"/>
            </a:lvl3pPr>
            <a:lvl4pPr marL="1371513" indent="0">
              <a:buNone/>
              <a:defRPr sz="1600" b="1"/>
            </a:lvl4pPr>
            <a:lvl5pPr marL="1828684" indent="0">
              <a:buNone/>
              <a:defRPr sz="1600" b="1"/>
            </a:lvl5pPr>
            <a:lvl6pPr marL="2285855" indent="0">
              <a:buNone/>
              <a:defRPr sz="1600" b="1"/>
            </a:lvl6pPr>
            <a:lvl7pPr marL="2743026" indent="0">
              <a:buNone/>
              <a:defRPr sz="1600" b="1"/>
            </a:lvl7pPr>
            <a:lvl8pPr marL="3200198" indent="0">
              <a:buNone/>
              <a:defRPr sz="1600" b="1"/>
            </a:lvl8pPr>
            <a:lvl9pPr marL="3657369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8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B77D2-B1AC-47B7-88B7-2520CF4E0840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8951FE-1574-49EA-AA7C-A0065E010C30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21D77C-2A87-4052-A4D1-140A8112005C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2"/>
            <a:ext cx="553720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1" y="1435102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1" indent="0">
              <a:buNone/>
              <a:defRPr sz="1200"/>
            </a:lvl2pPr>
            <a:lvl3pPr marL="914342" indent="0">
              <a:buNone/>
              <a:defRPr sz="1000"/>
            </a:lvl3pPr>
            <a:lvl4pPr marL="1371513" indent="0">
              <a:buNone/>
              <a:defRPr sz="900"/>
            </a:lvl4pPr>
            <a:lvl5pPr marL="1828684" indent="0">
              <a:buNone/>
              <a:defRPr sz="900"/>
            </a:lvl5pPr>
            <a:lvl6pPr marL="2285855" indent="0">
              <a:buNone/>
              <a:defRPr sz="900"/>
            </a:lvl6pPr>
            <a:lvl7pPr marL="2743026" indent="0">
              <a:buNone/>
              <a:defRPr sz="900"/>
            </a:lvl7pPr>
            <a:lvl8pPr marL="3200198" indent="0">
              <a:buNone/>
              <a:defRPr sz="900"/>
            </a:lvl8pPr>
            <a:lvl9pPr marL="3657369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7053B1-098A-496A-BFE4-4ECAC40DF012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1" indent="0">
              <a:buNone/>
              <a:defRPr sz="2800"/>
            </a:lvl2pPr>
            <a:lvl3pPr marL="914342" indent="0">
              <a:buNone/>
              <a:defRPr sz="2400"/>
            </a:lvl3pPr>
            <a:lvl4pPr marL="1371513" indent="0">
              <a:buNone/>
              <a:defRPr sz="2000"/>
            </a:lvl4pPr>
            <a:lvl5pPr marL="1828684" indent="0">
              <a:buNone/>
              <a:defRPr sz="2000"/>
            </a:lvl5pPr>
            <a:lvl6pPr marL="2285855" indent="0">
              <a:buNone/>
              <a:defRPr sz="2000"/>
            </a:lvl6pPr>
            <a:lvl7pPr marL="2743026" indent="0">
              <a:buNone/>
              <a:defRPr sz="2000"/>
            </a:lvl7pPr>
            <a:lvl8pPr marL="3200198" indent="0">
              <a:buNone/>
              <a:defRPr sz="2000"/>
            </a:lvl8pPr>
            <a:lvl9pPr marL="3657369" indent="0">
              <a:buNone/>
              <a:defRPr sz="2000"/>
            </a:lvl9pPr>
          </a:lstStyle>
          <a:p>
            <a:pPr lvl="0"/>
            <a:endParaRPr lang="ja-JP" altLang="en-US" noProof="0" dirty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1" indent="0">
              <a:buNone/>
              <a:defRPr sz="1200"/>
            </a:lvl2pPr>
            <a:lvl3pPr marL="914342" indent="0">
              <a:buNone/>
              <a:defRPr sz="1000"/>
            </a:lvl3pPr>
            <a:lvl4pPr marL="1371513" indent="0">
              <a:buNone/>
              <a:defRPr sz="900"/>
            </a:lvl4pPr>
            <a:lvl5pPr marL="1828684" indent="0">
              <a:buNone/>
              <a:defRPr sz="900"/>
            </a:lvl5pPr>
            <a:lvl6pPr marL="2285855" indent="0">
              <a:buNone/>
              <a:defRPr sz="900"/>
            </a:lvl6pPr>
            <a:lvl7pPr marL="2743026" indent="0">
              <a:buNone/>
              <a:defRPr sz="900"/>
            </a:lvl7pPr>
            <a:lvl8pPr marL="3200198" indent="0">
              <a:buNone/>
              <a:defRPr sz="900"/>
            </a:lvl8pPr>
            <a:lvl9pPr marL="3657369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9F81C3-2676-45AA-995D-91FCAA3D6923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9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4" tIns="45718" rIns="91434" bIns="457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4" tIns="45718" rIns="91434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1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8" rIns="91434" bIns="45718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1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8" rIns="91434" bIns="45718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67645" y="6597674"/>
            <a:ext cx="2224087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8" rIns="91434" bIns="4571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fld id="{48236ACB-74A0-4A36-A034-ABC20BAB5B0A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171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342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513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684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879" indent="-342879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03" indent="-285732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2928" indent="-228586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099" indent="-228586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270" indent="-228586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441" indent="-228586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612" indent="-228586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8783" indent="-228586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5954" indent="-228586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34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1" algn="l" defTabSz="91434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2" algn="l" defTabSz="91434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13" algn="l" defTabSz="91434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84" algn="l" defTabSz="91434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55" algn="l" defTabSz="91434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26" algn="l" defTabSz="91434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98" algn="l" defTabSz="91434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69" algn="l" defTabSz="91434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2015/6/9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039487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1905000"/>
            <a:ext cx="9905999" cy="664013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ja-JP" altLang="en-US" sz="4000" dirty="0" smtClean="0">
                <a:latin typeface="HGP創英角ｺﾞｼｯｸUB" pitchFamily="50" charset="-128"/>
                <a:ea typeface="HGP創英角ｺﾞｼｯｸUB" pitchFamily="50" charset="-128"/>
              </a:rPr>
              <a:t>（プロジェクト名）</a:t>
            </a:r>
            <a:endParaRPr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80868" y="2816114"/>
            <a:ext cx="43524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所要額</a:t>
            </a: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1" lang="ja-JP" altLang="en-US" sz="1600" u="sng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＊＊＊＊＊円（内訳は明細に記載）</a:t>
            </a:r>
            <a:endParaRPr kumimoji="1" lang="ja-JP" altLang="en-US" sz="1600" u="sng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8373432" y="119689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様式）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9" name="直線コネクタ 8"/>
          <p:cNvCxnSpPr/>
          <p:nvPr/>
        </p:nvCxnSpPr>
        <p:spPr>
          <a:xfrm>
            <a:off x="0" y="2569013"/>
            <a:ext cx="9906000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5346663"/>
              </p:ext>
            </p:extLst>
          </p:nvPr>
        </p:nvGraphicFramePr>
        <p:xfrm>
          <a:off x="990131" y="3462082"/>
          <a:ext cx="6603999" cy="259588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141179"/>
                <a:gridCol w="957943"/>
                <a:gridCol w="4504877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項目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記入欄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提案者</a:t>
                      </a: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法人名</a:t>
                      </a: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URL</a:t>
                      </a: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連絡窓口</a:t>
                      </a: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担当者名</a:t>
                      </a: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e-mail</a:t>
                      </a: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電話</a:t>
                      </a: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連携する地方公共団体</a:t>
                      </a: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212347" y="707571"/>
            <a:ext cx="9469431" cy="1544975"/>
          </a:xfrm>
          <a:prstGeom prst="rect">
            <a:avLst/>
          </a:prstGeom>
          <a:noFill/>
          <a:ln w="19050" cmpd="sng">
            <a:solidFill>
              <a:srgbClr val="0070C0"/>
            </a:solidFill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（趣旨・目的を</a:t>
            </a: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記載。データを活用した地方創生に資する提案であること）</a:t>
            </a:r>
            <a:endParaRPr lang="en-US" altLang="ja-JP" sz="16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9443113" y="6519446"/>
            <a:ext cx="477329" cy="338554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80000" rIns="180000" rtlCol="0" anchor="ctr">
            <a:spAutoFit/>
          </a:bodyPr>
          <a:lstStyle/>
          <a:p>
            <a:pPr algn="ctr"/>
            <a:fld id="{70DB3CBD-3C06-4FC9-9977-B08292F2CFB0}" type="slidenum">
              <a:rPr kumimoji="1" lang="ja-JP" altLang="en-US" sz="1600" smtClean="0">
                <a:solidFill>
                  <a:schemeClr val="tx1"/>
                </a:solidFill>
              </a:rPr>
              <a:pPr algn="ctr"/>
              <a:t>1</a:t>
            </a:fld>
            <a:endParaRPr kumimoji="1"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2736997" y="3665223"/>
            <a:ext cx="47804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（イメージ図など必要に応じて）</a:t>
            </a:r>
            <a:endParaRPr kumimoji="1" lang="ja-JP" altLang="en-US" sz="2800" dirty="0"/>
          </a:p>
        </p:txBody>
      </p:sp>
      <p:cxnSp>
        <p:nvCxnSpPr>
          <p:cNvPr id="4" name="直線コネクタ 3"/>
          <p:cNvCxnSpPr/>
          <p:nvPr/>
        </p:nvCxnSpPr>
        <p:spPr>
          <a:xfrm>
            <a:off x="0" y="475121"/>
            <a:ext cx="9906000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/>
        </p:nvSpPr>
        <p:spPr>
          <a:xfrm>
            <a:off x="0" y="-2052"/>
            <a:ext cx="1984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 dirty="0" smtClean="0"/>
              <a:t>１．趣旨・目的</a:t>
            </a:r>
            <a:endParaRPr kumimoji="1" lang="ja-JP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177741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正方形/長方形 70"/>
          <p:cNvSpPr/>
          <p:nvPr/>
        </p:nvSpPr>
        <p:spPr>
          <a:xfrm>
            <a:off x="9428670" y="6520873"/>
            <a:ext cx="477329" cy="338554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80000" rIns="180000" rtlCol="0" anchor="ctr">
            <a:spAutoFit/>
          </a:bodyPr>
          <a:lstStyle/>
          <a:p>
            <a:pPr algn="ctr"/>
            <a:fld id="{70DB3CBD-3C06-4FC9-9977-B08292F2CFB0}" type="slidenum">
              <a:rPr kumimoji="1" lang="ja-JP" altLang="en-US" sz="1600" smtClean="0">
                <a:solidFill>
                  <a:schemeClr val="tx1"/>
                </a:solidFill>
              </a:rPr>
              <a:pPr algn="ctr"/>
              <a:t>2</a:t>
            </a:fld>
            <a:endParaRPr kumimoji="1" lang="ja-JP" altLang="en-US" sz="1600" dirty="0">
              <a:solidFill>
                <a:schemeClr val="tx1"/>
              </a:solidFill>
            </a:endParaRPr>
          </a:p>
        </p:txBody>
      </p:sp>
      <p:cxnSp>
        <p:nvCxnSpPr>
          <p:cNvPr id="4" name="直線コネクタ 3"/>
          <p:cNvCxnSpPr/>
          <p:nvPr/>
        </p:nvCxnSpPr>
        <p:spPr>
          <a:xfrm>
            <a:off x="0" y="475121"/>
            <a:ext cx="9906000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/>
        </p:nvSpPr>
        <p:spPr>
          <a:xfrm>
            <a:off x="0" y="-2052"/>
            <a:ext cx="21483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 dirty="0" smtClean="0"/>
              <a:t>２．提案の特徴</a:t>
            </a:r>
            <a:endParaRPr kumimoji="1" lang="ja-JP" altLang="en-US" sz="2400" b="1" dirty="0"/>
          </a:p>
        </p:txBody>
      </p:sp>
      <p:sp>
        <p:nvSpPr>
          <p:cNvPr id="20" name="正方形/長方形 19"/>
          <p:cNvSpPr/>
          <p:nvPr/>
        </p:nvSpPr>
        <p:spPr>
          <a:xfrm>
            <a:off x="199401" y="2267578"/>
            <a:ext cx="2242233" cy="3607680"/>
          </a:xfrm>
          <a:prstGeom prst="rect">
            <a:avLst/>
          </a:prstGeom>
          <a:solidFill>
            <a:schemeClr val="bg1"/>
          </a:solidFill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85725" indent="-85725"/>
            <a:r>
              <a:rPr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（例）</a:t>
            </a:r>
            <a:endParaRPr lang="en-US" altLang="ja-JP" sz="105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/>
            <a:r>
              <a:rPr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  <a:r>
              <a:rPr kumimoji="1" lang="en-US" altLang="ja-JP" sz="1050" dirty="0" err="1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IoT</a:t>
            </a:r>
            <a:r>
              <a:rPr kumimoji="1"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（各種センサーデータなど）</a:t>
            </a:r>
            <a:endParaRPr kumimoji="1" lang="en-US" altLang="ja-JP" sz="105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/>
            <a:r>
              <a:rPr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・スマートフォン（人の行動やつぶやきなど）</a:t>
            </a:r>
            <a:endParaRPr lang="en-US" altLang="ja-JP" sz="105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/>
            <a:r>
              <a:rPr kumimoji="1"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・プローブ情報（車の位置・状況など）</a:t>
            </a:r>
            <a:endParaRPr kumimoji="1" lang="en-US" altLang="ja-JP" sz="105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/>
            <a:r>
              <a:rPr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など</a:t>
            </a:r>
            <a:endParaRPr kumimoji="1" lang="ja-JP" altLang="en-US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99401" y="1979546"/>
            <a:ext cx="2242233" cy="288032"/>
          </a:xfrm>
          <a:prstGeom prst="rect">
            <a:avLst/>
          </a:prstGeom>
          <a:solidFill>
            <a:srgbClr val="0070C0"/>
          </a:solidFill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5725" indent="-85725" algn="ctr"/>
            <a:r>
              <a:rPr kumimoji="1" lang="ja-JP" altLang="en-US" sz="1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データの発生・取得</a:t>
            </a:r>
            <a:endParaRPr kumimoji="1" lang="ja-JP" altLang="en-US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608868" y="2267578"/>
            <a:ext cx="2242233" cy="3607680"/>
          </a:xfrm>
          <a:prstGeom prst="rect">
            <a:avLst/>
          </a:prstGeom>
          <a:solidFill>
            <a:schemeClr val="bg1"/>
          </a:solidFill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85725" indent="-85725"/>
            <a:r>
              <a:rPr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（例）</a:t>
            </a:r>
            <a:endParaRPr lang="en-US" altLang="ja-JP" sz="105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/>
            <a:r>
              <a:rPr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・オープンデータ</a:t>
            </a:r>
            <a:endParaRPr lang="en-US" altLang="ja-JP" sz="105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/>
            <a:r>
              <a:rPr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  <a:r>
              <a:rPr lang="en-US" altLang="ja-JP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API</a:t>
            </a:r>
          </a:p>
          <a:p>
            <a:pPr marL="85725" indent="-85725"/>
            <a:r>
              <a:rPr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・標準化</a:t>
            </a:r>
            <a:endParaRPr lang="en-US" altLang="ja-JP" sz="105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/>
            <a:r>
              <a:rPr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・大容量伝送技術</a:t>
            </a:r>
            <a:endParaRPr lang="en-US" altLang="ja-JP" sz="105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/>
            <a:r>
              <a:rPr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など</a:t>
            </a:r>
            <a:endParaRPr lang="en-US" altLang="ja-JP" sz="105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2608868" y="1979546"/>
            <a:ext cx="2242233" cy="288032"/>
          </a:xfrm>
          <a:prstGeom prst="rect">
            <a:avLst/>
          </a:prstGeom>
          <a:solidFill>
            <a:srgbClr val="0070C0"/>
          </a:solidFill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5725" indent="-85725" algn="ctr"/>
            <a:r>
              <a:rPr kumimoji="1" lang="ja-JP" altLang="en-US" sz="1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流通</a:t>
            </a:r>
            <a:endParaRPr kumimoji="1" lang="ja-JP" altLang="en-US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5026034" y="2267578"/>
            <a:ext cx="2242233" cy="3607680"/>
          </a:xfrm>
          <a:prstGeom prst="rect">
            <a:avLst/>
          </a:prstGeom>
          <a:solidFill>
            <a:schemeClr val="bg1"/>
          </a:solidFill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85725" indent="-85725"/>
            <a:r>
              <a:rPr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（例）</a:t>
            </a:r>
            <a:endParaRPr lang="en-US" altLang="ja-JP" sz="105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/>
            <a:r>
              <a:rPr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・マッシュアップ</a:t>
            </a:r>
            <a:endParaRPr lang="en-US" altLang="ja-JP" sz="105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/>
            <a:r>
              <a:rPr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・ビッグデータ解析</a:t>
            </a:r>
            <a:endParaRPr lang="en-US" altLang="ja-JP" sz="105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/>
            <a:r>
              <a:rPr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・可視化</a:t>
            </a:r>
            <a:endParaRPr lang="en-US" altLang="ja-JP" sz="105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/>
            <a:r>
              <a:rPr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・機械学習</a:t>
            </a:r>
            <a:endParaRPr lang="en-US" altLang="ja-JP" sz="105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/>
            <a:r>
              <a:rPr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  <a:r>
              <a:rPr lang="en-US" altLang="ja-JP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AI</a:t>
            </a:r>
          </a:p>
          <a:p>
            <a:pPr marL="85725" indent="-85725"/>
            <a:r>
              <a:rPr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・自動翻訳</a:t>
            </a:r>
            <a:endParaRPr lang="en-US" altLang="ja-JP" sz="105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/>
            <a:r>
              <a:rPr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・シミュレーション</a:t>
            </a:r>
            <a:endParaRPr lang="en-US" altLang="ja-JP" sz="105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/>
            <a:r>
              <a:rPr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など</a:t>
            </a:r>
            <a:endParaRPr lang="en-US" altLang="ja-JP" sz="105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5026034" y="1979546"/>
            <a:ext cx="2242233" cy="288032"/>
          </a:xfrm>
          <a:prstGeom prst="rect">
            <a:avLst/>
          </a:prstGeom>
          <a:solidFill>
            <a:srgbClr val="0070C0"/>
          </a:solidFill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5725" indent="-85725" algn="ctr"/>
            <a:r>
              <a:rPr kumimoji="1" lang="ja-JP" altLang="en-US" sz="1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加工・分析</a:t>
            </a:r>
            <a:endParaRPr kumimoji="1" lang="ja-JP" altLang="en-US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7453710" y="2267578"/>
            <a:ext cx="2242233" cy="3607680"/>
          </a:xfrm>
          <a:prstGeom prst="rect">
            <a:avLst/>
          </a:prstGeom>
          <a:solidFill>
            <a:schemeClr val="bg1"/>
          </a:solidFill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85725" indent="-85725"/>
            <a:r>
              <a:rPr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（例）</a:t>
            </a:r>
            <a:endParaRPr lang="en-US" altLang="ja-JP" sz="105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/>
            <a:r>
              <a:rPr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・未来予測に基づくビジネス（保険など）</a:t>
            </a:r>
            <a:endParaRPr lang="en-US" altLang="ja-JP" sz="105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/>
            <a:r>
              <a:rPr lang="ja-JP" altLang="en-US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・一人ひとりにカスタマイズした情報提供</a:t>
            </a:r>
            <a:endParaRPr lang="en-US" altLang="ja-JP" sz="105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/>
            <a:r>
              <a:rPr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など</a:t>
            </a:r>
            <a:endParaRPr lang="en-US" altLang="ja-JP" sz="105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453710" y="1979546"/>
            <a:ext cx="2242233" cy="288032"/>
          </a:xfrm>
          <a:prstGeom prst="rect">
            <a:avLst/>
          </a:prstGeom>
          <a:solidFill>
            <a:srgbClr val="0070C0"/>
          </a:solidFill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5725" indent="-85725" algn="ctr"/>
            <a:r>
              <a:rPr kumimoji="1" lang="ja-JP" altLang="en-US" sz="1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活用</a:t>
            </a:r>
            <a:endParaRPr kumimoji="1" lang="ja-JP" altLang="en-US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8" name="二等辺三角形 27"/>
          <p:cNvSpPr/>
          <p:nvPr/>
        </p:nvSpPr>
        <p:spPr>
          <a:xfrm rot="5400000">
            <a:off x="2406611" y="2013722"/>
            <a:ext cx="297327" cy="228978"/>
          </a:xfrm>
          <a:prstGeom prst="triangl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二等辺三角形 28"/>
          <p:cNvSpPr/>
          <p:nvPr/>
        </p:nvSpPr>
        <p:spPr>
          <a:xfrm rot="5400000">
            <a:off x="4831727" y="2013723"/>
            <a:ext cx="297323" cy="228978"/>
          </a:xfrm>
          <a:prstGeom prst="triangl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二等辺三角形 29"/>
          <p:cNvSpPr/>
          <p:nvPr/>
        </p:nvSpPr>
        <p:spPr>
          <a:xfrm rot="5400000">
            <a:off x="7244100" y="2013720"/>
            <a:ext cx="297328" cy="228978"/>
          </a:xfrm>
          <a:prstGeom prst="triangl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/>
          <p:cNvSpPr/>
          <p:nvPr/>
        </p:nvSpPr>
        <p:spPr>
          <a:xfrm>
            <a:off x="199401" y="707571"/>
            <a:ext cx="9496542" cy="953063"/>
          </a:xfrm>
          <a:prstGeom prst="rect">
            <a:avLst/>
          </a:prstGeom>
          <a:noFill/>
          <a:ln w="19050" cmpd="sng">
            <a:solidFill>
              <a:srgbClr val="0070C0"/>
            </a:solidFill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180975" indent="-180975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（データの発生から活用に至る段階の、どこでどのような特徴があるのかを記載。活用段階の特徴については、次頁により具体的に記載）</a:t>
            </a:r>
            <a:endParaRPr lang="en-US" altLang="ja-JP" sz="16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32848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正方形/長方形 70"/>
          <p:cNvSpPr/>
          <p:nvPr/>
        </p:nvSpPr>
        <p:spPr>
          <a:xfrm>
            <a:off x="9457278" y="6520873"/>
            <a:ext cx="477329" cy="338554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80000" rIns="180000" rtlCol="0" anchor="ctr">
            <a:spAutoFit/>
          </a:bodyPr>
          <a:lstStyle/>
          <a:p>
            <a:pPr algn="ctr"/>
            <a:fld id="{70DB3CBD-3C06-4FC9-9977-B08292F2CFB0}" type="slidenum">
              <a:rPr kumimoji="1" lang="ja-JP" altLang="en-US" sz="1600" smtClean="0">
                <a:solidFill>
                  <a:schemeClr val="tx1"/>
                </a:solidFill>
              </a:rPr>
              <a:pPr algn="ctr"/>
              <a:t>3</a:t>
            </a:fld>
            <a:endParaRPr kumimoji="1" lang="ja-JP" altLang="en-US" sz="1600" dirty="0">
              <a:solidFill>
                <a:schemeClr val="tx1"/>
              </a:solidFill>
            </a:endParaRPr>
          </a:p>
        </p:txBody>
      </p:sp>
      <p:cxnSp>
        <p:nvCxnSpPr>
          <p:cNvPr id="4" name="直線コネクタ 3"/>
          <p:cNvCxnSpPr/>
          <p:nvPr/>
        </p:nvCxnSpPr>
        <p:spPr>
          <a:xfrm>
            <a:off x="0" y="475121"/>
            <a:ext cx="9906000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/>
        </p:nvSpPr>
        <p:spPr>
          <a:xfrm>
            <a:off x="0" y="-2052"/>
            <a:ext cx="21483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 dirty="0" smtClean="0"/>
              <a:t>２．提案の特徴</a:t>
            </a:r>
            <a:endParaRPr kumimoji="1" lang="ja-JP" altLang="en-US" sz="2400" b="1" dirty="0"/>
          </a:p>
        </p:txBody>
      </p:sp>
      <p:sp>
        <p:nvSpPr>
          <p:cNvPr id="31" name="正方形/長方形 30"/>
          <p:cNvSpPr/>
          <p:nvPr/>
        </p:nvSpPr>
        <p:spPr>
          <a:xfrm>
            <a:off x="199401" y="707571"/>
            <a:ext cx="9496542" cy="953063"/>
          </a:xfrm>
          <a:prstGeom prst="rect">
            <a:avLst/>
          </a:prstGeom>
          <a:noFill/>
          <a:ln w="19050" cmpd="sng">
            <a:solidFill>
              <a:srgbClr val="0070C0"/>
            </a:solidFill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（活用段階における特徴を具体的に記載）</a:t>
            </a:r>
            <a:endParaRPr lang="en-US" altLang="ja-JP" sz="16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13754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正方形/長方形 68"/>
          <p:cNvSpPr/>
          <p:nvPr/>
        </p:nvSpPr>
        <p:spPr>
          <a:xfrm>
            <a:off x="0" y="226"/>
            <a:ext cx="9906000" cy="475121"/>
          </a:xfrm>
          <a:prstGeom prst="rect">
            <a:avLst/>
          </a:prstGeom>
          <a:noFill/>
          <a:ln/>
          <a:effectLst>
            <a:outerShdw sx="1000" sy="1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2400"/>
              </a:spcAft>
            </a:pPr>
            <a:r>
              <a:rPr lang="ja-JP" altLang="en-US" sz="2400" b="1" dirty="0" smtClean="0">
                <a:ln w="1905">
                  <a:solidFill>
                    <a:prstClr val="white"/>
                  </a:solidFill>
                </a:ln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３．実施内容</a:t>
            </a:r>
            <a:endParaRPr lang="ja-JP" altLang="en-US" sz="2400" b="1" dirty="0">
              <a:ln w="1905">
                <a:solidFill>
                  <a:prstClr val="white"/>
                </a:solidFill>
              </a:ln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9428671" y="6519446"/>
            <a:ext cx="477329" cy="338554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80000" rIns="180000" rtlCol="0" anchor="ctr">
            <a:spAutoFit/>
          </a:bodyPr>
          <a:lstStyle/>
          <a:p>
            <a:pPr algn="ctr"/>
            <a:fld id="{70DB3CBD-3C06-4FC9-9977-B08292F2CFB0}" type="slidenum">
              <a:rPr kumimoji="1" lang="ja-JP" altLang="en-US" sz="1600" smtClean="0">
                <a:solidFill>
                  <a:schemeClr val="tx1"/>
                </a:solidFill>
              </a:rPr>
              <a:pPr algn="ctr"/>
              <a:t>4</a:t>
            </a:fld>
            <a:endParaRPr kumimoji="1"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2131554" y="3055623"/>
            <a:ext cx="6001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（計</a:t>
            </a:r>
            <a:r>
              <a:rPr kumimoji="1" lang="en-US" altLang="ja-JP" sz="2800" dirty="0" smtClean="0"/>
              <a:t>3-5</a:t>
            </a:r>
            <a:r>
              <a:rPr kumimoji="1" lang="ja-JP" altLang="en-US" sz="2800" dirty="0" smtClean="0"/>
              <a:t>枚程度。できるだけ具体的に。）</a:t>
            </a:r>
            <a:endParaRPr kumimoji="1" lang="ja-JP" altLang="en-US" sz="2800" dirty="0"/>
          </a:p>
        </p:txBody>
      </p:sp>
      <p:cxnSp>
        <p:nvCxnSpPr>
          <p:cNvPr id="4" name="直線コネクタ 3"/>
          <p:cNvCxnSpPr/>
          <p:nvPr/>
        </p:nvCxnSpPr>
        <p:spPr>
          <a:xfrm>
            <a:off x="0" y="475347"/>
            <a:ext cx="9906000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108857" y="511640"/>
            <a:ext cx="16802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(1) </a:t>
            </a:r>
            <a:r>
              <a:rPr kumimoji="1"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○○○○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33020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正方形/長方形 68"/>
          <p:cNvSpPr/>
          <p:nvPr/>
        </p:nvSpPr>
        <p:spPr>
          <a:xfrm>
            <a:off x="0" y="226"/>
            <a:ext cx="9906000" cy="475121"/>
          </a:xfrm>
          <a:prstGeom prst="rect">
            <a:avLst/>
          </a:prstGeom>
          <a:noFill/>
          <a:ln/>
          <a:effectLst>
            <a:outerShdw sx="1000" sy="1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2400"/>
              </a:spcAft>
            </a:pPr>
            <a:r>
              <a:rPr lang="ja-JP" altLang="en-US" sz="2400" b="1" dirty="0" smtClean="0">
                <a:ln w="1905">
                  <a:solidFill>
                    <a:prstClr val="white"/>
                  </a:solidFill>
                </a:ln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４．期待する効果</a:t>
            </a:r>
            <a:endParaRPr lang="ja-JP" altLang="en-US" sz="2400" b="1" dirty="0">
              <a:ln w="1905">
                <a:solidFill>
                  <a:prstClr val="white"/>
                </a:solidFill>
              </a:ln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9428670" y="6533739"/>
            <a:ext cx="477329" cy="338554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80000" rIns="180000" rtlCol="0" anchor="ctr">
            <a:spAutoFit/>
          </a:bodyPr>
          <a:lstStyle/>
          <a:p>
            <a:pPr algn="ctr"/>
            <a:fld id="{70DB3CBD-3C06-4FC9-9977-B08292F2CFB0}" type="slidenum">
              <a:rPr kumimoji="1" lang="ja-JP" altLang="en-US" sz="1600" smtClean="0">
                <a:solidFill>
                  <a:schemeClr val="tx1"/>
                </a:solidFill>
              </a:rPr>
              <a:pPr algn="ctr"/>
              <a:t>5</a:t>
            </a:fld>
            <a:endParaRPr kumimoji="1"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519637" y="2718026"/>
            <a:ext cx="833112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（具体的なアウトカム（評価指標、現状値、目標値）や、</a:t>
            </a:r>
            <a:endParaRPr kumimoji="1" lang="en-US" altLang="ja-JP" sz="2800" dirty="0" smtClean="0"/>
          </a:p>
          <a:p>
            <a:r>
              <a:rPr lang="ja-JP" altLang="en-US" sz="2800" dirty="0"/>
              <a:t>　</a:t>
            </a:r>
            <a:r>
              <a:rPr kumimoji="1" lang="ja-JP" altLang="en-US" sz="2800" dirty="0" smtClean="0"/>
              <a:t>地方創生への貢献の大きさなどを記載）</a:t>
            </a:r>
            <a:endParaRPr kumimoji="1" lang="ja-JP" altLang="en-US" sz="2800" dirty="0"/>
          </a:p>
        </p:txBody>
      </p:sp>
      <p:cxnSp>
        <p:nvCxnSpPr>
          <p:cNvPr id="4" name="直線コネクタ 3"/>
          <p:cNvCxnSpPr/>
          <p:nvPr/>
        </p:nvCxnSpPr>
        <p:spPr>
          <a:xfrm>
            <a:off x="0" y="475347"/>
            <a:ext cx="9906000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4155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正方形/長方形 68"/>
          <p:cNvSpPr/>
          <p:nvPr/>
        </p:nvSpPr>
        <p:spPr>
          <a:xfrm>
            <a:off x="0" y="226"/>
            <a:ext cx="9906000" cy="475121"/>
          </a:xfrm>
          <a:prstGeom prst="rect">
            <a:avLst/>
          </a:prstGeom>
          <a:noFill/>
          <a:ln/>
          <a:effectLst>
            <a:outerShdw sx="1000" sy="1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2400"/>
              </a:spcAft>
            </a:pPr>
            <a:r>
              <a:rPr lang="ja-JP" altLang="en-US" sz="2400" b="1" dirty="0" smtClean="0">
                <a:ln w="1905">
                  <a:solidFill>
                    <a:prstClr val="white"/>
                  </a:solidFill>
                </a:ln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５．スケジュール</a:t>
            </a:r>
            <a:endParaRPr lang="ja-JP" altLang="en-US" sz="2400" b="1" dirty="0">
              <a:ln w="1905">
                <a:solidFill>
                  <a:prstClr val="white"/>
                </a:solidFill>
              </a:ln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9428671" y="6505404"/>
            <a:ext cx="477329" cy="338554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80000" rIns="180000" rtlCol="0" anchor="ctr">
            <a:spAutoFit/>
          </a:bodyPr>
          <a:lstStyle/>
          <a:p>
            <a:pPr algn="ctr"/>
            <a:fld id="{70DB3CBD-3C06-4FC9-9977-B08292F2CFB0}" type="slidenum">
              <a:rPr kumimoji="1" lang="ja-JP" altLang="en-US" sz="1600" smtClean="0">
                <a:solidFill>
                  <a:schemeClr val="tx1"/>
                </a:solidFill>
              </a:rPr>
              <a:pPr algn="ctr"/>
              <a:t>6</a:t>
            </a:fld>
            <a:endParaRPr kumimoji="1" lang="ja-JP" altLang="en-US" sz="1600" dirty="0">
              <a:solidFill>
                <a:schemeClr val="tx1"/>
              </a:solidFill>
            </a:endParaRPr>
          </a:p>
        </p:txBody>
      </p:sp>
      <p:cxnSp>
        <p:nvCxnSpPr>
          <p:cNvPr id="4" name="直線コネクタ 3"/>
          <p:cNvCxnSpPr/>
          <p:nvPr/>
        </p:nvCxnSpPr>
        <p:spPr>
          <a:xfrm>
            <a:off x="0" y="475347"/>
            <a:ext cx="9906000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0620268"/>
              </p:ext>
            </p:extLst>
          </p:nvPr>
        </p:nvGraphicFramePr>
        <p:xfrm>
          <a:off x="166997" y="658690"/>
          <a:ext cx="9436227" cy="36707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3445"/>
                <a:gridCol w="972698"/>
                <a:gridCol w="972698"/>
                <a:gridCol w="972698"/>
                <a:gridCol w="958802"/>
                <a:gridCol w="972698"/>
                <a:gridCol w="986594"/>
                <a:gridCol w="986594"/>
              </a:tblGrid>
              <a:tr h="400676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1" lang="ja-JP" altLang="en-US" sz="14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２０１５年度</a:t>
                      </a:r>
                      <a:endParaRPr kumimoji="1" lang="ja-JP" altLang="en-US" sz="14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72000" marR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８月</a:t>
                      </a:r>
                    </a:p>
                  </a:txBody>
                  <a:tcPr marL="72000" marR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９月</a:t>
                      </a:r>
                    </a:p>
                  </a:txBody>
                  <a:tcPr marL="72000" marR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１０月</a:t>
                      </a:r>
                    </a:p>
                  </a:txBody>
                  <a:tcPr marL="72000" marR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１１月</a:t>
                      </a:r>
                    </a:p>
                  </a:txBody>
                  <a:tcPr marL="72000" marR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１２月</a:t>
                      </a:r>
                    </a:p>
                  </a:txBody>
                  <a:tcPr marL="72000" marR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1" lang="ja-JP" altLang="en-US" sz="14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１月</a:t>
                      </a:r>
                      <a:endParaRPr kumimoji="1" lang="ja-JP" altLang="en-US" sz="14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72000" marR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1" lang="ja-JP" altLang="en-US" sz="14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２月</a:t>
                      </a:r>
                      <a:endParaRPr kumimoji="1" lang="ja-JP" altLang="en-US" sz="14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72000" marR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10900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（実施内容を記載）</a:t>
                      </a:r>
                      <a:endParaRPr kumimoji="1" lang="en-US" altLang="ja-JP" sz="1400" b="0" dirty="0" smtClean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72000" marR="0"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</a:pPr>
                      <a:endParaRPr kumimoji="1" lang="ja-JP" altLang="en-US" sz="2400" dirty="0"/>
                    </a:p>
                  </a:txBody>
                  <a:tcPr marL="72000" marR="0" marT="54000" marB="54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</a:pPr>
                      <a:endParaRPr kumimoji="1" lang="ja-JP" altLang="en-US" sz="2400" dirty="0"/>
                    </a:p>
                  </a:txBody>
                  <a:tcPr marL="72000" marR="0" marT="54000" marB="5400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</a:pPr>
                      <a:endParaRPr kumimoji="1" lang="ja-JP" altLang="en-US" sz="2400" dirty="0"/>
                    </a:p>
                  </a:txBody>
                  <a:tcPr marL="72000" marR="0" marT="54000" marB="5400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</a:pPr>
                      <a:endParaRPr kumimoji="1" lang="ja-JP" altLang="en-US" sz="2400" dirty="0"/>
                    </a:p>
                  </a:txBody>
                  <a:tcPr marL="72000" marR="0" marT="54000" marB="5400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</a:pPr>
                      <a:endParaRPr kumimoji="1" lang="ja-JP" altLang="en-US" sz="2400" dirty="0"/>
                    </a:p>
                  </a:txBody>
                  <a:tcPr marL="72000" marR="0" marT="54000" marB="5400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</a:pPr>
                      <a:endParaRPr kumimoji="1" lang="ja-JP" altLang="en-US" sz="2400" dirty="0"/>
                    </a:p>
                  </a:txBody>
                  <a:tcPr marL="72000" marR="0" marT="54000" marB="5400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</a:pPr>
                      <a:endParaRPr kumimoji="1" lang="ja-JP" altLang="en-US" sz="2400" dirty="0"/>
                    </a:p>
                  </a:txBody>
                  <a:tcPr marL="72000" marR="0" marT="54000" marB="5400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900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（実施内容を記載）</a:t>
                      </a:r>
                      <a:endParaRPr kumimoji="1" lang="en-US" altLang="ja-JP" sz="1400" b="0" dirty="0" smtClean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72000" marR="0"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</a:pPr>
                      <a:endParaRPr kumimoji="1" lang="ja-JP" altLang="en-US" sz="2400" dirty="0"/>
                    </a:p>
                  </a:txBody>
                  <a:tcPr marL="72000" marR="0" marT="54000" marB="54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</a:pPr>
                      <a:endParaRPr kumimoji="1" lang="ja-JP" altLang="en-US" sz="2400" dirty="0"/>
                    </a:p>
                  </a:txBody>
                  <a:tcPr marL="72000" marR="0" marT="54000" marB="5400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</a:pPr>
                      <a:endParaRPr kumimoji="1" lang="ja-JP" altLang="en-US" sz="2400" dirty="0"/>
                    </a:p>
                  </a:txBody>
                  <a:tcPr marL="72000" marR="0" marT="54000" marB="5400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</a:pPr>
                      <a:endParaRPr kumimoji="1" lang="ja-JP" altLang="en-US" sz="2400" dirty="0"/>
                    </a:p>
                  </a:txBody>
                  <a:tcPr marL="72000" marR="0" marT="54000" marB="5400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</a:pPr>
                      <a:endParaRPr kumimoji="1" lang="ja-JP" altLang="en-US" sz="2400" dirty="0"/>
                    </a:p>
                  </a:txBody>
                  <a:tcPr marL="72000" marR="0" marT="54000" marB="5400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</a:pPr>
                      <a:endParaRPr kumimoji="1" lang="ja-JP" altLang="en-US" sz="2400" dirty="0"/>
                    </a:p>
                  </a:txBody>
                  <a:tcPr marL="72000" marR="0" marT="54000" marB="5400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</a:pPr>
                      <a:endParaRPr kumimoji="1" lang="ja-JP" altLang="en-US" sz="2400" dirty="0"/>
                    </a:p>
                  </a:txBody>
                  <a:tcPr marL="72000" marR="0" marT="54000" marB="5400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900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（実施内容を記載）</a:t>
                      </a:r>
                      <a:endParaRPr kumimoji="1" lang="en-US" altLang="ja-JP" sz="1400" b="0" dirty="0" smtClean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72000" marR="0"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</a:pPr>
                      <a:endParaRPr kumimoji="1" lang="ja-JP" altLang="en-US" sz="2400" dirty="0"/>
                    </a:p>
                  </a:txBody>
                  <a:tcPr marL="72000" marR="0" marT="54000" marB="54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</a:pPr>
                      <a:endParaRPr kumimoji="1" lang="ja-JP" altLang="en-US" sz="2400" dirty="0"/>
                    </a:p>
                  </a:txBody>
                  <a:tcPr marL="72000" marR="0" marT="54000" marB="5400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</a:pPr>
                      <a:endParaRPr kumimoji="1" lang="ja-JP" altLang="en-US" sz="2400" dirty="0"/>
                    </a:p>
                  </a:txBody>
                  <a:tcPr marL="72000" marR="0" marT="54000" marB="5400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</a:pPr>
                      <a:endParaRPr kumimoji="1" lang="ja-JP" altLang="en-US" sz="2400" dirty="0"/>
                    </a:p>
                  </a:txBody>
                  <a:tcPr marL="72000" marR="0" marT="54000" marB="5400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</a:pPr>
                      <a:endParaRPr kumimoji="1" lang="ja-JP" altLang="en-US" sz="2400" dirty="0"/>
                    </a:p>
                  </a:txBody>
                  <a:tcPr marL="72000" marR="0" marT="54000" marB="5400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</a:pPr>
                      <a:endParaRPr kumimoji="1" lang="ja-JP" altLang="en-US" sz="2400" dirty="0"/>
                    </a:p>
                  </a:txBody>
                  <a:tcPr marL="72000" marR="0" marT="54000" marB="5400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</a:pPr>
                      <a:endParaRPr kumimoji="1" lang="ja-JP" altLang="en-US" sz="2400" dirty="0"/>
                    </a:p>
                  </a:txBody>
                  <a:tcPr marL="72000" marR="0" marT="54000" marB="5400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7" name="右矢印 6"/>
          <p:cNvSpPr/>
          <p:nvPr/>
        </p:nvSpPr>
        <p:spPr>
          <a:xfrm>
            <a:off x="3934260" y="1550019"/>
            <a:ext cx="1748084" cy="323385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381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右矢印 7"/>
          <p:cNvSpPr/>
          <p:nvPr/>
        </p:nvSpPr>
        <p:spPr>
          <a:xfrm>
            <a:off x="5682343" y="2561063"/>
            <a:ext cx="1827740" cy="323385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381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右矢印 8"/>
          <p:cNvSpPr/>
          <p:nvPr/>
        </p:nvSpPr>
        <p:spPr>
          <a:xfrm>
            <a:off x="7153243" y="3709638"/>
            <a:ext cx="1349298" cy="323385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381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円/楕円 9"/>
          <p:cNvSpPr/>
          <p:nvPr/>
        </p:nvSpPr>
        <p:spPr>
          <a:xfrm>
            <a:off x="8987636" y="3801484"/>
            <a:ext cx="243451" cy="231539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7" tIns="45680" rIns="91357" bIns="4568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 sz="1000">
              <a:solidFill>
                <a:prstClr val="white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8455977" y="3421989"/>
            <a:ext cx="1306768" cy="2846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 smtClean="0">
                <a:latin typeface="HGP創英角ｺﾞｼｯｸUB" pitchFamily="50" charset="-128"/>
                <a:ea typeface="HGP創英角ｺﾞｼｯｸUB" pitchFamily="50" charset="-128"/>
              </a:rPr>
              <a:t>報告取りまとめ</a:t>
            </a:r>
            <a:endParaRPr lang="en-US" altLang="ja-JP" sz="14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38389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正方形/長方形 68"/>
          <p:cNvSpPr/>
          <p:nvPr/>
        </p:nvSpPr>
        <p:spPr>
          <a:xfrm>
            <a:off x="0" y="226"/>
            <a:ext cx="9906000" cy="475121"/>
          </a:xfrm>
          <a:prstGeom prst="rect">
            <a:avLst/>
          </a:prstGeom>
          <a:noFill/>
          <a:ln/>
          <a:effectLst>
            <a:outerShdw sx="1000" sy="1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2400"/>
              </a:spcAft>
            </a:pPr>
            <a:r>
              <a:rPr lang="ja-JP" altLang="en-US" sz="2400" b="1" dirty="0" smtClean="0">
                <a:ln w="1905">
                  <a:solidFill>
                    <a:prstClr val="white"/>
                  </a:solidFill>
                </a:ln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６．実施体制</a:t>
            </a:r>
            <a:endParaRPr lang="ja-JP" altLang="en-US" sz="2400" b="1" dirty="0">
              <a:ln w="1905">
                <a:solidFill>
                  <a:prstClr val="white"/>
                </a:solidFill>
              </a:ln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9428671" y="6519446"/>
            <a:ext cx="477329" cy="338554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80000" rIns="180000" rtlCol="0" anchor="ctr">
            <a:spAutoFit/>
          </a:bodyPr>
          <a:lstStyle/>
          <a:p>
            <a:pPr algn="ctr"/>
            <a:fld id="{70DB3CBD-3C06-4FC9-9977-B08292F2CFB0}" type="slidenum">
              <a:rPr kumimoji="1" lang="ja-JP" altLang="en-US" sz="1600" smtClean="0">
                <a:solidFill>
                  <a:schemeClr val="tx1"/>
                </a:solidFill>
              </a:rPr>
              <a:pPr algn="ctr"/>
              <a:t>7</a:t>
            </a:fld>
            <a:endParaRPr kumimoji="1" lang="ja-JP" altLang="en-US" sz="1600" dirty="0">
              <a:solidFill>
                <a:schemeClr val="tx1"/>
              </a:solidFill>
            </a:endParaRPr>
          </a:p>
        </p:txBody>
      </p:sp>
      <p:cxnSp>
        <p:nvCxnSpPr>
          <p:cNvPr id="4" name="直線コネクタ 3"/>
          <p:cNvCxnSpPr/>
          <p:nvPr/>
        </p:nvCxnSpPr>
        <p:spPr>
          <a:xfrm>
            <a:off x="0" y="475347"/>
            <a:ext cx="9906000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/>
          <p:cNvSpPr txBox="1"/>
          <p:nvPr/>
        </p:nvSpPr>
        <p:spPr>
          <a:xfrm>
            <a:off x="2463989" y="2949977"/>
            <a:ext cx="50770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（連携する地方公共団体も記載）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890530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4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13766</TotalTime>
  <Words>317</Words>
  <Application>Microsoft Office PowerPoint</Application>
  <PresentationFormat>A4 210 x 297 mm</PresentationFormat>
  <Paragraphs>84</Paragraphs>
  <Slides>8</Slides>
  <Notes>8</Notes>
  <HiddenSlides>0</HiddenSlides>
  <MMClips>0</MMClips>
  <ScaleCrop>false</ScaleCrop>
  <HeadingPairs>
    <vt:vector size="4" baseType="variant">
      <vt:variant>
        <vt:lpstr>テーマ</vt:lpstr>
      </vt:variant>
      <vt:variant>
        <vt:i4>2</vt:i4>
      </vt:variant>
      <vt:variant>
        <vt:lpstr>スライド タイトル</vt:lpstr>
      </vt:variant>
      <vt:variant>
        <vt:i4>8</vt:i4>
      </vt:variant>
    </vt:vector>
  </HeadingPairs>
  <TitlesOfParts>
    <vt:vector size="10" baseType="lpstr">
      <vt:lpstr>標準デザイン</vt:lpstr>
      <vt:lpstr>4_Office テーマ</vt:lpstr>
      <vt:lpstr>（プロジェクト名）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総務省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007798</dc:creator>
  <cp:lastModifiedBy>総務省情報流通振興課</cp:lastModifiedBy>
  <cp:revision>1962</cp:revision>
  <cp:lastPrinted>2011-11-21T00:52:13Z</cp:lastPrinted>
  <dcterms:created xsi:type="dcterms:W3CDTF">2007-07-24T06:07:32Z</dcterms:created>
  <dcterms:modified xsi:type="dcterms:W3CDTF">2015-06-09T00:53:18Z</dcterms:modified>
</cp:coreProperties>
</file>