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4"/>
  </p:notesMasterIdLst>
  <p:handoutMasterIdLst>
    <p:handoutMasterId r:id="rId5"/>
  </p:handoutMasterIdLst>
  <p:sldIdLst>
    <p:sldId id="347" r:id="rId2"/>
    <p:sldId id="349" r:id="rId3"/>
  </p:sldIdLst>
  <p:sldSz cx="9906000" cy="6858000" type="A4"/>
  <p:notesSz cx="6807200" cy="9939338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64" autoAdjust="0"/>
    <p:restoredTop sz="99628" autoAdjust="0"/>
  </p:normalViewPr>
  <p:slideViewPr>
    <p:cSldViewPr>
      <p:cViewPr varScale="1">
        <p:scale>
          <a:sx n="88" d="100"/>
          <a:sy n="88" d="100"/>
        </p:scale>
        <p:origin x="912" y="72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5678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32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0267" y="9445465"/>
            <a:ext cx="2946945" cy="493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08" tIns="47706" rIns="95408" bIns="47706" numCol="1" anchor="b" anchorCtr="0" compatLnSpc="1">
            <a:prstTxWarp prst="textNoShape">
              <a:avLst/>
            </a:prstTxWarp>
          </a:bodyPr>
          <a:lstStyle>
            <a:lvl1pPr algn="r" defTabSz="954624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4"/>
            <a:ext cx="2946945" cy="49388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08" tIns="47706" rIns="95408" bIns="47706" numCol="1" anchor="ctr" anchorCtr="0" compatLnSpc="1">
            <a:prstTxWarp prst="textNoShape">
              <a:avLst/>
            </a:prstTxWarp>
          </a:bodyPr>
          <a:lstStyle>
            <a:lvl1pPr algn="l" defTabSz="954624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267" y="4"/>
            <a:ext cx="2946945" cy="49388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08" tIns="47706" rIns="95408" bIns="47706" numCol="1" anchor="ctr" anchorCtr="0" compatLnSpc="1">
            <a:prstTxWarp prst="textNoShape">
              <a:avLst/>
            </a:prstTxWarp>
          </a:bodyPr>
          <a:lstStyle>
            <a:lvl1pPr algn="r" defTabSz="954624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87975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745" y="4721196"/>
            <a:ext cx="4989714" cy="447424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08" tIns="47706" rIns="95408" bIns="477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2 レベル</a:t>
            </a:r>
          </a:p>
          <a:p>
            <a:pPr lvl="2"/>
            <a:r>
              <a:rPr lang="ja-JP" altLang="en-US" noProof="0"/>
              <a:t>第 3 レベル</a:t>
            </a:r>
          </a:p>
          <a:p>
            <a:pPr lvl="3"/>
            <a:r>
              <a:rPr lang="ja-JP" altLang="en-US" noProof="0"/>
              <a:t>第 4 レベル</a:t>
            </a:r>
          </a:p>
          <a:p>
            <a:pPr lvl="4"/>
            <a:r>
              <a:rPr lang="ja-JP" altLang="en-US" noProof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" y="9445465"/>
            <a:ext cx="2946945" cy="49388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08" tIns="47706" rIns="95408" bIns="47706" numCol="1" anchor="b" anchorCtr="0" compatLnSpc="1">
            <a:prstTxWarp prst="textNoShape">
              <a:avLst/>
            </a:prstTxWarp>
          </a:bodyPr>
          <a:lstStyle>
            <a:lvl1pPr algn="l" defTabSz="954624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267" y="9445465"/>
            <a:ext cx="2946945" cy="49388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08" tIns="47706" rIns="95408" bIns="47706" numCol="1" anchor="b" anchorCtr="0" compatLnSpc="1">
            <a:prstTxWarp prst="textNoShape">
              <a:avLst/>
            </a:prstTxWarp>
          </a:bodyPr>
          <a:lstStyle>
            <a:lvl1pPr algn="r" defTabSz="954624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マスター サブタイトルの書式設定</a:t>
            </a:r>
            <a:endParaRPr lang="ja-JP" altLang="en-US" dirty="0"/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/>
              <a:t>一般社団法人オープン＆ビッグデータ活用・地方創生推進機構</a:t>
            </a:r>
            <a:r>
              <a:rPr lang="ja-JP" altLang="en-US" sz="1600" kern="0" baseline="0" dirty="0"/>
              <a:t> 事務局</a:t>
            </a:r>
            <a:endParaRPr lang="ja-JP" altLang="en-US" sz="1600" kern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76717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© 2018 Vitalizing Local Economy Organization by Open data &amp; Big data</a:t>
            </a:r>
            <a:r>
              <a:rPr lang="en-US" altLang="ja-JP" sz="1000" b="1" baseline="0" dirty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 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800" dirty="0">
                <a:latin typeface="+mj-ea"/>
              </a:rPr>
              <a:t>給付金情報のディスカッション論点例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1</a:t>
            </a:fld>
            <a:endParaRPr lang="en-US" altLang="ja-JP"/>
          </a:p>
        </p:txBody>
      </p:sp>
      <p:sp>
        <p:nvSpPr>
          <p:cNvPr id="6" name="正方形/長方形 5"/>
          <p:cNvSpPr/>
          <p:nvPr/>
        </p:nvSpPr>
        <p:spPr>
          <a:xfrm>
            <a:off x="243001" y="1124744"/>
            <a:ext cx="9395454" cy="529795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en-US" altLang="ja-JP" dirty="0" err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Zaim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・マイ広報紙など活用企業・団体が出始めているが、情報の所在やデータ項目・フォーマットなどがバラバラで、収集・整理に多大な労力を要している。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2017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月にオープンガバメント推進協議会（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の取り組みとして、給付金情報の共通フォーマット案を作成し、室蘭市･浜松市・日南市が導入。千葉市も導入予定。今後、このフォーマットの普及促進を図ることで、給付金情報の活用が進む可能性がある。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2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オープンガバメント推進協議会概要</a:t>
            </a:r>
            <a:endParaRPr kumimoji="1"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2075" indent="-9207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「ビッグデータ・オープンデータの具体的活用策の検討及び活用推進」や「マイナンバー制度の利活用の推進」に資する取組みを行う自治体組織。様々な事業が立ち上がっており、各事業に希望自治体が参画する仕組みとなっている。シンポジウム実施やコンテストとの連携等も行っている。</a:t>
            </a:r>
            <a:endParaRPr kumimoji="1"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2075" indent="-9207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kumimoji="1"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2018</a:t>
            </a: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kumimoji="1"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月現在、千葉市を事務局として、武雄市、千葉市、奈良市、福岡市、三重県、室蘭市、大津市、弘前市、横須賀市、郡山市、日南市、浜松市が参加。</a:t>
            </a:r>
            <a:endParaRPr kumimoji="1"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4864FA4-99DB-4975-82A5-1B61D8CC5C0A}"/>
              </a:ext>
            </a:extLst>
          </p:cNvPr>
          <p:cNvSpPr txBox="1"/>
          <p:nvPr/>
        </p:nvSpPr>
        <p:spPr>
          <a:xfrm>
            <a:off x="8335128" y="410991"/>
            <a:ext cx="1296144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</a:t>
            </a:r>
            <a:r>
              <a:rPr kumimoji="1" lang="en-US" altLang="ja-JP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endParaRPr kumimoji="1" lang="ja-JP" altLang="en-US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87721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800" dirty="0">
                <a:latin typeface="+mj-ea"/>
              </a:rPr>
              <a:t>給付金情報のディスカッション論点例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  <p:sp>
        <p:nvSpPr>
          <p:cNvPr id="6" name="正方形/長方形 5"/>
          <p:cNvSpPr/>
          <p:nvPr/>
        </p:nvSpPr>
        <p:spPr>
          <a:xfrm>
            <a:off x="243001" y="1124744"/>
            <a:ext cx="9395454" cy="529795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１．オープンガバメント推進協議会フォーマットに対するご意見（参考資料 参照）</a:t>
            </a: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・共通フォーマットとしての採用可能性</a:t>
            </a: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・公開側（自治体）の意見</a:t>
            </a:r>
          </a:p>
          <a:p>
            <a:pPr marL="628650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-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オープンガバメント推進協議会フォーマットは全庁の給付金制度を扱うため、各部署の制度情報を収集・整理するのに負担がかかる。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628650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-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多くの自治体が給付金制度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web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ページに載せている「申請できる人」「申請方法」などの項目がない。　など</a:t>
            </a: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・利用側（企業等）の意見</a:t>
            </a: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ja-JP" altLang="en-US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２．オープンガバメント推進協議会フォーマットの普及方策について</a:t>
            </a: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IT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総合戦略室 推奨データセット（ベータ版）への追加</a:t>
            </a: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・オープンデータ伝道師、 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VLED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や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BODIK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等推進団体による紹介・研修</a:t>
            </a: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・都道府県単位での共通フォーマットによる公開促進</a:t>
            </a: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・活用企業を増やす（次項参照）</a:t>
            </a: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en-US" altLang="ja-JP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1" lang="ja-JP" altLang="en-US" sz="2000" b="1" dirty="0" err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．</a:t>
            </a:r>
            <a:r>
              <a:rPr kumimoji="1"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給付金情報の活用拡大方策について</a:t>
            </a:r>
            <a:endParaRPr kumimoji="1" lang="en-US" altLang="ja-JP" sz="2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・企業が使いやすい給付金情報の出し方（項目、公開方法（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csv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kumimoji="1"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API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等）など）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・ラウンドテーブルなど官民マッチングの場の活用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・共通フォーマットで給付金情報を公開する自治体の拡大（前項参照）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50550471"/>
      </p:ext>
    </p:extLst>
  </p:cSld>
  <p:clrMapOvr>
    <a:masterClrMapping/>
  </p:clrMapOvr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1" id="{9B8CA500-AB32-4A3C-B93E-CD492E224271}" vid="{D4CAFFFE-67A0-4DF2-B2F2-6BD9ABF8F007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</Template>
  <TotalTime>0</TotalTime>
  <Words>102</Words>
  <Application>Microsoft Office PowerPoint</Application>
  <PresentationFormat>A4 210 x 297 mm</PresentationFormat>
  <Paragraphs>33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7" baseType="lpstr">
      <vt:lpstr>ＤＦＧ華康ゴシック体W5</vt:lpstr>
      <vt:lpstr>ＤＦＧ平成ゴシック体W3</vt:lpstr>
      <vt:lpstr>ＤＦＧ平成ゴシック体W7</vt:lpstr>
      <vt:lpstr>굴림</vt:lpstr>
      <vt:lpstr>Meiryo UI</vt:lpstr>
      <vt:lpstr>ＭＳ Ｐゴシック</vt:lpstr>
      <vt:lpstr>ＭＳ Ｐ明朝</vt:lpstr>
      <vt:lpstr>ヒラギノ角ゴ ProN W3</vt:lpstr>
      <vt:lpstr>メイリオ</vt:lpstr>
      <vt:lpstr>平成明朝</vt:lpstr>
      <vt:lpstr>Arial</vt:lpstr>
      <vt:lpstr>Calibri</vt:lpstr>
      <vt:lpstr>Franklin Gothic Demi</vt:lpstr>
      <vt:lpstr>Wingdings</vt:lpstr>
      <vt:lpstr>VLEDパワポ基本テンプレート</vt:lpstr>
      <vt:lpstr>給付金情報のディスカッション論点例</vt:lpstr>
      <vt:lpstr>給付金情報のディスカッション論点例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2015-02-01T00:57:09Z</dcterms:created>
  <dcterms:modified xsi:type="dcterms:W3CDTF">2018-01-29T09:00:28Z</dcterms:modified>
</cp:coreProperties>
</file>