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4"/>
  </p:notesMasterIdLst>
  <p:handoutMasterIdLst>
    <p:handoutMasterId r:id="rId5"/>
  </p:handoutMasterIdLst>
  <p:sldIdLst>
    <p:sldId id="348" r:id="rId2"/>
    <p:sldId id="350" r:id="rId3"/>
  </p:sldIdLst>
  <p:sldSz cx="9906000" cy="6858000" type="A4"/>
  <p:notesSz cx="6807200" cy="9939338"/>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p15:guide id="1" orient="horz" pos="4180">
          <p15:clr>
            <a:srgbClr val="A4A3A4"/>
          </p15:clr>
        </p15:guide>
        <p15:guide id="2" pos="5984">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64" autoAdjust="0"/>
    <p:restoredTop sz="99628" autoAdjust="0"/>
  </p:normalViewPr>
  <p:slideViewPr>
    <p:cSldViewPr>
      <p:cViewPr varScale="1">
        <p:scale>
          <a:sx n="88" d="100"/>
          <a:sy n="88" d="100"/>
        </p:scale>
        <p:origin x="912" y="72"/>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5678"/>
    </p:cViewPr>
  </p:sorterViewPr>
  <p:notesViewPr>
    <p:cSldViewPr>
      <p:cViewPr varScale="1">
        <p:scale>
          <a:sx n="91" d="100"/>
          <a:sy n="91" d="100"/>
        </p:scale>
        <p:origin x="-2772" y="-102"/>
      </p:cViewPr>
      <p:guideLst>
        <p:guide orient="horz" pos="3132"/>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10" Type="http://schemas.microsoft.com/office/2015/10/relationships/revisionInfo" Target="revisionInfo.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60267" y="9445465"/>
            <a:ext cx="2946945" cy="493881"/>
          </a:xfrm>
          <a:prstGeom prst="rect">
            <a:avLst/>
          </a:prstGeom>
          <a:noFill/>
          <a:ln w="9525">
            <a:noFill/>
            <a:miter lim="800000"/>
            <a:headEnd/>
            <a:tailEnd/>
          </a:ln>
          <a:effectLst/>
        </p:spPr>
        <p:txBody>
          <a:bodyPr vert="horz" wrap="square" lIns="95408" tIns="47706" rIns="95408" bIns="47706" numCol="1" anchor="b" anchorCtr="0" compatLnSpc="1">
            <a:prstTxWarp prst="textNoShape">
              <a:avLst/>
            </a:prstTxWarp>
          </a:bodyPr>
          <a:lstStyle>
            <a:lvl1pPr algn="r" defTabSz="954624">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6" y="4"/>
            <a:ext cx="2946945" cy="493881"/>
          </a:xfrm>
          <a:prstGeom prst="rect">
            <a:avLst/>
          </a:prstGeom>
          <a:noFill/>
          <a:ln w="12700" cap="sq">
            <a:noFill/>
            <a:miter lim="800000"/>
            <a:headEnd type="none" w="sm" len="sm"/>
            <a:tailEnd type="none" w="sm" len="sm"/>
          </a:ln>
          <a:effectLst/>
        </p:spPr>
        <p:txBody>
          <a:bodyPr vert="horz" wrap="none" lIns="95408" tIns="47706" rIns="95408" bIns="47706" numCol="1" anchor="ctr" anchorCtr="0" compatLnSpc="1">
            <a:prstTxWarp prst="textNoShape">
              <a:avLst/>
            </a:prstTxWarp>
          </a:bodyPr>
          <a:lstStyle>
            <a:lvl1pPr algn="l" defTabSz="954624">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60267" y="4"/>
            <a:ext cx="2946945" cy="493881"/>
          </a:xfrm>
          <a:prstGeom prst="rect">
            <a:avLst/>
          </a:prstGeom>
          <a:noFill/>
          <a:ln w="12700" cap="sq">
            <a:noFill/>
            <a:miter lim="800000"/>
            <a:headEnd type="none" w="sm" len="sm"/>
            <a:tailEnd type="none" w="sm" len="sm"/>
          </a:ln>
          <a:effectLst/>
        </p:spPr>
        <p:txBody>
          <a:bodyPr vert="horz" wrap="none" lIns="95408" tIns="47706" rIns="95408" bIns="47706" numCol="1" anchor="ctr" anchorCtr="0" compatLnSpc="1">
            <a:prstTxWarp prst="textNoShape">
              <a:avLst/>
            </a:prstTxWarp>
          </a:bodyPr>
          <a:lstStyle>
            <a:lvl1pPr algn="r" defTabSz="954624">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09613" y="744538"/>
            <a:ext cx="5387975" cy="3730625"/>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08745" y="4721196"/>
            <a:ext cx="4989714" cy="4474247"/>
          </a:xfrm>
          <a:prstGeom prst="rect">
            <a:avLst/>
          </a:prstGeom>
          <a:noFill/>
          <a:ln w="12700" cap="sq">
            <a:noFill/>
            <a:miter lim="800000"/>
            <a:headEnd type="none" w="sm" len="sm"/>
            <a:tailEnd type="none" w="sm" len="sm"/>
          </a:ln>
          <a:effectLst/>
        </p:spPr>
        <p:txBody>
          <a:bodyPr vert="horz" wrap="none" lIns="95408" tIns="47706" rIns="95408" bIns="47706" numCol="1" anchor="ctr" anchorCtr="0" compatLnSpc="1">
            <a:prstTxWarp prst="textNoShape">
              <a:avLst/>
            </a:prstTxWarp>
          </a:bodyPr>
          <a:lstStyle/>
          <a:p>
            <a:pPr lvl="0"/>
            <a:r>
              <a:rPr lang="ja-JP" altLang="en-US" noProof="0"/>
              <a:t>マスター テキストの書式設定</a:t>
            </a:r>
          </a:p>
          <a:p>
            <a:pPr lvl="1"/>
            <a:r>
              <a:rPr lang="ja-JP" altLang="en-US" noProof="0"/>
              <a:t>第 2 レベル</a:t>
            </a:r>
          </a:p>
          <a:p>
            <a:pPr lvl="2"/>
            <a:r>
              <a:rPr lang="ja-JP" altLang="en-US" noProof="0"/>
              <a:t>第 3 レベル</a:t>
            </a:r>
          </a:p>
          <a:p>
            <a:pPr lvl="3"/>
            <a:r>
              <a:rPr lang="ja-JP" altLang="en-US" noProof="0"/>
              <a:t>第 4 レベル</a:t>
            </a:r>
          </a:p>
          <a:p>
            <a:pPr lvl="4"/>
            <a:r>
              <a:rPr lang="ja-JP" altLang="en-US" noProof="0"/>
              <a:t>第 5 レベル</a:t>
            </a:r>
          </a:p>
        </p:txBody>
      </p:sp>
      <p:sp>
        <p:nvSpPr>
          <p:cNvPr id="58374" name="Rectangle 6"/>
          <p:cNvSpPr>
            <a:spLocks noGrp="1" noChangeArrowheads="1"/>
          </p:cNvSpPr>
          <p:nvPr>
            <p:ph type="ftr" sz="quarter" idx="4"/>
          </p:nvPr>
        </p:nvSpPr>
        <p:spPr bwMode="auto">
          <a:xfrm>
            <a:off x="6" y="9445465"/>
            <a:ext cx="2946945" cy="493881"/>
          </a:xfrm>
          <a:prstGeom prst="rect">
            <a:avLst/>
          </a:prstGeom>
          <a:noFill/>
          <a:ln w="12700" cap="sq">
            <a:noFill/>
            <a:miter lim="800000"/>
            <a:headEnd type="none" w="sm" len="sm"/>
            <a:tailEnd type="none" w="sm" len="sm"/>
          </a:ln>
          <a:effectLst/>
        </p:spPr>
        <p:txBody>
          <a:bodyPr vert="horz" wrap="none" lIns="95408" tIns="47706" rIns="95408" bIns="47706" numCol="1" anchor="b" anchorCtr="0" compatLnSpc="1">
            <a:prstTxWarp prst="textNoShape">
              <a:avLst/>
            </a:prstTxWarp>
          </a:bodyPr>
          <a:lstStyle>
            <a:lvl1pPr algn="l" defTabSz="954624">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60267" y="9445465"/>
            <a:ext cx="2946945" cy="493881"/>
          </a:xfrm>
          <a:prstGeom prst="rect">
            <a:avLst/>
          </a:prstGeom>
          <a:noFill/>
          <a:ln w="12700" cap="sq">
            <a:noFill/>
            <a:miter lim="800000"/>
            <a:headEnd type="none" w="sm" len="sm"/>
            <a:tailEnd type="none" w="sm" len="sm"/>
          </a:ln>
          <a:effectLst/>
        </p:spPr>
        <p:txBody>
          <a:bodyPr vert="horz" wrap="none" lIns="95408" tIns="47706" rIns="95408" bIns="47706" numCol="1" anchor="b" anchorCtr="0" compatLnSpc="1">
            <a:prstTxWarp prst="textNoShape">
              <a:avLst/>
            </a:prstTxWarp>
          </a:bodyPr>
          <a:lstStyle>
            <a:lvl1pPr algn="r" defTabSz="954624">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a:t>マスター サブタイトルの書式設定</a:t>
            </a:r>
            <a:endParaRPr lang="ja-JP" altLang="en-US" dirty="0"/>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a:t>一般社団法人オープン＆ビッグデータ活用・地方創生推進機構</a:t>
            </a:r>
            <a:r>
              <a:rPr lang="ja-JP" altLang="en-US" sz="1600" kern="0" baseline="0" dirty="0"/>
              <a:t> 事務局</a:t>
            </a:r>
            <a:endParaRPr lang="ja-JP" altLang="en-US" sz="1600" kern="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a:solidFill>
                  <a:srgbClr val="353535"/>
                </a:solidFill>
                <a:latin typeface="Arial" charset="0"/>
              </a:rPr>
              <a:t>© 2018 Vitalizing Local Economy Organization by Open data &amp; Big data</a:t>
            </a:r>
            <a:r>
              <a:rPr lang="en-US" altLang="ja-JP" sz="1000" b="1" baseline="0" dirty="0">
                <a:solidFill>
                  <a:srgbClr val="353535"/>
                </a:solidFill>
                <a:latin typeface="Arial" charset="0"/>
              </a:rPr>
              <a:t>.</a:t>
            </a:r>
            <a:r>
              <a:rPr lang="en-US" altLang="ja-JP" sz="1000" b="1" dirty="0">
                <a:solidFill>
                  <a:srgbClr val="353535"/>
                </a:solidFill>
                <a:latin typeface="Arial" charset="0"/>
              </a:rPr>
              <a:t> 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a:latin typeface="+mj-ea"/>
              </a:rPr>
              <a:t>行政イベント情報のディスカッション論点例</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a:t>
            </a:fld>
            <a:endParaRPr lang="en-US" altLang="ja-JP"/>
          </a:p>
        </p:txBody>
      </p:sp>
      <p:sp>
        <p:nvSpPr>
          <p:cNvPr id="6" name="正方形/長方形 5"/>
          <p:cNvSpPr/>
          <p:nvPr/>
        </p:nvSpPr>
        <p:spPr>
          <a:xfrm>
            <a:off x="243001" y="1124744"/>
            <a:ext cx="9395454" cy="5297958"/>
          </a:xfrm>
          <a:prstGeom prst="rect">
            <a:avLst/>
          </a:prstGeom>
        </p:spPr>
        <p:txBody>
          <a:bodyPr wrap="square">
            <a:noAutofit/>
          </a:bodyPr>
          <a:lstStyle/>
          <a:p>
            <a:pPr algn="l" fontAlgn="auto" latinLnBrk="0">
              <a:spcBef>
                <a:spcPts val="0"/>
              </a:spcBef>
              <a:spcAft>
                <a:spcPts val="0"/>
              </a:spcAft>
            </a:pP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行政イベント情報については、個別の行政機関による公開のほか、日本観光振興協会や総務省の公共クラウドなどを介して情報が提供されている。しかし、各団体の公開方法がバラバラで、使う側の負担が大きい。また、公開側においても更新の負担やイベント毎に必要な項目が異なるなど課題がある。</a:t>
            </a:r>
            <a:endPar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l" fontAlgn="auto" latinLnBrk="0">
              <a:spcBef>
                <a:spcPts val="0"/>
              </a:spcBef>
              <a:spcAft>
                <a:spcPts val="0"/>
              </a:spcAft>
            </a:pPr>
            <a:endParaRPr kumimoji="1"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l" fontAlgn="auto" latinLnBrk="0">
              <a:spcBef>
                <a:spcPts val="0"/>
              </a:spcBef>
              <a:spcAft>
                <a:spcPts val="0"/>
              </a:spcAft>
            </a:pPr>
            <a:r>
              <a:rPr kumimoji="1"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１．行政イベント情報のフォーマット共通化について</a:t>
            </a:r>
          </a:p>
          <a:p>
            <a:pPr marL="442913" indent="-80963" algn="l" fontAlgn="auto" latinLnBrk="0">
              <a:spcBef>
                <a:spcPts val="0"/>
              </a:spcBef>
              <a:spcAft>
                <a:spcPts val="0"/>
              </a:spcAft>
            </a:pP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・各自治体が提供しているフォーマット、日本観光振興協会、公共クラウド、共通語彙基盤、こども霞ヶ関見学デー、</a:t>
            </a:r>
            <a:r>
              <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IT</a:t>
            </a: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総合戦略室の推奨データセットなどの既存フォーマットに加え、</a:t>
            </a:r>
            <a:r>
              <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BODIK</a:t>
            </a: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が提案する</a:t>
            </a:r>
            <a:r>
              <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LOD</a:t>
            </a: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を使ったフォーマットなども勘案し、行政イベント情報のフォーマット共通化の進め方を検討する</a:t>
            </a:r>
          </a:p>
          <a:p>
            <a:pPr algn="l" fontAlgn="auto" latinLnBrk="0">
              <a:spcBef>
                <a:spcPts val="0"/>
              </a:spcBef>
              <a:spcAft>
                <a:spcPts val="0"/>
              </a:spcAft>
            </a:pPr>
            <a:endParaRPr kumimoji="1"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l" fontAlgn="auto" latinLnBrk="0">
              <a:spcBef>
                <a:spcPts val="0"/>
              </a:spcBef>
              <a:spcAft>
                <a:spcPts val="0"/>
              </a:spcAft>
            </a:pPr>
            <a:r>
              <a:rPr kumimoji="1"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２．民間サービスにおける行政イベント情報の活用促進について</a:t>
            </a:r>
            <a:endParaRPr kumimoji="1"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442913" indent="-80963" algn="l" fontAlgn="auto" latinLnBrk="0">
              <a:spcBef>
                <a:spcPts val="0"/>
              </a:spcBef>
              <a:spcAft>
                <a:spcPts val="0"/>
              </a:spcAft>
            </a:pP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・民間サービスにおける行政イベント情報の活用例としては、マイ広報紙、ジョルテ（カレンダーアプリ）、アストモ、イベントバンクなどがある</a:t>
            </a:r>
            <a:endPar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442913" indent="-80963" algn="l" fontAlgn="auto" latinLnBrk="0">
              <a:spcBef>
                <a:spcPts val="0"/>
              </a:spcBef>
              <a:spcAft>
                <a:spcPts val="0"/>
              </a:spcAft>
            </a:pP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・使い勝手を向上させるため、フォーマット共通化を進めると共に、提供方法の工夫（</a:t>
            </a:r>
            <a:r>
              <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API</a:t>
            </a: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等）、民間イベント情報やニーズが高い行政情報（給食の献立、学校イベント情報等）と組み合わせた提供を検討する必要がある</a:t>
            </a:r>
            <a:endPar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テキスト ボックス 4">
            <a:extLst>
              <a:ext uri="{FF2B5EF4-FFF2-40B4-BE49-F238E27FC236}">
                <a16:creationId xmlns:a16="http://schemas.microsoft.com/office/drawing/2014/main" id="{DEAEF100-4ADE-49EC-BAB4-BC648A6C77EA}"/>
              </a:ext>
            </a:extLst>
          </p:cNvPr>
          <p:cNvSpPr txBox="1"/>
          <p:nvPr/>
        </p:nvSpPr>
        <p:spPr>
          <a:xfrm>
            <a:off x="8335128" y="410991"/>
            <a:ext cx="1296144" cy="369332"/>
          </a:xfrm>
          <a:prstGeom prst="rect">
            <a:avLst/>
          </a:prstGeom>
          <a:noFill/>
          <a:ln>
            <a:solidFill>
              <a:schemeClr val="bg2"/>
            </a:solidFill>
          </a:ln>
        </p:spPr>
        <p:txBody>
          <a:bodyPr wrap="square" rtlCol="0">
            <a:spAutoFit/>
          </a:bodyPr>
          <a:lstStyle/>
          <a:p>
            <a:r>
              <a:rPr kumimoji="1" lang="ja-JP" altLang="en-US"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資料</a:t>
            </a:r>
            <a:r>
              <a:rPr kumimoji="1" lang="en-US" altLang="ja-JP">
                <a:solidFill>
                  <a:schemeClr val="bg2"/>
                </a:solidFill>
                <a:latin typeface="Meiryo UI" panose="020B0604030504040204" pitchFamily="50" charset="-128"/>
                <a:ea typeface="Meiryo UI" panose="020B0604030504040204" pitchFamily="50" charset="-128"/>
                <a:cs typeface="Meiryo UI" panose="020B0604030504040204" pitchFamily="50" charset="-128"/>
              </a:rPr>
              <a:t>11</a:t>
            </a:r>
            <a:endParaRPr kumimoji="1" lang="ja-JP" altLang="en-US"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047541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a:latin typeface="+mj-ea"/>
              </a:rPr>
              <a:t>行政イベント情報のディスカッション論点例</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
        <p:nvSpPr>
          <p:cNvPr id="6" name="正方形/長方形 5"/>
          <p:cNvSpPr/>
          <p:nvPr/>
        </p:nvSpPr>
        <p:spPr>
          <a:xfrm>
            <a:off x="243000" y="1124744"/>
            <a:ext cx="9606543" cy="5297958"/>
          </a:xfrm>
          <a:prstGeom prst="rect">
            <a:avLst/>
          </a:prstGeom>
        </p:spPr>
        <p:txBody>
          <a:bodyPr wrap="square">
            <a:noAutofit/>
          </a:bodyPr>
          <a:lstStyle/>
          <a:p>
            <a:pPr algn="l" fontAlgn="auto" latinLnBrk="0">
              <a:spcBef>
                <a:spcPts val="0"/>
              </a:spcBef>
              <a:spcAft>
                <a:spcPts val="0"/>
              </a:spcAft>
            </a:pPr>
            <a:r>
              <a:rPr kumimoji="1"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３．公開側の課題について</a:t>
            </a:r>
            <a:endParaRPr kumimoji="1"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442913" indent="-80963" algn="l" fontAlgn="auto" latinLnBrk="0">
              <a:spcBef>
                <a:spcPts val="0"/>
              </a:spcBef>
              <a:spcAft>
                <a:spcPts val="0"/>
              </a:spcAft>
            </a:pP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・行政イベント情報の公開負荷の軽減</a:t>
            </a:r>
            <a:endPar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442913" indent="-80963" algn="l" fontAlgn="auto" latinLnBrk="0">
              <a:spcBef>
                <a:spcPts val="0"/>
              </a:spcBef>
              <a:spcAft>
                <a:spcPts val="0"/>
              </a:spcAft>
            </a:pP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・行政イベント情報を</a:t>
            </a:r>
            <a:r>
              <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箇所に登録すると、行政機関</a:t>
            </a:r>
            <a:r>
              <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web</a:t>
            </a: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ページに公開されるほか、</a:t>
            </a:r>
            <a:r>
              <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API</a:t>
            </a: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を介して様々な団体・企業で活用できる仕組み</a:t>
            </a:r>
            <a:endPar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442913" indent="-80963" algn="l" fontAlgn="auto" latinLnBrk="0">
              <a:spcBef>
                <a:spcPts val="0"/>
              </a:spcBef>
              <a:spcAft>
                <a:spcPts val="0"/>
              </a:spcAft>
            </a:pP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・タブレットなどを用いて現地から情報の登録・更新ができる仕組み（静岡市「しずみ</a:t>
            </a:r>
            <a:r>
              <a:rPr kumimoji="1" lang="ja-JP" altLang="en-US" dirty="0" err="1">
                <a:solidFill>
                  <a:prstClr val="black"/>
                </a:solidFill>
                <a:latin typeface="Meiryo UI" panose="020B0604030504040204" pitchFamily="50" charset="-128"/>
                <a:ea typeface="Meiryo UI" panose="020B0604030504040204" pitchFamily="50" charset="-128"/>
                <a:cs typeface="Meiryo UI" panose="020B0604030504040204" pitchFamily="50" charset="-128"/>
              </a:rPr>
              <a:t>ち</a:t>
            </a:r>
            <a:r>
              <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info</a:t>
            </a: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」など）</a:t>
            </a:r>
            <a:endPar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442913" indent="-80963" algn="l" fontAlgn="auto" latinLnBrk="0">
              <a:spcBef>
                <a:spcPts val="0"/>
              </a:spcBef>
              <a:spcAft>
                <a:spcPts val="0"/>
              </a:spcAft>
            </a:pPr>
            <a:r>
              <a:rPr kumimoji="1"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・官民共同で運用するイベントカレンダー（掛川市「かけっこ」など）</a:t>
            </a:r>
            <a:endParaRPr kumimoji="1"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910241406"/>
      </p:ext>
    </p:extLst>
  </p:cSld>
  <p:clrMapOvr>
    <a:masterClrMapping/>
  </p:clrMapOvr>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9B8CA500-AB32-4A3C-B93E-CD492E224271}" vid="{D4CAFFFE-67A0-4DF2-B2F2-6BD9ABF8F007}"/>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Template>
  <TotalTime>0</TotalTime>
  <Words>103</Words>
  <Application>Microsoft Office PowerPoint</Application>
  <PresentationFormat>A4 210 x 297 mm</PresentationFormat>
  <Paragraphs>18</Paragraphs>
  <Slides>2</Slides>
  <Notes>0</Notes>
  <HiddenSlides>0</HiddenSlides>
  <MMClips>0</MMClips>
  <ScaleCrop>false</ScaleCrop>
  <HeadingPairs>
    <vt:vector size="6" baseType="variant">
      <vt:variant>
        <vt:lpstr>使用されているフォント</vt:lpstr>
      </vt:variant>
      <vt:variant>
        <vt:i4>14</vt:i4>
      </vt:variant>
      <vt:variant>
        <vt:lpstr>テーマ</vt:lpstr>
      </vt:variant>
      <vt:variant>
        <vt:i4>1</vt:i4>
      </vt:variant>
      <vt:variant>
        <vt:lpstr>スライド タイトル</vt:lpstr>
      </vt:variant>
      <vt:variant>
        <vt:i4>2</vt:i4>
      </vt:variant>
    </vt:vector>
  </HeadingPairs>
  <TitlesOfParts>
    <vt:vector size="17" baseType="lpstr">
      <vt:lpstr>ＤＦＧ華康ゴシック体W5</vt:lpstr>
      <vt:lpstr>ＤＦＧ平成ゴシック体W3</vt:lpstr>
      <vt:lpstr>ＤＦＧ平成ゴシック体W7</vt:lpstr>
      <vt:lpstr>굴림</vt:lpstr>
      <vt:lpstr>Meiryo UI</vt:lpstr>
      <vt:lpstr>ＭＳ Ｐゴシック</vt:lpstr>
      <vt:lpstr>ＭＳ Ｐ明朝</vt:lpstr>
      <vt:lpstr>ヒラギノ角ゴ ProN W3</vt:lpstr>
      <vt:lpstr>メイリオ</vt:lpstr>
      <vt:lpstr>平成明朝</vt:lpstr>
      <vt:lpstr>Arial</vt:lpstr>
      <vt:lpstr>Calibri</vt:lpstr>
      <vt:lpstr>Franklin Gothic Demi</vt:lpstr>
      <vt:lpstr>Wingdings</vt:lpstr>
      <vt:lpstr>VLEDパワポ基本テンプレート</vt:lpstr>
      <vt:lpstr>行政イベント情報のディスカッション論点例</vt:lpstr>
      <vt:lpstr>行政イベント情報のディスカッション論点例</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2015-02-01T00:57:09Z</dcterms:created>
  <dcterms:modified xsi:type="dcterms:W3CDTF">2018-02-02T06:25:57Z</dcterms:modified>
</cp:coreProperties>
</file>