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  <p15:guide id="3" orient="horz" pos="420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29" autoAdjust="0"/>
    <p:restoredTop sz="99566" autoAdjust="0"/>
  </p:normalViewPr>
  <p:slideViewPr>
    <p:cSldViewPr>
      <p:cViewPr varScale="1">
        <p:scale>
          <a:sx n="116" d="100"/>
          <a:sy n="116" d="100"/>
        </p:scale>
        <p:origin x="1482" y="102"/>
      </p:cViewPr>
      <p:guideLst>
        <p:guide orient="horz" pos="4180"/>
        <p:guide pos="5984"/>
        <p:guide orient="horz" pos="4201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0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2"/>
            <a:ext cx="4989714" cy="4474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2 レベル</a:t>
            </a:r>
          </a:p>
          <a:p>
            <a:pPr lvl="2"/>
            <a:r>
              <a:rPr lang="ja-JP" altLang="en-US" noProof="0"/>
              <a:t>第 3 レベル</a:t>
            </a:r>
          </a:p>
          <a:p>
            <a:pPr lvl="3"/>
            <a:r>
              <a:rPr lang="ja-JP" altLang="en-US" noProof="0"/>
              <a:t>第 4 レベル</a:t>
            </a:r>
          </a:p>
          <a:p>
            <a:pPr lvl="4"/>
            <a:r>
              <a:rPr lang="ja-JP" altLang="en-US" noProof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2.1/jp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/>
              <a:t>オープン＆ビッグデータ活用・地方創生推進機構</a:t>
            </a:r>
            <a:r>
              <a:rPr lang="ja-JP" altLang="en-US" sz="1600" kern="0" baseline="0" dirty="0"/>
              <a:t> 事務局</a:t>
            </a:r>
            <a:endParaRPr lang="ja-JP" altLang="en-US" sz="1600" kern="0" dirty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/>
              <a:t>オープン＆ビッグデータ活用・地方創生推進機構</a:t>
            </a:r>
          </a:p>
        </p:txBody>
      </p:sp>
      <p:pic>
        <p:nvPicPr>
          <p:cNvPr id="13" name="Picture 6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7" y="5805264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正方形/長方形 13"/>
          <p:cNvSpPr>
            <a:spLocks noChangeArrowheads="1"/>
          </p:cNvSpPr>
          <p:nvPr userDrawn="1"/>
        </p:nvSpPr>
        <p:spPr bwMode="auto">
          <a:xfrm>
            <a:off x="128464" y="6127836"/>
            <a:ext cx="41754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の記載のないもの）については、</a:t>
            </a:r>
            <a:endParaRPr lang="en-US" altLang="ja-JP" sz="900" dirty="0">
              <a:solidFill>
                <a:schemeClr val="bg2"/>
              </a:solidFill>
              <a:latin typeface="+mn-ea"/>
              <a:ea typeface="+mn-ea"/>
              <a:cs typeface="Meiryo UI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CC-BY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の記載がある図表等については、著作権法に基づいてご利用ください。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4488" y="-27384"/>
            <a:ext cx="9134339" cy="581715"/>
          </a:xfrm>
        </p:spPr>
        <p:txBody>
          <a:bodyPr>
            <a:normAutofit/>
          </a:bodyPr>
          <a:lstStyle/>
          <a:p>
            <a:r>
              <a:rPr kumimoji="1"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r>
              <a:rPr kumimoji="1"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勝手表彰　受賞者一覧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282369"/>
              </p:ext>
            </p:extLst>
          </p:nvPr>
        </p:nvGraphicFramePr>
        <p:xfrm>
          <a:off x="272480" y="476672"/>
          <a:ext cx="9433048" cy="6192689"/>
        </p:xfrm>
        <a:graphic>
          <a:graphicData uri="http://schemas.openxmlformats.org/drawingml/2006/table">
            <a:tbl>
              <a:tblPr firstCol="1" bandRow="1"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0414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b="0" baseline="0" dirty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b="0" baseline="0" dirty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b="0" baseline="0" dirty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受賞者（敬称略）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518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b="0" baseline="0" dirty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法制執務業務支援システム（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e-LAWS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法令データのオープンデータ化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総務省 行政管理局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297">
                <a:tc rowSpan="3"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b="0" baseline="0" dirty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いらすとや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みふねたかし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083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Code for </a:t>
                      </a:r>
                      <a:r>
                        <a:rPr lang="ja-JP" altLang="en-US" sz="1000" b="0" i="0" u="none" strike="noStrike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選挙</a:t>
                      </a:r>
                      <a:br>
                        <a:rPr lang="ja-JP" altLang="en-US" sz="1000" b="0" i="0" u="none" strike="noStrike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000" b="0" i="0" u="none" strike="noStrike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～衆院選</a:t>
                      </a:r>
                      <a:r>
                        <a:rPr lang="en-US" altLang="ja-JP" sz="1000" b="0" i="0" u="none" strike="noStrike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2017</a:t>
                      </a:r>
                      <a:r>
                        <a:rPr lang="ja-JP" altLang="en-US" sz="1000" b="0" i="0" u="none" strike="noStrike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候補者オープンデータ作成プロジェクト～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一般社団法人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Code for Japan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および</a:t>
                      </a:r>
                      <a:endParaRPr lang="en-US" altLang="ja-JP" sz="1000" b="0" i="0" u="none" strike="noStrike" dirty="0">
                        <a:solidFill>
                          <a:schemeClr val="bg2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有志メンバー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903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ひなた</a:t>
                      </a:r>
                      <a:r>
                        <a:rPr 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GIS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宮崎県庁 情報政策課　落合 謙次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518">
                <a:tc rowSpan="5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baseline="0" dirty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貢献賞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3D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レーザーセンサーを用いた「体操の採点支援」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富士通株式会社および株式会社富士通研究所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518">
                <a:tc gridSpan="2" vMerge="1">
                  <a:txBody>
                    <a:bodyPr/>
                    <a:lstStyle/>
                    <a:p>
                      <a:pPr algn="ctr"/>
                      <a:endParaRPr kumimoji="1" lang="ja-JP" altLang="en-US" sz="11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Asia Open Data Hackathon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Open Data Alliance of Taiwan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および</a:t>
                      </a:r>
                      <a:endParaRPr lang="en-US" altLang="ja-JP" sz="1000" b="0" i="0" u="none" strike="noStrike" dirty="0">
                        <a:solidFill>
                          <a:schemeClr val="bg2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台北駐日經濟文化代表處經濟組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518">
                <a:tc gridSpan="2" vMerge="1">
                  <a:txBody>
                    <a:bodyPr/>
                    <a:lstStyle/>
                    <a:p>
                      <a:endParaRPr kumimoji="1" lang="ja-JP" altLang="en-US" sz="11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気象データを活用した「食品ロスの削減」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一般財団法人日本気象協会および</a:t>
                      </a:r>
                      <a:endParaRPr lang="en-US" altLang="ja-JP" sz="1000" b="0" i="0" u="none" strike="noStrike" dirty="0">
                        <a:solidFill>
                          <a:schemeClr val="bg2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相模屋食料株式会社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6297">
                <a:tc gridSpan="2" vMerge="1">
                  <a:txBody>
                    <a:bodyPr/>
                    <a:lstStyle/>
                    <a:p>
                      <a:pPr algn="ctr"/>
                      <a:endParaRPr kumimoji="1" lang="ja-JP" altLang="en-US" sz="11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公会計の改革～資産台帳の整備およびデータの公開～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砥部町役場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069578"/>
                  </a:ext>
                </a:extLst>
              </a:tr>
              <a:tr h="196297">
                <a:tc gridSpan="2" vMerge="1">
                  <a:txBody>
                    <a:bodyPr/>
                    <a:lstStyle/>
                    <a:p>
                      <a:pPr algn="ctr"/>
                      <a:endParaRPr kumimoji="1" lang="ja-JP" altLang="en-US" sz="11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次元点群データのオープンデータ化の取組み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静岡県 交通基盤部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3109164"/>
                  </a:ext>
                </a:extLst>
              </a:tr>
              <a:tr h="483345">
                <a:tc rowSpan="1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b="0" baseline="0" dirty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さいたま市浦和美園：データを活用した新たなまちづくり賞</a:t>
                      </a:r>
                      <a:b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（日本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IBM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データ利活用型スマートシティさいたまモデル／</a:t>
                      </a:r>
                      <a:endParaRPr lang="en-US" altLang="ja-JP" sz="1000" b="0" i="0" u="none" strike="noStrike" dirty="0">
                        <a:solidFill>
                          <a:schemeClr val="bg2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美園タウンマネジメント協会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さいたま市および</a:t>
                      </a:r>
                      <a:endParaRPr lang="en-US" altLang="ja-JP" sz="1000" b="0" i="0" u="none" strike="noStrike" dirty="0">
                        <a:solidFill>
                          <a:schemeClr val="bg2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一般社団法人美園タウンマネジメント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5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 err="1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odp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リアルタイムオープンデータ賞（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Jig.jp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宇野バスロケーション「バスまだ？」データのオープンデータ化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宇野自動車株式会社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3467144"/>
                  </a:ext>
                </a:extLst>
              </a:tr>
              <a:tr h="4833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富士通賞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東京都のオープンデータへの取り組み</a:t>
                      </a:r>
                      <a:b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公金支出一件ごとの公開</a:t>
                      </a:r>
                      <a:b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東京都アイデアソンキャラバン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921611"/>
                  </a:ext>
                </a:extLst>
              </a:tr>
              <a:tr h="3255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OpenKnowledge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法制執務業務支援システム（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e-LAWS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法令データのオープンデータ化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総務省 行政管理局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297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日本マイクロソフト賞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文字情報基盤整備事業の漢字の国際規格化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独立行政法人情報処理推進機構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6297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融合研究所賞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シビックパワーバトル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シビックパワーバトル実行委員会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7691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CiP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協議会賞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data eye 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高梁川流域圏データポータル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一般社団法人データクレイドル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6297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ニューメディアリスク協会賞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市税の使い道ポータルサイト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千葉市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5518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東京大学オープンデータセンター（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UTODC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KYOTO DKAN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京都市および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ANNAI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5518">
                <a:tc vMerge="1">
                  <a:txBody>
                    <a:bodyPr/>
                    <a:lstStyle/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東京大学オープンデータセンター（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UTODC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BODIK 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オープンデータセンター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ビッグデータ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オープンデータ・イニシアティブ九州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8982">
                <a:tc vMerge="1">
                  <a:txBody>
                    <a:bodyPr/>
                    <a:lstStyle/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ウイングアーク１ｓｔ賞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KYOTO DKAN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京都市および</a:t>
                      </a:r>
                      <a:r>
                        <a:rPr lang="en-US" altLang="ja-JP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ANNAI</a:t>
                      </a:r>
                      <a:r>
                        <a:rPr lang="ja-JP" altLang="en-US" sz="1000" b="0" i="0" u="none" strike="noStrike" dirty="0">
                          <a:solidFill>
                            <a:schemeClr val="bg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56E39CD-71C5-4368-8E50-0190E5059F77}"/>
              </a:ext>
            </a:extLst>
          </p:cNvPr>
          <p:cNvSpPr txBox="1"/>
          <p:nvPr/>
        </p:nvSpPr>
        <p:spPr>
          <a:xfrm>
            <a:off x="8994922" y="102965"/>
            <a:ext cx="720000" cy="288000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vert="horz" wrap="square" rtlCol="0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kumimoji="1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64719810"/>
      </p:ext>
    </p:extLst>
  </p:cSld>
  <p:clrMapOvr>
    <a:masterClrMapping/>
  </p:clrMapOvr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302</Words>
  <Application>Microsoft Office PowerPoint</Application>
  <PresentationFormat>A4 210 x 297 mm</PresentationFormat>
  <Paragraphs>67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7" baseType="lpstr">
      <vt:lpstr>ＤＦＧ華康ゴシック体W5</vt:lpstr>
      <vt:lpstr>ＤＦＧ平成ゴシック体W3</vt:lpstr>
      <vt:lpstr>ＤＦＧ平成ゴシック体W7</vt:lpstr>
      <vt:lpstr>굴림</vt:lpstr>
      <vt:lpstr>Meiryo UI</vt:lpstr>
      <vt:lpstr>ＭＳ Ｐゴシック</vt:lpstr>
      <vt:lpstr>ＭＳ Ｐ明朝</vt:lpstr>
      <vt:lpstr>ヒラギノ角ゴ ProN W3</vt:lpstr>
      <vt:lpstr>ヒラギノ角ゴ ProN W6</vt:lpstr>
      <vt:lpstr>メイリオ</vt:lpstr>
      <vt:lpstr>平成明朝</vt:lpstr>
      <vt:lpstr>Arial</vt:lpstr>
      <vt:lpstr>Calibri</vt:lpstr>
      <vt:lpstr>Franklin Gothic Demi</vt:lpstr>
      <vt:lpstr>Wingdings</vt:lpstr>
      <vt:lpstr>VLEDパワポ基本テンプレート</vt:lpstr>
      <vt:lpstr>2017年度VLED勝手表彰　受賞者一覧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2018-03-01T05:46:45Z</dcterms:modified>
</cp:coreProperties>
</file>