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07200" cy="9939338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1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3450" y="-72"/>
      </p:cViewPr>
      <p:guideLst>
        <p:guide orient="horz" pos="3301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825" y="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213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825" y="944213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99" tIns="46101" rIns="92199" bIns="4610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021339-BFDC-4929-B490-9B55D1418A1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5373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221" y="1"/>
            <a:ext cx="2950374" cy="49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12963" y="744538"/>
            <a:ext cx="2582862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39" y="4721067"/>
            <a:ext cx="5446723" cy="4473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533"/>
            <a:ext cx="2950375" cy="49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221" y="9440533"/>
            <a:ext cx="2950374" cy="497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7" tIns="46109" rIns="92217" bIns="4610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5804DA-1F8D-4CE0-BDEE-4EED60A247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7088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C2324D-5E44-4A0B-8ADD-D0049ABCB32C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8F41A-4D49-4D65-88E8-619EB869E76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9679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DC2A82-1372-4D7F-82FE-2E49B75F72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6830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733FE-994F-4FBE-8E71-7F780BE81F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536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ED297-A9FD-43D6-AFBF-6DF40E169E1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413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67A42-E244-4122-A2D9-972ABCE736C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2904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E2512-585D-4176-BCB4-9D07F8D049F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530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C000C-CA59-4760-8615-E38859904F4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059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CC10B-6E33-44D5-B829-4C6625A90D2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884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87EA1-5908-4A26-A037-7603CC44ABD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79211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A2725-5879-438B-8C23-D96444B2F65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8315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EADDE-E9AC-42A7-8BBA-CA70728BD0F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3884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l" defTabSz="957263">
              <a:defRPr sz="15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defTabSz="957263">
              <a:defRPr sz="15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>
            <a:lvl1pPr algn="r" defTabSz="957263">
              <a:defRPr sz="1500"/>
            </a:lvl1pPr>
          </a:lstStyle>
          <a:p>
            <a:fld id="{D4A15EFC-A0A2-4E1A-B64B-8E042BB83FD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6pPr>
      <a:lvl7pPr marL="9144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7pPr>
      <a:lvl8pPr marL="13716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8pPr>
      <a:lvl9pPr marL="1828800" algn="ctr" defTabSz="957263" rtl="0" fontAlgn="base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Times New Roman" pitchFamily="18" charset="0"/>
          <a:ea typeface="ＭＳ Ｐゴシック" charset="-128"/>
        </a:defRPr>
      </a:lvl9pPr>
    </p:titleStyle>
    <p:bodyStyle>
      <a:lvl1pPr marL="358775" indent="-358775" algn="l" defTabSz="957263" rtl="0" fontAlgn="base">
        <a:spcBef>
          <a:spcPct val="20000"/>
        </a:spcBef>
        <a:spcAft>
          <a:spcPct val="0"/>
        </a:spcAft>
        <a:buChar char="•"/>
        <a:defRPr kumimoji="1" sz="3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defTabSz="957263" rtl="0" fontAlgn="base">
        <a:spcBef>
          <a:spcPct val="20000"/>
        </a:spcBef>
        <a:spcAft>
          <a:spcPct val="0"/>
        </a:spcAft>
        <a:buChar char="–"/>
        <a:defRPr kumimoji="1" sz="2900">
          <a:solidFill>
            <a:schemeClr val="tx1"/>
          </a:solidFill>
          <a:latin typeface="+mn-lt"/>
          <a:ea typeface="+mn-ea"/>
        </a:defRPr>
      </a:lvl2pPr>
      <a:lvl3pPr marL="1196975" indent="-239713" algn="l" defTabSz="957263" rtl="0" fontAlgn="base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</a:defRPr>
      </a:lvl3pPr>
      <a:lvl4pPr marL="1676400" indent="-239713" algn="l" defTabSz="957263" rtl="0" fontAlgn="base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4pPr>
      <a:lvl5pPr marL="21542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5pPr>
      <a:lvl6pPr marL="26114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6pPr>
      <a:lvl7pPr marL="30686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7pPr>
      <a:lvl8pPr marL="35258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8pPr>
      <a:lvl9pPr marL="3983038" indent="-238125" algn="l" defTabSz="957263" rtl="0" fontAlgn="base">
        <a:spcBef>
          <a:spcPct val="20000"/>
        </a:spcBef>
        <a:spcAft>
          <a:spcPct val="0"/>
        </a:spcAft>
        <a:buChar char="»"/>
        <a:defRPr kumimoji="1"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9" name="Rectangle 871"/>
          <p:cNvSpPr>
            <a:spLocks noChangeArrowheads="1"/>
          </p:cNvSpPr>
          <p:nvPr/>
        </p:nvSpPr>
        <p:spPr bwMode="gray">
          <a:xfrm rot="5400000">
            <a:off x="-256419" y="2315230"/>
            <a:ext cx="7371241" cy="625723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4" name="グループ化 3"/>
          <p:cNvGrpSpPr/>
          <p:nvPr/>
        </p:nvGrpSpPr>
        <p:grpSpPr bwMode="gray">
          <a:xfrm>
            <a:off x="5377922" y="8839713"/>
            <a:ext cx="919287" cy="464193"/>
            <a:chOff x="583457" y="8790417"/>
            <a:chExt cx="702057" cy="663467"/>
          </a:xfrm>
        </p:grpSpPr>
        <p:grpSp>
          <p:nvGrpSpPr>
            <p:cNvPr id="10694" name="Group 1478"/>
            <p:cNvGrpSpPr>
              <a:grpSpLocks/>
            </p:cNvGrpSpPr>
            <p:nvPr/>
          </p:nvGrpSpPr>
          <p:grpSpPr bwMode="gray">
            <a:xfrm>
              <a:off x="944724" y="9201472"/>
              <a:ext cx="340790" cy="252412"/>
              <a:chOff x="1213" y="5955"/>
              <a:chExt cx="153" cy="159"/>
            </a:xfrm>
          </p:grpSpPr>
          <p:sp>
            <p:nvSpPr>
              <p:cNvPr id="10660" name="Arc 1444"/>
              <p:cNvSpPr>
                <a:spLocks/>
              </p:cNvSpPr>
              <p:nvPr/>
            </p:nvSpPr>
            <p:spPr bwMode="gray">
              <a:xfrm flipH="1" flipV="1">
                <a:off x="1213" y="5955"/>
                <a:ext cx="153" cy="15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661" name="Line 1445"/>
              <p:cNvSpPr>
                <a:spLocks noChangeShapeType="1"/>
              </p:cNvSpPr>
              <p:nvPr/>
            </p:nvSpPr>
            <p:spPr bwMode="gray">
              <a:xfrm flipV="1">
                <a:off x="1366" y="5955"/>
                <a:ext cx="0" cy="15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0693" name="Group 1477"/>
            <p:cNvGrpSpPr>
              <a:grpSpLocks/>
            </p:cNvGrpSpPr>
            <p:nvPr/>
          </p:nvGrpSpPr>
          <p:grpSpPr bwMode="gray">
            <a:xfrm>
              <a:off x="583457" y="9201472"/>
              <a:ext cx="340790" cy="252412"/>
              <a:chOff x="1026" y="5955"/>
              <a:chExt cx="153" cy="159"/>
            </a:xfrm>
          </p:grpSpPr>
          <p:sp>
            <p:nvSpPr>
              <p:cNvPr id="10663" name="Arc 1447"/>
              <p:cNvSpPr>
                <a:spLocks/>
              </p:cNvSpPr>
              <p:nvPr/>
            </p:nvSpPr>
            <p:spPr bwMode="gray">
              <a:xfrm flipV="1">
                <a:off x="1026" y="5955"/>
                <a:ext cx="153" cy="159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solidFill>
                <a:schemeClr val="bg1"/>
              </a:solidFill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664" name="Line 1448"/>
              <p:cNvSpPr>
                <a:spLocks noChangeShapeType="1"/>
              </p:cNvSpPr>
              <p:nvPr/>
            </p:nvSpPr>
            <p:spPr bwMode="gray">
              <a:xfrm flipV="1">
                <a:off x="1026" y="5955"/>
                <a:ext cx="0" cy="15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2921" name="Text Box 873"/>
            <p:cNvSpPr txBox="1">
              <a:spLocks noChangeArrowheads="1"/>
            </p:cNvSpPr>
            <p:nvPr/>
          </p:nvSpPr>
          <p:spPr bwMode="gray">
            <a:xfrm rot="16200000">
              <a:off x="727910" y="8703978"/>
              <a:ext cx="411056" cy="5839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vert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dirty="0" smtClean="0"/>
                <a:t>出入口</a:t>
              </a:r>
              <a:endParaRPr lang="ja-JP" altLang="en-US" dirty="0"/>
            </a:p>
          </p:txBody>
        </p:sp>
      </p:grpSp>
      <p:sp>
        <p:nvSpPr>
          <p:cNvPr id="2922" name="Text Box 874"/>
          <p:cNvSpPr txBox="1">
            <a:spLocks noChangeArrowheads="1"/>
          </p:cNvSpPr>
          <p:nvPr/>
        </p:nvSpPr>
        <p:spPr bwMode="gray">
          <a:xfrm>
            <a:off x="5357" y="884548"/>
            <a:ext cx="6846899" cy="63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dirty="0">
                <a:latin typeface="ＭＳ Ｐゴシック" charset="-128"/>
              </a:rPr>
              <a:t>日時 </a:t>
            </a:r>
            <a:r>
              <a:rPr lang="ja-JP" altLang="en-US" sz="1400" dirty="0" smtClean="0">
                <a:latin typeface="ＭＳ Ｐゴシック" charset="-128"/>
              </a:rPr>
              <a:t>：</a:t>
            </a:r>
            <a:r>
              <a:rPr lang="en-US" altLang="ja-JP" sz="1400" dirty="0" smtClean="0">
                <a:latin typeface="ＭＳ Ｐゴシック" charset="-128"/>
              </a:rPr>
              <a:t>2016</a:t>
            </a:r>
            <a:r>
              <a:rPr lang="ja-JP" altLang="en-US" sz="1400" dirty="0" smtClean="0">
                <a:latin typeface="ＭＳ Ｐゴシック" charset="-128"/>
              </a:rPr>
              <a:t>年</a:t>
            </a:r>
            <a:r>
              <a:rPr lang="en-US" altLang="ja-JP" sz="1400" dirty="0" smtClean="0">
                <a:latin typeface="ＭＳ Ｐゴシック" charset="-128"/>
              </a:rPr>
              <a:t>1</a:t>
            </a:r>
            <a:r>
              <a:rPr lang="ja-JP" altLang="en-US" sz="1400" dirty="0" smtClean="0">
                <a:latin typeface="ＭＳ Ｐゴシック" charset="-128"/>
              </a:rPr>
              <a:t>月</a:t>
            </a:r>
            <a:r>
              <a:rPr lang="en-US" altLang="ja-JP" sz="1400" dirty="0" smtClean="0">
                <a:latin typeface="ＭＳ Ｐゴシック" charset="-128"/>
              </a:rPr>
              <a:t>21</a:t>
            </a:r>
            <a:r>
              <a:rPr lang="ja-JP" altLang="en-US" sz="1400" dirty="0" smtClean="0">
                <a:latin typeface="ＭＳ Ｐゴシック" charset="-128"/>
              </a:rPr>
              <a:t>日（木）</a:t>
            </a:r>
            <a:r>
              <a:rPr lang="en-US" altLang="ja-JP" sz="1400" dirty="0" smtClean="0">
                <a:latin typeface="ＭＳ Ｐゴシック" charset="-128"/>
              </a:rPr>
              <a:t>13:00-14:30</a:t>
            </a:r>
            <a:r>
              <a:rPr lang="ja-JP" altLang="en-US" sz="1400" dirty="0">
                <a:latin typeface="ＭＳ Ｐゴシック" charset="-128"/>
              </a:rPr>
              <a:t>　　</a:t>
            </a:r>
            <a:endParaRPr lang="en-US" altLang="ja-JP" sz="1400" dirty="0" smtClean="0">
              <a:latin typeface="ＭＳ Ｐゴシック" charset="-128"/>
            </a:endParaRPr>
          </a:p>
          <a:p>
            <a:pPr>
              <a:spcBef>
                <a:spcPct val="50000"/>
              </a:spcBef>
            </a:pPr>
            <a:r>
              <a:rPr lang="ja-JP" altLang="en-US" sz="1400" dirty="0">
                <a:latin typeface="ＭＳ Ｐゴシック" charset="-128"/>
              </a:rPr>
              <a:t>　於 </a:t>
            </a:r>
            <a:r>
              <a:rPr lang="ja-JP" altLang="en-US" sz="1400" dirty="0" smtClean="0">
                <a:latin typeface="ＭＳ Ｐゴシック" charset="-128"/>
              </a:rPr>
              <a:t>：</a:t>
            </a:r>
            <a:r>
              <a:rPr lang="en-US" altLang="ja-JP" sz="1400" dirty="0" smtClean="0">
                <a:latin typeface="ＭＳ Ｐゴシック" charset="-128"/>
              </a:rPr>
              <a:t>TKP</a:t>
            </a:r>
            <a:r>
              <a:rPr lang="ja-JP" altLang="en-US" sz="1400" dirty="0" smtClean="0">
                <a:latin typeface="ＭＳ Ｐゴシック" charset="-128"/>
              </a:rPr>
              <a:t>赤坂駅カンファレンスセンター　ホール</a:t>
            </a:r>
            <a:r>
              <a:rPr lang="en-US" altLang="ja-JP" sz="1400" dirty="0" smtClean="0">
                <a:latin typeface="ＭＳ Ｐゴシック" charset="-128"/>
              </a:rPr>
              <a:t>13</a:t>
            </a:r>
            <a:r>
              <a:rPr lang="ja-JP" altLang="en-US" sz="1400" dirty="0" smtClean="0">
                <a:latin typeface="ＭＳ Ｐゴシック" charset="-128"/>
              </a:rPr>
              <a:t>Ｃ</a:t>
            </a:r>
            <a:endParaRPr lang="ja-JP" altLang="en-US" sz="1400" dirty="0">
              <a:latin typeface="ＭＳ Ｐゴシック" charset="-128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gray">
          <a:xfrm>
            <a:off x="-6812" y="545994"/>
            <a:ext cx="6858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ja-JP" sz="1600" b="1" dirty="0" smtClean="0">
                <a:latin typeface="ＭＳ Ｐゴシック" charset="-128"/>
              </a:rPr>
              <a:t>2015</a:t>
            </a:r>
            <a:r>
              <a:rPr lang="ja-JP" altLang="en-US" sz="1600" b="1" dirty="0" smtClean="0">
                <a:latin typeface="ＭＳ Ｐゴシック" charset="-128"/>
              </a:rPr>
              <a:t>年度 </a:t>
            </a:r>
            <a:r>
              <a:rPr lang="en-US" altLang="ja-JP" sz="1600" b="1" dirty="0" smtClean="0">
                <a:latin typeface="ＭＳ Ｐゴシック" charset="-128"/>
              </a:rPr>
              <a:t>2020</a:t>
            </a:r>
            <a:r>
              <a:rPr lang="ja-JP" altLang="en-US" sz="1600" b="1" dirty="0" smtClean="0">
                <a:latin typeface="ＭＳ Ｐゴシック" charset="-128"/>
              </a:rPr>
              <a:t>オープンデータシティ推進委員会（第</a:t>
            </a:r>
            <a:r>
              <a:rPr lang="en-US" altLang="ja-JP" sz="1600" b="1" dirty="0" smtClean="0">
                <a:latin typeface="ＭＳ Ｐゴシック" charset="-128"/>
              </a:rPr>
              <a:t>3</a:t>
            </a:r>
            <a:r>
              <a:rPr lang="ja-JP" altLang="en-US" sz="1600" b="1" dirty="0" smtClean="0">
                <a:latin typeface="ＭＳ Ｐゴシック" charset="-128"/>
              </a:rPr>
              <a:t>回）　座席表</a:t>
            </a:r>
            <a:endParaRPr lang="ja-JP" altLang="en-US" sz="1600" b="1" dirty="0">
              <a:latin typeface="ＭＳ Ｐゴシック" charset="-128"/>
            </a:endParaRPr>
          </a:p>
        </p:txBody>
      </p:sp>
      <p:sp>
        <p:nvSpPr>
          <p:cNvPr id="55" name="Rectangle 1482"/>
          <p:cNvSpPr>
            <a:spLocks noChangeArrowheads="1"/>
          </p:cNvSpPr>
          <p:nvPr/>
        </p:nvSpPr>
        <p:spPr bwMode="gray">
          <a:xfrm rot="14714999">
            <a:off x="1612318" y="2038033"/>
            <a:ext cx="250825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96" name="テキスト ボックス 195"/>
          <p:cNvSpPr txBox="1"/>
          <p:nvPr/>
        </p:nvSpPr>
        <p:spPr bwMode="gray">
          <a:xfrm rot="16200000">
            <a:off x="5386923" y="2442213"/>
            <a:ext cx="246221" cy="1015720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r>
              <a:rPr lang="ja-JP" altLang="en-US" sz="1000" b="1" dirty="0" smtClean="0">
                <a:latin typeface="ＭＳ Ｐゴシック" pitchFamily="50" charset="-128"/>
                <a:ea typeface="ＭＳ Ｐゴシック" pitchFamily="50" charset="-128"/>
              </a:rPr>
              <a:t>社員席</a:t>
            </a:r>
          </a:p>
        </p:txBody>
      </p:sp>
      <p:sp>
        <p:nvSpPr>
          <p:cNvPr id="127" name="Rectangle 1412"/>
          <p:cNvSpPr>
            <a:spLocks noChangeArrowheads="1"/>
          </p:cNvSpPr>
          <p:nvPr/>
        </p:nvSpPr>
        <p:spPr bwMode="gray">
          <a:xfrm>
            <a:off x="2715582" y="1782546"/>
            <a:ext cx="2110368" cy="62469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1" name="Text Box 1413"/>
          <p:cNvSpPr txBox="1">
            <a:spLocks noChangeArrowheads="1"/>
          </p:cNvSpPr>
          <p:nvPr/>
        </p:nvSpPr>
        <p:spPr bwMode="gray">
          <a:xfrm>
            <a:off x="1022892" y="2149563"/>
            <a:ext cx="107959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 b="1" dirty="0" smtClean="0"/>
              <a:t>発表者</a:t>
            </a:r>
            <a:endParaRPr lang="en-US" altLang="ja-JP" sz="1000" b="1" dirty="0" smtClean="0"/>
          </a:p>
        </p:txBody>
      </p:sp>
      <p:sp>
        <p:nvSpPr>
          <p:cNvPr id="92" name="Rectangle 1483"/>
          <p:cNvSpPr>
            <a:spLocks noChangeArrowheads="1"/>
          </p:cNvSpPr>
          <p:nvPr/>
        </p:nvSpPr>
        <p:spPr bwMode="gray">
          <a:xfrm rot="10800000">
            <a:off x="2269909" y="4157157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99" name="Rectangle 1482"/>
          <p:cNvSpPr>
            <a:spLocks noChangeArrowheads="1"/>
          </p:cNvSpPr>
          <p:nvPr/>
        </p:nvSpPr>
        <p:spPr bwMode="gray">
          <a:xfrm rot="16200000">
            <a:off x="3696007" y="3066960"/>
            <a:ext cx="250825" cy="35513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00" name="Text Box 1413"/>
          <p:cNvSpPr txBox="1">
            <a:spLocks noChangeArrowheads="1"/>
          </p:cNvSpPr>
          <p:nvPr/>
        </p:nvSpPr>
        <p:spPr bwMode="gray">
          <a:xfrm>
            <a:off x="3021314" y="1845015"/>
            <a:ext cx="167387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 dirty="0" smtClean="0"/>
              <a:t>スクリーン</a:t>
            </a:r>
            <a:endParaRPr lang="en-US" altLang="ja-JP" sz="1000" dirty="0" smtClean="0"/>
          </a:p>
        </p:txBody>
      </p:sp>
      <p:sp>
        <p:nvSpPr>
          <p:cNvPr id="93" name="Text Box 1413"/>
          <p:cNvSpPr txBox="1">
            <a:spLocks noChangeArrowheads="1"/>
          </p:cNvSpPr>
          <p:nvPr/>
        </p:nvSpPr>
        <p:spPr bwMode="gray">
          <a:xfrm>
            <a:off x="3015139" y="2871418"/>
            <a:ext cx="168004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dirty="0" smtClean="0"/>
              <a:t>プロジェクター</a:t>
            </a:r>
            <a:endParaRPr lang="en-US" altLang="ja-JP" dirty="0" smtClean="0"/>
          </a:p>
        </p:txBody>
      </p:sp>
      <p:sp>
        <p:nvSpPr>
          <p:cNvPr id="110" name="Text Box 877"/>
          <p:cNvSpPr txBox="1">
            <a:spLocks noChangeArrowheads="1"/>
          </p:cNvSpPr>
          <p:nvPr/>
        </p:nvSpPr>
        <p:spPr bwMode="gray">
          <a:xfrm>
            <a:off x="5879507" y="92460"/>
            <a:ext cx="8791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ja-JP" altLang="en-US" sz="1400" dirty="0" smtClean="0">
                <a:latin typeface="ＭＳ Ｐゴシック" charset="-128"/>
              </a:rPr>
              <a:t>資料１</a:t>
            </a:r>
            <a:endParaRPr lang="ja-JP" altLang="en-US" sz="1400" dirty="0">
              <a:latin typeface="ＭＳ Ｐゴシック" charset="-128"/>
            </a:endParaRPr>
          </a:p>
        </p:txBody>
      </p:sp>
      <p:sp>
        <p:nvSpPr>
          <p:cNvPr id="123" name="Rectangle 1482"/>
          <p:cNvSpPr>
            <a:spLocks noChangeArrowheads="1"/>
          </p:cNvSpPr>
          <p:nvPr/>
        </p:nvSpPr>
        <p:spPr bwMode="gray">
          <a:xfrm>
            <a:off x="5309909" y="3073184"/>
            <a:ext cx="250825" cy="108879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68" name="Rectangle 1482"/>
          <p:cNvSpPr>
            <a:spLocks noChangeArrowheads="1"/>
          </p:cNvSpPr>
          <p:nvPr/>
        </p:nvSpPr>
        <p:spPr bwMode="gray">
          <a:xfrm>
            <a:off x="5309909" y="4148359"/>
            <a:ext cx="250825" cy="108879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2" name="Rectangle 1482"/>
          <p:cNvSpPr>
            <a:spLocks noChangeArrowheads="1"/>
          </p:cNvSpPr>
          <p:nvPr/>
        </p:nvSpPr>
        <p:spPr bwMode="gray">
          <a:xfrm>
            <a:off x="5309909" y="5227877"/>
            <a:ext cx="250825" cy="108879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8" name="テキスト ボックス 177"/>
          <p:cNvSpPr txBox="1"/>
          <p:nvPr/>
        </p:nvSpPr>
        <p:spPr bwMode="gray">
          <a:xfrm>
            <a:off x="5543649" y="4585991"/>
            <a:ext cx="1051982" cy="2308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zh-TW" altLang="en-US" sz="900" dirty="0" smtClean="0">
                <a:latin typeface="ＭＳ Ｐゴシック" pitchFamily="50" charset="-128"/>
                <a:ea typeface="ＭＳ Ｐゴシック" pitchFamily="50" charset="-128"/>
              </a:rPr>
              <a:t>日本電信電話</a:t>
            </a:r>
            <a:r>
              <a:rPr lang="zh-TW" altLang="en-US" sz="9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1" name="テキスト ボックス 180"/>
          <p:cNvSpPr txBox="1"/>
          <p:nvPr/>
        </p:nvSpPr>
        <p:spPr bwMode="gray">
          <a:xfrm>
            <a:off x="5584364" y="3517785"/>
            <a:ext cx="830639" cy="2308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電通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2" name="テキスト ボックス 181"/>
          <p:cNvSpPr txBox="1"/>
          <p:nvPr/>
        </p:nvSpPr>
        <p:spPr bwMode="gray">
          <a:xfrm>
            <a:off x="5553174" y="4232833"/>
            <a:ext cx="844242" cy="2308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日本電気</a:t>
            </a:r>
            <a:r>
              <a:rPr lang="zh-TW" altLang="en-US" sz="9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3" name="テキスト ボックス 182"/>
          <p:cNvSpPr txBox="1"/>
          <p:nvPr/>
        </p:nvSpPr>
        <p:spPr bwMode="gray">
          <a:xfrm>
            <a:off x="5553174" y="3855276"/>
            <a:ext cx="686950" cy="230832"/>
          </a:xfrm>
          <a:prstGeom prst="rect">
            <a:avLst/>
          </a:prstGeom>
          <a:noFill/>
        </p:spPr>
        <p:txBody>
          <a:bodyPr vert="horz" wrap="square" rIns="0" rtlCol="0">
            <a:spAutoFit/>
          </a:bodyPr>
          <a:lstStyle/>
          <a:p>
            <a:pPr algn="l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日本</a:t>
            </a:r>
            <a:r>
              <a:rPr lang="en-US" altLang="ja-JP" sz="900" dirty="0" smtClean="0">
                <a:latin typeface="ＭＳ Ｐゴシック" pitchFamily="50" charset="-128"/>
                <a:ea typeface="ＭＳ Ｐゴシック" pitchFamily="50" charset="-128"/>
              </a:rPr>
              <a:t>IBM</a:t>
            </a:r>
            <a:r>
              <a:rPr lang="zh-TW" altLang="en-US" sz="9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7" name="テキスト ボックス 186"/>
          <p:cNvSpPr txBox="1"/>
          <p:nvPr/>
        </p:nvSpPr>
        <p:spPr bwMode="gray">
          <a:xfrm>
            <a:off x="5553174" y="5622399"/>
            <a:ext cx="699047" cy="2308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900" dirty="0">
                <a:latin typeface="ＭＳ Ｐゴシック" pitchFamily="50" charset="-128"/>
                <a:ea typeface="ＭＳ Ｐゴシック" pitchFamily="50" charset="-128"/>
              </a:rPr>
              <a:t>富士通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8" name="テキスト ボックス 187"/>
          <p:cNvSpPr txBox="1"/>
          <p:nvPr/>
        </p:nvSpPr>
        <p:spPr bwMode="gray">
          <a:xfrm flipH="1">
            <a:off x="5556488" y="5315650"/>
            <a:ext cx="1006157" cy="2308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zh-TW" altLang="en-US" sz="900" dirty="0" smtClean="0">
                <a:latin typeface="ＭＳ Ｐゴシック" pitchFamily="50" charset="-128"/>
                <a:ea typeface="ＭＳ Ｐゴシック" pitchFamily="50" charset="-128"/>
              </a:rPr>
              <a:t>日立製作所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89" name="テキスト ボックス 188"/>
          <p:cNvSpPr txBox="1"/>
          <p:nvPr/>
        </p:nvSpPr>
        <p:spPr bwMode="gray">
          <a:xfrm>
            <a:off x="5517096" y="4942922"/>
            <a:ext cx="1129490" cy="2308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日本マイクロソフト</a:t>
            </a:r>
          </a:p>
        </p:txBody>
      </p:sp>
      <p:sp>
        <p:nvSpPr>
          <p:cNvPr id="190" name="テキスト ボックス 189"/>
          <p:cNvSpPr txBox="1"/>
          <p:nvPr/>
        </p:nvSpPr>
        <p:spPr bwMode="gray">
          <a:xfrm>
            <a:off x="5530138" y="5971615"/>
            <a:ext cx="1138464" cy="230832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l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三菱総合研究所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5" name="テキスト ボックス 114"/>
          <p:cNvSpPr txBox="1"/>
          <p:nvPr/>
        </p:nvSpPr>
        <p:spPr bwMode="gray">
          <a:xfrm rot="16200000">
            <a:off x="4161489" y="7318423"/>
            <a:ext cx="246221" cy="1010812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r>
              <a:rPr lang="ja-JP" altLang="en-US" sz="1000" b="1" dirty="0">
                <a:latin typeface="ＭＳ Ｐゴシック" pitchFamily="50" charset="-128"/>
                <a:ea typeface="ＭＳ Ｐゴシック" pitchFamily="50" charset="-128"/>
              </a:rPr>
              <a:t>随行者</a:t>
            </a:r>
            <a:r>
              <a:rPr lang="ja-JP" altLang="en-US" sz="1000" b="1" dirty="0" smtClean="0">
                <a:latin typeface="ＭＳ Ｐゴシック" pitchFamily="50" charset="-128"/>
                <a:ea typeface="ＭＳ Ｐゴシック" pitchFamily="50" charset="-128"/>
              </a:rPr>
              <a:t>席</a:t>
            </a:r>
          </a:p>
        </p:txBody>
      </p:sp>
      <p:sp>
        <p:nvSpPr>
          <p:cNvPr id="129" name="Rectangle 1482"/>
          <p:cNvSpPr>
            <a:spLocks noChangeArrowheads="1"/>
          </p:cNvSpPr>
          <p:nvPr/>
        </p:nvSpPr>
        <p:spPr bwMode="gray">
          <a:xfrm rot="5400000">
            <a:off x="4188518" y="6986925"/>
            <a:ext cx="250825" cy="1079517"/>
          </a:xfrm>
          <a:prstGeom prst="rect">
            <a:avLst/>
          </a:prstGeom>
          <a:noFill/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73" name="Rectangle 1482"/>
          <p:cNvSpPr>
            <a:spLocks noChangeArrowheads="1"/>
          </p:cNvSpPr>
          <p:nvPr/>
        </p:nvSpPr>
        <p:spPr bwMode="gray">
          <a:xfrm rot="5400000">
            <a:off x="3110755" y="6986926"/>
            <a:ext cx="250825" cy="1079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92" name="Rectangle 1482"/>
          <p:cNvSpPr>
            <a:spLocks noChangeArrowheads="1"/>
          </p:cNvSpPr>
          <p:nvPr/>
        </p:nvSpPr>
        <p:spPr bwMode="gray">
          <a:xfrm rot="5400000">
            <a:off x="2031238" y="6986926"/>
            <a:ext cx="250825" cy="1079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04" name="Rectangle 1482"/>
          <p:cNvSpPr>
            <a:spLocks noChangeArrowheads="1"/>
          </p:cNvSpPr>
          <p:nvPr/>
        </p:nvSpPr>
        <p:spPr bwMode="gray">
          <a:xfrm rot="5400000">
            <a:off x="5224730" y="6986925"/>
            <a:ext cx="250825" cy="1079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2" name="正方形/長方形 1"/>
          <p:cNvSpPr/>
          <p:nvPr/>
        </p:nvSpPr>
        <p:spPr bwMode="auto">
          <a:xfrm>
            <a:off x="5861862" y="92460"/>
            <a:ext cx="914400" cy="3467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179" name="テキスト ボックス 178"/>
          <p:cNvSpPr txBox="1"/>
          <p:nvPr/>
        </p:nvSpPr>
        <p:spPr bwMode="gray">
          <a:xfrm rot="16200000">
            <a:off x="1979376" y="7318423"/>
            <a:ext cx="246221" cy="1010812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r>
              <a:rPr lang="ja-JP" altLang="en-US" sz="1000" b="1" dirty="0" smtClean="0">
                <a:latin typeface="ＭＳ Ｐゴシック" pitchFamily="50" charset="-128"/>
                <a:ea typeface="ＭＳ Ｐゴシック" pitchFamily="50" charset="-128"/>
              </a:rPr>
              <a:t>事務局席</a:t>
            </a:r>
          </a:p>
        </p:txBody>
      </p:sp>
      <p:sp>
        <p:nvSpPr>
          <p:cNvPr id="104" name="テキスト ボックス 103"/>
          <p:cNvSpPr txBox="1"/>
          <p:nvPr/>
        </p:nvSpPr>
        <p:spPr bwMode="gray">
          <a:xfrm>
            <a:off x="5579675" y="3119116"/>
            <a:ext cx="830639" cy="2308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l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ＫＤＤＩ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11" name="Rectangle 1483"/>
          <p:cNvSpPr>
            <a:spLocks noChangeArrowheads="1"/>
          </p:cNvSpPr>
          <p:nvPr/>
        </p:nvSpPr>
        <p:spPr bwMode="gray">
          <a:xfrm rot="5400000">
            <a:off x="2943459" y="5646381"/>
            <a:ext cx="252092" cy="1087024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7" name="Rectangle 1483"/>
          <p:cNvSpPr>
            <a:spLocks noChangeArrowheads="1"/>
          </p:cNvSpPr>
          <p:nvPr/>
        </p:nvSpPr>
        <p:spPr bwMode="gray">
          <a:xfrm rot="5400000">
            <a:off x="4758786" y="5766635"/>
            <a:ext cx="252092" cy="847988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24" name="テキスト ボックス 123"/>
          <p:cNvSpPr txBox="1"/>
          <p:nvPr/>
        </p:nvSpPr>
        <p:spPr bwMode="gray">
          <a:xfrm>
            <a:off x="3586100" y="6235876"/>
            <a:ext cx="369332" cy="898502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越塚共同主査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（進行）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52" name="テキスト ボックス 151"/>
          <p:cNvSpPr txBox="1"/>
          <p:nvPr/>
        </p:nvSpPr>
        <p:spPr bwMode="gray">
          <a:xfrm>
            <a:off x="3283237" y="6259866"/>
            <a:ext cx="230832" cy="855291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中村共同主査</a:t>
            </a:r>
          </a:p>
        </p:txBody>
      </p:sp>
      <p:sp>
        <p:nvSpPr>
          <p:cNvPr id="154" name="テキスト ボックス 153"/>
          <p:cNvSpPr txBox="1"/>
          <p:nvPr/>
        </p:nvSpPr>
        <p:spPr bwMode="gray">
          <a:xfrm>
            <a:off x="4090738" y="6305749"/>
            <a:ext cx="230832" cy="809408"/>
          </a:xfrm>
          <a:prstGeom prst="rect">
            <a:avLst/>
          </a:prstGeom>
          <a:noFill/>
        </p:spPr>
        <p:txBody>
          <a:bodyPr vert="eaVert" wrap="square" rIns="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井上共同主査</a:t>
            </a:r>
          </a:p>
        </p:txBody>
      </p:sp>
      <p:sp>
        <p:nvSpPr>
          <p:cNvPr id="155" name="テキスト ボックス 154"/>
          <p:cNvSpPr txBox="1"/>
          <p:nvPr/>
        </p:nvSpPr>
        <p:spPr bwMode="gray">
          <a:xfrm>
            <a:off x="4976355" y="6327661"/>
            <a:ext cx="323165" cy="76558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l"/>
            <a:r>
              <a:rPr lang="ja-JP" altLang="en-US" sz="900" dirty="0" smtClean="0">
                <a:latin typeface="+mn-ea"/>
              </a:rPr>
              <a:t>森本 委員</a:t>
            </a:r>
            <a:endParaRPr kumimoji="1" lang="en-US" altLang="ja-JP" sz="900" dirty="0" smtClean="0">
              <a:latin typeface="+mn-ea"/>
            </a:endParaRPr>
          </a:p>
        </p:txBody>
      </p:sp>
      <p:sp>
        <p:nvSpPr>
          <p:cNvPr id="157" name="テキスト ボックス 156"/>
          <p:cNvSpPr txBox="1"/>
          <p:nvPr/>
        </p:nvSpPr>
        <p:spPr bwMode="gray">
          <a:xfrm>
            <a:off x="4561667" y="6346507"/>
            <a:ext cx="323165" cy="7383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l"/>
            <a:r>
              <a:rPr lang="ja-JP" altLang="en-US" sz="900" dirty="0" smtClean="0">
                <a:latin typeface="+mn-ea"/>
              </a:rPr>
              <a:t>不破委員</a:t>
            </a:r>
            <a:endParaRPr kumimoji="1" lang="en-US" altLang="ja-JP" sz="900" dirty="0" smtClean="0">
              <a:latin typeface="+mn-ea"/>
            </a:endParaRPr>
          </a:p>
        </p:txBody>
      </p:sp>
      <p:sp>
        <p:nvSpPr>
          <p:cNvPr id="158" name="テキスト ボックス 157"/>
          <p:cNvSpPr txBox="1"/>
          <p:nvPr/>
        </p:nvSpPr>
        <p:spPr bwMode="gray">
          <a:xfrm>
            <a:off x="2907922" y="6341265"/>
            <a:ext cx="323165" cy="7383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l"/>
            <a:r>
              <a:rPr lang="ja-JP" altLang="en-US" sz="900" dirty="0" smtClean="0">
                <a:latin typeface="+mn-ea"/>
              </a:rPr>
              <a:t>仲伏 委員</a:t>
            </a:r>
            <a:endParaRPr kumimoji="1" lang="en-US" altLang="ja-JP" sz="900" dirty="0" smtClean="0">
              <a:latin typeface="+mn-ea"/>
            </a:endParaRPr>
          </a:p>
        </p:txBody>
      </p:sp>
      <p:sp>
        <p:nvSpPr>
          <p:cNvPr id="161" name="テキスト ボックス 160"/>
          <p:cNvSpPr txBox="1"/>
          <p:nvPr/>
        </p:nvSpPr>
        <p:spPr bwMode="gray">
          <a:xfrm>
            <a:off x="2534826" y="6346507"/>
            <a:ext cx="323165" cy="7383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l"/>
            <a:r>
              <a:rPr lang="ja-JP" altLang="en-US" sz="900" dirty="0" smtClean="0">
                <a:latin typeface="+mn-ea"/>
              </a:rPr>
              <a:t>福野 委員</a:t>
            </a:r>
            <a:endParaRPr kumimoji="1" lang="en-US" altLang="ja-JP" sz="900" dirty="0" smtClean="0">
              <a:latin typeface="+mn-ea"/>
            </a:endParaRPr>
          </a:p>
        </p:txBody>
      </p:sp>
      <p:sp>
        <p:nvSpPr>
          <p:cNvPr id="193" name="テキスト ボックス 192"/>
          <p:cNvSpPr txBox="1"/>
          <p:nvPr/>
        </p:nvSpPr>
        <p:spPr bwMode="gray">
          <a:xfrm>
            <a:off x="1471143" y="4974632"/>
            <a:ext cx="798765" cy="230832"/>
          </a:xfrm>
          <a:prstGeom prst="rect">
            <a:avLst/>
          </a:prstGeom>
          <a:noFill/>
        </p:spPr>
        <p:txBody>
          <a:bodyPr vert="horz" wrap="square" rIns="9000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内閣官房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95" name="テキスト ボックス 194"/>
          <p:cNvSpPr txBox="1"/>
          <p:nvPr/>
        </p:nvSpPr>
        <p:spPr bwMode="gray">
          <a:xfrm>
            <a:off x="1362152" y="5315650"/>
            <a:ext cx="952653" cy="230832"/>
          </a:xfrm>
          <a:prstGeom prst="rect">
            <a:avLst/>
          </a:prstGeom>
          <a:noFill/>
        </p:spPr>
        <p:txBody>
          <a:bodyPr vert="horz" wrap="square" rIns="9000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経済産業省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12" name="Rectangle 1483"/>
          <p:cNvSpPr>
            <a:spLocks noChangeArrowheads="1"/>
          </p:cNvSpPr>
          <p:nvPr/>
        </p:nvSpPr>
        <p:spPr bwMode="gray">
          <a:xfrm rot="10800000">
            <a:off x="2269909" y="5237157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19" name="テキスト ボックス 218"/>
          <p:cNvSpPr txBox="1"/>
          <p:nvPr/>
        </p:nvSpPr>
        <p:spPr bwMode="gray">
          <a:xfrm>
            <a:off x="1421486" y="4253968"/>
            <a:ext cx="837579" cy="230832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総務省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20" name="テキスト ボックス 219"/>
          <p:cNvSpPr txBox="1"/>
          <p:nvPr/>
        </p:nvSpPr>
        <p:spPr bwMode="gray">
          <a:xfrm>
            <a:off x="1421486" y="4615067"/>
            <a:ext cx="837579" cy="230832"/>
          </a:xfrm>
          <a:prstGeom prst="rect">
            <a:avLst/>
          </a:prstGeom>
          <a:noFill/>
        </p:spPr>
        <p:txBody>
          <a:bodyPr wrap="square" rIns="9000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総務省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225" name="Rectangle 1483"/>
          <p:cNvSpPr>
            <a:spLocks noChangeArrowheads="1"/>
          </p:cNvSpPr>
          <p:nvPr/>
        </p:nvSpPr>
        <p:spPr bwMode="gray">
          <a:xfrm rot="10800000">
            <a:off x="1344420" y="4615876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29" name="Rectangle 1483"/>
          <p:cNvSpPr>
            <a:spLocks noChangeArrowheads="1"/>
          </p:cNvSpPr>
          <p:nvPr/>
        </p:nvSpPr>
        <p:spPr bwMode="gray">
          <a:xfrm rot="10800000">
            <a:off x="1344421" y="5695876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3" name="Rectangle 1483"/>
          <p:cNvSpPr>
            <a:spLocks noChangeArrowheads="1"/>
          </p:cNvSpPr>
          <p:nvPr/>
        </p:nvSpPr>
        <p:spPr bwMode="gray">
          <a:xfrm rot="10800000">
            <a:off x="1344420" y="3546108"/>
            <a:ext cx="252092" cy="1080000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38" name="Text Box 1413"/>
          <p:cNvSpPr txBox="1">
            <a:spLocks noChangeArrowheads="1"/>
          </p:cNvSpPr>
          <p:nvPr/>
        </p:nvSpPr>
        <p:spPr bwMode="gray">
          <a:xfrm>
            <a:off x="916529" y="3265096"/>
            <a:ext cx="107959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 b="1" dirty="0" smtClean="0"/>
              <a:t>発表者席</a:t>
            </a:r>
            <a:endParaRPr lang="en-US" altLang="ja-JP" sz="1000" b="1" dirty="0" smtClean="0"/>
          </a:p>
        </p:txBody>
      </p:sp>
      <p:sp>
        <p:nvSpPr>
          <p:cNvPr id="239" name="テキスト ボックス 238"/>
          <p:cNvSpPr txBox="1"/>
          <p:nvPr/>
        </p:nvSpPr>
        <p:spPr bwMode="gray">
          <a:xfrm>
            <a:off x="1351155" y="5638775"/>
            <a:ext cx="952653" cy="230832"/>
          </a:xfrm>
          <a:prstGeom prst="rect">
            <a:avLst/>
          </a:prstGeom>
          <a:noFill/>
        </p:spPr>
        <p:txBody>
          <a:bodyPr vert="horz" wrap="square" rIns="9000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世田谷区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95" name="Rectangle 1482"/>
          <p:cNvSpPr>
            <a:spLocks noChangeArrowheads="1"/>
          </p:cNvSpPr>
          <p:nvPr/>
        </p:nvSpPr>
        <p:spPr bwMode="gray">
          <a:xfrm rot="5400000">
            <a:off x="4168139" y="7562989"/>
            <a:ext cx="250825" cy="1079517"/>
          </a:xfrm>
          <a:prstGeom prst="rect">
            <a:avLst/>
          </a:prstGeom>
          <a:noFill/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96" name="Rectangle 1482"/>
          <p:cNvSpPr>
            <a:spLocks noChangeArrowheads="1"/>
          </p:cNvSpPr>
          <p:nvPr/>
        </p:nvSpPr>
        <p:spPr bwMode="gray">
          <a:xfrm rot="5400000">
            <a:off x="3090376" y="7562990"/>
            <a:ext cx="250825" cy="1079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97" name="Rectangle 1482"/>
          <p:cNvSpPr>
            <a:spLocks noChangeArrowheads="1"/>
          </p:cNvSpPr>
          <p:nvPr/>
        </p:nvSpPr>
        <p:spPr bwMode="gray">
          <a:xfrm rot="5400000">
            <a:off x="2010859" y="7562990"/>
            <a:ext cx="250825" cy="1079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98" name="Rectangle 1482"/>
          <p:cNvSpPr>
            <a:spLocks noChangeArrowheads="1"/>
          </p:cNvSpPr>
          <p:nvPr/>
        </p:nvSpPr>
        <p:spPr bwMode="gray">
          <a:xfrm rot="5400000">
            <a:off x="5204351" y="7562989"/>
            <a:ext cx="250825" cy="1079517"/>
          </a:xfrm>
          <a:prstGeom prst="rect">
            <a:avLst/>
          </a:prstGeom>
          <a:solidFill>
            <a:schemeClr val="bg1"/>
          </a:solidFill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 sz="1000"/>
          </a:p>
        </p:txBody>
      </p:sp>
      <p:sp>
        <p:nvSpPr>
          <p:cNvPr id="100" name="Text Box 1413"/>
          <p:cNvSpPr txBox="1">
            <a:spLocks noChangeArrowheads="1"/>
          </p:cNvSpPr>
          <p:nvPr/>
        </p:nvSpPr>
        <p:spPr bwMode="gray">
          <a:xfrm rot="19941445">
            <a:off x="1025042" y="2553163"/>
            <a:ext cx="904317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dirty="0" smtClean="0"/>
              <a:t>演台</a:t>
            </a:r>
            <a:endParaRPr lang="en-US" altLang="ja-JP" dirty="0" smtClean="0"/>
          </a:p>
        </p:txBody>
      </p:sp>
      <p:sp>
        <p:nvSpPr>
          <p:cNvPr id="102" name="フローチャート : 結合子 101"/>
          <p:cNvSpPr>
            <a:spLocks noChangeAspect="1"/>
          </p:cNvSpPr>
          <p:nvPr/>
        </p:nvSpPr>
        <p:spPr bwMode="auto">
          <a:xfrm>
            <a:off x="1680832" y="2377529"/>
            <a:ext cx="315291" cy="294251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有線</a:t>
            </a:r>
            <a:endParaRPr kumimoji="1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charset="-128"/>
            </a:endParaRPr>
          </a:p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マイク</a:t>
            </a:r>
          </a:p>
        </p:txBody>
      </p:sp>
      <p:sp>
        <p:nvSpPr>
          <p:cNvPr id="103" name="フローチャート : 結合子 102"/>
          <p:cNvSpPr>
            <a:spLocks noChangeAspect="1"/>
          </p:cNvSpPr>
          <p:nvPr/>
        </p:nvSpPr>
        <p:spPr bwMode="auto">
          <a:xfrm>
            <a:off x="2238309" y="4911213"/>
            <a:ext cx="315291" cy="294251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有線</a:t>
            </a:r>
            <a:endParaRPr kumimoji="1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charset="-128"/>
            </a:endParaRPr>
          </a:p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マイク</a:t>
            </a:r>
          </a:p>
        </p:txBody>
      </p:sp>
      <p:sp>
        <p:nvSpPr>
          <p:cNvPr id="105" name="フローチャート : 結合子 104"/>
          <p:cNvSpPr>
            <a:spLocks noChangeAspect="1"/>
          </p:cNvSpPr>
          <p:nvPr/>
        </p:nvSpPr>
        <p:spPr bwMode="auto">
          <a:xfrm>
            <a:off x="5266362" y="5873957"/>
            <a:ext cx="318002" cy="307768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有線</a:t>
            </a:r>
            <a:endParaRPr kumimoji="1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charset="-128"/>
            </a:endParaRPr>
          </a:p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マイク</a:t>
            </a:r>
          </a:p>
        </p:txBody>
      </p:sp>
      <p:sp>
        <p:nvSpPr>
          <p:cNvPr id="106" name="フローチャート : 結合子 105"/>
          <p:cNvSpPr>
            <a:spLocks noChangeAspect="1"/>
          </p:cNvSpPr>
          <p:nvPr/>
        </p:nvSpPr>
        <p:spPr bwMode="auto">
          <a:xfrm>
            <a:off x="5255377" y="4567385"/>
            <a:ext cx="318002" cy="296781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有線</a:t>
            </a:r>
            <a:endParaRPr kumimoji="1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charset="-128"/>
            </a:endParaRPr>
          </a:p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マイク</a:t>
            </a:r>
          </a:p>
        </p:txBody>
      </p:sp>
      <p:sp>
        <p:nvSpPr>
          <p:cNvPr id="107" name="フローチャート : 結合子 106"/>
          <p:cNvSpPr>
            <a:spLocks noChangeAspect="1"/>
          </p:cNvSpPr>
          <p:nvPr/>
        </p:nvSpPr>
        <p:spPr bwMode="auto">
          <a:xfrm>
            <a:off x="5263843" y="3486075"/>
            <a:ext cx="318002" cy="296781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有線</a:t>
            </a:r>
            <a:endParaRPr kumimoji="1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charset="-128"/>
            </a:endParaRPr>
          </a:p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マイク</a:t>
            </a:r>
          </a:p>
        </p:txBody>
      </p:sp>
      <p:sp>
        <p:nvSpPr>
          <p:cNvPr id="108" name="フローチャート : 結合子 107"/>
          <p:cNvSpPr>
            <a:spLocks noChangeAspect="1"/>
          </p:cNvSpPr>
          <p:nvPr/>
        </p:nvSpPr>
        <p:spPr bwMode="auto">
          <a:xfrm>
            <a:off x="3685592" y="6037676"/>
            <a:ext cx="315291" cy="288098"/>
          </a:xfrm>
          <a:prstGeom prst="flowChartConnector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有線</a:t>
            </a:r>
            <a:endParaRPr kumimoji="1" lang="en-US" altLang="ja-JP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charset="-128"/>
            </a:endParaRPr>
          </a:p>
          <a:p>
            <a:pPr marL="0" marR="0" indent="0" algn="ctr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charset="-128"/>
              </a:rPr>
              <a:t>マイク</a:t>
            </a:r>
          </a:p>
        </p:txBody>
      </p:sp>
      <p:sp>
        <p:nvSpPr>
          <p:cNvPr id="90" name="Rectangle 1483"/>
          <p:cNvSpPr>
            <a:spLocks noChangeArrowheads="1"/>
          </p:cNvSpPr>
          <p:nvPr/>
        </p:nvSpPr>
        <p:spPr bwMode="gray">
          <a:xfrm rot="5400000">
            <a:off x="3910965" y="5766834"/>
            <a:ext cx="252092" cy="847988"/>
          </a:xfrm>
          <a:prstGeom prst="rect">
            <a:avLst/>
          </a:prstGeom>
          <a:noFill/>
          <a:ln w="635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91" name="テキスト ボックス 90"/>
          <p:cNvSpPr txBox="1"/>
          <p:nvPr/>
        </p:nvSpPr>
        <p:spPr bwMode="gray">
          <a:xfrm>
            <a:off x="214610" y="6259866"/>
            <a:ext cx="1129490" cy="3693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日本マイクロソフト</a:t>
            </a:r>
            <a:endParaRPr lang="en-US" altLang="ja-JP" sz="900" dirty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　　　　　　　　</a:t>
            </a:r>
            <a:r>
              <a:rPr lang="en-US" altLang="ja-JP" sz="900" dirty="0" smtClean="0">
                <a:latin typeface="ＭＳ Ｐゴシック" pitchFamily="50" charset="-128"/>
                <a:ea typeface="ＭＳ Ｐゴシック" pitchFamily="50" charset="-128"/>
              </a:rPr>
              <a:t>2</a:t>
            </a:r>
            <a:r>
              <a:rPr lang="ja-JP" altLang="en-US" sz="900" dirty="0">
                <a:latin typeface="ＭＳ Ｐゴシック" pitchFamily="50" charset="-128"/>
                <a:ea typeface="ＭＳ Ｐゴシック" pitchFamily="50" charset="-128"/>
              </a:rPr>
              <a:t>名</a:t>
            </a:r>
            <a:endParaRPr lang="ja-JP" altLang="en-US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99" name="テキスト ボックス 98"/>
          <p:cNvSpPr txBox="1"/>
          <p:nvPr/>
        </p:nvSpPr>
        <p:spPr bwMode="gray">
          <a:xfrm>
            <a:off x="214610" y="3970692"/>
            <a:ext cx="1129490" cy="3693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日本ユニシス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　　　　　　　</a:t>
            </a:r>
            <a:r>
              <a:rPr lang="en-US" altLang="ja-JP" sz="900" dirty="0" smtClean="0">
                <a:latin typeface="ＭＳ Ｐゴシック" pitchFamily="50" charset="-128"/>
                <a:ea typeface="ＭＳ Ｐゴシック" pitchFamily="50" charset="-128"/>
              </a:rPr>
              <a:t>3</a:t>
            </a:r>
            <a:r>
              <a:rPr lang="ja-JP" altLang="en-US" sz="900" dirty="0">
                <a:latin typeface="ＭＳ Ｐゴシック" pitchFamily="50" charset="-128"/>
                <a:ea typeface="ＭＳ Ｐゴシック" pitchFamily="50" charset="-128"/>
              </a:rPr>
              <a:t>名</a:t>
            </a:r>
            <a:endParaRPr lang="ja-JP" altLang="en-US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1" name="テキスト ボックス 100"/>
          <p:cNvSpPr txBox="1"/>
          <p:nvPr/>
        </p:nvSpPr>
        <p:spPr bwMode="gray">
          <a:xfrm>
            <a:off x="287087" y="5757956"/>
            <a:ext cx="984536" cy="369332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信州大学</a:t>
            </a:r>
            <a:endParaRPr lang="en-US" altLang="ja-JP" sz="900" dirty="0" smtClean="0">
              <a:latin typeface="ＭＳ Ｐゴシック" pitchFamily="50" charset="-128"/>
              <a:ea typeface="ＭＳ Ｐゴシック" pitchFamily="50" charset="-128"/>
            </a:endParaRPr>
          </a:p>
          <a:p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　　　　　　　</a:t>
            </a:r>
            <a:r>
              <a:rPr lang="en-US" altLang="ja-JP" sz="900" dirty="0" smtClean="0">
                <a:latin typeface="ＭＳ Ｐゴシック" pitchFamily="50" charset="-128"/>
                <a:ea typeface="ＭＳ Ｐゴシック" pitchFamily="50" charset="-128"/>
              </a:rPr>
              <a:t>1</a:t>
            </a:r>
            <a:r>
              <a:rPr lang="ja-JP" altLang="en-US" sz="900" dirty="0">
                <a:latin typeface="ＭＳ Ｐゴシック" pitchFamily="50" charset="-128"/>
                <a:ea typeface="ＭＳ Ｐゴシック" pitchFamily="50" charset="-128"/>
              </a:rPr>
              <a:t>名</a:t>
            </a:r>
            <a:endParaRPr lang="ja-JP" altLang="en-US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  <p:sp>
        <p:nvSpPr>
          <p:cNvPr id="109" name="テキスト ボックス 108"/>
          <p:cNvSpPr txBox="1"/>
          <p:nvPr/>
        </p:nvSpPr>
        <p:spPr bwMode="gray">
          <a:xfrm>
            <a:off x="606928" y="5006325"/>
            <a:ext cx="686950" cy="369332"/>
          </a:xfrm>
          <a:prstGeom prst="rect">
            <a:avLst/>
          </a:prstGeom>
          <a:noFill/>
        </p:spPr>
        <p:txBody>
          <a:bodyPr vert="horz" wrap="square" rIns="0" rtlCol="0">
            <a:spAutoFit/>
          </a:bodyPr>
          <a:lstStyle/>
          <a:p>
            <a:pPr algn="r"/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日本</a:t>
            </a:r>
            <a:r>
              <a:rPr lang="en-US" altLang="ja-JP" sz="900" dirty="0" smtClean="0">
                <a:latin typeface="ＭＳ Ｐゴシック" pitchFamily="50" charset="-128"/>
                <a:ea typeface="ＭＳ Ｐゴシック" pitchFamily="50" charset="-128"/>
              </a:rPr>
              <a:t>IBM</a:t>
            </a:r>
          </a:p>
          <a:p>
            <a:r>
              <a:rPr lang="ja-JP" altLang="en-US" sz="900" dirty="0" smtClean="0">
                <a:latin typeface="ＭＳ Ｐゴシック" pitchFamily="50" charset="-128"/>
                <a:ea typeface="ＭＳ Ｐゴシック" pitchFamily="50" charset="-128"/>
              </a:rPr>
              <a:t>　　　</a:t>
            </a:r>
            <a:r>
              <a:rPr lang="en-US" altLang="ja-JP" sz="900" dirty="0" smtClean="0">
                <a:latin typeface="ＭＳ Ｐゴシック" pitchFamily="50" charset="-128"/>
                <a:ea typeface="ＭＳ Ｐゴシック" pitchFamily="50" charset="-128"/>
              </a:rPr>
              <a:t>3</a:t>
            </a:r>
            <a:r>
              <a:rPr lang="ja-JP" altLang="en-US" sz="900" dirty="0">
                <a:latin typeface="ＭＳ Ｐゴシック" pitchFamily="50" charset="-128"/>
                <a:ea typeface="ＭＳ Ｐゴシック" pitchFamily="50" charset="-128"/>
              </a:rPr>
              <a:t>名</a:t>
            </a:r>
            <a:r>
              <a:rPr lang="zh-TW" altLang="en-US" sz="900" dirty="0">
                <a:latin typeface="ＭＳ Ｐゴシック" pitchFamily="50" charset="-128"/>
                <a:ea typeface="ＭＳ Ｐゴシック" pitchFamily="50" charset="-128"/>
              </a:rPr>
              <a:t>　</a:t>
            </a:r>
            <a:endParaRPr lang="en-US" altLang="zh-TW" sz="900" dirty="0" smtClean="0">
              <a:latin typeface="ＭＳ Ｐゴシック" pitchFamily="50" charset="-128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98</Words>
  <Application>Microsoft Office PowerPoint</Application>
  <PresentationFormat>A4 210 x 297 mm</PresentationFormat>
  <Paragraphs>56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標準デザイン</vt:lpstr>
      <vt:lpstr>PowerPoint プレゼンテーション</vt:lpstr>
    </vt:vector>
  </TitlesOfParts>
  <Company>NRI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NRI</dc:creator>
  <cp:lastModifiedBy>helpuser</cp:lastModifiedBy>
  <cp:revision>367</cp:revision>
  <cp:lastPrinted>2016-01-20T09:03:13Z</cp:lastPrinted>
  <dcterms:created xsi:type="dcterms:W3CDTF">2002-11-05T04:37:25Z</dcterms:created>
  <dcterms:modified xsi:type="dcterms:W3CDTF">2016-01-20T09:03:38Z</dcterms:modified>
</cp:coreProperties>
</file>