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handoutMasterIdLst>
    <p:handoutMasterId r:id="rId23"/>
  </p:handoutMasterIdLst>
  <p:sldIdLst>
    <p:sldId id="302" r:id="rId2"/>
    <p:sldId id="316" r:id="rId3"/>
    <p:sldId id="329" r:id="rId4"/>
    <p:sldId id="346" r:id="rId5"/>
    <p:sldId id="305" r:id="rId6"/>
    <p:sldId id="330" r:id="rId7"/>
    <p:sldId id="332" r:id="rId8"/>
    <p:sldId id="333" r:id="rId9"/>
    <p:sldId id="334" r:id="rId10"/>
    <p:sldId id="335" r:id="rId11"/>
    <p:sldId id="336" r:id="rId12"/>
    <p:sldId id="337" r:id="rId13"/>
    <p:sldId id="343" r:id="rId14"/>
    <p:sldId id="326" r:id="rId15"/>
    <p:sldId id="345" r:id="rId16"/>
    <p:sldId id="339" r:id="rId17"/>
    <p:sldId id="323" r:id="rId18"/>
    <p:sldId id="340" r:id="rId19"/>
    <p:sldId id="344" r:id="rId20"/>
    <p:sldId id="322" r:id="rId21"/>
  </p:sldIdLst>
  <p:sldSz cx="9144000" cy="6858000" type="screen4x3"/>
  <p:notesSz cx="6735763" cy="98663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itchFamily="34" charset="0"/>
      <a:defRPr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itchFamily="34" charset="0"/>
      <a:defRPr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itchFamily="34" charset="0"/>
      <a:defRPr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itchFamily="34" charset="0"/>
      <a:defRPr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itchFamily="34" charset="0"/>
      <a:defRPr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0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C9204"/>
    <a:srgbClr val="FFCC66"/>
    <a:srgbClr val="FF9933"/>
    <a:srgbClr val="FFCC00"/>
    <a:srgbClr val="58A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27" autoAdjust="0"/>
    <p:restoredTop sz="85610" autoAdjust="0"/>
  </p:normalViewPr>
  <p:slideViewPr>
    <p:cSldViewPr snapToGrid="0">
      <p:cViewPr>
        <p:scale>
          <a:sx n="87" d="100"/>
          <a:sy n="87" d="100"/>
        </p:scale>
        <p:origin x="-714" y="-90"/>
      </p:cViewPr>
      <p:guideLst>
        <p:guide orient="horz" pos="23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366" y="84"/>
      </p:cViewPr>
      <p:guideLst>
        <p:guide orient="horz" pos="3107"/>
        <p:guide pos="2121"/>
      </p:guideLst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580" cy="492780"/>
          </a:xfrm>
          <a:prstGeom prst="rect">
            <a:avLst/>
          </a:prstGeom>
        </p:spPr>
        <p:txBody>
          <a:bodyPr vert="horz" lIns="87554" tIns="43777" rIns="87554" bIns="43777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678" y="0"/>
            <a:ext cx="2918579" cy="492780"/>
          </a:xfrm>
          <a:prstGeom prst="rect">
            <a:avLst/>
          </a:prstGeom>
        </p:spPr>
        <p:txBody>
          <a:bodyPr vert="horz" lIns="87554" tIns="43777" rIns="87554" bIns="43777" rtlCol="0"/>
          <a:lstStyle>
            <a:lvl1pPr algn="r">
              <a:defRPr sz="1100"/>
            </a:lvl1pPr>
          </a:lstStyle>
          <a:p>
            <a:fld id="{B0A5A74B-B26C-40DC-9C51-CF1305E6A9F4}" type="datetimeFigureOut">
              <a:rPr kumimoji="1" lang="ja-JP" altLang="en-US" smtClean="0"/>
              <a:t>2016/10/11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2003"/>
            <a:ext cx="2918580" cy="492780"/>
          </a:xfrm>
          <a:prstGeom prst="rect">
            <a:avLst/>
          </a:prstGeom>
        </p:spPr>
        <p:txBody>
          <a:bodyPr vert="horz" lIns="87554" tIns="43777" rIns="87554" bIns="43777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678" y="9372003"/>
            <a:ext cx="2918579" cy="492780"/>
          </a:xfrm>
          <a:prstGeom prst="rect">
            <a:avLst/>
          </a:prstGeom>
        </p:spPr>
        <p:txBody>
          <a:bodyPr vert="horz" lIns="87554" tIns="43777" rIns="87554" bIns="43777" rtlCol="0" anchor="b"/>
          <a:lstStyle>
            <a:lvl1pPr algn="r">
              <a:defRPr sz="1100"/>
            </a:lvl1pPr>
          </a:lstStyle>
          <a:p>
            <a:fld id="{AAA49D2B-EA19-48A8-9180-49CCC6702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75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1"/>
            <a:ext cx="29194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ja-JP" altLang="ja-JP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1"/>
            <a:ext cx="291941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ja-JP" altLang="ja-JP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Rectangle 5"/>
          <p:cNvSpPr>
            <a:spLocks noGrp="1" noChangeArrowheads="1"/>
          </p:cNvSpPr>
          <p:nvPr/>
        </p:nvSpPr>
        <p:spPr bwMode="auto">
          <a:xfrm>
            <a:off x="673101" y="4686300"/>
            <a:ext cx="5389563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ctr"/>
          <a:lstStyle/>
          <a:p>
            <a:pPr defTabSz="0">
              <a:spcBef>
                <a:spcPct val="30000"/>
              </a:spcBef>
              <a:buFontTx/>
              <a:buNone/>
            </a:pPr>
            <a:r>
              <a:rPr lang="ja-JP" altLang="en-US" sz="1200">
                <a:latin typeface="Arial" pitchFamily="34" charset="0"/>
              </a:rPr>
              <a:t>マスタ テキストの書式設定</a:t>
            </a:r>
          </a:p>
          <a:p>
            <a:pPr defTabSz="0">
              <a:spcBef>
                <a:spcPct val="30000"/>
              </a:spcBef>
              <a:buFontTx/>
              <a:buNone/>
            </a:pPr>
            <a:r>
              <a:rPr lang="ja-JP" altLang="en-US" sz="1200">
                <a:latin typeface="Arial" pitchFamily="34" charset="0"/>
              </a:rPr>
              <a:t>第 </a:t>
            </a:r>
            <a:r>
              <a:rPr lang="en-US" sz="1200">
                <a:latin typeface="Arial" pitchFamily="34" charset="0"/>
              </a:rPr>
              <a:t>2 </a:t>
            </a:r>
            <a:r>
              <a:rPr lang="ja-JP" altLang="en-US" sz="1200">
                <a:latin typeface="Arial" pitchFamily="34" charset="0"/>
              </a:rPr>
              <a:t>レベル</a:t>
            </a:r>
          </a:p>
          <a:p>
            <a:pPr defTabSz="0">
              <a:spcBef>
                <a:spcPct val="30000"/>
              </a:spcBef>
              <a:buFontTx/>
              <a:buNone/>
            </a:pPr>
            <a:r>
              <a:rPr lang="ja-JP" altLang="en-US" sz="1200">
                <a:latin typeface="Arial" pitchFamily="34" charset="0"/>
              </a:rPr>
              <a:t>第 </a:t>
            </a:r>
            <a:r>
              <a:rPr lang="en-US" sz="1200">
                <a:latin typeface="Arial" pitchFamily="34" charset="0"/>
              </a:rPr>
              <a:t>3 </a:t>
            </a:r>
            <a:r>
              <a:rPr lang="ja-JP" altLang="en-US" sz="1200">
                <a:latin typeface="Arial" pitchFamily="34" charset="0"/>
              </a:rPr>
              <a:t>レベル</a:t>
            </a:r>
          </a:p>
          <a:p>
            <a:pPr defTabSz="0">
              <a:spcBef>
                <a:spcPct val="30000"/>
              </a:spcBef>
              <a:buFontTx/>
              <a:buNone/>
            </a:pPr>
            <a:r>
              <a:rPr lang="ja-JP" altLang="en-US" sz="1200">
                <a:latin typeface="Arial" pitchFamily="34" charset="0"/>
              </a:rPr>
              <a:t>第 </a:t>
            </a:r>
            <a:r>
              <a:rPr lang="en-US" sz="1200">
                <a:latin typeface="Arial" pitchFamily="34" charset="0"/>
              </a:rPr>
              <a:t>4 </a:t>
            </a:r>
            <a:r>
              <a:rPr lang="ja-JP" altLang="en-US" sz="1200">
                <a:latin typeface="Arial" pitchFamily="34" charset="0"/>
              </a:rPr>
              <a:t>レベル</a:t>
            </a:r>
          </a:p>
          <a:p>
            <a:pPr defTabSz="0">
              <a:spcBef>
                <a:spcPct val="30000"/>
              </a:spcBef>
              <a:buFontTx/>
              <a:buNone/>
            </a:pPr>
            <a:r>
              <a:rPr lang="ja-JP" altLang="en-US" sz="1200">
                <a:latin typeface="Arial" pitchFamily="34" charset="0"/>
              </a:rPr>
              <a:t>第 </a:t>
            </a:r>
            <a:r>
              <a:rPr lang="en-US" sz="1200">
                <a:latin typeface="Arial" pitchFamily="34" charset="0"/>
              </a:rPr>
              <a:t>5 </a:t>
            </a:r>
            <a:r>
              <a:rPr lang="ja-JP" altLang="en-US" sz="1200">
                <a:latin typeface="Arial" pitchFamily="34" charset="0"/>
              </a:rPr>
              <a:t>レベル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ja-JP" altLang="ja-JP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462D5B3A-5B2A-40D4-A5C1-A0652FB7F278}" type="slidenum">
              <a:rPr lang="en-US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194033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67708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05338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05338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05338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r>
              <a:rPr kumimoji="1" lang="ja-JP" altLang="en-US" dirty="0" smtClean="0"/>
              <a:t>まずは静岡市が運用しているシステム「しずみ</a:t>
            </a:r>
            <a:r>
              <a:rPr kumimoji="1" lang="ja-JP" altLang="en-US" dirty="0" err="1" smtClean="0"/>
              <a:t>ち</a:t>
            </a:r>
            <a:r>
              <a:rPr kumimoji="1" lang="en-US" altLang="ja-JP" dirty="0" smtClean="0"/>
              <a:t>info</a:t>
            </a:r>
            <a:r>
              <a:rPr kumimoji="1" lang="ja-JP" altLang="en-US" dirty="0" smtClean="0"/>
              <a:t>」について説明</a:t>
            </a:r>
            <a:endParaRPr kumimoji="1" lang="en-US" altLang="ja-JP" dirty="0" smtClean="0"/>
          </a:p>
          <a:p>
            <a:r>
              <a:rPr kumimoji="1" lang="ja-JP" altLang="en-US" dirty="0" smtClean="0"/>
              <a:t>しずみ</a:t>
            </a:r>
            <a:r>
              <a:rPr kumimoji="1" lang="ja-JP" altLang="en-US" dirty="0" err="1" smtClean="0"/>
              <a:t>ち</a:t>
            </a:r>
            <a:r>
              <a:rPr kumimoji="1" lang="en-US" altLang="ja-JP" dirty="0" smtClean="0"/>
              <a:t>info</a:t>
            </a:r>
            <a:r>
              <a:rPr kumimoji="1" lang="ja-JP" altLang="en-US" dirty="0" smtClean="0"/>
              <a:t>は道路をターゲットに、通常は・・・・</a:t>
            </a:r>
            <a:endParaRPr kumimoji="1" lang="en-US" altLang="ja-JP" dirty="0" smtClean="0"/>
          </a:p>
          <a:p>
            <a:r>
              <a:rPr kumimoji="1" lang="ja-JP" altLang="en-US" dirty="0" smtClean="0"/>
              <a:t>災害時や異常気象時は・・・・　する</a:t>
            </a:r>
            <a:r>
              <a:rPr kumimoji="1" lang="en-US" altLang="ja-JP" dirty="0" smtClean="0"/>
              <a:t>GIS</a:t>
            </a:r>
            <a:r>
              <a:rPr kumimoji="1" lang="ja-JP" altLang="en-US" dirty="0" err="1" smtClean="0"/>
              <a:t>です</a:t>
            </a:r>
            <a:endParaRPr kumimoji="1" lang="en-US" altLang="ja-JP" dirty="0" smtClean="0"/>
          </a:p>
          <a:p>
            <a:r>
              <a:rPr kumimoji="1" lang="en-US" altLang="ja-JP" dirty="0" smtClean="0"/>
              <a:t>GIS</a:t>
            </a:r>
            <a:r>
              <a:rPr kumimoji="1" lang="ja-JP" altLang="en-US" dirty="0" smtClean="0"/>
              <a:t>はグーグルクラウドプラットフォーム上に構築しており、通行止めや災害場所の一般提供をしている</a:t>
            </a:r>
            <a:endParaRPr kumimoji="1" lang="en-US" altLang="ja-JP" dirty="0" smtClean="0"/>
          </a:p>
          <a:p>
            <a:r>
              <a:rPr kumimoji="1" lang="ja-JP" altLang="en-US" dirty="0" smtClean="0"/>
              <a:t>しずみ</a:t>
            </a:r>
            <a:r>
              <a:rPr kumimoji="1" lang="ja-JP" altLang="en-US" dirty="0" err="1" smtClean="0"/>
              <a:t>ち</a:t>
            </a:r>
            <a:r>
              <a:rPr kumimoji="1" lang="en-US" altLang="ja-JP" dirty="0" smtClean="0"/>
              <a:t>info</a:t>
            </a:r>
            <a:r>
              <a:rPr kumimoji="1" lang="ja-JP" altLang="en-US" dirty="0" smtClean="0"/>
              <a:t>のひとつの特色として、タブレットを使った情報収集ができることです。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災害時には被災現場でリアルタイムに情報収集することを可能</a:t>
            </a:r>
            <a:endParaRPr kumimoji="1" lang="en-US" altLang="ja-JP" dirty="0" smtClean="0"/>
          </a:p>
          <a:p>
            <a:r>
              <a:rPr kumimoji="1" lang="ja-JP" altLang="en-US" dirty="0" smtClean="0"/>
              <a:t>主な機能とその情報は画面のとおり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55884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/>
          <a:lstStyle/>
          <a:p>
            <a:pPr lvl="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3931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/>
          <a:lstStyle/>
          <a:p>
            <a:pPr lvl="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2373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/>
          <a:lstStyle/>
          <a:p>
            <a:pPr lvl="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0047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/>
          <a:lstStyle/>
          <a:p>
            <a:pPr lvl="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9836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/>
          <a:lstStyle/>
          <a:p>
            <a:pPr lvl="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87642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/>
          <a:lstStyle/>
          <a:p>
            <a:pPr lvl="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19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32670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05338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/>
          <a:lstStyle/>
          <a:p>
            <a:pPr lvl="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23355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05338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47702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/>
          <a:lstStyle/>
          <a:p>
            <a:pPr lvl="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47535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05338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05338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05338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101" y="4686300"/>
            <a:ext cx="5389563" cy="4440238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D5B3A-5B2A-40D4-A5C1-A0652FB7F278}" type="slidenum">
              <a:rPr lang="en-US" smtClean="0"/>
              <a:pPr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0533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D5C-6176-4F90-8DB5-E7D871F3AC39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3474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CFFA-7E14-4F69-8FD9-7BFC0FC28693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5438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D8B1-29ED-4482-8897-657807FEE9FF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2557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A7B9-FB70-4059-AC03-92DF6760E518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8292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110F-04E3-4A54-9602-6C8B2AA9A6CA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2118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4061-CFDE-4823-9C4F-B934D63A18F5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7924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38FC-98F5-472E-B603-9DB4E83FE7E6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188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278-DEAE-4D20-A91E-85E584319D59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5303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7E63-9C32-4344-A898-D795DE611063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7001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CCCD-62D3-4B0B-BF8E-EDB505D28776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4636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9D9A8-5378-46F2-B34F-5DC9BD51631A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919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68338-A914-43D9-BA21-B88BA17F68FD}" type="slidenum">
              <a:rPr lang="ja-JP" altLang="en-US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7527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3.emf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3.emf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5.PNG"/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2.jpeg"/><Relationship Id="rId10" Type="http://schemas.openxmlformats.org/officeDocument/2006/relationships/image" Target="../media/image24.png"/><Relationship Id="rId4" Type="http://schemas.openxmlformats.org/officeDocument/2006/relationships/image" Target="../media/image3.emf"/><Relationship Id="rId9" Type="http://schemas.openxmlformats.org/officeDocument/2006/relationships/image" Target="../media/image23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36.jpeg"/><Relationship Id="rId10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jp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259307" y="2036611"/>
            <a:ext cx="8611738" cy="2470236"/>
            <a:chOff x="259307" y="2688609"/>
            <a:chExt cx="8611738" cy="1528549"/>
          </a:xfrm>
        </p:grpSpPr>
        <p:sp>
          <p:nvSpPr>
            <p:cNvPr id="8" name="角丸四角形 7"/>
            <p:cNvSpPr/>
            <p:nvPr/>
          </p:nvSpPr>
          <p:spPr>
            <a:xfrm>
              <a:off x="259307" y="2688609"/>
              <a:ext cx="8611738" cy="152854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角丸四角形 1"/>
            <p:cNvSpPr/>
            <p:nvPr/>
          </p:nvSpPr>
          <p:spPr>
            <a:xfrm>
              <a:off x="395786" y="2825061"/>
              <a:ext cx="8325134" cy="125559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ja-JP" altLang="en-US" sz="3200" b="1" dirty="0" smtClean="0">
                  <a:solidFill>
                    <a:schemeClr val="bg1"/>
                  </a:solidFill>
                  <a:latin typeface="ＭＳ Ｐゴシック" pitchFamily="50" charset="-128"/>
                  <a:sym typeface="ＭＳ Ｐゴシック" pitchFamily="50" charset="-128"/>
                </a:rPr>
                <a:t>しずみ</a:t>
              </a:r>
              <a:r>
                <a:rPr lang="ja-JP" altLang="en-US" sz="3200" b="1" dirty="0" err="1" smtClean="0">
                  <a:solidFill>
                    <a:schemeClr val="bg1"/>
                  </a:solidFill>
                  <a:latin typeface="ＭＳ Ｐゴシック" pitchFamily="50" charset="-128"/>
                  <a:sym typeface="ＭＳ Ｐゴシック" pitchFamily="50" charset="-128"/>
                </a:rPr>
                <a:t>ち</a:t>
              </a:r>
              <a:r>
                <a:rPr lang="en-US" altLang="ja-JP" sz="3200" b="1" dirty="0" smtClean="0">
                  <a:solidFill>
                    <a:schemeClr val="bg1"/>
                  </a:solidFill>
                  <a:latin typeface="ＭＳ Ｐゴシック" pitchFamily="50" charset="-128"/>
                  <a:sym typeface="ＭＳ Ｐゴシック" pitchFamily="50" charset="-128"/>
                </a:rPr>
                <a:t>info. API</a:t>
              </a:r>
              <a:r>
                <a:rPr lang="ja-JP" altLang="en-US" sz="3200" b="1" dirty="0">
                  <a:solidFill>
                    <a:schemeClr val="bg1"/>
                  </a:solidFill>
                  <a:latin typeface="ＭＳ Ｐゴシック" pitchFamily="50" charset="-128"/>
                  <a:sym typeface="ＭＳ Ｐゴシック" pitchFamily="50" charset="-128"/>
                </a:rPr>
                <a:t>　勉強会</a:t>
              </a:r>
              <a:endParaRPr lang="en-US" altLang="ja-JP" sz="3200" b="1" dirty="0" smtClean="0">
                <a:solidFill>
                  <a:schemeClr val="bg1"/>
                </a:solidFill>
                <a:latin typeface="ＭＳ Ｐゴシック" pitchFamily="50" charset="-128"/>
                <a:sym typeface="ＭＳ Ｐゴシック" pitchFamily="50" charset="-128"/>
              </a:endParaRPr>
            </a:p>
            <a:p>
              <a:pPr algn="ctr" eaLnBrk="1" hangingPunct="1"/>
              <a:endParaRPr lang="en-US" altLang="ja-JP" sz="1800" b="1" dirty="0" smtClean="0">
                <a:solidFill>
                  <a:schemeClr val="bg1"/>
                </a:solidFill>
                <a:latin typeface="ＭＳ Ｐゴシック" pitchFamily="50" charset="-128"/>
                <a:sym typeface="ＭＳ Ｐゴシック" pitchFamily="50" charset="-128"/>
              </a:endParaRPr>
            </a:p>
            <a:p>
              <a:pPr algn="ctr" eaLnBrk="1" hangingPunct="1"/>
              <a:r>
                <a:rPr lang="en-US" altLang="ja-JP" sz="3200" b="1" dirty="0" smtClean="0">
                  <a:solidFill>
                    <a:schemeClr val="tx1"/>
                  </a:solidFill>
                  <a:latin typeface="ＭＳ Ｐゴシック" pitchFamily="50" charset="-128"/>
                  <a:sym typeface="ＭＳ Ｐゴシック" pitchFamily="50" charset="-128"/>
                </a:rPr>
                <a:t>API</a:t>
              </a:r>
              <a:r>
                <a:rPr lang="ja-JP" altLang="en-US" sz="3200" b="1" dirty="0" err="1" smtClean="0">
                  <a:solidFill>
                    <a:schemeClr val="tx1"/>
                  </a:solidFill>
                  <a:latin typeface="ＭＳ Ｐゴシック" pitchFamily="50" charset="-128"/>
                  <a:sym typeface="ＭＳ Ｐゴシック" pitchFamily="50" charset="-128"/>
                </a:rPr>
                <a:t>で提</a:t>
              </a:r>
              <a:r>
                <a:rPr lang="ja-JP" altLang="en-US" sz="3200" b="1" dirty="0" smtClean="0">
                  <a:solidFill>
                    <a:schemeClr val="tx1"/>
                  </a:solidFill>
                  <a:latin typeface="ＭＳ Ｐゴシック" pitchFamily="50" charset="-128"/>
                  <a:sym typeface="ＭＳ Ｐゴシック" pitchFamily="50" charset="-128"/>
                </a:rPr>
                <a:t>供するオープンデータ </a:t>
              </a:r>
              <a:r>
                <a:rPr lang="en-US" altLang="ja-JP" sz="3200" b="1" dirty="0" smtClean="0">
                  <a:solidFill>
                    <a:schemeClr val="tx1"/>
                  </a:solidFill>
                  <a:latin typeface="ＭＳ Ｐゴシック" pitchFamily="50" charset="-128"/>
                  <a:sym typeface="ＭＳ Ｐゴシック" pitchFamily="50" charset="-128"/>
                </a:rPr>
                <a:t>【</a:t>
              </a:r>
              <a:r>
                <a:rPr lang="ja-JP" altLang="en-US" sz="3200" b="1" dirty="0" smtClean="0">
                  <a:solidFill>
                    <a:schemeClr val="tx1"/>
                  </a:solidFill>
                  <a:latin typeface="ＭＳ Ｐゴシック" pitchFamily="50" charset="-128"/>
                  <a:sym typeface="ＭＳ Ｐゴシック" pitchFamily="50" charset="-128"/>
                </a:rPr>
                <a:t>道路情報</a:t>
              </a:r>
              <a:r>
                <a:rPr lang="en-US" altLang="ja-JP" sz="3200" b="1" dirty="0" smtClean="0">
                  <a:solidFill>
                    <a:schemeClr val="tx1"/>
                  </a:solidFill>
                  <a:latin typeface="ＭＳ Ｐゴシック" pitchFamily="50" charset="-128"/>
                  <a:sym typeface="ＭＳ Ｐゴシック" pitchFamily="50" charset="-128"/>
                </a:rPr>
                <a:t>】</a:t>
              </a:r>
              <a:endParaRPr lang="ja-JP" altLang="en-US" sz="3200" b="1" dirty="0" smtClean="0">
                <a:solidFill>
                  <a:schemeClr val="tx1"/>
                </a:solidFill>
                <a:latin typeface="ＭＳ Ｐゴシック" pitchFamily="50" charset="-128"/>
                <a:sym typeface="ＭＳ Ｐゴシック" pitchFamily="50" charset="-128"/>
              </a:endParaRPr>
            </a:p>
          </p:txBody>
        </p:sp>
      </p:grpSp>
      <p:sp>
        <p:nvSpPr>
          <p:cNvPr id="16" name="Rectangle 108"/>
          <p:cNvSpPr>
            <a:spLocks noChangeArrowheads="1"/>
          </p:cNvSpPr>
          <p:nvPr/>
        </p:nvSpPr>
        <p:spPr bwMode="auto">
          <a:xfrm>
            <a:off x="296179" y="5459089"/>
            <a:ext cx="8559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ja-JP" alt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  <a:sym typeface="ＭＳ Ｐゴシック" pitchFamily="50" charset="-128"/>
              </a:rPr>
              <a:t>静岡市建設局道路部道路保全課</a:t>
            </a:r>
            <a:endParaRPr lang="en-US" altLang="ja-JP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  <a:sym typeface="ＭＳ Ｐゴシック" pitchFamily="50" charset="-128"/>
            </a:endParaRPr>
          </a:p>
          <a:p>
            <a:pPr algn="ctr" eaLnBrk="1" hangingPunct="1"/>
            <a:r>
              <a:rPr lang="ja-JP" alt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  <a:sym typeface="ＭＳ Ｐゴシック" pitchFamily="50" charset="-128"/>
              </a:rPr>
              <a:t>主　査　　新庄　大輔</a:t>
            </a:r>
            <a:endParaRPr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3" name="Picture 2" descr="http://lh3.googleusercontent.com/ET90CXRDeLpYZU-WqDTOWD8ADpLRYvvEOMgOoXkCNvwFOo3CmvpO7ub_pOJhFgqgbGNdxhBVHlxY86Q-kpWiKWxsMeEP=s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7" y="137667"/>
            <a:ext cx="2125980" cy="13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02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9181" y="1255594"/>
            <a:ext cx="8911989" cy="499508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586842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道路の災害・規制　法面崩壊収集（例）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62910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78491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十字形 9"/>
          <p:cNvSpPr/>
          <p:nvPr/>
        </p:nvSpPr>
        <p:spPr>
          <a:xfrm>
            <a:off x="2845131" y="230872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5660" y="6351262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3855" y="6366137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1583" y="1305622"/>
            <a:ext cx="8625384" cy="849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3200"/>
              </a:lnSpc>
            </a:pPr>
            <a:r>
              <a:rPr kumimoji="1" lang="ja-JP" altLang="en-US" sz="2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法面？土木用語</a:t>
            </a:r>
            <a:r>
              <a:rPr kumimoji="1" lang="ja-JP" altLang="en-US" sz="28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です　</a:t>
            </a:r>
            <a:r>
              <a:rPr kumimoji="1" lang="ja-JP" altLang="en-US" sz="1800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それは人工的な斜面</a:t>
            </a:r>
            <a:endParaRPr kumimoji="1" lang="en-US" altLang="ja-JP" sz="1800" spc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 algn="ctr">
              <a:lnSpc>
                <a:spcPts val="3200"/>
              </a:lnSpc>
            </a:pPr>
            <a:endParaRPr kumimoji="1" lang="en-US" altLang="ja-JP" sz="18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286604" y="1881881"/>
            <a:ext cx="6398360" cy="3597619"/>
            <a:chOff x="286604" y="1881881"/>
            <a:chExt cx="6398360" cy="3597619"/>
          </a:xfrm>
        </p:grpSpPr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04" y="1881881"/>
              <a:ext cx="6398360" cy="3597619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340773" y="5189262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286611" y="1881886"/>
            <a:ext cx="6398360" cy="3597619"/>
            <a:chOff x="300258" y="1881899"/>
            <a:chExt cx="6398360" cy="3597619"/>
          </a:xfrm>
        </p:grpSpPr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58" y="1881899"/>
              <a:ext cx="6398360" cy="3597619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48" name="テキスト ボックス 47"/>
            <p:cNvSpPr txBox="1"/>
            <p:nvPr/>
          </p:nvSpPr>
          <p:spPr>
            <a:xfrm>
              <a:off x="340773" y="5189263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272958" y="1854637"/>
            <a:ext cx="6398360" cy="3597619"/>
            <a:chOff x="286605" y="1868233"/>
            <a:chExt cx="6398360" cy="3597619"/>
          </a:xfrm>
        </p:grpSpPr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05" y="1868233"/>
              <a:ext cx="6398360" cy="3597619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55" name="テキスト ボックス 54"/>
            <p:cNvSpPr txBox="1"/>
            <p:nvPr/>
          </p:nvSpPr>
          <p:spPr>
            <a:xfrm>
              <a:off x="343049" y="5177890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pic>
        <p:nvPicPr>
          <p:cNvPr id="58" name="図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9" y="1854555"/>
            <a:ext cx="6398360" cy="3597619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4" y="1854566"/>
            <a:ext cx="6398360" cy="3597619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grpSp>
        <p:nvGrpSpPr>
          <p:cNvPr id="74" name="グループ化 73"/>
          <p:cNvGrpSpPr/>
          <p:nvPr/>
        </p:nvGrpSpPr>
        <p:grpSpPr>
          <a:xfrm>
            <a:off x="272969" y="1854557"/>
            <a:ext cx="6400797" cy="3598990"/>
            <a:chOff x="286615" y="1868246"/>
            <a:chExt cx="6400797" cy="3598990"/>
          </a:xfrm>
        </p:grpSpPr>
        <p:grpSp>
          <p:nvGrpSpPr>
            <p:cNvPr id="71" name="グループ化 70"/>
            <p:cNvGrpSpPr/>
            <p:nvPr/>
          </p:nvGrpSpPr>
          <p:grpSpPr>
            <a:xfrm>
              <a:off x="286615" y="1868246"/>
              <a:ext cx="6400797" cy="3598990"/>
              <a:chOff x="7" y="1800006"/>
              <a:chExt cx="6400797" cy="3598990"/>
            </a:xfrm>
          </p:grpSpPr>
          <p:grpSp>
            <p:nvGrpSpPr>
              <p:cNvPr id="69" name="グループ化 68"/>
              <p:cNvGrpSpPr>
                <a:grpSpLocks noChangeAspect="1"/>
              </p:cNvGrpSpPr>
              <p:nvPr/>
            </p:nvGrpSpPr>
            <p:grpSpPr>
              <a:xfrm>
                <a:off x="7" y="1800006"/>
                <a:ext cx="6400797" cy="3598990"/>
                <a:chOff x="0" y="858292"/>
                <a:chExt cx="9144000" cy="5141415"/>
              </a:xfrm>
            </p:grpSpPr>
            <p:pic>
              <p:nvPicPr>
                <p:cNvPr id="62" name="図 6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858292"/>
                  <a:ext cx="9144000" cy="5141415"/>
                </a:xfrm>
                <a:prstGeom prst="rect">
                  <a:avLst/>
                </a:prstGeom>
                <a:ln w="25400">
                  <a:solidFill>
                    <a:schemeClr val="accent1"/>
                  </a:solidFill>
                </a:ln>
              </p:spPr>
            </p:pic>
            <p:sp>
              <p:nvSpPr>
                <p:cNvPr id="65" name="図形 64"/>
                <p:cNvSpPr/>
                <p:nvPr/>
              </p:nvSpPr>
              <p:spPr>
                <a:xfrm rot="21060000">
                  <a:off x="4880115" y="2556238"/>
                  <a:ext cx="3226252" cy="2049422"/>
                </a:xfrm>
                <a:prstGeom prst="swooshArrow">
                  <a:avLst>
                    <a:gd name="adj1" fmla="val 14167"/>
                    <a:gd name="adj2" fmla="val 29715"/>
                  </a:avLst>
                </a:prstGeom>
                <a:solidFill>
                  <a:srgbClr val="FF5C01">
                    <a:alpha val="60000"/>
                  </a:srgbClr>
                </a:solidFill>
                <a:ln>
                  <a:solidFill>
                    <a:srgbClr val="FF0000"/>
                  </a:solidFill>
                </a:ln>
                <a:scene3d>
                  <a:camera prst="orthographicFront">
                    <a:rot lat="3229365" lon="3682511" rev="3818982"/>
                  </a:camera>
                  <a:lightRig rig="threePt" dir="t"/>
                </a:scene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66" name="テキスト ボックス 65"/>
                <p:cNvSpPr txBox="1"/>
                <p:nvPr/>
              </p:nvSpPr>
              <p:spPr>
                <a:xfrm>
                  <a:off x="5868538" y="2361064"/>
                  <a:ext cx="2132452" cy="395713"/>
                </a:xfrm>
                <a:prstGeom prst="rect">
                  <a:avLst/>
                </a:prstGeom>
                <a:solidFill>
                  <a:schemeClr val="bg1">
                    <a:alpha val="60000"/>
                  </a:schemeClr>
                </a:solidFill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kumimoji="1" lang="ja-JP" altLang="en-US" sz="1200" spc="500" dirty="0" smtClean="0">
                      <a:latin typeface="HGｺﾞｼｯｸM" pitchFamily="49" charset="-128"/>
                      <a:ea typeface="HGｺﾞｼｯｸM" pitchFamily="49" charset="-128"/>
                    </a:rPr>
                    <a:t>片側交互通行</a:t>
                  </a:r>
                </a:p>
              </p:txBody>
            </p:sp>
            <p:cxnSp>
              <p:nvCxnSpPr>
                <p:cNvPr id="68" name="直線コネクタ 67"/>
                <p:cNvCxnSpPr/>
                <p:nvPr/>
              </p:nvCxnSpPr>
              <p:spPr>
                <a:xfrm>
                  <a:off x="4681181" y="4394579"/>
                  <a:ext cx="4421875" cy="723331"/>
                </a:xfrm>
                <a:prstGeom prst="line">
                  <a:avLst/>
                </a:prstGeom>
                <a:ln w="63500">
                  <a:solidFill>
                    <a:schemeClr val="accent6">
                      <a:lumMod val="75000"/>
                      <a:alpha val="7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テキスト ボックス 69"/>
              <p:cNvSpPr txBox="1"/>
              <p:nvPr/>
            </p:nvSpPr>
            <p:spPr>
              <a:xfrm rot="540000">
                <a:off x="4106851" y="4281304"/>
                <a:ext cx="2236510" cy="26161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050" spc="500" dirty="0" smtClean="0">
                    <a:latin typeface="HGｺﾞｼｯｸM" pitchFamily="49" charset="-128"/>
                    <a:ea typeface="HGｺﾞｼｯｸM" pitchFamily="49" charset="-128"/>
                  </a:rPr>
                  <a:t>交通誘導員による停止</a:t>
                </a:r>
              </a:p>
            </p:txBody>
          </p:sp>
        </p:grpSp>
        <p:sp>
          <p:nvSpPr>
            <p:cNvPr id="73" name="テキスト ボックス 72"/>
            <p:cNvSpPr txBox="1"/>
            <p:nvPr/>
          </p:nvSpPr>
          <p:spPr>
            <a:xfrm>
              <a:off x="329399" y="5191536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286613" y="1854554"/>
            <a:ext cx="6398360" cy="3597619"/>
            <a:chOff x="300258" y="1895547"/>
            <a:chExt cx="6398360" cy="3597619"/>
          </a:xfrm>
        </p:grpSpPr>
        <p:pic>
          <p:nvPicPr>
            <p:cNvPr id="75" name="図 7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58" y="1895547"/>
              <a:ext cx="6398360" cy="3597619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51" name="テキスト ボックス 50"/>
            <p:cNvSpPr txBox="1"/>
            <p:nvPr/>
          </p:nvSpPr>
          <p:spPr>
            <a:xfrm>
              <a:off x="313478" y="5202909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5015405" y="1849254"/>
            <a:ext cx="3873691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square" rIns="36000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現場、庁舎、業者、関係機関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情報共有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通行規制登録</a:t>
            </a: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【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全面通行止</a:t>
            </a: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】</a:t>
            </a:r>
            <a:r>
              <a:rPr kumimoji="1" lang="en-US" altLang="ja-JP" sz="1000" b="1" dirty="0" smtClean="0">
                <a:solidFill>
                  <a:srgbClr val="FF0000"/>
                </a:solidFill>
                <a:latin typeface="HGｺﾞｼｯｸM" pitchFamily="49" charset="-128"/>
                <a:ea typeface="HGｺﾞｼｯｸM" pitchFamily="49" charset="-128"/>
              </a:rPr>
              <a:t>open</a:t>
            </a:r>
            <a:endParaRPr kumimoji="1" lang="en-US" altLang="ja-JP" sz="10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庁舎で公開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017677" y="2970662"/>
            <a:ext cx="387369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現場応急対応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撮影写真は確認後、公開</a:t>
            </a:r>
            <a:r>
              <a:rPr kumimoji="1" lang="ja-JP" altLang="en-US" sz="1000" spc="500" dirty="0" smtClean="0">
                <a:latin typeface="HGｺﾞｼｯｸM" pitchFamily="49" charset="-128"/>
                <a:ea typeface="HGｺﾞｼｯｸM" pitchFamily="49" charset="-128"/>
              </a:rPr>
              <a:t> </a:t>
            </a:r>
            <a:r>
              <a:rPr kumimoji="1" lang="en-US" altLang="ja-JP" sz="1000" b="1" dirty="0" smtClean="0">
                <a:solidFill>
                  <a:srgbClr val="FF0000"/>
                </a:solidFill>
                <a:latin typeface="HGｺﾞｼｯｸM" pitchFamily="49" charset="-128"/>
                <a:ea typeface="HGｺﾞｼｯｸM" pitchFamily="49" charset="-128"/>
              </a:rPr>
              <a:t>open</a:t>
            </a:r>
            <a:endParaRPr kumimoji="1" lang="ja-JP" altLang="en-US" sz="1000" b="1" dirty="0">
              <a:solidFill>
                <a:srgbClr val="FF0000"/>
              </a:solidFill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022221" y="3603014"/>
            <a:ext cx="387369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消防の生体調査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電力・電話のケーブル張替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024493" y="4233094"/>
            <a:ext cx="387369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住民徒歩用迂回路の設置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026765" y="4631158"/>
            <a:ext cx="387369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28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年</a:t>
            </a: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1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月</a:t>
            </a: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31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日朝一部土砂撤去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崩落確認しながら迂回路設置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029037" y="5261238"/>
            <a:ext cx="387369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28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年</a:t>
            </a: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1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月</a:t>
            </a: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31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日</a:t>
            </a: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17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時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片側交互通行（夜間通行止）</a:t>
            </a:r>
            <a:endParaRPr kumimoji="1" lang="ja-JP" altLang="en-US" sz="1600" b="1" dirty="0">
              <a:solidFill>
                <a:srgbClr val="FF0000"/>
              </a:solidFill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035902" y="5882193"/>
            <a:ext cx="387369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片側交互通行　登録・公開 </a:t>
            </a:r>
            <a:r>
              <a:rPr kumimoji="1" lang="en-US" altLang="ja-JP" sz="1000" b="1" dirty="0" smtClean="0">
                <a:solidFill>
                  <a:srgbClr val="FF0000"/>
                </a:solidFill>
                <a:latin typeface="HGｺﾞｼｯｸM" pitchFamily="49" charset="-128"/>
                <a:ea typeface="HGｺﾞｼｯｸM" pitchFamily="49" charset="-128"/>
              </a:rPr>
              <a:t>open</a:t>
            </a:r>
            <a:endParaRPr kumimoji="1" lang="ja-JP" altLang="en-US" sz="1000" b="1" dirty="0">
              <a:solidFill>
                <a:srgbClr val="FF0000"/>
              </a:solidFill>
              <a:latin typeface="HGｺﾞｼｯｸM" pitchFamily="49" charset="-128"/>
              <a:ea typeface="HGｺﾞｼｯｸM" pitchFamily="49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43296" y="1856090"/>
            <a:ext cx="3891891" cy="4225905"/>
            <a:chOff x="-1571888" y="1856090"/>
            <a:chExt cx="3891891" cy="4225905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-1555937" y="1856090"/>
              <a:ext cx="3834996" cy="584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災害箇所　静岡市葵区蕨野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被災日時　</a:t>
              </a:r>
              <a:r>
                <a:rPr kumimoji="1" lang="en-US" altLang="ja-JP" sz="1600" spc="500" dirty="0" smtClean="0">
                  <a:latin typeface="HGｺﾞｼｯｸM" pitchFamily="49" charset="-128"/>
                  <a:ea typeface="HGｺﾞｼｯｸM" pitchFamily="49" charset="-128"/>
                </a:rPr>
                <a:t>28</a:t>
              </a: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年</a:t>
              </a:r>
              <a:r>
                <a:rPr kumimoji="1" lang="en-US" altLang="ja-JP" sz="1600" spc="500" dirty="0" smtClean="0">
                  <a:latin typeface="HGｺﾞｼｯｸM" pitchFamily="49" charset="-128"/>
                  <a:ea typeface="HGｺﾞｼｯｸM" pitchFamily="49" charset="-128"/>
                </a:rPr>
                <a:t>1</a:t>
              </a: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月</a:t>
              </a:r>
              <a:r>
                <a:rPr kumimoji="1" lang="en-US" altLang="ja-JP" sz="1600" spc="500" dirty="0" smtClean="0">
                  <a:latin typeface="HGｺﾞｼｯｸM" pitchFamily="49" charset="-128"/>
                  <a:ea typeface="HGｺﾞｼｯｸM" pitchFamily="49" charset="-128"/>
                </a:rPr>
                <a:t>30</a:t>
              </a: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日</a:t>
              </a:r>
              <a:r>
                <a:rPr kumimoji="1" lang="en-US" altLang="ja-JP" sz="1400" spc="500" dirty="0">
                  <a:latin typeface="HGｺﾞｼｯｸM" pitchFamily="49" charset="-128"/>
                  <a:ea typeface="HGｺﾞｼｯｸM" pitchFamily="49" charset="-128"/>
                </a:rPr>
                <a:t>(</a:t>
              </a:r>
              <a:r>
                <a:rPr kumimoji="1" lang="ja-JP" altLang="en-US" sz="1400" spc="500" dirty="0" smtClean="0">
                  <a:latin typeface="HGｺﾞｼｯｸM" pitchFamily="49" charset="-128"/>
                  <a:ea typeface="HGｺﾞｼｯｸM" pitchFamily="49" charset="-128"/>
                </a:rPr>
                <a:t>土</a:t>
              </a:r>
              <a:r>
                <a:rPr kumimoji="1" lang="en-US" altLang="ja-JP" sz="1400" spc="500" dirty="0">
                  <a:latin typeface="HGｺﾞｼｯｸM" pitchFamily="49" charset="-128"/>
                  <a:ea typeface="HGｺﾞｼｯｸM" pitchFamily="49" charset="-128"/>
                </a:rPr>
                <a:t>)</a:t>
              </a:r>
              <a:endParaRPr kumimoji="1" lang="ja-JP" altLang="en-US" spc="50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-1565069" y="2502085"/>
              <a:ext cx="3857775" cy="584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被災前　ストリートビュー</a:t>
              </a:r>
              <a:endParaRPr kumimoji="1" lang="en-US" altLang="ja-JP" spc="500" dirty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法面落石防止網対策済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-1567353" y="3137526"/>
              <a:ext cx="3887356" cy="153888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法面崩壊発生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通常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0"/>
                </a:spcBef>
              </a:pPr>
              <a:r>
                <a:rPr kumimoji="1" lang="ja-JP" altLang="en-US" sz="1200" spc="500" dirty="0" smtClean="0">
                  <a:latin typeface="HGｺﾞｼｯｸM" pitchFamily="49" charset="-128"/>
                  <a:ea typeface="HGｺﾞｼｯｸM" pitchFamily="49" charset="-128"/>
                </a:rPr>
                <a:t>住民・道路利用者・警察など情報提供</a:t>
              </a:r>
              <a:endParaRPr kumimoji="1" lang="en-US" altLang="ja-JP" sz="12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0"/>
                </a:spcBef>
              </a:pPr>
              <a:r>
                <a:rPr kumimoji="1" lang="ja-JP" altLang="en-US" sz="1600" spc="500" dirty="0">
                  <a:latin typeface="HGｺﾞｼｯｸM" pitchFamily="49" charset="-128"/>
                  <a:ea typeface="HGｺﾞｼｯｸM" pitchFamily="49" charset="-128"/>
                </a:rPr>
                <a:t>　</a:t>
              </a: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↓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職員現地出動　現地確認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タブレットで災害情報登録</a:t>
              </a:r>
              <a:r>
                <a:rPr kumimoji="1" lang="ja-JP" altLang="en-US" sz="1000" spc="500" dirty="0" smtClean="0">
                  <a:latin typeface="HGｺﾞｼｯｸM" pitchFamily="49" charset="-128"/>
                  <a:ea typeface="HGｺﾞｼｯｸM" pitchFamily="49" charset="-128"/>
                </a:rPr>
                <a:t> </a:t>
              </a:r>
              <a:r>
                <a:rPr kumimoji="1" lang="en-US" altLang="ja-JP" sz="1000" b="1" dirty="0" smtClean="0">
                  <a:solidFill>
                    <a:srgbClr val="FF0000"/>
                  </a:solidFill>
                  <a:latin typeface="HGｺﾞｼｯｸM" pitchFamily="49" charset="-128"/>
                  <a:ea typeface="HGｺﾞｼｯｸM" pitchFamily="49" charset="-128"/>
                </a:rPr>
                <a:t>open</a:t>
              </a:r>
              <a:endParaRPr kumimoji="1" lang="ja-JP" altLang="en-US" sz="1000" b="1" dirty="0">
                <a:solidFill>
                  <a:srgbClr val="FF0000"/>
                </a:solidFill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-1567337" y="4710746"/>
              <a:ext cx="3873691" cy="3385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現場到着後、災害情報登録</a:t>
              </a:r>
              <a:r>
                <a:rPr kumimoji="1" lang="ja-JP" altLang="en-US" sz="1000" spc="500" dirty="0" smtClean="0">
                  <a:latin typeface="HGｺﾞｼｯｸM" pitchFamily="49" charset="-128"/>
                  <a:ea typeface="HGｺﾞｼｯｸM" pitchFamily="49" charset="-128"/>
                </a:rPr>
                <a:t> </a:t>
              </a:r>
              <a:r>
                <a:rPr kumimoji="1" lang="en-US" altLang="ja-JP" sz="1000" b="1" dirty="0" smtClean="0">
                  <a:solidFill>
                    <a:srgbClr val="FF0000"/>
                  </a:solidFill>
                  <a:latin typeface="HGｺﾞｼｯｸM" pitchFamily="49" charset="-128"/>
                  <a:ea typeface="HGｺﾞｼｯｸM" pitchFamily="49" charset="-128"/>
                </a:rPr>
                <a:t>open</a:t>
              </a:r>
              <a:endParaRPr kumimoji="1" lang="ja-JP" altLang="en-US" sz="1000" b="1" dirty="0">
                <a:solidFill>
                  <a:srgbClr val="FF0000"/>
                </a:solidFill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-1565065" y="5108810"/>
              <a:ext cx="3873691" cy="584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現場と庁舎で情報共有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庁舎で災害情報を公開</a:t>
              </a:r>
              <a:endParaRPr kumimoji="1" lang="ja-JP" altLang="en-US" sz="1000" b="1" dirty="0">
                <a:solidFill>
                  <a:srgbClr val="FF0000"/>
                </a:solidFill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-1571888" y="5743441"/>
              <a:ext cx="3873691" cy="3385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孤立していた集落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8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 animBg="1"/>
      <p:bldP spid="41" grpId="2" animBg="1"/>
      <p:bldP spid="45" grpId="0" animBg="1"/>
      <p:bldP spid="45" grpId="1" animBg="1"/>
      <p:bldP spid="45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61" grpId="0" animBg="1"/>
      <p:bldP spid="61" grpId="1" animBg="1"/>
      <p:bldP spid="61" grpId="2" animBg="1"/>
      <p:bldP spid="72" grpId="0" animBg="1"/>
      <p:bldP spid="72" grpId="1" animBg="1"/>
      <p:bldP spid="72" grpId="2" animBg="1"/>
      <p:bldP spid="64" grpId="0" animBg="1"/>
      <p:bldP spid="6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9179" y="1323834"/>
            <a:ext cx="8911989" cy="489954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586842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道路の通行規制情報は？　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62910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78491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十字形 9"/>
          <p:cNvSpPr/>
          <p:nvPr/>
        </p:nvSpPr>
        <p:spPr>
          <a:xfrm>
            <a:off x="2845131" y="230872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5660" y="6351262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3855" y="6366137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1583" y="1401158"/>
            <a:ext cx="8625384" cy="9258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3500"/>
              </a:lnSpc>
            </a:pPr>
            <a:r>
              <a:rPr kumimoji="1" lang="ja-JP" altLang="en-US" sz="2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通行規制の種類が重要　</a:t>
            </a:r>
            <a:r>
              <a:rPr kumimoji="1" lang="ja-JP" altLang="en-US" sz="16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規制区間（ライン）で提供</a:t>
            </a:r>
            <a:endParaRPr kumimoji="1" lang="en-US" altLang="ja-JP" sz="16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 algn="ctr">
              <a:lnSpc>
                <a:spcPts val="3000"/>
              </a:lnSpc>
            </a:pPr>
            <a:r>
              <a:rPr kumimoji="1" lang="ja-JP" altLang="en-US" sz="18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規制種別　分かりやすく変更予定</a:t>
            </a:r>
            <a:endParaRPr kumimoji="1" lang="en-US" altLang="ja-JP" sz="18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572896"/>
              </p:ext>
            </p:extLst>
          </p:nvPr>
        </p:nvGraphicFramePr>
        <p:xfrm>
          <a:off x="582294" y="2365992"/>
          <a:ext cx="1601354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354"/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規制種別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全面通行止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片側交互通行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大型車両通行止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チェーン規制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夜間通行止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時間帯全面通行止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その他規制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警報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片側通行止</a:t>
                      </a:r>
                      <a:endParaRPr kumimoji="1" lang="en-US" altLang="ja-JP" sz="1200" dirty="0" smtClean="0"/>
                    </a:p>
                  </a:txBody>
                  <a:tcPr marT="36000" marB="36000" anchor="ctr"/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9" y="2693569"/>
            <a:ext cx="252001" cy="288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6" y="3048403"/>
            <a:ext cx="261000" cy="28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6" y="3375953"/>
            <a:ext cx="252001" cy="288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" y="3703496"/>
            <a:ext cx="261000" cy="288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7" y="4017394"/>
            <a:ext cx="252001" cy="288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4" y="4331305"/>
            <a:ext cx="252001" cy="288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7" y="4658839"/>
            <a:ext cx="261000" cy="28800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0" y="5327580"/>
            <a:ext cx="261000" cy="2880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7" y="4986386"/>
            <a:ext cx="252001" cy="288000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2265526" y="2379684"/>
            <a:ext cx="4531056" cy="76944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5250" algn="ctr"/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以下はいずれも車が通れない規制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95250" algn="ctr"/>
            <a:endParaRPr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64" y="2777725"/>
            <a:ext cx="320000" cy="36571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81" y="2777730"/>
            <a:ext cx="320000" cy="36571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08" y="2777717"/>
            <a:ext cx="320000" cy="365714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3725826" y="2811439"/>
            <a:ext cx="292900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ja-JP" sz="1200" spc="500" dirty="0" smtClean="0">
                <a:latin typeface="HGｺﾞｼｯｸM" pitchFamily="49" charset="-128"/>
                <a:ea typeface="HGｺﾞｼｯｸM" pitchFamily="49" charset="-128"/>
              </a:rPr>
              <a:t>Wiki</a:t>
            </a:r>
            <a:r>
              <a:rPr kumimoji="1" lang="ja-JP" altLang="en-US" sz="1200" spc="500" dirty="0" smtClean="0">
                <a:latin typeface="HGｺﾞｼｯｸM" pitchFamily="49" charset="-128"/>
                <a:ea typeface="HGｺﾞｼｯｸM" pitchFamily="49" charset="-128"/>
              </a:rPr>
              <a:t>トップ　アイコン素材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2279176" y="3200801"/>
            <a:ext cx="6701059" cy="2934950"/>
            <a:chOff x="2279176" y="3200801"/>
            <a:chExt cx="6701059" cy="2934950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1" r="3318"/>
            <a:stretch/>
          </p:blipFill>
          <p:spPr>
            <a:xfrm>
              <a:off x="2313347" y="3234527"/>
              <a:ext cx="4440193" cy="2901224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6157431" y="3200801"/>
              <a:ext cx="2822804" cy="12618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95250"/>
              <a:r>
                <a:rPr lang="ja-JP" alt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（例）舗装工事　</a:t>
              </a:r>
              <a:r>
                <a:rPr lang="ja-JP" alt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切削</a:t>
              </a:r>
              <a:r>
                <a:rPr lang="ja-JP" alt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オーバーレイ</a:t>
              </a:r>
              <a:endParaRPr lang="en-US" altLang="ja-JP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  <a:p>
              <a:pPr marL="95250" algn="ctr"/>
              <a:r>
                <a:rPr lang="ja-JP" altLang="en-US" sz="14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全面通行止め</a:t>
              </a:r>
              <a:endParaRPr lang="en-US" altLang="ja-JP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  <a:p>
              <a:pPr marL="95250" algn="ctr"/>
              <a:endParaRPr lang="en-US" altLang="ja-JP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  <a:p>
              <a:pPr marL="95250" algn="ctr"/>
              <a:r>
                <a:rPr lang="ja-JP" alt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交通量・周辺環境により</a:t>
              </a:r>
              <a:endParaRPr lang="en-US" altLang="ja-JP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  <a:p>
              <a:pPr marL="95250" algn="ctr"/>
              <a:r>
                <a:rPr lang="ja-JP" alt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夜間の工事に限定</a:t>
              </a:r>
              <a:endParaRPr lang="en-US" altLang="ja-JP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  <a:p>
              <a:pPr marL="95250"/>
              <a:r>
                <a:rPr lang="ja-JP" altLang="en-US" sz="14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分かりやすく　➠　夜間通行止</a:t>
              </a:r>
              <a:endParaRPr lang="en-US" altLang="ja-JP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38" name="角丸四角形 37"/>
            <p:cNvSpPr/>
            <p:nvPr/>
          </p:nvSpPr>
          <p:spPr>
            <a:xfrm>
              <a:off x="2279176" y="4107976"/>
              <a:ext cx="464024" cy="955343"/>
            </a:xfrm>
            <a:prstGeom prst="round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角丸四角形 38"/>
            <p:cNvSpPr/>
            <p:nvPr/>
          </p:nvSpPr>
          <p:spPr>
            <a:xfrm>
              <a:off x="5652447" y="4342263"/>
              <a:ext cx="464024" cy="257034"/>
            </a:xfrm>
            <a:prstGeom prst="round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1410921" y="2390572"/>
            <a:ext cx="7474519" cy="3846732"/>
            <a:chOff x="1451124" y="2321233"/>
            <a:chExt cx="7474519" cy="3846732"/>
          </a:xfrm>
        </p:grpSpPr>
        <p:grpSp>
          <p:nvGrpSpPr>
            <p:cNvPr id="59" name="グループ化 58"/>
            <p:cNvGrpSpPr/>
            <p:nvPr/>
          </p:nvGrpSpPr>
          <p:grpSpPr>
            <a:xfrm>
              <a:off x="1451124" y="2321233"/>
              <a:ext cx="7474519" cy="3846732"/>
              <a:chOff x="1451124" y="2321233"/>
              <a:chExt cx="7474519" cy="3846732"/>
            </a:xfrm>
          </p:grpSpPr>
          <p:grpSp>
            <p:nvGrpSpPr>
              <p:cNvPr id="43" name="グループ化 42"/>
              <p:cNvGrpSpPr/>
              <p:nvPr/>
            </p:nvGrpSpPr>
            <p:grpSpPr>
              <a:xfrm>
                <a:off x="1451124" y="2321233"/>
                <a:ext cx="7474519" cy="3846732"/>
                <a:chOff x="5968526" y="2771609"/>
                <a:chExt cx="7474519" cy="3846732"/>
              </a:xfrm>
            </p:grpSpPr>
            <p:pic>
              <p:nvPicPr>
                <p:cNvPr id="42" name="図 41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198"/>
                <a:stretch/>
              </p:blipFill>
              <p:spPr>
                <a:xfrm>
                  <a:off x="5968526" y="2771609"/>
                  <a:ext cx="7474519" cy="3846732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</p:spPr>
            </p:pic>
            <p:sp>
              <p:nvSpPr>
                <p:cNvPr id="41" name="テキスト ボックス 40"/>
                <p:cNvSpPr txBox="1"/>
                <p:nvPr/>
              </p:nvSpPr>
              <p:spPr>
                <a:xfrm>
                  <a:off x="8488907" y="3284962"/>
                  <a:ext cx="2320120" cy="138499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95250"/>
                  <a:r>
                    <a:rPr lang="ja-JP" altLang="en-US" sz="1400" dirty="0" smtClean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＜登録例＞</a:t>
                  </a:r>
                  <a:endParaRPr lang="en-US" altLang="ja-JP" sz="1400" dirty="0" smtClean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endParaRPr>
                </a:p>
                <a:p>
                  <a:pPr marL="95250"/>
                  <a:r>
                    <a:rPr lang="ja-JP" altLang="en-US" sz="1400" dirty="0" smtClean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夜間通行止</a:t>
                  </a:r>
                  <a:endParaRPr lang="en-US" altLang="ja-JP" sz="1400" dirty="0" smtClean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endParaRPr>
                </a:p>
                <a:p>
                  <a:pPr marL="95250"/>
                  <a:r>
                    <a:rPr lang="en-US" altLang="ja-JP" sz="1400" dirty="0" smtClean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22:00</a:t>
                  </a:r>
                  <a:r>
                    <a:rPr lang="ja-JP" altLang="en-US" sz="1400" dirty="0" smtClean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　～　翌</a:t>
                  </a:r>
                  <a:r>
                    <a:rPr lang="en-US" altLang="ja-JP" sz="1400" dirty="0" smtClean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6:00</a:t>
                  </a:r>
                </a:p>
                <a:p>
                  <a:pPr marL="95250"/>
                  <a:endParaRPr lang="en-US" altLang="ja-JP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endParaRPr>
                </a:p>
                <a:p>
                  <a:pPr marL="95250"/>
                  <a:r>
                    <a:rPr lang="ja-JP" altLang="en-US" sz="14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通行止め時間帯の</a:t>
                  </a:r>
                  <a:endParaRPr lang="en-US" altLang="ja-JP" sz="1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endParaRPr>
                </a:p>
                <a:p>
                  <a:pPr marL="95250"/>
                  <a:r>
                    <a:rPr lang="ja-JP" altLang="en-US" sz="14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機械的な読込に課題</a:t>
                  </a:r>
                  <a:endParaRPr lang="en-US" altLang="ja-JP" sz="1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endParaRPr>
                </a:p>
              </p:txBody>
            </p:sp>
          </p:grpSp>
          <p:grpSp>
            <p:nvGrpSpPr>
              <p:cNvPr id="58" name="グループ化 57"/>
              <p:cNvGrpSpPr/>
              <p:nvPr/>
            </p:nvGrpSpPr>
            <p:grpSpPr>
              <a:xfrm>
                <a:off x="6714699" y="3728114"/>
                <a:ext cx="2197292" cy="1965733"/>
                <a:chOff x="6714699" y="3728114"/>
                <a:chExt cx="2197292" cy="1965733"/>
              </a:xfrm>
            </p:grpSpPr>
            <p:cxnSp>
              <p:nvCxnSpPr>
                <p:cNvPr id="45" name="直線コネクタ 44"/>
                <p:cNvCxnSpPr/>
                <p:nvPr/>
              </p:nvCxnSpPr>
              <p:spPr>
                <a:xfrm flipH="1">
                  <a:off x="7192366" y="5131558"/>
                  <a:ext cx="1569497" cy="1365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 flipV="1">
                  <a:off x="7178722" y="4735773"/>
                  <a:ext cx="54591" cy="42308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テキスト ボックス 49"/>
                <p:cNvSpPr txBox="1"/>
                <p:nvPr/>
              </p:nvSpPr>
              <p:spPr>
                <a:xfrm>
                  <a:off x="6974008" y="5170627"/>
                  <a:ext cx="1937983" cy="523220"/>
                </a:xfrm>
                <a:prstGeom prst="rect">
                  <a:avLst/>
                </a:prstGeom>
                <a:solidFill>
                  <a:schemeClr val="bg1">
                    <a:alpha val="60000"/>
                  </a:schemeClr>
                </a:solidFill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95250"/>
                  <a:r>
                    <a:rPr lang="ja-JP" altLang="en-US" sz="14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中間点緯度　経度</a:t>
                  </a:r>
                  <a:endParaRPr lang="en-US" altLang="ja-JP" sz="1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endParaRPr>
                </a:p>
                <a:p>
                  <a:pPr marL="95250"/>
                  <a:r>
                    <a:rPr lang="ja-JP" altLang="en-US" sz="14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アイコン素材で表現</a:t>
                  </a:r>
                  <a:endParaRPr lang="en-US" altLang="ja-JP" sz="1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endParaRPr>
                </a:p>
              </p:txBody>
            </p:sp>
            <p:cxnSp>
              <p:nvCxnSpPr>
                <p:cNvPr id="55" name="直線コネクタ 54"/>
                <p:cNvCxnSpPr/>
                <p:nvPr/>
              </p:nvCxnSpPr>
              <p:spPr>
                <a:xfrm flipH="1" flipV="1">
                  <a:off x="6714699" y="4708478"/>
                  <a:ext cx="272955" cy="109182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55"/>
                <p:cNvCxnSpPr/>
                <p:nvPr/>
              </p:nvCxnSpPr>
              <p:spPr>
                <a:xfrm flipH="1" flipV="1">
                  <a:off x="7221941" y="3728114"/>
                  <a:ext cx="272955" cy="109182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テキスト ボックス 56"/>
                <p:cNvSpPr txBox="1"/>
                <p:nvPr/>
              </p:nvSpPr>
              <p:spPr>
                <a:xfrm rot="-3840000">
                  <a:off x="6525343" y="4082914"/>
                  <a:ext cx="1008000" cy="313498"/>
                </a:xfrm>
                <a:prstGeom prst="rect">
                  <a:avLst/>
                </a:prstGeom>
                <a:solidFill>
                  <a:schemeClr val="bg1">
                    <a:alpha val="60000"/>
                  </a:schemeClr>
                </a:solidFill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95250"/>
                  <a:r>
                    <a:rPr lang="ja-JP" altLang="en-US" sz="14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規制区間</a:t>
                  </a:r>
                  <a:endParaRPr lang="en-US" altLang="ja-JP" sz="1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endParaRPr>
                </a:p>
              </p:txBody>
            </p:sp>
          </p:grpSp>
        </p:grpSp>
        <p:sp>
          <p:nvSpPr>
            <p:cNvPr id="63" name="テキスト ボックス 62"/>
            <p:cNvSpPr txBox="1"/>
            <p:nvPr/>
          </p:nvSpPr>
          <p:spPr>
            <a:xfrm>
              <a:off x="1471239" y="5883033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1423468" y="2386599"/>
            <a:ext cx="7512987" cy="3862314"/>
            <a:chOff x="-2492108" y="1937979"/>
            <a:chExt cx="7512987" cy="3862314"/>
          </a:xfrm>
        </p:grpSpPr>
        <p:grpSp>
          <p:nvGrpSpPr>
            <p:cNvPr id="65" name="グループ化 64"/>
            <p:cNvGrpSpPr/>
            <p:nvPr/>
          </p:nvGrpSpPr>
          <p:grpSpPr>
            <a:xfrm>
              <a:off x="-2492108" y="1937979"/>
              <a:ext cx="7512987" cy="3862314"/>
              <a:chOff x="4290829" y="1665023"/>
              <a:chExt cx="7512987" cy="3862314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29" b="13837"/>
              <a:stretch/>
            </p:blipFill>
            <p:spPr bwMode="auto">
              <a:xfrm>
                <a:off x="4290829" y="1665023"/>
                <a:ext cx="7512987" cy="386231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9" name="テキスト ボックス 68"/>
              <p:cNvSpPr txBox="1"/>
              <p:nvPr/>
            </p:nvSpPr>
            <p:spPr>
              <a:xfrm>
                <a:off x="8256465" y="1723120"/>
                <a:ext cx="3514701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50" dirty="0" smtClean="0">
                    <a:latin typeface="HGｺﾞｼｯｸM" pitchFamily="49" charset="-128"/>
                    <a:ea typeface="HGｺﾞｼｯｸM" pitchFamily="49" charset="-128"/>
                  </a:rPr>
                  <a:t>Ⓒ　</a:t>
                </a:r>
                <a:r>
                  <a:rPr kumimoji="1" lang="en-US" altLang="ja-JP" sz="1050" dirty="0" smtClean="0">
                    <a:latin typeface="HGｺﾞｼｯｸM" pitchFamily="49" charset="-128"/>
                    <a:ea typeface="HGｺﾞｼｯｸM" pitchFamily="49" charset="-128"/>
                  </a:rPr>
                  <a:t>Google</a:t>
                </a:r>
                <a:r>
                  <a:rPr kumimoji="1" lang="ja-JP" altLang="en-US" sz="1050" dirty="0" smtClean="0">
                    <a:latin typeface="HGｺﾞｼｯｸM" pitchFamily="49" charset="-128"/>
                    <a:ea typeface="HGｺﾞｼｯｸM" pitchFamily="49" charset="-128"/>
                  </a:rPr>
                  <a:t>　Ⓒ　</a:t>
                </a:r>
                <a:r>
                  <a:rPr kumimoji="1" lang="en-US" altLang="ja-JP" sz="1050" dirty="0" smtClean="0">
                    <a:latin typeface="HGｺﾞｼｯｸM" pitchFamily="49" charset="-128"/>
                    <a:ea typeface="HGｺﾞｼｯｸM" pitchFamily="49" charset="-128"/>
                  </a:rPr>
                  <a:t>2016 ZENRIN CO,LTD(Z16KC</a:t>
                </a:r>
                <a:r>
                  <a:rPr kumimoji="1" lang="ja-JP" altLang="en-US" sz="1050" dirty="0" smtClean="0">
                    <a:latin typeface="HGｺﾞｼｯｸM" pitchFamily="49" charset="-128"/>
                    <a:ea typeface="HGｺﾞｼｯｸM" pitchFamily="49" charset="-128"/>
                  </a:rPr>
                  <a:t>第</a:t>
                </a:r>
                <a:r>
                  <a:rPr kumimoji="1" lang="en-US" altLang="ja-JP" sz="1050" dirty="0" smtClean="0">
                    <a:latin typeface="HGｺﾞｼｯｸM" pitchFamily="49" charset="-128"/>
                    <a:ea typeface="HGｺﾞｼｯｸM" pitchFamily="49" charset="-128"/>
                  </a:rPr>
                  <a:t>464</a:t>
                </a:r>
                <a:r>
                  <a:rPr kumimoji="1" lang="ja-JP" altLang="en-US" sz="1050" dirty="0" smtClean="0">
                    <a:latin typeface="HGｺﾞｼｯｸM" pitchFamily="49" charset="-128"/>
                    <a:ea typeface="HGｺﾞｼｯｸM" pitchFamily="49" charset="-128"/>
                  </a:rPr>
                  <a:t>号）</a:t>
                </a:r>
                <a:endParaRPr kumimoji="1" lang="en-US" altLang="ja-JP" sz="1050" dirty="0" smtClean="0">
                  <a:latin typeface="HGｺﾞｼｯｸM" pitchFamily="49" charset="-128"/>
                  <a:ea typeface="HGｺﾞｼｯｸM" pitchFamily="49" charset="-128"/>
                </a:endParaRPr>
              </a:p>
            </p:txBody>
          </p:sp>
          <p:sp>
            <p:nvSpPr>
              <p:cNvPr id="71" name="テキスト ボックス 70"/>
              <p:cNvSpPr txBox="1"/>
              <p:nvPr/>
            </p:nvSpPr>
            <p:spPr>
              <a:xfrm>
                <a:off x="4342268" y="4570125"/>
                <a:ext cx="3341421" cy="95410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95250"/>
                <a:r>
                  <a:rPr lang="ja-JP" altLang="en-US" sz="1400" dirty="0" smtClean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＜登録例＞</a:t>
                </a:r>
                <a:endParaRPr lang="en-US" altLang="ja-JP" sz="14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  <a:p>
                <a:pPr marL="95250"/>
                <a:r>
                  <a:rPr lang="ja-JP" altLang="en-US" sz="1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時間帯</a:t>
                </a:r>
                <a:r>
                  <a:rPr lang="ja-JP" altLang="en-US" sz="1400" dirty="0" smtClean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通行止</a:t>
                </a:r>
                <a:endParaRPr lang="en-US" altLang="ja-JP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  <a:p>
                <a:pPr marL="95250"/>
                <a:r>
                  <a:rPr lang="ja-JP" altLang="en-U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迂回</a:t>
                </a:r>
                <a:r>
                  <a:rPr lang="ja-JP" altLang="en-US" sz="1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路のない道路など</a:t>
                </a:r>
                <a:endParaRPr lang="en-US" altLang="ja-JP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  <a:p>
                <a:pPr marL="95250"/>
                <a:r>
                  <a:rPr lang="ja-JP" altLang="en-US" sz="1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工事の合間をみて通行可</a:t>
                </a:r>
                <a:endParaRPr lang="en-US" altLang="ja-JP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</p:txBody>
          </p:sp>
        </p:grpSp>
        <p:cxnSp>
          <p:nvCxnSpPr>
            <p:cNvPr id="73" name="直線コネクタ 72"/>
            <p:cNvCxnSpPr/>
            <p:nvPr/>
          </p:nvCxnSpPr>
          <p:spPr>
            <a:xfrm flipH="1">
              <a:off x="3182199" y="3427867"/>
              <a:ext cx="1569497" cy="136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テキスト ボックス 73"/>
            <p:cNvSpPr txBox="1"/>
            <p:nvPr/>
          </p:nvSpPr>
          <p:spPr>
            <a:xfrm>
              <a:off x="2991137" y="2921016"/>
              <a:ext cx="1937983" cy="52322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95250"/>
              <a:r>
                <a:rPr lang="ja-JP" alt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中間点緯度　経度</a:t>
              </a:r>
              <a:endParaRPr lang="en-US" altLang="ja-JP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  <a:p>
              <a:pPr marL="95250"/>
              <a:r>
                <a:rPr lang="ja-JP" alt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アイコン素材で表現</a:t>
              </a:r>
              <a:endParaRPr lang="en-US" altLang="ja-JP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</p:txBody>
        </p:sp>
        <p:cxnSp>
          <p:nvCxnSpPr>
            <p:cNvPr id="75" name="直線コネクタ 74"/>
            <p:cNvCxnSpPr/>
            <p:nvPr/>
          </p:nvCxnSpPr>
          <p:spPr>
            <a:xfrm flipH="1">
              <a:off x="2947917" y="3455159"/>
              <a:ext cx="247934" cy="379862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グループ化 51"/>
          <p:cNvGrpSpPr/>
          <p:nvPr/>
        </p:nvGrpSpPr>
        <p:grpSpPr>
          <a:xfrm>
            <a:off x="204716" y="5807961"/>
            <a:ext cx="8640000" cy="461665"/>
            <a:chOff x="204716" y="5720081"/>
            <a:chExt cx="8640000" cy="461665"/>
          </a:xfrm>
        </p:grpSpPr>
        <p:sp>
          <p:nvSpPr>
            <p:cNvPr id="53" name="テキスト ボックス 52"/>
            <p:cNvSpPr txBox="1"/>
            <p:nvPr/>
          </p:nvSpPr>
          <p:spPr>
            <a:xfrm>
              <a:off x="204716" y="5720081"/>
              <a:ext cx="8640000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精度が低い情報、規制無しの情報　→　非公開</a:t>
              </a:r>
              <a:endParaRPr kumimoji="1" lang="ja-JP" altLang="en-US" sz="1800" dirty="0"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6728339" y="5749696"/>
              <a:ext cx="1241952" cy="412934"/>
            </a:xfrm>
            <a:prstGeom prst="rect">
              <a:avLst/>
            </a:prstGeom>
            <a:solidFill>
              <a:srgbClr val="FFFF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kumimoji="1"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非公開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7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9179" y="1255594"/>
            <a:ext cx="8911989" cy="5036024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586842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機械的読込が難しい？　通行規制情報　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62910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78491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十字形 9"/>
          <p:cNvSpPr/>
          <p:nvPr/>
        </p:nvSpPr>
        <p:spPr>
          <a:xfrm>
            <a:off x="2845131" y="230872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6" name="グループ化 75"/>
          <p:cNvGrpSpPr/>
          <p:nvPr/>
        </p:nvGrpSpPr>
        <p:grpSpPr>
          <a:xfrm>
            <a:off x="245660" y="6351262"/>
            <a:ext cx="8625384" cy="400110"/>
            <a:chOff x="245660" y="6351262"/>
            <a:chExt cx="8625384" cy="400110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245660" y="6351262"/>
              <a:ext cx="8625384" cy="4001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982663" indent="-82550"/>
              <a:r>
                <a:rPr lang="en-US" altLang="ja-JP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http://opendata-api-wiki-dot-shizuokashi-road.appspot.com/</a:t>
              </a:r>
              <a:endParaRPr lang="en-US" altLang="ja-JP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63855" y="6366137"/>
              <a:ext cx="882557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8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Wiki</a:t>
              </a:r>
              <a:endParaRPr kumimoji="1" lang="ja-JP" altLang="en-US" sz="1400" dirty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261583" y="1319270"/>
            <a:ext cx="8625384" cy="541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3500"/>
              </a:lnSpc>
            </a:pPr>
            <a:r>
              <a:rPr kumimoji="1" lang="en-US" altLang="ja-JP" sz="2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AI</a:t>
            </a:r>
            <a:r>
              <a:rPr kumimoji="1" lang="ja-JP" altLang="en-US" sz="2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の認識向上へ、現場の把握が必要か？</a:t>
            </a:r>
            <a:endParaRPr kumimoji="1" lang="en-US" altLang="ja-JP" sz="16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151380"/>
              </p:ext>
            </p:extLst>
          </p:nvPr>
        </p:nvGraphicFramePr>
        <p:xfrm>
          <a:off x="691478" y="2270456"/>
          <a:ext cx="1601354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354"/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規制種別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全面通行止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片側交互通行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大型車両通行止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チェーン規制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夜間通行止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時間帯全面通行止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その他規制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警報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片側通行止</a:t>
                      </a:r>
                      <a:endParaRPr kumimoji="1" lang="en-US" altLang="ja-JP" sz="1200" dirty="0" smtClean="0"/>
                    </a:p>
                  </a:txBody>
                  <a:tcPr marT="36000" marB="36000" anchor="ctr"/>
                </a:tc>
              </a:tr>
            </a:tbl>
          </a:graphicData>
        </a:graphic>
      </p:graphicFrame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846480"/>
              </p:ext>
            </p:extLst>
          </p:nvPr>
        </p:nvGraphicFramePr>
        <p:xfrm>
          <a:off x="674513" y="2283905"/>
          <a:ext cx="1601354" cy="35291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1354"/>
              </a:tblGrid>
              <a:tr h="3208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修正（案）</a:t>
                      </a:r>
                      <a:endParaRPr kumimoji="1" lang="ja-JP" altLang="en-US" sz="1600" dirty="0"/>
                    </a:p>
                  </a:txBody>
                  <a:tcPr marT="36000" marB="36000" anchor="ctr"/>
                </a:tc>
              </a:tr>
              <a:tr h="3208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全面通行止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08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片側交互通行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08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大型車両通行止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08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チェーン必要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08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夜間通行止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08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時間帯全面通行止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08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その他規制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0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車線規制</a:t>
                      </a:r>
                      <a:endParaRPr kumimoji="1" lang="en-US" altLang="ja-JP" sz="1200" dirty="0" smtClean="0"/>
                    </a:p>
                  </a:txBody>
                  <a:tcPr marT="36000" marB="36000" anchor="ctr"/>
                </a:tc>
              </a:tr>
              <a:tr h="3208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片側通行止</a:t>
                      </a:r>
                      <a:endParaRPr kumimoji="1" lang="en-US" altLang="ja-JP" sz="1200" dirty="0" smtClean="0"/>
                    </a:p>
                  </a:txBody>
                  <a:tcPr marT="36000" marB="36000" anchor="ctr"/>
                </a:tc>
              </a:tr>
              <a:tr h="3208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歩行者用道路</a:t>
                      </a:r>
                      <a:endParaRPr kumimoji="1" lang="en-US" altLang="ja-JP" sz="1200" dirty="0" smtClean="0"/>
                    </a:p>
                  </a:txBody>
                  <a:tcPr marT="36000" marB="36000" anchor="ctr"/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3" y="2598033"/>
            <a:ext cx="252001" cy="288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0" y="2952867"/>
            <a:ext cx="261000" cy="28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" y="3280417"/>
            <a:ext cx="252001" cy="288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" y="3607960"/>
            <a:ext cx="261000" cy="288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1" y="3921858"/>
            <a:ext cx="252001" cy="288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8" y="4235769"/>
            <a:ext cx="252001" cy="288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1" y="4563303"/>
            <a:ext cx="261000" cy="28800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4" y="5232044"/>
            <a:ext cx="261000" cy="2880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1" y="4890850"/>
            <a:ext cx="252001" cy="288000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2415654" y="1949294"/>
            <a:ext cx="6429062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5250"/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例えば</a:t>
            </a:r>
            <a:endParaRPr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60196" y="2041626"/>
            <a:ext cx="292900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ja-JP" sz="1200" spc="500" dirty="0" smtClean="0">
                <a:latin typeface="HGｺﾞｼｯｸM" pitchFamily="49" charset="-128"/>
                <a:ea typeface="HGｺﾞｼｯｸM" pitchFamily="49" charset="-128"/>
              </a:rPr>
              <a:t>Wiki</a:t>
            </a:r>
            <a:r>
              <a:rPr kumimoji="1" lang="ja-JP" altLang="en-US" sz="1200" spc="500" dirty="0" smtClean="0">
                <a:latin typeface="HGｺﾞｼｯｸM" pitchFamily="49" charset="-128"/>
                <a:ea typeface="HGｺﾞｼｯｸM" pitchFamily="49" charset="-128"/>
              </a:rPr>
              <a:t>トップ　アイコン素材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96" y="2014860"/>
            <a:ext cx="331429" cy="365714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44" y="2008983"/>
            <a:ext cx="331429" cy="365714"/>
          </a:xfrm>
          <a:prstGeom prst="rect">
            <a:avLst/>
          </a:prstGeom>
        </p:spPr>
      </p:pic>
      <p:grpSp>
        <p:nvGrpSpPr>
          <p:cNvPr id="34" name="グループ化 33"/>
          <p:cNvGrpSpPr/>
          <p:nvPr/>
        </p:nvGrpSpPr>
        <p:grpSpPr>
          <a:xfrm>
            <a:off x="2415653" y="2531103"/>
            <a:ext cx="6419858" cy="2908438"/>
            <a:chOff x="2415653" y="2531103"/>
            <a:chExt cx="6419858" cy="290843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0" t="35677" r="5523" b="28954"/>
            <a:stretch/>
          </p:blipFill>
          <p:spPr>
            <a:xfrm>
              <a:off x="2415653" y="2531103"/>
              <a:ext cx="6419858" cy="2908438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2415653" y="5171813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5247861" y="4209265"/>
              <a:ext cx="384313" cy="384313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245660" y="2899285"/>
            <a:ext cx="2047172" cy="36000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245660" y="5182792"/>
            <a:ext cx="2047172" cy="36000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7" name="グループ化 76"/>
          <p:cNvGrpSpPr/>
          <p:nvPr/>
        </p:nvGrpSpPr>
        <p:grpSpPr>
          <a:xfrm>
            <a:off x="2394706" y="2489145"/>
            <a:ext cx="6461466" cy="3605260"/>
            <a:chOff x="2394706" y="2489145"/>
            <a:chExt cx="6461466" cy="3605260"/>
          </a:xfrm>
        </p:grpSpPr>
        <p:grpSp>
          <p:nvGrpSpPr>
            <p:cNvPr id="51" name="グループ化 50"/>
            <p:cNvGrpSpPr/>
            <p:nvPr/>
          </p:nvGrpSpPr>
          <p:grpSpPr>
            <a:xfrm>
              <a:off x="2394706" y="2489145"/>
              <a:ext cx="6461466" cy="3605260"/>
              <a:chOff x="2394706" y="2515651"/>
              <a:chExt cx="6461466" cy="3605260"/>
            </a:xfrm>
          </p:grpSpPr>
          <p:grpSp>
            <p:nvGrpSpPr>
              <p:cNvPr id="50" name="グループ化 49"/>
              <p:cNvGrpSpPr/>
              <p:nvPr/>
            </p:nvGrpSpPr>
            <p:grpSpPr>
              <a:xfrm>
                <a:off x="2394706" y="2526924"/>
                <a:ext cx="5852160" cy="3593987"/>
                <a:chOff x="2699502" y="1320975"/>
                <a:chExt cx="5852160" cy="3593987"/>
              </a:xfrm>
            </p:grpSpPr>
            <p:pic>
              <p:nvPicPr>
                <p:cNvPr id="38" name="図 37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621" b="5495"/>
                <a:stretch/>
              </p:blipFill>
              <p:spPr>
                <a:xfrm>
                  <a:off x="2699502" y="1320975"/>
                  <a:ext cx="5852160" cy="3593987"/>
                </a:xfrm>
                <a:prstGeom prst="rect">
                  <a:avLst/>
                </a:prstGeom>
              </p:spPr>
            </p:pic>
            <p:sp>
              <p:nvSpPr>
                <p:cNvPr id="39" name="テキスト ボックス 38"/>
                <p:cNvSpPr txBox="1"/>
                <p:nvPr/>
              </p:nvSpPr>
              <p:spPr>
                <a:xfrm>
                  <a:off x="2738650" y="4593578"/>
                  <a:ext cx="1279575" cy="26228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050" dirty="0" smtClean="0">
                      <a:latin typeface="HGｺﾞｼｯｸM" pitchFamily="49" charset="-128"/>
                      <a:ea typeface="HGｺﾞｼｯｸM" pitchFamily="49" charset="-128"/>
                    </a:rPr>
                    <a:t>花菱建設㈱　提供</a:t>
                  </a:r>
                  <a:endParaRPr kumimoji="1" lang="en-US" altLang="ja-JP" sz="1050" dirty="0" smtClean="0">
                    <a:latin typeface="HGｺﾞｼｯｸM" pitchFamily="49" charset="-128"/>
                    <a:ea typeface="HGｺﾞｼｯｸM" pitchFamily="49" charset="-128"/>
                  </a:endParaRPr>
                </a:p>
              </p:txBody>
            </p:sp>
            <p:cxnSp>
              <p:nvCxnSpPr>
                <p:cNvPr id="41" name="直線矢印コネクタ 40"/>
                <p:cNvCxnSpPr/>
                <p:nvPr/>
              </p:nvCxnSpPr>
              <p:spPr>
                <a:xfrm flipH="1" flipV="1">
                  <a:off x="5062204" y="3280417"/>
                  <a:ext cx="3313171" cy="1243352"/>
                </a:xfrm>
                <a:prstGeom prst="straightConnector1">
                  <a:avLst/>
                </a:prstGeom>
                <a:ln w="50800">
                  <a:solidFill>
                    <a:srgbClr val="00B0F0"/>
                  </a:solidFill>
                  <a:tailEnd type="stealth" w="med" len="lg"/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フリーフォーム 45"/>
                <p:cNvSpPr/>
                <p:nvPr/>
              </p:nvSpPr>
              <p:spPr>
                <a:xfrm>
                  <a:off x="5115339" y="3193774"/>
                  <a:ext cx="3366052" cy="397565"/>
                </a:xfrm>
                <a:custGeom>
                  <a:avLst/>
                  <a:gdLst>
                    <a:gd name="connsiteX0" fmla="*/ 0 w 3366052"/>
                    <a:gd name="connsiteY0" fmla="*/ 0 h 397565"/>
                    <a:gd name="connsiteX1" fmla="*/ 357809 w 3366052"/>
                    <a:gd name="connsiteY1" fmla="*/ 53009 h 397565"/>
                    <a:gd name="connsiteX2" fmla="*/ 993913 w 3366052"/>
                    <a:gd name="connsiteY2" fmla="*/ 26504 h 397565"/>
                    <a:gd name="connsiteX3" fmla="*/ 3366052 w 3366052"/>
                    <a:gd name="connsiteY3" fmla="*/ 397565 h 397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6052" h="397565">
                      <a:moveTo>
                        <a:pt x="0" y="0"/>
                      </a:moveTo>
                      <a:cubicBezTo>
                        <a:pt x="96078" y="24296"/>
                        <a:pt x="192157" y="48592"/>
                        <a:pt x="357809" y="53009"/>
                      </a:cubicBezTo>
                      <a:cubicBezTo>
                        <a:pt x="523461" y="57426"/>
                        <a:pt x="492539" y="-30922"/>
                        <a:pt x="993913" y="26504"/>
                      </a:cubicBezTo>
                      <a:cubicBezTo>
                        <a:pt x="1495287" y="83930"/>
                        <a:pt x="2430669" y="240747"/>
                        <a:pt x="3366052" y="397565"/>
                      </a:cubicBezTo>
                    </a:path>
                  </a:pathLst>
                </a:custGeom>
                <a:noFill/>
                <a:ln w="50800">
                  <a:solidFill>
                    <a:srgbClr val="92D050"/>
                  </a:solidFill>
                  <a:tailEnd type="stealth" w="med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" name="テキスト ボックス 47"/>
                <p:cNvSpPr txBox="1"/>
                <p:nvPr/>
              </p:nvSpPr>
              <p:spPr>
                <a:xfrm>
                  <a:off x="7828422" y="4234020"/>
                  <a:ext cx="332907" cy="313350"/>
                </a:xfrm>
                <a:prstGeom prst="rect">
                  <a:avLst/>
                </a:prstGeom>
                <a:solidFill>
                  <a:srgbClr val="00B0F0">
                    <a:alpha val="50000"/>
                  </a:srgbClr>
                </a:solidFill>
                <a:ln w="19050">
                  <a:noFill/>
                </a:ln>
              </p:spPr>
              <p:txBody>
                <a:bodyPr wrap="none" lIns="36000" tIns="0" rIns="0" bIns="36000" rtlCol="0" anchor="ctr" anchorCtr="1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kumimoji="1" lang="ja-JP" altLang="en-US" sz="1800" b="1" spc="5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①</a:t>
                  </a:r>
                </a:p>
              </p:txBody>
            </p:sp>
            <p:sp>
              <p:nvSpPr>
                <p:cNvPr id="49" name="テキスト ボックス 48"/>
                <p:cNvSpPr txBox="1"/>
                <p:nvPr/>
              </p:nvSpPr>
              <p:spPr>
                <a:xfrm>
                  <a:off x="7755538" y="3339496"/>
                  <a:ext cx="332908" cy="313350"/>
                </a:xfrm>
                <a:prstGeom prst="rect">
                  <a:avLst/>
                </a:prstGeom>
                <a:solidFill>
                  <a:srgbClr val="92D050">
                    <a:alpha val="50000"/>
                  </a:srgbClr>
                </a:solidFill>
                <a:ln w="19050">
                  <a:noFill/>
                </a:ln>
              </p:spPr>
              <p:txBody>
                <a:bodyPr wrap="none" lIns="36000" tIns="0" rIns="0" bIns="36000" rtlCol="0" anchor="ctr" anchorCtr="1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kumimoji="1" lang="ja-JP" altLang="en-US" sz="1800" b="1" spc="5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ｺﾞｼｯｸM" pitchFamily="49" charset="-128"/>
                      <a:ea typeface="HGｺﾞｼｯｸM" pitchFamily="49" charset="-128"/>
                    </a:rPr>
                    <a:t>②</a:t>
                  </a:r>
                  <a:endParaRPr kumimoji="1" lang="ja-JP" altLang="en-US" sz="1800" b="1" spc="5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endParaRPr>
                </a:p>
              </p:txBody>
            </p:sp>
          </p:grpSp>
          <p:sp>
            <p:nvSpPr>
              <p:cNvPr id="47" name="テキスト ボックス 46"/>
              <p:cNvSpPr txBox="1"/>
              <p:nvPr/>
            </p:nvSpPr>
            <p:spPr>
              <a:xfrm>
                <a:off x="5217509" y="2515651"/>
                <a:ext cx="3638663" cy="5847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95250"/>
                <a:r>
                  <a:rPr lang="ja-JP" alt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交通誘導員の指示　①②交互に通行</a:t>
                </a:r>
                <a:endPara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  <a:p>
                <a:pPr marL="95250"/>
                <a:r>
                  <a:rPr lang="ja-JP" alt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看板で告知</a:t>
                </a:r>
                <a:endPara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</p:txBody>
          </p:sp>
        </p:grpSp>
        <p:sp>
          <p:nvSpPr>
            <p:cNvPr id="52" name="テキスト ボックス 51"/>
            <p:cNvSpPr txBox="1"/>
            <p:nvPr/>
          </p:nvSpPr>
          <p:spPr>
            <a:xfrm>
              <a:off x="5605399" y="3699555"/>
              <a:ext cx="857557" cy="25391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交通誘導員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2410232" y="2501534"/>
            <a:ext cx="6437733" cy="3600000"/>
            <a:chOff x="5321880" y="2477470"/>
            <a:chExt cx="6437733" cy="3600000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16"/>
            <a:srcRect r="13216"/>
            <a:stretch/>
          </p:blipFill>
          <p:spPr>
            <a:xfrm>
              <a:off x="5321880" y="2477470"/>
              <a:ext cx="6437733" cy="360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62" name="テキスト ボックス 61"/>
            <p:cNvSpPr txBox="1"/>
            <p:nvPr/>
          </p:nvSpPr>
          <p:spPr>
            <a:xfrm>
              <a:off x="5338948" y="2501052"/>
              <a:ext cx="2431970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95250"/>
              <a:r>
                <a:rPr lang="ja-JP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上下線分離の道路</a:t>
              </a:r>
              <a:endParaRPr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  <a:p>
              <a:pPr marL="95250"/>
              <a:r>
                <a:rPr lang="ja-JP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上り・下りの判断</a:t>
              </a:r>
              <a:endParaRPr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5341106" y="5805836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7447933" y="3212021"/>
              <a:ext cx="1949880" cy="33855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95250"/>
              <a:r>
                <a:rPr lang="ja-JP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（例）国道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150</a:t>
              </a:r>
              <a:r>
                <a:rPr lang="ja-JP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号</a:t>
              </a:r>
              <a:endParaRPr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</p:txBody>
        </p:sp>
        <p:cxnSp>
          <p:nvCxnSpPr>
            <p:cNvPr id="69" name="直線コネクタ 68"/>
            <p:cNvCxnSpPr/>
            <p:nvPr/>
          </p:nvCxnSpPr>
          <p:spPr>
            <a:xfrm flipH="1">
              <a:off x="7447933" y="3540849"/>
              <a:ext cx="1949880" cy="0"/>
            </a:xfrm>
            <a:prstGeom prst="line">
              <a:avLst/>
            </a:prstGeom>
            <a:ln w="254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矢印コネクタ 78"/>
            <p:cNvCxnSpPr/>
            <p:nvPr/>
          </p:nvCxnSpPr>
          <p:spPr>
            <a:xfrm>
              <a:off x="9376321" y="3540849"/>
              <a:ext cx="227243" cy="201385"/>
            </a:xfrm>
            <a:prstGeom prst="straightConnector1">
              <a:avLst/>
            </a:prstGeom>
            <a:ln w="254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グループ化 39"/>
          <p:cNvGrpSpPr/>
          <p:nvPr/>
        </p:nvGrpSpPr>
        <p:grpSpPr>
          <a:xfrm>
            <a:off x="2402903" y="2498745"/>
            <a:ext cx="6444000" cy="3600000"/>
            <a:chOff x="2547288" y="92426"/>
            <a:chExt cx="6406779" cy="3600000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2547288" y="92426"/>
              <a:ext cx="6406779" cy="3600000"/>
              <a:chOff x="-619795" y="2798158"/>
              <a:chExt cx="6406779" cy="3600000"/>
            </a:xfrm>
          </p:grpSpPr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9795" y="2798158"/>
                <a:ext cx="6406779" cy="3600000"/>
              </a:xfrm>
              <a:prstGeom prst="rect">
                <a:avLst/>
              </a:prstGeom>
              <a:ln w="25400">
                <a:solidFill>
                  <a:schemeClr val="tx2"/>
                </a:solidFill>
              </a:ln>
            </p:spPr>
          </p:pic>
          <p:sp>
            <p:nvSpPr>
              <p:cNvPr id="72" name="テキスト ボックス 71"/>
              <p:cNvSpPr txBox="1"/>
              <p:nvPr/>
            </p:nvSpPr>
            <p:spPr>
              <a:xfrm>
                <a:off x="2711856" y="5497734"/>
                <a:ext cx="1949880" cy="338554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254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95250"/>
                <a:r>
                  <a:rPr lang="ja-JP" alt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上り　国道</a:t>
                </a:r>
                <a:r>
                  <a:rPr lang="en-US" altLang="ja-JP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150</a:t>
                </a:r>
                <a:r>
                  <a:rPr lang="ja-JP" alt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号</a:t>
                </a:r>
                <a:endPara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</p:txBody>
          </p:sp>
          <p:sp>
            <p:nvSpPr>
              <p:cNvPr id="71" name="右矢印 70"/>
              <p:cNvSpPr/>
              <p:nvPr/>
            </p:nvSpPr>
            <p:spPr>
              <a:xfrm rot="6448862">
                <a:off x="1990336" y="4923771"/>
                <a:ext cx="1351727" cy="449132"/>
              </a:xfrm>
              <a:prstGeom prst="rightArrow">
                <a:avLst>
                  <a:gd name="adj1" fmla="val 50000"/>
                  <a:gd name="adj2" fmla="val 102072"/>
                </a:avLst>
              </a:prstGeom>
              <a:solidFill>
                <a:srgbClr val="FF0000">
                  <a:alpha val="75000"/>
                </a:srgbClr>
              </a:solidFill>
              <a:ln w="25400">
                <a:solidFill>
                  <a:srgbClr val="FF0000"/>
                </a:solidFill>
              </a:ln>
              <a:scene3d>
                <a:camera prst="isometricLeftDown">
                  <a:rot lat="1800000" lon="30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右矢印 69"/>
              <p:cNvSpPr/>
              <p:nvPr/>
            </p:nvSpPr>
            <p:spPr>
              <a:xfrm rot="18914153">
                <a:off x="1399565" y="4101320"/>
                <a:ext cx="1645699" cy="495698"/>
              </a:xfrm>
              <a:prstGeom prst="rightArrow">
                <a:avLst>
                  <a:gd name="adj1" fmla="val 50000"/>
                  <a:gd name="adj2" fmla="val 100434"/>
                </a:avLst>
              </a:prstGeom>
              <a:solidFill>
                <a:srgbClr val="FF0000">
                  <a:alpha val="75000"/>
                </a:srgbClr>
              </a:solidFill>
              <a:ln w="25400">
                <a:solidFill>
                  <a:srgbClr val="FF0000"/>
                </a:solidFill>
              </a:ln>
              <a:scene3d>
                <a:camera prst="isometricOffAxis1Left">
                  <a:rot lat="2400000" lon="4200000" rev="1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>
                <a:off x="1655061" y="3790755"/>
                <a:ext cx="1949880" cy="338554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254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95250"/>
                <a:r>
                  <a:rPr lang="ja-JP" alt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下</a:t>
                </a:r>
                <a:r>
                  <a:rPr lang="ja-JP" alt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り　国道</a:t>
                </a:r>
                <a:r>
                  <a:rPr lang="en-US" altLang="ja-JP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150</a:t>
                </a:r>
                <a:r>
                  <a:rPr lang="ja-JP" alt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号</a:t>
                </a:r>
                <a:endPara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</p:txBody>
          </p:sp>
        </p:grpSp>
        <p:sp>
          <p:nvSpPr>
            <p:cNvPr id="83" name="テキスト ボックス 82"/>
            <p:cNvSpPr txBox="1"/>
            <p:nvPr/>
          </p:nvSpPr>
          <p:spPr>
            <a:xfrm>
              <a:off x="2605731" y="3395242"/>
              <a:ext cx="979641" cy="25391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2400693" y="2510347"/>
            <a:ext cx="6462961" cy="3621009"/>
            <a:chOff x="581841" y="123207"/>
            <a:chExt cx="6462961" cy="3621009"/>
          </a:xfrm>
        </p:grpSpPr>
        <p:grpSp>
          <p:nvGrpSpPr>
            <p:cNvPr id="43" name="グループ化 42"/>
            <p:cNvGrpSpPr/>
            <p:nvPr/>
          </p:nvGrpSpPr>
          <p:grpSpPr>
            <a:xfrm>
              <a:off x="581841" y="123207"/>
              <a:ext cx="6462961" cy="3621009"/>
              <a:chOff x="4385715" y="2562712"/>
              <a:chExt cx="6462961" cy="3621009"/>
            </a:xfrm>
          </p:grpSpPr>
          <p:grpSp>
            <p:nvGrpSpPr>
              <p:cNvPr id="42" name="グループ化 41"/>
              <p:cNvGrpSpPr/>
              <p:nvPr/>
            </p:nvGrpSpPr>
            <p:grpSpPr>
              <a:xfrm>
                <a:off x="4385715" y="2562712"/>
                <a:ext cx="6462961" cy="3621009"/>
                <a:chOff x="2394284" y="2490787"/>
                <a:chExt cx="6462961" cy="3621009"/>
              </a:xfrm>
            </p:grpSpPr>
            <p:pic>
              <p:nvPicPr>
                <p:cNvPr id="13" name="図 12"/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95" t="19206" b="5707"/>
                <a:stretch/>
              </p:blipFill>
              <p:spPr>
                <a:xfrm>
                  <a:off x="2394284" y="2490787"/>
                  <a:ext cx="6462961" cy="3621009"/>
                </a:xfrm>
                <a:prstGeom prst="rect">
                  <a:avLst/>
                </a:prstGeom>
                <a:ln w="25400">
                  <a:solidFill>
                    <a:schemeClr val="tx2"/>
                  </a:solidFill>
                </a:ln>
              </p:spPr>
            </p:pic>
            <p:sp>
              <p:nvSpPr>
                <p:cNvPr id="84" name="テキスト ボックス 83"/>
                <p:cNvSpPr txBox="1"/>
                <p:nvPr/>
              </p:nvSpPr>
              <p:spPr>
                <a:xfrm>
                  <a:off x="2409170" y="5818910"/>
                  <a:ext cx="3514701" cy="253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050" dirty="0" smtClean="0">
                      <a:latin typeface="HGｺﾞｼｯｸM" pitchFamily="49" charset="-128"/>
                      <a:ea typeface="HGｺﾞｼｯｸM" pitchFamily="49" charset="-128"/>
                    </a:rPr>
                    <a:t>Ⓒ　</a:t>
                  </a:r>
                  <a:r>
                    <a:rPr kumimoji="1" lang="en-US" altLang="ja-JP" sz="1050" dirty="0" smtClean="0">
                      <a:latin typeface="HGｺﾞｼｯｸM" pitchFamily="49" charset="-128"/>
                      <a:ea typeface="HGｺﾞｼｯｸM" pitchFamily="49" charset="-128"/>
                    </a:rPr>
                    <a:t>Google</a:t>
                  </a:r>
                  <a:r>
                    <a:rPr kumimoji="1" lang="ja-JP" altLang="en-US" sz="1050" dirty="0" smtClean="0">
                      <a:latin typeface="HGｺﾞｼｯｸM" pitchFamily="49" charset="-128"/>
                      <a:ea typeface="HGｺﾞｼｯｸM" pitchFamily="49" charset="-128"/>
                    </a:rPr>
                    <a:t>　Ⓒ　</a:t>
                  </a:r>
                  <a:r>
                    <a:rPr kumimoji="1" lang="en-US" altLang="ja-JP" sz="1050" dirty="0" smtClean="0">
                      <a:latin typeface="HGｺﾞｼｯｸM" pitchFamily="49" charset="-128"/>
                      <a:ea typeface="HGｺﾞｼｯｸM" pitchFamily="49" charset="-128"/>
                    </a:rPr>
                    <a:t>2016 ZENRIN CO,LTD(Z16KC</a:t>
                  </a:r>
                  <a:r>
                    <a:rPr kumimoji="1" lang="ja-JP" altLang="en-US" sz="1050" dirty="0" smtClean="0">
                      <a:latin typeface="HGｺﾞｼｯｸM" pitchFamily="49" charset="-128"/>
                      <a:ea typeface="HGｺﾞｼｯｸM" pitchFamily="49" charset="-128"/>
                    </a:rPr>
                    <a:t>第</a:t>
                  </a:r>
                  <a:r>
                    <a:rPr kumimoji="1" lang="en-US" altLang="ja-JP" sz="1050" dirty="0" smtClean="0">
                      <a:latin typeface="HGｺﾞｼｯｸM" pitchFamily="49" charset="-128"/>
                      <a:ea typeface="HGｺﾞｼｯｸM" pitchFamily="49" charset="-128"/>
                    </a:rPr>
                    <a:t>464</a:t>
                  </a:r>
                  <a:r>
                    <a:rPr kumimoji="1" lang="ja-JP" altLang="en-US" sz="1050" dirty="0" smtClean="0">
                      <a:latin typeface="HGｺﾞｼｯｸM" pitchFamily="49" charset="-128"/>
                      <a:ea typeface="HGｺﾞｼｯｸM" pitchFamily="49" charset="-128"/>
                    </a:rPr>
                    <a:t>号）</a:t>
                  </a:r>
                  <a:endParaRPr kumimoji="1" lang="en-US" altLang="ja-JP" sz="1050" dirty="0" smtClean="0">
                    <a:latin typeface="HGｺﾞｼｯｸM" pitchFamily="49" charset="-128"/>
                    <a:ea typeface="HGｺﾞｼｯｸM" pitchFamily="49" charset="-128"/>
                  </a:endParaRPr>
                </a:p>
              </p:txBody>
            </p:sp>
          </p:grpSp>
          <p:sp>
            <p:nvSpPr>
              <p:cNvPr id="85" name="テキスト ボックス 84"/>
              <p:cNvSpPr txBox="1"/>
              <p:nvPr/>
            </p:nvSpPr>
            <p:spPr>
              <a:xfrm>
                <a:off x="5097490" y="4613545"/>
                <a:ext cx="2320120" cy="116955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95250"/>
                <a:r>
                  <a:rPr lang="ja-JP" altLang="en-US" sz="1400" dirty="0" smtClean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＜登録例＞</a:t>
                </a:r>
                <a:endParaRPr lang="en-US" altLang="ja-JP" sz="14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  <a:p>
                <a:pPr marL="95250"/>
                <a:r>
                  <a:rPr lang="ja-JP" altLang="en-US" sz="1400" dirty="0" smtClean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片側通行止め</a:t>
                </a:r>
                <a:endParaRPr lang="en-US" altLang="ja-JP" sz="14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  <a:p>
                <a:pPr marL="95250"/>
                <a:endParaRPr lang="en-US" altLang="ja-JP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  <a:p>
                <a:pPr marL="95250"/>
                <a:r>
                  <a:rPr lang="ja-JP" altLang="en-US" sz="1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下り車線通行止</a:t>
                </a:r>
                <a:endParaRPr lang="en-US" altLang="ja-JP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  <a:p>
                <a:pPr marL="95250"/>
                <a:r>
                  <a:rPr lang="ja-JP" altLang="en-US" sz="1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ｺﾞｼｯｸM" pitchFamily="49" charset="-128"/>
                    <a:ea typeface="HGｺﾞｼｯｸM" pitchFamily="49" charset="-128"/>
                  </a:rPr>
                  <a:t>上り車線対面通行</a:t>
                </a:r>
                <a:endParaRPr lang="en-US" altLang="ja-JP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endParaRPr>
              </a:p>
            </p:txBody>
          </p:sp>
        </p:grpSp>
        <p:sp>
          <p:nvSpPr>
            <p:cNvPr id="86" name="テキスト ボックス 85"/>
            <p:cNvSpPr txBox="1"/>
            <p:nvPr/>
          </p:nvSpPr>
          <p:spPr>
            <a:xfrm rot="-3480000">
              <a:off x="5045788" y="1839037"/>
              <a:ext cx="1336850" cy="33855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marL="95250"/>
              <a:r>
                <a:rPr lang="ja-JP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片側通行止</a:t>
              </a:r>
              <a:endParaRPr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 rot="-2580000">
              <a:off x="3998404" y="643571"/>
              <a:ext cx="947808" cy="33855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marL="95250"/>
              <a:r>
                <a:rPr lang="ja-JP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迂</a:t>
              </a:r>
              <a:r>
                <a:rPr lang="ja-JP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回</a:t>
              </a:r>
              <a:r>
                <a:rPr lang="ja-JP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路</a:t>
              </a:r>
              <a:endParaRPr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>
            <a:xfrm flipH="1" flipV="1">
              <a:off x="6023785" y="1255594"/>
              <a:ext cx="315996" cy="20022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flipH="1" flipV="1">
              <a:off x="5215384" y="2659490"/>
              <a:ext cx="315996" cy="20022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798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9179" y="1255594"/>
            <a:ext cx="8911989" cy="5036024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586842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片側交互通行　規制概要　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62910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78491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十字形 9"/>
          <p:cNvSpPr/>
          <p:nvPr/>
        </p:nvSpPr>
        <p:spPr>
          <a:xfrm>
            <a:off x="2845131" y="230872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6" name="グループ化 75"/>
          <p:cNvGrpSpPr/>
          <p:nvPr/>
        </p:nvGrpSpPr>
        <p:grpSpPr>
          <a:xfrm>
            <a:off x="245660" y="6351262"/>
            <a:ext cx="8625384" cy="400110"/>
            <a:chOff x="245660" y="6351262"/>
            <a:chExt cx="8625384" cy="400110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245660" y="6351262"/>
              <a:ext cx="8625384" cy="4001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982663" indent="-82550"/>
              <a:r>
                <a:rPr lang="en-US" altLang="ja-JP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http://opendata-api-wiki-dot-shizuokashi-road.appspot.com/</a:t>
              </a:r>
              <a:endParaRPr lang="en-US" altLang="ja-JP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63855" y="6366137"/>
              <a:ext cx="882557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8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Wiki</a:t>
              </a:r>
              <a:endParaRPr kumimoji="1" lang="ja-JP" altLang="en-US" sz="1400" dirty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261583" y="1319270"/>
            <a:ext cx="8625384" cy="541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3500"/>
              </a:lnSpc>
            </a:pPr>
            <a:r>
              <a:rPr kumimoji="1" lang="ja-JP" altLang="en-US" sz="2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看板など事前通知、交通誘導員の配置例</a:t>
            </a:r>
            <a:endParaRPr kumimoji="1" lang="en-US" altLang="ja-JP" sz="16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5691"/>
          <a:stretch/>
        </p:blipFill>
        <p:spPr>
          <a:xfrm>
            <a:off x="2019279" y="1948973"/>
            <a:ext cx="6851765" cy="4233770"/>
          </a:xfrm>
          <a:prstGeom prst="rect">
            <a:avLst/>
          </a:prstGeom>
        </p:spPr>
      </p:pic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386955"/>
              </p:ext>
            </p:extLst>
          </p:nvPr>
        </p:nvGraphicFramePr>
        <p:xfrm>
          <a:off x="743470" y="1948973"/>
          <a:ext cx="1601354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354"/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規制種別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全面通行止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片側交互通行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大型車両通行止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チェーン規制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夜間通行止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時間帯全面通行止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その他規制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警報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片側通行止</a:t>
                      </a:r>
                      <a:endParaRPr kumimoji="1" lang="en-US" altLang="ja-JP" sz="1200" dirty="0" smtClean="0"/>
                    </a:p>
                  </a:txBody>
                  <a:tcPr marT="36000" marB="36000" anchor="ctr"/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5" y="2276550"/>
            <a:ext cx="252001" cy="288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2" y="2631384"/>
            <a:ext cx="261000" cy="28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2" y="2958934"/>
            <a:ext cx="252001" cy="288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5" y="3286477"/>
            <a:ext cx="261000" cy="288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83" y="3600375"/>
            <a:ext cx="252001" cy="288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0" y="3914286"/>
            <a:ext cx="252001" cy="288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3" y="4241820"/>
            <a:ext cx="261000" cy="28800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86" y="4910561"/>
            <a:ext cx="261000" cy="2880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83" y="4569367"/>
            <a:ext cx="252001" cy="28800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297652" y="2586195"/>
            <a:ext cx="2047172" cy="36000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619250" y="3352755"/>
            <a:ext cx="2249334" cy="6617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800" spc="500" dirty="0" smtClean="0">
                <a:latin typeface="HGｺﾞｼｯｸM" pitchFamily="49" charset="-128"/>
                <a:ea typeface="HGｺﾞｼｯｸM" pitchFamily="49" charset="-128"/>
              </a:rPr>
              <a:t>片側交互通行例</a:t>
            </a:r>
            <a:endParaRPr kumimoji="1" lang="en-US" altLang="ja-JP" sz="18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spc="500" dirty="0" smtClean="0">
                <a:latin typeface="HGｺﾞｼｯｸM" pitchFamily="49" charset="-128"/>
                <a:ea typeface="HGｺﾞｼｯｸM" pitchFamily="49" charset="-128"/>
              </a:rPr>
              <a:t>花菱建設㈱提供</a:t>
            </a:r>
          </a:p>
        </p:txBody>
      </p:sp>
    </p:spTree>
    <p:extLst>
      <p:ext uri="{BB962C8B-B14F-4D97-AF65-F5344CB8AC3E}">
        <p14:creationId xmlns:p14="http://schemas.microsoft.com/office/powerpoint/2010/main" val="29868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auto">
          <a:xfrm>
            <a:off x="245542" y="649995"/>
            <a:ext cx="8646210" cy="62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IoT</a:t>
            </a:r>
            <a:r>
              <a:rPr lang="ja-JP" alt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　</a:t>
            </a:r>
            <a:r>
              <a:rPr lang="en-US" altLang="ja-JP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×</a:t>
            </a: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　オープンデータ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3858" y="2276929"/>
            <a:ext cx="8625384" cy="677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</a:pPr>
            <a:r>
              <a:rPr kumimoji="1" lang="ja-JP" altLang="en-US" sz="20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 </a:t>
            </a:r>
            <a:r>
              <a:rPr kumimoji="1" lang="ja-JP" altLang="en-US" sz="20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アンダーパスの水位データや警戒状態</a:t>
            </a:r>
            <a:r>
              <a:rPr kumimoji="1" lang="ja-JP" altLang="en-US" sz="20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en-US" altLang="ja-JP" sz="20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【5</a:t>
            </a:r>
            <a:r>
              <a:rPr kumimoji="1" lang="ja-JP" altLang="en-US" sz="20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分毎</a:t>
            </a:r>
            <a:r>
              <a:rPr kumimoji="1" lang="en-US" altLang="ja-JP" sz="20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】</a:t>
            </a:r>
          </a:p>
          <a:p>
            <a:pPr marL="0" lvl="1">
              <a:spcBef>
                <a:spcPts val="0"/>
              </a:spcBef>
              <a:tabLst>
                <a:tab pos="4935538" algn="l"/>
              </a:tabLst>
            </a:pPr>
            <a:r>
              <a:rPr kumimoji="1" lang="ja-JP" altLang="en-US" sz="18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z="18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冠水水位　</a:t>
            </a:r>
            <a:r>
              <a:rPr kumimoji="1" lang="en-US" altLang="ja-JP" sz="18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0cm</a:t>
            </a:r>
            <a:r>
              <a:rPr kumimoji="1" lang="ja-JP" altLang="en-US" sz="18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以上：通行注意</a:t>
            </a:r>
            <a:r>
              <a:rPr kumimoji="1" lang="en-US" altLang="ja-JP" sz="1800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kumimoji="1" lang="en-US" altLang="ja-JP" sz="18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15</a:t>
            </a:r>
            <a:r>
              <a:rPr kumimoji="1" lang="ja-JP" altLang="en-US" sz="18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～</a:t>
            </a:r>
            <a:r>
              <a:rPr kumimoji="1" lang="en-US" altLang="ja-JP" sz="18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20cm</a:t>
            </a:r>
            <a:r>
              <a:rPr kumimoji="1" lang="ja-JP" altLang="en-US" sz="18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以上：通行止</a:t>
            </a:r>
            <a:endParaRPr kumimoji="1" lang="en-US" altLang="ja-JP" sz="18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2257" y="1467772"/>
            <a:ext cx="8625600" cy="81136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冠水の危険があるアンダーパス冠水水位の</a:t>
            </a:r>
            <a:endParaRPr kumimoji="1"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リアルタイムオープンデータ化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9187" y="5319298"/>
            <a:ext cx="8625600" cy="86177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5250">
              <a:lnSpc>
                <a:spcPct val="150000"/>
              </a:lnSpc>
            </a:pPr>
            <a:r>
              <a:rPr lang="ja-JP" altLang="en-US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将来　：</a:t>
            </a:r>
            <a:r>
              <a:rPr lang="en-US" altLang="ja-JP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ja-JP" altLang="en-US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カーナビや自動運転への活用で</a:t>
            </a:r>
            <a:endParaRPr lang="en-US" altLang="ja-JP" sz="2000" spc="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95250"/>
            <a:r>
              <a:rPr lang="en-US" altLang="ja-JP" sz="2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en-US" altLang="ja-JP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	</a:t>
            </a:r>
            <a:r>
              <a:rPr lang="ja-JP" altLang="en-US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道路冠水事故を防ぐことを期待</a:t>
            </a:r>
            <a:endParaRPr lang="en-US" altLang="ja-JP" sz="2000" spc="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310257" y="88668"/>
            <a:ext cx="3403905" cy="487680"/>
            <a:chOff x="181467" y="88668"/>
            <a:chExt cx="3403905" cy="487680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67" y="88668"/>
              <a:ext cx="2639568" cy="48768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1" name="図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281" y="104249"/>
              <a:ext cx="537091" cy="457892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十字形 21"/>
            <p:cNvSpPr/>
            <p:nvPr/>
          </p:nvSpPr>
          <p:spPr>
            <a:xfrm>
              <a:off x="2845131" y="256630"/>
              <a:ext cx="200025" cy="200025"/>
            </a:xfrm>
            <a:prstGeom prst="plus">
              <a:avLst>
                <a:gd name="adj" fmla="val 3815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245660" y="6286867"/>
            <a:ext cx="8625384" cy="400110"/>
            <a:chOff x="245660" y="6351262"/>
            <a:chExt cx="8625384" cy="400110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245660" y="6351262"/>
              <a:ext cx="8625384" cy="4001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982663" indent="-82550"/>
              <a:r>
                <a:rPr lang="en-US" altLang="ja-JP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http://opendata-api-wiki-dot-shizuokashi-road.appspot.com/</a:t>
              </a:r>
              <a:endParaRPr lang="en-US" altLang="ja-JP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63855" y="6366137"/>
              <a:ext cx="882557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8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Wiki</a:t>
              </a:r>
              <a:endParaRPr kumimoji="1" lang="ja-JP" altLang="en-US" sz="1400" dirty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37" y="3049369"/>
            <a:ext cx="3484558" cy="216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1133385" y="4926234"/>
            <a:ext cx="231937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kumimoji="1" lang="ja-JP" altLang="en-US" sz="1100" dirty="0" smtClean="0">
                <a:latin typeface="HGｺﾞｼｯｸM" pitchFamily="49" charset="-128"/>
                <a:ea typeface="HGｺﾞｼｯｸM" pitchFamily="49" charset="-128"/>
              </a:rPr>
              <a:t>（例）巴町アンダーパス監視状況</a:t>
            </a:r>
            <a:endParaRPr kumimoji="1" lang="en-US" altLang="ja-JP" sz="1100" dirty="0" smtClean="0"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61" y="3044708"/>
            <a:ext cx="3159344" cy="216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2761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auto">
          <a:xfrm>
            <a:off x="245542" y="649995"/>
            <a:ext cx="8646210" cy="62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API</a:t>
            </a:r>
            <a:r>
              <a:rPr lang="ja-JP" altLang="en-US" sz="3600" kern="0" noProof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で提</a:t>
            </a: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供する　リアルタイムとは？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3858" y="2418441"/>
            <a:ext cx="862538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</a:pPr>
            <a:r>
              <a:rPr kumimoji="1" lang="ja-JP" altLang="en-US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道路規制情報</a:t>
            </a:r>
            <a:endParaRPr kumimoji="1" lang="en-US" altLang="ja-JP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2257" y="1467772"/>
            <a:ext cx="8625600" cy="81136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リアルタイムと言っても</a:t>
            </a:r>
            <a:endParaRPr kumimoji="1"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  <a:p>
            <a:pPr marL="3175" algn="ctr"/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1sec</a:t>
            </a:r>
            <a:r>
              <a:rPr kumimoji="1" lang="ja-JP" alt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、</a:t>
            </a:r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1ms</a:t>
            </a:r>
            <a:r>
              <a:rPr kumimoji="1" lang="ja-JP" alt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、</a:t>
            </a:r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1μs</a:t>
            </a:r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　といったデータはありません</a:t>
            </a:r>
            <a:r>
              <a:rPr kumimoji="1"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　</a:t>
            </a:r>
            <a:endParaRPr kumimoji="1"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310257" y="88668"/>
            <a:ext cx="3403905" cy="487680"/>
            <a:chOff x="181467" y="88668"/>
            <a:chExt cx="3403905" cy="487680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67" y="88668"/>
              <a:ext cx="2639568" cy="48768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1" name="図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281" y="104249"/>
              <a:ext cx="537091" cy="457892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十字形 21"/>
            <p:cNvSpPr/>
            <p:nvPr/>
          </p:nvSpPr>
          <p:spPr>
            <a:xfrm>
              <a:off x="2845131" y="256630"/>
              <a:ext cx="200025" cy="200025"/>
            </a:xfrm>
            <a:prstGeom prst="plus">
              <a:avLst>
                <a:gd name="adj" fmla="val 3815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245660" y="6286867"/>
            <a:ext cx="8625384" cy="400110"/>
            <a:chOff x="245660" y="6351262"/>
            <a:chExt cx="8625384" cy="400110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245660" y="6351262"/>
              <a:ext cx="8625384" cy="4001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982663" indent="-82550"/>
              <a:r>
                <a:rPr lang="en-US" altLang="ja-JP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http://opendata-api-wiki-dot-shizuokashi-road.appspot.com/</a:t>
              </a:r>
              <a:endParaRPr lang="en-US" altLang="ja-JP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63855" y="6366137"/>
              <a:ext cx="882557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8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Wiki</a:t>
              </a:r>
              <a:endParaRPr kumimoji="1" lang="ja-JP" altLang="en-US" sz="1400" dirty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273142" y="2883874"/>
            <a:ext cx="8597901" cy="7848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5250">
              <a:spcBef>
                <a:spcPts val="600"/>
              </a:spcBef>
              <a:tabLst>
                <a:tab pos="2155825" algn="l"/>
              </a:tabLst>
            </a:pP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■　通常時</a:t>
            </a:r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現在は半日～１日毎</a:t>
            </a:r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程度</a:t>
            </a:r>
            <a:r>
              <a:rPr lang="ja-JP" altLang="en-US" sz="2000" dirty="0" smtClean="0"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lang="en-US" altLang="ja-JP" sz="1400" dirty="0" smtClean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※</a:t>
            </a:r>
            <a:r>
              <a:rPr lang="ja-JP" altLang="en-US" sz="1400" dirty="0" smtClean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　今後</a:t>
            </a:r>
            <a:r>
              <a:rPr lang="ja-JP" altLang="en-US" sz="1400" dirty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、大きく変更する可能性有り</a:t>
            </a:r>
            <a:endParaRPr lang="en-US" altLang="ja-JP" sz="1400" dirty="0">
              <a:solidFill>
                <a:srgbClr val="0070C0"/>
              </a:solidFill>
              <a:latin typeface="HGｺﾞｼｯｸM" pitchFamily="49" charset="-128"/>
              <a:ea typeface="HGｺﾞｼｯｸM" pitchFamily="49" charset="-128"/>
            </a:endParaRPr>
          </a:p>
          <a:p>
            <a:pPr marL="95250">
              <a:spcBef>
                <a:spcPts val="600"/>
              </a:spcBef>
            </a:pP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■　災害時　　大規模災害時　数分毎に新規規制や更新の可能性有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63855" y="3833581"/>
            <a:ext cx="862538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</a:pPr>
            <a:r>
              <a:rPr kumimoji="1" lang="ja-JP" altLang="en-US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災害情報</a:t>
            </a:r>
            <a:endParaRPr kumimoji="1" lang="en-US" altLang="ja-JP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73139" y="4299014"/>
            <a:ext cx="8597901" cy="7848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5250">
              <a:spcBef>
                <a:spcPts val="600"/>
              </a:spcBef>
              <a:tabLst>
                <a:tab pos="2155825" algn="l"/>
              </a:tabLst>
            </a:pP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■　１箇所の災害</a:t>
            </a:r>
            <a:r>
              <a:rPr lang="en-US" altLang="ja-JP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発生当初</a:t>
            </a:r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数十分から数時間毎の更新</a:t>
            </a:r>
            <a:endParaRPr lang="en-US" altLang="ja-JP" sz="1400" dirty="0">
              <a:solidFill>
                <a:srgbClr val="0070C0"/>
              </a:solidFill>
              <a:latin typeface="HGｺﾞｼｯｸM" pitchFamily="49" charset="-128"/>
              <a:ea typeface="HGｺﾞｼｯｸM" pitchFamily="49" charset="-128"/>
            </a:endParaRPr>
          </a:p>
          <a:p>
            <a:pPr marL="95250">
              <a:spcBef>
                <a:spcPts val="600"/>
              </a:spcBef>
            </a:pP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■　大規模災害時</a:t>
            </a:r>
            <a:r>
              <a:rPr lang="en-US" altLang="ja-JP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複数災害同時発生時、数分毎に更新の可能性有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3852" y="5248727"/>
            <a:ext cx="862538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</a:pPr>
            <a:r>
              <a:rPr kumimoji="1" lang="ja-JP" altLang="en-US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アンダーパス　冠水水位</a:t>
            </a:r>
            <a:endParaRPr kumimoji="1" lang="en-US" altLang="ja-JP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73136" y="5714160"/>
            <a:ext cx="8597901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5250">
              <a:spcBef>
                <a:spcPts val="600"/>
              </a:spcBef>
              <a:tabLst>
                <a:tab pos="2155825" algn="l"/>
              </a:tabLst>
            </a:pP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■　５分毎更新</a:t>
            </a:r>
            <a:endParaRPr lang="en-US" altLang="ja-JP" sz="1400" dirty="0">
              <a:solidFill>
                <a:srgbClr val="0070C0"/>
              </a:solidFill>
              <a:latin typeface="HGｺﾞｼｯｸM" pitchFamily="49" charset="-128"/>
              <a:ea typeface="HGｺﾞｼｯｸM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40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397041" y="3777912"/>
            <a:ext cx="4224051" cy="2373939"/>
            <a:chOff x="397041" y="3777912"/>
            <a:chExt cx="4224051" cy="237393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4" t="7099" r="570"/>
            <a:stretch/>
          </p:blipFill>
          <p:spPr>
            <a:xfrm>
              <a:off x="397041" y="3777912"/>
              <a:ext cx="4224051" cy="2373939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401975" y="3798897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3490913" y="5057775"/>
              <a:ext cx="180975" cy="13811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V="1">
              <a:off x="3776543" y="5636921"/>
              <a:ext cx="187757" cy="6699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/>
            <p:nvPr/>
          </p:nvCxnSpPr>
          <p:spPr>
            <a:xfrm flipH="1">
              <a:off x="4383400" y="5308120"/>
              <a:ext cx="2863" cy="15833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 flipH="1">
              <a:off x="2821035" y="4936203"/>
              <a:ext cx="2863" cy="15833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 flipH="1" flipV="1">
              <a:off x="654098" y="5480060"/>
              <a:ext cx="146002" cy="12656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グループ化 3"/>
          <p:cNvGrpSpPr/>
          <p:nvPr/>
        </p:nvGrpSpPr>
        <p:grpSpPr>
          <a:xfrm>
            <a:off x="4827613" y="3803203"/>
            <a:ext cx="3865898" cy="2287347"/>
            <a:chOff x="4683646" y="3789054"/>
            <a:chExt cx="3865898" cy="2287347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44" r="9417" b="10371"/>
            <a:stretch/>
          </p:blipFill>
          <p:spPr>
            <a:xfrm>
              <a:off x="4683646" y="3789054"/>
              <a:ext cx="3865898" cy="2287347"/>
            </a:xfrm>
            <a:prstGeom prst="rect">
              <a:avLst/>
            </a:prstGeom>
            <a:ln w="2540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6928631" y="5780554"/>
              <a:ext cx="1596797" cy="2670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 smtClean="0">
                  <a:latin typeface="HGｺﾞｼｯｸM" pitchFamily="49" charset="-128"/>
                  <a:ea typeface="HGｺﾞｼｯｸM" pitchFamily="49" charset="-128"/>
                </a:rPr>
                <a:t>静岡市道路台帳図情報</a:t>
              </a:r>
              <a:endParaRPr kumimoji="1" lang="en-US" altLang="ja-JP" sz="110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 rot="-1800000">
              <a:off x="7107926" y="4413443"/>
              <a:ext cx="987204" cy="26161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00" dirty="0" smtClean="0">
                  <a:latin typeface="HGｺﾞｼｯｸM" pitchFamily="49" charset="-128"/>
                  <a:ea typeface="HGｺﾞｼｯｸM" pitchFamily="49" charset="-128"/>
                </a:rPr>
                <a:t>未供用区間</a:t>
              </a:r>
              <a:endParaRPr kumimoji="1" lang="en-US" altLang="ja-JP" sz="110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 rot="-1260000">
              <a:off x="5108796" y="5309606"/>
              <a:ext cx="987204" cy="26161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00" dirty="0" smtClean="0">
                  <a:latin typeface="HGｺﾞｼｯｸM" pitchFamily="49" charset="-128"/>
                  <a:ea typeface="HGｺﾞｼｯｸM" pitchFamily="49" charset="-128"/>
                </a:rPr>
                <a:t>供用区間</a:t>
              </a:r>
              <a:endParaRPr kumimoji="1" lang="en-US" altLang="ja-JP" sz="110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auto">
          <a:xfrm>
            <a:off x="245542" y="795509"/>
            <a:ext cx="8646210" cy="62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82888" algn="l"/>
              </a:tabLst>
              <a:defRPr/>
            </a:pPr>
            <a:r>
              <a:rPr lang="en-US" altLang="ja-JP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	</a:t>
            </a: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道路台帳とは</a:t>
            </a:r>
            <a:r>
              <a:rPr lang="ja-JP" altLang="en-US" sz="1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　</a:t>
            </a:r>
            <a:r>
              <a:rPr lang="ja-JP" altLang="en-US" sz="1800" kern="0" dirty="0" smtClean="0">
                <a:latin typeface="HGｺﾞｼｯｸE" pitchFamily="49" charset="-128"/>
                <a:ea typeface="HGｺﾞｼｯｸE" pitchFamily="49" charset="-128"/>
              </a:rPr>
              <a:t>　</a:t>
            </a:r>
            <a:r>
              <a:rPr lang="ja-JP" altLang="en-US" sz="1600" kern="0" dirty="0" smtClean="0">
                <a:solidFill>
                  <a:schemeClr val="bg1"/>
                </a:solidFill>
                <a:latin typeface="HGｺﾞｼｯｸE" pitchFamily="49" charset="-128"/>
                <a:ea typeface="HGｺﾞｼｯｸE" pitchFamily="49" charset="-128"/>
              </a:rPr>
              <a:t>道路規制情報にも利用</a:t>
            </a:r>
            <a:endParaRPr kumimoji="1" lang="ja-JP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47935" y="2376015"/>
            <a:ext cx="862538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lvl="1">
              <a:lnSpc>
                <a:spcPts val="4000"/>
              </a:lnSpc>
              <a:spcBef>
                <a:spcPts val="600"/>
              </a:spcBef>
            </a:pPr>
            <a:endParaRPr kumimoji="1" lang="en-US" altLang="ja-JP" sz="2800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 algn="ctr">
              <a:lnSpc>
                <a:spcPts val="3200"/>
              </a:lnSpc>
              <a:tabLst>
                <a:tab pos="2689225" algn="l"/>
                <a:tab pos="5648325" algn="l"/>
              </a:tabLst>
            </a:pP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■市街地</a:t>
            </a:r>
            <a:r>
              <a:rPr kumimoji="1" lang="en-US" altLang="ja-JP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kumimoji="1" lang="en-US" altLang="ja-JP" spc="5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1/500</a:t>
            </a:r>
            <a:r>
              <a:rPr kumimoji="1" lang="ja-JP" altLang="en-US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■それ以外</a:t>
            </a:r>
            <a:r>
              <a:rPr kumimoji="1" lang="en-US" altLang="ja-JP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kumimoji="1" lang="en-US" altLang="ja-JP" spc="5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1/1,000</a:t>
            </a:r>
            <a:r>
              <a:rPr kumimoji="1" lang="en-US" altLang="ja-JP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</a:p>
          <a:p>
            <a:pPr marL="0" lvl="1" algn="ctr">
              <a:lnSpc>
                <a:spcPts val="2400"/>
              </a:lnSpc>
            </a:pPr>
            <a:r>
              <a:rPr kumimoji="1" lang="ja-JP" altLang="en-US" sz="1600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　</a:t>
            </a:r>
            <a:r>
              <a:rPr kumimoji="1" lang="en-US" altLang="ja-JP" sz="1400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1/1,000</a:t>
            </a:r>
            <a:r>
              <a:rPr kumimoji="1" lang="ja-JP" altLang="en-US" sz="1400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：静岡市では水平精度</a:t>
            </a:r>
            <a:r>
              <a:rPr kumimoji="1" lang="en-US" altLang="ja-JP" sz="1400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30cm</a:t>
            </a:r>
            <a:r>
              <a:rPr kumimoji="1" lang="ja-JP" altLang="en-US" sz="1400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以下</a:t>
            </a:r>
            <a:r>
              <a:rPr kumimoji="1" lang="ja-JP" altLang="en-US" sz="14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程度</a:t>
            </a:r>
            <a:r>
              <a:rPr kumimoji="1" lang="ja-JP" altLang="en-US" sz="11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（国交省公共測量作業規定）</a:t>
            </a:r>
            <a:endParaRPr kumimoji="1" lang="en-US" altLang="ja-JP" sz="11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59982" y="2372090"/>
            <a:ext cx="8625600" cy="44203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道路台帳の精度は？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3858" y="1563836"/>
            <a:ext cx="8625384" cy="682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>
              <a:lnSpc>
                <a:spcPts val="2300"/>
              </a:lnSpc>
              <a:spcBef>
                <a:spcPts val="0"/>
              </a:spcBef>
            </a:pPr>
            <a:r>
              <a:rPr kumimoji="1" lang="ja-JP" altLang="en-US" sz="1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■道路の現場状況を図化したもの　</a:t>
            </a:r>
            <a:r>
              <a:rPr kumimoji="1" lang="ja-JP" altLang="en-US" sz="14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道路構成・起終点・路線名など</a:t>
            </a:r>
            <a:endParaRPr kumimoji="1" lang="en-US" altLang="ja-JP" sz="14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 algn="ctr">
              <a:lnSpc>
                <a:spcPts val="2300"/>
              </a:lnSpc>
              <a:spcBef>
                <a:spcPts val="0"/>
              </a:spcBef>
            </a:pPr>
            <a:r>
              <a:rPr kumimoji="1" lang="ja-JP" altLang="en-US" sz="1400" b="1" spc="500" dirty="0" smtClean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１年毎更新</a:t>
            </a:r>
            <a:r>
              <a:rPr kumimoji="1" lang="ja-JP" altLang="en-US" sz="1400" spc="500" dirty="0" smtClean="0">
                <a:latin typeface="HGｺﾞｼｯｸM" pitchFamily="49" charset="-128"/>
                <a:ea typeface="HGｺﾞｼｯｸM" pitchFamily="49" charset="-128"/>
              </a:rPr>
              <a:t>（工事終了から最大２年以内更新）</a:t>
            </a:r>
            <a:endParaRPr kumimoji="1" lang="en-US" altLang="ja-JP" sz="18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226686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2" name="図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242267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十字形 22"/>
          <p:cNvSpPr/>
          <p:nvPr/>
        </p:nvSpPr>
        <p:spPr>
          <a:xfrm>
            <a:off x="2845131" y="394648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5660" y="6228430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3855" y="6243305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238971" y="5251681"/>
            <a:ext cx="8637647" cy="916995"/>
            <a:chOff x="238971" y="5200451"/>
            <a:chExt cx="8637647" cy="916995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238971" y="5204376"/>
              <a:ext cx="8625384" cy="91307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lvl="1">
                <a:lnSpc>
                  <a:spcPts val="4000"/>
                </a:lnSpc>
                <a:spcBef>
                  <a:spcPts val="600"/>
                </a:spcBef>
              </a:pPr>
              <a:endParaRPr kumimoji="1" lang="en-US" altLang="ja-JP" sz="2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  <a:p>
              <a:pPr marL="0" lvl="1" algn="ctr">
                <a:lnSpc>
                  <a:spcPts val="2400"/>
                </a:lnSpc>
                <a:tabLst>
                  <a:tab pos="2689225" algn="l"/>
                  <a:tab pos="5648325" algn="l"/>
                </a:tabLst>
              </a:pPr>
              <a:r>
                <a:rPr kumimoji="1" lang="ja-JP" altLang="en-US" sz="1600" spc="5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　</a:t>
              </a:r>
              <a:r>
                <a:rPr kumimoji="1" lang="ja-JP" altLang="en-US" sz="1600" spc="5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（例）認定路線網　認定路線</a:t>
              </a:r>
              <a:r>
                <a:rPr kumimoji="1" lang="ja-JP" altLang="en-US" sz="1600" spc="5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　</a:t>
              </a:r>
              <a:r>
                <a:rPr kumimoji="1" lang="ja-JP" altLang="en-US" sz="1600" spc="5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一部未供用　　</a:t>
              </a: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市は参考図書</a:t>
              </a:r>
              <a:r>
                <a:rPr kumimoji="1" lang="ja-JP" altLang="en-US" sz="1600" spc="500" dirty="0">
                  <a:latin typeface="HGｺﾞｼｯｸM" pitchFamily="49" charset="-128"/>
                  <a:ea typeface="HGｺﾞｼｯｸM" pitchFamily="49" charset="-128"/>
                </a:rPr>
                <a:t>で</a:t>
              </a: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公開</a:t>
              </a:r>
              <a:endParaRPr kumimoji="1" lang="en-US" altLang="ja-JP" sz="1800" spc="50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51018" y="5200451"/>
              <a:ext cx="8625600" cy="442035"/>
            </a:xfrm>
            <a:prstGeom prst="rect">
              <a:avLst/>
            </a:prstGeom>
            <a:solidFill>
              <a:srgbClr val="0070C0"/>
            </a:solidFill>
          </p:spPr>
          <p:txBody>
            <a:bodyPr vert="horz" wrap="square" lIns="72000" tIns="36000" rIns="72000" bIns="36000" rtlCol="0">
              <a:spAutoFit/>
            </a:bodyPr>
            <a:lstStyle/>
            <a:p>
              <a:pPr marL="3175" algn="ctr"/>
              <a:r>
                <a:rPr kumimoji="1" lang="ja-JP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E" pitchFamily="49" charset="-128"/>
                  <a:ea typeface="HGｺﾞｼｯｸE" pitchFamily="49" charset="-128"/>
                </a:rPr>
                <a:t>使用</a:t>
              </a:r>
              <a:r>
                <a:rPr kumimoji="1" lang="ja-JP" alt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E" pitchFamily="49" charset="-128"/>
                  <a:ea typeface="HGｺﾞｼｯｸE" pitchFamily="49" charset="-128"/>
                </a:rPr>
                <a:t>時　気を付けて！！</a:t>
              </a:r>
              <a:endParaRPr kumimoji="1"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16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auto">
          <a:xfrm>
            <a:off x="245542" y="713621"/>
            <a:ext cx="8646210" cy="62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現在の道路情報の課題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3858" y="2391209"/>
            <a:ext cx="862538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>
              <a:lnSpc>
                <a:spcPts val="2400"/>
              </a:lnSpc>
              <a:spcBef>
                <a:spcPts val="0"/>
              </a:spcBef>
            </a:pPr>
            <a:r>
              <a:rPr kumimoji="1" lang="ja-JP" altLang="en-US" sz="1800" spc="500" dirty="0"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z="1800" spc="500" dirty="0" smtClean="0">
                <a:latin typeface="HGｺﾞｼｯｸM" pitchFamily="49" charset="-128"/>
                <a:ea typeface="HGｺﾞｼｯｸM" pitchFamily="49" charset="-128"/>
              </a:rPr>
              <a:t>■　職員の情報精度の違い</a:t>
            </a:r>
            <a:r>
              <a:rPr kumimoji="1" lang="en-US" altLang="ja-JP" sz="1800" spc="500" dirty="0">
                <a:latin typeface="HGｺﾞｼｯｸM" pitchFamily="49" charset="-128"/>
                <a:ea typeface="HGｺﾞｼｯｸM" pitchFamily="49" charset="-128"/>
              </a:rPr>
              <a:t>		</a:t>
            </a:r>
            <a:r>
              <a:rPr kumimoji="1" lang="ja-JP" altLang="en-US" sz="1800" spc="500" dirty="0" smtClean="0">
                <a:latin typeface="HGｺﾞｼｯｸM" pitchFamily="49" charset="-128"/>
                <a:ea typeface="HGｺﾞｼｯｸM" pitchFamily="49" charset="-128"/>
              </a:rPr>
              <a:t>提供に対する意識</a:t>
            </a:r>
            <a:endParaRPr kumimoji="1" lang="en-US" altLang="ja-JP" sz="1800" spc="500" dirty="0">
              <a:latin typeface="HGｺﾞｼｯｸM" pitchFamily="49" charset="-128"/>
              <a:ea typeface="HGｺﾞｼｯｸM" pitchFamily="49" charset="-128"/>
            </a:endParaRPr>
          </a:p>
          <a:p>
            <a:pPr marL="0" lvl="1">
              <a:lnSpc>
                <a:spcPts val="2400"/>
              </a:lnSpc>
              <a:spcBef>
                <a:spcPts val="0"/>
              </a:spcBef>
            </a:pPr>
            <a:r>
              <a:rPr kumimoji="1" lang="ja-JP" altLang="en-US" sz="1800" spc="500" dirty="0" smtClean="0">
                <a:latin typeface="HGｺﾞｼｯｸM" pitchFamily="49" charset="-128"/>
                <a:ea typeface="HGｺﾞｼｯｸM" pitchFamily="49" charset="-128"/>
              </a:rPr>
              <a:t>　■　利用しやすいシステムへの改良</a:t>
            </a:r>
            <a:endParaRPr kumimoji="1" lang="en-US" altLang="ja-JP" sz="18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 marL="0" lvl="1">
              <a:lnSpc>
                <a:spcPts val="2400"/>
              </a:lnSpc>
              <a:spcBef>
                <a:spcPts val="0"/>
              </a:spcBef>
            </a:pPr>
            <a:r>
              <a:rPr kumimoji="1" lang="ja-JP" altLang="en-US" sz="1800" spc="500" dirty="0"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en-US" altLang="ja-JP" sz="1800" spc="500" dirty="0" smtClean="0">
                <a:latin typeface="HGｺﾞｼｯｸM" pitchFamily="49" charset="-128"/>
                <a:ea typeface="HGｺﾞｼｯｸM" pitchFamily="49" charset="-128"/>
              </a:rPr>
              <a:t>※</a:t>
            </a:r>
            <a:r>
              <a:rPr kumimoji="1" lang="ja-JP" altLang="en-US" sz="1800" spc="500" dirty="0" smtClean="0">
                <a:latin typeface="HGｺﾞｼｯｸM" pitchFamily="49" charset="-128"/>
                <a:ea typeface="HGｺﾞｼｯｸM" pitchFamily="49" charset="-128"/>
              </a:rPr>
              <a:t>　職員や工事会社に負担とならない、自然な運用が必要</a:t>
            </a:r>
            <a:endParaRPr kumimoji="1" lang="en-US" altLang="ja-JP" sz="18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 marL="0" lvl="1">
              <a:lnSpc>
                <a:spcPts val="2400"/>
              </a:lnSpc>
              <a:spcBef>
                <a:spcPts val="0"/>
              </a:spcBef>
            </a:pPr>
            <a:r>
              <a:rPr kumimoji="1" lang="ja-JP" altLang="en-US" sz="1800" spc="500" dirty="0"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z="1800" spc="500" dirty="0" smtClean="0">
                <a:latin typeface="HGｺﾞｼｯｸM" pitchFamily="49" charset="-128"/>
                <a:ea typeface="HGｺﾞｼｯｸM" pitchFamily="49" charset="-128"/>
              </a:rPr>
              <a:t>■　毎日や時間帯で変わる情報提供の難しさ</a:t>
            </a:r>
            <a:endParaRPr kumimoji="1" lang="en-US" altLang="ja-JP" sz="1800" spc="5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2257" y="1560384"/>
            <a:ext cx="8625600" cy="81136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そ　れ　は</a:t>
            </a:r>
            <a:endParaRPr kumimoji="1"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情　報　の　精　度　の　課　題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0449" y="4489671"/>
            <a:ext cx="8625600" cy="81136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現　場　で　毎　日　登　録</a:t>
            </a:r>
            <a:endParaRPr kumimoji="1"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簡 単 な ス マ ホ 用 </a:t>
            </a:r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W e b </a:t>
            </a:r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ア プ リ の 投 入 検 討</a:t>
            </a:r>
            <a:endParaRPr kumimoji="1"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82050" y="5647524"/>
            <a:ext cx="8625384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3000"/>
              </a:lnSpc>
              <a:spcBef>
                <a:spcPts val="600"/>
              </a:spcBef>
            </a:pPr>
            <a:r>
              <a:rPr kumimoji="1" lang="ja-JP" altLang="en-US" spc="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別途　標準化が</a:t>
            </a:r>
            <a:r>
              <a:rPr kumimoji="1" lang="ja-JP" altLang="en-US" spc="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テーマ</a:t>
            </a:r>
            <a:endParaRPr kumimoji="1" lang="en-US" altLang="ja-JP" spc="5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4356205" y="3863846"/>
            <a:ext cx="470647" cy="4817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5660" y="6228430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3855" y="6243305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2" y="142465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図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36" y="158046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十字形 21"/>
          <p:cNvSpPr/>
          <p:nvPr/>
        </p:nvSpPr>
        <p:spPr>
          <a:xfrm>
            <a:off x="2941386" y="310427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33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auto">
          <a:xfrm>
            <a:off x="245542" y="761749"/>
            <a:ext cx="8646210" cy="62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構築中のオープンデータ　イベント情報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4695" y="1495068"/>
            <a:ext cx="8623162" cy="44203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昨年</a:t>
            </a:r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のハッカソンでアイデアが出た情報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0449" y="4389400"/>
            <a:ext cx="8625600" cy="44203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現在検討中　大規模イベント情報（例）</a:t>
            </a:r>
            <a:endParaRPr kumimoji="1"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3855" y="1932264"/>
            <a:ext cx="8624002" cy="12208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3200"/>
              </a:lnSpc>
              <a:tabLst>
                <a:tab pos="2689225" algn="l"/>
                <a:tab pos="5648325" algn="l"/>
              </a:tabLst>
            </a:pP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先ずは　</a:t>
            </a:r>
            <a:r>
              <a:rPr kumimoji="1" lang="ja-JP" altLang="en-US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静岡市公式サイトで扱うイベント情報</a:t>
            </a:r>
            <a:endParaRPr kumimoji="1" lang="en-US" altLang="ja-JP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 algn="ctr">
              <a:lnSpc>
                <a:spcPts val="2400"/>
              </a:lnSpc>
              <a:tabLst>
                <a:tab pos="2689225" algn="l"/>
                <a:tab pos="5648325" algn="l"/>
              </a:tabLst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位置情報付（ポイント）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 marL="0" lvl="1" algn="ctr">
              <a:lnSpc>
                <a:spcPts val="3000"/>
              </a:lnSpc>
              <a:tabLst>
                <a:tab pos="2689225" algn="l"/>
                <a:tab pos="5648325" algn="l"/>
              </a:tabLst>
            </a:pP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年 末 を 目 標 に 提 供</a:t>
            </a:r>
            <a:endParaRPr kumimoji="1" lang="en-US" altLang="ja-JP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2" y="166529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36" y="182110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十字形 9"/>
          <p:cNvSpPr/>
          <p:nvPr/>
        </p:nvSpPr>
        <p:spPr>
          <a:xfrm>
            <a:off x="2941386" y="334491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5660" y="6264526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3855" y="6279401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7722" y="4831435"/>
            <a:ext cx="860968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457200" lvl="2">
              <a:lnSpc>
                <a:spcPts val="3200"/>
              </a:lnSpc>
              <a:tabLst>
                <a:tab pos="2689225" algn="l"/>
                <a:tab pos="5648325" algn="l"/>
              </a:tabLst>
            </a:pPr>
            <a:r>
              <a:rPr kumimoji="1" lang="ja-JP" altLang="en-US" sz="20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■大きな祭り</a:t>
            </a:r>
            <a:r>
              <a:rPr kumimoji="1" lang="en-US" altLang="ja-JP" sz="20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kumimoji="1" lang="ja-JP" altLang="en-US" sz="20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大きなエリアのイベント</a:t>
            </a:r>
            <a:r>
              <a:rPr kumimoji="1" lang="ja-JP" altLang="en-US" sz="1400" spc="500" dirty="0" smtClean="0">
                <a:latin typeface="HGｺﾞｼｯｸM" pitchFamily="49" charset="-128"/>
                <a:ea typeface="HGｺﾞｼｯｸM" pitchFamily="49" charset="-128"/>
              </a:rPr>
              <a:t>（ポリゴン）</a:t>
            </a:r>
            <a:endParaRPr kumimoji="1" lang="en-US" altLang="ja-JP" sz="14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 marL="457200" lvl="2">
              <a:lnSpc>
                <a:spcPts val="3200"/>
              </a:lnSpc>
              <a:tabLst>
                <a:tab pos="2689225" algn="l"/>
                <a:tab pos="5648325" algn="l"/>
              </a:tabLst>
            </a:pPr>
            <a:r>
              <a:rPr kumimoji="1" lang="ja-JP" altLang="en-US" sz="20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■マラソン</a:t>
            </a:r>
            <a:r>
              <a:rPr kumimoji="1" lang="en-US" altLang="ja-JP" sz="20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kumimoji="1" lang="ja-JP" altLang="en-US" sz="2000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長い区間のイベント</a:t>
            </a:r>
            <a:r>
              <a:rPr kumimoji="1" lang="ja-JP" altLang="en-US" sz="1400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（ライン</a:t>
            </a:r>
            <a:r>
              <a:rPr kumimoji="1" lang="ja-JP" altLang="en-US" sz="14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）</a:t>
            </a:r>
            <a:endParaRPr kumimoji="1" lang="en-US" altLang="ja-JP" sz="14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 marL="457200" lvl="2" algn="ctr">
              <a:lnSpc>
                <a:spcPts val="3200"/>
              </a:lnSpc>
              <a:tabLst>
                <a:tab pos="2689225" algn="l"/>
                <a:tab pos="5648325" algn="l"/>
              </a:tabLst>
            </a:pPr>
            <a:r>
              <a:rPr kumimoji="1" lang="ja-JP" altLang="en-US" sz="2000" spc="500" dirty="0" smtClean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通行規制情報と共に提供</a:t>
            </a:r>
            <a:endParaRPr kumimoji="1" lang="en-US" altLang="ja-JP" sz="2000" spc="500" dirty="0" smtClean="0">
              <a:solidFill>
                <a:srgbClr val="0070C0"/>
              </a:solidFill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285" y="3219175"/>
            <a:ext cx="1616777" cy="108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03" y="3219174"/>
            <a:ext cx="1617426" cy="108000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801388" y="3801982"/>
            <a:ext cx="1338828" cy="4770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000" spc="500" dirty="0" smtClean="0">
                <a:latin typeface="HGｺﾞｼｯｸM" pitchFamily="49" charset="-128"/>
                <a:ea typeface="HGｺﾞｼｯｸM" pitchFamily="49" charset="-128"/>
              </a:rPr>
              <a:t>安倍川花火</a:t>
            </a:r>
            <a:endParaRPr kumimoji="1" lang="en-US" altLang="ja-JP" sz="10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000" spc="500" dirty="0" smtClean="0">
                <a:latin typeface="HGｺﾞｼｯｸM" pitchFamily="49" charset="-128"/>
                <a:ea typeface="HGｺﾞｼｯｸM" pitchFamily="49" charset="-128"/>
              </a:rPr>
              <a:t>静岡市広報課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041779" y="3822033"/>
            <a:ext cx="1338828" cy="4770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000" spc="500" dirty="0" smtClean="0">
                <a:latin typeface="HGｺﾞｼｯｸM" pitchFamily="49" charset="-128"/>
                <a:ea typeface="HGｺﾞｼｯｸM" pitchFamily="49" charset="-128"/>
              </a:rPr>
              <a:t>静岡まつり</a:t>
            </a:r>
            <a:endParaRPr kumimoji="1" lang="en-US" altLang="ja-JP" sz="10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000" spc="500" dirty="0" smtClean="0">
                <a:latin typeface="HGｺﾞｼｯｸM" pitchFamily="49" charset="-128"/>
                <a:ea typeface="HGｺﾞｼｯｸM" pitchFamily="49" charset="-128"/>
              </a:rPr>
              <a:t>静岡市広報課</a:t>
            </a:r>
          </a:p>
        </p:txBody>
      </p:sp>
    </p:spTree>
    <p:extLst>
      <p:ext uri="{BB962C8B-B14F-4D97-AF65-F5344CB8AC3E}">
        <p14:creationId xmlns:p14="http://schemas.microsoft.com/office/powerpoint/2010/main" val="2547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/>
          <p:cNvGrpSpPr/>
          <p:nvPr/>
        </p:nvGrpSpPr>
        <p:grpSpPr>
          <a:xfrm>
            <a:off x="263855" y="2726587"/>
            <a:ext cx="6793251" cy="3261091"/>
            <a:chOff x="263855" y="2726587"/>
            <a:chExt cx="6793251" cy="3261091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668" y="2747678"/>
              <a:ext cx="5185438" cy="3240000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263855" y="2726587"/>
              <a:ext cx="3416320" cy="66172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静岡まつり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イベント会場（ポリゴン）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auto">
          <a:xfrm>
            <a:off x="245542" y="761749"/>
            <a:ext cx="8646210" cy="62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大規模イベント情報　検討　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4695" y="1495068"/>
            <a:ext cx="8623162" cy="44203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長い区間や大きなエリアで実施するイベント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3855" y="1932264"/>
            <a:ext cx="8624002" cy="7335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3200"/>
              </a:lnSpc>
              <a:tabLst>
                <a:tab pos="2689225" algn="l"/>
                <a:tab pos="5648325" algn="l"/>
              </a:tabLst>
            </a:pPr>
            <a:r>
              <a:rPr kumimoji="1" lang="ja-JP" altLang="en-US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エリア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、ライン、ポイントに情報付与し提供</a:t>
            </a:r>
            <a:endParaRPr kumimoji="1" lang="en-US" altLang="ja-JP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 algn="ctr">
              <a:lnSpc>
                <a:spcPts val="1800"/>
              </a:lnSpc>
              <a:tabLst>
                <a:tab pos="2689225" algn="l"/>
                <a:tab pos="5648325" algn="l"/>
              </a:tabLst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道路規制情報を合わせて提供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2" y="166529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36" y="182110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十字形 9"/>
          <p:cNvSpPr/>
          <p:nvPr/>
        </p:nvSpPr>
        <p:spPr>
          <a:xfrm>
            <a:off x="2941386" y="334491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5660" y="6264526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3855" y="6279401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245542" y="2747678"/>
            <a:ext cx="6777228" cy="3240000"/>
            <a:chOff x="277722" y="2747111"/>
            <a:chExt cx="6777228" cy="3240000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668" y="2747111"/>
              <a:ext cx="5183282" cy="3240000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77722" y="2769898"/>
              <a:ext cx="2877711" cy="66172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静岡まつり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行列ルート（ライン）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254114" y="2791049"/>
            <a:ext cx="6787502" cy="3422077"/>
            <a:chOff x="261699" y="2747111"/>
            <a:chExt cx="6787502" cy="3422077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512" y="2929188"/>
              <a:ext cx="5179689" cy="324000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261699" y="2747111"/>
              <a:ext cx="3147015" cy="66172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静岡まつり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イベント等（ポイント）</a:t>
              </a: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263855" y="2717198"/>
            <a:ext cx="8614114" cy="3256489"/>
            <a:chOff x="299882" y="2747111"/>
            <a:chExt cx="8614114" cy="3256489"/>
          </a:xfrm>
        </p:grpSpPr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067" y="2763600"/>
              <a:ext cx="5173954" cy="3240000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299882" y="2756500"/>
              <a:ext cx="1967205" cy="73866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静岡まつり</a:t>
              </a:r>
              <a:endPara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kumimoji="1" lang="ja-JP" altLang="en-US" sz="1600" spc="500" dirty="0">
                  <a:latin typeface="HGｺﾞｼｯｸM" pitchFamily="49" charset="-128"/>
                  <a:ea typeface="HGｺﾞｼｯｸM" pitchFamily="49" charset="-128"/>
                </a:rPr>
                <a:t> </a:t>
              </a:r>
              <a:r>
                <a:rPr kumimoji="1" lang="ja-JP" altLang="en-US" sz="1600" spc="500" dirty="0" smtClean="0">
                  <a:latin typeface="HGｺﾞｼｯｸM" pitchFamily="49" charset="-128"/>
                  <a:ea typeface="HGｺﾞｼｯｸM" pitchFamily="49" charset="-128"/>
                </a:rPr>
                <a:t>データ（例）</a:t>
              </a: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683898" y="2747111"/>
              <a:ext cx="2230098" cy="50783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ja-JP" altLang="en-US" sz="11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Ⓒ</a:t>
              </a:r>
              <a:r>
                <a:rPr lang="en-US" altLang="ja-JP" sz="11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 </a:t>
              </a:r>
              <a:r>
                <a:rPr lang="en-US" altLang="ja-JP" sz="1100" dirty="0" err="1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OpenStreetMap</a:t>
              </a:r>
              <a:r>
                <a:rPr lang="en-US" altLang="ja-JP" sz="11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 </a:t>
              </a:r>
              <a:r>
                <a:rPr lang="en-US" altLang="ja-JP" sz="11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contributors</a:t>
              </a:r>
            </a:p>
            <a:p>
              <a:pPr>
                <a:spcBef>
                  <a:spcPts val="600"/>
                </a:spcBef>
              </a:pPr>
              <a:r>
                <a:rPr kumimoji="1" lang="ja-JP" altLang="en-US" sz="1100" spc="5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Ⓒ </a:t>
              </a:r>
              <a:r>
                <a:rPr kumimoji="1" lang="en-US" altLang="ja-JP" sz="1100" spc="5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QGIS</a:t>
              </a:r>
              <a:endParaRPr kumimoji="1" lang="ja-JP" altLang="en-US" sz="1100" spc="50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294535" y="4529044"/>
            <a:ext cx="8593322" cy="1662754"/>
            <a:chOff x="277722" y="4465602"/>
            <a:chExt cx="8593322" cy="1662754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277722" y="4465602"/>
              <a:ext cx="8593322" cy="442035"/>
            </a:xfrm>
            <a:prstGeom prst="rect">
              <a:avLst/>
            </a:prstGeom>
            <a:solidFill>
              <a:srgbClr val="0070C0"/>
            </a:solidFill>
          </p:spPr>
          <p:txBody>
            <a:bodyPr vert="horz" wrap="square" lIns="72000" tIns="36000" rIns="72000" bIns="36000" rtlCol="0">
              <a:spAutoFit/>
            </a:bodyPr>
            <a:lstStyle/>
            <a:p>
              <a:pPr marL="3175" algn="ctr"/>
              <a:r>
                <a:rPr kumimoji="1" lang="ja-JP" alt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E" pitchFamily="49" charset="-128"/>
                  <a:ea typeface="HGｺﾞｼｯｸE" pitchFamily="49" charset="-128"/>
                </a:rPr>
                <a:t>課　題　例</a:t>
              </a:r>
              <a:endPara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77722" y="4907509"/>
              <a:ext cx="8593322" cy="12208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457200" lvl="2">
                <a:lnSpc>
                  <a:spcPts val="3200"/>
                </a:lnSpc>
                <a:tabLst>
                  <a:tab pos="2689225" algn="l"/>
                  <a:tab pos="5648325" algn="l"/>
                </a:tabLst>
              </a:pPr>
              <a:r>
                <a:rPr kumimoji="1" lang="ja-JP" altLang="en-US" sz="2000" spc="5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■多言語対応</a:t>
              </a:r>
              <a:r>
                <a:rPr kumimoji="1" lang="en-US" altLang="ja-JP" sz="2000" spc="5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	</a:t>
              </a:r>
              <a:r>
                <a:rPr kumimoji="1" lang="ja-JP" altLang="en-US" sz="2000" spc="5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　どこまで自治体が実施するか</a:t>
              </a:r>
              <a:endParaRPr kumimoji="1" lang="en-US" altLang="ja-JP" sz="20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  <a:p>
              <a:pPr marL="457200" lvl="2">
                <a:lnSpc>
                  <a:spcPts val="2400"/>
                </a:lnSpc>
                <a:tabLst>
                  <a:tab pos="2689225" algn="l"/>
                  <a:tab pos="5648325" algn="l"/>
                </a:tabLst>
              </a:pPr>
              <a:r>
                <a:rPr kumimoji="1" lang="en-US" altLang="ja-JP" sz="2000" spc="5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	</a:t>
              </a:r>
              <a:r>
                <a:rPr kumimoji="1" lang="ja-JP" altLang="en-US" sz="1600" spc="5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毎年実施の大規模イベントに絞り対応できるか</a:t>
              </a:r>
              <a:endParaRPr kumimoji="1" lang="en-US" altLang="ja-JP" sz="1400" spc="500" dirty="0" smtClean="0">
                <a:latin typeface="HGｺﾞｼｯｸM" pitchFamily="49" charset="-128"/>
                <a:ea typeface="HGｺﾞｼｯｸM" pitchFamily="49" charset="-128"/>
              </a:endParaRPr>
            </a:p>
            <a:p>
              <a:pPr marL="457200" lvl="2">
                <a:lnSpc>
                  <a:spcPts val="3200"/>
                </a:lnSpc>
                <a:tabLst>
                  <a:tab pos="2689225" algn="l"/>
                  <a:tab pos="5648325" algn="l"/>
                </a:tabLst>
              </a:pPr>
              <a:r>
                <a:rPr kumimoji="1" lang="ja-JP" altLang="en-US" sz="2000" spc="5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■カテゴリ分類　イベントジャンルの種別の設定</a:t>
              </a:r>
              <a:endParaRPr kumimoji="1" lang="en-US" altLang="ja-JP" sz="1400" spc="50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9181" y="1624084"/>
            <a:ext cx="8911989" cy="4285397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805210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「しずみ</a:t>
            </a:r>
            <a:r>
              <a:rPr lang="ja-JP" altLang="en-US" sz="3600" kern="0" noProof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ち</a:t>
            </a:r>
            <a:r>
              <a:rPr lang="en-US" altLang="ja-JP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info</a:t>
            </a: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」</a:t>
            </a:r>
            <a:r>
              <a:rPr lang="ja-JP" altLang="en-US" sz="3600" kern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ＡＰＩ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5660" y="6105598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3855" y="6120473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185742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図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201323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十字形 14"/>
          <p:cNvSpPr/>
          <p:nvPr/>
        </p:nvSpPr>
        <p:spPr>
          <a:xfrm>
            <a:off x="2845131" y="353704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1615" y="4062521"/>
            <a:ext cx="8625384" cy="1375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lvl="1">
              <a:lnSpc>
                <a:spcPts val="4000"/>
              </a:lnSpc>
              <a:spcBef>
                <a:spcPts val="600"/>
              </a:spcBef>
            </a:pPr>
            <a:endParaRPr kumimoji="1" lang="en-US" altLang="ja-JP" sz="2800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900113" lvl="2" indent="-722313">
              <a:lnSpc>
                <a:spcPts val="3200"/>
              </a:lnSpc>
            </a:pPr>
            <a:r>
              <a:rPr kumimoji="1" lang="en-US" altLang="ja-JP" sz="20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</a:t>
            </a:r>
            <a:r>
              <a:rPr kumimoji="1" lang="en-US" altLang="ja-JP" sz="20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://</a:t>
            </a:r>
            <a:r>
              <a:rPr kumimoji="1" lang="en-US" altLang="ja-JP" sz="20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opendata-api-wiki-dot-</a:t>
            </a:r>
          </a:p>
          <a:p>
            <a:pPr marL="900113" lvl="2" indent="-722313">
              <a:lnSpc>
                <a:spcPts val="3200"/>
              </a:lnSpc>
            </a:pPr>
            <a:r>
              <a:rPr kumimoji="1" lang="en-US" altLang="ja-JP" sz="20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kumimoji="1" lang="en-US" altLang="ja-JP" sz="20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shizuokashi-road.appspot.com</a:t>
            </a:r>
            <a:r>
              <a:rPr kumimoji="1" lang="en-US" altLang="ja-JP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/</a:t>
            </a:r>
            <a:r>
              <a:rPr kumimoji="1" lang="en-US" altLang="ja-JP" sz="20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endParaRPr kumimoji="1" lang="en-US" altLang="ja-JP" sz="1800" spc="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9982" y="4072241"/>
            <a:ext cx="6741319" cy="44203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しずみ</a:t>
            </a:r>
            <a:r>
              <a:rPr kumimoji="1" lang="ja-JP" alt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ち</a:t>
            </a:r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info </a:t>
            </a:r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ＡＰＩ　Ｗｉｋｉサイト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5660" y="2325102"/>
            <a:ext cx="6782937" cy="113877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5250" algn="ctr"/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ＡＰＩを使う</a:t>
            </a:r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ため</a:t>
            </a: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には</a:t>
            </a:r>
            <a:endParaRPr lang="en-US" altLang="ja-JP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95250" algn="ctr"/>
            <a:endParaRPr lang="en-US" altLang="ja-JP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95250" algn="ctr"/>
            <a:r>
              <a:rPr lang="ja-JP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Ｗｉｋｉ</a:t>
            </a:r>
            <a:r>
              <a:rPr lang="ja-JP" alt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サイトを</a:t>
            </a:r>
            <a:r>
              <a:rPr lang="ja-JP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確認！！！</a:t>
            </a:r>
            <a:endParaRPr lang="en-US" altLang="ja-JP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50205" y="1916889"/>
            <a:ext cx="257488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まずは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1" y="1632755"/>
            <a:ext cx="1998332" cy="425215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6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auto">
          <a:xfrm>
            <a:off x="258989" y="1011867"/>
            <a:ext cx="8646210" cy="62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今　後　は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7003" y="2246098"/>
            <a:ext cx="8628196" cy="273921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kumimoji="1" lang="ja-JP" altLang="en-US" sz="3600" spc="1100" dirty="0" smtClean="0">
                <a:latin typeface="HGｺﾞｼｯｸM" pitchFamily="49" charset="-128"/>
                <a:ea typeface="HGｺﾞｼｯｸM" pitchFamily="49" charset="-128"/>
              </a:rPr>
              <a:t>ニーズが見込めるデータを</a:t>
            </a:r>
            <a:endParaRPr kumimoji="1" lang="en-US" altLang="ja-JP" sz="3600" spc="1100" dirty="0" smtClean="0">
              <a:latin typeface="HGｺﾞｼｯｸM" pitchFamily="49" charset="-128"/>
              <a:ea typeface="HGｺﾞｼｯｸM" pitchFamily="49" charset="-12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kumimoji="1" lang="en-US" altLang="ja-JP" sz="3600" spc="1100" dirty="0" smtClean="0">
                <a:latin typeface="HGｺﾞｼｯｸM" pitchFamily="49" charset="-128"/>
                <a:ea typeface="HGｺﾞｼｯｸM" pitchFamily="49" charset="-128"/>
              </a:rPr>
              <a:t>GEO</a:t>
            </a:r>
            <a:r>
              <a:rPr kumimoji="1" lang="ja-JP" altLang="en-US" sz="3600" spc="1100" dirty="0" smtClean="0">
                <a:latin typeface="HGｺﾞｼｯｸM" pitchFamily="49" charset="-128"/>
                <a:ea typeface="HGｺﾞｼｯｸM" pitchFamily="49" charset="-128"/>
              </a:rPr>
              <a:t>データで</a:t>
            </a:r>
            <a:endParaRPr kumimoji="1" lang="en-US" altLang="ja-JP" sz="3600" spc="1100" dirty="0" smtClean="0">
              <a:latin typeface="HGｺﾞｼｯｸM" pitchFamily="49" charset="-128"/>
              <a:ea typeface="HGｺﾞｼｯｸM" pitchFamily="49" charset="-12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kumimoji="1" lang="ja-JP" altLang="en-US" sz="3600" spc="1100" dirty="0" smtClean="0">
                <a:latin typeface="HGｺﾞｼｯｸM" pitchFamily="49" charset="-128"/>
                <a:ea typeface="HGｺﾞｼｯｸM" pitchFamily="49" charset="-128"/>
              </a:rPr>
              <a:t>しずみ</a:t>
            </a:r>
            <a:r>
              <a:rPr kumimoji="1" lang="ja-JP" altLang="en-US" sz="3600" spc="1100" dirty="0" err="1" smtClean="0">
                <a:latin typeface="HGｺﾞｼｯｸM" pitchFamily="49" charset="-128"/>
                <a:ea typeface="HGｺﾞｼｯｸM" pitchFamily="49" charset="-128"/>
              </a:rPr>
              <a:t>ち</a:t>
            </a:r>
            <a:r>
              <a:rPr kumimoji="1" lang="en-US" altLang="ja-JP" sz="3600" spc="1100" dirty="0" smtClean="0">
                <a:latin typeface="HGｺﾞｼｯｸM" pitchFamily="49" charset="-128"/>
                <a:ea typeface="HGｺﾞｼｯｸM" pitchFamily="49" charset="-128"/>
              </a:rPr>
              <a:t>info API</a:t>
            </a:r>
            <a:r>
              <a:rPr kumimoji="1" lang="ja-JP" altLang="en-US" sz="3600" spc="1100" dirty="0" smtClean="0">
                <a:latin typeface="HGｺﾞｼｯｸM" pitchFamily="49" charset="-128"/>
                <a:ea typeface="HGｺﾞｼｯｸM" pitchFamily="49" charset="-128"/>
              </a:rPr>
              <a:t>で提供検討</a:t>
            </a:r>
          </a:p>
        </p:txBody>
      </p:sp>
      <p:sp>
        <p:nvSpPr>
          <p:cNvPr id="11" name="タイトル 1"/>
          <p:cNvSpPr txBox="1">
            <a:spLocks/>
          </p:cNvSpPr>
          <p:nvPr/>
        </p:nvSpPr>
        <p:spPr bwMode="auto">
          <a:xfrm>
            <a:off x="258989" y="5695926"/>
            <a:ext cx="8646210" cy="62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defRPr/>
            </a:pP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ご清聴ありがとうございました</a:t>
            </a:r>
            <a:endParaRPr lang="ja-JP" altLang="en-US" sz="36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310257" y="182797"/>
            <a:ext cx="3403905" cy="487680"/>
            <a:chOff x="181467" y="88668"/>
            <a:chExt cx="3403905" cy="48768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67" y="88668"/>
              <a:ext cx="2639568" cy="48768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6" name="図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281" y="104249"/>
              <a:ext cx="537091" cy="457892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十字形 16"/>
            <p:cNvSpPr/>
            <p:nvPr/>
          </p:nvSpPr>
          <p:spPr>
            <a:xfrm>
              <a:off x="2845131" y="256630"/>
              <a:ext cx="200025" cy="200025"/>
            </a:xfrm>
            <a:prstGeom prst="plus">
              <a:avLst>
                <a:gd name="adj" fmla="val 3815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491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9181" y="1342637"/>
            <a:ext cx="8911989" cy="4894389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5660" y="1491008"/>
            <a:ext cx="8611737" cy="1374735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kern="0" dirty="0" smtClean="0">
                <a:latin typeface="HGｺﾞｼｯｸM" pitchFamily="49" charset="-128"/>
                <a:ea typeface="HGｺﾞｼｯｸM" pitchFamily="49" charset="-128"/>
              </a:rPr>
              <a:t>■　市内の道路における 通行情報 などの管理を行うＧＩＳ</a:t>
            </a:r>
            <a:endParaRPr lang="en-US" altLang="ja-JP" sz="1800" kern="0" dirty="0">
              <a:latin typeface="HGｺﾞｼｯｸM" pitchFamily="49" charset="-128"/>
              <a:ea typeface="HGｺﾞｼｯｸM" pitchFamily="49" charset="-128"/>
            </a:endParaRPr>
          </a:p>
          <a:p>
            <a:pPr eaLnBrk="1" fontAlgn="auto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1" kern="0" dirty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ja-JP" altLang="en-US" sz="1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通常</a:t>
            </a:r>
            <a:r>
              <a:rPr lang="ja-JP" altLang="en-US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時</a:t>
            </a:r>
            <a:r>
              <a:rPr lang="en-US" altLang="ja-JP" sz="1800" kern="0" dirty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			</a:t>
            </a:r>
            <a:r>
              <a:rPr lang="ja-JP" altLang="en-US" sz="1800" kern="0" dirty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工事などの通行規制情報の管理</a:t>
            </a:r>
            <a:endParaRPr lang="en-US" altLang="ja-JP" sz="1800" kern="0" dirty="0">
              <a:solidFill>
                <a:srgbClr val="0070C0"/>
              </a:solidFill>
              <a:latin typeface="HGｺﾞｼｯｸM" pitchFamily="49" charset="-128"/>
              <a:ea typeface="HGｺﾞｼｯｸM" pitchFamily="49" charset="-128"/>
            </a:endParaRPr>
          </a:p>
          <a:p>
            <a:pPr marL="0" marR="0" lvl="0" indent="0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ja-JP" altLang="en-US" sz="1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災害時・異常気象時</a:t>
            </a:r>
            <a:r>
              <a:rPr lang="en-US" altLang="ja-JP" sz="1800" kern="0" dirty="0" smtClean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ja-JP" altLang="en-US" sz="1800" kern="0" dirty="0" smtClean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災害情報の収集や通行規制情報の共有</a:t>
            </a:r>
            <a:r>
              <a:rPr lang="en-US" altLang="ja-JP" sz="1800" kern="0" dirty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0" dirty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ja-JP" altLang="en-US" sz="1800" kern="0" dirty="0" smtClean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通行止や災害場所を</a:t>
            </a:r>
            <a:r>
              <a:rPr lang="en-US" altLang="ja-JP" sz="1800" kern="0" dirty="0" smtClean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ja-JP" altLang="en-US" sz="1800" kern="0" dirty="0" smtClean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リアルタイムにクラウド環境で</a:t>
            </a:r>
            <a:r>
              <a:rPr lang="ja-JP" alt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一般提供</a:t>
            </a:r>
            <a:endParaRPr lang="en-US" altLang="ja-JP" sz="2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586842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そもそも　「しずみ</a:t>
            </a:r>
            <a:r>
              <a:rPr lang="ja-JP" altLang="en-US" sz="3600" kern="0" noProof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ち</a:t>
            </a:r>
            <a:r>
              <a:rPr lang="en-US" altLang="ja-JP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info</a:t>
            </a: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」</a:t>
            </a:r>
            <a:r>
              <a:rPr lang="ja-JP" alt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と</a:t>
            </a: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は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4" y="109187"/>
            <a:ext cx="2375611" cy="4389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4542597" y="3090157"/>
            <a:ext cx="391690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atin typeface="HGｺﾞｼｯｸM" pitchFamily="49" charset="-128"/>
                <a:ea typeface="HGｺﾞｼｯｸM" pitchFamily="49" charset="-128"/>
              </a:rPr>
              <a:t>【</a:t>
            </a:r>
            <a:r>
              <a:rPr kumimoji="1" lang="ja-JP" altLang="en-US" sz="1600" b="1" dirty="0" smtClean="0">
                <a:latin typeface="HGｺﾞｼｯｸM" pitchFamily="49" charset="-128"/>
                <a:ea typeface="HGｺﾞｼｯｸM" pitchFamily="49" charset="-128"/>
              </a:rPr>
              <a:t>しずみ</a:t>
            </a:r>
            <a:r>
              <a:rPr kumimoji="1" lang="ja-JP" altLang="en-US" sz="1600" b="1" dirty="0" err="1" smtClean="0">
                <a:latin typeface="HGｺﾞｼｯｸM" pitchFamily="49" charset="-128"/>
                <a:ea typeface="HGｺﾞｼｯｸM" pitchFamily="49" charset="-128"/>
              </a:rPr>
              <a:t>ち</a:t>
            </a:r>
            <a:r>
              <a:rPr kumimoji="1" lang="en-US" altLang="ja-JP" sz="1600" b="1" dirty="0" smtClean="0">
                <a:latin typeface="HGｺﾞｼｯｸM" pitchFamily="49" charset="-128"/>
                <a:ea typeface="HGｺﾞｼｯｸM" pitchFamily="49" charset="-128"/>
              </a:rPr>
              <a:t>info</a:t>
            </a:r>
            <a:r>
              <a:rPr kumimoji="1" lang="ja-JP" altLang="en-US" sz="1600" b="1" dirty="0" smtClean="0">
                <a:latin typeface="HGｺﾞｼｯｸM" pitchFamily="49" charset="-128"/>
                <a:ea typeface="HGｺﾞｼｯｸM" pitchFamily="49" charset="-128"/>
              </a:rPr>
              <a:t>一般公開サイト</a:t>
            </a:r>
            <a:r>
              <a:rPr kumimoji="1" lang="en-US" altLang="ja-JP" sz="1600" b="1" dirty="0" smtClean="0">
                <a:latin typeface="HGｺﾞｼｯｸM" pitchFamily="49" charset="-128"/>
                <a:ea typeface="HGｺﾞｼｯｸM" pitchFamily="49" charset="-128"/>
              </a:rPr>
              <a:t>】</a:t>
            </a:r>
          </a:p>
          <a:p>
            <a:endParaRPr kumimoji="1" lang="en-US" altLang="ja-JP" sz="1000" b="1" dirty="0" smtClean="0">
              <a:latin typeface="HGｺﾞｼｯｸM" pitchFamily="49" charset="-128"/>
              <a:ea typeface="HGｺﾞｼｯｸM" pitchFamily="49" charset="-128"/>
            </a:endParaRPr>
          </a:p>
          <a:p>
            <a:pPr lvl="0"/>
            <a:r>
              <a:rPr lang="en-US" altLang="ja-JP" sz="1600" b="1" kern="0" dirty="0" smtClean="0">
                <a:solidFill>
                  <a:srgbClr val="0070C0"/>
                </a:solidFill>
                <a:latin typeface="HGｺﾞｼｯｸM"/>
                <a:ea typeface="HGｺﾞｼｯｸM"/>
              </a:rPr>
              <a:t>https</a:t>
            </a:r>
            <a:r>
              <a:rPr lang="en-US" altLang="ja-JP" sz="1600" b="1" kern="0" dirty="0">
                <a:solidFill>
                  <a:srgbClr val="0070C0"/>
                </a:solidFill>
                <a:latin typeface="HGｺﾞｼｯｸM"/>
                <a:ea typeface="HGｺﾞｼｯｸM"/>
              </a:rPr>
              <a:t>://</a:t>
            </a:r>
            <a:r>
              <a:rPr lang="en-US" altLang="ja-JP" sz="1600" b="1" kern="0" dirty="0" smtClean="0">
                <a:solidFill>
                  <a:srgbClr val="0070C0"/>
                </a:solidFill>
                <a:latin typeface="HGｺﾞｼｯｸM"/>
                <a:ea typeface="HGｺﾞｼｯｸM"/>
              </a:rPr>
              <a:t>shizuokashi-road.appspot.com</a:t>
            </a:r>
            <a:endParaRPr kumimoji="1" lang="ja-JP" altLang="en-US" sz="1600" b="1" kern="0" dirty="0">
              <a:solidFill>
                <a:srgbClr val="0070C0"/>
              </a:solidFill>
              <a:latin typeface="HGｺﾞｼｯｸM"/>
              <a:ea typeface="HGｺﾞｼｯｸM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8421" y="3823177"/>
            <a:ext cx="380129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100" dirty="0" smtClean="0">
                <a:latin typeface="HGｺﾞｼｯｸM" pitchFamily="49" charset="-128"/>
                <a:ea typeface="HGｺﾞｼｯｸM" pitchFamily="49" charset="-128"/>
              </a:rPr>
              <a:t>Ⓒ　</a:t>
            </a:r>
            <a:r>
              <a:rPr kumimoji="1" lang="en-US" altLang="ja-JP" sz="1100" dirty="0" smtClean="0">
                <a:latin typeface="HGｺﾞｼｯｸM" pitchFamily="49" charset="-128"/>
                <a:ea typeface="HGｺﾞｼｯｸM" pitchFamily="49" charset="-128"/>
              </a:rPr>
              <a:t>Google</a:t>
            </a:r>
            <a:r>
              <a:rPr kumimoji="1" lang="ja-JP" altLang="en-US" sz="1100" dirty="0" smtClean="0">
                <a:latin typeface="HGｺﾞｼｯｸM" pitchFamily="49" charset="-128"/>
                <a:ea typeface="HGｺﾞｼｯｸM" pitchFamily="49" charset="-128"/>
              </a:rPr>
              <a:t>　Ⓒ　</a:t>
            </a:r>
            <a:r>
              <a:rPr kumimoji="1" lang="en-US" altLang="ja-JP" sz="1100" dirty="0" smtClean="0">
                <a:latin typeface="HGｺﾞｼｯｸM" pitchFamily="49" charset="-128"/>
                <a:ea typeface="HGｺﾞｼｯｸM" pitchFamily="49" charset="-128"/>
              </a:rPr>
              <a:t>2016 ZENRIN CO,LTD(Z16KC</a:t>
            </a:r>
            <a:r>
              <a:rPr kumimoji="1" lang="ja-JP" altLang="en-US" sz="1100" dirty="0" smtClean="0">
                <a:latin typeface="HGｺﾞｼｯｸM" pitchFamily="49" charset="-128"/>
                <a:ea typeface="HGｺﾞｼｯｸM" pitchFamily="49" charset="-128"/>
              </a:rPr>
              <a:t>第</a:t>
            </a:r>
            <a:r>
              <a:rPr kumimoji="1" lang="en-US" altLang="ja-JP" sz="1100" dirty="0" smtClean="0">
                <a:latin typeface="HGｺﾞｼｯｸM" pitchFamily="49" charset="-128"/>
                <a:ea typeface="HGｺﾞｼｯｸM" pitchFamily="49" charset="-128"/>
              </a:rPr>
              <a:t>464</a:t>
            </a:r>
            <a:r>
              <a:rPr kumimoji="1" lang="ja-JP" altLang="en-US" sz="1100" dirty="0" smtClean="0">
                <a:latin typeface="HGｺﾞｼｯｸM" pitchFamily="49" charset="-128"/>
                <a:ea typeface="HGｺﾞｼｯｸM" pitchFamily="49" charset="-128"/>
              </a:rPr>
              <a:t>号）</a:t>
            </a:r>
            <a:endParaRPr kumimoji="1" lang="en-US" altLang="ja-JP" sz="1100" dirty="0" smtClean="0"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69" y="3193804"/>
            <a:ext cx="3850640" cy="216473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245660" y="6323966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3855" y="6338841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34185" y="5628812"/>
            <a:ext cx="5413748" cy="432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サイトを見た人しか情報が分からない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75128" y="5675221"/>
            <a:ext cx="791572" cy="338554"/>
          </a:xfrm>
          <a:prstGeom prst="rect">
            <a:avLst/>
          </a:prstGeom>
          <a:solidFill>
            <a:srgbClr val="FFFF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latin typeface="HGｺﾞｼｯｸM" pitchFamily="49" charset="-128"/>
                <a:ea typeface="HGｺﾞｼｯｸM" pitchFamily="49" charset="-128"/>
              </a:rPr>
              <a:t>欠点</a:t>
            </a:r>
            <a:endParaRPr kumimoji="1" lang="ja-JP" altLang="en-US" sz="1600" dirty="0">
              <a:latin typeface="HGｺﾞｼｯｸM" pitchFamily="49" charset="-128"/>
              <a:ea typeface="HGｺﾞｼｯｸM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42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790600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「しずみ</a:t>
            </a:r>
            <a:r>
              <a:rPr lang="ja-JP" altLang="en-US" sz="3600" kern="0" noProof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ち</a:t>
            </a:r>
            <a:r>
              <a:rPr lang="en-US" altLang="ja-JP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info</a:t>
            </a: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」による情報</a:t>
            </a:r>
            <a:r>
              <a:rPr lang="ja-JP" altLang="en-US" sz="3600" kern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提供</a:t>
            </a: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の課題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0" y="312945"/>
            <a:ext cx="2375611" cy="4389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テキスト ボックス 8"/>
          <p:cNvSpPr txBox="1"/>
          <p:nvPr/>
        </p:nvSpPr>
        <p:spPr>
          <a:xfrm>
            <a:off x="245660" y="4769548"/>
            <a:ext cx="8625384" cy="1631216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5250">
              <a:lnSpc>
                <a:spcPts val="4000"/>
              </a:lnSpc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様々な手段・方法で提供する必要がある</a:t>
            </a: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95250" algn="ctr">
              <a:lnSpc>
                <a:spcPts val="4000"/>
              </a:lnSpc>
            </a:pPr>
            <a:r>
              <a:rPr lang="ja-JP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オープンデータ化を検討</a:t>
            </a:r>
            <a:endParaRPr lang="en-US" altLang="ja-JP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95250" algn="ctr">
              <a:lnSpc>
                <a:spcPts val="4000"/>
              </a:lnSpc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リアルタイムに取り込むことが理想では</a:t>
            </a:r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85910" y="3941841"/>
            <a:ext cx="2772000" cy="54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課題の解決案</a:t>
            </a:r>
            <a:endParaRPr kumimoji="1" lang="ja-JP" altLang="en-US" sz="1800" dirty="0"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12" name="図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122" y="4824188"/>
            <a:ext cx="97121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290312" y="1800227"/>
            <a:ext cx="256518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情報提供の課題</a:t>
            </a:r>
            <a:endParaRPr kumimoji="1" lang="ja-JP" altLang="en-US" sz="18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6674" y="2257303"/>
            <a:ext cx="8566484" cy="138499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サイトを見た人しか情報が分からない</a:t>
            </a: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algn="ctr"/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情報拡散して、道路利用者に提供するのが理想</a:t>
            </a: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6831" y="2319754"/>
            <a:ext cx="791572" cy="400110"/>
          </a:xfrm>
          <a:prstGeom prst="rect">
            <a:avLst/>
          </a:prstGeom>
          <a:solidFill>
            <a:srgbClr val="FFFF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HGｺﾞｼｯｸM" pitchFamily="49" charset="-128"/>
                <a:ea typeface="HGｺﾞｼｯｸM" pitchFamily="49" charset="-128"/>
              </a:rPr>
              <a:t>欠点</a:t>
            </a:r>
            <a:endParaRPr kumimoji="1" lang="ja-JP" altLang="en-US" sz="20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8" name="右矢印 17"/>
          <p:cNvSpPr/>
          <p:nvPr/>
        </p:nvSpPr>
        <p:spPr>
          <a:xfrm rot="5400000">
            <a:off x="4386558" y="2802954"/>
            <a:ext cx="395785" cy="341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04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auto">
          <a:xfrm>
            <a:off x="245542" y="795509"/>
            <a:ext cx="8646210" cy="62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「しずみ</a:t>
            </a:r>
            <a:r>
              <a:rPr lang="ja-JP" altLang="en-US" sz="3600" kern="0" noProof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ち</a:t>
            </a:r>
            <a:r>
              <a:rPr lang="en-US" altLang="ja-JP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info</a:t>
            </a: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」</a:t>
            </a: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ＡＰＩ　</a:t>
            </a:r>
            <a:r>
              <a:rPr lang="ja-JP" altLang="en-US" sz="3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どんなＡＰＩ？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47935" y="3680374"/>
            <a:ext cx="8625384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lvl="1">
              <a:lnSpc>
                <a:spcPts val="4000"/>
              </a:lnSpc>
              <a:spcBef>
                <a:spcPts val="600"/>
              </a:spcBef>
            </a:pPr>
            <a:endParaRPr kumimoji="1" lang="en-US" altLang="ja-JP" sz="2800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>
              <a:lnSpc>
                <a:spcPts val="3200"/>
              </a:lnSpc>
            </a:pP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■</a:t>
            </a:r>
            <a:r>
              <a:rPr kumimoji="1" lang="en-US" altLang="ja-JP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Restful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な</a:t>
            </a:r>
            <a:r>
              <a:rPr kumimoji="1" lang="en-US" altLang="ja-JP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API</a:t>
            </a:r>
            <a:r>
              <a:rPr kumimoji="1" lang="ja-JP" altLang="en-US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z="1800" spc="500" dirty="0" smtClean="0">
                <a:latin typeface="HGｺﾞｼｯｸM" pitchFamily="49" charset="-128"/>
                <a:ea typeface="HGｺﾞｼｯｸM" pitchFamily="49" charset="-128"/>
              </a:rPr>
              <a:t>データ提供は世界の主流方式で</a:t>
            </a:r>
            <a:endParaRPr kumimoji="1" lang="en-US" altLang="ja-JP" sz="18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 marL="0" lvl="1">
              <a:lnSpc>
                <a:spcPts val="3200"/>
              </a:lnSpc>
            </a:pP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■</a:t>
            </a:r>
            <a:r>
              <a:rPr kumimoji="1" lang="en-US" altLang="ja-JP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JSON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形式で、</a:t>
            </a:r>
            <a:r>
              <a:rPr kumimoji="1" lang="en-US" altLang="ja-JP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GEO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データを提供（</a:t>
            </a:r>
            <a:r>
              <a:rPr kumimoji="1" lang="en-US" altLang="ja-JP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GEOJSON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）</a:t>
            </a:r>
            <a:endParaRPr kumimoji="1" lang="en-US" altLang="ja-JP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>
              <a:lnSpc>
                <a:spcPts val="3200"/>
              </a:lnSpc>
            </a:pPr>
            <a:r>
              <a:rPr kumimoji="1" lang="ja-JP" altLang="en-US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■データ</a:t>
            </a:r>
            <a:r>
              <a:rPr kumimoji="1" lang="ja-JP" altLang="en-US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の</a:t>
            </a:r>
            <a:r>
              <a:rPr kumimoji="1" lang="ja-JP" altLang="en-US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リアルタイム提供が可能</a:t>
            </a:r>
            <a:endParaRPr kumimoji="1" lang="en-US" altLang="ja-JP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>
              <a:lnSpc>
                <a:spcPts val="3200"/>
              </a:lnSpc>
            </a:pPr>
            <a:r>
              <a:rPr kumimoji="1" lang="en-US" altLang="ja-JP" sz="20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	</a:t>
            </a:r>
            <a:endParaRPr kumimoji="1" lang="en-US" altLang="ja-JP" sz="1800" spc="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59982" y="3676449"/>
            <a:ext cx="8625600" cy="44203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どんなＡＰＩ？　オープンデータを提供するＡＰＩ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8609" y="5562115"/>
            <a:ext cx="8625600" cy="44203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しずみ</a:t>
            </a:r>
            <a:r>
              <a:rPr kumimoji="1" lang="ja-JP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ち</a:t>
            </a:r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info</a:t>
            </a:r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登録データは　自動的</a:t>
            </a:r>
            <a:r>
              <a:rPr kumimoji="1"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に</a:t>
            </a:r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オープンデータ</a:t>
            </a:r>
            <a:endParaRPr kumimoji="1" lang="en-US" altLang="ja-JP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3858" y="2249633"/>
            <a:ext cx="8625384" cy="682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>
              <a:lnSpc>
                <a:spcPts val="2300"/>
              </a:lnSpc>
              <a:spcBef>
                <a:spcPts val="0"/>
              </a:spcBef>
            </a:pPr>
            <a:r>
              <a:rPr kumimoji="1" lang="ja-JP" altLang="en-US" sz="1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■利用者がアプリケーション開発で組込み難い</a:t>
            </a:r>
            <a:endParaRPr kumimoji="1" lang="en-US" altLang="ja-JP" sz="1800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>
              <a:lnSpc>
                <a:spcPts val="2300"/>
              </a:lnSpc>
              <a:spcBef>
                <a:spcPts val="0"/>
              </a:spcBef>
            </a:pPr>
            <a:r>
              <a:rPr kumimoji="1" lang="ja-JP" altLang="en-US" sz="1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z="18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z="1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z="1400" b="1" spc="500" dirty="0" smtClean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刻一刻と変化するデータ</a:t>
            </a:r>
            <a:r>
              <a:rPr kumimoji="1" lang="ja-JP" altLang="en-US" sz="14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en-US" altLang="ja-JP" sz="1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Web</a:t>
            </a:r>
            <a:r>
              <a:rPr kumimoji="1" lang="ja-JP" altLang="en-US" sz="1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アプリで利用しやすい必要性有</a:t>
            </a:r>
            <a:endParaRPr kumimoji="1" lang="en-US" altLang="ja-JP" sz="1800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2257" y="1795324"/>
            <a:ext cx="8625600" cy="44203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1081088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今までの自治体からのオープンデータは？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20" name="右矢印 19"/>
          <p:cNvSpPr/>
          <p:nvPr/>
        </p:nvSpPr>
        <p:spPr>
          <a:xfrm>
            <a:off x="709710" y="2647672"/>
            <a:ext cx="395785" cy="191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226686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2" name="図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242267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十字形 22"/>
          <p:cNvSpPr/>
          <p:nvPr/>
        </p:nvSpPr>
        <p:spPr>
          <a:xfrm>
            <a:off x="2845131" y="394648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5660" y="6228430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3855" y="6243305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61582" y="3064421"/>
            <a:ext cx="862538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いか</a:t>
            </a:r>
            <a:r>
              <a:rPr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に簡便に提供するかが「肝」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174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9181" y="1446663"/>
            <a:ext cx="8911989" cy="4681182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5660" y="1585775"/>
            <a:ext cx="8611737" cy="1054135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kern="0" dirty="0" smtClean="0">
                <a:latin typeface="HGｺﾞｼｯｸM" pitchFamily="49" charset="-128"/>
                <a:ea typeface="HGｺﾞｼｯｸM" pitchFamily="49" charset="-128"/>
              </a:rPr>
              <a:t>■　オープンデータ　</a:t>
            </a:r>
            <a:r>
              <a:rPr lang="en-US" altLang="ja-JP" sz="1800" b="1" kern="0" dirty="0" smtClean="0">
                <a:latin typeface="HGｺﾞｼｯｸM" pitchFamily="49" charset="-128"/>
                <a:ea typeface="HGｺﾞｼｯｸM" pitchFamily="49" charset="-128"/>
              </a:rPr>
              <a:t>CC-BY 4.0</a:t>
            </a:r>
            <a:endParaRPr lang="en-US" altLang="ja-JP" sz="1800" kern="0" dirty="0">
              <a:latin typeface="HGｺﾞｼｯｸM" pitchFamily="49" charset="-128"/>
              <a:ea typeface="HGｺﾞｼｯｸM" pitchFamily="49" charset="-128"/>
            </a:endParaRPr>
          </a:p>
          <a:p>
            <a:pPr eaLnBrk="1" fontAlgn="auto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kern="0" dirty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lang="ja-JP" altLang="en-US" sz="1800" b="1" kern="0" dirty="0" smtClean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lang="ja-JP" altLang="en-US" sz="1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自由に利用可能</a:t>
            </a:r>
            <a:r>
              <a:rPr lang="en-US" altLang="ja-JP" sz="1800" kern="0" dirty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en-US" altLang="ja-JP" sz="1800" kern="0" dirty="0" smtClean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ja-JP" altLang="en-US" sz="1800" kern="0" dirty="0" smtClean="0">
                <a:solidFill>
                  <a:srgbClr val="0070C0"/>
                </a:solidFill>
                <a:latin typeface="HGｺﾞｼｯｸM" pitchFamily="49" charset="-128"/>
                <a:ea typeface="HGｺﾞｼｯｸM" pitchFamily="49" charset="-128"/>
              </a:rPr>
              <a:t>複製、再配布、改変、営利目的</a:t>
            </a:r>
            <a:endParaRPr lang="en-US" altLang="ja-JP" sz="1800" kern="0" dirty="0">
              <a:solidFill>
                <a:srgbClr val="0070C0"/>
              </a:solidFill>
              <a:latin typeface="HGｺﾞｼｯｸM" pitchFamily="49" charset="-128"/>
              <a:ea typeface="HGｺﾞｼｯｸM" pitchFamily="49" charset="-128"/>
            </a:endParaRPr>
          </a:p>
          <a:p>
            <a:pPr marL="0" marR="0" lvl="0" indent="0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kern="0" dirty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　　</a:t>
            </a:r>
            <a:r>
              <a:rPr lang="ja-JP" altLang="en-US" sz="1800" b="1" kern="0" dirty="0" smtClean="0">
                <a:latin typeface="HGｺﾞｼｯｸM" pitchFamily="49" charset="-128"/>
                <a:ea typeface="HGｺﾞｼｯｸM" pitchFamily="49" charset="-128"/>
              </a:rPr>
              <a:t>必要なのはクレジット表示　　無保証、無責任</a:t>
            </a:r>
            <a:r>
              <a:rPr lang="en-US" altLang="ja-JP" sz="1800" b="1" kern="0" dirty="0" smtClean="0">
                <a:latin typeface="HGｺﾞｼｯｸM" pitchFamily="49" charset="-128"/>
                <a:ea typeface="HGｺﾞｼｯｸM" pitchFamily="49" charset="-128"/>
              </a:rPr>
              <a:t>	</a:t>
            </a:r>
            <a:r>
              <a:rPr lang="en-US" altLang="ja-JP" sz="1800" kern="0" dirty="0">
                <a:solidFill>
                  <a:srgbClr val="00B0F0"/>
                </a:solidFill>
                <a:latin typeface="HGｺﾞｼｯｸM" pitchFamily="49" charset="-128"/>
                <a:ea typeface="HGｺﾞｼｯｸM" pitchFamily="49" charset="-128"/>
              </a:rPr>
              <a:t>	</a:t>
            </a: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668730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提供するデータとは？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90206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105787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十字形 9"/>
          <p:cNvSpPr/>
          <p:nvPr/>
        </p:nvSpPr>
        <p:spPr>
          <a:xfrm>
            <a:off x="2845131" y="258168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553" y="1628064"/>
            <a:ext cx="1227411" cy="42944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45660" y="6283022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3855" y="6297897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59982" y="2721089"/>
            <a:ext cx="8625600" cy="44203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【</a:t>
            </a:r>
            <a:r>
              <a:rPr kumimoji="1"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当初</a:t>
            </a:r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】</a:t>
            </a:r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　提供データ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61583" y="3175398"/>
            <a:ext cx="8625384" cy="6052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4000"/>
              </a:lnSpc>
            </a:pPr>
            <a:r>
              <a:rPr kumimoji="1" lang="ja-JP" altLang="en-US" sz="28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z="2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静岡市の道路情報を提供</a:t>
            </a:r>
            <a:endParaRPr kumimoji="1" lang="en-US" altLang="ja-JP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75902" y="3910737"/>
            <a:ext cx="8625600" cy="44203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72000" tIns="36000" rIns="72000" bIns="36000" rtlCol="0">
            <a:spAutoFit/>
          </a:bodyPr>
          <a:lstStyle/>
          <a:p>
            <a:pPr marL="3175" algn="ctr"/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【</a:t>
            </a:r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構築中</a:t>
            </a:r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】</a:t>
            </a:r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　提供データ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E" pitchFamily="49" charset="-128"/>
              <a:ea typeface="HGｺﾞｼｯｸE" pitchFamily="49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77503" y="4365046"/>
            <a:ext cx="8625384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4000"/>
              </a:lnSpc>
            </a:pPr>
            <a:r>
              <a:rPr kumimoji="1" lang="ja-JP" altLang="en-US" sz="2800" spc="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z="2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静岡市のイベント情報を提供</a:t>
            </a:r>
            <a:endParaRPr kumimoji="1" lang="en-US" altLang="ja-JP" sz="2800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 algn="ctr">
              <a:lnSpc>
                <a:spcPts val="2000"/>
              </a:lnSpc>
            </a:pPr>
            <a:r>
              <a:rPr kumimoji="1" lang="ja-JP" altLang="en-US" sz="16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＜例＞マラソンコースや大規模イベントエリアなど</a:t>
            </a:r>
            <a:endParaRPr kumimoji="1" lang="en-US" altLang="ja-JP" sz="1600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47935" y="5341186"/>
            <a:ext cx="8611737" cy="733534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7800" marR="0" lvl="0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dirty="0" smtClean="0">
                <a:latin typeface="HGｺﾞｼｯｸM" pitchFamily="49" charset="-128"/>
                <a:ea typeface="HGｺﾞｼｯｸM" pitchFamily="49" charset="-128"/>
              </a:rPr>
              <a:t>静岡市は　行政情報　多くの方法で利用してもらいたい</a:t>
            </a:r>
            <a:r>
              <a:rPr lang="ja-JP" altLang="en-US" sz="1800" b="1" dirty="0">
                <a:latin typeface="HGｺﾞｼｯｸM" pitchFamily="49" charset="-128"/>
                <a:ea typeface="HGｺﾞｼｯｸM" pitchFamily="49" charset="-128"/>
              </a:rPr>
              <a:t/>
            </a:r>
            <a:br>
              <a:rPr lang="ja-JP" altLang="en-US" sz="1800" b="1" dirty="0">
                <a:latin typeface="HGｺﾞｼｯｸM" pitchFamily="49" charset="-128"/>
                <a:ea typeface="HGｺﾞｼｯｸM" pitchFamily="49" charset="-128"/>
              </a:rPr>
            </a:br>
            <a:r>
              <a:rPr lang="ja-JP" altLang="en-US" sz="1800" b="1" dirty="0" smtClean="0">
                <a:latin typeface="HGｺﾞｼｯｸM" pitchFamily="49" charset="-128"/>
                <a:ea typeface="HGｺﾞｼｯｸM" pitchFamily="49" charset="-128"/>
              </a:rPr>
              <a:t>今後は、</a:t>
            </a:r>
            <a:r>
              <a:rPr lang="ja-JP" altLang="en-US" sz="1800" b="1" dirty="0">
                <a:latin typeface="HGｺﾞｼｯｸM" pitchFamily="49" charset="-128"/>
                <a:ea typeface="HGｺﾞｼｯｸM" pitchFamily="49" charset="-128"/>
              </a:rPr>
              <a:t>様々な情報を</a:t>
            </a:r>
            <a:r>
              <a:rPr lang="ja-JP" altLang="en-US" sz="1800" b="1" dirty="0" smtClean="0">
                <a:latin typeface="HGｺﾞｼｯｸM" pitchFamily="49" charset="-128"/>
                <a:ea typeface="HGｺﾞｼｯｸM" pitchFamily="49" charset="-128"/>
              </a:rPr>
              <a:t>オープンデータ</a:t>
            </a:r>
            <a:r>
              <a:rPr lang="ja-JP" altLang="en-US" sz="1800" b="1" dirty="0">
                <a:latin typeface="HGｺﾞｼｯｸM" pitchFamily="49" charset="-128"/>
                <a:ea typeface="HGｺﾞｼｯｸM" pitchFamily="49" charset="-128"/>
              </a:rPr>
              <a:t>で</a:t>
            </a:r>
            <a:r>
              <a:rPr lang="ja-JP" altLang="en-US" sz="1800" b="1" dirty="0" smtClean="0">
                <a:latin typeface="HGｺﾞｼｯｸM" pitchFamily="49" charset="-128"/>
                <a:ea typeface="HGｺﾞｼｯｸM" pitchFamily="49" charset="-128"/>
              </a:rPr>
              <a:t>リアルタイム</a:t>
            </a:r>
            <a:r>
              <a:rPr lang="ja-JP" altLang="en-US" sz="1800" b="1" dirty="0">
                <a:latin typeface="HGｺﾞｼｯｸM" pitchFamily="49" charset="-128"/>
                <a:ea typeface="HGｺﾞｼｯｸM" pitchFamily="49" charset="-128"/>
              </a:rPr>
              <a:t>に</a:t>
            </a:r>
            <a:r>
              <a:rPr lang="ja-JP" altLang="en-US" sz="1800" b="1" dirty="0" smtClean="0">
                <a:latin typeface="HGｺﾞｼｯｸM" pitchFamily="49" charset="-128"/>
                <a:ea typeface="HGｺﾞｼｯｸM" pitchFamily="49" charset="-128"/>
              </a:rPr>
              <a:t>提供を検討</a:t>
            </a:r>
            <a:r>
              <a:rPr lang="en-US" altLang="ja-JP" sz="1800" kern="0" dirty="0">
                <a:solidFill>
                  <a:srgbClr val="00B0F0"/>
                </a:solidFill>
                <a:latin typeface="HGｺﾞｼｯｸE" pitchFamily="49" charset="-128"/>
                <a:ea typeface="HGｺﾞｼｯｸE" pitchFamily="49" charset="-128"/>
              </a:rPr>
              <a:t>	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919451" y="5353915"/>
            <a:ext cx="1937988" cy="338554"/>
          </a:xfrm>
          <a:prstGeom prst="rect">
            <a:avLst/>
          </a:prstGeom>
          <a:solidFill>
            <a:srgbClr val="FFFF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latin typeface="HGｺﾞｼｯｸM" pitchFamily="49" charset="-128"/>
                <a:ea typeface="HGｺﾞｼｯｸM" pitchFamily="49" charset="-128"/>
              </a:rPr>
              <a:t>ニーズある情報を</a:t>
            </a:r>
            <a:endParaRPr kumimoji="1" lang="ja-JP" altLang="en-US" sz="1600" dirty="0">
              <a:latin typeface="HGｺﾞｼｯｸM" pitchFamily="49" charset="-128"/>
              <a:ea typeface="HGｺﾞｼｯｸM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657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9181" y="1356937"/>
            <a:ext cx="8911989" cy="4739063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652158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平成</a:t>
            </a:r>
            <a:r>
              <a:rPr lang="en-US" altLang="ja-JP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28</a:t>
            </a: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年</a:t>
            </a:r>
            <a:r>
              <a:rPr lang="en-US" altLang="ja-JP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9</a:t>
            </a: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月現在提供データ</a:t>
            </a:r>
            <a:r>
              <a:rPr lang="ja-JP" alt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　</a:t>
            </a: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道路情報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677830"/>
              </p:ext>
            </p:extLst>
          </p:nvPr>
        </p:nvGraphicFramePr>
        <p:xfrm>
          <a:off x="254758" y="1848760"/>
          <a:ext cx="8588991" cy="18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543"/>
                <a:gridCol w="6414448"/>
              </a:tblGrid>
              <a:tr h="4054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提供データ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機能で扱う情報（概要）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</a:tr>
              <a:tr h="53054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災害情報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4216400" algn="l"/>
                        </a:tabLst>
                      </a:pPr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静岡市管理の道路・土木施設の災害場所と災害内容（原因）</a:t>
                      </a:r>
                      <a:r>
                        <a:rPr kumimoji="1" lang="en-US" altLang="ja-JP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	</a:t>
                      </a:r>
                    </a:p>
                  </a:txBody>
                  <a:tcPr anchor="ctr"/>
                </a:tc>
              </a:tr>
              <a:tr h="53054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道路規制情報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4216400" algn="l"/>
                        </a:tabLst>
                      </a:pPr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静岡市管理の道路の災害や工事の通行止などの規制と区間</a:t>
                      </a:r>
                      <a:r>
                        <a:rPr kumimoji="1" lang="en-US" altLang="ja-JP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	</a:t>
                      </a:r>
                    </a:p>
                  </a:txBody>
                  <a:tcPr anchor="ctr"/>
                </a:tc>
              </a:tr>
              <a:tr h="40546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アンダーパス冠水水位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静岡市が管理している冠水の危険があるアンダーパスにおける冠水水位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266124" y="1547742"/>
            <a:ext cx="295474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主な提供データ　</a:t>
            </a:r>
            <a:r>
              <a:rPr lang="en-US" altLang="ja-JP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【</a:t>
            </a:r>
            <a:r>
              <a:rPr lang="ja-JP" alt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動的データ</a:t>
            </a:r>
            <a:r>
              <a:rPr lang="en-US" altLang="ja-JP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】</a:t>
            </a:r>
            <a:endParaRPr kumimoji="1" lang="ja-JP" altLang="en-US" sz="1100" dirty="0">
              <a:latin typeface="HGｺﾞｼｯｸM" pitchFamily="49" charset="-128"/>
              <a:ea typeface="HGｺﾞｼｯｸM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62910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78491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十字形 9"/>
          <p:cNvSpPr/>
          <p:nvPr/>
        </p:nvSpPr>
        <p:spPr>
          <a:xfrm>
            <a:off x="2845131" y="230872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5660" y="6275060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3855" y="6289935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009038"/>
              </p:ext>
            </p:extLst>
          </p:nvPr>
        </p:nvGraphicFramePr>
        <p:xfrm>
          <a:off x="257030" y="4241866"/>
          <a:ext cx="8588991" cy="158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271"/>
                <a:gridCol w="641672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提供データ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機能で扱う情報（概要）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</a:tr>
              <a:tr h="39600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道路台帳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静岡市が管理している道路法上の道路の台帳　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</a:tr>
              <a:tr h="39600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橋梁台帳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静岡市が管理している橋　橋の名称なども提供</a:t>
                      </a:r>
                      <a:endParaRPr kumimoji="1" lang="en-US" altLang="ja-JP" sz="1400" dirty="0" smtClean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</a:tr>
              <a:tr h="39600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道路照明灯台帳</a:t>
                      </a:r>
                      <a:endParaRPr kumimoji="1" lang="ja-JP" altLang="en-US" sz="1400" dirty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HGSｺﾞｼｯｸM" pitchFamily="50" charset="-128"/>
                          <a:ea typeface="HGSｺﾞｼｯｸM" pitchFamily="50" charset="-128"/>
                        </a:rPr>
                        <a:t>静岡市が管理している道路用の照明灯　ランプ種類なども提供</a:t>
                      </a:r>
                      <a:endParaRPr kumimoji="1" lang="en-US" altLang="ja-JP" sz="1400" dirty="0" smtClean="0">
                        <a:latin typeface="HGSｺﾞｼｯｸM" pitchFamily="50" charset="-128"/>
                        <a:ea typeface="HGSｺﾞｼｯｸM" pitchFamily="50" charset="-12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268396" y="3927200"/>
            <a:ext cx="295474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主な提供データ　</a:t>
            </a:r>
            <a:r>
              <a:rPr lang="en-US" altLang="ja-JP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【</a:t>
            </a:r>
            <a:r>
              <a:rPr lang="ja-JP" alt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静的データ</a:t>
            </a:r>
            <a:r>
              <a:rPr lang="en-US" altLang="ja-JP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】</a:t>
            </a:r>
            <a:endParaRPr kumimoji="1" lang="ja-JP" altLang="en-US" sz="1100" dirty="0">
              <a:latin typeface="HGｺﾞｼｯｸM" pitchFamily="49" charset="-128"/>
              <a:ea typeface="HGｺﾞｼｯｸM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72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9181" y="1323834"/>
            <a:ext cx="8911989" cy="489954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586842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道路の災害情報は？　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62910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78491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十字形 9"/>
          <p:cNvSpPr/>
          <p:nvPr/>
        </p:nvSpPr>
        <p:spPr>
          <a:xfrm>
            <a:off x="2845131" y="230872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5660" y="6351262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3855" y="6366137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1583" y="1401158"/>
            <a:ext cx="8625384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3500"/>
              </a:lnSpc>
            </a:pPr>
            <a:r>
              <a:rPr kumimoji="1" lang="ja-JP" altLang="en-US" sz="2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道路上の災害をポイントで提供</a:t>
            </a:r>
            <a:endParaRPr kumimoji="1" lang="en-US" altLang="ja-JP" sz="2800" spc="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  <a:p>
            <a:pPr marL="0" lvl="1" algn="ctr">
              <a:lnSpc>
                <a:spcPts val="2500"/>
              </a:lnSpc>
            </a:pPr>
            <a:r>
              <a:rPr kumimoji="1" lang="ja-JP" altLang="en-US" sz="20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原因が</a:t>
            </a:r>
            <a:r>
              <a:rPr kumimoji="1" lang="ja-JP" altLang="en-US" sz="2000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多</a:t>
            </a:r>
            <a:r>
              <a:rPr kumimoji="1" lang="ja-JP" altLang="en-US" sz="20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く　専門用語で難しい　利用のため少し説明を</a:t>
            </a:r>
            <a:endParaRPr kumimoji="1" lang="en-US" altLang="ja-JP" sz="18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430780"/>
              </p:ext>
            </p:extLst>
          </p:nvPr>
        </p:nvGraphicFramePr>
        <p:xfrm>
          <a:off x="254742" y="2393288"/>
          <a:ext cx="4140000" cy="28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795"/>
                <a:gridCol w="1705970"/>
                <a:gridCol w="1392235"/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区分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原因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原因詳細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（土砂災害）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法面崩壊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（土砂災害）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落石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（土砂災害）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崩土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（土砂災害）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土石流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（土砂災害）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土砂堆積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（河川・浸水害）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破堤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（河川・浸水害）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河道閉塞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（河川・浸水害）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道路冠水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（河川・浸水害）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浸水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10673"/>
              </p:ext>
            </p:extLst>
          </p:nvPr>
        </p:nvGraphicFramePr>
        <p:xfrm>
          <a:off x="4706262" y="2395560"/>
          <a:ext cx="4140000" cy="28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795"/>
                <a:gridCol w="1705970"/>
                <a:gridCol w="1392235"/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区分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原因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原因詳細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（倒木）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倒木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（橋梁）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橋梁損壊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（橋梁）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落橋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（道路災害）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道路亀裂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（道路災害）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路肩崩壊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（道路災害）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路面陥没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（道路災害）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路面隆起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（道路災害）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施設損傷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災害　（道路災害）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/>
                        <a:t>沿道障害</a:t>
                      </a:r>
                      <a:endParaRPr kumimoji="1" lang="ja-JP" altLang="en-US" sz="1200" dirty="0"/>
                    </a:p>
                  </a:txBody>
                  <a:tcPr marT="36000" marB="36000" anchor="ctr"/>
                </a:tc>
              </a:tr>
            </a:tbl>
          </a:graphicData>
        </a:graphic>
      </p:graphicFrame>
      <p:grpSp>
        <p:nvGrpSpPr>
          <p:cNvPr id="13" name="グループ化 12"/>
          <p:cNvGrpSpPr/>
          <p:nvPr/>
        </p:nvGrpSpPr>
        <p:grpSpPr>
          <a:xfrm>
            <a:off x="204716" y="5406177"/>
            <a:ext cx="8640000" cy="738664"/>
            <a:chOff x="204716" y="5720081"/>
            <a:chExt cx="8640000" cy="738664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204716" y="5720081"/>
              <a:ext cx="8640000" cy="7386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「しずみ</a:t>
              </a:r>
              <a:r>
                <a:rPr lang="ja-JP" altLang="en-US" sz="18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ち</a:t>
              </a:r>
              <a:r>
                <a:rPr lang="en-US" altLang="ja-JP" sz="1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info</a:t>
              </a:r>
              <a:r>
                <a:rPr lang="ja-JP" altLang="en-US" sz="1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」例　　</a:t>
              </a:r>
              <a:r>
                <a:rPr lang="ja-JP" altLang="en-US" sz="1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赤枠は今後追加予定</a:t>
              </a:r>
              <a:endParaRPr kumimoji="1" lang="en-US" altLang="ja-JP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endParaRPr>
            </a:p>
            <a:p>
              <a:pPr algn="ctr"/>
              <a:r>
                <a:rPr kumimoji="1" lang="ja-JP" alt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精度が低い情報、応急対応終了情報　→　非公開</a:t>
              </a:r>
              <a:endParaRPr kumimoji="1" lang="ja-JP" altLang="en-US" sz="1800" dirty="0"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810227" y="6036304"/>
              <a:ext cx="1241952" cy="412934"/>
            </a:xfrm>
            <a:prstGeom prst="rect">
              <a:avLst/>
            </a:prstGeom>
            <a:solidFill>
              <a:srgbClr val="FFFF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kumimoji="1"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ｺﾞｼｯｸM" pitchFamily="49" charset="-128"/>
                  <a:ea typeface="HGｺﾞｼｯｸM" pitchFamily="49" charset="-128"/>
                </a:rPr>
                <a:t>非公開</a:t>
              </a: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1734670" y="2662518"/>
            <a:ext cx="1224000" cy="2597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6203573" y="2667001"/>
            <a:ext cx="1224000" cy="2597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6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9181" y="1255594"/>
            <a:ext cx="8911989" cy="499508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 bwMode="auto">
          <a:xfrm>
            <a:off x="150126" y="586842"/>
            <a:ext cx="8816454" cy="6141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itchFamily="49" charset="-128"/>
                <a:ea typeface="HGｺﾞｼｯｸE" pitchFamily="49" charset="-128"/>
              </a:rPr>
              <a:t>道路の災害・規制　法面崩壊収集（例）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E" pitchFamily="49" charset="-128"/>
              <a:ea typeface="HGｺﾞｼｯｸE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" y="62910"/>
            <a:ext cx="2639568" cy="4876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1" y="78491"/>
            <a:ext cx="537091" cy="4578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十字形 9"/>
          <p:cNvSpPr/>
          <p:nvPr/>
        </p:nvSpPr>
        <p:spPr>
          <a:xfrm>
            <a:off x="2845131" y="230872"/>
            <a:ext cx="200025" cy="200025"/>
          </a:xfrm>
          <a:prstGeom prst="plus">
            <a:avLst>
              <a:gd name="adj" fmla="val 381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5660" y="6351262"/>
            <a:ext cx="8625384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982663" indent="-82550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http://opendata-api-wiki-dot-shizuokashi-road.appspot.com/</a:t>
            </a:r>
            <a:endParaRPr lang="en-U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3855" y="6366137"/>
            <a:ext cx="8825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Wiki</a:t>
            </a:r>
            <a:endParaRPr kumimoji="1" lang="ja-JP" altLang="en-US" sz="1400" dirty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1583" y="1305622"/>
            <a:ext cx="8625384" cy="5027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ts val="3200"/>
              </a:lnSpc>
            </a:pPr>
            <a:r>
              <a:rPr kumimoji="1" lang="ja-JP" altLang="en-US" sz="2800" spc="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法面？土木用語です　</a:t>
            </a:r>
            <a:r>
              <a:rPr kumimoji="1" lang="ja-JP" altLang="en-US" sz="1800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M" pitchFamily="49" charset="-128"/>
                <a:ea typeface="HGｺﾞｼｯｸM" pitchFamily="49" charset="-128"/>
              </a:rPr>
              <a:t>それは人工的な斜面</a:t>
            </a:r>
            <a:endParaRPr kumimoji="1" lang="en-US" altLang="ja-JP" sz="1800" spc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ｺﾞｼｯｸM" pitchFamily="49" charset="-128"/>
              <a:ea typeface="HGｺﾞｼｯｸM" pitchFamily="49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2483960" y="1881876"/>
            <a:ext cx="6398360" cy="3597619"/>
            <a:chOff x="259336" y="1881876"/>
            <a:chExt cx="6398360" cy="359761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36" y="1881876"/>
              <a:ext cx="6398360" cy="3597619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6" name="円/楕円 5"/>
            <p:cNvSpPr/>
            <p:nvPr/>
          </p:nvSpPr>
          <p:spPr>
            <a:xfrm>
              <a:off x="4421874" y="3152633"/>
              <a:ext cx="272955" cy="272955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93023" y="5186165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2456632" y="1884168"/>
            <a:ext cx="6395025" cy="3597619"/>
            <a:chOff x="272960" y="1884169"/>
            <a:chExt cx="6395025" cy="3597619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0" y="1884169"/>
              <a:ext cx="6395025" cy="3597619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336239" y="5186151"/>
              <a:ext cx="121960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442915" y="1891792"/>
            <a:ext cx="6398360" cy="3597619"/>
            <a:chOff x="245645" y="1878146"/>
            <a:chExt cx="6398360" cy="3597619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45" y="1878146"/>
              <a:ext cx="6398360" cy="3597619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281650" y="5188438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4408210" y="4404500"/>
              <a:ext cx="286603" cy="28660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/>
          <p:cNvGrpSpPr/>
          <p:nvPr/>
        </p:nvGrpSpPr>
        <p:grpSpPr>
          <a:xfrm>
            <a:off x="2442987" y="1883387"/>
            <a:ext cx="6398360" cy="3597619"/>
            <a:chOff x="2470284" y="1883388"/>
            <a:chExt cx="6398360" cy="3597619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284" y="1883388"/>
              <a:ext cx="6398360" cy="3597619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2510768" y="5202908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grpSp>
        <p:nvGrpSpPr>
          <p:cNvPr id="77" name="グループ化 76"/>
          <p:cNvGrpSpPr/>
          <p:nvPr/>
        </p:nvGrpSpPr>
        <p:grpSpPr>
          <a:xfrm>
            <a:off x="2445389" y="1883391"/>
            <a:ext cx="6398360" cy="3597619"/>
            <a:chOff x="286604" y="1881881"/>
            <a:chExt cx="6398360" cy="3597619"/>
          </a:xfrm>
        </p:grpSpPr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04" y="1881881"/>
              <a:ext cx="6398360" cy="3597619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79" name="テキスト ボックス 78"/>
            <p:cNvSpPr txBox="1"/>
            <p:nvPr/>
          </p:nvSpPr>
          <p:spPr>
            <a:xfrm>
              <a:off x="3138613" y="5189262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2483891" y="1909186"/>
            <a:ext cx="6398360" cy="3597619"/>
            <a:chOff x="300256" y="1854595"/>
            <a:chExt cx="6398360" cy="3597619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56" y="1854595"/>
              <a:ext cx="6398360" cy="3597619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3130604" y="5173338"/>
              <a:ext cx="351470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Google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　Ⓒ　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2016 ZENRIN CO,LTD(Z16KC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第</a:t>
              </a:r>
              <a:r>
                <a:rPr kumimoji="1" lang="en-US" altLang="ja-JP" sz="1050" dirty="0" smtClean="0">
                  <a:latin typeface="HGｺﾞｼｯｸM" pitchFamily="49" charset="-128"/>
                  <a:ea typeface="HGｺﾞｼｯｸM" pitchFamily="49" charset="-128"/>
                </a:rPr>
                <a:t>464</a:t>
              </a:r>
              <a:r>
                <a:rPr kumimoji="1" lang="ja-JP" altLang="en-US" sz="1050" dirty="0" smtClean="0">
                  <a:latin typeface="HGｺﾞｼｯｸM" pitchFamily="49" charset="-128"/>
                  <a:ea typeface="HGｺﾞｼｯｸM" pitchFamily="49" charset="-128"/>
                </a:rPr>
                <a:t>号）</a:t>
              </a:r>
              <a:endParaRPr kumimoji="1" lang="en-US" altLang="ja-JP" sz="1050" dirty="0" smtClean="0">
                <a:latin typeface="HGｺﾞｼｯｸM" pitchFamily="49" charset="-128"/>
                <a:ea typeface="HGｺﾞｼｯｸM" pitchFamily="49" charset="-128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272895" y="1856090"/>
            <a:ext cx="383499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災害箇所　静岡市葵区蕨野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被災日時　</a:t>
            </a: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28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年</a:t>
            </a: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1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月</a:t>
            </a:r>
            <a:r>
              <a:rPr kumimoji="1" lang="en-US" altLang="ja-JP" sz="1600" spc="500" dirty="0" smtClean="0">
                <a:latin typeface="HGｺﾞｼｯｸM" pitchFamily="49" charset="-128"/>
                <a:ea typeface="HGｺﾞｼｯｸM" pitchFamily="49" charset="-128"/>
              </a:rPr>
              <a:t>30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日</a:t>
            </a:r>
            <a:r>
              <a:rPr kumimoji="1" lang="en-US" altLang="ja-JP" sz="1400" spc="500" dirty="0">
                <a:latin typeface="HGｺﾞｼｯｸM" pitchFamily="49" charset="-128"/>
                <a:ea typeface="HGｺﾞｼｯｸM" pitchFamily="49" charset="-128"/>
              </a:rPr>
              <a:t>(</a:t>
            </a:r>
            <a:r>
              <a:rPr kumimoji="1" lang="ja-JP" altLang="en-US" sz="1400" spc="500" dirty="0" smtClean="0">
                <a:latin typeface="HGｺﾞｼｯｸM" pitchFamily="49" charset="-128"/>
                <a:ea typeface="HGｺﾞｼｯｸM" pitchFamily="49" charset="-128"/>
              </a:rPr>
              <a:t>土</a:t>
            </a:r>
            <a:r>
              <a:rPr kumimoji="1" lang="en-US" altLang="ja-JP" sz="1400" spc="500" dirty="0">
                <a:latin typeface="HGｺﾞｼｯｸM" pitchFamily="49" charset="-128"/>
                <a:ea typeface="HGｺﾞｼｯｸM" pitchFamily="49" charset="-128"/>
              </a:rPr>
              <a:t>)</a:t>
            </a:r>
            <a:endParaRPr kumimoji="1" lang="ja-JP" altLang="en-US" spc="500" dirty="0" smtClean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3763" y="2502085"/>
            <a:ext cx="385777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被災前　ストリートビュー</a:t>
            </a:r>
            <a:endParaRPr kumimoji="1" lang="en-US" altLang="ja-JP" spc="500" dirty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法面落石防止網対策済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7831" y="3137526"/>
            <a:ext cx="3887356" cy="1508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法面崩壊発生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通常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200" spc="500" dirty="0" smtClean="0">
                <a:latin typeface="HGｺﾞｼｯｸM" pitchFamily="49" charset="-128"/>
                <a:ea typeface="HGｺﾞｼｯｸM" pitchFamily="49" charset="-128"/>
              </a:rPr>
              <a:t>住民・道路利用者・警察など情報提供</a:t>
            </a:r>
            <a:endParaRPr kumimoji="1" lang="en-US" altLang="ja-JP" sz="12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>
                <a:latin typeface="HGｺﾞｼｯｸM" pitchFamily="49" charset="-128"/>
                <a:ea typeface="HGｺﾞｼｯｸM" pitchFamily="49" charset="-128"/>
              </a:rPr>
              <a:t>　</a:t>
            </a: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↓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職員現地出動　現地確認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タブレットで災害情報登録</a:t>
            </a:r>
            <a:r>
              <a:rPr kumimoji="1" lang="ja-JP" altLang="en-US" sz="1000" spc="500" dirty="0" smtClean="0">
                <a:latin typeface="HGｺﾞｼｯｸM" pitchFamily="49" charset="-128"/>
                <a:ea typeface="HGｺﾞｼｯｸM" pitchFamily="49" charset="-128"/>
              </a:rPr>
              <a:t> </a:t>
            </a:r>
            <a:r>
              <a:rPr kumimoji="1" lang="en-US" altLang="ja-JP" sz="1000" b="1" dirty="0" smtClean="0">
                <a:solidFill>
                  <a:srgbClr val="FF0000"/>
                </a:solidFill>
                <a:latin typeface="HGｺﾞｼｯｸM" pitchFamily="49" charset="-128"/>
                <a:ea typeface="HGｺﾞｼｯｸM" pitchFamily="49" charset="-128"/>
              </a:rPr>
              <a:t>open</a:t>
            </a:r>
            <a:endParaRPr kumimoji="1" lang="ja-JP" altLang="en-US" b="1" dirty="0" smtClean="0">
              <a:solidFill>
                <a:srgbClr val="FF0000"/>
              </a:solidFill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63767" y="5108810"/>
            <a:ext cx="387369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現場と庁舎で情報共有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庁舎で災害情報を公開</a:t>
            </a:r>
            <a:endParaRPr kumimoji="1" lang="ja-JP" altLang="en-US" sz="1000" b="1" dirty="0">
              <a:solidFill>
                <a:srgbClr val="FF0000"/>
              </a:solidFill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6944" y="5743441"/>
            <a:ext cx="387369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孤立していた集落</a:t>
            </a:r>
            <a:endParaRPr kumimoji="1" lang="en-US" altLang="ja-JP" sz="1600" spc="500" dirty="0" smtClean="0">
              <a:latin typeface="HGｺﾞｼｯｸM" pitchFamily="49" charset="-128"/>
              <a:ea typeface="HGｺﾞｼｯｸM" pitchFamily="49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1495" y="4710746"/>
            <a:ext cx="387369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1600" spc="500" dirty="0" smtClean="0">
                <a:latin typeface="HGｺﾞｼｯｸM" pitchFamily="49" charset="-128"/>
                <a:ea typeface="HGｺﾞｼｯｸM" pitchFamily="49" charset="-128"/>
              </a:rPr>
              <a:t>現場到着後、災害情報登録</a:t>
            </a:r>
            <a:r>
              <a:rPr kumimoji="1" lang="ja-JP" altLang="en-US" sz="1000" spc="500" dirty="0" smtClean="0">
                <a:latin typeface="HGｺﾞｼｯｸM" pitchFamily="49" charset="-128"/>
                <a:ea typeface="HGｺﾞｼｯｸM" pitchFamily="49" charset="-128"/>
              </a:rPr>
              <a:t> </a:t>
            </a:r>
            <a:r>
              <a:rPr kumimoji="1" lang="en-US" altLang="ja-JP" sz="1000" b="1" dirty="0" smtClean="0">
                <a:solidFill>
                  <a:srgbClr val="FF0000"/>
                </a:solidFill>
                <a:latin typeface="HGｺﾞｼｯｸM" pitchFamily="49" charset="-128"/>
                <a:ea typeface="HGｺﾞｼｯｸM" pitchFamily="49" charset="-128"/>
              </a:rPr>
              <a:t>open</a:t>
            </a:r>
            <a:endParaRPr kumimoji="1" lang="ja-JP" altLang="en-US" sz="1000" b="1" dirty="0">
              <a:solidFill>
                <a:srgbClr val="FF0000"/>
              </a:solidFill>
              <a:latin typeface="HGｺﾞｼｯｸM" pitchFamily="49" charset="-128"/>
              <a:ea typeface="HGｺﾞｼｯｸM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35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23" grpId="0" animBg="1"/>
      <p:bldP spid="23" grpId="1" animBg="1"/>
      <p:bldP spid="20" grpId="0" animBg="1"/>
      <p:bldP spid="20" grpId="1" animBg="1"/>
      <p:bldP spid="37" grpId="0" animBg="1"/>
      <p:bldP spid="37" grpId="1" animBg="1"/>
      <p:bldP spid="53" grpId="0" animBg="1"/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1">
            <a:lumMod val="40000"/>
            <a:lumOff val="60000"/>
          </a:schemeClr>
        </a:solidFill>
        <a:ln w="19050">
          <a:noFill/>
        </a:ln>
      </a:spPr>
      <a:bodyPr wrap="square" rtlCol="0">
        <a:spAutoFit/>
      </a:bodyPr>
      <a:lstStyle>
        <a:defPPr>
          <a:spcBef>
            <a:spcPts val="600"/>
          </a:spcBef>
          <a:defRPr kumimoji="1" spc="500" dirty="0" smtClean="0">
            <a:latin typeface="HGｺﾞｼｯｸM" pitchFamily="49" charset="-128"/>
            <a:ea typeface="HGｺﾞｼｯｸM" pitchFamily="49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16723</TotalTime>
  <Pages>0</Pages>
  <Words>1167</Words>
  <Characters>0</Characters>
  <Application>Microsoft Office PowerPoint</Application>
  <DocSecurity>0</DocSecurity>
  <PresentationFormat>画面に合わせる (4:3)</PresentationFormat>
  <Lines>0</Lines>
  <Paragraphs>443</Paragraphs>
  <Slides>20</Slides>
  <Notes>20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Office ​​テーマ</vt:lpstr>
      <vt:lpstr>PowerPoint プレゼンテーション</vt:lpstr>
      <vt:lpstr>「しずみちinfo」ＡＰＩ</vt:lpstr>
      <vt:lpstr>そもそも　「しずみちinfo」とは</vt:lpstr>
      <vt:lpstr>「しずみちinfo」による情報提供の課題</vt:lpstr>
      <vt:lpstr>「しずみちinfo」ＡＰＩ　どんなＡＰＩ？</vt:lpstr>
      <vt:lpstr>提供するデータとは？</vt:lpstr>
      <vt:lpstr>平成28年9月現在提供データ　道路情報</vt:lpstr>
      <vt:lpstr>道路の災害情報は？　</vt:lpstr>
      <vt:lpstr>道路の災害・規制　法面崩壊収集（例）</vt:lpstr>
      <vt:lpstr>道路の災害・規制　法面崩壊収集（例）</vt:lpstr>
      <vt:lpstr>道路の通行規制情報は？　</vt:lpstr>
      <vt:lpstr>機械的読込が難しい？　通行規制情報　</vt:lpstr>
      <vt:lpstr>片側交互通行　規制概要　</vt:lpstr>
      <vt:lpstr>IoT　×　オープンデータ</vt:lpstr>
      <vt:lpstr>APIで提供する　リアルタイムとは？</vt:lpstr>
      <vt:lpstr> 道路台帳とは　　道路規制情報にも利用</vt:lpstr>
      <vt:lpstr>現在の道路情報の課題</vt:lpstr>
      <vt:lpstr>構築中のオープンデータ　イベント情報</vt:lpstr>
      <vt:lpstr>大規模イベント情報　検討　</vt:lpstr>
      <vt:lpstr>今　後　は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ams_mobile_1</dc:creator>
  <cp:lastModifiedBy>MRI</cp:lastModifiedBy>
  <cp:revision>690</cp:revision>
  <cp:lastPrinted>2016-01-29T11:00:01Z</cp:lastPrinted>
  <dcterms:created xsi:type="dcterms:W3CDTF">2014-09-11T08:13:46Z</dcterms:created>
  <dcterms:modified xsi:type="dcterms:W3CDTF">2016-10-11T10:32:17Z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1041-9.1.0.4586</vt:lpwstr>
  </property>
  <property fmtid="{D5CDD505-2E9C-101B-9397-08002B2CF9AE}" pid="3" name="_MarkAsFinal">
    <vt:bool>true</vt:bool>
  </property>
</Properties>
</file>