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7" r:id="rId2"/>
    <p:sldId id="256" r:id="rId3"/>
    <p:sldId id="278" r:id="rId4"/>
    <p:sldId id="269" r:id="rId5"/>
    <p:sldId id="279" r:id="rId6"/>
    <p:sldId id="268" r:id="rId7"/>
    <p:sldId id="275" r:id="rId8"/>
    <p:sldId id="273" r:id="rId9"/>
    <p:sldId id="274" r:id="rId10"/>
    <p:sldId id="277" r:id="rId11"/>
    <p:sldId id="258" r:id="rId12"/>
    <p:sldId id="259" r:id="rId13"/>
    <p:sldId id="260" r:id="rId14"/>
    <p:sldId id="261" r:id="rId15"/>
    <p:sldId id="262" r:id="rId16"/>
    <p:sldId id="263" r:id="rId17"/>
    <p:sldId id="264" r:id="rId18"/>
    <p:sldId id="265" r:id="rId19"/>
    <p:sldId id="266" r:id="rId20"/>
    <p:sldId id="267" r:id="rId21"/>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1AE748A1-0F26-46D6-BC3B-616D8434FC96}">
          <p14:sldIdLst>
            <p14:sldId id="257"/>
            <p14:sldId id="256"/>
            <p14:sldId id="278"/>
            <p14:sldId id="269"/>
            <p14:sldId id="279"/>
          </p14:sldIdLst>
        </p14:section>
        <p14:section name="タイトルなしのセクション" id="{DC8FC5F6-0401-4694-9563-F2F12998856B}">
          <p14:sldIdLst>
            <p14:sldId id="268"/>
            <p14:sldId id="275"/>
            <p14:sldId id="273"/>
            <p14:sldId id="274"/>
            <p14:sldId id="277"/>
            <p14:sldId id="258"/>
            <p14:sldId id="259"/>
            <p14:sldId id="260"/>
            <p14:sldId id="261"/>
            <p14:sldId id="262"/>
            <p14:sldId id="263"/>
            <p14:sldId id="264"/>
            <p14:sldId id="265"/>
            <p14:sldId id="266"/>
            <p14:sldId id="26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8597" autoAdjust="0"/>
  </p:normalViewPr>
  <p:slideViewPr>
    <p:cSldViewPr snapToGrid="0">
      <p:cViewPr varScale="1">
        <p:scale>
          <a:sx n="55" d="100"/>
          <a:sy n="55" d="100"/>
        </p:scale>
        <p:origin x="177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__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___3.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ja-JP" altLang="en-US" dirty="0" smtClean="0"/>
              <a:t>オープンデータ利用状況</a:t>
            </a:r>
            <a:endParaRPr lang="ja-JP" altLang="en-US" dirty="0"/>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ja-JP"/>
        </a:p>
      </c:txPr>
    </c:title>
    <c:autoTitleDeleted val="0"/>
    <c:plotArea>
      <c:layout/>
      <c:lineChart>
        <c:grouping val="standard"/>
        <c:varyColors val="0"/>
        <c:ser>
          <c:idx val="0"/>
          <c:order val="0"/>
          <c:tx>
            <c:strRef>
              <c:f>Sheet1!$B$1</c:f>
              <c:strCache>
                <c:ptCount val="1"/>
                <c:pt idx="0">
                  <c:v>廃業</c:v>
                </c:pt>
              </c:strCache>
            </c:strRef>
          </c:tx>
          <c:spPr>
            <a:ln w="31750" cap="rnd">
              <a:solidFill>
                <a:schemeClr val="accent6"/>
              </a:solidFill>
              <a:round/>
            </a:ln>
            <a:effectLst/>
          </c:spPr>
          <c:marker>
            <c:symbol val="circle"/>
            <c:size val="17"/>
            <c:spPr>
              <a:solidFill>
                <a:schemeClr val="accent6"/>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Sheet1!$A$2:$A$15</c:f>
              <c:strCache>
                <c:ptCount val="14"/>
                <c:pt idx="0">
                  <c:v>H27.12</c:v>
                </c:pt>
                <c:pt idx="1">
                  <c:v>H28.1</c:v>
                </c:pt>
                <c:pt idx="2">
                  <c:v>H28.2</c:v>
                </c:pt>
                <c:pt idx="3">
                  <c:v>H28.3</c:v>
                </c:pt>
                <c:pt idx="4">
                  <c:v>H28.4</c:v>
                </c:pt>
                <c:pt idx="5">
                  <c:v>H28.5</c:v>
                </c:pt>
                <c:pt idx="6">
                  <c:v>H28.6</c:v>
                </c:pt>
                <c:pt idx="7">
                  <c:v>H28.7</c:v>
                </c:pt>
                <c:pt idx="8">
                  <c:v>H28.8</c:v>
                </c:pt>
                <c:pt idx="9">
                  <c:v>H28.9</c:v>
                </c:pt>
                <c:pt idx="10">
                  <c:v>H28.10</c:v>
                </c:pt>
                <c:pt idx="11">
                  <c:v>H28.11</c:v>
                </c:pt>
                <c:pt idx="12">
                  <c:v>H28.12</c:v>
                </c:pt>
                <c:pt idx="13">
                  <c:v>H29.1</c:v>
                </c:pt>
              </c:strCache>
            </c:strRef>
          </c:cat>
          <c:val>
            <c:numRef>
              <c:f>Sheet1!$B$2:$B$15</c:f>
              <c:numCache>
                <c:formatCode>General</c:formatCode>
                <c:ptCount val="14"/>
                <c:pt idx="0">
                  <c:v>0</c:v>
                </c:pt>
                <c:pt idx="1">
                  <c:v>0</c:v>
                </c:pt>
                <c:pt idx="2">
                  <c:v>9</c:v>
                </c:pt>
                <c:pt idx="3">
                  <c:v>10</c:v>
                </c:pt>
                <c:pt idx="4">
                  <c:v>3</c:v>
                </c:pt>
                <c:pt idx="5">
                  <c:v>3</c:v>
                </c:pt>
                <c:pt idx="6">
                  <c:v>2</c:v>
                </c:pt>
                <c:pt idx="7">
                  <c:v>1</c:v>
                </c:pt>
                <c:pt idx="8">
                  <c:v>2</c:v>
                </c:pt>
                <c:pt idx="9">
                  <c:v>2</c:v>
                </c:pt>
                <c:pt idx="10">
                  <c:v>0</c:v>
                </c:pt>
                <c:pt idx="11">
                  <c:v>0</c:v>
                </c:pt>
                <c:pt idx="12">
                  <c:v>2</c:v>
                </c:pt>
                <c:pt idx="13">
                  <c:v>5</c:v>
                </c:pt>
              </c:numCache>
            </c:numRef>
          </c:val>
          <c:smooth val="0"/>
        </c:ser>
        <c:ser>
          <c:idx val="1"/>
          <c:order val="1"/>
          <c:tx>
            <c:strRef>
              <c:f>Sheet1!$C$1</c:f>
              <c:strCache>
                <c:ptCount val="1"/>
                <c:pt idx="0">
                  <c:v>全施設</c:v>
                </c:pt>
              </c:strCache>
            </c:strRef>
          </c:tx>
          <c:spPr>
            <a:ln w="31750" cap="rnd">
              <a:solidFill>
                <a:schemeClr val="accent5"/>
              </a:solidFill>
              <a:round/>
            </a:ln>
            <a:effectLst/>
          </c:spPr>
          <c:marker>
            <c:symbol val="circle"/>
            <c:size val="17"/>
            <c:spPr>
              <a:solidFill>
                <a:schemeClr val="accent5"/>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Sheet1!$A$2:$A$15</c:f>
              <c:strCache>
                <c:ptCount val="14"/>
                <c:pt idx="0">
                  <c:v>H27.12</c:v>
                </c:pt>
                <c:pt idx="1">
                  <c:v>H28.1</c:v>
                </c:pt>
                <c:pt idx="2">
                  <c:v>H28.2</c:v>
                </c:pt>
                <c:pt idx="3">
                  <c:v>H28.3</c:v>
                </c:pt>
                <c:pt idx="4">
                  <c:v>H28.4</c:v>
                </c:pt>
                <c:pt idx="5">
                  <c:v>H28.5</c:v>
                </c:pt>
                <c:pt idx="6">
                  <c:v>H28.6</c:v>
                </c:pt>
                <c:pt idx="7">
                  <c:v>H28.7</c:v>
                </c:pt>
                <c:pt idx="8">
                  <c:v>H28.8</c:v>
                </c:pt>
                <c:pt idx="9">
                  <c:v>H28.9</c:v>
                </c:pt>
                <c:pt idx="10">
                  <c:v>H28.10</c:v>
                </c:pt>
                <c:pt idx="11">
                  <c:v>H28.11</c:v>
                </c:pt>
                <c:pt idx="12">
                  <c:v>H28.12</c:v>
                </c:pt>
                <c:pt idx="13">
                  <c:v>H29.1</c:v>
                </c:pt>
              </c:strCache>
            </c:strRef>
          </c:cat>
          <c:val>
            <c:numRef>
              <c:f>Sheet1!$C$2:$C$15</c:f>
              <c:numCache>
                <c:formatCode>General</c:formatCode>
                <c:ptCount val="14"/>
                <c:pt idx="0">
                  <c:v>29</c:v>
                </c:pt>
                <c:pt idx="1">
                  <c:v>37</c:v>
                </c:pt>
                <c:pt idx="2">
                  <c:v>21</c:v>
                </c:pt>
                <c:pt idx="3">
                  <c:v>20</c:v>
                </c:pt>
                <c:pt idx="4">
                  <c:v>36</c:v>
                </c:pt>
                <c:pt idx="5">
                  <c:v>37</c:v>
                </c:pt>
                <c:pt idx="6">
                  <c:v>24</c:v>
                </c:pt>
                <c:pt idx="7">
                  <c:v>20</c:v>
                </c:pt>
                <c:pt idx="8">
                  <c:v>31</c:v>
                </c:pt>
                <c:pt idx="9">
                  <c:v>20</c:v>
                </c:pt>
                <c:pt idx="10">
                  <c:v>24</c:v>
                </c:pt>
                <c:pt idx="11">
                  <c:v>17</c:v>
                </c:pt>
                <c:pt idx="12">
                  <c:v>22</c:v>
                </c:pt>
                <c:pt idx="13">
                  <c:v>34</c:v>
                </c:pt>
              </c:numCache>
            </c:numRef>
          </c:val>
          <c:smooth val="0"/>
        </c:ser>
        <c:ser>
          <c:idx val="2"/>
          <c:order val="2"/>
          <c:tx>
            <c:strRef>
              <c:f>Sheet1!$D$1</c:f>
              <c:strCache>
                <c:ptCount val="1"/>
                <c:pt idx="0">
                  <c:v>新規許可（各月累計）</c:v>
                </c:pt>
              </c:strCache>
            </c:strRef>
          </c:tx>
          <c:spPr>
            <a:ln w="31750" cap="rnd">
              <a:solidFill>
                <a:schemeClr val="accent4"/>
              </a:solidFill>
              <a:round/>
            </a:ln>
            <a:effectLst/>
          </c:spPr>
          <c:marker>
            <c:symbol val="circle"/>
            <c:size val="17"/>
            <c:spPr>
              <a:solidFill>
                <a:schemeClr val="accent4"/>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Sheet1!$A$2:$A$15</c:f>
              <c:strCache>
                <c:ptCount val="14"/>
                <c:pt idx="0">
                  <c:v>H27.12</c:v>
                </c:pt>
                <c:pt idx="1">
                  <c:v>H28.1</c:v>
                </c:pt>
                <c:pt idx="2">
                  <c:v>H28.2</c:v>
                </c:pt>
                <c:pt idx="3">
                  <c:v>H28.3</c:v>
                </c:pt>
                <c:pt idx="4">
                  <c:v>H28.4</c:v>
                </c:pt>
                <c:pt idx="5">
                  <c:v>H28.5</c:v>
                </c:pt>
                <c:pt idx="6">
                  <c:v>H28.6</c:v>
                </c:pt>
                <c:pt idx="7">
                  <c:v>H28.7</c:v>
                </c:pt>
                <c:pt idx="8">
                  <c:v>H28.8</c:v>
                </c:pt>
                <c:pt idx="9">
                  <c:v>H28.9</c:v>
                </c:pt>
                <c:pt idx="10">
                  <c:v>H28.10</c:v>
                </c:pt>
                <c:pt idx="11">
                  <c:v>H28.11</c:v>
                </c:pt>
                <c:pt idx="12">
                  <c:v>H28.12</c:v>
                </c:pt>
                <c:pt idx="13">
                  <c:v>H29.1</c:v>
                </c:pt>
              </c:strCache>
            </c:strRef>
          </c:cat>
          <c:val>
            <c:numRef>
              <c:f>Sheet1!$D$2:$D$15</c:f>
              <c:numCache>
                <c:formatCode>General</c:formatCode>
                <c:ptCount val="14"/>
                <c:pt idx="0">
                  <c:v>74</c:v>
                </c:pt>
                <c:pt idx="1">
                  <c:v>133</c:v>
                </c:pt>
                <c:pt idx="2">
                  <c:v>55</c:v>
                </c:pt>
                <c:pt idx="3">
                  <c:v>77</c:v>
                </c:pt>
                <c:pt idx="4">
                  <c:v>53</c:v>
                </c:pt>
                <c:pt idx="5">
                  <c:v>81</c:v>
                </c:pt>
                <c:pt idx="6">
                  <c:v>52</c:v>
                </c:pt>
                <c:pt idx="7">
                  <c:v>38</c:v>
                </c:pt>
                <c:pt idx="8">
                  <c:v>65</c:v>
                </c:pt>
                <c:pt idx="9">
                  <c:v>81</c:v>
                </c:pt>
                <c:pt idx="10">
                  <c:v>59</c:v>
                </c:pt>
                <c:pt idx="11">
                  <c:v>51</c:v>
                </c:pt>
                <c:pt idx="12">
                  <c:v>104</c:v>
                </c:pt>
                <c:pt idx="13">
                  <c:v>89</c:v>
                </c:pt>
              </c:numCache>
            </c:numRef>
          </c:val>
          <c:smooth val="0"/>
        </c:ser>
        <c:dLbls>
          <c:dLblPos val="ctr"/>
          <c:showLegendKey val="0"/>
          <c:showVal val="1"/>
          <c:showCatName val="0"/>
          <c:showSerName val="0"/>
          <c:showPercent val="0"/>
          <c:showBubbleSize val="0"/>
        </c:dLbls>
        <c:marker val="1"/>
        <c:smooth val="0"/>
        <c:axId val="219513736"/>
        <c:axId val="219514128"/>
      </c:lineChart>
      <c:catAx>
        <c:axId val="21951373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200" b="0" i="0" u="none" strike="noStrike" kern="1200" cap="all" baseline="0">
                <a:solidFill>
                  <a:schemeClr val="dk1">
                    <a:lumMod val="75000"/>
                    <a:lumOff val="25000"/>
                  </a:schemeClr>
                </a:solidFill>
                <a:latin typeface="+mn-lt"/>
                <a:ea typeface="+mn-ea"/>
                <a:cs typeface="+mn-cs"/>
              </a:defRPr>
            </a:pPr>
            <a:endParaRPr lang="ja-JP"/>
          </a:p>
        </c:txPr>
        <c:crossAx val="219514128"/>
        <c:crosses val="autoZero"/>
        <c:auto val="1"/>
        <c:lblAlgn val="ctr"/>
        <c:lblOffset val="100"/>
        <c:noMultiLvlLbl val="0"/>
      </c:catAx>
      <c:valAx>
        <c:axId val="219514128"/>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219513736"/>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ja-JP"/>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請求件数</c:v>
                </c:pt>
              </c:strCache>
            </c:strRef>
          </c:tx>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invertIfNegative val="0"/>
          <c:dPt>
            <c:idx val="2"/>
            <c:invertIfNegative val="0"/>
            <c:bubble3D val="0"/>
            <c:spPr>
              <a:solidFill>
                <a:schemeClr val="accent1">
                  <a:lumMod val="75000"/>
                </a:schemeClr>
              </a:solidFill>
              <a:ln w="9525" cap="flat" cmpd="sng" algn="ctr">
                <a:solidFill>
                  <a:schemeClr val="accent1">
                    <a:shade val="95000"/>
                  </a:schemeClr>
                </a:solidFill>
                <a:round/>
              </a:ln>
              <a:effectLst/>
            </c:spPr>
          </c:dPt>
          <c:dPt>
            <c:idx val="3"/>
            <c:invertIfNegative val="0"/>
            <c:bubble3D val="0"/>
            <c:spPr>
              <a:solidFill>
                <a:schemeClr val="accent1">
                  <a:lumMod val="75000"/>
                </a:schemeClr>
              </a:solidFill>
              <a:ln w="9525" cap="flat" cmpd="sng" algn="ctr">
                <a:solidFill>
                  <a:schemeClr val="accent1">
                    <a:shade val="95000"/>
                  </a:schemeClr>
                </a:solidFill>
                <a:round/>
              </a:ln>
              <a:effectLst/>
            </c:spPr>
          </c:dPt>
          <c:dLbls>
            <c:dLbl>
              <c:idx val="2"/>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pPr>
                  <a:endParaRPr lang="ja-JP"/>
                </a:p>
              </c:txPr>
              <c:dLblPos val="inEnd"/>
              <c:showLegendKey val="0"/>
              <c:showVal val="1"/>
              <c:showCatName val="0"/>
              <c:showSerName val="0"/>
              <c:showPercent val="0"/>
              <c:showBubbleSize val="0"/>
            </c:dLbl>
            <c:dLbl>
              <c:idx val="3"/>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pPr>
                  <a:endParaRPr lang="ja-JP"/>
                </a:p>
              </c:txPr>
              <c:dLblPos val="inEnd"/>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Sheet1!$A$2:$A$5</c:f>
              <c:strCache>
                <c:ptCount val="4"/>
                <c:pt idx="0">
                  <c:v>25年度</c:v>
                </c:pt>
                <c:pt idx="1">
                  <c:v>26年度</c:v>
                </c:pt>
                <c:pt idx="2">
                  <c:v>27年度</c:v>
                </c:pt>
                <c:pt idx="3">
                  <c:v>28年度</c:v>
                </c:pt>
              </c:strCache>
            </c:strRef>
          </c:cat>
          <c:val>
            <c:numRef>
              <c:f>Sheet1!$B$2:$B$5</c:f>
              <c:numCache>
                <c:formatCode>General</c:formatCode>
                <c:ptCount val="4"/>
                <c:pt idx="0">
                  <c:v>153</c:v>
                </c:pt>
                <c:pt idx="1">
                  <c:v>158</c:v>
                </c:pt>
                <c:pt idx="2">
                  <c:v>105</c:v>
                </c:pt>
                <c:pt idx="3">
                  <c:v>50</c:v>
                </c:pt>
              </c:numCache>
            </c:numRef>
          </c:val>
        </c:ser>
        <c:dLbls>
          <c:dLblPos val="inEnd"/>
          <c:showLegendKey val="0"/>
          <c:showVal val="1"/>
          <c:showCatName val="0"/>
          <c:showSerName val="0"/>
          <c:showPercent val="0"/>
          <c:showBubbleSize val="0"/>
        </c:dLbls>
        <c:gapWidth val="100"/>
        <c:overlap val="-24"/>
        <c:axId val="219515304"/>
        <c:axId val="219515696"/>
      </c:barChart>
      <c:catAx>
        <c:axId val="219515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defRPr>
            </a:pPr>
            <a:endParaRPr lang="ja-JP"/>
          </a:p>
        </c:txPr>
        <c:crossAx val="219515696"/>
        <c:crosses val="autoZero"/>
        <c:auto val="1"/>
        <c:lblAlgn val="ctr"/>
        <c:lblOffset val="100"/>
        <c:noMultiLvlLbl val="0"/>
      </c:catAx>
      <c:valAx>
        <c:axId val="2195156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50000"/>
                    <a:lumOff val="50000"/>
                  </a:schemeClr>
                </a:solidFill>
                <a:latin typeface="+mn-lt"/>
                <a:ea typeface="+mn-ea"/>
                <a:cs typeface="+mn-cs"/>
              </a:defRPr>
            </a:pPr>
            <a:endParaRPr lang="ja-JP"/>
          </a:p>
        </c:txPr>
        <c:crossAx val="219515304"/>
        <c:crosses val="autoZero"/>
        <c:crossBetween val="between"/>
        <c:majorUnit val="50"/>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141060076846832E-2"/>
          <c:y val="7.3693039623092357E-2"/>
          <c:w val="0.81388365985200595"/>
          <c:h val="0.83764921410965287"/>
        </c:manualLayout>
      </c:layout>
      <c:barChart>
        <c:barDir val="col"/>
        <c:grouping val="stacked"/>
        <c:varyColors val="0"/>
        <c:ser>
          <c:idx val="0"/>
          <c:order val="0"/>
          <c:tx>
            <c:strRef>
              <c:f>'オープンデータ利用状況（９月反映）'!$B$1</c:f>
              <c:strCache>
                <c:ptCount val="1"/>
                <c:pt idx="0">
                  <c:v>うち、食品衛生関係</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'オープンデータ利用状況（９月反映）'!$A$2:$A$15</c:f>
              <c:strCache>
                <c:ptCount val="14"/>
                <c:pt idx="0">
                  <c:v>H28.12</c:v>
                </c:pt>
                <c:pt idx="1">
                  <c:v>H28.1</c:v>
                </c:pt>
                <c:pt idx="2">
                  <c:v>H28.2</c:v>
                </c:pt>
                <c:pt idx="3">
                  <c:v>H28.3</c:v>
                </c:pt>
                <c:pt idx="4">
                  <c:v>H28.4</c:v>
                </c:pt>
                <c:pt idx="5">
                  <c:v>H28.5</c:v>
                </c:pt>
                <c:pt idx="6">
                  <c:v>H28.6</c:v>
                </c:pt>
                <c:pt idx="7">
                  <c:v>H28.7</c:v>
                </c:pt>
                <c:pt idx="8">
                  <c:v>H28.8</c:v>
                </c:pt>
                <c:pt idx="9">
                  <c:v>H28.9</c:v>
                </c:pt>
                <c:pt idx="10">
                  <c:v>H28.10</c:v>
                </c:pt>
                <c:pt idx="11">
                  <c:v>H28.11</c:v>
                </c:pt>
                <c:pt idx="12">
                  <c:v>H28.12</c:v>
                </c:pt>
                <c:pt idx="13">
                  <c:v>H29.1</c:v>
                </c:pt>
              </c:strCache>
            </c:strRef>
          </c:cat>
          <c:val>
            <c:numRef>
              <c:f>'オープンデータ利用状況（９月反映）'!$B$2:$B$15</c:f>
              <c:numCache>
                <c:formatCode>General</c:formatCode>
                <c:ptCount val="14"/>
                <c:pt idx="0">
                  <c:v>103</c:v>
                </c:pt>
                <c:pt idx="1">
                  <c:v>170</c:v>
                </c:pt>
                <c:pt idx="2">
                  <c:v>85</c:v>
                </c:pt>
                <c:pt idx="3">
                  <c:v>107</c:v>
                </c:pt>
                <c:pt idx="4">
                  <c:v>92</c:v>
                </c:pt>
                <c:pt idx="5">
                  <c:v>121</c:v>
                </c:pt>
                <c:pt idx="6">
                  <c:v>78</c:v>
                </c:pt>
                <c:pt idx="7">
                  <c:v>59</c:v>
                </c:pt>
                <c:pt idx="8">
                  <c:v>98</c:v>
                </c:pt>
                <c:pt idx="9">
                  <c:v>103</c:v>
                </c:pt>
                <c:pt idx="10">
                  <c:v>83</c:v>
                </c:pt>
                <c:pt idx="11">
                  <c:v>68</c:v>
                </c:pt>
                <c:pt idx="12">
                  <c:v>128</c:v>
                </c:pt>
                <c:pt idx="13">
                  <c:v>128</c:v>
                </c:pt>
              </c:numCache>
            </c:numRef>
          </c:val>
        </c:ser>
        <c:ser>
          <c:idx val="1"/>
          <c:order val="1"/>
          <c:tx>
            <c:strRef>
              <c:f>'オープンデータ利用状況（９月反映）'!$C$1</c:f>
              <c:strCache>
                <c:ptCount val="1"/>
                <c:pt idx="0">
                  <c:v>データアクセス数</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'オープンデータ利用状況（９月反映）'!$A$2:$A$15</c:f>
              <c:strCache>
                <c:ptCount val="14"/>
                <c:pt idx="0">
                  <c:v>H28.12</c:v>
                </c:pt>
                <c:pt idx="1">
                  <c:v>H28.1</c:v>
                </c:pt>
                <c:pt idx="2">
                  <c:v>H28.2</c:v>
                </c:pt>
                <c:pt idx="3">
                  <c:v>H28.3</c:v>
                </c:pt>
                <c:pt idx="4">
                  <c:v>H28.4</c:v>
                </c:pt>
                <c:pt idx="5">
                  <c:v>H28.5</c:v>
                </c:pt>
                <c:pt idx="6">
                  <c:v>H28.6</c:v>
                </c:pt>
                <c:pt idx="7">
                  <c:v>H28.7</c:v>
                </c:pt>
                <c:pt idx="8">
                  <c:v>H28.8</c:v>
                </c:pt>
                <c:pt idx="9">
                  <c:v>H28.9</c:v>
                </c:pt>
                <c:pt idx="10">
                  <c:v>H28.10</c:v>
                </c:pt>
                <c:pt idx="11">
                  <c:v>H28.11</c:v>
                </c:pt>
                <c:pt idx="12">
                  <c:v>H28.12</c:v>
                </c:pt>
                <c:pt idx="13">
                  <c:v>H29.1</c:v>
                </c:pt>
              </c:strCache>
            </c:strRef>
          </c:cat>
          <c:val>
            <c:numRef>
              <c:f>'オープンデータ利用状況（９月反映）'!$C$2:$C$15</c:f>
              <c:numCache>
                <c:formatCode>General</c:formatCode>
                <c:ptCount val="14"/>
                <c:pt idx="0">
                  <c:v>1894</c:v>
                </c:pt>
                <c:pt idx="1">
                  <c:v>3295</c:v>
                </c:pt>
                <c:pt idx="2">
                  <c:v>900</c:v>
                </c:pt>
                <c:pt idx="3">
                  <c:v>532</c:v>
                </c:pt>
                <c:pt idx="4">
                  <c:v>387</c:v>
                </c:pt>
                <c:pt idx="5">
                  <c:v>540</c:v>
                </c:pt>
                <c:pt idx="6">
                  <c:v>647</c:v>
                </c:pt>
                <c:pt idx="7">
                  <c:v>939</c:v>
                </c:pt>
                <c:pt idx="8">
                  <c:v>879</c:v>
                </c:pt>
                <c:pt idx="9">
                  <c:v>542</c:v>
                </c:pt>
                <c:pt idx="10">
                  <c:v>463</c:v>
                </c:pt>
                <c:pt idx="11">
                  <c:v>3099</c:v>
                </c:pt>
                <c:pt idx="12">
                  <c:v>702</c:v>
                </c:pt>
                <c:pt idx="13">
                  <c:v>1107</c:v>
                </c:pt>
              </c:numCache>
            </c:numRef>
          </c:val>
        </c:ser>
        <c:dLbls>
          <c:showLegendKey val="0"/>
          <c:showVal val="0"/>
          <c:showCatName val="0"/>
          <c:showSerName val="0"/>
          <c:showPercent val="0"/>
          <c:showBubbleSize val="0"/>
        </c:dLbls>
        <c:gapWidth val="150"/>
        <c:overlap val="100"/>
        <c:axId val="217723544"/>
        <c:axId val="217723936"/>
      </c:barChart>
      <c:lineChart>
        <c:grouping val="standard"/>
        <c:varyColors val="0"/>
        <c:ser>
          <c:idx val="2"/>
          <c:order val="2"/>
          <c:tx>
            <c:strRef>
              <c:f>'オープンデータ利用状況（９月反映）'!$D$1</c:f>
              <c:strCache>
                <c:ptCount val="1"/>
                <c:pt idx="0">
                  <c:v>カタログサイトアクセス数</c:v>
                </c:pt>
              </c:strCache>
            </c:strRef>
          </c:tx>
          <c:spPr>
            <a:ln w="34925" cap="rnd">
              <a:solidFill>
                <a:schemeClr val="accent3"/>
              </a:solidFill>
              <a:round/>
            </a:ln>
            <a:effectLst>
              <a:outerShdw blurRad="57150" dist="19050" dir="5400000" algn="ctr" rotWithShape="0">
                <a:srgbClr val="000000">
                  <a:alpha val="63000"/>
                </a:srgbClr>
              </a:outerShdw>
            </a:effectLst>
          </c:spPr>
          <c:marker>
            <c:symbol val="circle"/>
            <c:size val="6"/>
            <c:spPr>
              <a:solidFill>
                <a:srgbClr val="FFFF00"/>
              </a:solidFill>
              <a:ln w="9525">
                <a:solidFill>
                  <a:schemeClr val="accent3"/>
                </a:solidFill>
                <a:round/>
              </a:ln>
              <a:effectLst>
                <a:outerShdw blurRad="57150" dist="19050" dir="5400000" algn="ctr" rotWithShape="0">
                  <a:srgbClr val="000000">
                    <a:alpha val="63000"/>
                  </a:srgbClr>
                </a:outerShdw>
              </a:effectLst>
            </c:spPr>
          </c:marker>
          <c:cat>
            <c:strRef>
              <c:f>'オープンデータ利用状況（９月反映）'!$A$2:$A$15</c:f>
              <c:strCache>
                <c:ptCount val="14"/>
                <c:pt idx="0">
                  <c:v>H28.12</c:v>
                </c:pt>
                <c:pt idx="1">
                  <c:v>H28.1</c:v>
                </c:pt>
                <c:pt idx="2">
                  <c:v>H28.2</c:v>
                </c:pt>
                <c:pt idx="3">
                  <c:v>H28.3</c:v>
                </c:pt>
                <c:pt idx="4">
                  <c:v>H28.4</c:v>
                </c:pt>
                <c:pt idx="5">
                  <c:v>H28.5</c:v>
                </c:pt>
                <c:pt idx="6">
                  <c:v>H28.6</c:v>
                </c:pt>
                <c:pt idx="7">
                  <c:v>H28.7</c:v>
                </c:pt>
                <c:pt idx="8">
                  <c:v>H28.8</c:v>
                </c:pt>
                <c:pt idx="9">
                  <c:v>H28.9</c:v>
                </c:pt>
                <c:pt idx="10">
                  <c:v>H28.10</c:v>
                </c:pt>
                <c:pt idx="11">
                  <c:v>H28.11</c:v>
                </c:pt>
                <c:pt idx="12">
                  <c:v>H28.12</c:v>
                </c:pt>
                <c:pt idx="13">
                  <c:v>H29.1</c:v>
                </c:pt>
              </c:strCache>
            </c:strRef>
          </c:cat>
          <c:val>
            <c:numRef>
              <c:f>'オープンデータ利用状況（９月反映）'!$D$2:$D$15</c:f>
              <c:numCache>
                <c:formatCode>General</c:formatCode>
                <c:ptCount val="14"/>
                <c:pt idx="0">
                  <c:v>19809</c:v>
                </c:pt>
                <c:pt idx="1">
                  <c:v>17087</c:v>
                </c:pt>
                <c:pt idx="2">
                  <c:v>7139</c:v>
                </c:pt>
                <c:pt idx="3">
                  <c:v>7518</c:v>
                </c:pt>
                <c:pt idx="4">
                  <c:v>4394</c:v>
                </c:pt>
                <c:pt idx="5">
                  <c:v>5964</c:v>
                </c:pt>
                <c:pt idx="6">
                  <c:v>7053</c:v>
                </c:pt>
                <c:pt idx="7">
                  <c:v>7661</c:v>
                </c:pt>
                <c:pt idx="8">
                  <c:v>7202</c:v>
                </c:pt>
                <c:pt idx="9">
                  <c:v>6316</c:v>
                </c:pt>
                <c:pt idx="10">
                  <c:v>6885</c:v>
                </c:pt>
                <c:pt idx="11">
                  <c:v>15721</c:v>
                </c:pt>
                <c:pt idx="12">
                  <c:v>11331</c:v>
                </c:pt>
                <c:pt idx="13">
                  <c:v>9800</c:v>
                </c:pt>
              </c:numCache>
            </c:numRef>
          </c:val>
          <c:smooth val="0"/>
        </c:ser>
        <c:dLbls>
          <c:showLegendKey val="0"/>
          <c:showVal val="0"/>
          <c:showCatName val="0"/>
          <c:showSerName val="0"/>
          <c:showPercent val="0"/>
          <c:showBubbleSize val="0"/>
        </c:dLbls>
        <c:marker val="1"/>
        <c:smooth val="0"/>
        <c:axId val="217724720"/>
        <c:axId val="217724328"/>
      </c:lineChart>
      <c:catAx>
        <c:axId val="217723544"/>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200" b="0" i="0" u="none" strike="noStrike" kern="1200" baseline="0">
                <a:solidFill>
                  <a:schemeClr val="lt1">
                    <a:lumMod val="85000"/>
                  </a:schemeClr>
                </a:solidFill>
                <a:latin typeface="+mn-lt"/>
                <a:ea typeface="+mn-ea"/>
                <a:cs typeface="+mn-cs"/>
              </a:defRPr>
            </a:pPr>
            <a:endParaRPr lang="ja-JP"/>
          </a:p>
        </c:txPr>
        <c:crossAx val="217723936"/>
        <c:crosses val="autoZero"/>
        <c:auto val="1"/>
        <c:lblAlgn val="ctr"/>
        <c:lblOffset val="100"/>
        <c:noMultiLvlLbl val="0"/>
      </c:catAx>
      <c:valAx>
        <c:axId val="217723936"/>
        <c:scaling>
          <c:orientation val="minMax"/>
          <c:max val="3500"/>
          <c:min val="0"/>
        </c:scaling>
        <c:delete val="0"/>
        <c:axPos val="l"/>
        <c:majorGridlines>
          <c:spPr>
            <a:ln w="9525" cap="flat" cmpd="sng" algn="ctr">
              <a:solidFill>
                <a:schemeClr val="lt1">
                  <a:lumMod val="95000"/>
                  <a:alpha val="10000"/>
                </a:schemeClr>
              </a:solidFill>
              <a:round/>
            </a:ln>
            <a:effectLst/>
          </c:spPr>
        </c:majorGridlines>
        <c:numFmt formatCode="General" sourceLinked="1"/>
        <c:majorTickMark val="in"/>
        <c:minorTickMark val="none"/>
        <c:tickLblPos val="nextTo"/>
        <c:spPr>
          <a:noFill/>
          <a:ln>
            <a:solidFill>
              <a:schemeClr val="accent1"/>
            </a:solidFill>
          </a:ln>
          <a:effectLst/>
        </c:spPr>
        <c:txPr>
          <a:bodyPr rot="-60000000" spcFirstLastPara="1" vertOverflow="ellipsis" vert="horz" wrap="square" anchor="ctr" anchorCtr="1"/>
          <a:lstStyle/>
          <a:p>
            <a:pPr>
              <a:defRPr sz="1600" b="0" i="0" u="none" strike="noStrike" kern="1200" baseline="0">
                <a:solidFill>
                  <a:schemeClr val="lt1">
                    <a:lumMod val="85000"/>
                  </a:schemeClr>
                </a:solidFill>
                <a:latin typeface="+mn-lt"/>
                <a:ea typeface="+mn-ea"/>
                <a:cs typeface="+mn-cs"/>
              </a:defRPr>
            </a:pPr>
            <a:endParaRPr lang="ja-JP"/>
          </a:p>
        </c:txPr>
        <c:crossAx val="217723544"/>
        <c:crosses val="autoZero"/>
        <c:crossBetween val="between"/>
        <c:majorUnit val="500"/>
      </c:valAx>
      <c:valAx>
        <c:axId val="217724328"/>
        <c:scaling>
          <c:orientation val="minMax"/>
          <c:max val="20000"/>
        </c:scaling>
        <c:delete val="0"/>
        <c:axPos val="r"/>
        <c:numFmt formatCode="General" sourceLinked="1"/>
        <c:majorTickMark val="in"/>
        <c:minorTickMark val="none"/>
        <c:tickLblPos val="nextTo"/>
        <c:spPr>
          <a:noFill/>
          <a:ln>
            <a:solidFill>
              <a:schemeClr val="accent1"/>
            </a:solidFill>
          </a:ln>
          <a:effectLst/>
        </c:spPr>
        <c:txPr>
          <a:bodyPr rot="-60000000" spcFirstLastPara="1" vertOverflow="ellipsis" vert="horz" wrap="square" anchor="ctr" anchorCtr="1"/>
          <a:lstStyle/>
          <a:p>
            <a:pPr>
              <a:defRPr sz="1600" b="0" i="0" u="none" strike="noStrike" kern="1200" baseline="0">
                <a:solidFill>
                  <a:schemeClr val="lt1">
                    <a:lumMod val="85000"/>
                  </a:schemeClr>
                </a:solidFill>
                <a:latin typeface="+mn-lt"/>
                <a:ea typeface="+mn-ea"/>
                <a:cs typeface="+mn-cs"/>
              </a:defRPr>
            </a:pPr>
            <a:endParaRPr lang="ja-JP"/>
          </a:p>
        </c:txPr>
        <c:crossAx val="217724720"/>
        <c:crosses val="max"/>
        <c:crossBetween val="between"/>
        <c:majorUnit val="5000"/>
        <c:minorUnit val="500"/>
      </c:valAx>
      <c:catAx>
        <c:axId val="217724720"/>
        <c:scaling>
          <c:orientation val="minMax"/>
        </c:scaling>
        <c:delete val="1"/>
        <c:axPos val="b"/>
        <c:numFmt formatCode="General" sourceLinked="1"/>
        <c:majorTickMark val="none"/>
        <c:minorTickMark val="none"/>
        <c:tickLblPos val="nextTo"/>
        <c:crossAx val="217724328"/>
        <c:crosses val="autoZero"/>
        <c:auto val="1"/>
        <c:lblAlgn val="ctr"/>
        <c:lblOffset val="100"/>
        <c:noMultiLvlLbl val="0"/>
      </c:catAx>
      <c:spPr>
        <a:noFill/>
        <a:ln w="25400">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328">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gradFill>
        <a:gsLst>
          <a:gs pos="100000">
            <a:schemeClr val="dk1">
              <a:lumMod val="95000"/>
              <a:lumOff val="5000"/>
            </a:schemeClr>
          </a:gs>
          <a:gs pos="0">
            <a:schemeClr val="dk1">
              <a:lumMod val="75000"/>
              <a:lumOff val="25000"/>
            </a:schemeClr>
          </a:gs>
        </a:gsLst>
        <a:path path="circle">
          <a:fillToRect l="50000" t="50000" r="50000" b="50000"/>
        </a:path>
      </a:gradFill>
      <a:ln w="9525">
        <a:solidFill>
          <a:schemeClr val="dk1">
            <a:lumMod val="75000"/>
            <a:lumOff val="25000"/>
          </a:schemeClr>
        </a:solidFill>
      </a:ln>
    </cs:spPr>
  </cs:downBar>
  <cs:dropLine>
    <cs:lnRef idx="0"/>
    <cs:fillRef idx="0"/>
    <cs:effectRef idx="0"/>
    <cs:fontRef idx="minor">
      <a:schemeClr val="tx1"/>
    </cs:fontRef>
    <cs:spPr>
      <a:ln w="9525" cap="flat" cmpd="sng" algn="ctr">
        <a:solidFill>
          <a:schemeClr val="lt1"/>
        </a:solidFill>
        <a:round/>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cap="flat" cmpd="sng" algn="ctr">
        <a:solidFill>
          <a:schemeClr val="lt1"/>
        </a:solidFill>
        <a:round/>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gradFill>
        <a:gsLst>
          <a:gs pos="100000">
            <a:schemeClr val="lt1">
              <a:lumMod val="85000"/>
            </a:schemeClr>
          </a:gs>
          <a:gs pos="0">
            <a:schemeClr val="lt1"/>
          </a:gs>
        </a:gsLst>
        <a:path path="circle">
          <a:fillToRect l="50000" t="50000" r="50000" b="50000"/>
        </a:path>
      </a:gradFill>
      <a:ln w="9525" cap="flat" cmpd="sng" algn="ctr">
        <a:solidFill>
          <a:schemeClr val="lt1"/>
        </a:solidFill>
        <a:round/>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F4BE78-28B1-4914-A7CB-C05B199476AC}" type="datetimeFigureOut">
              <a:rPr kumimoji="1" lang="ja-JP" altLang="en-US" smtClean="0"/>
              <a:t>2017/2/9</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6337BF-74F4-4556-8DAD-6EE130D50148}" type="slidenum">
              <a:rPr kumimoji="1" lang="ja-JP" altLang="en-US" smtClean="0"/>
              <a:t>‹#›</a:t>
            </a:fld>
            <a:endParaRPr kumimoji="1" lang="ja-JP" altLang="en-US"/>
          </a:p>
        </p:txBody>
      </p:sp>
    </p:spTree>
    <p:extLst>
      <p:ext uri="{BB962C8B-B14F-4D97-AF65-F5344CB8AC3E}">
        <p14:creationId xmlns:p14="http://schemas.microsoft.com/office/powerpoint/2010/main" val="22826115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04B6330-98C9-4526-9970-F002905368AD}" type="slidenum">
              <a:rPr lang="ja-JP" altLang="en-US" smtClean="0">
                <a:solidFill>
                  <a:prstClr val="black"/>
                </a:solidFill>
              </a:rPr>
              <a:pPr/>
              <a:t>1</a:t>
            </a:fld>
            <a:endParaRPr lang="ja-JP" altLang="en-US">
              <a:solidFill>
                <a:prstClr val="black"/>
              </a:solidFill>
            </a:endParaRPr>
          </a:p>
        </p:txBody>
      </p:sp>
    </p:spTree>
    <p:extLst>
      <p:ext uri="{BB962C8B-B14F-4D97-AF65-F5344CB8AC3E}">
        <p14:creationId xmlns:p14="http://schemas.microsoft.com/office/powerpoint/2010/main" val="3653432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許可営業として政令で定められた</a:t>
            </a:r>
            <a:r>
              <a:rPr kumimoji="1" lang="en-US" altLang="ja-JP" dirty="0" smtClean="0"/>
              <a:t>34</a:t>
            </a:r>
            <a:r>
              <a:rPr kumimoji="1" lang="ja-JP" altLang="en-US" dirty="0" smtClean="0"/>
              <a:t>業種は全国共通ですが、都道府県ごとに細分化した業種が設定されています。</a:t>
            </a:r>
            <a:endParaRPr kumimoji="1" lang="en-US" altLang="ja-JP" dirty="0" smtClean="0"/>
          </a:p>
          <a:p>
            <a:r>
              <a:rPr kumimoji="1" lang="ja-JP" altLang="en-US" dirty="0" smtClean="0"/>
              <a:t>静岡市は静岡県食品衛生法施行条例で定める業種業態に基づき、許可の種類を区分しています。</a:t>
            </a:r>
            <a:endParaRPr kumimoji="1" lang="en-US" altLang="ja-JP" dirty="0" smtClean="0"/>
          </a:p>
          <a:p>
            <a:r>
              <a:rPr kumimoji="1" lang="ja-JP" altLang="en-US" dirty="0" smtClean="0"/>
              <a:t>例えば、一般的な飲食店は飲食店営業（一般食堂）ですが、祭りなどの屋台は飲食店営業（露店）に区別されています。設備基準や営業品目の取り扱いなどに制限があり、同じ飲食店といっても許可範囲が異なります。</a:t>
            </a:r>
            <a:endParaRPr kumimoji="1" lang="en-US" altLang="ja-JP" dirty="0" smtClean="0"/>
          </a:p>
          <a:p>
            <a:endParaRPr kumimoji="1" lang="en-US" altLang="ja-JP" dirty="0" smtClean="0"/>
          </a:p>
          <a:p>
            <a:endParaRPr kumimoji="1" lang="ja-JP" altLang="en-US"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066337BF-74F4-4556-8DAD-6EE130D50148}" type="slidenum">
              <a:rPr kumimoji="1" lang="ja-JP" altLang="en-US" smtClean="0"/>
              <a:t>3</a:t>
            </a:fld>
            <a:endParaRPr kumimoji="1" lang="ja-JP" altLang="en-US"/>
          </a:p>
        </p:txBody>
      </p:sp>
    </p:spTree>
    <p:extLst>
      <p:ext uri="{BB962C8B-B14F-4D97-AF65-F5344CB8AC3E}">
        <p14:creationId xmlns:p14="http://schemas.microsoft.com/office/powerpoint/2010/main" val="3636786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・新規許可施設・・・・月毎に新規で許可を取得した施設一覧です。</a:t>
            </a:r>
            <a:endParaRPr kumimoji="1" lang="en-US" altLang="ja-JP" dirty="0" smtClean="0"/>
          </a:p>
          <a:p>
            <a:r>
              <a:rPr kumimoji="1" lang="ja-JP" altLang="en-US" dirty="0" smtClean="0"/>
              <a:t>・許可全施設・・・・・・</a:t>
            </a:r>
            <a:r>
              <a:rPr kumimoji="1" lang="en-US" altLang="ja-JP" dirty="0" smtClean="0"/>
              <a:t>3</a:t>
            </a:r>
            <a:r>
              <a:rPr kumimoji="1" lang="ja-JP" altLang="en-US" dirty="0" smtClean="0"/>
              <a:t>月</a:t>
            </a:r>
            <a:r>
              <a:rPr kumimoji="1" lang="en-US" altLang="ja-JP" dirty="0" smtClean="0"/>
              <a:t>31</a:t>
            </a:r>
            <a:r>
              <a:rPr kumimoji="1" lang="ja-JP" altLang="en-US" dirty="0" smtClean="0"/>
              <a:t>日時点での許可施設一覧です。</a:t>
            </a:r>
            <a:endParaRPr kumimoji="1" lang="en-US" altLang="ja-JP" dirty="0" smtClean="0"/>
          </a:p>
          <a:p>
            <a:r>
              <a:rPr kumimoji="1" lang="ja-JP" altLang="en-US" dirty="0" smtClean="0"/>
              <a:t>・廃業台帳</a:t>
            </a:r>
            <a:r>
              <a:rPr kumimoji="1" lang="en-US" altLang="ja-JP" dirty="0" smtClean="0"/>
              <a:t>※</a:t>
            </a:r>
            <a:r>
              <a:rPr kumimoji="1" lang="ja-JP" altLang="en-US" dirty="0" smtClean="0"/>
              <a:t>・・・・・・</a:t>
            </a:r>
            <a:r>
              <a:rPr kumimoji="1" lang="en-US" altLang="ja-JP" dirty="0" smtClean="0"/>
              <a:t>1</a:t>
            </a:r>
            <a:r>
              <a:rPr kumimoji="1" lang="ja-JP" altLang="en-US" dirty="0" smtClean="0"/>
              <a:t>年間に廃業した施設一覧です。</a:t>
            </a:r>
            <a:endParaRPr kumimoji="1" lang="en-US" altLang="ja-JP" dirty="0" smtClean="0"/>
          </a:p>
          <a:p>
            <a:r>
              <a:rPr kumimoji="1" lang="ja-JP" altLang="en-US" dirty="0" smtClean="0"/>
              <a:t>（</a:t>
            </a:r>
            <a:r>
              <a:rPr kumimoji="1" lang="en-US" altLang="ja-JP" dirty="0" smtClean="0"/>
              <a:t>※</a:t>
            </a:r>
            <a:r>
              <a:rPr kumimoji="1" lang="ja-JP" altLang="en-US" dirty="0" smtClean="0"/>
              <a:t>許可には有効期限があり、継続の手続きを行わず期間満了を迎えた施設の許可は失効となります。</a:t>
            </a:r>
            <a:endParaRPr kumimoji="1" lang="en-US" altLang="ja-JP" dirty="0" smtClean="0"/>
          </a:p>
          <a:p>
            <a:r>
              <a:rPr kumimoji="1" lang="ja-JP" altLang="en-US" dirty="0" smtClean="0"/>
              <a:t>　廃業台帳では、廃業を届け出た「一般廃業」と許可期限を過ぎた「失効」の両方を含みます。）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066337BF-74F4-4556-8DAD-6EE130D50148}" type="slidenum">
              <a:rPr kumimoji="1" lang="ja-JP" altLang="en-US" smtClean="0"/>
              <a:t>4</a:t>
            </a:fld>
            <a:endParaRPr kumimoji="1" lang="ja-JP" altLang="en-US"/>
          </a:p>
        </p:txBody>
      </p:sp>
    </p:spTree>
    <p:extLst>
      <p:ext uri="{BB962C8B-B14F-4D97-AF65-F5344CB8AC3E}">
        <p14:creationId xmlns:p14="http://schemas.microsoft.com/office/powerpoint/2010/main" val="2933821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平成</a:t>
            </a:r>
            <a:r>
              <a:rPr kumimoji="1" lang="en-US" altLang="ja-JP" dirty="0" smtClean="0"/>
              <a:t>26</a:t>
            </a:r>
            <a:r>
              <a:rPr kumimoji="1" lang="ja-JP" altLang="en-US" dirty="0" smtClean="0"/>
              <a:t>年度　市ホームページで情報提供していた項目は以下のとおりです。</a:t>
            </a:r>
            <a:endParaRPr kumimoji="1" lang="en-US" altLang="ja-JP" dirty="0" smtClean="0"/>
          </a:p>
          <a:p>
            <a:r>
              <a:rPr kumimoji="1" lang="ja-JP" altLang="en-US" dirty="0" smtClean="0"/>
              <a:t>・新規許可施設（月</a:t>
            </a:r>
            <a:r>
              <a:rPr kumimoji="1" lang="en-US" altLang="ja-JP" dirty="0" smtClean="0"/>
              <a:t>1</a:t>
            </a:r>
            <a:r>
              <a:rPr kumimoji="1" lang="ja-JP" altLang="en-US" dirty="0" smtClean="0"/>
              <a:t>回）　・継続施設（年</a:t>
            </a:r>
            <a:r>
              <a:rPr kumimoji="1" lang="en-US" altLang="ja-JP" dirty="0" smtClean="0"/>
              <a:t>8</a:t>
            </a:r>
            <a:r>
              <a:rPr kumimoji="1" lang="ja-JP" altLang="en-US" dirty="0" smtClean="0"/>
              <a:t>回）　・全許可施設（年１回）</a:t>
            </a:r>
            <a:endParaRPr kumimoji="1" lang="en-US" altLang="ja-JP" dirty="0" smtClean="0"/>
          </a:p>
          <a:p>
            <a:endParaRPr kumimoji="1" lang="en-US" altLang="ja-JP" dirty="0" smtClean="0"/>
          </a:p>
          <a:p>
            <a:r>
              <a:rPr kumimoji="1" lang="ja-JP" altLang="en-US" dirty="0" smtClean="0"/>
              <a:t>平成</a:t>
            </a:r>
            <a:r>
              <a:rPr kumimoji="1" lang="en-US" altLang="ja-JP" dirty="0" smtClean="0"/>
              <a:t>27</a:t>
            </a:r>
            <a:r>
              <a:rPr kumimoji="1" lang="ja-JP" altLang="en-US" dirty="0" smtClean="0"/>
              <a:t>年度　オープンデータ化で</a:t>
            </a:r>
            <a:r>
              <a:rPr kumimoji="1" lang="en-US" altLang="ja-JP" dirty="0" smtClean="0"/>
              <a:t>【</a:t>
            </a:r>
            <a:r>
              <a:rPr kumimoji="1" lang="ja-JP" altLang="en-US" dirty="0" smtClean="0"/>
              <a:t>スライド４</a:t>
            </a:r>
            <a:r>
              <a:rPr kumimoji="1" lang="en-US" altLang="ja-JP" dirty="0" smtClean="0"/>
              <a:t>】</a:t>
            </a:r>
            <a:r>
              <a:rPr kumimoji="1" lang="ja-JP" altLang="en-US" dirty="0" smtClean="0"/>
              <a:t>の項目を公開しました。（平成</a:t>
            </a:r>
            <a:r>
              <a:rPr kumimoji="1" lang="en-US" altLang="ja-JP" dirty="0" smtClean="0"/>
              <a:t>28</a:t>
            </a:r>
            <a:r>
              <a:rPr kumimoji="1" lang="ja-JP" altLang="en-US" dirty="0" smtClean="0"/>
              <a:t>年度も内容に変更ありません。）</a:t>
            </a:r>
            <a:endParaRPr kumimoji="1" lang="en-US" altLang="ja-JP" dirty="0" smtClean="0"/>
          </a:p>
          <a:p>
            <a:r>
              <a:rPr kumimoji="1" lang="ja-JP" altLang="en-US" dirty="0" smtClean="0"/>
              <a:t>ちなみに、情報公開請求のあった</a:t>
            </a:r>
            <a:r>
              <a:rPr kumimoji="1" lang="en-US" altLang="ja-JP" dirty="0" smtClean="0"/>
              <a:t>78</a:t>
            </a:r>
            <a:r>
              <a:rPr kumimoji="1" lang="ja-JP" altLang="en-US" dirty="0" smtClean="0"/>
              <a:t>件のうち、</a:t>
            </a:r>
            <a:r>
              <a:rPr kumimoji="1" lang="en-US" altLang="ja-JP" dirty="0" smtClean="0"/>
              <a:t>5</a:t>
            </a:r>
            <a:r>
              <a:rPr kumimoji="1" lang="ja-JP" altLang="en-US" dirty="0" smtClean="0"/>
              <a:t>件がオープンデータの活用を案内することにより取下げをしています。（平成</a:t>
            </a:r>
            <a:r>
              <a:rPr kumimoji="1" lang="en-US" altLang="ja-JP" dirty="0" smtClean="0"/>
              <a:t>28</a:t>
            </a:r>
            <a:r>
              <a:rPr kumimoji="1" lang="ja-JP" altLang="en-US" dirty="0" smtClean="0"/>
              <a:t>年度も同様に</a:t>
            </a:r>
            <a:r>
              <a:rPr kumimoji="1" lang="en-US" altLang="ja-JP" dirty="0" smtClean="0"/>
              <a:t>2</a:t>
            </a:r>
            <a:r>
              <a:rPr kumimoji="1" lang="ja-JP" altLang="en-US" dirty="0" smtClean="0"/>
              <a:t>件取下げがありました。）</a:t>
            </a:r>
            <a:endParaRPr kumimoji="1" lang="en-US" altLang="ja-JP" dirty="0" smtClean="0"/>
          </a:p>
          <a:p>
            <a:endParaRPr kumimoji="1" lang="en-US" altLang="ja-JP" dirty="0" smtClean="0"/>
          </a:p>
          <a:p>
            <a:r>
              <a:rPr kumimoji="1" lang="en-US" altLang="ja-JP" dirty="0" smtClean="0"/>
              <a:t>【</a:t>
            </a:r>
            <a:r>
              <a:rPr kumimoji="1" lang="ja-JP" altLang="en-US" dirty="0" smtClean="0"/>
              <a:t>補足説明</a:t>
            </a:r>
            <a:r>
              <a:rPr kumimoji="1" lang="en-US" altLang="ja-JP" dirty="0" smtClean="0"/>
              <a:t>】</a:t>
            </a:r>
          </a:p>
          <a:p>
            <a:r>
              <a:rPr kumimoji="1" lang="ja-JP" altLang="en-US" dirty="0" smtClean="0"/>
              <a:t>件数が減少した要因として、月</a:t>
            </a:r>
            <a:r>
              <a:rPr kumimoji="1" lang="en-US" altLang="ja-JP" dirty="0" smtClean="0"/>
              <a:t>1</a:t>
            </a:r>
            <a:r>
              <a:rPr kumimoji="1" lang="ja-JP" altLang="en-US" dirty="0" smtClean="0"/>
              <a:t>回以上（年間</a:t>
            </a:r>
            <a:r>
              <a:rPr kumimoji="1" lang="en-US" altLang="ja-JP" dirty="0" smtClean="0"/>
              <a:t>12</a:t>
            </a:r>
            <a:r>
              <a:rPr kumimoji="1" lang="ja-JP" altLang="en-US" dirty="0" smtClean="0"/>
              <a:t>件以上）請求を行っていた事業者からの請求が減ったことが挙げられます。（平成</a:t>
            </a:r>
            <a:r>
              <a:rPr kumimoji="1" lang="en-US" altLang="ja-JP" dirty="0" smtClean="0"/>
              <a:t>25</a:t>
            </a:r>
            <a:r>
              <a:rPr kumimoji="1" lang="ja-JP" altLang="en-US" dirty="0" smtClean="0"/>
              <a:t>年度には</a:t>
            </a:r>
            <a:r>
              <a:rPr kumimoji="1" lang="en-US" altLang="ja-JP" dirty="0" smtClean="0"/>
              <a:t>6</a:t>
            </a:r>
            <a:r>
              <a:rPr kumimoji="1" lang="ja-JP" altLang="en-US" dirty="0" smtClean="0"/>
              <a:t>社だったのに対し、</a:t>
            </a:r>
            <a:r>
              <a:rPr kumimoji="1" lang="en-US" altLang="ja-JP" dirty="0" smtClean="0"/>
              <a:t>28</a:t>
            </a:r>
            <a:r>
              <a:rPr kumimoji="1" lang="ja-JP" altLang="en-US" dirty="0" smtClean="0"/>
              <a:t>年度は</a:t>
            </a:r>
            <a:r>
              <a:rPr kumimoji="1" lang="en-US" altLang="ja-JP" dirty="0" smtClean="0"/>
              <a:t>1</a:t>
            </a:r>
            <a:r>
              <a:rPr kumimoji="1" lang="ja-JP" altLang="en-US" dirty="0" smtClean="0"/>
              <a:t>社にまで減っています。）</a:t>
            </a:r>
            <a:endParaRPr kumimoji="1" lang="en-US" altLang="ja-JP" dirty="0" smtClean="0"/>
          </a:p>
          <a:p>
            <a:r>
              <a:rPr kumimoji="1" lang="ja-JP" altLang="en-US" dirty="0" smtClean="0"/>
              <a:t>また、情報公開請求を希望する問い合わせがあった場合、オープンデータの活用を促しています。（情報サービスコーナーの担当者にも周知をお願いしています）</a:t>
            </a:r>
            <a:endParaRPr kumimoji="1" lang="en-US" altLang="ja-JP" dirty="0" smtClean="0"/>
          </a:p>
          <a:p>
            <a:r>
              <a:rPr kumimoji="1" lang="ja-JP" altLang="en-US" dirty="0" smtClean="0"/>
              <a:t>数字には出てきませんが、オープンデータを紹介することによって、情報公開請求をせずに至った例が複数あります。</a:t>
            </a:r>
            <a:endParaRPr kumimoji="1" lang="en-US" altLang="ja-JP"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066337BF-74F4-4556-8DAD-6EE130D50148}" type="slidenum">
              <a:rPr kumimoji="1" lang="ja-JP" altLang="en-US" smtClean="0"/>
              <a:t>5</a:t>
            </a:fld>
            <a:endParaRPr kumimoji="1" lang="ja-JP" altLang="en-US"/>
          </a:p>
        </p:txBody>
      </p:sp>
    </p:spTree>
    <p:extLst>
      <p:ext uri="{BB962C8B-B14F-4D97-AF65-F5344CB8AC3E}">
        <p14:creationId xmlns:p14="http://schemas.microsoft.com/office/powerpoint/2010/main" val="2971598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情報公開処理事務にかかる時間は、請求内容によってバラつきがあるため、平均化した時間をのせています。</a:t>
            </a:r>
          </a:p>
          <a:p>
            <a:r>
              <a:rPr kumimoji="1" lang="ja-JP" altLang="en-US" dirty="0" smtClean="0"/>
              <a:t>事務の内容は次のとおりです。</a:t>
            </a:r>
          </a:p>
          <a:p>
            <a:r>
              <a:rPr kumimoji="1" lang="ja-JP" altLang="en-US" dirty="0" smtClean="0"/>
              <a:t>受付・抽出</a:t>
            </a:r>
            <a:r>
              <a:rPr kumimoji="1" lang="ja-JP" altLang="en-US" dirty="0" smtClean="0"/>
              <a:t>事務・・</a:t>
            </a:r>
            <a:r>
              <a:rPr kumimoji="1" lang="ja-JP" altLang="en-US" dirty="0" smtClean="0"/>
              <a:t>・窓口課での受付及び関係課への送付、営業</a:t>
            </a:r>
            <a:r>
              <a:rPr kumimoji="1" lang="ja-JP" altLang="en-US" dirty="0" smtClean="0"/>
              <a:t>許可台帳システムから請求内容に応じて抽出条件を設定し、データをエクセル化</a:t>
            </a:r>
          </a:p>
          <a:p>
            <a:r>
              <a:rPr kumimoji="1" lang="ja-JP" altLang="en-US" dirty="0" smtClean="0"/>
              <a:t>決裁事務・・・データのダブルチェック、決裁文書の作成、提供用文書または</a:t>
            </a:r>
            <a:r>
              <a:rPr kumimoji="1" lang="en-US" altLang="ja-JP" dirty="0" smtClean="0"/>
              <a:t>CD</a:t>
            </a:r>
            <a:r>
              <a:rPr kumimoji="1" lang="ja-JP" altLang="en-US" dirty="0" smtClean="0"/>
              <a:t>の作成</a:t>
            </a:r>
          </a:p>
          <a:p>
            <a:r>
              <a:rPr kumimoji="1" lang="ja-JP" altLang="en-US" dirty="0" smtClean="0"/>
              <a:t>送付事務・・・公印審査（市長印の押印）、情報サービスコーナーへの送付（当課は出先機関であるため、本庁への往復時間を含みます</a:t>
            </a:r>
            <a:r>
              <a:rPr kumimoji="1" lang="ja-JP" altLang="en-US" dirty="0" smtClean="0"/>
              <a:t>）・窓口課での確認事務</a:t>
            </a:r>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066337BF-74F4-4556-8DAD-6EE130D50148}" type="slidenum">
              <a:rPr kumimoji="1" lang="ja-JP" altLang="en-US" smtClean="0"/>
              <a:t>6</a:t>
            </a:fld>
            <a:endParaRPr kumimoji="1" lang="ja-JP" altLang="en-US"/>
          </a:p>
        </p:txBody>
      </p:sp>
    </p:spTree>
    <p:extLst>
      <p:ext uri="{BB962C8B-B14F-4D97-AF65-F5344CB8AC3E}">
        <p14:creationId xmlns:p14="http://schemas.microsoft.com/office/powerpoint/2010/main" val="3260057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5800" y="4400550"/>
            <a:ext cx="5486400" cy="3600450"/>
          </a:xfrm>
          <a:prstGeom prst="rect">
            <a:avLst/>
          </a:prstGeom>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FC97F33-8642-476D-B076-4F3450E3EA26}" type="slidenum">
              <a:rPr lang="ja-JP" altLang="en-US" smtClean="0">
                <a:solidFill>
                  <a:prstClr val="black"/>
                </a:solidFill>
              </a:rPr>
              <a:pPr/>
              <a:t>8</a:t>
            </a:fld>
            <a:endParaRPr lang="ja-JP" altLang="en-US">
              <a:solidFill>
                <a:prstClr val="black"/>
              </a:solidFill>
            </a:endParaRPr>
          </a:p>
        </p:txBody>
      </p:sp>
    </p:spTree>
    <p:extLst>
      <p:ext uri="{BB962C8B-B14F-4D97-AF65-F5344CB8AC3E}">
        <p14:creationId xmlns:p14="http://schemas.microsoft.com/office/powerpoint/2010/main" val="32294030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5800" y="4400550"/>
            <a:ext cx="5486400" cy="3600450"/>
          </a:xfrm>
          <a:prstGeom prst="rect">
            <a:avLst/>
          </a:prstGeom>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FC97F33-8642-476D-B076-4F3450E3EA26}" type="slidenum">
              <a:rPr lang="ja-JP" altLang="en-US" smtClean="0">
                <a:solidFill>
                  <a:prstClr val="black"/>
                </a:solidFill>
              </a:rPr>
              <a:pPr/>
              <a:t>10</a:t>
            </a:fld>
            <a:endParaRPr lang="ja-JP" altLang="en-US">
              <a:solidFill>
                <a:prstClr val="black"/>
              </a:solidFill>
            </a:endParaRPr>
          </a:p>
        </p:txBody>
      </p:sp>
    </p:spTree>
    <p:extLst>
      <p:ext uri="{BB962C8B-B14F-4D97-AF65-F5344CB8AC3E}">
        <p14:creationId xmlns:p14="http://schemas.microsoft.com/office/powerpoint/2010/main" val="3624390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3E0AC29C-2B5C-42E6-8996-11CACC0DF72C}" type="datetimeFigureOut">
              <a:rPr kumimoji="1" lang="ja-JP" altLang="en-US" smtClean="0"/>
              <a:t>2017/2/9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B56F7D9-8DFC-4343-BDE6-F49F6A62FD46}" type="slidenum">
              <a:rPr kumimoji="1" lang="ja-JP" altLang="en-US" smtClean="0"/>
              <a:t>‹#›</a:t>
            </a:fld>
            <a:endParaRPr kumimoji="1" lang="ja-JP" altLang="en-US"/>
          </a:p>
        </p:txBody>
      </p:sp>
    </p:spTree>
    <p:extLst>
      <p:ext uri="{BB962C8B-B14F-4D97-AF65-F5344CB8AC3E}">
        <p14:creationId xmlns:p14="http://schemas.microsoft.com/office/powerpoint/2010/main" val="274010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E0AC29C-2B5C-42E6-8996-11CACC0DF72C}" type="datetimeFigureOut">
              <a:rPr kumimoji="1" lang="ja-JP" altLang="en-US" smtClean="0"/>
              <a:t>2017/2/9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B56F7D9-8DFC-4343-BDE6-F49F6A62FD46}" type="slidenum">
              <a:rPr kumimoji="1" lang="ja-JP" altLang="en-US" smtClean="0"/>
              <a:t>‹#›</a:t>
            </a:fld>
            <a:endParaRPr kumimoji="1" lang="ja-JP" altLang="en-US"/>
          </a:p>
        </p:txBody>
      </p:sp>
    </p:spTree>
    <p:extLst>
      <p:ext uri="{BB962C8B-B14F-4D97-AF65-F5344CB8AC3E}">
        <p14:creationId xmlns:p14="http://schemas.microsoft.com/office/powerpoint/2010/main" val="1882912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E0AC29C-2B5C-42E6-8996-11CACC0DF72C}" type="datetimeFigureOut">
              <a:rPr kumimoji="1" lang="ja-JP" altLang="en-US" smtClean="0"/>
              <a:t>2017/2/9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B56F7D9-8DFC-4343-BDE6-F49F6A62FD46}" type="slidenum">
              <a:rPr kumimoji="1" lang="ja-JP" altLang="en-US" smtClean="0"/>
              <a:t>‹#›</a:t>
            </a:fld>
            <a:endParaRPr kumimoji="1" lang="ja-JP" altLang="en-US"/>
          </a:p>
        </p:txBody>
      </p:sp>
    </p:spTree>
    <p:extLst>
      <p:ext uri="{BB962C8B-B14F-4D97-AF65-F5344CB8AC3E}">
        <p14:creationId xmlns:p14="http://schemas.microsoft.com/office/powerpoint/2010/main" val="499683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E0AC29C-2B5C-42E6-8996-11CACC0DF72C}" type="datetimeFigureOut">
              <a:rPr kumimoji="1" lang="ja-JP" altLang="en-US" smtClean="0"/>
              <a:t>2017/2/9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B56F7D9-8DFC-4343-BDE6-F49F6A62FD46}" type="slidenum">
              <a:rPr kumimoji="1" lang="ja-JP" altLang="en-US" smtClean="0"/>
              <a:t>‹#›</a:t>
            </a:fld>
            <a:endParaRPr kumimoji="1" lang="ja-JP" altLang="en-US"/>
          </a:p>
        </p:txBody>
      </p:sp>
    </p:spTree>
    <p:extLst>
      <p:ext uri="{BB962C8B-B14F-4D97-AF65-F5344CB8AC3E}">
        <p14:creationId xmlns:p14="http://schemas.microsoft.com/office/powerpoint/2010/main" val="2507418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3E0AC29C-2B5C-42E6-8996-11CACC0DF72C}" type="datetimeFigureOut">
              <a:rPr kumimoji="1" lang="ja-JP" altLang="en-US" smtClean="0"/>
              <a:t>2017/2/9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B56F7D9-8DFC-4343-BDE6-F49F6A62FD46}" type="slidenum">
              <a:rPr kumimoji="1" lang="ja-JP" altLang="en-US" smtClean="0"/>
              <a:t>‹#›</a:t>
            </a:fld>
            <a:endParaRPr kumimoji="1" lang="ja-JP" altLang="en-US"/>
          </a:p>
        </p:txBody>
      </p:sp>
    </p:spTree>
    <p:extLst>
      <p:ext uri="{BB962C8B-B14F-4D97-AF65-F5344CB8AC3E}">
        <p14:creationId xmlns:p14="http://schemas.microsoft.com/office/powerpoint/2010/main" val="3029127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3E0AC29C-2B5C-42E6-8996-11CACC0DF72C}" type="datetimeFigureOut">
              <a:rPr kumimoji="1" lang="ja-JP" altLang="en-US" smtClean="0"/>
              <a:t>2017/2/9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B56F7D9-8DFC-4343-BDE6-F49F6A62FD46}" type="slidenum">
              <a:rPr kumimoji="1" lang="ja-JP" altLang="en-US" smtClean="0"/>
              <a:t>‹#›</a:t>
            </a:fld>
            <a:endParaRPr kumimoji="1" lang="ja-JP" altLang="en-US"/>
          </a:p>
        </p:txBody>
      </p:sp>
    </p:spTree>
    <p:extLst>
      <p:ext uri="{BB962C8B-B14F-4D97-AF65-F5344CB8AC3E}">
        <p14:creationId xmlns:p14="http://schemas.microsoft.com/office/powerpoint/2010/main" val="4086841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3E0AC29C-2B5C-42E6-8996-11CACC0DF72C}" type="datetimeFigureOut">
              <a:rPr kumimoji="1" lang="ja-JP" altLang="en-US" smtClean="0"/>
              <a:t>2017/2/9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B56F7D9-8DFC-4343-BDE6-F49F6A62FD46}" type="slidenum">
              <a:rPr kumimoji="1" lang="ja-JP" altLang="en-US" smtClean="0"/>
              <a:t>‹#›</a:t>
            </a:fld>
            <a:endParaRPr kumimoji="1" lang="ja-JP" altLang="en-US"/>
          </a:p>
        </p:txBody>
      </p:sp>
    </p:spTree>
    <p:extLst>
      <p:ext uri="{BB962C8B-B14F-4D97-AF65-F5344CB8AC3E}">
        <p14:creationId xmlns:p14="http://schemas.microsoft.com/office/powerpoint/2010/main" val="1061892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3E0AC29C-2B5C-42E6-8996-11CACC0DF72C}" type="datetimeFigureOut">
              <a:rPr kumimoji="1" lang="ja-JP" altLang="en-US" smtClean="0"/>
              <a:t>2017/2/9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B56F7D9-8DFC-4343-BDE6-F49F6A62FD46}" type="slidenum">
              <a:rPr kumimoji="1" lang="ja-JP" altLang="en-US" smtClean="0"/>
              <a:t>‹#›</a:t>
            </a:fld>
            <a:endParaRPr kumimoji="1" lang="ja-JP" altLang="en-US"/>
          </a:p>
        </p:txBody>
      </p:sp>
    </p:spTree>
    <p:extLst>
      <p:ext uri="{BB962C8B-B14F-4D97-AF65-F5344CB8AC3E}">
        <p14:creationId xmlns:p14="http://schemas.microsoft.com/office/powerpoint/2010/main" val="477833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0AC29C-2B5C-42E6-8996-11CACC0DF72C}" type="datetimeFigureOut">
              <a:rPr kumimoji="1" lang="ja-JP" altLang="en-US" smtClean="0"/>
              <a:t>2017/2/9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B56F7D9-8DFC-4343-BDE6-F49F6A62FD46}" type="slidenum">
              <a:rPr kumimoji="1" lang="ja-JP" altLang="en-US" smtClean="0"/>
              <a:t>‹#›</a:t>
            </a:fld>
            <a:endParaRPr kumimoji="1" lang="ja-JP" altLang="en-US"/>
          </a:p>
        </p:txBody>
      </p:sp>
    </p:spTree>
    <p:extLst>
      <p:ext uri="{BB962C8B-B14F-4D97-AF65-F5344CB8AC3E}">
        <p14:creationId xmlns:p14="http://schemas.microsoft.com/office/powerpoint/2010/main" val="935017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3E0AC29C-2B5C-42E6-8996-11CACC0DF72C}" type="datetimeFigureOut">
              <a:rPr kumimoji="1" lang="ja-JP" altLang="en-US" smtClean="0"/>
              <a:t>2017/2/9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B56F7D9-8DFC-4343-BDE6-F49F6A62FD46}" type="slidenum">
              <a:rPr kumimoji="1" lang="ja-JP" altLang="en-US" smtClean="0"/>
              <a:t>‹#›</a:t>
            </a:fld>
            <a:endParaRPr kumimoji="1" lang="ja-JP" altLang="en-US"/>
          </a:p>
        </p:txBody>
      </p:sp>
    </p:spTree>
    <p:extLst>
      <p:ext uri="{BB962C8B-B14F-4D97-AF65-F5344CB8AC3E}">
        <p14:creationId xmlns:p14="http://schemas.microsoft.com/office/powerpoint/2010/main" val="1077747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3E0AC29C-2B5C-42E6-8996-11CACC0DF72C}" type="datetimeFigureOut">
              <a:rPr kumimoji="1" lang="ja-JP" altLang="en-US" smtClean="0"/>
              <a:t>2017/2/9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B56F7D9-8DFC-4343-BDE6-F49F6A62FD46}" type="slidenum">
              <a:rPr kumimoji="1" lang="ja-JP" altLang="en-US" smtClean="0"/>
              <a:t>‹#›</a:t>
            </a:fld>
            <a:endParaRPr kumimoji="1" lang="ja-JP" altLang="en-US"/>
          </a:p>
        </p:txBody>
      </p:sp>
    </p:spTree>
    <p:extLst>
      <p:ext uri="{BB962C8B-B14F-4D97-AF65-F5344CB8AC3E}">
        <p14:creationId xmlns:p14="http://schemas.microsoft.com/office/powerpoint/2010/main" val="1662550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0AC29C-2B5C-42E6-8996-11CACC0DF72C}" type="datetimeFigureOut">
              <a:rPr kumimoji="1" lang="ja-JP" altLang="en-US" smtClean="0"/>
              <a:t>2017/2/9</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56F7D9-8DFC-4343-BDE6-F49F6A62FD46}" type="slidenum">
              <a:rPr kumimoji="1" lang="ja-JP" altLang="en-US" smtClean="0"/>
              <a:t>‹#›</a:t>
            </a:fld>
            <a:endParaRPr kumimoji="1" lang="ja-JP" altLang="en-US"/>
          </a:p>
        </p:txBody>
      </p:sp>
    </p:spTree>
    <p:extLst>
      <p:ext uri="{BB962C8B-B14F-4D97-AF65-F5344CB8AC3E}">
        <p14:creationId xmlns:p14="http://schemas.microsoft.com/office/powerpoint/2010/main" val="13944954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508" y="44624"/>
            <a:ext cx="8856984" cy="3636139"/>
          </a:xfrm>
          <a:prstGeom prst="rect">
            <a:avLst/>
          </a:prstGeom>
        </p:spPr>
      </p:pic>
      <p:grpSp>
        <p:nvGrpSpPr>
          <p:cNvPr id="8" name="グループ化 7"/>
          <p:cNvGrpSpPr/>
          <p:nvPr/>
        </p:nvGrpSpPr>
        <p:grpSpPr>
          <a:xfrm>
            <a:off x="139036" y="3501008"/>
            <a:ext cx="9118257" cy="3463935"/>
            <a:chOff x="139036" y="3645024"/>
            <a:chExt cx="9118257" cy="3463935"/>
          </a:xfrm>
        </p:grpSpPr>
        <p:sp>
          <p:nvSpPr>
            <p:cNvPr id="9" name="正方形/長方形 8"/>
            <p:cNvSpPr/>
            <p:nvPr/>
          </p:nvSpPr>
          <p:spPr>
            <a:xfrm>
              <a:off x="139036" y="3645024"/>
              <a:ext cx="8856984" cy="3078346"/>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 name="テキスト ボックス 9"/>
            <p:cNvSpPr txBox="1"/>
            <p:nvPr/>
          </p:nvSpPr>
          <p:spPr>
            <a:xfrm>
              <a:off x="436821" y="4050938"/>
              <a:ext cx="8820472" cy="1815882"/>
            </a:xfrm>
            <a:prstGeom prst="rect">
              <a:avLst/>
            </a:prstGeom>
            <a:noFill/>
          </p:spPr>
          <p:txBody>
            <a:bodyPr wrap="square" rtlCol="0">
              <a:spAutoFit/>
            </a:bodyPr>
            <a:lstStyle/>
            <a:p>
              <a:r>
                <a:rPr lang="ja-JP" altLang="en-US" sz="40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静岡市におけるオープンデータ</a:t>
              </a:r>
              <a:r>
                <a:rPr lang="ja-JP" altLang="en-US" sz="40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の</a:t>
              </a:r>
              <a:endParaRPr lang="en-US" altLang="ja-JP" sz="40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40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取組</a:t>
              </a:r>
              <a:r>
                <a:rPr lang="ja-JP" altLang="en-US" sz="40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に</a:t>
              </a:r>
              <a:r>
                <a:rPr lang="ja-JP" altLang="en-US" sz="40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ついて</a:t>
              </a:r>
              <a:endParaRPr lang="en-US" altLang="ja-JP" sz="40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32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2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食品衛生関係営業許可情報・イベント情報</a:t>
              </a:r>
              <a:r>
                <a:rPr lang="en-US" altLang="ja-JP" sz="32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32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テキスト ボックス 10"/>
            <p:cNvSpPr txBox="1"/>
            <p:nvPr/>
          </p:nvSpPr>
          <p:spPr>
            <a:xfrm>
              <a:off x="1619672" y="6093296"/>
              <a:ext cx="7272808" cy="1015663"/>
            </a:xfrm>
            <a:prstGeom prst="rect">
              <a:avLst/>
            </a:prstGeom>
            <a:noFill/>
          </p:spPr>
          <p:txBody>
            <a:bodyPr wrap="square" rtlCol="0">
              <a:spAutoFit/>
            </a:bodyPr>
            <a:lstStyle/>
            <a:p>
              <a:pPr algn="r"/>
              <a:r>
                <a:rPr lang="ja-JP" altLang="en-US" sz="20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20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29</a:t>
              </a:r>
              <a:r>
                <a:rPr lang="ja-JP" altLang="en-US" sz="20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年</a:t>
              </a:r>
              <a:r>
                <a:rPr lang="ja-JP" altLang="en-US" sz="20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２月</a:t>
              </a:r>
              <a:r>
                <a:rPr lang="en-US" altLang="ja-JP" sz="20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13</a:t>
              </a:r>
              <a:r>
                <a:rPr lang="ja-JP" altLang="en-US" sz="20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日 </a:t>
              </a:r>
              <a:endParaRPr lang="en-US" altLang="ja-JP" sz="20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a:p>
              <a:pPr algn="r"/>
              <a:r>
                <a:rPr lang="ja-JP" altLang="en-US" sz="20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静岡市役所　</a:t>
              </a:r>
              <a:r>
                <a:rPr lang="ja-JP" altLang="en-US" sz="20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ＩＣＴ推進課　長島　治雄</a:t>
              </a:r>
              <a:endParaRPr lang="en-US" altLang="ja-JP" sz="20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a:p>
              <a:pPr algn="r"/>
              <a:endParaRPr lang="ja-JP" altLang="en-US" sz="20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Tree>
    <p:extLst>
      <p:ext uri="{BB962C8B-B14F-4D97-AF65-F5344CB8AC3E}">
        <p14:creationId xmlns:p14="http://schemas.microsoft.com/office/powerpoint/2010/main" val="16799390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35496" y="29636"/>
            <a:ext cx="9108504" cy="620687"/>
          </a:xfrm>
          <a:prstGeom prst="rect">
            <a:avLst/>
          </a:prstGeom>
        </p:spPr>
        <p:style>
          <a:lnRef idx="3">
            <a:schemeClr val="lt1"/>
          </a:lnRef>
          <a:fillRef idx="1">
            <a:schemeClr val="accent1"/>
          </a:fillRef>
          <a:effectRef idx="1">
            <a:schemeClr val="accent1"/>
          </a:effectRef>
          <a:fontRef idx="minor">
            <a:schemeClr val="lt1"/>
          </a:fontRef>
        </p:style>
        <p:txBody>
          <a:bodyPr vert="horz" lIns="91440" tIns="45720" rIns="91440" bIns="45720" rtlCol="0" anchor="ctr">
            <a:normAutofit fontScale="85000"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fontAlgn="auto">
              <a:spcAft>
                <a:spcPts val="0"/>
              </a:spcAft>
              <a:buFontTx/>
              <a:buNone/>
            </a:pPr>
            <a:r>
              <a:rPr lang="ja-JP" altLang="en-US" sz="2800" b="1" dirty="0" smtClean="0">
                <a:solidFill>
                  <a:prstClr val="white"/>
                </a:solidFill>
                <a:latin typeface="メイリオ" pitchFamily="50" charset="-128"/>
                <a:ea typeface="メイリオ" pitchFamily="50" charset="-128"/>
                <a:cs typeface="メイリオ" pitchFamily="50" charset="-128"/>
              </a:rPr>
              <a:t>＜参考＞オープンデータカタログサイト利用状況（各月</a:t>
            </a:r>
            <a:r>
              <a:rPr lang="en-US" altLang="ja-JP" sz="2800" b="1" dirty="0" smtClean="0">
                <a:solidFill>
                  <a:prstClr val="white"/>
                </a:solidFill>
                <a:latin typeface="メイリオ" pitchFamily="50" charset="-128"/>
                <a:ea typeface="メイリオ" pitchFamily="50" charset="-128"/>
                <a:cs typeface="メイリオ" pitchFamily="50" charset="-128"/>
              </a:rPr>
              <a:t>Top10</a:t>
            </a:r>
            <a:r>
              <a:rPr lang="ja-JP" altLang="en-US" sz="2800" b="1" dirty="0" smtClean="0">
                <a:solidFill>
                  <a:prstClr val="white"/>
                </a:solidFill>
                <a:latin typeface="メイリオ" pitchFamily="50" charset="-128"/>
                <a:ea typeface="メイリオ" pitchFamily="50" charset="-128"/>
                <a:cs typeface="メイリオ" pitchFamily="50" charset="-128"/>
              </a:rPr>
              <a:t>）</a:t>
            </a:r>
            <a:endParaRPr lang="ja-JP" altLang="en-US" sz="2800" b="1" dirty="0">
              <a:solidFill>
                <a:prstClr val="white"/>
              </a:solidFill>
              <a:latin typeface="メイリオ" pitchFamily="50" charset="-128"/>
              <a:ea typeface="メイリオ" pitchFamily="50" charset="-128"/>
              <a:cs typeface="メイリオ"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2101781995"/>
              </p:ext>
            </p:extLst>
          </p:nvPr>
        </p:nvGraphicFramePr>
        <p:xfrm>
          <a:off x="82676" y="753035"/>
          <a:ext cx="8926855" cy="5862917"/>
        </p:xfrm>
        <a:graphic>
          <a:graphicData uri="http://schemas.openxmlformats.org/drawingml/2006/table">
            <a:tbl>
              <a:tblPr/>
              <a:tblGrid>
                <a:gridCol w="357075"/>
                <a:gridCol w="1785370"/>
                <a:gridCol w="357075"/>
                <a:gridCol w="1785370"/>
                <a:gridCol w="357075"/>
                <a:gridCol w="1785370"/>
                <a:gridCol w="357075"/>
                <a:gridCol w="1785370"/>
                <a:gridCol w="357075"/>
              </a:tblGrid>
              <a:tr h="221030">
                <a:tc rowSpan="2">
                  <a:txBody>
                    <a:bodyPr/>
                    <a:lstStyle/>
                    <a:p>
                      <a:pPr algn="ctr" fontAlgn="ctr"/>
                      <a:r>
                        <a:rPr lang="ja-JP" altLang="en-US" sz="1200" b="0" i="0" u="none" strike="noStrike" dirty="0">
                          <a:solidFill>
                            <a:schemeClr val="bg1"/>
                          </a:solidFill>
                          <a:effectLst/>
                          <a:latin typeface="メイリオ" panose="020B0604030504040204" pitchFamily="50" charset="-128"/>
                          <a:ea typeface="メイリオ" panose="020B0604030504040204" pitchFamily="50" charset="-128"/>
                        </a:rPr>
                        <a:t>順位</a:t>
                      </a:r>
                    </a:p>
                  </a:txBody>
                  <a:tcPr marL="6630" marR="6630" marT="6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c gridSpan="2">
                  <a:txBody>
                    <a:bodyPr/>
                    <a:lstStyle/>
                    <a:p>
                      <a:pPr algn="ctr" fontAlgn="ctr"/>
                      <a:r>
                        <a:rPr lang="en-US" sz="1200" b="0" i="0" u="none" strike="noStrike" dirty="0" smtClean="0">
                          <a:solidFill>
                            <a:schemeClr val="bg1"/>
                          </a:solidFill>
                          <a:effectLst/>
                          <a:latin typeface="メイリオ" panose="020B0604030504040204" pitchFamily="50" charset="-128"/>
                          <a:ea typeface="メイリオ" panose="020B0604030504040204" pitchFamily="50" charset="-128"/>
                        </a:rPr>
                        <a:t>H28.10</a:t>
                      </a:r>
                      <a:endParaRPr lang="en-US" sz="1200" b="0" i="0" u="none" strike="noStrike" dirty="0">
                        <a:solidFill>
                          <a:schemeClr val="bg1"/>
                        </a:solidFill>
                        <a:effectLst/>
                        <a:latin typeface="メイリオ" panose="020B0604030504040204" pitchFamily="50" charset="-128"/>
                        <a:ea typeface="メイリオ" panose="020B0604030504040204" pitchFamily="50" charset="-128"/>
                      </a:endParaRPr>
                    </a:p>
                  </a:txBody>
                  <a:tcPr marL="6630" marR="6630" marT="6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c hMerge="1">
                  <a:txBody>
                    <a:bodyPr/>
                    <a:lstStyle/>
                    <a:p>
                      <a:endParaRPr kumimoji="1" lang="ja-JP" altLang="en-US"/>
                    </a:p>
                  </a:txBody>
                  <a:tcPr/>
                </a:tc>
                <a:tc gridSpan="2">
                  <a:txBody>
                    <a:bodyPr/>
                    <a:lstStyle/>
                    <a:p>
                      <a:pPr algn="ctr" fontAlgn="ctr"/>
                      <a:r>
                        <a:rPr lang="en-US" sz="1200" b="0" i="0" u="none" strike="noStrike" dirty="0" smtClean="0">
                          <a:solidFill>
                            <a:schemeClr val="bg1"/>
                          </a:solidFill>
                          <a:effectLst/>
                          <a:latin typeface="メイリオ" panose="020B0604030504040204" pitchFamily="50" charset="-128"/>
                          <a:ea typeface="メイリオ" panose="020B0604030504040204" pitchFamily="50" charset="-128"/>
                        </a:rPr>
                        <a:t>H28.11</a:t>
                      </a:r>
                      <a:endParaRPr lang="en-US" sz="1200" b="0" i="0" u="none" strike="noStrike" dirty="0">
                        <a:solidFill>
                          <a:schemeClr val="bg1"/>
                        </a:solidFill>
                        <a:effectLst/>
                        <a:latin typeface="メイリオ" panose="020B0604030504040204" pitchFamily="50" charset="-128"/>
                        <a:ea typeface="メイリオ" panose="020B0604030504040204" pitchFamily="50" charset="-128"/>
                      </a:endParaRPr>
                    </a:p>
                  </a:txBody>
                  <a:tcPr marL="6630" marR="6630" marT="6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c hMerge="1">
                  <a:txBody>
                    <a:bodyPr/>
                    <a:lstStyle/>
                    <a:p>
                      <a:endParaRPr kumimoji="1" lang="ja-JP" altLang="en-US"/>
                    </a:p>
                  </a:txBody>
                  <a:tcPr/>
                </a:tc>
                <a:tc gridSpan="2">
                  <a:txBody>
                    <a:bodyPr/>
                    <a:lstStyle/>
                    <a:p>
                      <a:pPr algn="ctr" fontAlgn="ctr"/>
                      <a:r>
                        <a:rPr lang="en-US" sz="1200" b="0" i="0" u="none" strike="noStrike" dirty="0" smtClean="0">
                          <a:solidFill>
                            <a:schemeClr val="bg1"/>
                          </a:solidFill>
                          <a:effectLst/>
                          <a:latin typeface="メイリオ" panose="020B0604030504040204" pitchFamily="50" charset="-128"/>
                          <a:ea typeface="メイリオ" panose="020B0604030504040204" pitchFamily="50" charset="-128"/>
                        </a:rPr>
                        <a:t>H28.12</a:t>
                      </a:r>
                      <a:endParaRPr lang="en-US" sz="1200" b="0" i="0" u="none" strike="noStrike" dirty="0">
                        <a:solidFill>
                          <a:schemeClr val="bg1"/>
                        </a:solidFill>
                        <a:effectLst/>
                        <a:latin typeface="メイリオ" panose="020B0604030504040204" pitchFamily="50" charset="-128"/>
                        <a:ea typeface="メイリオ" panose="020B0604030504040204" pitchFamily="50" charset="-128"/>
                      </a:endParaRPr>
                    </a:p>
                  </a:txBody>
                  <a:tcPr marL="6630" marR="6630" marT="6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c hMerge="1">
                  <a:txBody>
                    <a:bodyPr/>
                    <a:lstStyle/>
                    <a:p>
                      <a:endParaRPr kumimoji="1" lang="ja-JP" altLang="en-US"/>
                    </a:p>
                  </a:txBody>
                  <a:tcPr/>
                </a:tc>
                <a:tc gridSpan="2">
                  <a:txBody>
                    <a:bodyPr/>
                    <a:lstStyle/>
                    <a:p>
                      <a:pPr algn="ctr" fontAlgn="ctr"/>
                      <a:r>
                        <a:rPr lang="en-US" sz="1200" b="0" i="0" u="none" strike="noStrike" dirty="0" smtClean="0">
                          <a:solidFill>
                            <a:schemeClr val="bg1"/>
                          </a:solidFill>
                          <a:effectLst/>
                          <a:latin typeface="メイリオ" panose="020B0604030504040204" pitchFamily="50" charset="-128"/>
                          <a:ea typeface="メイリオ" panose="020B0604030504040204" pitchFamily="50" charset="-128"/>
                        </a:rPr>
                        <a:t>H29.1</a:t>
                      </a:r>
                      <a:endParaRPr lang="en-US" sz="1200" b="0" i="0" u="none" strike="noStrike" dirty="0">
                        <a:solidFill>
                          <a:schemeClr val="bg1"/>
                        </a:solidFill>
                        <a:effectLst/>
                        <a:latin typeface="メイリオ" panose="020B0604030504040204" pitchFamily="50" charset="-128"/>
                        <a:ea typeface="メイリオ" panose="020B0604030504040204" pitchFamily="50" charset="-128"/>
                      </a:endParaRPr>
                    </a:p>
                  </a:txBody>
                  <a:tcPr marL="6630" marR="6630" marT="6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c hMerge="1">
                  <a:txBody>
                    <a:bodyPr/>
                    <a:lstStyle/>
                    <a:p>
                      <a:endParaRPr kumimoji="1" lang="ja-JP" altLang="en-US"/>
                    </a:p>
                  </a:txBody>
                  <a:tcPr/>
                </a:tc>
              </a:tr>
              <a:tr h="221030">
                <a:tc vMerge="1">
                  <a:txBody>
                    <a:bodyPr/>
                    <a:lstStyle/>
                    <a:p>
                      <a:endParaRPr kumimoji="1" lang="ja-JP" altLang="en-US"/>
                    </a:p>
                  </a:txBody>
                  <a:tcPr/>
                </a:tc>
                <a:tc>
                  <a:txBody>
                    <a:bodyPr/>
                    <a:lstStyle/>
                    <a:p>
                      <a:pPr algn="ctr" fontAlgn="ctr"/>
                      <a:r>
                        <a:rPr lang="ja-JP" altLang="en-US" sz="1200" b="0" i="0" u="none" strike="noStrike" dirty="0">
                          <a:solidFill>
                            <a:schemeClr val="bg1"/>
                          </a:solidFill>
                          <a:effectLst/>
                          <a:latin typeface="メイリオ" panose="020B0604030504040204" pitchFamily="50" charset="-128"/>
                          <a:ea typeface="メイリオ" panose="020B0604030504040204" pitchFamily="50" charset="-128"/>
                        </a:rPr>
                        <a:t>ファイル名</a:t>
                      </a:r>
                    </a:p>
                  </a:txBody>
                  <a:tcPr marL="6630" marR="6630" marT="6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fontAlgn="ctr"/>
                      <a:r>
                        <a:rPr lang="ja-JP" altLang="en-US" sz="1000" b="0" i="0" u="none" strike="noStrike" dirty="0">
                          <a:solidFill>
                            <a:schemeClr val="bg1"/>
                          </a:solidFill>
                          <a:effectLst/>
                          <a:latin typeface="メイリオ" panose="020B0604030504040204" pitchFamily="50" charset="-128"/>
                          <a:ea typeface="メイリオ" panose="020B0604030504040204" pitchFamily="50" charset="-128"/>
                        </a:rPr>
                        <a:t>件数</a:t>
                      </a:r>
                    </a:p>
                  </a:txBody>
                  <a:tcPr marL="6630" marR="6630" marT="6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fontAlgn="ctr"/>
                      <a:r>
                        <a:rPr lang="ja-JP" altLang="en-US" sz="1200" b="0" i="0" u="none" strike="noStrike" dirty="0">
                          <a:solidFill>
                            <a:schemeClr val="bg1"/>
                          </a:solidFill>
                          <a:effectLst/>
                          <a:latin typeface="メイリオ" panose="020B0604030504040204" pitchFamily="50" charset="-128"/>
                          <a:ea typeface="メイリオ" panose="020B0604030504040204" pitchFamily="50" charset="-128"/>
                        </a:rPr>
                        <a:t>ファイル名</a:t>
                      </a:r>
                    </a:p>
                  </a:txBody>
                  <a:tcPr marL="6630" marR="6630" marT="6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fontAlgn="ctr"/>
                      <a:r>
                        <a:rPr lang="ja-JP" altLang="en-US" sz="1000" b="0" i="0" u="none" strike="noStrike" dirty="0">
                          <a:solidFill>
                            <a:schemeClr val="bg1"/>
                          </a:solidFill>
                          <a:effectLst/>
                          <a:latin typeface="メイリオ" panose="020B0604030504040204" pitchFamily="50" charset="-128"/>
                          <a:ea typeface="メイリオ" panose="020B0604030504040204" pitchFamily="50" charset="-128"/>
                        </a:rPr>
                        <a:t>件数</a:t>
                      </a:r>
                    </a:p>
                  </a:txBody>
                  <a:tcPr marL="6630" marR="6630" marT="6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fontAlgn="ctr"/>
                      <a:r>
                        <a:rPr lang="ja-JP" altLang="en-US" sz="1200" b="0" i="0" u="none" strike="noStrike" dirty="0">
                          <a:solidFill>
                            <a:schemeClr val="bg1"/>
                          </a:solidFill>
                          <a:effectLst/>
                          <a:latin typeface="メイリオ" panose="020B0604030504040204" pitchFamily="50" charset="-128"/>
                          <a:ea typeface="メイリオ" panose="020B0604030504040204" pitchFamily="50" charset="-128"/>
                        </a:rPr>
                        <a:t>ファイル名</a:t>
                      </a:r>
                    </a:p>
                  </a:txBody>
                  <a:tcPr marL="6630" marR="6630" marT="6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fontAlgn="ctr"/>
                      <a:r>
                        <a:rPr lang="ja-JP" altLang="en-US" sz="1000" b="0" i="0" u="none" strike="noStrike" dirty="0">
                          <a:solidFill>
                            <a:schemeClr val="bg1"/>
                          </a:solidFill>
                          <a:effectLst/>
                          <a:latin typeface="メイリオ" panose="020B0604030504040204" pitchFamily="50" charset="-128"/>
                          <a:ea typeface="メイリオ" panose="020B0604030504040204" pitchFamily="50" charset="-128"/>
                        </a:rPr>
                        <a:t>件数</a:t>
                      </a:r>
                    </a:p>
                  </a:txBody>
                  <a:tcPr marL="6630" marR="6630" marT="6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fontAlgn="ctr"/>
                      <a:r>
                        <a:rPr lang="ja-JP" altLang="en-US" sz="1200" b="0" i="0" u="none" strike="noStrike" dirty="0">
                          <a:solidFill>
                            <a:schemeClr val="bg1"/>
                          </a:solidFill>
                          <a:effectLst/>
                          <a:latin typeface="メイリオ" panose="020B0604030504040204" pitchFamily="50" charset="-128"/>
                          <a:ea typeface="メイリオ" panose="020B0604030504040204" pitchFamily="50" charset="-128"/>
                        </a:rPr>
                        <a:t>ファイル名</a:t>
                      </a:r>
                    </a:p>
                  </a:txBody>
                  <a:tcPr marL="6630" marR="6630" marT="6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fontAlgn="ctr"/>
                      <a:r>
                        <a:rPr lang="ja-JP" altLang="en-US" sz="1000" b="0" i="0" u="none" strike="noStrike" dirty="0">
                          <a:solidFill>
                            <a:schemeClr val="bg1"/>
                          </a:solidFill>
                          <a:effectLst/>
                          <a:latin typeface="メイリオ" panose="020B0604030504040204" pitchFamily="50" charset="-128"/>
                          <a:ea typeface="メイリオ" panose="020B0604030504040204" pitchFamily="50" charset="-128"/>
                        </a:rPr>
                        <a:t>件数</a:t>
                      </a:r>
                    </a:p>
                  </a:txBody>
                  <a:tcPr marL="6630" marR="6630" marT="6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r>
              <a:tr h="530472">
                <a:tc>
                  <a:txBody>
                    <a:bodyPr/>
                    <a:lstStyle/>
                    <a:p>
                      <a:pPr algn="ctr" fontAlgn="ctr"/>
                      <a:r>
                        <a:rPr lang="en-US" altLang="ja-JP" sz="1200" b="0" i="0" u="none" strike="noStrike" dirty="0">
                          <a:solidFill>
                            <a:schemeClr val="bg1"/>
                          </a:solidFill>
                          <a:effectLst/>
                          <a:latin typeface="メイリオ" panose="020B0604030504040204" pitchFamily="50" charset="-128"/>
                          <a:ea typeface="メイリオ" panose="020B0604030504040204" pitchFamily="50" charset="-128"/>
                        </a:rPr>
                        <a:t>1</a:t>
                      </a:r>
                    </a:p>
                  </a:txBody>
                  <a:tcPr marL="6630" marR="6630" marT="6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c>
                  <a:txBody>
                    <a:bodyPr/>
                    <a:lstStyle/>
                    <a:p>
                      <a:pPr algn="l" fontAlgn="ctr"/>
                      <a:r>
                        <a:rPr lang="ja-JP" altLang="en-US" sz="105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食品衛生関係営業許可</a:t>
                      </a:r>
                      <a:endParaRPr lang="en-US" altLang="ja-JP" sz="105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algn="l" fontAlgn="ctr"/>
                      <a:r>
                        <a:rPr lang="en-US" sz="105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H28.9</a:t>
                      </a:r>
                      <a:r>
                        <a:rPr lang="ja-JP" altLang="en-US" sz="105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新規許可施設</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2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ja-JP" altLang="en-US" sz="105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食品衛生関係営業許可</a:t>
                      </a:r>
                      <a:r>
                        <a:rPr lang="en-US" sz="105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H28.10</a:t>
                      </a:r>
                      <a:r>
                        <a:rPr lang="ja-JP" altLang="en-US" sz="105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新規許可施設</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2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ja-JP" altLang="en-US" sz="105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食品衛生関係営業許可</a:t>
                      </a:r>
                      <a:r>
                        <a:rPr lang="en-US" sz="105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H28.11</a:t>
                      </a:r>
                      <a:r>
                        <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新規許可施設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2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委託契約等に係る競争入札参加資格認定者名簿（平成</a:t>
                      </a: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28</a:t>
                      </a:r>
                      <a:r>
                        <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11</a:t>
                      </a:r>
                      <a:r>
                        <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21</a:t>
                      </a:r>
                      <a:r>
                        <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日現在）</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2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530472">
                <a:tc>
                  <a:txBody>
                    <a:bodyPr/>
                    <a:lstStyle/>
                    <a:p>
                      <a:pPr algn="ctr" fontAlgn="ctr"/>
                      <a:r>
                        <a:rPr lang="en-US" altLang="ja-JP" sz="1200" b="0" i="0" u="none" strike="noStrike" dirty="0">
                          <a:solidFill>
                            <a:schemeClr val="bg1"/>
                          </a:solidFill>
                          <a:effectLst/>
                          <a:latin typeface="メイリオ" panose="020B0604030504040204" pitchFamily="50" charset="-128"/>
                          <a:ea typeface="メイリオ" panose="020B0604030504040204" pitchFamily="50" charset="-128"/>
                        </a:rPr>
                        <a:t>2</a:t>
                      </a:r>
                    </a:p>
                  </a:txBody>
                  <a:tcPr marL="6630" marR="6630" marT="6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c>
                  <a:txBody>
                    <a:bodyPr/>
                    <a:lstStyle/>
                    <a:p>
                      <a:pPr algn="l" fontAlgn="ctr"/>
                      <a:r>
                        <a:rPr lang="ja-JP" altLang="en-US" sz="105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食品衛生関係営業許可</a:t>
                      </a:r>
                      <a:endParaRPr lang="en-US" altLang="ja-JP" sz="105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algn="l" fontAlgn="ctr"/>
                      <a:r>
                        <a:rPr lang="zh-TW" altLang="en-US" sz="105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許可</a:t>
                      </a:r>
                      <a:r>
                        <a:rPr lang="zh-TW"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全施設（</a:t>
                      </a:r>
                      <a:r>
                        <a:rPr lang="en-US" altLang="zh-TW"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H28.3.31</a:t>
                      </a:r>
                      <a:r>
                        <a:rPr lang="zh-TW"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現在）</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2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ja-JP" altLang="en-US" sz="105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食品衛生関係営業許可</a:t>
                      </a:r>
                      <a:endParaRPr lang="en-US" altLang="ja-JP" sz="105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algn="l" fontAlgn="ctr"/>
                      <a:r>
                        <a:rPr lang="zh-TW" altLang="en-US" sz="105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許可</a:t>
                      </a:r>
                      <a:r>
                        <a:rPr lang="zh-TW"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全施設（</a:t>
                      </a:r>
                      <a:r>
                        <a:rPr lang="en-US" altLang="zh-TW"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H28.3.31</a:t>
                      </a:r>
                      <a:r>
                        <a:rPr lang="zh-TW"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現在）</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2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ja-JP" altLang="en-US" sz="105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食品衛星関係営業</a:t>
                      </a:r>
                      <a:r>
                        <a:rPr lang="zh-TW" altLang="en-US" sz="105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許可</a:t>
                      </a:r>
                      <a:endParaRPr lang="en-US" altLang="zh-TW" sz="105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algn="l" fontAlgn="ctr"/>
                      <a:r>
                        <a:rPr lang="ja-JP" altLang="en-US" sz="105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許可</a:t>
                      </a:r>
                      <a:r>
                        <a:rPr lang="zh-TW" altLang="en-US" sz="105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全施設（</a:t>
                      </a:r>
                      <a:r>
                        <a:rPr lang="en-US" altLang="zh-TW"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H28.3.31</a:t>
                      </a:r>
                      <a:r>
                        <a:rPr lang="zh-TW"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現在）</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2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ja-JP" altLang="en-US" sz="105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食品衛生関係営業許可</a:t>
                      </a:r>
                      <a:r>
                        <a:rPr lang="en-US" sz="105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H28.12</a:t>
                      </a:r>
                      <a:r>
                        <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新規許可施設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2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547063">
                <a:tc>
                  <a:txBody>
                    <a:bodyPr/>
                    <a:lstStyle/>
                    <a:p>
                      <a:pPr algn="ctr" fontAlgn="ctr"/>
                      <a:r>
                        <a:rPr lang="en-US" altLang="ja-JP" sz="1200" b="0" i="0" u="none" strike="noStrike" dirty="0">
                          <a:solidFill>
                            <a:schemeClr val="bg1"/>
                          </a:solidFill>
                          <a:effectLst/>
                          <a:latin typeface="メイリオ" panose="020B0604030504040204" pitchFamily="50" charset="-128"/>
                          <a:ea typeface="メイリオ" panose="020B0604030504040204" pitchFamily="50" charset="-128"/>
                        </a:rPr>
                        <a:t>3</a:t>
                      </a:r>
                    </a:p>
                  </a:txBody>
                  <a:tcPr marL="6630" marR="6630" marT="6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c>
                  <a:txBody>
                    <a:bodyPr/>
                    <a:lstStyle/>
                    <a:p>
                      <a:pPr algn="l" fontAlgn="ctr"/>
                      <a:r>
                        <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静岡市中央卸売市場　月報データ　平成</a:t>
                      </a: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28</a:t>
                      </a:r>
                      <a:r>
                        <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年９月分</a:t>
                      </a: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_csv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2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援農ボランティアの受入農家のリスト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2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委託契約等に係る競争入札参加資格認定者名簿（平成</a:t>
                      </a: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28</a:t>
                      </a:r>
                      <a:r>
                        <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11</a:t>
                      </a:r>
                      <a:r>
                        <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21</a:t>
                      </a:r>
                      <a:r>
                        <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日現在）</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2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05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食品衛生関係営業許可</a:t>
                      </a:r>
                      <a:endParaRPr lang="en-US" altLang="ja-JP" sz="105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algn="l" fontAlgn="ctr"/>
                      <a:r>
                        <a:rPr lang="zh-TW" altLang="en-US" sz="105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許可</a:t>
                      </a:r>
                      <a:r>
                        <a:rPr lang="zh-TW"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全施設（</a:t>
                      </a:r>
                      <a:r>
                        <a:rPr lang="en-US" altLang="zh-TW"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H28.3.31</a:t>
                      </a:r>
                      <a:r>
                        <a:rPr lang="zh-TW"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現在）</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2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530472">
                <a:tc>
                  <a:txBody>
                    <a:bodyPr/>
                    <a:lstStyle/>
                    <a:p>
                      <a:pPr algn="ctr" fontAlgn="ctr"/>
                      <a:r>
                        <a:rPr lang="en-US" altLang="ja-JP" sz="1200" b="0" i="0" u="none" strike="noStrike" dirty="0">
                          <a:solidFill>
                            <a:schemeClr val="bg1"/>
                          </a:solidFill>
                          <a:effectLst/>
                          <a:latin typeface="メイリオ" panose="020B0604030504040204" pitchFamily="50" charset="-128"/>
                          <a:ea typeface="メイリオ" panose="020B0604030504040204" pitchFamily="50" charset="-128"/>
                        </a:rPr>
                        <a:t>4</a:t>
                      </a:r>
                    </a:p>
                  </a:txBody>
                  <a:tcPr marL="6630" marR="6630" marT="6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c>
                  <a:txBody>
                    <a:bodyPr/>
                    <a:lstStyle/>
                    <a:p>
                      <a:pPr algn="l" fontAlgn="ctr"/>
                      <a:r>
                        <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静岡市風力発電施設「風電君」諸データ</a:t>
                      </a: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_</a:t>
                      </a:r>
                      <a:r>
                        <a:rPr lang="en-US" altLang="ja-JP" sz="1050" b="0" i="0" u="none" strike="noStrike" dirty="0" err="1">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xls</a:t>
                      </a:r>
                      <a:endParaRPr lang="en-US" altLang="ja-JP"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航空写真オルソ画像</a:t>
                      </a:r>
                      <a:endParaRPr lang="en-US" altLang="ja-JP" sz="105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algn="l" fontAlgn="ctr"/>
                      <a:r>
                        <a:rPr lang="en-US" sz="105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H27</a:t>
                      </a:r>
                      <a:r>
                        <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静岡市索引図</a:t>
                      </a: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_</a:t>
                      </a:r>
                      <a:r>
                        <a:rPr 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A3_130k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5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H28</a:t>
                      </a:r>
                      <a:r>
                        <a:rPr lang="ja-JP" altLang="en-US" sz="105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航空写真オル</a:t>
                      </a:r>
                      <a:endParaRPr lang="en-US" altLang="ja-JP" sz="105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algn="l" fontAlgn="ctr"/>
                      <a:r>
                        <a:rPr lang="ja-JP" altLang="en-US" sz="105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ソ画像</a:t>
                      </a: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60-69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静岡市防災情報マップ（防災マップ）掲載データ「避難所」</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47063">
                <a:tc>
                  <a:txBody>
                    <a:bodyPr/>
                    <a:lstStyle/>
                    <a:p>
                      <a:pPr algn="ctr" fontAlgn="ctr"/>
                      <a:r>
                        <a:rPr lang="en-US" altLang="ja-JP" sz="1200" b="0" i="0" u="none" strike="noStrike" dirty="0">
                          <a:solidFill>
                            <a:schemeClr val="bg1"/>
                          </a:solidFill>
                          <a:effectLst/>
                          <a:latin typeface="メイリオ" panose="020B0604030504040204" pitchFamily="50" charset="-128"/>
                          <a:ea typeface="メイリオ" panose="020B0604030504040204" pitchFamily="50" charset="-128"/>
                        </a:rPr>
                        <a:t>5</a:t>
                      </a:r>
                    </a:p>
                  </a:txBody>
                  <a:tcPr marL="6630" marR="6630" marT="6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c>
                  <a:txBody>
                    <a:bodyPr/>
                    <a:lstStyle/>
                    <a:p>
                      <a:pPr algn="l" fontAlgn="ctr"/>
                      <a:r>
                        <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委託契約等に係る競争入札参加資格認定者名簿（平成</a:t>
                      </a: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28</a:t>
                      </a:r>
                      <a:r>
                        <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月６日現在）</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2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05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第８回静岡市統計書</a:t>
                      </a:r>
                      <a:endParaRPr lang="en-US" altLang="ja-JP" sz="105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algn="l" fontAlgn="ctr"/>
                      <a:r>
                        <a:rPr lang="ja-JP" altLang="en-US" sz="105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市域</a:t>
                      </a:r>
                      <a:r>
                        <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の変遷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航空写真オルソ画像</a:t>
                      </a:r>
                      <a:r>
                        <a:rPr lang="en-US" sz="105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H27</a:t>
                      </a:r>
                      <a:r>
                        <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静岡市索引図</a:t>
                      </a: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_</a:t>
                      </a:r>
                      <a:r>
                        <a:rPr 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A3_130k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2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zh-TW"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美容所新規台帳（</a:t>
                      </a:r>
                      <a:r>
                        <a:rPr lang="en-US" altLang="zh-TW"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H28.12</a:t>
                      </a:r>
                      <a:r>
                        <a:rPr lang="zh-TW"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2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547063">
                <a:tc>
                  <a:txBody>
                    <a:bodyPr/>
                    <a:lstStyle/>
                    <a:p>
                      <a:pPr algn="ctr" fontAlgn="ctr"/>
                      <a:r>
                        <a:rPr lang="en-US" altLang="ja-JP" sz="1200" b="0" i="0" u="none" strike="noStrike" dirty="0">
                          <a:solidFill>
                            <a:schemeClr val="bg1"/>
                          </a:solidFill>
                          <a:effectLst/>
                          <a:latin typeface="メイリオ" panose="020B0604030504040204" pitchFamily="50" charset="-128"/>
                          <a:ea typeface="メイリオ" panose="020B0604030504040204" pitchFamily="50" charset="-128"/>
                        </a:rPr>
                        <a:t>6</a:t>
                      </a:r>
                    </a:p>
                  </a:txBody>
                  <a:tcPr marL="6630" marR="6630" marT="6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c>
                  <a:txBody>
                    <a:bodyPr/>
                    <a:lstStyle/>
                    <a:p>
                      <a:pPr algn="l" fontAlgn="ctr"/>
                      <a:r>
                        <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助産所台帳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2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05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第８回静岡市統計書</a:t>
                      </a:r>
                      <a:endParaRPr lang="en-US" altLang="ja-JP" sz="105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algn="l" fontAlgn="ctr"/>
                      <a:r>
                        <a:rPr lang="ja-JP" altLang="en-US" sz="105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位置</a:t>
                      </a:r>
                      <a:r>
                        <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・面積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2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診療所台帳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静岡市防災情報マップ（津波避難マップ）掲載データ「津波避難ビル」</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2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547063">
                <a:tc>
                  <a:txBody>
                    <a:bodyPr/>
                    <a:lstStyle/>
                    <a:p>
                      <a:pPr algn="ctr" fontAlgn="ctr"/>
                      <a:r>
                        <a:rPr lang="en-US" altLang="ja-JP" sz="1200" b="0" i="0" u="none" strike="noStrike" dirty="0">
                          <a:solidFill>
                            <a:schemeClr val="bg1"/>
                          </a:solidFill>
                          <a:effectLst/>
                          <a:latin typeface="メイリオ" panose="020B0604030504040204" pitchFamily="50" charset="-128"/>
                          <a:ea typeface="メイリオ" panose="020B0604030504040204" pitchFamily="50" charset="-128"/>
                        </a:rPr>
                        <a:t>7</a:t>
                      </a:r>
                    </a:p>
                  </a:txBody>
                  <a:tcPr marL="6630" marR="6630" marT="6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c>
                  <a:txBody>
                    <a:bodyPr/>
                    <a:lstStyle/>
                    <a:p>
                      <a:pPr algn="l" fontAlgn="ctr"/>
                      <a:r>
                        <a:rPr lang="zh-TW"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歯科技工所台帳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大気汚染防止法及び条例の特定施設（</a:t>
                      </a:r>
                      <a:r>
                        <a:rPr lang="ja-JP" altLang="en-US" sz="1050" b="0" i="0" u="none" strike="noStrike" dirty="0" err="1">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ばい</a:t>
                      </a:r>
                      <a:r>
                        <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煙・</a:t>
                      </a: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VOC</a:t>
                      </a:r>
                      <a:r>
                        <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・粉</a:t>
                      </a:r>
                      <a:r>
                        <a:rPr lang="ja-JP" altLang="en-US" sz="1050" b="0" i="0" u="none" strike="noStrike" dirty="0" err="1">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じん</a:t>
                      </a:r>
                      <a:r>
                        <a:rPr lang="ja-JP" altLang="en-US" sz="105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食品衛生関係営業許可</a:t>
                      </a:r>
                      <a:r>
                        <a:rPr lang="en-US" sz="105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H28.10</a:t>
                      </a:r>
                      <a:r>
                        <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新規許可施設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2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28</a:t>
                      </a:r>
                      <a:r>
                        <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年度</a:t>
                      </a: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_</a:t>
                      </a:r>
                      <a:r>
                        <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静岡市内の避難所の一覧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2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547063">
                <a:tc>
                  <a:txBody>
                    <a:bodyPr/>
                    <a:lstStyle/>
                    <a:p>
                      <a:pPr algn="ctr" fontAlgn="ctr"/>
                      <a:r>
                        <a:rPr lang="en-US" altLang="ja-JP" sz="1200" b="0" i="0" u="none" strike="noStrike" dirty="0">
                          <a:solidFill>
                            <a:schemeClr val="bg1"/>
                          </a:solidFill>
                          <a:effectLst/>
                          <a:latin typeface="メイリオ" panose="020B0604030504040204" pitchFamily="50" charset="-128"/>
                          <a:ea typeface="メイリオ" panose="020B0604030504040204" pitchFamily="50" charset="-128"/>
                        </a:rPr>
                        <a:t>8</a:t>
                      </a:r>
                    </a:p>
                  </a:txBody>
                  <a:tcPr marL="6630" marR="6630" marT="6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c>
                  <a:txBody>
                    <a:bodyPr/>
                    <a:lstStyle/>
                    <a:p>
                      <a:pPr algn="l" fontAlgn="ctr"/>
                      <a:r>
                        <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静岡市中央卸売市場　年報データ　平成</a:t>
                      </a: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27</a:t>
                      </a:r>
                      <a:r>
                        <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_csv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静岡市中央卸売市場　月報データ　平成</a:t>
                      </a: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28</a:t>
                      </a:r>
                      <a:r>
                        <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年１月分</a:t>
                      </a: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_csv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静岡市風力発電施設「風電君」諸データ</a:t>
                      </a: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_</a:t>
                      </a:r>
                      <a:r>
                        <a:rPr lang="en-US" altLang="ja-JP" sz="1050" b="0" i="0" u="none" strike="noStrike" dirty="0" err="1">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xls</a:t>
                      </a:r>
                      <a:endParaRPr lang="en-US" altLang="ja-JP"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2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05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食品衛生関係営業許可</a:t>
                      </a:r>
                      <a:endParaRPr lang="en-US" altLang="ja-JP" sz="105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algn="l" fontAlgn="ctr"/>
                      <a:r>
                        <a:rPr lang="en-US" sz="105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H28.1</a:t>
                      </a:r>
                      <a:r>
                        <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新規許可施設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2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547063">
                <a:tc>
                  <a:txBody>
                    <a:bodyPr/>
                    <a:lstStyle/>
                    <a:p>
                      <a:pPr algn="ctr" fontAlgn="ctr"/>
                      <a:r>
                        <a:rPr lang="en-US" altLang="ja-JP" sz="1200" b="0" i="0" u="none" strike="noStrike" dirty="0">
                          <a:solidFill>
                            <a:schemeClr val="bg1"/>
                          </a:solidFill>
                          <a:effectLst/>
                          <a:latin typeface="メイリオ" panose="020B0604030504040204" pitchFamily="50" charset="-128"/>
                          <a:ea typeface="メイリオ" panose="020B0604030504040204" pitchFamily="50" charset="-128"/>
                        </a:rPr>
                        <a:t>9</a:t>
                      </a:r>
                    </a:p>
                  </a:txBody>
                  <a:tcPr marL="6630" marR="6630" marT="6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c>
                  <a:txBody>
                    <a:bodyPr/>
                    <a:lstStyle/>
                    <a:p>
                      <a:pPr algn="l" fontAlgn="ctr"/>
                      <a:r>
                        <a:rPr lang="ja-JP" altLang="en-US" sz="105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診療所台帳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5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H28</a:t>
                      </a:r>
                      <a:r>
                        <a:rPr lang="ja-JP" altLang="en-US" sz="105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航空写真オルソ画像</a:t>
                      </a: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76-09_76-18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食品衛生関係営業許可</a:t>
                      </a:r>
                      <a:endParaRPr lang="en-US" altLang="ja-JP" sz="105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algn="l" fontAlgn="ctr"/>
                      <a:r>
                        <a:rPr lang="en-US" sz="105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H28.4</a:t>
                      </a:r>
                      <a:r>
                        <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新規許可施設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2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ja-JP" altLang="en-US" sz="105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航空写真オルソ画像</a:t>
                      </a:r>
                      <a:r>
                        <a:rPr lang="en-US" sz="105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H27</a:t>
                      </a:r>
                      <a:r>
                        <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静岡市索引図</a:t>
                      </a: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_</a:t>
                      </a:r>
                      <a:r>
                        <a:rPr 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A3_130k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2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547063">
                <a:tc>
                  <a:txBody>
                    <a:bodyPr/>
                    <a:lstStyle/>
                    <a:p>
                      <a:pPr algn="ctr" fontAlgn="ctr"/>
                      <a:r>
                        <a:rPr lang="en-US" altLang="ja-JP" sz="1200" b="0" i="0" u="none" strike="noStrike" dirty="0">
                          <a:solidFill>
                            <a:schemeClr val="bg1"/>
                          </a:solidFill>
                          <a:effectLst/>
                          <a:latin typeface="メイリオ" panose="020B0604030504040204" pitchFamily="50" charset="-128"/>
                          <a:ea typeface="メイリオ" panose="020B0604030504040204" pitchFamily="50" charset="-128"/>
                        </a:rPr>
                        <a:t>10</a:t>
                      </a:r>
                    </a:p>
                  </a:txBody>
                  <a:tcPr marL="6630" marR="6630" marT="6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c>
                  <a:txBody>
                    <a:bodyPr/>
                    <a:lstStyle/>
                    <a:p>
                      <a:pPr algn="l" fontAlgn="ctr"/>
                      <a:r>
                        <a:rPr lang="zh-TW" altLang="en-US" sz="105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歯科診療所台帳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ユニバーサルデザイン・バリアフリーマップオープンデータ</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2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05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食品衛生関係営業許可</a:t>
                      </a:r>
                      <a:endParaRPr lang="en-US" altLang="ja-JP" sz="105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algn="l" fontAlgn="ctr"/>
                      <a:r>
                        <a:rPr lang="en-US" sz="105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H28.8</a:t>
                      </a:r>
                      <a:r>
                        <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新規許可施設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2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ja-JP" altLang="en-US" sz="1050" b="0" i="0" u="none" strike="noStrike" dirty="0" err="1">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しず</a:t>
                      </a:r>
                      <a:r>
                        <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まえおさかな処マップ　掲載飲食店</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9535817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685800" y="2386381"/>
            <a:ext cx="7772400"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4800" dirty="0" smtClean="0"/>
              <a:t>イベント情報について</a:t>
            </a:r>
            <a:endParaRPr lang="ja-JP" altLang="en-US" sz="4800" dirty="0"/>
          </a:p>
        </p:txBody>
      </p:sp>
    </p:spTree>
    <p:extLst>
      <p:ext uri="{BB962C8B-B14F-4D97-AF65-F5344CB8AC3E}">
        <p14:creationId xmlns:p14="http://schemas.microsoft.com/office/powerpoint/2010/main" val="15701268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150126" y="586842"/>
            <a:ext cx="8816454" cy="614150"/>
          </a:xfrm>
          <a:prstGeom prst="rect">
            <a:avLst/>
          </a:prstGeom>
          <a:solidFill>
            <a:srgbClr val="0070C0"/>
          </a:solidFill>
          <a:ln w="9525">
            <a:noFill/>
            <a:miter lim="800000"/>
            <a:headEnd/>
            <a:tailEnd/>
          </a:ln>
        </p:spPr>
        <p:txBody>
          <a:bodyPr vert="horz" lIns="91440" tIns="45720" rIns="91440" bIns="45720" rtlCol="0" anchor="ctr">
            <a:normAutofit fontScale="97500"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spcBef>
                <a:spcPts val="0"/>
              </a:spcBef>
              <a:defRPr/>
            </a:pPr>
            <a:r>
              <a:rPr lang="ja-JP" altLang="en-US" sz="3600" kern="0" dirty="0" smtClean="0">
                <a:solidFill>
                  <a:schemeClr val="bg1"/>
                </a:solidFill>
                <a:effectLst>
                  <a:outerShdw blurRad="38100" dist="38100" dir="2700000" algn="tl">
                    <a:srgbClr val="000000">
                      <a:alpha val="43137"/>
                    </a:srgbClr>
                  </a:outerShdw>
                </a:effectLst>
                <a:latin typeface="HGｺﾞｼｯｸE" pitchFamily="49" charset="-128"/>
                <a:ea typeface="HGｺﾞｼｯｸE" pitchFamily="49" charset="-128"/>
              </a:rPr>
              <a:t>イベントカレンダーのイベント情報 １</a:t>
            </a:r>
            <a:endParaRPr lang="ja-JP" altLang="en-US" sz="3600" kern="0" dirty="0">
              <a:solidFill>
                <a:schemeClr val="bg1"/>
              </a:solidFill>
              <a:effectLst>
                <a:outerShdw blurRad="38100" dist="38100" dir="2700000" algn="tl">
                  <a:srgbClr val="000000">
                    <a:alpha val="43137"/>
                  </a:srgbClr>
                </a:outerShdw>
              </a:effectLst>
              <a:latin typeface="HGｺﾞｼｯｸE" pitchFamily="49" charset="-128"/>
              <a:ea typeface="HGｺﾞｼｯｸE" pitchFamily="49" charset="-128"/>
            </a:endParaRPr>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174" y="109187"/>
            <a:ext cx="2375611" cy="438912"/>
          </a:xfrm>
          <a:prstGeom prst="rect">
            <a:avLst/>
          </a:prstGeom>
          <a:ln w="38100">
            <a:solidFill>
              <a:schemeClr val="bg1"/>
            </a:solidFill>
          </a:ln>
        </p:spPr>
      </p:pic>
      <p:sp>
        <p:nvSpPr>
          <p:cNvPr id="6" name="テキスト ボックス 5"/>
          <p:cNvSpPr txBox="1"/>
          <p:nvPr/>
        </p:nvSpPr>
        <p:spPr>
          <a:xfrm>
            <a:off x="245660" y="1428889"/>
            <a:ext cx="8611737" cy="1208023"/>
          </a:xfrm>
          <a:prstGeom prst="rect">
            <a:avLst/>
          </a:prstGeom>
          <a:solidFill>
            <a:sysClr val="window" lastClr="FFFFFF"/>
          </a:solidFill>
          <a:ln>
            <a:solidFill>
              <a:srgbClr val="0070C0"/>
            </a:solidFill>
          </a:ln>
        </p:spPr>
        <p:txBody>
          <a:bodyPr wrap="square" rtlCol="0">
            <a:spAutoFit/>
          </a:bodyPr>
          <a:lstStyle/>
          <a:p>
            <a:pPr marL="0" marR="0" lvl="0" indent="0" defTabSz="914400" eaLnBrk="1" fontAlgn="auto" latinLnBrk="0" hangingPunct="1">
              <a:lnSpc>
                <a:spcPts val="2500"/>
              </a:lnSpc>
              <a:spcBef>
                <a:spcPts val="600"/>
              </a:spcBef>
              <a:spcAft>
                <a:spcPts val="0"/>
              </a:spcAft>
              <a:buClrTx/>
              <a:buSzTx/>
              <a:buFontTx/>
              <a:buNone/>
              <a:tabLst/>
              <a:defRPr/>
            </a:pPr>
            <a:r>
              <a:rPr lang="ja-JP" altLang="en-US" sz="2400" b="1" kern="0" dirty="0" smtClean="0">
                <a:latin typeface="HGｺﾞｼｯｸM" pitchFamily="49" charset="-128"/>
                <a:ea typeface="HGｺﾞｼｯｸM" pitchFamily="49" charset="-128"/>
              </a:rPr>
              <a:t>■　静岡市公式サイトのイベントカレンダー</a:t>
            </a:r>
            <a:endParaRPr lang="en-US" altLang="ja-JP" sz="2400" kern="0" dirty="0">
              <a:latin typeface="HGｺﾞｼｯｸM" pitchFamily="49" charset="-128"/>
              <a:ea typeface="HGｺﾞｼｯｸM" pitchFamily="49" charset="-128"/>
            </a:endParaRPr>
          </a:p>
          <a:p>
            <a:pPr eaLnBrk="1" fontAlgn="auto" hangingPunct="1">
              <a:lnSpc>
                <a:spcPts val="2500"/>
              </a:lnSpc>
              <a:spcBef>
                <a:spcPts val="600"/>
              </a:spcBef>
              <a:spcAft>
                <a:spcPts val="0"/>
              </a:spcAft>
              <a:defRPr/>
            </a:pPr>
            <a:r>
              <a:rPr lang="ja-JP" altLang="en-US" sz="2400" b="1" kern="0" dirty="0">
                <a:solidFill>
                  <a:srgbClr val="00B0F0"/>
                </a:solidFill>
                <a:latin typeface="HGｺﾞｼｯｸM" pitchFamily="49" charset="-128"/>
                <a:ea typeface="HGｺﾞｼｯｸM" pitchFamily="49" charset="-128"/>
              </a:rPr>
              <a:t>　</a:t>
            </a:r>
            <a:r>
              <a:rPr lang="ja-JP" altLang="en-US" sz="2400" b="1" kern="0" dirty="0" smtClean="0">
                <a:solidFill>
                  <a:srgbClr val="00B0F0"/>
                </a:solidFill>
                <a:latin typeface="HGｺﾞｼｯｸM" pitchFamily="49" charset="-128"/>
                <a:ea typeface="HGｺﾞｼｯｸM" pitchFamily="49" charset="-128"/>
              </a:rPr>
              <a:t>　</a:t>
            </a:r>
            <a:r>
              <a:rPr lang="ja-JP" altLang="en-US" sz="2400" b="1" kern="0" dirty="0">
                <a:solidFill>
                  <a:srgbClr val="00B0F0"/>
                </a:solidFill>
                <a:latin typeface="HGｺﾞｼｯｸM" pitchFamily="49" charset="-128"/>
                <a:ea typeface="HGｺﾞｼｯｸM" pitchFamily="49" charset="-128"/>
              </a:rPr>
              <a:t>「</a:t>
            </a:r>
            <a:r>
              <a:rPr lang="en-US" altLang="ja-JP" sz="2400" kern="0" dirty="0" smtClean="0">
                <a:solidFill>
                  <a:srgbClr val="0070C0"/>
                </a:solidFill>
                <a:latin typeface="HGｺﾞｼｯｸM" pitchFamily="49" charset="-128"/>
                <a:ea typeface="HGｺﾞｼｯｸM" pitchFamily="49" charset="-128"/>
              </a:rPr>
              <a:t>CMS</a:t>
            </a:r>
            <a:r>
              <a:rPr lang="ja-JP" altLang="en-US" sz="2400" kern="0" dirty="0" smtClean="0">
                <a:solidFill>
                  <a:srgbClr val="0070C0"/>
                </a:solidFill>
                <a:latin typeface="HGｺﾞｼｯｸM" pitchFamily="49" charset="-128"/>
                <a:ea typeface="HGｺﾞｼｯｸM" pitchFamily="49" charset="-128"/>
              </a:rPr>
              <a:t>」のイベントを「しずみ</a:t>
            </a:r>
            <a:r>
              <a:rPr lang="ja-JP" altLang="en-US" sz="2400" kern="0" dirty="0" err="1" smtClean="0">
                <a:solidFill>
                  <a:srgbClr val="0070C0"/>
                </a:solidFill>
                <a:latin typeface="HGｺﾞｼｯｸM" pitchFamily="49" charset="-128"/>
                <a:ea typeface="HGｺﾞｼｯｸM" pitchFamily="49" charset="-128"/>
              </a:rPr>
              <a:t>ち</a:t>
            </a:r>
            <a:r>
              <a:rPr lang="en-US" altLang="ja-JP" sz="2400" kern="0" dirty="0" smtClean="0">
                <a:solidFill>
                  <a:srgbClr val="0070C0"/>
                </a:solidFill>
                <a:latin typeface="HGｺﾞｼｯｸM" pitchFamily="49" charset="-128"/>
                <a:ea typeface="HGｺﾞｼｯｸM" pitchFamily="49" charset="-128"/>
              </a:rPr>
              <a:t>info</a:t>
            </a:r>
            <a:r>
              <a:rPr lang="ja-JP" altLang="en-US" sz="2400" kern="0" dirty="0" smtClean="0">
                <a:solidFill>
                  <a:srgbClr val="0070C0"/>
                </a:solidFill>
                <a:latin typeface="HGｺﾞｼｯｸM" pitchFamily="49" charset="-128"/>
                <a:ea typeface="HGｺﾞｼｯｸM" pitchFamily="49" charset="-128"/>
              </a:rPr>
              <a:t>」に取込み</a:t>
            </a:r>
            <a:endParaRPr lang="en-US" altLang="ja-JP" sz="2400" kern="0" dirty="0">
              <a:solidFill>
                <a:srgbClr val="0070C0"/>
              </a:solidFill>
              <a:latin typeface="HGｺﾞｼｯｸM" pitchFamily="49" charset="-128"/>
              <a:ea typeface="HGｺﾞｼｯｸM" pitchFamily="49" charset="-128"/>
            </a:endParaRPr>
          </a:p>
          <a:p>
            <a:pPr marL="0" marR="0" lvl="0" indent="0" defTabSz="914400" eaLnBrk="1" fontAlgn="auto" latinLnBrk="0" hangingPunct="1">
              <a:lnSpc>
                <a:spcPts val="2500"/>
              </a:lnSpc>
              <a:spcBef>
                <a:spcPts val="600"/>
              </a:spcBef>
              <a:spcAft>
                <a:spcPts val="0"/>
              </a:spcAft>
              <a:buClrTx/>
              <a:buSzTx/>
              <a:buFontTx/>
              <a:buNone/>
              <a:tabLst/>
              <a:defRPr/>
            </a:pPr>
            <a:r>
              <a:rPr lang="ja-JP" altLang="en-US" sz="2400" kern="0" dirty="0">
                <a:effectLst>
                  <a:outerShdw blurRad="38100" dist="38100" dir="2700000" algn="tl">
                    <a:srgbClr val="000000">
                      <a:alpha val="43137"/>
                    </a:srgbClr>
                  </a:outerShdw>
                </a:effectLst>
                <a:latin typeface="HGｺﾞｼｯｸM" pitchFamily="49" charset="-128"/>
                <a:ea typeface="HGｺﾞｼｯｸM" pitchFamily="49" charset="-128"/>
              </a:rPr>
              <a:t>　</a:t>
            </a:r>
            <a:r>
              <a:rPr lang="ja-JP" altLang="en-US" sz="2400" kern="0" dirty="0" smtClean="0">
                <a:effectLst>
                  <a:outerShdw blurRad="38100" dist="38100" dir="2700000" algn="tl">
                    <a:srgbClr val="000000">
                      <a:alpha val="43137"/>
                    </a:srgbClr>
                  </a:outerShdw>
                </a:effectLst>
                <a:latin typeface="HGｺﾞｼｯｸM" pitchFamily="49" charset="-128"/>
                <a:ea typeface="HGｺﾞｼｯｸM" pitchFamily="49" charset="-128"/>
              </a:rPr>
              <a:t>　</a:t>
            </a:r>
            <a:r>
              <a:rPr lang="en-US" altLang="ja-JP" sz="2400" kern="0" dirty="0">
                <a:effectLst>
                  <a:outerShdw blurRad="38100" dist="38100" dir="2700000" algn="tl">
                    <a:srgbClr val="000000">
                      <a:alpha val="43137"/>
                    </a:srgbClr>
                  </a:outerShdw>
                </a:effectLst>
                <a:latin typeface="HGｺﾞｼｯｸM" pitchFamily="49" charset="-128"/>
                <a:ea typeface="HGｺﾞｼｯｸM" pitchFamily="49" charset="-128"/>
              </a:rPr>
              <a:t> </a:t>
            </a:r>
            <a:r>
              <a:rPr lang="ja-JP" altLang="en-US" sz="2400" kern="0" dirty="0" smtClean="0">
                <a:effectLst>
                  <a:outerShdw blurRad="38100" dist="38100" dir="2700000" algn="tl">
                    <a:srgbClr val="000000">
                      <a:alpha val="43137"/>
                    </a:srgbClr>
                  </a:outerShdw>
                </a:effectLst>
                <a:latin typeface="HGｺﾞｼｯｸM" pitchFamily="49" charset="-128"/>
                <a:ea typeface="HGｺﾞｼｯｸM" pitchFamily="49" charset="-128"/>
              </a:rPr>
              <a:t>オープンデータ提供する</a:t>
            </a:r>
            <a:r>
              <a:rPr lang="en-US" altLang="ja-JP" sz="2400" kern="0" dirty="0" smtClean="0">
                <a:effectLst>
                  <a:outerShdw blurRad="38100" dist="38100" dir="2700000" algn="tl">
                    <a:srgbClr val="000000">
                      <a:alpha val="43137"/>
                    </a:srgbClr>
                  </a:outerShdw>
                </a:effectLst>
                <a:latin typeface="HGｺﾞｼｯｸM" pitchFamily="49" charset="-128"/>
                <a:ea typeface="HGｺﾞｼｯｸM" pitchFamily="49" charset="-128"/>
              </a:rPr>
              <a:t>API</a:t>
            </a:r>
            <a:r>
              <a:rPr lang="ja-JP" altLang="en-US" sz="2400" kern="0" dirty="0" smtClean="0">
                <a:effectLst>
                  <a:outerShdw blurRad="38100" dist="38100" dir="2700000" algn="tl">
                    <a:srgbClr val="000000">
                      <a:alpha val="43137"/>
                    </a:srgbClr>
                  </a:outerShdw>
                </a:effectLst>
                <a:latin typeface="HGｺﾞｼｯｸM" pitchFamily="49" charset="-128"/>
                <a:ea typeface="HGｺﾞｼｯｸM" pitchFamily="49" charset="-128"/>
              </a:rPr>
              <a:t>を構築済み</a:t>
            </a:r>
            <a:endParaRPr lang="en-US" altLang="ja-JP" sz="2400" kern="0" dirty="0">
              <a:solidFill>
                <a:srgbClr val="00B0F0"/>
              </a:solidFill>
              <a:latin typeface="HGｺﾞｼｯｸM" pitchFamily="49" charset="-128"/>
              <a:ea typeface="HGｺﾞｼｯｸM" pitchFamily="49" charset="-128"/>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852936"/>
            <a:ext cx="6500813" cy="3652838"/>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テキスト ボックス 8"/>
          <p:cNvSpPr txBox="1"/>
          <p:nvPr/>
        </p:nvSpPr>
        <p:spPr>
          <a:xfrm>
            <a:off x="5796136" y="5879013"/>
            <a:ext cx="3036754" cy="646331"/>
          </a:xfrm>
          <a:prstGeom prst="rect">
            <a:avLst/>
          </a:prstGeom>
          <a:solidFill>
            <a:schemeClr val="bg1"/>
          </a:solidFill>
          <a:ln>
            <a:solidFill>
              <a:schemeClr val="tx1"/>
            </a:solidFill>
          </a:ln>
        </p:spPr>
        <p:txBody>
          <a:bodyPr wrap="square" rtlCol="0">
            <a:spAutoFit/>
          </a:bodyPr>
          <a:lstStyle/>
          <a:p>
            <a:r>
              <a:rPr kumimoji="1" lang="ja-JP" altLang="en-US" sz="1400" dirty="0" smtClean="0">
                <a:latin typeface="HGｺﾞｼｯｸM" pitchFamily="49" charset="-128"/>
                <a:ea typeface="HGｺﾞｼｯｸM" pitchFamily="49" charset="-128"/>
              </a:rPr>
              <a:t>しずみ</a:t>
            </a:r>
            <a:r>
              <a:rPr kumimoji="1" lang="ja-JP" altLang="en-US" sz="1400" dirty="0" err="1" smtClean="0">
                <a:latin typeface="HGｺﾞｼｯｸM" pitchFamily="49" charset="-128"/>
                <a:ea typeface="HGｺﾞｼｯｸM" pitchFamily="49" charset="-128"/>
              </a:rPr>
              <a:t>ち</a:t>
            </a:r>
            <a:r>
              <a:rPr kumimoji="1" lang="en-US" altLang="ja-JP" sz="1400" dirty="0" smtClean="0">
                <a:latin typeface="HGｺﾞｼｯｸM" pitchFamily="49" charset="-128"/>
                <a:ea typeface="HGｺﾞｼｯｸM" pitchFamily="49" charset="-128"/>
              </a:rPr>
              <a:t>info</a:t>
            </a:r>
            <a:r>
              <a:rPr kumimoji="1" lang="ja-JP" altLang="en-US" sz="1400" dirty="0" smtClean="0">
                <a:latin typeface="HGｺﾞｼｯｸM" pitchFamily="49" charset="-128"/>
                <a:ea typeface="HGｺﾞｼｯｸM" pitchFamily="49" charset="-128"/>
              </a:rPr>
              <a:t>画面（イベント情報）</a:t>
            </a:r>
            <a:endParaRPr kumimoji="1" lang="en-US" altLang="ja-JP" sz="1400" dirty="0" smtClean="0">
              <a:latin typeface="HGｺﾞｼｯｸM" pitchFamily="49" charset="-128"/>
              <a:ea typeface="HGｺﾞｼｯｸM" pitchFamily="49" charset="-128"/>
            </a:endParaRPr>
          </a:p>
          <a:p>
            <a:r>
              <a:rPr kumimoji="1" lang="ja-JP" altLang="en-US" sz="1100" dirty="0" smtClean="0">
                <a:latin typeface="HGｺﾞｼｯｸM" pitchFamily="49" charset="-128"/>
                <a:ea typeface="HGｺﾞｼｯｸM" pitchFamily="49" charset="-128"/>
              </a:rPr>
              <a:t>Ⓒ　</a:t>
            </a:r>
            <a:r>
              <a:rPr kumimoji="1" lang="en-US" altLang="ja-JP" sz="1100" dirty="0" smtClean="0">
                <a:latin typeface="HGｺﾞｼｯｸM" pitchFamily="49" charset="-128"/>
                <a:ea typeface="HGｺﾞｼｯｸM" pitchFamily="49" charset="-128"/>
              </a:rPr>
              <a:t>Google</a:t>
            </a:r>
          </a:p>
          <a:p>
            <a:r>
              <a:rPr kumimoji="1" lang="ja-JP" altLang="en-US" sz="1100" dirty="0" smtClean="0">
                <a:latin typeface="HGｺﾞｼｯｸM" pitchFamily="49" charset="-128"/>
                <a:ea typeface="HGｺﾞｼｯｸM" pitchFamily="49" charset="-128"/>
              </a:rPr>
              <a:t>Ⓒ　</a:t>
            </a:r>
            <a:r>
              <a:rPr kumimoji="1" lang="en-US" altLang="ja-JP" sz="1100" dirty="0" smtClean="0">
                <a:latin typeface="HGｺﾞｼｯｸM" pitchFamily="49" charset="-128"/>
                <a:ea typeface="HGｺﾞｼｯｸM" pitchFamily="49" charset="-128"/>
              </a:rPr>
              <a:t>2016 ZENRIN CO,LTD(Z16KC</a:t>
            </a:r>
            <a:r>
              <a:rPr kumimoji="1" lang="ja-JP" altLang="en-US" sz="1100" dirty="0" smtClean="0">
                <a:latin typeface="HGｺﾞｼｯｸM" pitchFamily="49" charset="-128"/>
                <a:ea typeface="HGｺﾞｼｯｸM" pitchFamily="49" charset="-128"/>
              </a:rPr>
              <a:t>第</a:t>
            </a:r>
            <a:r>
              <a:rPr kumimoji="1" lang="en-US" altLang="ja-JP" sz="1100" dirty="0" smtClean="0">
                <a:latin typeface="HGｺﾞｼｯｸM" pitchFamily="49" charset="-128"/>
                <a:ea typeface="HGｺﾞｼｯｸM" pitchFamily="49" charset="-128"/>
              </a:rPr>
              <a:t>464</a:t>
            </a:r>
            <a:r>
              <a:rPr kumimoji="1" lang="ja-JP" altLang="en-US" sz="1100" dirty="0" smtClean="0">
                <a:latin typeface="HGｺﾞｼｯｸM" pitchFamily="49" charset="-128"/>
                <a:ea typeface="HGｺﾞｼｯｸM" pitchFamily="49" charset="-128"/>
              </a:rPr>
              <a:t>号）</a:t>
            </a:r>
            <a:endParaRPr kumimoji="1" lang="en-US" altLang="ja-JP" sz="1100" dirty="0" smtClean="0">
              <a:latin typeface="HGｺﾞｼｯｸM" pitchFamily="49" charset="-128"/>
              <a:ea typeface="HGｺﾞｼｯｸM" pitchFamily="49" charset="-128"/>
            </a:endParaRPr>
          </a:p>
        </p:txBody>
      </p:sp>
      <p:sp>
        <p:nvSpPr>
          <p:cNvPr id="2" name="テキスト ボックス 1"/>
          <p:cNvSpPr txBox="1"/>
          <p:nvPr/>
        </p:nvSpPr>
        <p:spPr>
          <a:xfrm>
            <a:off x="6906039" y="2800960"/>
            <a:ext cx="1986441" cy="1708160"/>
          </a:xfrm>
          <a:prstGeom prst="rect">
            <a:avLst/>
          </a:prstGeom>
          <a:solidFill>
            <a:schemeClr val="bg1"/>
          </a:solidFill>
          <a:ln w="19050">
            <a:solidFill>
              <a:schemeClr val="accent1"/>
            </a:solidFill>
          </a:ln>
        </p:spPr>
        <p:txBody>
          <a:bodyPr wrap="none" rtlCol="0">
            <a:spAutoFit/>
          </a:bodyPr>
          <a:lstStyle/>
          <a:p>
            <a:pPr>
              <a:lnSpc>
                <a:spcPct val="150000"/>
              </a:lnSpc>
            </a:pPr>
            <a:r>
              <a:rPr kumimoji="1" lang="ja-JP" altLang="en-US" sz="1400" dirty="0" smtClean="0"/>
              <a:t>日常業務の</a:t>
            </a:r>
            <a:endParaRPr kumimoji="1" lang="en-US" altLang="ja-JP" sz="1400" dirty="0" smtClean="0"/>
          </a:p>
          <a:p>
            <a:pPr>
              <a:lnSpc>
                <a:spcPct val="150000"/>
              </a:lnSpc>
            </a:pPr>
            <a:r>
              <a:rPr lang="en-US" altLang="ja-JP" sz="1400" dirty="0" smtClean="0"/>
              <a:t>CMS</a:t>
            </a:r>
            <a:r>
              <a:rPr lang="ja-JP" altLang="en-US" sz="1400" dirty="0" err="1" smtClean="0"/>
              <a:t>への</a:t>
            </a:r>
            <a:r>
              <a:rPr lang="ja-JP" altLang="en-US" sz="1400" dirty="0" smtClean="0"/>
              <a:t>イベント登録で</a:t>
            </a:r>
            <a:endParaRPr lang="en-US" altLang="ja-JP" sz="1400" dirty="0" smtClean="0"/>
          </a:p>
          <a:p>
            <a:pPr>
              <a:lnSpc>
                <a:spcPct val="150000"/>
              </a:lnSpc>
            </a:pPr>
            <a:r>
              <a:rPr lang="ja-JP" altLang="en-US" sz="1400" dirty="0"/>
              <a:t>その</a:t>
            </a:r>
            <a:r>
              <a:rPr lang="ja-JP" altLang="en-US" sz="1400" dirty="0" smtClean="0"/>
              <a:t>まま、</a:t>
            </a:r>
            <a:endParaRPr lang="en-US" altLang="ja-JP" sz="1400" dirty="0" smtClean="0"/>
          </a:p>
          <a:p>
            <a:pPr>
              <a:lnSpc>
                <a:spcPct val="150000"/>
              </a:lnSpc>
            </a:pPr>
            <a:r>
              <a:rPr lang="ja-JP" altLang="en-US" sz="1400" dirty="0" smtClean="0"/>
              <a:t>自動的に</a:t>
            </a:r>
            <a:endParaRPr lang="en-US" altLang="ja-JP" sz="1400" dirty="0" smtClean="0"/>
          </a:p>
          <a:p>
            <a:pPr>
              <a:lnSpc>
                <a:spcPct val="150000"/>
              </a:lnSpc>
            </a:pPr>
            <a:r>
              <a:rPr kumimoji="1" lang="ja-JP" altLang="en-US" sz="1400" dirty="0" smtClean="0"/>
              <a:t>オープンデータ化</a:t>
            </a:r>
            <a:endParaRPr kumimoji="1" lang="ja-JP" altLang="en-US" sz="1400" dirty="0"/>
          </a:p>
        </p:txBody>
      </p:sp>
    </p:spTree>
    <p:extLst>
      <p:ext uri="{BB962C8B-B14F-4D97-AF65-F5344CB8AC3E}">
        <p14:creationId xmlns:p14="http://schemas.microsoft.com/office/powerpoint/2010/main" val="14208503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150126" y="586842"/>
            <a:ext cx="8816454" cy="614150"/>
          </a:xfrm>
          <a:prstGeom prst="rect">
            <a:avLst/>
          </a:prstGeom>
          <a:solidFill>
            <a:srgbClr val="0070C0"/>
          </a:solidFill>
          <a:ln w="9525">
            <a:noFill/>
            <a:miter lim="800000"/>
            <a:headEnd/>
            <a:tailEnd/>
          </a:ln>
        </p:spPr>
        <p:txBody>
          <a:bodyPr vert="horz" lIns="91440" tIns="45720" rIns="91440" bIns="45720" rtlCol="0" anchor="ctr">
            <a:normAutofit fontScale="97500"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spcBef>
                <a:spcPts val="0"/>
              </a:spcBef>
              <a:defRPr/>
            </a:pPr>
            <a:r>
              <a:rPr lang="ja-JP" altLang="en-US" sz="3600" kern="0" dirty="0" smtClean="0">
                <a:solidFill>
                  <a:schemeClr val="bg1"/>
                </a:solidFill>
                <a:effectLst>
                  <a:outerShdw blurRad="38100" dist="38100" dir="2700000" algn="tl">
                    <a:srgbClr val="000000">
                      <a:alpha val="43137"/>
                    </a:srgbClr>
                  </a:outerShdw>
                </a:effectLst>
                <a:latin typeface="HGｺﾞｼｯｸE" pitchFamily="49" charset="-128"/>
                <a:ea typeface="HGｺﾞｼｯｸE" pitchFamily="49" charset="-128"/>
              </a:rPr>
              <a:t>イベントカレンダーのイベント情報 </a:t>
            </a:r>
            <a:r>
              <a:rPr lang="ja-JP" altLang="en-US" sz="3600" kern="0" dirty="0">
                <a:solidFill>
                  <a:schemeClr val="bg1"/>
                </a:solidFill>
                <a:effectLst>
                  <a:outerShdw blurRad="38100" dist="38100" dir="2700000" algn="tl">
                    <a:srgbClr val="000000">
                      <a:alpha val="43137"/>
                    </a:srgbClr>
                  </a:outerShdw>
                </a:effectLst>
                <a:latin typeface="HGｺﾞｼｯｸE" pitchFamily="49" charset="-128"/>
                <a:ea typeface="HGｺﾞｼｯｸE" pitchFamily="49" charset="-128"/>
              </a:rPr>
              <a:t>２</a:t>
            </a:r>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174" y="109187"/>
            <a:ext cx="2375611" cy="438912"/>
          </a:xfrm>
          <a:prstGeom prst="rect">
            <a:avLst/>
          </a:prstGeom>
          <a:ln w="38100">
            <a:solidFill>
              <a:schemeClr val="bg1"/>
            </a:solidFill>
          </a:ln>
        </p:spPr>
      </p:pic>
      <p:sp>
        <p:nvSpPr>
          <p:cNvPr id="6" name="テキスト ボックス 5"/>
          <p:cNvSpPr txBox="1"/>
          <p:nvPr/>
        </p:nvSpPr>
        <p:spPr>
          <a:xfrm>
            <a:off x="179512" y="1296680"/>
            <a:ext cx="8784976" cy="1451679"/>
          </a:xfrm>
          <a:prstGeom prst="rect">
            <a:avLst/>
          </a:prstGeom>
          <a:solidFill>
            <a:sysClr val="window" lastClr="FFFFFF"/>
          </a:solidFill>
          <a:ln>
            <a:solidFill>
              <a:srgbClr val="0070C0"/>
            </a:solidFill>
          </a:ln>
        </p:spPr>
        <p:txBody>
          <a:bodyPr wrap="square" rtlCol="0">
            <a:spAutoFit/>
          </a:bodyPr>
          <a:lstStyle/>
          <a:p>
            <a:pPr marL="0" marR="0" lvl="0" indent="0" defTabSz="914400" eaLnBrk="1" fontAlgn="auto" latinLnBrk="0" hangingPunct="1">
              <a:lnSpc>
                <a:spcPts val="2500"/>
              </a:lnSpc>
              <a:spcBef>
                <a:spcPts val="600"/>
              </a:spcBef>
              <a:spcAft>
                <a:spcPts val="0"/>
              </a:spcAft>
              <a:buClrTx/>
              <a:buSzTx/>
              <a:buFontTx/>
              <a:buNone/>
              <a:tabLst/>
              <a:defRPr/>
            </a:pPr>
            <a:r>
              <a:rPr lang="ja-JP" altLang="en-US" sz="2400" b="1" kern="0" dirty="0" smtClean="0">
                <a:latin typeface="HGｺﾞｼｯｸM" pitchFamily="49" charset="-128"/>
                <a:ea typeface="HGｺﾞｼｯｸM" pitchFamily="49" charset="-128"/>
              </a:rPr>
              <a:t>■　静岡市公式サイトのイベントカレンダー</a:t>
            </a:r>
            <a:endParaRPr lang="en-US" altLang="ja-JP" sz="2400" kern="0" dirty="0">
              <a:latin typeface="HGｺﾞｼｯｸM" pitchFamily="49" charset="-128"/>
              <a:ea typeface="HGｺﾞｼｯｸM" pitchFamily="49" charset="-128"/>
            </a:endParaRPr>
          </a:p>
          <a:p>
            <a:pPr eaLnBrk="1" fontAlgn="auto" hangingPunct="1">
              <a:lnSpc>
                <a:spcPts val="2500"/>
              </a:lnSpc>
              <a:spcBef>
                <a:spcPts val="600"/>
              </a:spcBef>
              <a:spcAft>
                <a:spcPts val="0"/>
              </a:spcAft>
              <a:defRPr/>
            </a:pPr>
            <a:r>
              <a:rPr lang="ja-JP" altLang="en-US" sz="2400" b="1" kern="0" dirty="0">
                <a:solidFill>
                  <a:srgbClr val="00B0F0"/>
                </a:solidFill>
                <a:latin typeface="HGｺﾞｼｯｸM" pitchFamily="49" charset="-128"/>
                <a:ea typeface="HGｺﾞｼｯｸM" pitchFamily="49" charset="-128"/>
              </a:rPr>
              <a:t>　</a:t>
            </a:r>
            <a:r>
              <a:rPr lang="ja-JP" altLang="en-US" sz="2400" b="1" kern="0" dirty="0" smtClean="0">
                <a:solidFill>
                  <a:srgbClr val="00B0F0"/>
                </a:solidFill>
                <a:latin typeface="HGｺﾞｼｯｸM" pitchFamily="49" charset="-128"/>
                <a:ea typeface="HGｺﾞｼｯｸM" pitchFamily="49" charset="-128"/>
              </a:rPr>
              <a:t>　お試し版ＡＰＩ　</a:t>
            </a:r>
            <a:endParaRPr lang="en-US" altLang="ja-JP" sz="2400" b="1" kern="0" dirty="0" smtClean="0">
              <a:solidFill>
                <a:srgbClr val="00B0F0"/>
              </a:solidFill>
              <a:latin typeface="HGｺﾞｼｯｸM" pitchFamily="49" charset="-128"/>
              <a:ea typeface="HGｺﾞｼｯｸM" pitchFamily="49" charset="-128"/>
            </a:endParaRPr>
          </a:p>
          <a:p>
            <a:pPr eaLnBrk="1" fontAlgn="auto" hangingPunct="1">
              <a:lnSpc>
                <a:spcPts val="2500"/>
              </a:lnSpc>
              <a:spcAft>
                <a:spcPts val="0"/>
              </a:spcAft>
              <a:defRPr/>
            </a:pPr>
            <a:endParaRPr lang="en-US" altLang="ja-JP" sz="2400" b="1" kern="0" dirty="0">
              <a:solidFill>
                <a:srgbClr val="00B0F0"/>
              </a:solidFill>
              <a:latin typeface="HGｺﾞｼｯｸM" pitchFamily="49" charset="-128"/>
              <a:ea typeface="HGｺﾞｼｯｸM" pitchFamily="49" charset="-128"/>
            </a:endParaRPr>
          </a:p>
          <a:p>
            <a:pPr eaLnBrk="1" fontAlgn="auto" hangingPunct="1">
              <a:lnSpc>
                <a:spcPts val="2500"/>
              </a:lnSpc>
              <a:spcAft>
                <a:spcPts val="0"/>
              </a:spcAft>
              <a:defRPr/>
            </a:pPr>
            <a:endParaRPr lang="en-US" altLang="ja-JP" sz="2400" b="1" kern="0" dirty="0" smtClean="0">
              <a:solidFill>
                <a:srgbClr val="00B0F0"/>
              </a:solidFill>
              <a:latin typeface="HGｺﾞｼｯｸM" pitchFamily="49" charset="-128"/>
              <a:ea typeface="HGｺﾞｼｯｸM" pitchFamily="49" charset="-128"/>
            </a:endParaRPr>
          </a:p>
        </p:txBody>
      </p:sp>
      <p:sp>
        <p:nvSpPr>
          <p:cNvPr id="9" name="テキスト ボックス 8"/>
          <p:cNvSpPr txBox="1"/>
          <p:nvPr/>
        </p:nvSpPr>
        <p:spPr>
          <a:xfrm>
            <a:off x="3131840" y="1722294"/>
            <a:ext cx="5760640" cy="338554"/>
          </a:xfrm>
          <a:prstGeom prst="rect">
            <a:avLst/>
          </a:prstGeom>
          <a:solidFill>
            <a:schemeClr val="bg1"/>
          </a:solidFill>
          <a:ln>
            <a:solidFill>
              <a:schemeClr val="accent1"/>
            </a:solidFill>
          </a:ln>
        </p:spPr>
        <p:txBody>
          <a:bodyPr wrap="square" rtlCol="0">
            <a:spAutoFit/>
          </a:bodyPr>
          <a:lstStyle/>
          <a:p>
            <a:pPr algn="ctr"/>
            <a:r>
              <a:rPr kumimoji="1" lang="ja-JP" altLang="en-US" sz="1600" dirty="0" smtClean="0">
                <a:latin typeface="HGｺﾞｼｯｸM" pitchFamily="49" charset="-128"/>
                <a:ea typeface="HGｺﾞｼｯｸM" pitchFamily="49" charset="-128"/>
              </a:rPr>
              <a:t>ＡＰＩ提供の必要性があるか？　　ＣＳＶの提供では？</a:t>
            </a:r>
            <a:endParaRPr kumimoji="1" lang="en-US" altLang="ja-JP" sz="1600" dirty="0" smtClean="0">
              <a:latin typeface="HGｺﾞｼｯｸM" pitchFamily="49" charset="-128"/>
              <a:ea typeface="HGｺﾞｼｯｸM" pitchFamily="49" charset="-128"/>
            </a:endParaRPr>
          </a:p>
        </p:txBody>
      </p:sp>
      <p:graphicFrame>
        <p:nvGraphicFramePr>
          <p:cNvPr id="3" name="表 2"/>
          <p:cNvGraphicFramePr>
            <a:graphicFrameLocks noGrp="1"/>
          </p:cNvGraphicFramePr>
          <p:nvPr>
            <p:extLst/>
          </p:nvPr>
        </p:nvGraphicFramePr>
        <p:xfrm>
          <a:off x="323528" y="2144759"/>
          <a:ext cx="8568952" cy="576000"/>
        </p:xfrm>
        <a:graphic>
          <a:graphicData uri="http://schemas.openxmlformats.org/drawingml/2006/table">
            <a:tbl>
              <a:tblPr>
                <a:tableStyleId>{5C22544A-7EE6-4342-B048-85BDC9FD1C3A}</a:tableStyleId>
              </a:tblPr>
              <a:tblGrid>
                <a:gridCol w="2448272"/>
                <a:gridCol w="6120680"/>
              </a:tblGrid>
              <a:tr h="288000">
                <a:tc>
                  <a:txBody>
                    <a:bodyPr/>
                    <a:lstStyle/>
                    <a:p>
                      <a:pPr algn="l" fontAlgn="ctr"/>
                      <a:r>
                        <a:rPr lang="ja-JP" altLang="en-US" sz="1400" u="none" strike="noStrike" dirty="0">
                          <a:effectLst/>
                        </a:rPr>
                        <a:t>説明ウィキ</a:t>
                      </a:r>
                      <a:endParaRPr lang="ja-JP" altLang="en-US" sz="1400" b="0" i="0" u="none" strike="noStrike" dirty="0">
                        <a:solidFill>
                          <a:srgbClr val="000000"/>
                        </a:solidFill>
                        <a:effectLst/>
                        <a:latin typeface="ＭＳ Ｐゴシック"/>
                      </a:endParaRPr>
                    </a:p>
                  </a:txBody>
                  <a:tcPr marL="7744" marR="7744" marT="7744" marB="0" anchor="ctr"/>
                </a:tc>
                <a:tc>
                  <a:txBody>
                    <a:bodyPr/>
                    <a:lstStyle/>
                    <a:p>
                      <a:pPr algn="l" fontAlgn="ctr"/>
                      <a:r>
                        <a:rPr lang="en-US" sz="1400" u="none" strike="noStrike" dirty="0">
                          <a:effectLst/>
                        </a:rPr>
                        <a:t>https://opendata-api-wiki-dot-shizu-road-dev.appspot.com/resourcelist/events</a:t>
                      </a:r>
                      <a:endParaRPr lang="en-US" sz="1400" b="0" i="0" u="none" strike="noStrike" dirty="0">
                        <a:solidFill>
                          <a:srgbClr val="0000FF"/>
                        </a:solidFill>
                        <a:effectLst/>
                        <a:latin typeface="ＭＳ Ｐゴシック"/>
                      </a:endParaRPr>
                    </a:p>
                  </a:txBody>
                  <a:tcPr marL="7744" marR="7744" marT="7744" marB="0" anchor="ctr"/>
                </a:tc>
              </a:tr>
              <a:tr h="288000">
                <a:tc>
                  <a:txBody>
                    <a:bodyPr/>
                    <a:lstStyle/>
                    <a:p>
                      <a:pPr algn="l" fontAlgn="ctr"/>
                      <a:r>
                        <a:rPr lang="ja-JP" altLang="en-US" sz="1400" u="none" strike="noStrike">
                          <a:effectLst/>
                        </a:rPr>
                        <a:t>イベント情報オープンデータ</a:t>
                      </a:r>
                      <a:r>
                        <a:rPr lang="en-US" altLang="ja-JP" sz="1400" u="none" strike="noStrike">
                          <a:effectLst/>
                        </a:rPr>
                        <a:t>API</a:t>
                      </a:r>
                      <a:endParaRPr lang="en-US" altLang="ja-JP" sz="1400" b="0" i="0" u="none" strike="noStrike">
                        <a:solidFill>
                          <a:srgbClr val="000000"/>
                        </a:solidFill>
                        <a:effectLst/>
                        <a:latin typeface="ＭＳ Ｐゴシック"/>
                      </a:endParaRPr>
                    </a:p>
                  </a:txBody>
                  <a:tcPr marL="7744" marR="7744" marT="7744" marB="0" anchor="ctr"/>
                </a:tc>
                <a:tc>
                  <a:txBody>
                    <a:bodyPr/>
                    <a:lstStyle/>
                    <a:p>
                      <a:pPr algn="l" fontAlgn="ctr"/>
                      <a:r>
                        <a:rPr lang="en-US" sz="1400" u="none" strike="noStrike" dirty="0">
                          <a:effectLst/>
                        </a:rPr>
                        <a:t>https://openapi.city.shizuoka.jp/opendataapi/servicepoint/events</a:t>
                      </a:r>
                      <a:endParaRPr lang="en-US" sz="1400" b="0" i="0" u="none" strike="noStrike" dirty="0">
                        <a:solidFill>
                          <a:srgbClr val="0000FF"/>
                        </a:solidFill>
                        <a:effectLst/>
                        <a:latin typeface="ＭＳ Ｐゴシック"/>
                      </a:endParaRPr>
                    </a:p>
                  </a:txBody>
                  <a:tcPr marL="7744" marR="7744" marT="7744" marB="0" anchor="ctr"/>
                </a:tc>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1682646077"/>
              </p:ext>
            </p:extLst>
          </p:nvPr>
        </p:nvGraphicFramePr>
        <p:xfrm>
          <a:off x="251520" y="2852936"/>
          <a:ext cx="5400601" cy="3910560"/>
        </p:xfrm>
        <a:graphic>
          <a:graphicData uri="http://schemas.openxmlformats.org/drawingml/2006/table">
            <a:tbl>
              <a:tblPr firstRow="1" bandRow="1">
                <a:tableStyleId>{5940675A-B579-460E-94D1-54222C63F5DA}</a:tableStyleId>
              </a:tblPr>
              <a:tblGrid>
                <a:gridCol w="788409"/>
                <a:gridCol w="977130"/>
                <a:gridCol w="578223"/>
                <a:gridCol w="3056839"/>
              </a:tblGrid>
              <a:tr h="180000">
                <a:tc>
                  <a:txBody>
                    <a:bodyPr/>
                    <a:lstStyle/>
                    <a:p>
                      <a:r>
                        <a:rPr kumimoji="1" lang="ja-JP" altLang="en-US" sz="900" dirty="0" smtClean="0"/>
                        <a:t>論理名</a:t>
                      </a:r>
                      <a:endParaRPr kumimoji="1" lang="ja-JP" altLang="en-US" sz="900" dirty="0"/>
                    </a:p>
                  </a:txBody>
                  <a:tcPr marL="54000" marR="54000" marT="18000" marB="18000"/>
                </a:tc>
                <a:tc>
                  <a:txBody>
                    <a:bodyPr/>
                    <a:lstStyle/>
                    <a:p>
                      <a:r>
                        <a:rPr kumimoji="1" lang="en-US" altLang="ja-JP" sz="900" dirty="0" smtClean="0"/>
                        <a:t>JSON</a:t>
                      </a:r>
                      <a:r>
                        <a:rPr kumimoji="1" lang="ja-JP" altLang="en-US" sz="900" dirty="0" smtClean="0"/>
                        <a:t>フィールド名</a:t>
                      </a:r>
                      <a:endParaRPr kumimoji="1" lang="ja-JP" altLang="en-US" sz="900" dirty="0"/>
                    </a:p>
                  </a:txBody>
                  <a:tcPr marL="54000" marR="54000" marT="18000" marB="18000"/>
                </a:tc>
                <a:tc>
                  <a:txBody>
                    <a:bodyPr/>
                    <a:lstStyle/>
                    <a:p>
                      <a:r>
                        <a:rPr kumimoji="1" lang="ja-JP" altLang="en-US" sz="900" dirty="0" smtClean="0"/>
                        <a:t>データ型</a:t>
                      </a:r>
                      <a:endParaRPr kumimoji="1" lang="ja-JP" altLang="en-US" sz="900" dirty="0"/>
                    </a:p>
                  </a:txBody>
                  <a:tcPr marL="54000" marR="54000" marT="18000" marB="18000"/>
                </a:tc>
                <a:tc>
                  <a:txBody>
                    <a:bodyPr/>
                    <a:lstStyle/>
                    <a:p>
                      <a:r>
                        <a:rPr kumimoji="1" lang="ja-JP" altLang="en-US" sz="900" dirty="0" smtClean="0"/>
                        <a:t>説明</a:t>
                      </a:r>
                      <a:endParaRPr kumimoji="1" lang="ja-JP" altLang="en-US" sz="900" dirty="0"/>
                    </a:p>
                  </a:txBody>
                  <a:tcPr marL="54000" marR="54000" marT="18000" marB="18000"/>
                </a:tc>
              </a:tr>
              <a:tr h="180000">
                <a:tc>
                  <a:txBody>
                    <a:bodyPr/>
                    <a:lstStyle/>
                    <a:p>
                      <a:r>
                        <a:rPr kumimoji="1" lang="ja-JP" altLang="en-US" sz="900" dirty="0" smtClean="0"/>
                        <a:t>イベント</a:t>
                      </a:r>
                      <a:r>
                        <a:rPr kumimoji="1" lang="en-US" altLang="ja-JP" sz="900" dirty="0" smtClean="0"/>
                        <a:t>ID</a:t>
                      </a:r>
                      <a:endParaRPr kumimoji="1" lang="ja-JP" altLang="en-US" sz="900" dirty="0"/>
                    </a:p>
                  </a:txBody>
                  <a:tcPr marL="54000" marR="54000" marT="18000" marB="18000"/>
                </a:tc>
                <a:tc>
                  <a:txBody>
                    <a:bodyPr/>
                    <a:lstStyle/>
                    <a:p>
                      <a:r>
                        <a:rPr kumimoji="1" lang="en-US" altLang="ja-JP" sz="900" dirty="0" smtClean="0"/>
                        <a:t>Id</a:t>
                      </a:r>
                      <a:endParaRPr kumimoji="1" lang="ja-JP" altLang="en-US" sz="900" dirty="0"/>
                    </a:p>
                  </a:txBody>
                  <a:tcPr marL="54000" marR="54000" marT="18000" marB="18000"/>
                </a:tc>
                <a:tc>
                  <a:txBody>
                    <a:bodyPr/>
                    <a:lstStyle/>
                    <a:p>
                      <a:r>
                        <a:rPr kumimoji="1" lang="ja-JP" altLang="en-US" sz="900" dirty="0" smtClean="0"/>
                        <a:t>数値</a:t>
                      </a:r>
                      <a:endParaRPr kumimoji="1" lang="ja-JP" altLang="en-US" sz="900" dirty="0"/>
                    </a:p>
                  </a:txBody>
                  <a:tcPr marL="54000" marR="54000" marT="18000" marB="18000"/>
                </a:tc>
                <a:tc>
                  <a:txBody>
                    <a:bodyPr/>
                    <a:lstStyle/>
                    <a:p>
                      <a:r>
                        <a:rPr kumimoji="1" lang="ja-JP" altLang="en-US" sz="900" dirty="0" smtClean="0"/>
                        <a:t>静岡市</a:t>
                      </a:r>
                      <a:r>
                        <a:rPr kumimoji="1" lang="en-US" altLang="ja-JP" sz="900" dirty="0" smtClean="0"/>
                        <a:t>HP</a:t>
                      </a:r>
                      <a:r>
                        <a:rPr kumimoji="1" lang="ja-JP" altLang="en-US" sz="900" dirty="0" smtClean="0"/>
                        <a:t>から登録したイベントの一意の番号</a:t>
                      </a:r>
                      <a:endParaRPr kumimoji="1" lang="ja-JP" altLang="en-US" sz="900" dirty="0"/>
                    </a:p>
                  </a:txBody>
                  <a:tcPr marL="54000" marR="54000" marT="18000" marB="18000"/>
                </a:tc>
              </a:tr>
              <a:tr h="180000">
                <a:tc>
                  <a:txBody>
                    <a:bodyPr/>
                    <a:lstStyle/>
                    <a:p>
                      <a:r>
                        <a:rPr kumimoji="1" lang="ja-JP" altLang="en-US" sz="900" dirty="0" smtClean="0"/>
                        <a:t>担当部署</a:t>
                      </a:r>
                      <a:endParaRPr kumimoji="1" lang="ja-JP" altLang="en-US" sz="900" dirty="0"/>
                    </a:p>
                  </a:txBody>
                  <a:tcPr marL="54000" marR="54000" marT="18000" marB="18000"/>
                </a:tc>
                <a:tc>
                  <a:txBody>
                    <a:bodyPr/>
                    <a:lstStyle/>
                    <a:p>
                      <a:r>
                        <a:rPr kumimoji="1" lang="en-US" altLang="ja-JP" sz="900" dirty="0" err="1" smtClean="0"/>
                        <a:t>event_id</a:t>
                      </a:r>
                      <a:endParaRPr kumimoji="1" lang="ja-JP" altLang="en-US" sz="900" dirty="0"/>
                    </a:p>
                  </a:txBody>
                  <a:tcPr marL="54000" marR="54000" marT="18000" marB="18000"/>
                </a:tc>
                <a:tc>
                  <a:txBody>
                    <a:bodyPr/>
                    <a:lstStyle/>
                    <a:p>
                      <a:r>
                        <a:rPr kumimoji="1" lang="ja-JP" altLang="en-US" sz="900" dirty="0" smtClean="0"/>
                        <a:t>文字列</a:t>
                      </a:r>
                      <a:endParaRPr kumimoji="1" lang="ja-JP" altLang="en-US" sz="900" dirty="0"/>
                    </a:p>
                  </a:txBody>
                  <a:tcPr marL="54000" marR="54000" marT="18000" marB="18000"/>
                </a:tc>
                <a:tc>
                  <a:txBody>
                    <a:bodyPr/>
                    <a:lstStyle/>
                    <a:p>
                      <a:r>
                        <a:rPr kumimoji="1" lang="ja-JP" altLang="en-US" sz="900" dirty="0" smtClean="0"/>
                        <a:t>静岡市の担当部署</a:t>
                      </a:r>
                      <a:endParaRPr kumimoji="1" lang="ja-JP" altLang="en-US" sz="900" dirty="0"/>
                    </a:p>
                  </a:txBody>
                  <a:tcPr marL="54000" marR="54000" marT="18000" marB="18000"/>
                </a:tc>
              </a:tr>
              <a:tr h="180000">
                <a:tc>
                  <a:txBody>
                    <a:bodyPr/>
                    <a:lstStyle/>
                    <a:p>
                      <a:r>
                        <a:rPr kumimoji="1" lang="ja-JP" altLang="en-US" sz="900" dirty="0" smtClean="0"/>
                        <a:t>開催区</a:t>
                      </a:r>
                      <a:endParaRPr kumimoji="1" lang="ja-JP" altLang="en-US" sz="900" dirty="0"/>
                    </a:p>
                  </a:txBody>
                  <a:tcPr marL="54000" marR="54000" marT="18000" marB="18000"/>
                </a:tc>
                <a:tc>
                  <a:txBody>
                    <a:bodyPr/>
                    <a:lstStyle/>
                    <a:p>
                      <a:r>
                        <a:rPr kumimoji="1" lang="en-US" altLang="ja-JP" sz="900" dirty="0" err="1" smtClean="0"/>
                        <a:t>todo_dept_n</a:t>
                      </a:r>
                      <a:endParaRPr kumimoji="1" lang="ja-JP" altLang="en-US" sz="900" dirty="0"/>
                    </a:p>
                  </a:txBody>
                  <a:tcPr marL="54000" marR="54000" marT="18000" marB="18000"/>
                </a:tc>
                <a:tc>
                  <a:txBody>
                    <a:bodyPr/>
                    <a:lstStyle/>
                    <a:p>
                      <a:r>
                        <a:rPr kumimoji="1" lang="ja-JP" altLang="en-US" sz="900" dirty="0" smtClean="0"/>
                        <a:t>文字列</a:t>
                      </a:r>
                      <a:endParaRPr kumimoji="1" lang="ja-JP" altLang="en-US" sz="900" dirty="0"/>
                    </a:p>
                  </a:txBody>
                  <a:tcPr marL="54000" marR="54000" marT="18000" marB="18000"/>
                </a:tc>
                <a:tc>
                  <a:txBody>
                    <a:bodyPr/>
                    <a:lstStyle/>
                    <a:p>
                      <a:r>
                        <a:rPr kumimoji="1" lang="ja-JP" altLang="en-US" sz="900" dirty="0" smtClean="0"/>
                        <a:t>イベントの開催区</a:t>
                      </a:r>
                      <a:endParaRPr kumimoji="1" lang="ja-JP" altLang="en-US" sz="900" dirty="0"/>
                    </a:p>
                  </a:txBody>
                  <a:tcPr marL="54000" marR="54000" marT="18000" marB="18000"/>
                </a:tc>
              </a:tr>
              <a:tr h="180000">
                <a:tc>
                  <a:txBody>
                    <a:bodyPr/>
                    <a:lstStyle/>
                    <a:p>
                      <a:r>
                        <a:rPr kumimoji="1" lang="ja-JP" altLang="en-US" sz="900" dirty="0" smtClean="0"/>
                        <a:t>カテゴリ</a:t>
                      </a:r>
                      <a:endParaRPr kumimoji="1" lang="ja-JP" altLang="en-US" sz="900" dirty="0"/>
                    </a:p>
                  </a:txBody>
                  <a:tcPr marL="54000" marR="54000" marT="18000" marB="18000"/>
                </a:tc>
                <a:tc>
                  <a:txBody>
                    <a:bodyPr/>
                    <a:lstStyle/>
                    <a:p>
                      <a:r>
                        <a:rPr kumimoji="1" lang="en-US" altLang="ja-JP" sz="900" dirty="0" smtClean="0"/>
                        <a:t>category</a:t>
                      </a:r>
                      <a:endParaRPr kumimoji="1" lang="ja-JP" altLang="en-US" sz="900" dirty="0"/>
                    </a:p>
                  </a:txBody>
                  <a:tcPr marL="54000" marR="54000" marT="18000" marB="18000"/>
                </a:tc>
                <a:tc>
                  <a:txBody>
                    <a:bodyPr/>
                    <a:lstStyle/>
                    <a:p>
                      <a:r>
                        <a:rPr kumimoji="1" lang="ja-JP" altLang="en-US" sz="900" dirty="0" smtClean="0"/>
                        <a:t>文字列</a:t>
                      </a:r>
                      <a:endParaRPr kumimoji="1" lang="ja-JP" altLang="en-US" sz="900" dirty="0"/>
                    </a:p>
                  </a:txBody>
                  <a:tcPr marL="54000" marR="54000" marT="18000" marB="18000"/>
                </a:tc>
                <a:tc>
                  <a:txBody>
                    <a:bodyPr/>
                    <a:lstStyle/>
                    <a:p>
                      <a:r>
                        <a:rPr kumimoji="1" lang="ja-JP" altLang="en-US" sz="900" dirty="0" smtClean="0"/>
                        <a:t>祭り・フェスティバル、講座・教室、講演会、相談会、展示会、上映会、その他</a:t>
                      </a:r>
                      <a:endParaRPr kumimoji="1" lang="ja-JP" altLang="en-US" sz="900" dirty="0"/>
                    </a:p>
                  </a:txBody>
                  <a:tcPr marL="54000" marR="54000" marT="18000" marB="18000"/>
                </a:tc>
              </a:tr>
              <a:tr h="180000">
                <a:tc>
                  <a:txBody>
                    <a:bodyPr/>
                    <a:lstStyle/>
                    <a:p>
                      <a:r>
                        <a:rPr kumimoji="1" lang="ja-JP" altLang="en-US" sz="900" dirty="0" smtClean="0"/>
                        <a:t>タイトル</a:t>
                      </a:r>
                      <a:endParaRPr kumimoji="1" lang="ja-JP" altLang="en-US" sz="900" dirty="0"/>
                    </a:p>
                  </a:txBody>
                  <a:tcPr marL="54000" marR="54000" marT="18000" marB="18000"/>
                </a:tc>
                <a:tc>
                  <a:txBody>
                    <a:bodyPr/>
                    <a:lstStyle/>
                    <a:p>
                      <a:r>
                        <a:rPr kumimoji="1" lang="en-US" altLang="ja-JP" sz="900" dirty="0" smtClean="0"/>
                        <a:t>title</a:t>
                      </a:r>
                      <a:endParaRPr kumimoji="1" lang="ja-JP" altLang="en-US" sz="900" dirty="0"/>
                    </a:p>
                  </a:txBody>
                  <a:tcPr marL="54000" marR="54000" marT="18000" marB="18000"/>
                </a:tc>
                <a:tc>
                  <a:txBody>
                    <a:bodyPr/>
                    <a:lstStyle/>
                    <a:p>
                      <a:r>
                        <a:rPr kumimoji="1" lang="ja-JP" altLang="en-US" sz="900" dirty="0" smtClean="0"/>
                        <a:t>文字列</a:t>
                      </a:r>
                      <a:endParaRPr kumimoji="1" lang="ja-JP" altLang="en-US" sz="900" dirty="0"/>
                    </a:p>
                  </a:txBody>
                  <a:tcPr marL="54000" marR="54000" marT="18000" marB="18000"/>
                </a:tc>
                <a:tc>
                  <a:txBody>
                    <a:bodyPr/>
                    <a:lstStyle/>
                    <a:p>
                      <a:r>
                        <a:rPr kumimoji="1" lang="ja-JP" altLang="en-US" sz="900" dirty="0" smtClean="0"/>
                        <a:t>イベントのページタイトル</a:t>
                      </a:r>
                      <a:endParaRPr kumimoji="1" lang="ja-JP" altLang="en-US" sz="900" dirty="0"/>
                    </a:p>
                  </a:txBody>
                  <a:tcPr marL="54000" marR="54000" marT="18000" marB="18000"/>
                </a:tc>
              </a:tr>
              <a:tr h="180000">
                <a:tc>
                  <a:txBody>
                    <a:bodyPr/>
                    <a:lstStyle/>
                    <a:p>
                      <a:r>
                        <a:rPr kumimoji="1" lang="ja-JP" altLang="en-US" sz="900" dirty="0" smtClean="0"/>
                        <a:t>概要</a:t>
                      </a:r>
                      <a:endParaRPr kumimoji="1" lang="ja-JP" altLang="en-US" sz="900" dirty="0"/>
                    </a:p>
                  </a:txBody>
                  <a:tcPr marL="54000" marR="54000" marT="18000" marB="18000"/>
                </a:tc>
                <a:tc>
                  <a:txBody>
                    <a:bodyPr/>
                    <a:lstStyle/>
                    <a:p>
                      <a:r>
                        <a:rPr lang="en-US" altLang="ja-JP" sz="900" dirty="0" smtClean="0"/>
                        <a:t>outline</a:t>
                      </a:r>
                      <a:endParaRPr lang="ja-JP" altLang="en-US" sz="900" dirty="0"/>
                    </a:p>
                  </a:txBody>
                  <a:tcPr marL="54000" marR="54000" marT="18000" marB="18000"/>
                </a:tc>
                <a:tc>
                  <a:txBody>
                    <a:bodyPr/>
                    <a:lstStyle/>
                    <a:p>
                      <a:r>
                        <a:rPr kumimoji="1" lang="ja-JP" altLang="en-US" sz="900" dirty="0" smtClean="0"/>
                        <a:t>文字列</a:t>
                      </a:r>
                      <a:endParaRPr kumimoji="1" lang="ja-JP" altLang="en-US" sz="900" dirty="0"/>
                    </a:p>
                  </a:txBody>
                  <a:tcPr marL="54000" marR="54000" marT="18000" marB="18000"/>
                </a:tc>
                <a:tc>
                  <a:txBody>
                    <a:bodyPr/>
                    <a:lstStyle/>
                    <a:p>
                      <a:r>
                        <a:rPr kumimoji="1" lang="ja-JP" altLang="en-US" sz="900" dirty="0" smtClean="0"/>
                        <a:t>イベント概要</a:t>
                      </a:r>
                      <a:endParaRPr kumimoji="1" lang="ja-JP" altLang="en-US" sz="900" dirty="0"/>
                    </a:p>
                  </a:txBody>
                  <a:tcPr marL="54000" marR="54000" marT="18000" marB="18000"/>
                </a:tc>
              </a:tr>
              <a:tr h="180000">
                <a:tc>
                  <a:txBody>
                    <a:bodyPr/>
                    <a:lstStyle/>
                    <a:p>
                      <a:r>
                        <a:rPr kumimoji="1" lang="ja-JP" altLang="en-US" sz="900" dirty="0" smtClean="0"/>
                        <a:t>開催年月日</a:t>
                      </a:r>
                      <a:r>
                        <a:rPr kumimoji="1" lang="en-US" altLang="ja-JP" sz="900" dirty="0" smtClean="0"/>
                        <a:t>1</a:t>
                      </a:r>
                      <a:endParaRPr kumimoji="1" lang="ja-JP" altLang="en-US" sz="900" dirty="0"/>
                    </a:p>
                  </a:txBody>
                  <a:tcPr marL="54000" marR="54000" marT="18000" marB="18000"/>
                </a:tc>
                <a:tc>
                  <a:txBody>
                    <a:bodyPr/>
                    <a:lstStyle/>
                    <a:p>
                      <a:r>
                        <a:rPr kumimoji="1" lang="en-US" altLang="ja-JP" sz="900" dirty="0" smtClean="0"/>
                        <a:t>held_data1</a:t>
                      </a:r>
                      <a:endParaRPr kumimoji="1" lang="ja-JP" altLang="en-US" sz="900" dirty="0"/>
                    </a:p>
                  </a:txBody>
                  <a:tcPr marL="54000" marR="54000" marT="18000" marB="18000"/>
                </a:tc>
                <a:tc>
                  <a:txBody>
                    <a:bodyPr/>
                    <a:lstStyle/>
                    <a:p>
                      <a:r>
                        <a:rPr kumimoji="1" lang="ja-JP" altLang="en-US" sz="900" dirty="0" smtClean="0"/>
                        <a:t>日付</a:t>
                      </a:r>
                      <a:endParaRPr kumimoji="1" lang="ja-JP" altLang="en-US" sz="900" dirty="0"/>
                    </a:p>
                  </a:txBody>
                  <a:tcPr marL="54000" marR="54000" marT="18000" marB="18000"/>
                </a:tc>
                <a:tc>
                  <a:txBody>
                    <a:bodyPr/>
                    <a:lstStyle/>
                    <a:p>
                      <a:r>
                        <a:rPr kumimoji="1" lang="ja-JP" altLang="en-US" sz="900" dirty="0" smtClean="0"/>
                        <a:t>イベントの開催年月日（１回目）</a:t>
                      </a:r>
                      <a:endParaRPr kumimoji="1" lang="ja-JP" altLang="en-US" sz="900" dirty="0"/>
                    </a:p>
                  </a:txBody>
                  <a:tcPr marL="54000" marR="54000" marT="18000" marB="18000"/>
                </a:tc>
              </a:tr>
              <a:tr h="180000">
                <a:tc>
                  <a:txBody>
                    <a:bodyPr/>
                    <a:lstStyle/>
                    <a:p>
                      <a:r>
                        <a:rPr kumimoji="1" lang="ja-JP" altLang="en-US" sz="900" dirty="0" smtClean="0"/>
                        <a:t>開催年月日</a:t>
                      </a:r>
                      <a:r>
                        <a:rPr kumimoji="1" lang="en-US" altLang="ja-JP" sz="900" dirty="0" smtClean="0"/>
                        <a:t>2</a:t>
                      </a:r>
                      <a:endParaRPr kumimoji="1" lang="ja-JP" altLang="en-US" sz="900" dirty="0"/>
                    </a:p>
                  </a:txBody>
                  <a:tcPr marL="54000" marR="54000" marT="18000" marB="18000"/>
                </a:tc>
                <a:tc>
                  <a:txBody>
                    <a:bodyPr/>
                    <a:lstStyle/>
                    <a:p>
                      <a:r>
                        <a:rPr kumimoji="1" lang="en-US" altLang="ja-JP" sz="900" dirty="0" smtClean="0"/>
                        <a:t>held_data2</a:t>
                      </a:r>
                      <a:endParaRPr kumimoji="1" lang="ja-JP" altLang="en-US" sz="900" dirty="0"/>
                    </a:p>
                  </a:txBody>
                  <a:tcPr marL="54000" marR="54000" marT="18000" marB="18000"/>
                </a:tc>
                <a:tc>
                  <a:txBody>
                    <a:bodyPr/>
                    <a:lstStyle/>
                    <a:p>
                      <a:r>
                        <a:rPr kumimoji="1" lang="ja-JP" altLang="en-US" sz="900" dirty="0" smtClean="0"/>
                        <a:t>日付</a:t>
                      </a:r>
                      <a:endParaRPr kumimoji="1" lang="ja-JP" altLang="en-US" sz="900" dirty="0"/>
                    </a:p>
                  </a:txBody>
                  <a:tcPr marL="54000" marR="54000" marT="18000" marB="1800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smtClean="0"/>
                        <a:t>イベントの開催年月日（２回目）</a:t>
                      </a:r>
                    </a:p>
                  </a:txBody>
                  <a:tcPr marL="54000" marR="54000" marT="18000" marB="18000"/>
                </a:tc>
              </a:tr>
              <a:tr h="180000">
                <a:tc>
                  <a:txBody>
                    <a:bodyPr/>
                    <a:lstStyle/>
                    <a:p>
                      <a:r>
                        <a:rPr kumimoji="1" lang="ja-JP" altLang="en-US" sz="900" dirty="0" smtClean="0"/>
                        <a:t>開催年月日</a:t>
                      </a:r>
                      <a:r>
                        <a:rPr kumimoji="1" lang="en-US" altLang="ja-JP" sz="900" dirty="0" smtClean="0"/>
                        <a:t>3</a:t>
                      </a:r>
                      <a:endParaRPr kumimoji="1" lang="ja-JP" altLang="en-US" sz="900" dirty="0"/>
                    </a:p>
                  </a:txBody>
                  <a:tcPr marL="54000" marR="54000" marT="18000" marB="18000"/>
                </a:tc>
                <a:tc>
                  <a:txBody>
                    <a:bodyPr/>
                    <a:lstStyle/>
                    <a:p>
                      <a:r>
                        <a:rPr kumimoji="1" lang="en-US" altLang="ja-JP" sz="900" dirty="0" smtClean="0"/>
                        <a:t>held_data3</a:t>
                      </a:r>
                      <a:endParaRPr kumimoji="1" lang="ja-JP" altLang="en-US" sz="900" dirty="0"/>
                    </a:p>
                  </a:txBody>
                  <a:tcPr marL="54000" marR="54000" marT="18000" marB="18000"/>
                </a:tc>
                <a:tc>
                  <a:txBody>
                    <a:bodyPr/>
                    <a:lstStyle/>
                    <a:p>
                      <a:r>
                        <a:rPr kumimoji="1" lang="ja-JP" altLang="en-US" sz="900" dirty="0" smtClean="0"/>
                        <a:t>日付</a:t>
                      </a:r>
                      <a:endParaRPr kumimoji="1" lang="ja-JP" altLang="en-US" sz="900" dirty="0"/>
                    </a:p>
                  </a:txBody>
                  <a:tcPr marL="54000" marR="54000" marT="18000" marB="1800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smtClean="0"/>
                        <a:t>イベントの開催年月日（３回目）</a:t>
                      </a:r>
                    </a:p>
                  </a:txBody>
                  <a:tcPr marL="54000" marR="54000" marT="18000" marB="18000"/>
                </a:tc>
              </a:tr>
              <a:tr h="180000">
                <a:tc>
                  <a:txBody>
                    <a:bodyPr/>
                    <a:lstStyle/>
                    <a:p>
                      <a:r>
                        <a:rPr kumimoji="1" lang="ja-JP" altLang="en-US" sz="900" dirty="0" smtClean="0"/>
                        <a:t>期間１開始日</a:t>
                      </a:r>
                      <a:endParaRPr kumimoji="1" lang="ja-JP" altLang="en-US" sz="900" dirty="0"/>
                    </a:p>
                  </a:txBody>
                  <a:tcPr marL="54000" marR="54000" marT="18000" marB="18000"/>
                </a:tc>
                <a:tc>
                  <a:txBody>
                    <a:bodyPr/>
                    <a:lstStyle/>
                    <a:p>
                      <a:r>
                        <a:rPr kumimoji="1" lang="en-US" altLang="ja-JP" sz="900" dirty="0" smtClean="0"/>
                        <a:t>tearm1_start</a:t>
                      </a:r>
                      <a:endParaRPr kumimoji="1" lang="ja-JP" altLang="en-US" sz="900" dirty="0"/>
                    </a:p>
                  </a:txBody>
                  <a:tcPr marL="54000" marR="54000" marT="18000" marB="18000"/>
                </a:tc>
                <a:tc>
                  <a:txBody>
                    <a:bodyPr/>
                    <a:lstStyle/>
                    <a:p>
                      <a:r>
                        <a:rPr kumimoji="1" lang="ja-JP" altLang="en-US" sz="900" dirty="0" smtClean="0"/>
                        <a:t>日付</a:t>
                      </a:r>
                      <a:endParaRPr kumimoji="1" lang="ja-JP" altLang="en-US" sz="900" dirty="0"/>
                    </a:p>
                  </a:txBody>
                  <a:tcPr marL="54000" marR="54000" marT="18000" marB="18000"/>
                </a:tc>
                <a:tc>
                  <a:txBody>
                    <a:bodyPr/>
                    <a:lstStyle/>
                    <a:p>
                      <a:r>
                        <a:rPr kumimoji="1" lang="ja-JP" altLang="en-US" sz="900" dirty="0" smtClean="0"/>
                        <a:t>イベント開催期間（１回目）の開始日</a:t>
                      </a:r>
                      <a:endParaRPr kumimoji="1" lang="ja-JP" altLang="en-US" sz="900" dirty="0"/>
                    </a:p>
                  </a:txBody>
                  <a:tcPr marL="54000" marR="54000" marT="18000" marB="18000"/>
                </a:tc>
              </a:tr>
              <a:tr h="180240">
                <a:tc>
                  <a:txBody>
                    <a:bodyPr/>
                    <a:lstStyle/>
                    <a:p>
                      <a:r>
                        <a:rPr kumimoji="1" lang="ja-JP" altLang="en-US" sz="900" dirty="0" smtClean="0"/>
                        <a:t>期間</a:t>
                      </a:r>
                      <a:r>
                        <a:rPr kumimoji="1" lang="en-US" altLang="ja-JP" sz="900" dirty="0" smtClean="0"/>
                        <a:t>1</a:t>
                      </a:r>
                      <a:r>
                        <a:rPr kumimoji="1" lang="ja-JP" altLang="en-US" sz="900" dirty="0" smtClean="0"/>
                        <a:t>終了日</a:t>
                      </a:r>
                      <a:endParaRPr kumimoji="1" lang="ja-JP" altLang="en-US" sz="900" dirty="0"/>
                    </a:p>
                  </a:txBody>
                  <a:tcPr marL="54000" marR="54000" marT="18000" marB="18000"/>
                </a:tc>
                <a:tc>
                  <a:txBody>
                    <a:bodyPr/>
                    <a:lstStyle/>
                    <a:p>
                      <a:r>
                        <a:rPr kumimoji="1" lang="en-US" altLang="ja-JP" sz="900" dirty="0" smtClean="0"/>
                        <a:t>tearm1_end</a:t>
                      </a:r>
                      <a:endParaRPr kumimoji="1" lang="ja-JP" altLang="en-US" sz="900" dirty="0"/>
                    </a:p>
                  </a:txBody>
                  <a:tcPr marL="54000" marR="54000" marT="18000" marB="18000"/>
                </a:tc>
                <a:tc>
                  <a:txBody>
                    <a:bodyPr/>
                    <a:lstStyle/>
                    <a:p>
                      <a:r>
                        <a:rPr kumimoji="1" lang="ja-JP" altLang="en-US" sz="900" dirty="0" smtClean="0"/>
                        <a:t>日付</a:t>
                      </a:r>
                      <a:endParaRPr kumimoji="1" lang="ja-JP" altLang="en-US" sz="900" dirty="0"/>
                    </a:p>
                  </a:txBody>
                  <a:tcPr marL="54000" marR="54000" marT="18000" marB="1800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smtClean="0"/>
                        <a:t>イベント開催期間（</a:t>
                      </a:r>
                      <a:r>
                        <a:rPr kumimoji="1" lang="en-US" altLang="ja-JP" sz="900" dirty="0" smtClean="0"/>
                        <a:t>1</a:t>
                      </a:r>
                      <a:r>
                        <a:rPr kumimoji="1" lang="ja-JP" altLang="en-US" sz="900" dirty="0" smtClean="0"/>
                        <a:t>回目）の終了日</a:t>
                      </a:r>
                    </a:p>
                  </a:txBody>
                  <a:tcPr marL="54000" marR="54000" marT="18000" marB="18000"/>
                </a:tc>
              </a:tr>
              <a:tr h="180000">
                <a:tc>
                  <a:txBody>
                    <a:bodyPr/>
                    <a:lstStyle/>
                    <a:p>
                      <a:r>
                        <a:rPr kumimoji="1" lang="ja-JP" altLang="en-US" sz="900" dirty="0" smtClean="0"/>
                        <a:t>期間</a:t>
                      </a:r>
                      <a:r>
                        <a:rPr kumimoji="1" lang="en-US" altLang="ja-JP" sz="900" dirty="0" smtClean="0"/>
                        <a:t>2</a:t>
                      </a:r>
                      <a:r>
                        <a:rPr kumimoji="1" lang="ja-JP" altLang="en-US" sz="900" dirty="0" smtClean="0"/>
                        <a:t>開始日</a:t>
                      </a:r>
                      <a:endParaRPr kumimoji="1" lang="ja-JP" altLang="en-US" sz="900" dirty="0"/>
                    </a:p>
                  </a:txBody>
                  <a:tcPr marL="54000" marR="54000" marT="18000" marB="18000"/>
                </a:tc>
                <a:tc>
                  <a:txBody>
                    <a:bodyPr/>
                    <a:lstStyle/>
                    <a:p>
                      <a:r>
                        <a:rPr kumimoji="1" lang="en-US" altLang="ja-JP" sz="900" dirty="0" smtClean="0"/>
                        <a:t>tearm2_start</a:t>
                      </a:r>
                      <a:endParaRPr kumimoji="1" lang="ja-JP" altLang="en-US" sz="900" dirty="0"/>
                    </a:p>
                  </a:txBody>
                  <a:tcPr marL="54000" marR="54000" marT="18000" marB="18000"/>
                </a:tc>
                <a:tc>
                  <a:txBody>
                    <a:bodyPr/>
                    <a:lstStyle/>
                    <a:p>
                      <a:r>
                        <a:rPr kumimoji="1" lang="ja-JP" altLang="en-US" sz="900" dirty="0" smtClean="0"/>
                        <a:t>日付</a:t>
                      </a:r>
                      <a:endParaRPr kumimoji="1" lang="ja-JP" altLang="en-US" sz="900" dirty="0"/>
                    </a:p>
                  </a:txBody>
                  <a:tcPr marL="54000" marR="54000" marT="18000" marB="18000"/>
                </a:tc>
                <a:tc>
                  <a:txBody>
                    <a:bodyPr/>
                    <a:lstStyle/>
                    <a:p>
                      <a:r>
                        <a:rPr kumimoji="1" lang="ja-JP" altLang="en-US" sz="900" dirty="0" smtClean="0"/>
                        <a:t>イベント開催期間（</a:t>
                      </a:r>
                      <a:r>
                        <a:rPr kumimoji="1" lang="en-US" altLang="ja-JP" sz="900" dirty="0" smtClean="0"/>
                        <a:t>2</a:t>
                      </a:r>
                      <a:r>
                        <a:rPr kumimoji="1" lang="ja-JP" altLang="en-US" sz="900" dirty="0" smtClean="0"/>
                        <a:t>回目）の開始日</a:t>
                      </a:r>
                      <a:endParaRPr kumimoji="1" lang="ja-JP" altLang="en-US" sz="900" dirty="0"/>
                    </a:p>
                  </a:txBody>
                  <a:tcPr marL="54000" marR="54000" marT="18000" marB="18000"/>
                </a:tc>
              </a:tr>
              <a:tr h="180000">
                <a:tc>
                  <a:txBody>
                    <a:bodyPr/>
                    <a:lstStyle/>
                    <a:p>
                      <a:r>
                        <a:rPr kumimoji="1" lang="ja-JP" altLang="en-US" sz="900" dirty="0" smtClean="0"/>
                        <a:t>期間</a:t>
                      </a:r>
                      <a:r>
                        <a:rPr kumimoji="1" lang="en-US" altLang="ja-JP" sz="900" dirty="0" smtClean="0"/>
                        <a:t>2</a:t>
                      </a:r>
                      <a:r>
                        <a:rPr kumimoji="1" lang="ja-JP" altLang="en-US" sz="900" dirty="0" smtClean="0"/>
                        <a:t>終了日</a:t>
                      </a:r>
                      <a:endParaRPr kumimoji="1" lang="ja-JP" altLang="en-US" sz="900" dirty="0"/>
                    </a:p>
                  </a:txBody>
                  <a:tcPr marL="54000" marR="54000" marT="18000" marB="18000"/>
                </a:tc>
                <a:tc>
                  <a:txBody>
                    <a:bodyPr/>
                    <a:lstStyle/>
                    <a:p>
                      <a:r>
                        <a:rPr kumimoji="1" lang="en-US" altLang="ja-JP" sz="900" dirty="0" smtClean="0"/>
                        <a:t>tearm2_end</a:t>
                      </a:r>
                      <a:endParaRPr kumimoji="1" lang="ja-JP" altLang="en-US" sz="900" dirty="0"/>
                    </a:p>
                  </a:txBody>
                  <a:tcPr marL="54000" marR="54000" marT="18000" marB="18000"/>
                </a:tc>
                <a:tc>
                  <a:txBody>
                    <a:bodyPr/>
                    <a:lstStyle/>
                    <a:p>
                      <a:r>
                        <a:rPr kumimoji="1" lang="ja-JP" altLang="en-US" sz="900" dirty="0" smtClean="0"/>
                        <a:t>日付</a:t>
                      </a:r>
                      <a:endParaRPr kumimoji="1" lang="ja-JP" altLang="en-US" sz="900" dirty="0"/>
                    </a:p>
                  </a:txBody>
                  <a:tcPr marL="54000" marR="54000" marT="18000" marB="1800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smtClean="0"/>
                        <a:t>イベント開催期間（</a:t>
                      </a:r>
                      <a:r>
                        <a:rPr kumimoji="1" lang="en-US" altLang="ja-JP" sz="900" dirty="0" smtClean="0"/>
                        <a:t>2</a:t>
                      </a:r>
                      <a:r>
                        <a:rPr kumimoji="1" lang="ja-JP" altLang="en-US" sz="900" dirty="0" smtClean="0"/>
                        <a:t>回目）の終了日</a:t>
                      </a:r>
                    </a:p>
                  </a:txBody>
                  <a:tcPr marL="54000" marR="54000" marT="18000" marB="18000"/>
                </a:tc>
              </a:tr>
              <a:tr h="180000">
                <a:tc>
                  <a:txBody>
                    <a:bodyPr/>
                    <a:lstStyle/>
                    <a:p>
                      <a:r>
                        <a:rPr kumimoji="1" lang="ja-JP" altLang="en-US" sz="900" dirty="0" smtClean="0"/>
                        <a:t>場所</a:t>
                      </a:r>
                      <a:endParaRPr kumimoji="1" lang="ja-JP" altLang="en-US" sz="900" dirty="0"/>
                    </a:p>
                  </a:txBody>
                  <a:tcPr marL="54000" marR="54000" marT="18000" marB="18000"/>
                </a:tc>
                <a:tc>
                  <a:txBody>
                    <a:bodyPr/>
                    <a:lstStyle/>
                    <a:p>
                      <a:r>
                        <a:rPr kumimoji="1" lang="en-US" altLang="ja-JP" sz="900" dirty="0" smtClean="0"/>
                        <a:t>venue</a:t>
                      </a:r>
                      <a:endParaRPr kumimoji="1" lang="ja-JP" altLang="en-US" sz="900" dirty="0"/>
                    </a:p>
                  </a:txBody>
                  <a:tcPr marL="54000" marR="54000" marT="18000" marB="18000"/>
                </a:tc>
                <a:tc>
                  <a:txBody>
                    <a:bodyPr/>
                    <a:lstStyle/>
                    <a:p>
                      <a:r>
                        <a:rPr kumimoji="1" lang="ja-JP" altLang="en-US" sz="900" dirty="0" smtClean="0"/>
                        <a:t>文字列</a:t>
                      </a:r>
                      <a:endParaRPr kumimoji="1" lang="ja-JP" altLang="en-US" sz="900" dirty="0"/>
                    </a:p>
                  </a:txBody>
                  <a:tcPr marL="54000" marR="54000" marT="18000" marB="18000"/>
                </a:tc>
                <a:tc>
                  <a:txBody>
                    <a:bodyPr/>
                    <a:lstStyle/>
                    <a:p>
                      <a:r>
                        <a:rPr kumimoji="1" lang="ja-JP" altLang="en-US" sz="900" dirty="0" smtClean="0"/>
                        <a:t>イベントの開催場所</a:t>
                      </a:r>
                      <a:endParaRPr kumimoji="1" lang="ja-JP" altLang="en-US" sz="900" dirty="0"/>
                    </a:p>
                  </a:txBody>
                  <a:tcPr marL="54000" marR="54000" marT="18000" marB="18000"/>
                </a:tc>
              </a:tr>
              <a:tr h="180000">
                <a:tc>
                  <a:txBody>
                    <a:bodyPr/>
                    <a:lstStyle/>
                    <a:p>
                      <a:r>
                        <a:rPr kumimoji="1" lang="ja-JP" altLang="en-US" sz="900" dirty="0" smtClean="0"/>
                        <a:t>内容</a:t>
                      </a:r>
                      <a:endParaRPr kumimoji="1" lang="ja-JP" altLang="en-US" sz="900" dirty="0"/>
                    </a:p>
                  </a:txBody>
                  <a:tcPr marL="54000" marR="54000" marT="18000" marB="18000"/>
                </a:tc>
                <a:tc>
                  <a:txBody>
                    <a:bodyPr/>
                    <a:lstStyle/>
                    <a:p>
                      <a:r>
                        <a:rPr kumimoji="1" lang="en-US" altLang="ja-JP" sz="900" dirty="0" smtClean="0"/>
                        <a:t>content</a:t>
                      </a:r>
                      <a:endParaRPr kumimoji="1" lang="ja-JP" altLang="en-US" sz="900" dirty="0"/>
                    </a:p>
                  </a:txBody>
                  <a:tcPr marL="54000" marR="54000" marT="18000" marB="18000"/>
                </a:tc>
                <a:tc>
                  <a:txBody>
                    <a:bodyPr/>
                    <a:lstStyle/>
                    <a:p>
                      <a:r>
                        <a:rPr kumimoji="1" lang="ja-JP" altLang="en-US" sz="900" dirty="0" smtClean="0"/>
                        <a:t>文字列</a:t>
                      </a:r>
                      <a:endParaRPr kumimoji="1" lang="ja-JP" altLang="en-US" sz="900" dirty="0"/>
                    </a:p>
                  </a:txBody>
                  <a:tcPr marL="54000" marR="54000" marT="18000" marB="18000"/>
                </a:tc>
                <a:tc>
                  <a:txBody>
                    <a:bodyPr/>
                    <a:lstStyle/>
                    <a:p>
                      <a:r>
                        <a:rPr kumimoji="1" lang="ja-JP" altLang="en-US" sz="900" dirty="0" smtClean="0"/>
                        <a:t>イベント内容</a:t>
                      </a:r>
                      <a:endParaRPr kumimoji="1" lang="ja-JP" altLang="en-US" sz="900" dirty="0"/>
                    </a:p>
                  </a:txBody>
                  <a:tcPr marL="54000" marR="54000" marT="18000" marB="18000"/>
                </a:tc>
              </a:tr>
              <a:tr h="180000">
                <a:tc>
                  <a:txBody>
                    <a:bodyPr/>
                    <a:lstStyle/>
                    <a:p>
                      <a:r>
                        <a:rPr kumimoji="1" lang="ja-JP" altLang="en-US" sz="900" dirty="0" smtClean="0"/>
                        <a:t>更新日時</a:t>
                      </a:r>
                      <a:endParaRPr kumimoji="1" lang="ja-JP" altLang="en-US" sz="900" dirty="0"/>
                    </a:p>
                  </a:txBody>
                  <a:tcPr marL="54000" marR="54000" marT="18000" marB="18000"/>
                </a:tc>
                <a:tc>
                  <a:txBody>
                    <a:bodyPr/>
                    <a:lstStyle/>
                    <a:p>
                      <a:r>
                        <a:rPr kumimoji="1" lang="en-US" altLang="ja-JP" sz="900" dirty="0" err="1" smtClean="0"/>
                        <a:t>update_date</a:t>
                      </a:r>
                      <a:endParaRPr kumimoji="1" lang="ja-JP" altLang="en-US" sz="900" dirty="0"/>
                    </a:p>
                  </a:txBody>
                  <a:tcPr marL="54000" marR="54000" marT="18000" marB="18000"/>
                </a:tc>
                <a:tc>
                  <a:txBody>
                    <a:bodyPr/>
                    <a:lstStyle/>
                    <a:p>
                      <a:r>
                        <a:rPr kumimoji="1" lang="ja-JP" altLang="en-US" sz="900" dirty="0" smtClean="0"/>
                        <a:t>日付</a:t>
                      </a:r>
                      <a:endParaRPr kumimoji="1" lang="ja-JP" altLang="en-US" sz="900" dirty="0"/>
                    </a:p>
                  </a:txBody>
                  <a:tcPr marL="54000" marR="54000" marT="18000" marB="18000"/>
                </a:tc>
                <a:tc>
                  <a:txBody>
                    <a:bodyPr/>
                    <a:lstStyle/>
                    <a:p>
                      <a:r>
                        <a:rPr kumimoji="1" lang="ja-JP" altLang="en-US" sz="900" dirty="0" smtClean="0"/>
                        <a:t>イベントの最終更新日時</a:t>
                      </a:r>
                      <a:endParaRPr kumimoji="1" lang="ja-JP" altLang="en-US" sz="900" dirty="0"/>
                    </a:p>
                  </a:txBody>
                  <a:tcPr marL="54000" marR="54000" marT="18000" marB="18000"/>
                </a:tc>
              </a:tr>
              <a:tr h="180000">
                <a:tc>
                  <a:txBody>
                    <a:bodyPr/>
                    <a:lstStyle/>
                    <a:p>
                      <a:r>
                        <a:rPr kumimoji="1" lang="ja-JP" altLang="en-US" sz="900" dirty="0" smtClean="0"/>
                        <a:t>ページ</a:t>
                      </a:r>
                      <a:r>
                        <a:rPr kumimoji="1" lang="en-US" altLang="ja-JP" sz="900" dirty="0" smtClean="0"/>
                        <a:t>URL</a:t>
                      </a:r>
                      <a:endParaRPr kumimoji="1" lang="ja-JP" altLang="en-US" sz="900" dirty="0"/>
                    </a:p>
                  </a:txBody>
                  <a:tcPr marL="54000" marR="54000" marT="18000" marB="18000">
                    <a:lnB w="12700" cap="flat" cmpd="sng" algn="ctr">
                      <a:solidFill>
                        <a:schemeClr val="tx1"/>
                      </a:solidFill>
                      <a:prstDash val="solid"/>
                      <a:round/>
                      <a:headEnd type="none" w="med" len="med"/>
                      <a:tailEnd type="none" w="med" len="med"/>
                    </a:lnB>
                  </a:tcPr>
                </a:tc>
                <a:tc>
                  <a:txBody>
                    <a:bodyPr/>
                    <a:lstStyle/>
                    <a:p>
                      <a:r>
                        <a:rPr kumimoji="1" lang="en-US" altLang="ja-JP" sz="900" dirty="0" err="1" smtClean="0"/>
                        <a:t>page_url</a:t>
                      </a:r>
                      <a:endParaRPr kumimoji="1" lang="ja-JP" altLang="en-US" sz="900" dirty="0"/>
                    </a:p>
                  </a:txBody>
                  <a:tcPr marL="54000" marR="54000" marT="18000" marB="18000">
                    <a:lnB w="12700" cap="flat" cmpd="sng" algn="ctr">
                      <a:solidFill>
                        <a:schemeClr val="tx1"/>
                      </a:solidFill>
                      <a:prstDash val="solid"/>
                      <a:round/>
                      <a:headEnd type="none" w="med" len="med"/>
                      <a:tailEnd type="none" w="med" len="med"/>
                    </a:lnB>
                  </a:tcPr>
                </a:tc>
                <a:tc>
                  <a:txBody>
                    <a:bodyPr/>
                    <a:lstStyle/>
                    <a:p>
                      <a:r>
                        <a:rPr kumimoji="1" lang="ja-JP" altLang="en-US" sz="900" dirty="0" smtClean="0"/>
                        <a:t>文字列</a:t>
                      </a:r>
                      <a:endParaRPr kumimoji="1" lang="ja-JP" altLang="en-US" sz="900" dirty="0"/>
                    </a:p>
                  </a:txBody>
                  <a:tcPr marL="54000" marR="54000" marT="18000" marB="18000">
                    <a:lnB w="12700" cap="flat" cmpd="sng" algn="ctr">
                      <a:solidFill>
                        <a:schemeClr val="tx1"/>
                      </a:solidFill>
                      <a:prstDash val="solid"/>
                      <a:round/>
                      <a:headEnd type="none" w="med" len="med"/>
                      <a:tailEnd type="none" w="med" len="med"/>
                    </a:lnB>
                  </a:tcPr>
                </a:tc>
                <a:tc>
                  <a:txBody>
                    <a:bodyPr/>
                    <a:lstStyle/>
                    <a:p>
                      <a:r>
                        <a:rPr kumimoji="1" lang="ja-JP" altLang="en-US" sz="900" dirty="0" smtClean="0"/>
                        <a:t>静岡市</a:t>
                      </a:r>
                      <a:r>
                        <a:rPr kumimoji="1" lang="en-US" altLang="ja-JP" sz="900" dirty="0" smtClean="0"/>
                        <a:t>HP</a:t>
                      </a:r>
                      <a:r>
                        <a:rPr kumimoji="1" lang="ja-JP" altLang="en-US" sz="900" dirty="0" smtClean="0"/>
                        <a:t>で掲載されているイベント紹介ページ</a:t>
                      </a:r>
                      <a:endParaRPr kumimoji="1" lang="ja-JP" altLang="en-US" sz="900" dirty="0"/>
                    </a:p>
                  </a:txBody>
                  <a:tcPr marL="54000" marR="54000" marT="18000" marB="18000">
                    <a:lnB w="12700" cap="flat" cmpd="sng" algn="ctr">
                      <a:solidFill>
                        <a:schemeClr val="tx1"/>
                      </a:solidFill>
                      <a:prstDash val="solid"/>
                      <a:round/>
                      <a:headEnd type="none" w="med" len="med"/>
                      <a:tailEnd type="none" w="med" len="med"/>
                    </a:lnB>
                  </a:tcPr>
                </a:tc>
              </a:tr>
              <a:tr h="180000">
                <a:tc>
                  <a:txBody>
                    <a:bodyPr/>
                    <a:lstStyle/>
                    <a:p>
                      <a:r>
                        <a:rPr kumimoji="1" lang="ja-JP" altLang="en-US" sz="900" dirty="0" smtClean="0"/>
                        <a:t>イベント種別</a:t>
                      </a:r>
                      <a:endParaRPr kumimoji="1" lang="ja-JP" altLang="en-US" sz="900" dirty="0"/>
                    </a:p>
                  </a:txBody>
                  <a:tcPr marL="54000" marR="54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tcPr>
                </a:tc>
                <a:tc>
                  <a:txBody>
                    <a:bodyPr/>
                    <a:lstStyle/>
                    <a:p>
                      <a:r>
                        <a:rPr kumimoji="1" lang="en-US" altLang="ja-JP" sz="900" dirty="0" err="1" smtClean="0"/>
                        <a:t>event_type</a:t>
                      </a:r>
                      <a:endParaRPr kumimoji="1" lang="ja-JP" altLang="en-US" sz="900" dirty="0"/>
                    </a:p>
                  </a:txBody>
                  <a:tcPr marL="54000" marR="54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tcPr>
                </a:tc>
                <a:tc>
                  <a:txBody>
                    <a:bodyPr/>
                    <a:lstStyle/>
                    <a:p>
                      <a:r>
                        <a:rPr kumimoji="1" lang="ja-JP" altLang="en-US" sz="900" dirty="0" smtClean="0"/>
                        <a:t>数値</a:t>
                      </a:r>
                      <a:endParaRPr kumimoji="1" lang="ja-JP" altLang="en-US" sz="900" dirty="0"/>
                    </a:p>
                  </a:txBody>
                  <a:tcPr marL="54000" marR="54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tcPr>
                </a:tc>
                <a:tc>
                  <a:txBody>
                    <a:bodyPr/>
                    <a:lstStyle/>
                    <a:p>
                      <a:r>
                        <a:rPr kumimoji="1" lang="ja-JP" altLang="en-US" sz="900" dirty="0" smtClean="0"/>
                        <a:t>イベントの登録方法</a:t>
                      </a:r>
                      <a:endParaRPr kumimoji="1" lang="ja-JP" altLang="en-US" sz="900" dirty="0"/>
                    </a:p>
                  </a:txBody>
                  <a:tcPr marL="54000" marR="54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tcPr>
                </a:tc>
              </a:tr>
              <a:tr h="180000">
                <a:tc>
                  <a:txBody>
                    <a:bodyPr/>
                    <a:lstStyle/>
                    <a:p>
                      <a:r>
                        <a:rPr kumimoji="1" lang="ja-JP" altLang="en-US" sz="900" dirty="0" smtClean="0"/>
                        <a:t>公開区分</a:t>
                      </a:r>
                      <a:endParaRPr kumimoji="1" lang="ja-JP" altLang="en-US" sz="900" dirty="0"/>
                    </a:p>
                  </a:txBody>
                  <a:tcPr marL="54000" marR="54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tcPr>
                </a:tc>
                <a:tc>
                  <a:txBody>
                    <a:bodyPr/>
                    <a:lstStyle/>
                    <a:p>
                      <a:r>
                        <a:rPr kumimoji="1" lang="en-US" altLang="ja-JP" sz="900" dirty="0" err="1" smtClean="0"/>
                        <a:t>public_level</a:t>
                      </a:r>
                      <a:endParaRPr kumimoji="1" lang="ja-JP" altLang="en-US" sz="900" dirty="0"/>
                    </a:p>
                  </a:txBody>
                  <a:tcPr marL="54000" marR="54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tcPr>
                </a:tc>
                <a:tc>
                  <a:txBody>
                    <a:bodyPr/>
                    <a:lstStyle/>
                    <a:p>
                      <a:r>
                        <a:rPr kumimoji="1" lang="ja-JP" altLang="en-US" sz="900" dirty="0" smtClean="0"/>
                        <a:t>数値</a:t>
                      </a:r>
                      <a:endParaRPr kumimoji="1" lang="ja-JP" altLang="en-US" sz="900" dirty="0"/>
                    </a:p>
                  </a:txBody>
                  <a:tcPr marL="54000" marR="54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tcPr>
                </a:tc>
                <a:tc>
                  <a:txBody>
                    <a:bodyPr/>
                    <a:lstStyle/>
                    <a:p>
                      <a:r>
                        <a:rPr kumimoji="1" lang="ja-JP" altLang="en-US" sz="900" dirty="0" smtClean="0"/>
                        <a:t>しずみ</a:t>
                      </a:r>
                      <a:r>
                        <a:rPr kumimoji="1" lang="ja-JP" altLang="en-US" sz="900" dirty="0" err="1" smtClean="0"/>
                        <a:t>ち</a:t>
                      </a:r>
                      <a:r>
                        <a:rPr kumimoji="1" lang="en-US" altLang="ja-JP" sz="900" dirty="0" smtClean="0"/>
                        <a:t>info</a:t>
                      </a:r>
                      <a:r>
                        <a:rPr kumimoji="1" lang="ja-JP" altLang="en-US" sz="900" dirty="0" smtClean="0"/>
                        <a:t>の公開状態</a:t>
                      </a:r>
                      <a:endParaRPr kumimoji="1" lang="ja-JP" altLang="en-US" sz="900" dirty="0"/>
                    </a:p>
                  </a:txBody>
                  <a:tcPr marL="54000" marR="54000" marT="18000" marB="1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tcPr>
                </a:tc>
              </a:tr>
              <a:tr h="180000">
                <a:tc>
                  <a:txBody>
                    <a:bodyPr/>
                    <a:lstStyle/>
                    <a:p>
                      <a:r>
                        <a:rPr kumimoji="1" lang="ja-JP" altLang="en-US" sz="900" dirty="0" smtClean="0"/>
                        <a:t>関連ファイル</a:t>
                      </a:r>
                      <a:endParaRPr kumimoji="1" lang="ja-JP" altLang="en-US" sz="900" dirty="0"/>
                    </a:p>
                  </a:txBody>
                  <a:tcPr marL="54000" marR="54000" marT="18000" marB="18000">
                    <a:lnT w="12700" cap="flat" cmpd="sng" algn="ctr">
                      <a:solidFill>
                        <a:schemeClr val="tx1"/>
                      </a:solidFill>
                      <a:prstDash val="solid"/>
                      <a:round/>
                      <a:headEnd type="none" w="med" len="med"/>
                      <a:tailEnd type="none" w="med" len="med"/>
                    </a:lnT>
                  </a:tcPr>
                </a:tc>
                <a:tc>
                  <a:txBody>
                    <a:bodyPr/>
                    <a:lstStyle/>
                    <a:p>
                      <a:r>
                        <a:rPr kumimoji="1" lang="en-US" altLang="ja-JP" sz="900" dirty="0" err="1" smtClean="0"/>
                        <a:t>related_file</a:t>
                      </a:r>
                      <a:endParaRPr kumimoji="1" lang="ja-JP" altLang="en-US" sz="900" dirty="0"/>
                    </a:p>
                  </a:txBody>
                  <a:tcPr marL="54000" marR="54000" marT="18000" marB="18000">
                    <a:lnT w="12700" cap="flat" cmpd="sng" algn="ctr">
                      <a:solidFill>
                        <a:schemeClr val="tx1"/>
                      </a:solidFill>
                      <a:prstDash val="solid"/>
                      <a:round/>
                      <a:headEnd type="none" w="med" len="med"/>
                      <a:tailEnd type="none" w="med" len="med"/>
                    </a:lnT>
                  </a:tcPr>
                </a:tc>
                <a:tc>
                  <a:txBody>
                    <a:bodyPr/>
                    <a:lstStyle/>
                    <a:p>
                      <a:endParaRPr kumimoji="1" lang="ja-JP" altLang="en-US" sz="900" dirty="0"/>
                    </a:p>
                  </a:txBody>
                  <a:tcPr marL="54000" marR="54000" marT="18000" marB="18000">
                    <a:lnT w="12700" cap="flat" cmpd="sng" algn="ctr">
                      <a:solidFill>
                        <a:schemeClr val="tx1"/>
                      </a:solidFill>
                      <a:prstDash val="solid"/>
                      <a:round/>
                      <a:headEnd type="none" w="med" len="med"/>
                      <a:tailEnd type="none" w="med" len="med"/>
                    </a:lnT>
                  </a:tcPr>
                </a:tc>
                <a:tc>
                  <a:txBody>
                    <a:bodyPr/>
                    <a:lstStyle/>
                    <a:p>
                      <a:r>
                        <a:rPr kumimoji="1" lang="ja-JP" altLang="en-US" sz="900" dirty="0" smtClean="0"/>
                        <a:t>写真等の添付ファイル</a:t>
                      </a:r>
                      <a:endParaRPr kumimoji="1" lang="ja-JP" altLang="en-US" sz="900" dirty="0"/>
                    </a:p>
                  </a:txBody>
                  <a:tcPr marL="54000" marR="54000" marT="18000" marB="18000">
                    <a:lnT w="12700" cap="flat" cmpd="sng" algn="ctr">
                      <a:solidFill>
                        <a:schemeClr val="tx1"/>
                      </a:solidFill>
                      <a:prstDash val="solid"/>
                      <a:round/>
                      <a:headEnd type="none" w="med" len="med"/>
                      <a:tailEnd type="none" w="med" len="med"/>
                    </a:lnT>
                  </a:tcPr>
                </a:tc>
              </a:tr>
            </a:tbl>
          </a:graphicData>
        </a:graphic>
      </p:graphicFrame>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6096" y="2852936"/>
            <a:ext cx="2880000" cy="182456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24328" y="2996952"/>
            <a:ext cx="1440000" cy="22329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テキスト ボックス 11"/>
          <p:cNvSpPr txBox="1"/>
          <p:nvPr/>
        </p:nvSpPr>
        <p:spPr>
          <a:xfrm>
            <a:off x="5724128" y="4725144"/>
            <a:ext cx="1728192" cy="461665"/>
          </a:xfrm>
          <a:prstGeom prst="rect">
            <a:avLst/>
          </a:prstGeom>
          <a:solidFill>
            <a:schemeClr val="bg1"/>
          </a:solidFill>
        </p:spPr>
        <p:txBody>
          <a:bodyPr wrap="square" rtlCol="0">
            <a:spAutoFit/>
          </a:bodyPr>
          <a:lstStyle/>
          <a:p>
            <a:r>
              <a:rPr kumimoji="1" lang="ja-JP" altLang="en-US" sz="1200" dirty="0" smtClean="0">
                <a:latin typeface="HGｺﾞｼｯｸM" pitchFamily="49" charset="-128"/>
                <a:ea typeface="HGｺﾞｼｯｸM" pitchFamily="49" charset="-128"/>
              </a:rPr>
              <a:t>静岡市ホームページ　</a:t>
            </a:r>
            <a:endParaRPr kumimoji="1" lang="en-US" altLang="ja-JP" sz="1200" dirty="0" smtClean="0">
              <a:latin typeface="HGｺﾞｼｯｸM" pitchFamily="49" charset="-128"/>
              <a:ea typeface="HGｺﾞｼｯｸM" pitchFamily="49" charset="-128"/>
            </a:endParaRPr>
          </a:p>
          <a:p>
            <a:r>
              <a:rPr kumimoji="1" lang="ja-JP" altLang="en-US" sz="1200" dirty="0" smtClean="0">
                <a:latin typeface="HGｺﾞｼｯｸM" pitchFamily="49" charset="-128"/>
                <a:ea typeface="HGｺﾞｼｯｸM" pitchFamily="49" charset="-128"/>
              </a:rPr>
              <a:t>イベントカレンダー例</a:t>
            </a:r>
            <a:endParaRPr kumimoji="1" lang="en-US" altLang="ja-JP" sz="1200" dirty="0" smtClean="0">
              <a:latin typeface="HGｺﾞｼｯｸM" pitchFamily="49" charset="-128"/>
              <a:ea typeface="HGｺﾞｼｯｸM" pitchFamily="49" charset="-128"/>
            </a:endParaRPr>
          </a:p>
        </p:txBody>
      </p:sp>
      <p:sp>
        <p:nvSpPr>
          <p:cNvPr id="13" name="テキスト ボックス 12"/>
          <p:cNvSpPr txBox="1"/>
          <p:nvPr/>
        </p:nvSpPr>
        <p:spPr>
          <a:xfrm>
            <a:off x="5364088" y="5445224"/>
            <a:ext cx="3779912" cy="1261884"/>
          </a:xfrm>
          <a:prstGeom prst="rect">
            <a:avLst/>
          </a:prstGeom>
          <a:solidFill>
            <a:schemeClr val="bg1"/>
          </a:solidFill>
        </p:spPr>
        <p:txBody>
          <a:bodyPr wrap="square" rtlCol="0">
            <a:spAutoFit/>
          </a:bodyPr>
          <a:lstStyle/>
          <a:p>
            <a:r>
              <a:rPr lang="ja-JP" altLang="en-US" sz="1400" dirty="0" smtClean="0">
                <a:solidFill>
                  <a:srgbClr val="0070C0"/>
                </a:solidFill>
                <a:effectLst>
                  <a:outerShdw blurRad="38100" dist="38100" dir="2700000" algn="tl">
                    <a:srgbClr val="000000">
                      <a:alpha val="43137"/>
                    </a:srgbClr>
                  </a:outerShdw>
                </a:effectLst>
                <a:latin typeface="HGｺﾞｼｯｸM" pitchFamily="49" charset="-128"/>
                <a:ea typeface="HGｺﾞｼｯｸM" pitchFamily="49" charset="-128"/>
              </a:rPr>
              <a:t>←しずみ</a:t>
            </a:r>
            <a:r>
              <a:rPr lang="ja-JP" altLang="en-US" sz="1400" dirty="0" err="1" smtClean="0">
                <a:solidFill>
                  <a:srgbClr val="0070C0"/>
                </a:solidFill>
                <a:effectLst>
                  <a:outerShdw blurRad="38100" dist="38100" dir="2700000" algn="tl">
                    <a:srgbClr val="000000">
                      <a:alpha val="43137"/>
                    </a:srgbClr>
                  </a:outerShdw>
                </a:effectLst>
                <a:latin typeface="HGｺﾞｼｯｸM" pitchFamily="49" charset="-128"/>
                <a:ea typeface="HGｺﾞｼｯｸM" pitchFamily="49" charset="-128"/>
              </a:rPr>
              <a:t>ち</a:t>
            </a:r>
            <a:r>
              <a:rPr lang="en-US" altLang="ja-JP" sz="1400" dirty="0" smtClean="0">
                <a:solidFill>
                  <a:srgbClr val="0070C0"/>
                </a:solidFill>
                <a:effectLst>
                  <a:outerShdw blurRad="38100" dist="38100" dir="2700000" algn="tl">
                    <a:srgbClr val="000000">
                      <a:alpha val="43137"/>
                    </a:srgbClr>
                  </a:outerShdw>
                </a:effectLst>
                <a:latin typeface="HGｺﾞｼｯｸM" pitchFamily="49" charset="-128"/>
                <a:ea typeface="HGｺﾞｼｯｸM" pitchFamily="49" charset="-128"/>
              </a:rPr>
              <a:t>info</a:t>
            </a:r>
            <a:r>
              <a:rPr lang="ja-JP" altLang="en-US" sz="1400" dirty="0" smtClean="0">
                <a:solidFill>
                  <a:srgbClr val="0070C0"/>
                </a:solidFill>
                <a:effectLst>
                  <a:outerShdw blurRad="38100" dist="38100" dir="2700000" algn="tl">
                    <a:srgbClr val="000000">
                      <a:alpha val="43137"/>
                    </a:srgbClr>
                  </a:outerShdw>
                </a:effectLst>
                <a:latin typeface="HGｺﾞｼｯｸM" pitchFamily="49" charset="-128"/>
                <a:ea typeface="HGｺﾞｼｯｸM" pitchFamily="49" charset="-128"/>
              </a:rPr>
              <a:t>　</a:t>
            </a:r>
            <a:r>
              <a:rPr lang="en-US" altLang="ja-JP" sz="1400" dirty="0" smtClean="0">
                <a:solidFill>
                  <a:srgbClr val="0070C0"/>
                </a:solidFill>
                <a:effectLst>
                  <a:outerShdw blurRad="38100" dist="38100" dir="2700000" algn="tl">
                    <a:srgbClr val="000000">
                      <a:alpha val="43137"/>
                    </a:srgbClr>
                  </a:outerShdw>
                </a:effectLst>
                <a:latin typeface="HGｺﾞｼｯｸM" pitchFamily="49" charset="-128"/>
                <a:ea typeface="HGｺﾞｼｯｸM" pitchFamily="49" charset="-128"/>
              </a:rPr>
              <a:t>API</a:t>
            </a:r>
            <a:r>
              <a:rPr lang="ja-JP" altLang="en-US" sz="1400" dirty="0" smtClean="0">
                <a:solidFill>
                  <a:srgbClr val="0070C0"/>
                </a:solidFill>
                <a:effectLst>
                  <a:outerShdw blurRad="38100" dist="38100" dir="2700000" algn="tl">
                    <a:srgbClr val="000000">
                      <a:alpha val="43137"/>
                    </a:srgbClr>
                  </a:outerShdw>
                </a:effectLst>
                <a:latin typeface="HGｺﾞｼｯｸM" pitchFamily="49" charset="-128"/>
                <a:ea typeface="HGｺﾞｼｯｸM" pitchFamily="49" charset="-128"/>
              </a:rPr>
              <a:t>属性一覧（例）</a:t>
            </a:r>
            <a:endParaRPr lang="en-US" altLang="ja-JP" sz="1400" dirty="0" smtClean="0">
              <a:solidFill>
                <a:srgbClr val="0070C0"/>
              </a:solidFill>
              <a:effectLst>
                <a:outerShdw blurRad="38100" dist="38100" dir="2700000" algn="tl">
                  <a:srgbClr val="000000">
                    <a:alpha val="43137"/>
                  </a:srgbClr>
                </a:outerShdw>
              </a:effectLst>
              <a:latin typeface="HGｺﾞｼｯｸM" pitchFamily="49" charset="-128"/>
              <a:ea typeface="HGｺﾞｼｯｸM" pitchFamily="49" charset="-128"/>
            </a:endParaRPr>
          </a:p>
          <a:p>
            <a:r>
              <a:rPr kumimoji="1" lang="ja-JP" altLang="en-US" sz="1400" b="1" dirty="0" smtClean="0">
                <a:solidFill>
                  <a:srgbClr val="FF0000"/>
                </a:solidFill>
                <a:effectLst>
                  <a:outerShdw blurRad="38100" dist="38100" dir="2700000" algn="tl">
                    <a:srgbClr val="000000">
                      <a:alpha val="43137"/>
                    </a:srgbClr>
                  </a:outerShdw>
                </a:effectLst>
                <a:latin typeface="HGｺﾞｼｯｸM" pitchFamily="49" charset="-128"/>
                <a:ea typeface="HGｺﾞｼｯｸM" pitchFamily="49" charset="-128"/>
              </a:rPr>
              <a:t>解決すべき課題</a:t>
            </a:r>
            <a:endParaRPr kumimoji="1" lang="en-US" altLang="ja-JP" sz="1200" b="1" dirty="0" smtClean="0">
              <a:solidFill>
                <a:srgbClr val="FF0000"/>
              </a:solidFill>
              <a:effectLst>
                <a:outerShdw blurRad="38100" dist="38100" dir="2700000" algn="tl">
                  <a:srgbClr val="000000">
                    <a:alpha val="43137"/>
                  </a:srgbClr>
                </a:outerShdw>
              </a:effectLst>
              <a:latin typeface="HGｺﾞｼｯｸM" pitchFamily="49" charset="-128"/>
              <a:ea typeface="HGｺﾞｼｯｸM" pitchFamily="49" charset="-128"/>
            </a:endParaRPr>
          </a:p>
          <a:p>
            <a:pPr marL="180975" lvl="1" indent="-180975"/>
            <a:r>
              <a:rPr lang="ja-JP" altLang="en-US" sz="1600" b="1" dirty="0" smtClean="0">
                <a:latin typeface="HGｺﾞｼｯｸM" pitchFamily="49" charset="-128"/>
                <a:ea typeface="HGｺﾞｼｯｸM" pitchFamily="49" charset="-128"/>
              </a:rPr>
              <a:t>・ ＨＰ掲載写真のオープンデータの</a:t>
            </a:r>
            <a:endParaRPr lang="en-US" altLang="ja-JP" sz="1600" b="1" dirty="0" smtClean="0">
              <a:latin typeface="HGｺﾞｼｯｸM" pitchFamily="49" charset="-128"/>
              <a:ea typeface="HGｺﾞｼｯｸM" pitchFamily="49" charset="-128"/>
            </a:endParaRPr>
          </a:p>
          <a:p>
            <a:pPr marL="180975" lvl="1" indent="-180975"/>
            <a:r>
              <a:rPr lang="ja-JP" altLang="en-US" sz="1600" b="1" dirty="0">
                <a:latin typeface="HGｺﾞｼｯｸM" pitchFamily="49" charset="-128"/>
                <a:ea typeface="HGｺﾞｼｯｸM" pitchFamily="49" charset="-128"/>
              </a:rPr>
              <a:t>　 </a:t>
            </a:r>
            <a:r>
              <a:rPr lang="ja-JP" altLang="en-US" sz="1600" b="1" dirty="0" smtClean="0">
                <a:latin typeface="HGｺﾞｼｯｸM" pitchFamily="49" charset="-128"/>
                <a:ea typeface="HGｺﾞｼｯｸM" pitchFamily="49" charset="-128"/>
              </a:rPr>
              <a:t>取扱いをどうするか</a:t>
            </a:r>
            <a:endParaRPr lang="en-US" altLang="ja-JP" sz="1600" b="1" dirty="0" smtClean="0">
              <a:latin typeface="HGｺﾞｼｯｸM" pitchFamily="49" charset="-128"/>
              <a:ea typeface="HGｺﾞｼｯｸM" pitchFamily="49" charset="-128"/>
            </a:endParaRPr>
          </a:p>
          <a:p>
            <a:pPr marL="180975" lvl="1" indent="-180975"/>
            <a:r>
              <a:rPr lang="ja-JP" altLang="en-US" sz="1600" b="1" dirty="0" smtClean="0">
                <a:latin typeface="HGｺﾞｼｯｸM" pitchFamily="49" charset="-128"/>
                <a:ea typeface="HGｺﾞｼｯｸM" pitchFamily="49" charset="-128"/>
              </a:rPr>
              <a:t>・ 開催日の考え方をどうするか</a:t>
            </a:r>
            <a:endParaRPr kumimoji="1" lang="en-US" altLang="ja-JP" sz="1600" b="1" dirty="0" smtClean="0">
              <a:latin typeface="HGｺﾞｼｯｸM" pitchFamily="49" charset="-128"/>
              <a:ea typeface="HGｺﾞｼｯｸM" pitchFamily="49" charset="-128"/>
            </a:endParaRPr>
          </a:p>
        </p:txBody>
      </p:sp>
    </p:spTree>
    <p:extLst>
      <p:ext uri="{BB962C8B-B14F-4D97-AF65-F5344CB8AC3E}">
        <p14:creationId xmlns:p14="http://schemas.microsoft.com/office/powerpoint/2010/main" val="9765190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150126" y="586842"/>
            <a:ext cx="8816454" cy="614150"/>
          </a:xfrm>
          <a:prstGeom prst="rect">
            <a:avLst/>
          </a:prstGeom>
          <a:solidFill>
            <a:srgbClr val="0070C0"/>
          </a:solidFill>
          <a:ln w="9525">
            <a:noFill/>
            <a:miter lim="800000"/>
            <a:headEnd/>
            <a:tailEnd/>
          </a:ln>
        </p:spPr>
        <p:txBody>
          <a:bodyPr vert="horz" lIns="91440" tIns="45720" rIns="91440" bIns="45720" rtlCol="0" anchor="ctr">
            <a:normAutofit fontScale="97500"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spcBef>
                <a:spcPts val="0"/>
              </a:spcBef>
              <a:defRPr/>
            </a:pPr>
            <a:r>
              <a:rPr lang="ja-JP" altLang="en-US" sz="3600" kern="0" dirty="0" smtClean="0">
                <a:solidFill>
                  <a:schemeClr val="bg1"/>
                </a:solidFill>
                <a:effectLst>
                  <a:outerShdw blurRad="38100" dist="38100" dir="2700000" algn="tl">
                    <a:srgbClr val="000000">
                      <a:alpha val="43137"/>
                    </a:srgbClr>
                  </a:outerShdw>
                </a:effectLst>
                <a:latin typeface="HGｺﾞｼｯｸE" pitchFamily="49" charset="-128"/>
                <a:ea typeface="HGｺﾞｼｯｸE" pitchFamily="49" charset="-128"/>
              </a:rPr>
              <a:t>大型イベントデータのＡＰＩ提供</a:t>
            </a:r>
            <a:endParaRPr lang="ja-JP" altLang="en-US" sz="3600" kern="0" dirty="0">
              <a:solidFill>
                <a:schemeClr val="bg1"/>
              </a:solidFill>
              <a:effectLst>
                <a:outerShdw blurRad="38100" dist="38100" dir="2700000" algn="tl">
                  <a:srgbClr val="000000">
                    <a:alpha val="43137"/>
                  </a:srgbClr>
                </a:outerShdw>
              </a:effectLst>
              <a:latin typeface="HGｺﾞｼｯｸE" pitchFamily="49" charset="-128"/>
              <a:ea typeface="HGｺﾞｼｯｸE" pitchFamily="49" charset="-128"/>
            </a:endParaRPr>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174" y="109187"/>
            <a:ext cx="2375611" cy="438912"/>
          </a:xfrm>
          <a:prstGeom prst="rect">
            <a:avLst/>
          </a:prstGeom>
          <a:ln w="38100">
            <a:solidFill>
              <a:schemeClr val="bg1"/>
            </a:solidFill>
          </a:ln>
        </p:spPr>
      </p:pic>
      <p:sp>
        <p:nvSpPr>
          <p:cNvPr id="6" name="テキスト ボックス 5"/>
          <p:cNvSpPr txBox="1"/>
          <p:nvPr/>
        </p:nvSpPr>
        <p:spPr>
          <a:xfrm>
            <a:off x="245660" y="1428889"/>
            <a:ext cx="8611737" cy="4850046"/>
          </a:xfrm>
          <a:prstGeom prst="rect">
            <a:avLst/>
          </a:prstGeom>
          <a:solidFill>
            <a:sysClr val="window" lastClr="FFFFFF"/>
          </a:solidFill>
          <a:ln>
            <a:solidFill>
              <a:srgbClr val="0070C0"/>
            </a:solidFill>
          </a:ln>
        </p:spPr>
        <p:txBody>
          <a:bodyPr wrap="square" rtlCol="0">
            <a:spAutoFit/>
          </a:bodyPr>
          <a:lstStyle/>
          <a:p>
            <a:pPr marL="0" marR="0" lvl="0" indent="0" defTabSz="914400" eaLnBrk="1" fontAlgn="auto" latinLnBrk="0" hangingPunct="1">
              <a:lnSpc>
                <a:spcPts val="2500"/>
              </a:lnSpc>
              <a:spcBef>
                <a:spcPts val="1200"/>
              </a:spcBef>
              <a:spcAft>
                <a:spcPts val="0"/>
              </a:spcAft>
              <a:buClrTx/>
              <a:buSzTx/>
              <a:buFontTx/>
              <a:buNone/>
              <a:tabLst/>
              <a:defRPr/>
            </a:pPr>
            <a:r>
              <a:rPr lang="ja-JP" altLang="en-US" sz="2400" b="1" kern="0" dirty="0" smtClean="0">
                <a:latin typeface="HGｺﾞｼｯｸM" pitchFamily="49" charset="-128"/>
                <a:ea typeface="HGｺﾞｼｯｸM" pitchFamily="49" charset="-128"/>
              </a:rPr>
              <a:t>■　大型イベントはイベントカレンダーと別方式で</a:t>
            </a:r>
            <a:r>
              <a:rPr lang="en-US" altLang="ja-JP" sz="2400" b="1" kern="0" dirty="0" smtClean="0">
                <a:latin typeface="HGｺﾞｼｯｸM" pitchFamily="49" charset="-128"/>
                <a:ea typeface="HGｺﾞｼｯｸM" pitchFamily="49" charset="-128"/>
              </a:rPr>
              <a:t>API</a:t>
            </a:r>
            <a:r>
              <a:rPr lang="ja-JP" altLang="en-US" sz="2400" b="1" kern="0" dirty="0" smtClean="0">
                <a:latin typeface="HGｺﾞｼｯｸM" pitchFamily="49" charset="-128"/>
                <a:ea typeface="HGｺﾞｼｯｸM" pitchFamily="49" charset="-128"/>
              </a:rPr>
              <a:t>提供</a:t>
            </a:r>
            <a:endParaRPr lang="en-US" altLang="ja-JP" sz="2400" b="1" kern="0" dirty="0" smtClean="0">
              <a:latin typeface="HGｺﾞｼｯｸM" pitchFamily="49" charset="-128"/>
              <a:ea typeface="HGｺﾞｼｯｸM" pitchFamily="49" charset="-128"/>
            </a:endParaRPr>
          </a:p>
          <a:p>
            <a:pPr marL="0" marR="0" lvl="0" indent="0" defTabSz="914400" eaLnBrk="1" fontAlgn="auto" latinLnBrk="0" hangingPunct="1">
              <a:lnSpc>
                <a:spcPts val="2500"/>
              </a:lnSpc>
              <a:spcBef>
                <a:spcPts val="1200"/>
              </a:spcBef>
              <a:spcAft>
                <a:spcPts val="0"/>
              </a:spcAft>
              <a:buClrTx/>
              <a:buSzTx/>
              <a:buFontTx/>
              <a:buNone/>
              <a:tabLst/>
              <a:defRPr/>
            </a:pPr>
            <a:r>
              <a:rPr lang="ja-JP" altLang="en-US" sz="2400" b="1" kern="0" dirty="0">
                <a:latin typeface="HGｺﾞｼｯｸM" pitchFamily="49" charset="-128"/>
                <a:ea typeface="HGｺﾞｼｯｸM" pitchFamily="49" charset="-128"/>
              </a:rPr>
              <a:t>　</a:t>
            </a:r>
            <a:r>
              <a:rPr lang="en-US" altLang="ja-JP" sz="2400" b="1" kern="0" dirty="0" smtClean="0">
                <a:solidFill>
                  <a:srgbClr val="0070C0"/>
                </a:solidFill>
                <a:latin typeface="HGｺﾞｼｯｸM" pitchFamily="49" charset="-128"/>
                <a:ea typeface="HGｺﾞｼｯｸM" pitchFamily="49" charset="-128"/>
              </a:rPr>
              <a:t>【</a:t>
            </a:r>
            <a:r>
              <a:rPr lang="ja-JP" altLang="en-US" sz="2400" b="1" kern="0" dirty="0" smtClean="0">
                <a:solidFill>
                  <a:srgbClr val="0070C0"/>
                </a:solidFill>
                <a:latin typeface="HGｺﾞｼｯｸM" pitchFamily="49" charset="-128"/>
                <a:ea typeface="HGｺﾞｼｯｸM" pitchFamily="49" charset="-128"/>
              </a:rPr>
              <a:t>イベントカレンダーと切り離す考え方</a:t>
            </a:r>
            <a:r>
              <a:rPr lang="en-US" altLang="ja-JP" sz="2400" b="1" kern="0" dirty="0" smtClean="0">
                <a:solidFill>
                  <a:srgbClr val="0070C0"/>
                </a:solidFill>
                <a:latin typeface="HGｺﾞｼｯｸM" pitchFamily="49" charset="-128"/>
                <a:ea typeface="HGｺﾞｼｯｸM" pitchFamily="49" charset="-128"/>
              </a:rPr>
              <a:t>】</a:t>
            </a:r>
            <a:endParaRPr lang="en-US" altLang="ja-JP" sz="2400" kern="0" dirty="0">
              <a:solidFill>
                <a:srgbClr val="0070C0"/>
              </a:solidFill>
              <a:latin typeface="HGｺﾞｼｯｸM" pitchFamily="49" charset="-128"/>
              <a:ea typeface="HGｺﾞｼｯｸM" pitchFamily="49" charset="-128"/>
            </a:endParaRPr>
          </a:p>
          <a:p>
            <a:pPr eaLnBrk="1" fontAlgn="auto" hangingPunct="1">
              <a:lnSpc>
                <a:spcPts val="2500"/>
              </a:lnSpc>
              <a:spcBef>
                <a:spcPts val="1200"/>
              </a:spcBef>
              <a:spcAft>
                <a:spcPts val="0"/>
              </a:spcAft>
              <a:defRPr/>
            </a:pPr>
            <a:r>
              <a:rPr lang="ja-JP" altLang="en-US" sz="2400" kern="0" dirty="0">
                <a:effectLst>
                  <a:outerShdw blurRad="38100" dist="38100" dir="2700000" algn="tl">
                    <a:srgbClr val="000000">
                      <a:alpha val="43137"/>
                    </a:srgbClr>
                  </a:outerShdw>
                </a:effectLst>
                <a:latin typeface="HGｺﾞｼｯｸM" pitchFamily="49" charset="-128"/>
                <a:ea typeface="HGｺﾞｼｯｸM" pitchFamily="49" charset="-128"/>
              </a:rPr>
              <a:t>　</a:t>
            </a:r>
            <a:r>
              <a:rPr lang="ja-JP" altLang="en-US" sz="2400" kern="0" dirty="0" smtClean="0">
                <a:effectLst>
                  <a:outerShdw blurRad="38100" dist="38100" dir="2700000" algn="tl">
                    <a:srgbClr val="000000">
                      <a:alpha val="43137"/>
                    </a:srgbClr>
                  </a:outerShdw>
                </a:effectLst>
                <a:latin typeface="HGｺﾞｼｯｸM" pitchFamily="49" charset="-128"/>
                <a:ea typeface="HGｺﾞｼｯｸM" pitchFamily="49" charset="-128"/>
              </a:rPr>
              <a:t>・</a:t>
            </a:r>
            <a:r>
              <a:rPr lang="en-US" altLang="ja-JP" sz="2400" kern="0" dirty="0" smtClean="0">
                <a:effectLst>
                  <a:outerShdw blurRad="38100" dist="38100" dir="2700000" algn="tl">
                    <a:srgbClr val="000000">
                      <a:alpha val="43137"/>
                    </a:srgbClr>
                  </a:outerShdw>
                </a:effectLst>
                <a:latin typeface="HGｺﾞｼｯｸM" pitchFamily="49" charset="-128"/>
                <a:ea typeface="HGｺﾞｼｯｸM" pitchFamily="49" charset="-128"/>
              </a:rPr>
              <a:t>GEO</a:t>
            </a:r>
            <a:r>
              <a:rPr lang="ja-JP" altLang="en-US" sz="2400" kern="0" dirty="0" smtClean="0">
                <a:effectLst>
                  <a:outerShdw blurRad="38100" dist="38100" dir="2700000" algn="tl">
                    <a:srgbClr val="000000">
                      <a:alpha val="43137"/>
                    </a:srgbClr>
                  </a:outerShdw>
                </a:effectLst>
                <a:latin typeface="HGｺﾞｼｯｸM" pitchFamily="49" charset="-128"/>
                <a:ea typeface="HGｺﾞｼｯｸM" pitchFamily="49" charset="-128"/>
              </a:rPr>
              <a:t>データでパンフレットのようなイベント提供</a:t>
            </a:r>
            <a:endParaRPr lang="en-US" altLang="ja-JP" sz="2400" kern="0" dirty="0" smtClean="0">
              <a:effectLst>
                <a:outerShdw blurRad="38100" dist="38100" dir="2700000" algn="tl">
                  <a:srgbClr val="000000">
                    <a:alpha val="43137"/>
                  </a:srgbClr>
                </a:outerShdw>
              </a:effectLst>
              <a:latin typeface="HGｺﾞｼｯｸM" pitchFamily="49" charset="-128"/>
              <a:ea typeface="HGｺﾞｼｯｸM" pitchFamily="49" charset="-128"/>
            </a:endParaRPr>
          </a:p>
          <a:p>
            <a:pPr eaLnBrk="1" fontAlgn="auto" hangingPunct="1">
              <a:lnSpc>
                <a:spcPts val="2500"/>
              </a:lnSpc>
              <a:spcBef>
                <a:spcPts val="1200"/>
              </a:spcBef>
              <a:spcAft>
                <a:spcPts val="0"/>
              </a:spcAft>
              <a:defRPr/>
            </a:pPr>
            <a:r>
              <a:rPr lang="ja-JP" altLang="en-US" sz="2400" kern="0" dirty="0">
                <a:effectLst>
                  <a:outerShdw blurRad="38100" dist="38100" dir="2700000" algn="tl">
                    <a:srgbClr val="000000">
                      <a:alpha val="43137"/>
                    </a:srgbClr>
                  </a:outerShdw>
                </a:effectLst>
                <a:latin typeface="HGｺﾞｼｯｸM" pitchFamily="49" charset="-128"/>
                <a:ea typeface="HGｺﾞｼｯｸM" pitchFamily="49" charset="-128"/>
              </a:rPr>
              <a:t>　</a:t>
            </a:r>
            <a:r>
              <a:rPr lang="ja-JP" altLang="en-US" sz="2400" kern="0" dirty="0" smtClean="0">
                <a:effectLst>
                  <a:outerShdw blurRad="38100" dist="38100" dir="2700000" algn="tl">
                    <a:srgbClr val="000000">
                      <a:alpha val="43137"/>
                    </a:srgbClr>
                  </a:outerShdw>
                </a:effectLst>
                <a:latin typeface="HGｺﾞｼｯｸM" pitchFamily="49" charset="-128"/>
                <a:ea typeface="HGｺﾞｼｯｸM" pitchFamily="49" charset="-128"/>
              </a:rPr>
              <a:t>　データのそれぞれに情報を持たせることを想定</a:t>
            </a:r>
            <a:endParaRPr lang="en-US" altLang="ja-JP" sz="2400" kern="0" dirty="0" smtClean="0">
              <a:effectLst>
                <a:outerShdw blurRad="38100" dist="38100" dir="2700000" algn="tl">
                  <a:srgbClr val="000000">
                    <a:alpha val="43137"/>
                  </a:srgbClr>
                </a:outerShdw>
              </a:effectLst>
              <a:latin typeface="HGｺﾞｼｯｸM" pitchFamily="49" charset="-128"/>
              <a:ea typeface="HGｺﾞｼｯｸM" pitchFamily="49" charset="-128"/>
            </a:endParaRPr>
          </a:p>
          <a:p>
            <a:pPr marL="628650" eaLnBrk="1" fontAlgn="auto" hangingPunct="1">
              <a:lnSpc>
                <a:spcPts val="2500"/>
              </a:lnSpc>
              <a:spcBef>
                <a:spcPts val="1200"/>
              </a:spcBef>
              <a:spcAft>
                <a:spcPts val="0"/>
              </a:spcAft>
              <a:defRPr/>
            </a:pPr>
            <a:r>
              <a:rPr lang="en-US" altLang="ja-JP" kern="0" dirty="0">
                <a:solidFill>
                  <a:srgbClr val="00B0F0"/>
                </a:solidFill>
                <a:latin typeface="HGｺﾞｼｯｸM" pitchFamily="49" charset="-128"/>
                <a:ea typeface="HGｺﾞｼｯｸM" pitchFamily="49" charset="-128"/>
              </a:rPr>
              <a:t> </a:t>
            </a:r>
            <a:r>
              <a:rPr lang="en-US" altLang="ja-JP" kern="0" dirty="0" smtClean="0">
                <a:solidFill>
                  <a:srgbClr val="00B0F0"/>
                </a:solidFill>
                <a:latin typeface="HGｺﾞｼｯｸM" pitchFamily="49" charset="-128"/>
                <a:ea typeface="HGｺﾞｼｯｸM" pitchFamily="49" charset="-128"/>
              </a:rPr>
              <a:t>   </a:t>
            </a:r>
            <a:r>
              <a:rPr lang="ja-JP" altLang="en-US" kern="0" dirty="0" smtClean="0">
                <a:solidFill>
                  <a:srgbClr val="0070C0"/>
                </a:solidFill>
                <a:latin typeface="HGｺﾞｼｯｸM" pitchFamily="49" charset="-128"/>
                <a:ea typeface="HGｺﾞｼｯｸM" pitchFamily="49" charset="-128"/>
              </a:rPr>
              <a:t>大きな広いエリアのイベント会場は</a:t>
            </a:r>
            <a:r>
              <a:rPr lang="en-US" altLang="ja-JP" kern="0" dirty="0" smtClean="0">
                <a:solidFill>
                  <a:srgbClr val="0070C0"/>
                </a:solidFill>
                <a:latin typeface="HGｺﾞｼｯｸM" pitchFamily="49" charset="-128"/>
                <a:ea typeface="HGｺﾞｼｯｸM" pitchFamily="49" charset="-128"/>
              </a:rPr>
              <a:t>		</a:t>
            </a:r>
            <a:r>
              <a:rPr lang="ja-JP" altLang="en-US" kern="0" dirty="0" smtClean="0">
                <a:solidFill>
                  <a:srgbClr val="0070C0"/>
                </a:solidFill>
                <a:latin typeface="HGｺﾞｼｯｸM" pitchFamily="49" charset="-128"/>
                <a:ea typeface="HGｺﾞｼｯｸM" pitchFamily="49" charset="-128"/>
              </a:rPr>
              <a:t>ポリゴン</a:t>
            </a:r>
            <a:endParaRPr lang="en-US" altLang="ja-JP" kern="0" dirty="0" smtClean="0">
              <a:solidFill>
                <a:srgbClr val="0070C0"/>
              </a:solidFill>
              <a:latin typeface="HGｺﾞｼｯｸM" pitchFamily="49" charset="-128"/>
              <a:ea typeface="HGｺﾞｼｯｸM" pitchFamily="49" charset="-128"/>
            </a:endParaRPr>
          </a:p>
          <a:p>
            <a:pPr marL="628650" eaLnBrk="1" fontAlgn="auto" hangingPunct="1">
              <a:lnSpc>
                <a:spcPts val="2500"/>
              </a:lnSpc>
              <a:spcAft>
                <a:spcPts val="0"/>
              </a:spcAft>
              <a:defRPr/>
            </a:pPr>
            <a:r>
              <a:rPr lang="ja-JP" altLang="en-US" kern="0" dirty="0">
                <a:solidFill>
                  <a:srgbClr val="0070C0"/>
                </a:solidFill>
                <a:latin typeface="HGｺﾞｼｯｸM" pitchFamily="49" charset="-128"/>
                <a:ea typeface="HGｺﾞｼｯｸM" pitchFamily="49" charset="-128"/>
              </a:rPr>
              <a:t>　</a:t>
            </a:r>
            <a:r>
              <a:rPr lang="ja-JP" altLang="en-US" kern="0" dirty="0" smtClean="0">
                <a:solidFill>
                  <a:srgbClr val="0070C0"/>
                </a:solidFill>
                <a:latin typeface="HGｺﾞｼｯｸM" pitchFamily="49" charset="-128"/>
                <a:ea typeface="HGｺﾞｼｯｸM" pitchFamily="49" charset="-128"/>
              </a:rPr>
              <a:t>　祭りの神輿ルートやマラソンコースは</a:t>
            </a:r>
            <a:r>
              <a:rPr lang="en-US" altLang="ja-JP" kern="0" dirty="0" smtClean="0">
                <a:solidFill>
                  <a:srgbClr val="0070C0"/>
                </a:solidFill>
                <a:latin typeface="HGｺﾞｼｯｸM" pitchFamily="49" charset="-128"/>
                <a:ea typeface="HGｺﾞｼｯｸM" pitchFamily="49" charset="-128"/>
              </a:rPr>
              <a:t>		</a:t>
            </a:r>
            <a:r>
              <a:rPr lang="ja-JP" altLang="en-US" kern="0" dirty="0" smtClean="0">
                <a:solidFill>
                  <a:srgbClr val="0070C0"/>
                </a:solidFill>
                <a:latin typeface="HGｺﾞｼｯｸM" pitchFamily="49" charset="-128"/>
                <a:ea typeface="HGｺﾞｼｯｸM" pitchFamily="49" charset="-128"/>
              </a:rPr>
              <a:t>ライン</a:t>
            </a:r>
            <a:endParaRPr lang="en-US" altLang="ja-JP" kern="0" dirty="0" smtClean="0">
              <a:solidFill>
                <a:srgbClr val="0070C0"/>
              </a:solidFill>
              <a:latin typeface="HGｺﾞｼｯｸM" pitchFamily="49" charset="-128"/>
              <a:ea typeface="HGｺﾞｼｯｸM" pitchFamily="49" charset="-128"/>
            </a:endParaRPr>
          </a:p>
          <a:p>
            <a:pPr marL="628650" eaLnBrk="1" fontAlgn="auto" hangingPunct="1">
              <a:lnSpc>
                <a:spcPts val="2500"/>
              </a:lnSpc>
              <a:spcAft>
                <a:spcPts val="0"/>
              </a:spcAft>
              <a:defRPr/>
            </a:pPr>
            <a:r>
              <a:rPr lang="ja-JP" altLang="en-US" kern="0" dirty="0">
                <a:solidFill>
                  <a:srgbClr val="0070C0"/>
                </a:solidFill>
                <a:latin typeface="HGｺﾞｼｯｸM" pitchFamily="49" charset="-128"/>
                <a:ea typeface="HGｺﾞｼｯｸM" pitchFamily="49" charset="-128"/>
              </a:rPr>
              <a:t>　</a:t>
            </a:r>
            <a:r>
              <a:rPr lang="ja-JP" altLang="en-US" kern="0" dirty="0" smtClean="0">
                <a:solidFill>
                  <a:srgbClr val="0070C0"/>
                </a:solidFill>
                <a:latin typeface="HGｺﾞｼｯｸM" pitchFamily="49" charset="-128"/>
                <a:ea typeface="HGｺﾞｼｯｸM" pitchFamily="49" charset="-128"/>
              </a:rPr>
              <a:t>　観光案内、トイレ、パフォーマンス場所などは</a:t>
            </a:r>
            <a:r>
              <a:rPr lang="en-US" altLang="ja-JP" kern="0" dirty="0" smtClean="0">
                <a:solidFill>
                  <a:srgbClr val="0070C0"/>
                </a:solidFill>
                <a:latin typeface="HGｺﾞｼｯｸM" pitchFamily="49" charset="-128"/>
                <a:ea typeface="HGｺﾞｼｯｸM" pitchFamily="49" charset="-128"/>
              </a:rPr>
              <a:t>	</a:t>
            </a:r>
            <a:r>
              <a:rPr lang="ja-JP" altLang="en-US" kern="0" dirty="0" smtClean="0">
                <a:solidFill>
                  <a:srgbClr val="0070C0"/>
                </a:solidFill>
                <a:latin typeface="HGｺﾞｼｯｸM" pitchFamily="49" charset="-128"/>
                <a:ea typeface="HGｺﾞｼｯｸM" pitchFamily="49" charset="-128"/>
              </a:rPr>
              <a:t>ポイント</a:t>
            </a:r>
            <a:endParaRPr lang="en-US" altLang="ja-JP" kern="0" dirty="0" smtClean="0">
              <a:solidFill>
                <a:srgbClr val="0070C0"/>
              </a:solidFill>
              <a:latin typeface="HGｺﾞｼｯｸM" pitchFamily="49" charset="-128"/>
              <a:ea typeface="HGｺﾞｼｯｸM" pitchFamily="49" charset="-128"/>
            </a:endParaRPr>
          </a:p>
          <a:p>
            <a:pPr eaLnBrk="1" fontAlgn="auto" hangingPunct="1">
              <a:lnSpc>
                <a:spcPts val="2500"/>
              </a:lnSpc>
              <a:spcBef>
                <a:spcPts val="1200"/>
              </a:spcBef>
              <a:spcAft>
                <a:spcPts val="0"/>
              </a:spcAft>
              <a:defRPr/>
            </a:pPr>
            <a:r>
              <a:rPr lang="ja-JP" altLang="en-US" sz="2400" kern="0" dirty="0" smtClean="0">
                <a:effectLst>
                  <a:outerShdw blurRad="38100" dist="38100" dir="2700000" algn="tl">
                    <a:srgbClr val="000000">
                      <a:alpha val="43137"/>
                    </a:srgbClr>
                  </a:outerShdw>
                </a:effectLst>
                <a:latin typeface="HGｺﾞｼｯｸM" pitchFamily="49" charset="-128"/>
                <a:ea typeface="HGｺﾞｼｯｸM" pitchFamily="49" charset="-128"/>
              </a:rPr>
              <a:t>　・イベントに伴う</a:t>
            </a:r>
            <a:r>
              <a:rPr lang="ja-JP" altLang="en-US" sz="2400" kern="0" dirty="0" smtClean="0">
                <a:solidFill>
                  <a:srgbClr val="0070C0"/>
                </a:solidFill>
                <a:effectLst>
                  <a:outerShdw blurRad="38100" dist="38100" dir="2700000" algn="tl">
                    <a:srgbClr val="000000">
                      <a:alpha val="43137"/>
                    </a:srgbClr>
                  </a:outerShdw>
                </a:effectLst>
                <a:latin typeface="HGｺﾞｼｯｸM" pitchFamily="49" charset="-128"/>
                <a:ea typeface="HGｺﾞｼｯｸM" pitchFamily="49" charset="-128"/>
              </a:rPr>
              <a:t>道路規制情報</a:t>
            </a:r>
            <a:r>
              <a:rPr lang="ja-JP" altLang="en-US" sz="2400" kern="0" dirty="0" smtClean="0">
                <a:effectLst>
                  <a:outerShdw blurRad="38100" dist="38100" dir="2700000" algn="tl">
                    <a:srgbClr val="000000">
                      <a:alpha val="43137"/>
                    </a:srgbClr>
                  </a:outerShdw>
                </a:effectLst>
                <a:latin typeface="HGｺﾞｼｯｸM" pitchFamily="49" charset="-128"/>
                <a:ea typeface="HGｺﾞｼｯｸM" pitchFamily="49" charset="-128"/>
              </a:rPr>
              <a:t>を合わせてデータ提供</a:t>
            </a:r>
            <a:endParaRPr lang="en-US" altLang="ja-JP" sz="2400" kern="0" dirty="0" smtClean="0">
              <a:effectLst>
                <a:outerShdw blurRad="38100" dist="38100" dir="2700000" algn="tl">
                  <a:srgbClr val="000000">
                    <a:alpha val="43137"/>
                  </a:srgbClr>
                </a:outerShdw>
              </a:effectLst>
              <a:latin typeface="HGｺﾞｼｯｸM" pitchFamily="49" charset="-128"/>
              <a:ea typeface="HGｺﾞｼｯｸM" pitchFamily="49" charset="-128"/>
            </a:endParaRPr>
          </a:p>
          <a:p>
            <a:pPr eaLnBrk="1" fontAlgn="auto" hangingPunct="1">
              <a:lnSpc>
                <a:spcPts val="2500"/>
              </a:lnSpc>
              <a:spcBef>
                <a:spcPts val="1200"/>
              </a:spcBef>
              <a:spcAft>
                <a:spcPts val="0"/>
              </a:spcAft>
              <a:defRPr/>
            </a:pPr>
            <a:r>
              <a:rPr lang="ja-JP" altLang="en-US" sz="2400" kern="0" dirty="0">
                <a:effectLst>
                  <a:outerShdw blurRad="38100" dist="38100" dir="2700000" algn="tl">
                    <a:srgbClr val="000000">
                      <a:alpha val="43137"/>
                    </a:srgbClr>
                  </a:outerShdw>
                </a:effectLst>
                <a:latin typeface="HGｺﾞｼｯｸM" pitchFamily="49" charset="-128"/>
                <a:ea typeface="HGｺﾞｼｯｸM" pitchFamily="49" charset="-128"/>
              </a:rPr>
              <a:t>　</a:t>
            </a:r>
            <a:r>
              <a:rPr lang="ja-JP" altLang="en-US" sz="2400" kern="0" dirty="0" smtClean="0">
                <a:effectLst>
                  <a:outerShdw blurRad="38100" dist="38100" dir="2700000" algn="tl">
                    <a:srgbClr val="000000">
                      <a:alpha val="43137"/>
                    </a:srgbClr>
                  </a:outerShdw>
                </a:effectLst>
                <a:latin typeface="HGｺﾞｼｯｸM" pitchFamily="49" charset="-128"/>
                <a:ea typeface="HGｺﾞｼｯｸM" pitchFamily="49" charset="-128"/>
              </a:rPr>
              <a:t>・天気（晴天／雨天）で変わるイベントを切替え可能に</a:t>
            </a:r>
            <a:endParaRPr lang="en-US" altLang="ja-JP" sz="2400" kern="0" dirty="0" smtClean="0">
              <a:effectLst>
                <a:outerShdw blurRad="38100" dist="38100" dir="2700000" algn="tl">
                  <a:srgbClr val="000000">
                    <a:alpha val="43137"/>
                  </a:srgbClr>
                </a:outerShdw>
              </a:effectLst>
              <a:latin typeface="HGｺﾞｼｯｸM" pitchFamily="49" charset="-128"/>
              <a:ea typeface="HGｺﾞｼｯｸM" pitchFamily="49" charset="-128"/>
            </a:endParaRPr>
          </a:p>
          <a:p>
            <a:pPr eaLnBrk="1" fontAlgn="auto" hangingPunct="1">
              <a:lnSpc>
                <a:spcPts val="2500"/>
              </a:lnSpc>
              <a:spcBef>
                <a:spcPts val="1200"/>
              </a:spcBef>
              <a:spcAft>
                <a:spcPts val="0"/>
              </a:spcAft>
              <a:tabLst>
                <a:tab pos="3944938" algn="l"/>
              </a:tabLst>
              <a:defRPr/>
            </a:pPr>
            <a:r>
              <a:rPr lang="ja-JP" altLang="en-US" sz="2400" kern="0" dirty="0">
                <a:effectLst>
                  <a:outerShdw blurRad="38100" dist="38100" dir="2700000" algn="tl">
                    <a:srgbClr val="000000">
                      <a:alpha val="43137"/>
                    </a:srgbClr>
                  </a:outerShdw>
                </a:effectLst>
                <a:latin typeface="HGｺﾞｼｯｸM" pitchFamily="49" charset="-128"/>
                <a:ea typeface="HGｺﾞｼｯｸM" pitchFamily="49" charset="-128"/>
              </a:rPr>
              <a:t>　</a:t>
            </a:r>
            <a:r>
              <a:rPr lang="ja-JP" altLang="en-US" sz="2400" kern="0" dirty="0" smtClean="0">
                <a:effectLst>
                  <a:outerShdw blurRad="38100" dist="38100" dir="2700000" algn="tl">
                    <a:srgbClr val="000000">
                      <a:alpha val="43137"/>
                    </a:srgbClr>
                  </a:outerShdw>
                </a:effectLst>
                <a:latin typeface="HGｺﾞｼｯｸM" pitchFamily="49" charset="-128"/>
                <a:ea typeface="HGｺﾞｼｯｸM" pitchFamily="49" charset="-128"/>
              </a:rPr>
              <a:t>・大型イベントに特化　</a:t>
            </a:r>
            <a:r>
              <a:rPr lang="en-US" altLang="ja-JP" sz="2400" kern="0" dirty="0" smtClean="0">
                <a:effectLst>
                  <a:outerShdw blurRad="38100" dist="38100" dir="2700000" algn="tl">
                    <a:srgbClr val="000000">
                      <a:alpha val="43137"/>
                    </a:srgbClr>
                  </a:outerShdw>
                </a:effectLst>
                <a:latin typeface="HGｺﾞｼｯｸM" pitchFamily="49" charset="-128"/>
                <a:ea typeface="HGｺﾞｼｯｸM" pitchFamily="49" charset="-128"/>
              </a:rPr>
              <a:t>	</a:t>
            </a:r>
            <a:r>
              <a:rPr lang="ja-JP" altLang="en-US" sz="2400" kern="0" dirty="0" smtClean="0">
                <a:solidFill>
                  <a:srgbClr val="0070C0"/>
                </a:solidFill>
                <a:effectLst>
                  <a:outerShdw blurRad="38100" dist="38100" dir="2700000" algn="tl">
                    <a:srgbClr val="000000">
                      <a:alpha val="43137"/>
                    </a:srgbClr>
                  </a:outerShdw>
                </a:effectLst>
                <a:latin typeface="HGｺﾞｼｯｸM" pitchFamily="49" charset="-128"/>
                <a:ea typeface="HGｺﾞｼｯｸM" pitchFamily="49" charset="-128"/>
              </a:rPr>
              <a:t>多言語提供しやすく</a:t>
            </a:r>
            <a:endParaRPr lang="en-US" altLang="ja-JP" sz="2400" kern="0" dirty="0" smtClean="0">
              <a:solidFill>
                <a:srgbClr val="0070C0"/>
              </a:solidFill>
              <a:effectLst>
                <a:outerShdw blurRad="38100" dist="38100" dir="2700000" algn="tl">
                  <a:srgbClr val="000000">
                    <a:alpha val="43137"/>
                  </a:srgbClr>
                </a:outerShdw>
              </a:effectLst>
              <a:latin typeface="HGｺﾞｼｯｸM" pitchFamily="49" charset="-128"/>
              <a:ea typeface="HGｺﾞｼｯｸM" pitchFamily="49" charset="-128"/>
            </a:endParaRPr>
          </a:p>
          <a:p>
            <a:pPr eaLnBrk="1" fontAlgn="auto" hangingPunct="1">
              <a:lnSpc>
                <a:spcPts val="2500"/>
              </a:lnSpc>
              <a:spcBef>
                <a:spcPts val="1200"/>
              </a:spcBef>
              <a:spcAft>
                <a:spcPts val="0"/>
              </a:spcAft>
              <a:tabLst>
                <a:tab pos="3944938" algn="l"/>
              </a:tabLst>
              <a:defRPr/>
            </a:pPr>
            <a:r>
              <a:rPr lang="ja-JP" altLang="en-US" sz="2400" kern="0" dirty="0">
                <a:effectLst>
                  <a:outerShdw blurRad="38100" dist="38100" dir="2700000" algn="tl">
                    <a:srgbClr val="000000">
                      <a:alpha val="43137"/>
                    </a:srgbClr>
                  </a:outerShdw>
                </a:effectLst>
                <a:latin typeface="HGｺﾞｼｯｸM" pitchFamily="49" charset="-128"/>
                <a:ea typeface="HGｺﾞｼｯｸM" pitchFamily="49" charset="-128"/>
              </a:rPr>
              <a:t>　</a:t>
            </a:r>
            <a:r>
              <a:rPr lang="ja-JP" altLang="en-US" sz="2400" kern="0" dirty="0" smtClean="0">
                <a:effectLst>
                  <a:outerShdw blurRad="38100" dist="38100" dir="2700000" algn="tl">
                    <a:srgbClr val="000000">
                      <a:alpha val="43137"/>
                    </a:srgbClr>
                  </a:outerShdw>
                </a:effectLst>
                <a:latin typeface="HGｺﾞｼｯｸM" pitchFamily="49" charset="-128"/>
                <a:ea typeface="HGｺﾞｼｯｸM" pitchFamily="49" charset="-128"/>
              </a:rPr>
              <a:t>・事前にデータ構築</a:t>
            </a:r>
            <a:r>
              <a:rPr lang="en-US" altLang="ja-JP" sz="2400" kern="0" dirty="0">
                <a:effectLst>
                  <a:outerShdw blurRad="38100" dist="38100" dir="2700000" algn="tl">
                    <a:srgbClr val="000000">
                      <a:alpha val="43137"/>
                    </a:srgbClr>
                  </a:outerShdw>
                </a:effectLst>
                <a:latin typeface="HGｺﾞｼｯｸM" pitchFamily="49" charset="-128"/>
                <a:ea typeface="HGｺﾞｼｯｸM" pitchFamily="49" charset="-128"/>
              </a:rPr>
              <a:t>	</a:t>
            </a:r>
            <a:r>
              <a:rPr lang="ja-JP" altLang="en-US" sz="2400" kern="0" dirty="0" smtClean="0">
                <a:solidFill>
                  <a:srgbClr val="0070C0"/>
                </a:solidFill>
                <a:effectLst>
                  <a:outerShdw blurRad="38100" dist="38100" dir="2700000" algn="tl">
                    <a:srgbClr val="000000">
                      <a:alpha val="43137"/>
                    </a:srgbClr>
                  </a:outerShdw>
                </a:effectLst>
                <a:latin typeface="HGｺﾞｼｯｸM" pitchFamily="49" charset="-128"/>
                <a:ea typeface="HGｺﾞｼｯｸM" pitchFamily="49" charset="-128"/>
              </a:rPr>
              <a:t>毎年開催イベントは微調整対応</a:t>
            </a:r>
            <a:endParaRPr lang="en-US" altLang="ja-JP" sz="2400" kern="0" dirty="0">
              <a:solidFill>
                <a:srgbClr val="0070C0"/>
              </a:solidFill>
              <a:effectLst>
                <a:outerShdw blurRad="38100" dist="38100" dir="2700000" algn="tl">
                  <a:srgbClr val="000000">
                    <a:alpha val="43137"/>
                  </a:srgbClr>
                </a:outerShdw>
              </a:effectLst>
              <a:latin typeface="HGｺﾞｼｯｸM" pitchFamily="49" charset="-128"/>
              <a:ea typeface="HGｺﾞｼｯｸM" pitchFamily="49" charset="-128"/>
            </a:endParaRPr>
          </a:p>
        </p:txBody>
      </p:sp>
    </p:spTree>
    <p:extLst>
      <p:ext uri="{BB962C8B-B14F-4D97-AF65-F5344CB8AC3E}">
        <p14:creationId xmlns:p14="http://schemas.microsoft.com/office/powerpoint/2010/main" val="12690079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150126" y="586842"/>
            <a:ext cx="8816454" cy="614150"/>
          </a:xfrm>
          <a:prstGeom prst="rect">
            <a:avLst/>
          </a:prstGeom>
          <a:solidFill>
            <a:srgbClr val="0070C0"/>
          </a:solidFill>
          <a:ln w="9525">
            <a:noFill/>
            <a:miter lim="800000"/>
            <a:headEnd/>
            <a:tailEnd/>
          </a:ln>
        </p:spPr>
        <p:txBody>
          <a:bodyPr vert="horz" lIns="91440" tIns="45720" rIns="91440" bIns="45720" rtlCol="0" anchor="ctr">
            <a:normAutofit fontScale="97500"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spcBef>
                <a:spcPts val="0"/>
              </a:spcBef>
              <a:defRPr/>
            </a:pPr>
            <a:r>
              <a:rPr lang="ja-JP" altLang="en-US" sz="3600" kern="0" dirty="0" smtClean="0">
                <a:solidFill>
                  <a:schemeClr val="bg1"/>
                </a:solidFill>
                <a:effectLst>
                  <a:outerShdw blurRad="38100" dist="38100" dir="2700000" algn="tl">
                    <a:srgbClr val="000000">
                      <a:alpha val="43137"/>
                    </a:srgbClr>
                  </a:outerShdw>
                </a:effectLst>
                <a:latin typeface="HGｺﾞｼｯｸE" pitchFamily="49" charset="-128"/>
                <a:ea typeface="HGｺﾞｼｯｸE" pitchFamily="49" charset="-128"/>
              </a:rPr>
              <a:t>大型イベントの検討例（静岡まつり）</a:t>
            </a:r>
            <a:endParaRPr lang="ja-JP" altLang="en-US" sz="3600" kern="0" dirty="0">
              <a:solidFill>
                <a:schemeClr val="bg1"/>
              </a:solidFill>
              <a:effectLst>
                <a:outerShdw blurRad="38100" dist="38100" dir="2700000" algn="tl">
                  <a:srgbClr val="000000">
                    <a:alpha val="43137"/>
                  </a:srgbClr>
                </a:outerShdw>
              </a:effectLst>
              <a:latin typeface="HGｺﾞｼｯｸE" pitchFamily="49" charset="-128"/>
              <a:ea typeface="HGｺﾞｼｯｸE" pitchFamily="49" charset="-128"/>
            </a:endParaRPr>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174" y="109187"/>
            <a:ext cx="2375611" cy="438912"/>
          </a:xfrm>
          <a:prstGeom prst="rect">
            <a:avLst/>
          </a:prstGeom>
          <a:ln w="38100">
            <a:solidFill>
              <a:schemeClr val="bg1"/>
            </a:solidFill>
          </a:ln>
        </p:spPr>
      </p:pic>
      <p:sp>
        <p:nvSpPr>
          <p:cNvPr id="6" name="テキスト ボックス 5"/>
          <p:cNvSpPr txBox="1"/>
          <p:nvPr/>
        </p:nvSpPr>
        <p:spPr>
          <a:xfrm>
            <a:off x="245660" y="1428889"/>
            <a:ext cx="8611737" cy="412934"/>
          </a:xfrm>
          <a:prstGeom prst="rect">
            <a:avLst/>
          </a:prstGeom>
          <a:solidFill>
            <a:sysClr val="window" lastClr="FFFFFF"/>
          </a:solidFill>
          <a:ln>
            <a:solidFill>
              <a:srgbClr val="0070C0"/>
            </a:solidFill>
          </a:ln>
        </p:spPr>
        <p:txBody>
          <a:bodyPr wrap="square" rtlCol="0">
            <a:spAutoFit/>
          </a:bodyPr>
          <a:lstStyle/>
          <a:p>
            <a:pPr marL="0" marR="0" lvl="0" indent="0" defTabSz="914400" eaLnBrk="1" fontAlgn="auto" latinLnBrk="0" hangingPunct="1">
              <a:lnSpc>
                <a:spcPts val="2500"/>
              </a:lnSpc>
              <a:spcBef>
                <a:spcPts val="1200"/>
              </a:spcBef>
              <a:spcAft>
                <a:spcPts val="0"/>
              </a:spcAft>
              <a:buClrTx/>
              <a:buSzTx/>
              <a:buFontTx/>
              <a:buNone/>
              <a:tabLst/>
              <a:defRPr/>
            </a:pPr>
            <a:r>
              <a:rPr lang="ja-JP" altLang="en-US" sz="2400" b="1" kern="0" dirty="0">
                <a:latin typeface="HGｺﾞｼｯｸM" pitchFamily="49" charset="-128"/>
                <a:ea typeface="HGｺﾞｼｯｸM" pitchFamily="49" charset="-128"/>
              </a:rPr>
              <a:t>　</a:t>
            </a:r>
            <a:r>
              <a:rPr lang="ja-JP" altLang="en-US" sz="2400" b="1" kern="0" dirty="0" smtClean="0">
                <a:latin typeface="HGｺﾞｼｯｸM" pitchFamily="49" charset="-128"/>
                <a:ea typeface="HGｺﾞｼｯｸM" pitchFamily="49" charset="-128"/>
              </a:rPr>
              <a:t>ポリゴン　イベント会場</a:t>
            </a:r>
            <a:endParaRPr lang="en-US" altLang="ja-JP" sz="2400" b="1" kern="0" dirty="0" smtClean="0">
              <a:latin typeface="HGｺﾞｼｯｸM" pitchFamily="49" charset="-128"/>
              <a:ea typeface="HGｺﾞｼｯｸM" pitchFamily="49" charset="-128"/>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1591" y="1917152"/>
            <a:ext cx="2600849" cy="28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0472" y="4402604"/>
            <a:ext cx="1980000" cy="219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図 1"/>
          <p:cNvPicPr>
            <a:picLocks noChangeAspect="1"/>
          </p:cNvPicPr>
          <p:nvPr/>
        </p:nvPicPr>
        <p:blipFill rotWithShape="1">
          <a:blip r:embed="rId5">
            <a:extLst>
              <a:ext uri="{28A0092B-C50C-407E-A947-70E740481C1C}">
                <a14:useLocalDpi xmlns:a14="http://schemas.microsoft.com/office/drawing/2010/main" val="0"/>
              </a:ext>
            </a:extLst>
          </a:blip>
          <a:srcRect l="10779" r="10649"/>
          <a:stretch/>
        </p:blipFill>
        <p:spPr>
          <a:xfrm>
            <a:off x="251520" y="1988840"/>
            <a:ext cx="5580000" cy="4032865"/>
          </a:xfrm>
          <a:prstGeom prst="rect">
            <a:avLst/>
          </a:prstGeom>
          <a:ln w="19050">
            <a:solidFill>
              <a:schemeClr val="tx1"/>
            </a:solidFill>
          </a:ln>
        </p:spPr>
      </p:pic>
      <p:sp>
        <p:nvSpPr>
          <p:cNvPr id="8" name="テキスト ボックス 7"/>
          <p:cNvSpPr txBox="1"/>
          <p:nvPr/>
        </p:nvSpPr>
        <p:spPr>
          <a:xfrm>
            <a:off x="1624392" y="6237312"/>
            <a:ext cx="2587568" cy="307777"/>
          </a:xfrm>
          <a:prstGeom prst="rect">
            <a:avLst/>
          </a:prstGeom>
          <a:solidFill>
            <a:schemeClr val="bg1"/>
          </a:solidFill>
          <a:ln>
            <a:solidFill>
              <a:schemeClr val="accent1">
                <a:shade val="50000"/>
              </a:schemeClr>
            </a:solidFill>
          </a:ln>
        </p:spPr>
        <p:txBody>
          <a:bodyPr wrap="none" rtlCol="0">
            <a:spAutoFit/>
          </a:bodyPr>
          <a:lstStyle/>
          <a:p>
            <a:r>
              <a:rPr lang="ja-JP" altLang="en-US" sz="1400" dirty="0" smtClean="0"/>
              <a:t>静岡まつり　ポリゴン　</a:t>
            </a:r>
            <a:r>
              <a:rPr kumimoji="1" lang="ja-JP" altLang="en-US" sz="1400" dirty="0" smtClean="0"/>
              <a:t>検討資料</a:t>
            </a:r>
            <a:endParaRPr kumimoji="1" lang="ja-JP" altLang="en-US" sz="1400" dirty="0"/>
          </a:p>
        </p:txBody>
      </p:sp>
      <p:sp>
        <p:nvSpPr>
          <p:cNvPr id="9" name="テキスト ボックス 8"/>
          <p:cNvSpPr txBox="1"/>
          <p:nvPr/>
        </p:nvSpPr>
        <p:spPr>
          <a:xfrm>
            <a:off x="251520" y="5589240"/>
            <a:ext cx="2159566" cy="430887"/>
          </a:xfrm>
          <a:prstGeom prst="rect">
            <a:avLst/>
          </a:prstGeom>
          <a:solidFill>
            <a:schemeClr val="bg1"/>
          </a:solidFill>
          <a:ln w="19050">
            <a:noFill/>
          </a:ln>
        </p:spPr>
        <p:txBody>
          <a:bodyPr wrap="none" rtlCol="0">
            <a:spAutoFit/>
          </a:bodyPr>
          <a:lstStyle/>
          <a:p>
            <a:r>
              <a:rPr lang="en-US" altLang="ja-JP" sz="1100" dirty="0" smtClean="0">
                <a:latin typeface="HGｺﾞｼｯｸM" panose="020B0609000000000000" pitchFamily="49" charset="-128"/>
                <a:ea typeface="HGｺﾞｼｯｸM" panose="020B0609000000000000" pitchFamily="49" charset="-128"/>
              </a:rPr>
              <a:t>©</a:t>
            </a:r>
            <a:r>
              <a:rPr lang="ja-JP" altLang="en-US" sz="1100" dirty="0">
                <a:latin typeface="HGｺﾞｼｯｸM" panose="020B0609000000000000" pitchFamily="49" charset="-128"/>
                <a:ea typeface="HGｺﾞｼｯｸM" panose="020B0609000000000000" pitchFamily="49" charset="-128"/>
              </a:rPr>
              <a:t> </a:t>
            </a:r>
            <a:r>
              <a:rPr lang="en-US" altLang="ja-JP" sz="1100" dirty="0" smtClean="0">
                <a:latin typeface="HGｺﾞｼｯｸM" panose="020B0609000000000000" pitchFamily="49" charset="-128"/>
                <a:ea typeface="HGｺﾞｼｯｸM" panose="020B0609000000000000" pitchFamily="49" charset="-128"/>
              </a:rPr>
              <a:t>QGIS</a:t>
            </a:r>
          </a:p>
          <a:p>
            <a:r>
              <a:rPr lang="en-US" altLang="ja-JP" sz="1100" dirty="0" smtClean="0">
                <a:latin typeface="HGｺﾞｼｯｸM" panose="020B0609000000000000" pitchFamily="49" charset="-128"/>
                <a:ea typeface="HGｺﾞｼｯｸM" panose="020B0609000000000000" pitchFamily="49" charset="-128"/>
              </a:rPr>
              <a:t>© </a:t>
            </a:r>
            <a:r>
              <a:rPr lang="en-US" altLang="ja-JP" sz="1100" dirty="0" err="1">
                <a:latin typeface="HGｺﾞｼｯｸM" panose="020B0609000000000000" pitchFamily="49" charset="-128"/>
                <a:ea typeface="HGｺﾞｼｯｸM" panose="020B0609000000000000" pitchFamily="49" charset="-128"/>
              </a:rPr>
              <a:t>OpenStreetMap</a:t>
            </a:r>
            <a:r>
              <a:rPr lang="en-US" altLang="ja-JP" sz="1100" dirty="0">
                <a:latin typeface="HGｺﾞｼｯｸM" panose="020B0609000000000000" pitchFamily="49" charset="-128"/>
                <a:ea typeface="HGｺﾞｼｯｸM" panose="020B0609000000000000" pitchFamily="49" charset="-128"/>
              </a:rPr>
              <a:t> contributors</a:t>
            </a:r>
            <a:endParaRPr kumimoji="1" lang="ja-JP" altLang="en-US" sz="1100" spc="500" dirty="0" smtClean="0">
              <a:latin typeface="HGｺﾞｼｯｸM" pitchFamily="49" charset="-128"/>
              <a:ea typeface="HGｺﾞｼｯｸM" pitchFamily="49" charset="-128"/>
            </a:endParaRPr>
          </a:p>
        </p:txBody>
      </p:sp>
    </p:spTree>
    <p:extLst>
      <p:ext uri="{BB962C8B-B14F-4D97-AF65-F5344CB8AC3E}">
        <p14:creationId xmlns:p14="http://schemas.microsoft.com/office/powerpoint/2010/main" val="29119293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150126" y="586842"/>
            <a:ext cx="8816454" cy="614150"/>
          </a:xfrm>
          <a:prstGeom prst="rect">
            <a:avLst/>
          </a:prstGeom>
          <a:solidFill>
            <a:srgbClr val="0070C0"/>
          </a:solidFill>
          <a:ln w="9525">
            <a:noFill/>
            <a:miter lim="800000"/>
            <a:headEnd/>
            <a:tailEnd/>
          </a:ln>
        </p:spPr>
        <p:txBody>
          <a:bodyPr vert="horz" lIns="91440" tIns="45720" rIns="91440" bIns="45720" rtlCol="0" anchor="ctr">
            <a:normAutofit fontScale="97500"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spcBef>
                <a:spcPts val="0"/>
              </a:spcBef>
              <a:defRPr/>
            </a:pPr>
            <a:r>
              <a:rPr lang="ja-JP" altLang="en-US" sz="3600" kern="0" dirty="0" smtClean="0">
                <a:solidFill>
                  <a:schemeClr val="bg1"/>
                </a:solidFill>
                <a:effectLst>
                  <a:outerShdw blurRad="38100" dist="38100" dir="2700000" algn="tl">
                    <a:srgbClr val="000000">
                      <a:alpha val="43137"/>
                    </a:srgbClr>
                  </a:outerShdw>
                </a:effectLst>
                <a:latin typeface="HGｺﾞｼｯｸE" pitchFamily="49" charset="-128"/>
                <a:ea typeface="HGｺﾞｼｯｸE" pitchFamily="49" charset="-128"/>
              </a:rPr>
              <a:t>大型イベントの検討例（静岡まつり）</a:t>
            </a:r>
            <a:endParaRPr lang="ja-JP" altLang="en-US" sz="3600" kern="0" dirty="0">
              <a:solidFill>
                <a:schemeClr val="bg1"/>
              </a:solidFill>
              <a:effectLst>
                <a:outerShdw blurRad="38100" dist="38100" dir="2700000" algn="tl">
                  <a:srgbClr val="000000">
                    <a:alpha val="43137"/>
                  </a:srgbClr>
                </a:outerShdw>
              </a:effectLst>
              <a:latin typeface="HGｺﾞｼｯｸE" pitchFamily="49" charset="-128"/>
              <a:ea typeface="HGｺﾞｼｯｸE" pitchFamily="49" charset="-128"/>
            </a:endParaRPr>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174" y="109187"/>
            <a:ext cx="2375611" cy="438912"/>
          </a:xfrm>
          <a:prstGeom prst="rect">
            <a:avLst/>
          </a:prstGeom>
          <a:ln w="38100">
            <a:solidFill>
              <a:schemeClr val="bg1"/>
            </a:solidFill>
          </a:ln>
        </p:spPr>
      </p:pic>
      <p:sp>
        <p:nvSpPr>
          <p:cNvPr id="6" name="テキスト ボックス 5"/>
          <p:cNvSpPr txBox="1"/>
          <p:nvPr/>
        </p:nvSpPr>
        <p:spPr>
          <a:xfrm>
            <a:off x="245660" y="1428889"/>
            <a:ext cx="8611737" cy="810478"/>
          </a:xfrm>
          <a:prstGeom prst="rect">
            <a:avLst/>
          </a:prstGeom>
          <a:solidFill>
            <a:sysClr val="window" lastClr="FFFFFF"/>
          </a:solidFill>
          <a:ln>
            <a:solidFill>
              <a:srgbClr val="0070C0"/>
            </a:solidFill>
          </a:ln>
        </p:spPr>
        <p:txBody>
          <a:bodyPr wrap="square" rtlCol="0">
            <a:spAutoFit/>
          </a:bodyPr>
          <a:lstStyle/>
          <a:p>
            <a:pPr marL="0" marR="0" lvl="0" indent="0" defTabSz="914400" eaLnBrk="1" fontAlgn="auto" latinLnBrk="0" hangingPunct="1">
              <a:lnSpc>
                <a:spcPts val="2500"/>
              </a:lnSpc>
              <a:spcBef>
                <a:spcPts val="1200"/>
              </a:spcBef>
              <a:spcAft>
                <a:spcPts val="0"/>
              </a:spcAft>
              <a:buClrTx/>
              <a:buSzTx/>
              <a:buFontTx/>
              <a:buNone/>
              <a:tabLst/>
              <a:defRPr/>
            </a:pPr>
            <a:r>
              <a:rPr lang="ja-JP" altLang="en-US" sz="2400" b="1" kern="0" dirty="0">
                <a:latin typeface="HGｺﾞｼｯｸM" pitchFamily="49" charset="-128"/>
                <a:ea typeface="HGｺﾞｼｯｸM" pitchFamily="49" charset="-128"/>
              </a:rPr>
              <a:t>　ライン</a:t>
            </a:r>
            <a:r>
              <a:rPr lang="ja-JP" altLang="en-US" sz="2400" b="1" kern="0" dirty="0" smtClean="0">
                <a:latin typeface="HGｺﾞｼｯｸM" pitchFamily="49" charset="-128"/>
                <a:ea typeface="HGｺﾞｼｯｸM" pitchFamily="49" charset="-128"/>
              </a:rPr>
              <a:t>　大御所花見行列ルート</a:t>
            </a:r>
            <a:endParaRPr lang="en-US" altLang="ja-JP" sz="2400" b="1" kern="0" dirty="0" smtClean="0">
              <a:latin typeface="HGｺﾞｼｯｸM" pitchFamily="49" charset="-128"/>
              <a:ea typeface="HGｺﾞｼｯｸM" pitchFamily="49" charset="-128"/>
            </a:endParaRPr>
          </a:p>
          <a:p>
            <a:pPr marL="0" marR="0" lvl="0" indent="0" defTabSz="914400" eaLnBrk="1" fontAlgn="auto" latinLnBrk="0" hangingPunct="1">
              <a:lnSpc>
                <a:spcPts val="2500"/>
              </a:lnSpc>
              <a:spcBef>
                <a:spcPts val="600"/>
              </a:spcBef>
              <a:spcAft>
                <a:spcPts val="0"/>
              </a:spcAft>
              <a:buClrTx/>
              <a:buSzTx/>
              <a:buFontTx/>
              <a:buNone/>
              <a:tabLst/>
              <a:defRPr/>
            </a:pPr>
            <a:r>
              <a:rPr lang="en-US" altLang="ja-JP" sz="2400" b="1" kern="0" dirty="0">
                <a:latin typeface="HGｺﾞｼｯｸM" pitchFamily="49" charset="-128"/>
                <a:ea typeface="HGｺﾞｼｯｸM" pitchFamily="49" charset="-128"/>
              </a:rPr>
              <a:t>	</a:t>
            </a:r>
            <a:r>
              <a:rPr lang="en-US" altLang="ja-JP" sz="2400" b="1" kern="0" dirty="0" smtClean="0">
                <a:latin typeface="HGｺﾞｼｯｸM" pitchFamily="49" charset="-128"/>
                <a:ea typeface="HGｺﾞｼｯｸM" pitchFamily="49" charset="-128"/>
              </a:rPr>
              <a:t>	</a:t>
            </a:r>
            <a:r>
              <a:rPr lang="ja-JP" altLang="en-US" sz="2000" kern="0" dirty="0" smtClean="0">
                <a:latin typeface="HGｺﾞｼｯｸM" pitchFamily="49" charset="-128"/>
                <a:ea typeface="HGｺﾞｼｯｸM" pitchFamily="49" charset="-128"/>
              </a:rPr>
              <a:t>日付別のルート、到達予定時間をルートに付与など検討</a:t>
            </a:r>
            <a:endParaRPr lang="en-US" altLang="ja-JP" sz="2000" kern="0" dirty="0" smtClean="0">
              <a:latin typeface="HGｺﾞｼｯｸM" pitchFamily="49" charset="-128"/>
              <a:ea typeface="HGｺﾞｼｯｸM" pitchFamily="49" charset="-128"/>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480" y="2348880"/>
            <a:ext cx="3240000" cy="3588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フリーフォーム 1"/>
          <p:cNvSpPr/>
          <p:nvPr/>
        </p:nvSpPr>
        <p:spPr>
          <a:xfrm>
            <a:off x="5784610" y="2492340"/>
            <a:ext cx="587950" cy="604299"/>
          </a:xfrm>
          <a:custGeom>
            <a:avLst/>
            <a:gdLst>
              <a:gd name="connsiteX0" fmla="*/ 0 w 659958"/>
              <a:gd name="connsiteY0" fmla="*/ 230588 h 604299"/>
              <a:gd name="connsiteX1" fmla="*/ 278295 w 659958"/>
              <a:gd name="connsiteY1" fmla="*/ 238539 h 604299"/>
              <a:gd name="connsiteX2" fmla="*/ 278295 w 659958"/>
              <a:gd name="connsiteY2" fmla="*/ 0 h 604299"/>
              <a:gd name="connsiteX3" fmla="*/ 659958 w 659958"/>
              <a:gd name="connsiteY3" fmla="*/ 0 h 604299"/>
              <a:gd name="connsiteX4" fmla="*/ 659958 w 659958"/>
              <a:gd name="connsiteY4" fmla="*/ 604299 h 604299"/>
              <a:gd name="connsiteX5" fmla="*/ 0 w 659958"/>
              <a:gd name="connsiteY5" fmla="*/ 604299 h 604299"/>
              <a:gd name="connsiteX6" fmla="*/ 0 w 659958"/>
              <a:gd name="connsiteY6" fmla="*/ 230588 h 604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9958" h="604299">
                <a:moveTo>
                  <a:pt x="0" y="230588"/>
                </a:moveTo>
                <a:lnTo>
                  <a:pt x="278295" y="238539"/>
                </a:lnTo>
                <a:lnTo>
                  <a:pt x="278295" y="0"/>
                </a:lnTo>
                <a:lnTo>
                  <a:pt x="659958" y="0"/>
                </a:lnTo>
                <a:lnTo>
                  <a:pt x="659958" y="604299"/>
                </a:lnTo>
                <a:lnTo>
                  <a:pt x="0" y="604299"/>
                </a:lnTo>
                <a:lnTo>
                  <a:pt x="0" y="230588"/>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フリーフォーム 7"/>
          <p:cNvSpPr/>
          <p:nvPr/>
        </p:nvSpPr>
        <p:spPr>
          <a:xfrm>
            <a:off x="6456432" y="2481021"/>
            <a:ext cx="587950" cy="604299"/>
          </a:xfrm>
          <a:custGeom>
            <a:avLst/>
            <a:gdLst>
              <a:gd name="connsiteX0" fmla="*/ 0 w 659958"/>
              <a:gd name="connsiteY0" fmla="*/ 230588 h 604299"/>
              <a:gd name="connsiteX1" fmla="*/ 278295 w 659958"/>
              <a:gd name="connsiteY1" fmla="*/ 238539 h 604299"/>
              <a:gd name="connsiteX2" fmla="*/ 278295 w 659958"/>
              <a:gd name="connsiteY2" fmla="*/ 0 h 604299"/>
              <a:gd name="connsiteX3" fmla="*/ 659958 w 659958"/>
              <a:gd name="connsiteY3" fmla="*/ 0 h 604299"/>
              <a:gd name="connsiteX4" fmla="*/ 659958 w 659958"/>
              <a:gd name="connsiteY4" fmla="*/ 604299 h 604299"/>
              <a:gd name="connsiteX5" fmla="*/ 0 w 659958"/>
              <a:gd name="connsiteY5" fmla="*/ 604299 h 604299"/>
              <a:gd name="connsiteX6" fmla="*/ 0 w 659958"/>
              <a:gd name="connsiteY6" fmla="*/ 230588 h 604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9958" h="604299">
                <a:moveTo>
                  <a:pt x="0" y="230588"/>
                </a:moveTo>
                <a:lnTo>
                  <a:pt x="278295" y="238539"/>
                </a:lnTo>
                <a:lnTo>
                  <a:pt x="278295" y="0"/>
                </a:lnTo>
                <a:lnTo>
                  <a:pt x="659958" y="0"/>
                </a:lnTo>
                <a:lnTo>
                  <a:pt x="659958" y="604299"/>
                </a:lnTo>
                <a:lnTo>
                  <a:pt x="0" y="604299"/>
                </a:lnTo>
                <a:lnTo>
                  <a:pt x="0" y="230588"/>
                </a:lnTo>
                <a:close/>
              </a:path>
            </a:pathLst>
          </a:custGeom>
          <a:solidFill>
            <a:schemeClr val="accent6">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p:nvPicPr>
        <p:blipFill rotWithShape="1">
          <a:blip r:embed="rId4">
            <a:extLst>
              <a:ext uri="{28A0092B-C50C-407E-A947-70E740481C1C}">
                <a14:useLocalDpi xmlns:a14="http://schemas.microsoft.com/office/drawing/2010/main" val="0"/>
              </a:ext>
            </a:extLst>
          </a:blip>
          <a:srcRect l="12078" r="11818"/>
          <a:stretch/>
        </p:blipFill>
        <p:spPr>
          <a:xfrm>
            <a:off x="288104" y="2348881"/>
            <a:ext cx="5220000" cy="3886218"/>
          </a:xfrm>
          <a:prstGeom prst="rect">
            <a:avLst/>
          </a:prstGeom>
          <a:ln w="19050">
            <a:solidFill>
              <a:schemeClr val="tx1"/>
            </a:solidFill>
          </a:ln>
        </p:spPr>
      </p:pic>
      <p:sp>
        <p:nvSpPr>
          <p:cNvPr id="9" name="テキスト ボックス 8"/>
          <p:cNvSpPr txBox="1"/>
          <p:nvPr/>
        </p:nvSpPr>
        <p:spPr>
          <a:xfrm>
            <a:off x="1660775" y="6361583"/>
            <a:ext cx="2414444" cy="307777"/>
          </a:xfrm>
          <a:prstGeom prst="rect">
            <a:avLst/>
          </a:prstGeom>
          <a:solidFill>
            <a:schemeClr val="bg1"/>
          </a:solidFill>
          <a:ln>
            <a:solidFill>
              <a:schemeClr val="accent1">
                <a:shade val="50000"/>
              </a:schemeClr>
            </a:solidFill>
          </a:ln>
        </p:spPr>
        <p:txBody>
          <a:bodyPr wrap="none" rtlCol="0">
            <a:spAutoFit/>
          </a:bodyPr>
          <a:lstStyle/>
          <a:p>
            <a:r>
              <a:rPr lang="ja-JP" altLang="en-US" sz="1400" dirty="0" smtClean="0"/>
              <a:t>静岡まつり　ライン　</a:t>
            </a:r>
            <a:r>
              <a:rPr kumimoji="1" lang="ja-JP" altLang="en-US" sz="1400" dirty="0" smtClean="0"/>
              <a:t>検討資料</a:t>
            </a:r>
            <a:endParaRPr kumimoji="1" lang="ja-JP" altLang="en-US" sz="1400" dirty="0"/>
          </a:p>
        </p:txBody>
      </p:sp>
      <p:sp>
        <p:nvSpPr>
          <p:cNvPr id="10" name="テキスト ボックス 9"/>
          <p:cNvSpPr txBox="1"/>
          <p:nvPr/>
        </p:nvSpPr>
        <p:spPr>
          <a:xfrm>
            <a:off x="3347864" y="2348880"/>
            <a:ext cx="2159566" cy="430887"/>
          </a:xfrm>
          <a:prstGeom prst="rect">
            <a:avLst/>
          </a:prstGeom>
          <a:solidFill>
            <a:schemeClr val="bg1"/>
          </a:solidFill>
          <a:ln w="19050">
            <a:noFill/>
          </a:ln>
        </p:spPr>
        <p:txBody>
          <a:bodyPr wrap="none" rtlCol="0">
            <a:spAutoFit/>
          </a:bodyPr>
          <a:lstStyle/>
          <a:p>
            <a:r>
              <a:rPr lang="en-US" altLang="ja-JP" sz="1100" dirty="0" smtClean="0">
                <a:latin typeface="HGｺﾞｼｯｸM" panose="020B0609000000000000" pitchFamily="49" charset="-128"/>
                <a:ea typeface="HGｺﾞｼｯｸM" panose="020B0609000000000000" pitchFamily="49" charset="-128"/>
              </a:rPr>
              <a:t>©</a:t>
            </a:r>
            <a:r>
              <a:rPr lang="ja-JP" altLang="en-US" sz="1100" dirty="0">
                <a:latin typeface="HGｺﾞｼｯｸM" panose="020B0609000000000000" pitchFamily="49" charset="-128"/>
                <a:ea typeface="HGｺﾞｼｯｸM" panose="020B0609000000000000" pitchFamily="49" charset="-128"/>
              </a:rPr>
              <a:t> </a:t>
            </a:r>
            <a:r>
              <a:rPr lang="en-US" altLang="ja-JP" sz="1100" dirty="0" smtClean="0">
                <a:latin typeface="HGｺﾞｼｯｸM" panose="020B0609000000000000" pitchFamily="49" charset="-128"/>
                <a:ea typeface="HGｺﾞｼｯｸM" panose="020B0609000000000000" pitchFamily="49" charset="-128"/>
              </a:rPr>
              <a:t>QGIS</a:t>
            </a:r>
          </a:p>
          <a:p>
            <a:r>
              <a:rPr lang="en-US" altLang="ja-JP" sz="1100" dirty="0" smtClean="0">
                <a:latin typeface="HGｺﾞｼｯｸM" panose="020B0609000000000000" pitchFamily="49" charset="-128"/>
                <a:ea typeface="HGｺﾞｼｯｸM" panose="020B0609000000000000" pitchFamily="49" charset="-128"/>
              </a:rPr>
              <a:t>© </a:t>
            </a:r>
            <a:r>
              <a:rPr lang="en-US" altLang="ja-JP" sz="1100" dirty="0" err="1">
                <a:latin typeface="HGｺﾞｼｯｸM" panose="020B0609000000000000" pitchFamily="49" charset="-128"/>
                <a:ea typeface="HGｺﾞｼｯｸM" panose="020B0609000000000000" pitchFamily="49" charset="-128"/>
              </a:rPr>
              <a:t>OpenStreetMap</a:t>
            </a:r>
            <a:r>
              <a:rPr lang="en-US" altLang="ja-JP" sz="1100" dirty="0">
                <a:latin typeface="HGｺﾞｼｯｸM" panose="020B0609000000000000" pitchFamily="49" charset="-128"/>
                <a:ea typeface="HGｺﾞｼｯｸM" panose="020B0609000000000000" pitchFamily="49" charset="-128"/>
              </a:rPr>
              <a:t> contributors</a:t>
            </a:r>
            <a:endParaRPr kumimoji="1" lang="ja-JP" altLang="en-US" sz="1100" spc="500" dirty="0" smtClean="0">
              <a:latin typeface="HGｺﾞｼｯｸM" pitchFamily="49" charset="-128"/>
              <a:ea typeface="HGｺﾞｼｯｸM" pitchFamily="49" charset="-128"/>
            </a:endParaRPr>
          </a:p>
        </p:txBody>
      </p:sp>
    </p:spTree>
    <p:extLst>
      <p:ext uri="{BB962C8B-B14F-4D97-AF65-F5344CB8AC3E}">
        <p14:creationId xmlns:p14="http://schemas.microsoft.com/office/powerpoint/2010/main" val="21271285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150126" y="586842"/>
            <a:ext cx="8816454" cy="614150"/>
          </a:xfrm>
          <a:prstGeom prst="rect">
            <a:avLst/>
          </a:prstGeom>
          <a:solidFill>
            <a:srgbClr val="0070C0"/>
          </a:solidFill>
          <a:ln w="9525">
            <a:noFill/>
            <a:miter lim="800000"/>
            <a:headEnd/>
            <a:tailEnd/>
          </a:ln>
        </p:spPr>
        <p:txBody>
          <a:bodyPr vert="horz" lIns="91440" tIns="45720" rIns="91440" bIns="45720" rtlCol="0" anchor="ctr">
            <a:normAutofit fontScale="97500"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spcBef>
                <a:spcPts val="0"/>
              </a:spcBef>
              <a:defRPr/>
            </a:pPr>
            <a:r>
              <a:rPr lang="ja-JP" altLang="en-US" sz="3600" kern="0" dirty="0" smtClean="0">
                <a:solidFill>
                  <a:schemeClr val="bg1"/>
                </a:solidFill>
                <a:effectLst>
                  <a:outerShdw blurRad="38100" dist="38100" dir="2700000" algn="tl">
                    <a:srgbClr val="000000">
                      <a:alpha val="43137"/>
                    </a:srgbClr>
                  </a:outerShdw>
                </a:effectLst>
                <a:latin typeface="HGｺﾞｼｯｸE" pitchFamily="49" charset="-128"/>
                <a:ea typeface="HGｺﾞｼｯｸE" pitchFamily="49" charset="-128"/>
              </a:rPr>
              <a:t>大型イベントの検討例（静岡まつり）</a:t>
            </a:r>
            <a:endParaRPr lang="ja-JP" altLang="en-US" sz="3600" kern="0" dirty="0">
              <a:solidFill>
                <a:schemeClr val="bg1"/>
              </a:solidFill>
              <a:effectLst>
                <a:outerShdw blurRad="38100" dist="38100" dir="2700000" algn="tl">
                  <a:srgbClr val="000000">
                    <a:alpha val="43137"/>
                  </a:srgbClr>
                </a:outerShdw>
              </a:effectLst>
              <a:latin typeface="HGｺﾞｼｯｸE" pitchFamily="49" charset="-128"/>
              <a:ea typeface="HGｺﾞｼｯｸE" pitchFamily="49" charset="-128"/>
            </a:endParaRPr>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174" y="109187"/>
            <a:ext cx="2375611" cy="438912"/>
          </a:xfrm>
          <a:prstGeom prst="rect">
            <a:avLst/>
          </a:prstGeom>
          <a:ln w="38100">
            <a:solidFill>
              <a:schemeClr val="bg1"/>
            </a:solidFill>
          </a:ln>
        </p:spPr>
      </p:pic>
      <p:sp>
        <p:nvSpPr>
          <p:cNvPr id="6" name="テキスト ボックス 5"/>
          <p:cNvSpPr txBox="1"/>
          <p:nvPr/>
        </p:nvSpPr>
        <p:spPr>
          <a:xfrm>
            <a:off x="245660" y="1428889"/>
            <a:ext cx="8611737" cy="810478"/>
          </a:xfrm>
          <a:prstGeom prst="rect">
            <a:avLst/>
          </a:prstGeom>
          <a:solidFill>
            <a:sysClr val="window" lastClr="FFFFFF"/>
          </a:solidFill>
          <a:ln>
            <a:solidFill>
              <a:srgbClr val="0070C0"/>
            </a:solidFill>
          </a:ln>
        </p:spPr>
        <p:txBody>
          <a:bodyPr wrap="square" rtlCol="0">
            <a:spAutoFit/>
          </a:bodyPr>
          <a:lstStyle/>
          <a:p>
            <a:pPr marL="0" marR="0" lvl="0" indent="0" defTabSz="914400" eaLnBrk="1" fontAlgn="auto" latinLnBrk="0" hangingPunct="1">
              <a:lnSpc>
                <a:spcPts val="2500"/>
              </a:lnSpc>
              <a:spcBef>
                <a:spcPts val="1200"/>
              </a:spcBef>
              <a:spcAft>
                <a:spcPts val="0"/>
              </a:spcAft>
              <a:buClrTx/>
              <a:buSzTx/>
              <a:buFontTx/>
              <a:buNone/>
              <a:tabLst/>
              <a:defRPr/>
            </a:pPr>
            <a:r>
              <a:rPr lang="ja-JP" altLang="en-US" sz="2400" b="1" kern="0" dirty="0">
                <a:latin typeface="HGｺﾞｼｯｸM" pitchFamily="49" charset="-128"/>
                <a:ea typeface="HGｺﾞｼｯｸM" pitchFamily="49" charset="-128"/>
              </a:rPr>
              <a:t>　ポイント</a:t>
            </a:r>
            <a:r>
              <a:rPr lang="ja-JP" altLang="en-US" sz="2400" b="1" kern="0" dirty="0" smtClean="0">
                <a:latin typeface="HGｺﾞｼｯｸM" pitchFamily="49" charset="-128"/>
                <a:ea typeface="HGｺﾞｼｯｸM" pitchFamily="49" charset="-128"/>
              </a:rPr>
              <a:t>　イベント開催の場所</a:t>
            </a:r>
            <a:endParaRPr lang="en-US" altLang="ja-JP" sz="2400" b="1" kern="0" dirty="0" smtClean="0">
              <a:latin typeface="HGｺﾞｼｯｸM" pitchFamily="49" charset="-128"/>
              <a:ea typeface="HGｺﾞｼｯｸM" pitchFamily="49" charset="-128"/>
            </a:endParaRPr>
          </a:p>
          <a:p>
            <a:pPr marL="0" marR="0" lvl="0" indent="0" defTabSz="914400" eaLnBrk="1" fontAlgn="auto" latinLnBrk="0" hangingPunct="1">
              <a:lnSpc>
                <a:spcPts val="2500"/>
              </a:lnSpc>
              <a:spcBef>
                <a:spcPts val="600"/>
              </a:spcBef>
              <a:spcAft>
                <a:spcPts val="0"/>
              </a:spcAft>
              <a:buClrTx/>
              <a:buSzTx/>
              <a:buFontTx/>
              <a:buNone/>
              <a:tabLst/>
              <a:defRPr/>
            </a:pPr>
            <a:r>
              <a:rPr lang="en-US" altLang="ja-JP" sz="2400" b="1" kern="0" dirty="0">
                <a:latin typeface="HGｺﾞｼｯｸM" pitchFamily="49" charset="-128"/>
                <a:ea typeface="HGｺﾞｼｯｸM" pitchFamily="49" charset="-128"/>
              </a:rPr>
              <a:t>	</a:t>
            </a:r>
            <a:r>
              <a:rPr lang="en-US" altLang="ja-JP" sz="2400" b="1" kern="0" dirty="0" smtClean="0">
                <a:latin typeface="HGｺﾞｼｯｸM" pitchFamily="49" charset="-128"/>
                <a:ea typeface="HGｺﾞｼｯｸM" pitchFamily="49" charset="-128"/>
              </a:rPr>
              <a:t>	</a:t>
            </a:r>
            <a:r>
              <a:rPr lang="ja-JP" altLang="en-US" sz="2000" kern="0" dirty="0" smtClean="0">
                <a:latin typeface="HGｺﾞｼｯｸM" pitchFamily="49" charset="-128"/>
                <a:ea typeface="HGｺﾞｼｯｸM" pitchFamily="49" charset="-128"/>
              </a:rPr>
              <a:t>トイレ、喫煙場所、観光案内所などの提供も検討</a:t>
            </a:r>
            <a:endParaRPr lang="en-US" altLang="ja-JP" sz="2000" kern="0" dirty="0" smtClean="0">
              <a:latin typeface="HGｺﾞｼｯｸM" pitchFamily="49" charset="-128"/>
              <a:ea typeface="HGｺﾞｼｯｸM" pitchFamily="49" charset="-128"/>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8104" y="2420889"/>
            <a:ext cx="3361851"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図 1"/>
          <p:cNvPicPr>
            <a:picLocks noChangeAspect="1"/>
          </p:cNvPicPr>
          <p:nvPr/>
        </p:nvPicPr>
        <p:blipFill rotWithShape="1">
          <a:blip r:embed="rId4">
            <a:extLst>
              <a:ext uri="{28A0092B-C50C-407E-A947-70E740481C1C}">
                <a14:useLocalDpi xmlns:a14="http://schemas.microsoft.com/office/drawing/2010/main" val="0"/>
              </a:ext>
            </a:extLst>
          </a:blip>
          <a:srcRect l="12467" r="11689"/>
          <a:stretch/>
        </p:blipFill>
        <p:spPr>
          <a:xfrm>
            <a:off x="251520" y="2473001"/>
            <a:ext cx="5220000" cy="3908327"/>
          </a:xfrm>
          <a:prstGeom prst="rect">
            <a:avLst/>
          </a:prstGeom>
          <a:ln w="19050">
            <a:solidFill>
              <a:schemeClr val="tx1"/>
            </a:solidFill>
          </a:ln>
        </p:spPr>
      </p:pic>
      <p:sp>
        <p:nvSpPr>
          <p:cNvPr id="7" name="テキスト ボックス 6"/>
          <p:cNvSpPr txBox="1"/>
          <p:nvPr/>
        </p:nvSpPr>
        <p:spPr>
          <a:xfrm>
            <a:off x="5652120" y="6093296"/>
            <a:ext cx="2557110" cy="307777"/>
          </a:xfrm>
          <a:prstGeom prst="rect">
            <a:avLst/>
          </a:prstGeom>
          <a:solidFill>
            <a:schemeClr val="bg1"/>
          </a:solidFill>
          <a:ln>
            <a:solidFill>
              <a:schemeClr val="accent1">
                <a:shade val="50000"/>
              </a:schemeClr>
            </a:solidFill>
          </a:ln>
        </p:spPr>
        <p:txBody>
          <a:bodyPr wrap="none" rtlCol="0">
            <a:spAutoFit/>
          </a:bodyPr>
          <a:lstStyle/>
          <a:p>
            <a:r>
              <a:rPr lang="ja-JP" altLang="en-US" sz="1400" dirty="0" smtClean="0"/>
              <a:t>静岡まつり　ポイント　</a:t>
            </a:r>
            <a:r>
              <a:rPr kumimoji="1" lang="ja-JP" altLang="en-US" sz="1400" dirty="0" smtClean="0"/>
              <a:t>検討資料</a:t>
            </a:r>
            <a:endParaRPr kumimoji="1" lang="ja-JP" altLang="en-US" sz="1400" dirty="0"/>
          </a:p>
        </p:txBody>
      </p:sp>
      <p:sp>
        <p:nvSpPr>
          <p:cNvPr id="8" name="テキスト ボックス 7"/>
          <p:cNvSpPr txBox="1"/>
          <p:nvPr/>
        </p:nvSpPr>
        <p:spPr>
          <a:xfrm>
            <a:off x="251520" y="5949280"/>
            <a:ext cx="2159566" cy="430887"/>
          </a:xfrm>
          <a:prstGeom prst="rect">
            <a:avLst/>
          </a:prstGeom>
          <a:solidFill>
            <a:schemeClr val="bg1"/>
          </a:solidFill>
          <a:ln w="19050">
            <a:noFill/>
          </a:ln>
        </p:spPr>
        <p:txBody>
          <a:bodyPr wrap="none" rtlCol="0">
            <a:spAutoFit/>
          </a:bodyPr>
          <a:lstStyle/>
          <a:p>
            <a:r>
              <a:rPr lang="en-US" altLang="ja-JP" sz="1100" dirty="0" smtClean="0">
                <a:latin typeface="HGｺﾞｼｯｸM" panose="020B0609000000000000" pitchFamily="49" charset="-128"/>
                <a:ea typeface="HGｺﾞｼｯｸM" panose="020B0609000000000000" pitchFamily="49" charset="-128"/>
              </a:rPr>
              <a:t>©</a:t>
            </a:r>
            <a:r>
              <a:rPr lang="ja-JP" altLang="en-US" sz="1100" dirty="0">
                <a:latin typeface="HGｺﾞｼｯｸM" panose="020B0609000000000000" pitchFamily="49" charset="-128"/>
                <a:ea typeface="HGｺﾞｼｯｸM" panose="020B0609000000000000" pitchFamily="49" charset="-128"/>
              </a:rPr>
              <a:t> </a:t>
            </a:r>
            <a:r>
              <a:rPr lang="en-US" altLang="ja-JP" sz="1100" dirty="0" smtClean="0">
                <a:latin typeface="HGｺﾞｼｯｸM" panose="020B0609000000000000" pitchFamily="49" charset="-128"/>
                <a:ea typeface="HGｺﾞｼｯｸM" panose="020B0609000000000000" pitchFamily="49" charset="-128"/>
              </a:rPr>
              <a:t>QGIS</a:t>
            </a:r>
          </a:p>
          <a:p>
            <a:r>
              <a:rPr lang="en-US" altLang="ja-JP" sz="1100" dirty="0" smtClean="0">
                <a:latin typeface="HGｺﾞｼｯｸM" panose="020B0609000000000000" pitchFamily="49" charset="-128"/>
                <a:ea typeface="HGｺﾞｼｯｸM" panose="020B0609000000000000" pitchFamily="49" charset="-128"/>
              </a:rPr>
              <a:t>© </a:t>
            </a:r>
            <a:r>
              <a:rPr lang="en-US" altLang="ja-JP" sz="1100" dirty="0" err="1">
                <a:latin typeface="HGｺﾞｼｯｸM" panose="020B0609000000000000" pitchFamily="49" charset="-128"/>
                <a:ea typeface="HGｺﾞｼｯｸM" panose="020B0609000000000000" pitchFamily="49" charset="-128"/>
              </a:rPr>
              <a:t>OpenStreetMap</a:t>
            </a:r>
            <a:r>
              <a:rPr lang="en-US" altLang="ja-JP" sz="1100" dirty="0">
                <a:latin typeface="HGｺﾞｼｯｸM" panose="020B0609000000000000" pitchFamily="49" charset="-128"/>
                <a:ea typeface="HGｺﾞｼｯｸM" panose="020B0609000000000000" pitchFamily="49" charset="-128"/>
              </a:rPr>
              <a:t> contributors</a:t>
            </a:r>
            <a:endParaRPr kumimoji="1" lang="ja-JP" altLang="en-US" sz="1100" spc="500" dirty="0" smtClean="0">
              <a:latin typeface="HGｺﾞｼｯｸM" pitchFamily="49" charset="-128"/>
              <a:ea typeface="HGｺﾞｼｯｸM" pitchFamily="49" charset="-128"/>
            </a:endParaRPr>
          </a:p>
        </p:txBody>
      </p:sp>
    </p:spTree>
    <p:extLst>
      <p:ext uri="{BB962C8B-B14F-4D97-AF65-F5344CB8AC3E}">
        <p14:creationId xmlns:p14="http://schemas.microsoft.com/office/powerpoint/2010/main" val="33830573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2">
            <a:extLst>
              <a:ext uri="{28A0092B-C50C-407E-A947-70E740481C1C}">
                <a14:useLocalDpi xmlns:a14="http://schemas.microsoft.com/office/drawing/2010/main" val="0"/>
              </a:ext>
            </a:extLst>
          </a:blip>
          <a:srcRect l="11429" r="10909"/>
          <a:stretch/>
        </p:blipFill>
        <p:spPr>
          <a:xfrm>
            <a:off x="900392" y="1340768"/>
            <a:ext cx="7200000" cy="5273084"/>
          </a:xfrm>
          <a:prstGeom prst="rect">
            <a:avLst/>
          </a:prstGeom>
          <a:ln w="19050">
            <a:solidFill>
              <a:schemeClr val="tx1"/>
            </a:solidFill>
          </a:ln>
        </p:spPr>
      </p:pic>
      <p:sp>
        <p:nvSpPr>
          <p:cNvPr id="4" name="タイトル 1"/>
          <p:cNvSpPr txBox="1">
            <a:spLocks/>
          </p:cNvSpPr>
          <p:nvPr/>
        </p:nvSpPr>
        <p:spPr bwMode="auto">
          <a:xfrm>
            <a:off x="150126" y="586842"/>
            <a:ext cx="8816454" cy="614150"/>
          </a:xfrm>
          <a:prstGeom prst="rect">
            <a:avLst/>
          </a:prstGeom>
          <a:solidFill>
            <a:srgbClr val="0070C0"/>
          </a:solidFill>
          <a:ln w="9525">
            <a:noFill/>
            <a:miter lim="800000"/>
            <a:headEnd/>
            <a:tailEnd/>
          </a:ln>
        </p:spPr>
        <p:txBody>
          <a:bodyPr vert="horz" lIns="91440" tIns="45720" rIns="91440" bIns="45720" rtlCol="0" anchor="ctr">
            <a:normAutofit fontScale="97500"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spcBef>
                <a:spcPts val="0"/>
              </a:spcBef>
              <a:defRPr/>
            </a:pPr>
            <a:r>
              <a:rPr lang="ja-JP" altLang="en-US" sz="3600" kern="0" dirty="0" smtClean="0">
                <a:solidFill>
                  <a:schemeClr val="bg1"/>
                </a:solidFill>
                <a:effectLst>
                  <a:outerShdw blurRad="38100" dist="38100" dir="2700000" algn="tl">
                    <a:srgbClr val="000000">
                      <a:alpha val="43137"/>
                    </a:srgbClr>
                  </a:outerShdw>
                </a:effectLst>
                <a:latin typeface="HGｺﾞｼｯｸE" pitchFamily="49" charset="-128"/>
                <a:ea typeface="HGｺﾞｼｯｸE" pitchFamily="49" charset="-128"/>
              </a:rPr>
              <a:t>大型イベントの検討例（静岡まつり）</a:t>
            </a:r>
            <a:endParaRPr lang="ja-JP" altLang="en-US" sz="3600" kern="0" dirty="0">
              <a:solidFill>
                <a:schemeClr val="bg1"/>
              </a:solidFill>
              <a:effectLst>
                <a:outerShdw blurRad="38100" dist="38100" dir="2700000" algn="tl">
                  <a:srgbClr val="000000">
                    <a:alpha val="43137"/>
                  </a:srgbClr>
                </a:outerShdw>
              </a:effectLst>
              <a:latin typeface="HGｺﾞｼｯｸE" pitchFamily="49" charset="-128"/>
              <a:ea typeface="HGｺﾞｼｯｸE" pitchFamily="49" charset="-128"/>
            </a:endParaRPr>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174" y="109187"/>
            <a:ext cx="2375611" cy="438912"/>
          </a:xfrm>
          <a:prstGeom prst="rect">
            <a:avLst/>
          </a:prstGeom>
          <a:ln w="38100">
            <a:solidFill>
              <a:schemeClr val="bg1"/>
            </a:solidFill>
          </a:ln>
        </p:spPr>
      </p:pic>
      <p:sp>
        <p:nvSpPr>
          <p:cNvPr id="6" name="テキスト ボックス 5"/>
          <p:cNvSpPr txBox="1"/>
          <p:nvPr/>
        </p:nvSpPr>
        <p:spPr>
          <a:xfrm>
            <a:off x="899592" y="5900686"/>
            <a:ext cx="2808312" cy="696666"/>
          </a:xfrm>
          <a:prstGeom prst="rect">
            <a:avLst/>
          </a:prstGeom>
          <a:solidFill>
            <a:sysClr val="window" lastClr="FFFFFF"/>
          </a:solidFill>
          <a:ln>
            <a:solidFill>
              <a:srgbClr val="0070C0"/>
            </a:solidFill>
          </a:ln>
        </p:spPr>
        <p:txBody>
          <a:bodyPr wrap="square" rtlCol="0">
            <a:spAutoFit/>
          </a:bodyPr>
          <a:lstStyle/>
          <a:p>
            <a:pPr marL="0" marR="0" lvl="0" indent="0" defTabSz="914400" eaLnBrk="1" fontAlgn="auto" latinLnBrk="0" hangingPunct="1">
              <a:lnSpc>
                <a:spcPts val="2500"/>
              </a:lnSpc>
              <a:spcBef>
                <a:spcPts val="1200"/>
              </a:spcBef>
              <a:spcAft>
                <a:spcPts val="0"/>
              </a:spcAft>
              <a:buClrTx/>
              <a:buSzTx/>
              <a:buFontTx/>
              <a:buNone/>
              <a:tabLst/>
              <a:defRPr/>
            </a:pPr>
            <a:r>
              <a:rPr lang="ja-JP" altLang="en-US" sz="2000" b="1" kern="0" dirty="0" smtClean="0">
                <a:latin typeface="HGｺﾞｼｯｸM" pitchFamily="49" charset="-128"/>
                <a:ea typeface="HGｺﾞｼｯｸM" pitchFamily="49" charset="-128"/>
              </a:rPr>
              <a:t>全体イメージ　日曜日</a:t>
            </a:r>
            <a:endParaRPr lang="en-US" altLang="ja-JP" sz="2000" b="1" kern="0" dirty="0" smtClean="0">
              <a:latin typeface="HGｺﾞｼｯｸM" pitchFamily="49" charset="-128"/>
              <a:ea typeface="HGｺﾞｼｯｸM" pitchFamily="49" charset="-128"/>
            </a:endParaRPr>
          </a:p>
          <a:p>
            <a:pPr marL="0" marR="0" lvl="0" indent="0" defTabSz="914400" eaLnBrk="1" fontAlgn="auto" latinLnBrk="0" hangingPunct="1">
              <a:lnSpc>
                <a:spcPts val="2500"/>
              </a:lnSpc>
              <a:spcAft>
                <a:spcPts val="0"/>
              </a:spcAft>
              <a:buClrTx/>
              <a:buSzTx/>
              <a:buFontTx/>
              <a:buNone/>
              <a:tabLst/>
              <a:defRPr/>
            </a:pPr>
            <a:r>
              <a:rPr lang="ja-JP" altLang="en-US" sz="2000" b="1" kern="0" dirty="0" smtClean="0">
                <a:latin typeface="HGｺﾞｼｯｸM" pitchFamily="49" charset="-128"/>
                <a:ea typeface="HGｺﾞｼｯｸM" pitchFamily="49" charset="-128"/>
              </a:rPr>
              <a:t>１イベントでパック</a:t>
            </a:r>
            <a:endParaRPr lang="en-US" altLang="ja-JP" sz="2000" b="1" kern="0" dirty="0" smtClean="0">
              <a:latin typeface="HGｺﾞｼｯｸM" pitchFamily="49" charset="-128"/>
              <a:ea typeface="HGｺﾞｼｯｸM" pitchFamily="49" charset="-128"/>
            </a:endParaRPr>
          </a:p>
        </p:txBody>
      </p:sp>
      <p:sp>
        <p:nvSpPr>
          <p:cNvPr id="8" name="テキスト ボックス 7"/>
          <p:cNvSpPr txBox="1"/>
          <p:nvPr/>
        </p:nvSpPr>
        <p:spPr>
          <a:xfrm>
            <a:off x="899592" y="1340768"/>
            <a:ext cx="2159566" cy="430887"/>
          </a:xfrm>
          <a:prstGeom prst="rect">
            <a:avLst/>
          </a:prstGeom>
          <a:solidFill>
            <a:schemeClr val="bg1"/>
          </a:solidFill>
          <a:ln w="19050">
            <a:noFill/>
          </a:ln>
        </p:spPr>
        <p:txBody>
          <a:bodyPr wrap="none" rtlCol="0">
            <a:spAutoFit/>
          </a:bodyPr>
          <a:lstStyle/>
          <a:p>
            <a:r>
              <a:rPr lang="en-US" altLang="ja-JP" sz="1100" dirty="0" smtClean="0">
                <a:latin typeface="HGｺﾞｼｯｸM" panose="020B0609000000000000" pitchFamily="49" charset="-128"/>
                <a:ea typeface="HGｺﾞｼｯｸM" panose="020B0609000000000000" pitchFamily="49" charset="-128"/>
              </a:rPr>
              <a:t>©</a:t>
            </a:r>
            <a:r>
              <a:rPr lang="ja-JP" altLang="en-US" sz="1100" dirty="0">
                <a:latin typeface="HGｺﾞｼｯｸM" panose="020B0609000000000000" pitchFamily="49" charset="-128"/>
                <a:ea typeface="HGｺﾞｼｯｸM" panose="020B0609000000000000" pitchFamily="49" charset="-128"/>
              </a:rPr>
              <a:t> </a:t>
            </a:r>
            <a:r>
              <a:rPr lang="en-US" altLang="ja-JP" sz="1100" dirty="0" smtClean="0">
                <a:latin typeface="HGｺﾞｼｯｸM" panose="020B0609000000000000" pitchFamily="49" charset="-128"/>
                <a:ea typeface="HGｺﾞｼｯｸM" panose="020B0609000000000000" pitchFamily="49" charset="-128"/>
              </a:rPr>
              <a:t>QGIS</a:t>
            </a:r>
          </a:p>
          <a:p>
            <a:r>
              <a:rPr lang="en-US" altLang="ja-JP" sz="1100" dirty="0" smtClean="0">
                <a:latin typeface="HGｺﾞｼｯｸM" panose="020B0609000000000000" pitchFamily="49" charset="-128"/>
                <a:ea typeface="HGｺﾞｼｯｸM" panose="020B0609000000000000" pitchFamily="49" charset="-128"/>
              </a:rPr>
              <a:t>© </a:t>
            </a:r>
            <a:r>
              <a:rPr lang="en-US" altLang="ja-JP" sz="1100" dirty="0" err="1">
                <a:latin typeface="HGｺﾞｼｯｸM" panose="020B0609000000000000" pitchFamily="49" charset="-128"/>
                <a:ea typeface="HGｺﾞｼｯｸM" panose="020B0609000000000000" pitchFamily="49" charset="-128"/>
              </a:rPr>
              <a:t>OpenStreetMap</a:t>
            </a:r>
            <a:r>
              <a:rPr lang="en-US" altLang="ja-JP" sz="1100" dirty="0">
                <a:latin typeface="HGｺﾞｼｯｸM" panose="020B0609000000000000" pitchFamily="49" charset="-128"/>
                <a:ea typeface="HGｺﾞｼｯｸM" panose="020B0609000000000000" pitchFamily="49" charset="-128"/>
              </a:rPr>
              <a:t> contributors</a:t>
            </a:r>
            <a:endParaRPr kumimoji="1" lang="ja-JP" altLang="en-US" sz="1100" spc="500" dirty="0" smtClean="0">
              <a:latin typeface="HGｺﾞｼｯｸM" pitchFamily="49" charset="-128"/>
              <a:ea typeface="HGｺﾞｼｯｸM" pitchFamily="49" charset="-128"/>
            </a:endParaRPr>
          </a:p>
        </p:txBody>
      </p:sp>
    </p:spTree>
    <p:extLst>
      <p:ext uri="{BB962C8B-B14F-4D97-AF65-F5344CB8AC3E}">
        <p14:creationId xmlns:p14="http://schemas.microsoft.com/office/powerpoint/2010/main" val="32158196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150126" y="586842"/>
            <a:ext cx="8816454" cy="614150"/>
          </a:xfrm>
          <a:prstGeom prst="rect">
            <a:avLst/>
          </a:prstGeom>
          <a:solidFill>
            <a:srgbClr val="0070C0"/>
          </a:solidFill>
          <a:ln w="9525">
            <a:noFill/>
            <a:miter lim="800000"/>
            <a:headEnd/>
            <a:tailEnd/>
          </a:ln>
        </p:spPr>
        <p:txBody>
          <a:bodyPr vert="horz" lIns="91440" tIns="45720" rIns="91440" bIns="45720" rtlCol="0" anchor="ctr">
            <a:normAutofit fontScale="97500"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spcBef>
                <a:spcPts val="0"/>
              </a:spcBef>
              <a:defRPr/>
            </a:pPr>
            <a:r>
              <a:rPr lang="ja-JP" altLang="en-US" sz="3600" kern="0" dirty="0" smtClean="0">
                <a:solidFill>
                  <a:schemeClr val="bg1"/>
                </a:solidFill>
                <a:effectLst>
                  <a:outerShdw blurRad="38100" dist="38100" dir="2700000" algn="tl">
                    <a:srgbClr val="000000">
                      <a:alpha val="43137"/>
                    </a:srgbClr>
                  </a:outerShdw>
                </a:effectLst>
                <a:latin typeface="HGｺﾞｼｯｸE" pitchFamily="49" charset="-128"/>
                <a:ea typeface="HGｺﾞｼｯｸE" pitchFamily="49" charset="-128"/>
              </a:rPr>
              <a:t>大型イベントの規制情報（静岡まつり）</a:t>
            </a:r>
            <a:endParaRPr lang="ja-JP" altLang="en-US" sz="3600" kern="0" dirty="0">
              <a:solidFill>
                <a:schemeClr val="bg1"/>
              </a:solidFill>
              <a:effectLst>
                <a:outerShdw blurRad="38100" dist="38100" dir="2700000" algn="tl">
                  <a:srgbClr val="000000">
                    <a:alpha val="43137"/>
                  </a:srgbClr>
                </a:outerShdw>
              </a:effectLst>
              <a:latin typeface="HGｺﾞｼｯｸE" pitchFamily="49" charset="-128"/>
              <a:ea typeface="HGｺﾞｼｯｸE" pitchFamily="49" charset="-128"/>
            </a:endParaRPr>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174" y="109187"/>
            <a:ext cx="2375611" cy="438912"/>
          </a:xfrm>
          <a:prstGeom prst="rect">
            <a:avLst/>
          </a:prstGeom>
          <a:ln w="38100">
            <a:solidFill>
              <a:schemeClr val="bg1"/>
            </a:solidFill>
          </a:ln>
        </p:spPr>
      </p:pic>
      <p:sp>
        <p:nvSpPr>
          <p:cNvPr id="6" name="テキスト ボックス 5"/>
          <p:cNvSpPr txBox="1"/>
          <p:nvPr/>
        </p:nvSpPr>
        <p:spPr>
          <a:xfrm>
            <a:off x="245660" y="1428889"/>
            <a:ext cx="8611737" cy="810478"/>
          </a:xfrm>
          <a:prstGeom prst="rect">
            <a:avLst/>
          </a:prstGeom>
          <a:solidFill>
            <a:sysClr val="window" lastClr="FFFFFF"/>
          </a:solidFill>
          <a:ln>
            <a:solidFill>
              <a:srgbClr val="0070C0"/>
            </a:solidFill>
          </a:ln>
        </p:spPr>
        <p:txBody>
          <a:bodyPr wrap="square" rtlCol="0">
            <a:spAutoFit/>
          </a:bodyPr>
          <a:lstStyle/>
          <a:p>
            <a:pPr marL="0" marR="0" lvl="0" indent="0" defTabSz="914400" eaLnBrk="1" fontAlgn="auto" latinLnBrk="0" hangingPunct="1">
              <a:lnSpc>
                <a:spcPts val="2500"/>
              </a:lnSpc>
              <a:spcBef>
                <a:spcPts val="1200"/>
              </a:spcBef>
              <a:spcAft>
                <a:spcPts val="0"/>
              </a:spcAft>
              <a:buClrTx/>
              <a:buSzTx/>
              <a:buFontTx/>
              <a:buNone/>
              <a:tabLst/>
              <a:defRPr/>
            </a:pPr>
            <a:r>
              <a:rPr lang="ja-JP" altLang="en-US" sz="2400" b="1" kern="0" dirty="0">
                <a:latin typeface="HGｺﾞｼｯｸM" pitchFamily="49" charset="-128"/>
                <a:ea typeface="HGｺﾞｼｯｸM" pitchFamily="49" charset="-128"/>
              </a:rPr>
              <a:t>　</a:t>
            </a:r>
            <a:r>
              <a:rPr lang="ja-JP" altLang="en-US" sz="2400" b="1" kern="0" dirty="0" smtClean="0">
                <a:latin typeface="HGｺﾞｼｯｸM" pitchFamily="49" charset="-128"/>
                <a:ea typeface="HGｺﾞｼｯｸM" pitchFamily="49" charset="-128"/>
              </a:rPr>
              <a:t>イベントに伴う道路規制情報を提供</a:t>
            </a:r>
            <a:endParaRPr lang="en-US" altLang="ja-JP" sz="2400" b="1" kern="0" dirty="0" smtClean="0">
              <a:latin typeface="HGｺﾞｼｯｸM" pitchFamily="49" charset="-128"/>
              <a:ea typeface="HGｺﾞｼｯｸM" pitchFamily="49" charset="-128"/>
            </a:endParaRPr>
          </a:p>
          <a:p>
            <a:pPr marL="0" marR="0" lvl="0" indent="0" defTabSz="914400" eaLnBrk="1" fontAlgn="auto" latinLnBrk="0" hangingPunct="1">
              <a:lnSpc>
                <a:spcPts val="2500"/>
              </a:lnSpc>
              <a:spcBef>
                <a:spcPts val="600"/>
              </a:spcBef>
              <a:spcAft>
                <a:spcPts val="0"/>
              </a:spcAft>
              <a:buClrTx/>
              <a:buSzTx/>
              <a:buFontTx/>
              <a:buNone/>
              <a:tabLst/>
              <a:defRPr/>
            </a:pPr>
            <a:r>
              <a:rPr lang="en-US" altLang="ja-JP" sz="2400" b="1" kern="0" dirty="0">
                <a:latin typeface="HGｺﾞｼｯｸM" pitchFamily="49" charset="-128"/>
                <a:ea typeface="HGｺﾞｼｯｸM" pitchFamily="49" charset="-128"/>
              </a:rPr>
              <a:t>	</a:t>
            </a:r>
            <a:r>
              <a:rPr lang="en-US" altLang="ja-JP" sz="2400" b="1" kern="0" dirty="0" smtClean="0">
                <a:latin typeface="HGｺﾞｼｯｸM" pitchFamily="49" charset="-128"/>
                <a:ea typeface="HGｺﾞｼｯｸM" pitchFamily="49" charset="-128"/>
              </a:rPr>
              <a:t>	</a:t>
            </a:r>
            <a:r>
              <a:rPr lang="ja-JP" altLang="en-US" sz="2400" b="1" kern="0" dirty="0" smtClean="0">
                <a:latin typeface="HGｺﾞｼｯｸM" pitchFamily="49" charset="-128"/>
                <a:ea typeface="HGｺﾞｼｯｸM" pitchFamily="49" charset="-128"/>
              </a:rPr>
              <a:t>規制区間、規制種別、規制時間などを検討</a:t>
            </a:r>
            <a:endParaRPr lang="en-US" altLang="ja-JP" sz="2000" kern="0" dirty="0" smtClean="0">
              <a:latin typeface="HGｺﾞｼｯｸM" pitchFamily="49" charset="-128"/>
              <a:ea typeface="HGｺﾞｼｯｸM" pitchFamily="49" charset="-128"/>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2420888"/>
            <a:ext cx="3600000" cy="4144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フリーフォーム 1"/>
          <p:cNvSpPr/>
          <p:nvPr/>
        </p:nvSpPr>
        <p:spPr>
          <a:xfrm>
            <a:off x="5296394" y="2434441"/>
            <a:ext cx="1531917" cy="1508166"/>
          </a:xfrm>
          <a:custGeom>
            <a:avLst/>
            <a:gdLst>
              <a:gd name="connsiteX0" fmla="*/ 0 w 1531917"/>
              <a:gd name="connsiteY0" fmla="*/ 1508166 h 1508166"/>
              <a:gd name="connsiteX1" fmla="*/ 0 w 1531917"/>
              <a:gd name="connsiteY1" fmla="*/ 0 h 1508166"/>
              <a:gd name="connsiteX2" fmla="*/ 1531917 w 1531917"/>
              <a:gd name="connsiteY2" fmla="*/ 0 h 1508166"/>
              <a:gd name="connsiteX3" fmla="*/ 1520042 w 1531917"/>
              <a:gd name="connsiteY3" fmla="*/ 213756 h 1508166"/>
              <a:gd name="connsiteX4" fmla="*/ 1520042 w 1531917"/>
              <a:gd name="connsiteY4" fmla="*/ 783772 h 1508166"/>
              <a:gd name="connsiteX5" fmla="*/ 1211284 w 1531917"/>
              <a:gd name="connsiteY5" fmla="*/ 902525 h 1508166"/>
              <a:gd name="connsiteX6" fmla="*/ 249382 w 1531917"/>
              <a:gd name="connsiteY6" fmla="*/ 902525 h 1508166"/>
              <a:gd name="connsiteX7" fmla="*/ 249382 w 1531917"/>
              <a:gd name="connsiteY7" fmla="*/ 1484416 h 1508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1917" h="1508166">
                <a:moveTo>
                  <a:pt x="0" y="1508166"/>
                </a:moveTo>
                <a:lnTo>
                  <a:pt x="0" y="0"/>
                </a:lnTo>
                <a:lnTo>
                  <a:pt x="1531917" y="0"/>
                </a:lnTo>
                <a:lnTo>
                  <a:pt x="1520042" y="213756"/>
                </a:lnTo>
                <a:lnTo>
                  <a:pt x="1520042" y="783772"/>
                </a:lnTo>
                <a:lnTo>
                  <a:pt x="1211284" y="902525"/>
                </a:lnTo>
                <a:lnTo>
                  <a:pt x="249382" y="902525"/>
                </a:lnTo>
                <a:lnTo>
                  <a:pt x="249382" y="1484416"/>
                </a:lnTo>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2451347"/>
            <a:ext cx="4680000" cy="3137893"/>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正方形/長方形 2"/>
          <p:cNvSpPr/>
          <p:nvPr/>
        </p:nvSpPr>
        <p:spPr>
          <a:xfrm>
            <a:off x="6444208" y="4293096"/>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323528" y="5281463"/>
            <a:ext cx="2730235" cy="307777"/>
          </a:xfrm>
          <a:prstGeom prst="rect">
            <a:avLst/>
          </a:prstGeom>
          <a:solidFill>
            <a:schemeClr val="bg1"/>
          </a:solidFill>
          <a:ln>
            <a:solidFill>
              <a:schemeClr val="accent1">
                <a:shade val="50000"/>
              </a:schemeClr>
            </a:solidFill>
          </a:ln>
        </p:spPr>
        <p:txBody>
          <a:bodyPr wrap="none" rtlCol="0">
            <a:spAutoFit/>
          </a:bodyPr>
          <a:lstStyle/>
          <a:p>
            <a:r>
              <a:rPr kumimoji="1" lang="ja-JP" altLang="en-US" sz="1400" dirty="0" smtClean="0"/>
              <a:t>しずみ</a:t>
            </a:r>
            <a:r>
              <a:rPr kumimoji="1" lang="ja-JP" altLang="en-US" sz="1400" dirty="0" err="1" smtClean="0"/>
              <a:t>ち</a:t>
            </a:r>
            <a:r>
              <a:rPr kumimoji="1" lang="en-US" altLang="ja-JP" sz="1400" dirty="0" smtClean="0"/>
              <a:t>info</a:t>
            </a:r>
            <a:r>
              <a:rPr kumimoji="1" lang="ja-JP" altLang="en-US" sz="1400" dirty="0" smtClean="0"/>
              <a:t>の規制情報検討資料</a:t>
            </a:r>
            <a:endParaRPr kumimoji="1" lang="ja-JP" altLang="en-US" sz="1400" dirty="0"/>
          </a:p>
        </p:txBody>
      </p:sp>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5661248"/>
            <a:ext cx="4241123" cy="1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42344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539220"/>
            <a:ext cx="7772400" cy="2387600"/>
          </a:xfrm>
        </p:spPr>
        <p:txBody>
          <a:bodyPr>
            <a:normAutofit/>
          </a:bodyPr>
          <a:lstStyle/>
          <a:p>
            <a:r>
              <a:rPr lang="ja-JP" altLang="en-US" sz="4800" dirty="0" smtClean="0"/>
              <a:t>食品衛生関係営業許可情報について</a:t>
            </a:r>
            <a:endParaRPr kumimoji="1" lang="ja-JP" altLang="en-US" sz="4800" dirty="0"/>
          </a:p>
        </p:txBody>
      </p:sp>
    </p:spTree>
    <p:extLst>
      <p:ext uri="{BB962C8B-B14F-4D97-AF65-F5344CB8AC3E}">
        <p14:creationId xmlns:p14="http://schemas.microsoft.com/office/powerpoint/2010/main" val="33575121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150126" y="586842"/>
            <a:ext cx="8816454" cy="614150"/>
          </a:xfrm>
          <a:prstGeom prst="rect">
            <a:avLst/>
          </a:prstGeom>
          <a:solidFill>
            <a:srgbClr val="0070C0"/>
          </a:solidFill>
          <a:ln w="9525">
            <a:noFill/>
            <a:miter lim="800000"/>
            <a:headEnd/>
            <a:tailEnd/>
          </a:ln>
        </p:spPr>
        <p:txBody>
          <a:bodyPr vert="horz" lIns="91440" tIns="45720" rIns="91440" bIns="45720" rtlCol="0" anchor="ctr">
            <a:normAutofit fontScale="97500"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spcBef>
                <a:spcPts val="0"/>
              </a:spcBef>
              <a:defRPr/>
            </a:pPr>
            <a:r>
              <a:rPr lang="ja-JP" altLang="en-US" sz="3600" kern="0" dirty="0" smtClean="0">
                <a:solidFill>
                  <a:schemeClr val="bg1"/>
                </a:solidFill>
                <a:effectLst>
                  <a:outerShdw blurRad="38100" dist="38100" dir="2700000" algn="tl">
                    <a:srgbClr val="000000">
                      <a:alpha val="43137"/>
                    </a:srgbClr>
                  </a:outerShdw>
                </a:effectLst>
                <a:latin typeface="HGｺﾞｼｯｸE" pitchFamily="49" charset="-128"/>
                <a:ea typeface="HGｺﾞｼｯｸE" pitchFamily="49" charset="-128"/>
              </a:rPr>
              <a:t>提供を考えている大型イベント</a:t>
            </a:r>
            <a:endParaRPr lang="ja-JP" altLang="en-US" sz="3600" kern="0" dirty="0">
              <a:solidFill>
                <a:schemeClr val="bg1"/>
              </a:solidFill>
              <a:effectLst>
                <a:outerShdw blurRad="38100" dist="38100" dir="2700000" algn="tl">
                  <a:srgbClr val="000000">
                    <a:alpha val="43137"/>
                  </a:srgbClr>
                </a:outerShdw>
              </a:effectLst>
              <a:latin typeface="HGｺﾞｼｯｸE" pitchFamily="49" charset="-128"/>
              <a:ea typeface="HGｺﾞｼｯｸE" pitchFamily="49" charset="-128"/>
            </a:endParaRPr>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174" y="109187"/>
            <a:ext cx="2375611" cy="438912"/>
          </a:xfrm>
          <a:prstGeom prst="rect">
            <a:avLst/>
          </a:prstGeom>
          <a:ln w="38100">
            <a:solidFill>
              <a:schemeClr val="bg1"/>
            </a:solidFill>
          </a:ln>
        </p:spPr>
      </p:pic>
      <p:sp>
        <p:nvSpPr>
          <p:cNvPr id="6" name="テキスト ボックス 5"/>
          <p:cNvSpPr txBox="1"/>
          <p:nvPr/>
        </p:nvSpPr>
        <p:spPr>
          <a:xfrm>
            <a:off x="245660" y="1359882"/>
            <a:ext cx="8611737" cy="412934"/>
          </a:xfrm>
          <a:prstGeom prst="rect">
            <a:avLst/>
          </a:prstGeom>
          <a:solidFill>
            <a:sysClr val="window" lastClr="FFFFFF"/>
          </a:solidFill>
          <a:ln>
            <a:solidFill>
              <a:srgbClr val="0070C0"/>
            </a:solidFill>
          </a:ln>
        </p:spPr>
        <p:txBody>
          <a:bodyPr wrap="square" rtlCol="0">
            <a:spAutoFit/>
          </a:bodyPr>
          <a:lstStyle/>
          <a:p>
            <a:pPr marL="0" marR="0" lvl="0" indent="0" defTabSz="914400" eaLnBrk="1" fontAlgn="auto" latinLnBrk="0" hangingPunct="1">
              <a:lnSpc>
                <a:spcPts val="2500"/>
              </a:lnSpc>
              <a:spcBef>
                <a:spcPts val="1200"/>
              </a:spcBef>
              <a:spcAft>
                <a:spcPts val="0"/>
              </a:spcAft>
              <a:buClrTx/>
              <a:buSzTx/>
              <a:buFontTx/>
              <a:buNone/>
              <a:tabLst/>
              <a:defRPr/>
            </a:pPr>
            <a:r>
              <a:rPr lang="ja-JP" altLang="en-US" sz="2400" b="1" kern="0" dirty="0">
                <a:latin typeface="HGｺﾞｼｯｸM" pitchFamily="49" charset="-128"/>
                <a:ea typeface="HGｺﾞｼｯｸM" pitchFamily="49" charset="-128"/>
              </a:rPr>
              <a:t>　</a:t>
            </a:r>
            <a:r>
              <a:rPr lang="ja-JP" altLang="en-US" sz="2400" b="1" kern="0" dirty="0" smtClean="0">
                <a:latin typeface="HGｺﾞｼｯｸM" pitchFamily="49" charset="-128"/>
                <a:ea typeface="HGｺﾞｼｯｸM" pitchFamily="49" charset="-128"/>
              </a:rPr>
              <a:t>主催者やスポンサーなどと調整が可能なイベントから</a:t>
            </a:r>
            <a:endParaRPr lang="en-US" altLang="ja-JP" sz="2400" b="1" kern="0" dirty="0" smtClean="0">
              <a:latin typeface="HGｺﾞｼｯｸM" pitchFamily="49" charset="-128"/>
              <a:ea typeface="HGｺﾞｼｯｸM" pitchFamily="49" charset="-128"/>
            </a:endParaRPr>
          </a:p>
        </p:txBody>
      </p:sp>
      <p:graphicFrame>
        <p:nvGraphicFramePr>
          <p:cNvPr id="2" name="表 1"/>
          <p:cNvGraphicFramePr>
            <a:graphicFrameLocks noGrp="1"/>
          </p:cNvGraphicFramePr>
          <p:nvPr>
            <p:extLst/>
          </p:nvPr>
        </p:nvGraphicFramePr>
        <p:xfrm>
          <a:off x="1116416" y="1916832"/>
          <a:ext cx="7200000" cy="4693920"/>
        </p:xfrm>
        <a:graphic>
          <a:graphicData uri="http://schemas.openxmlformats.org/drawingml/2006/table">
            <a:tbl>
              <a:tblPr firstRow="1" bandRow="1">
                <a:tableStyleId>{7DF18680-E054-41AD-8BC1-D1AEF772440D}</a:tableStyleId>
              </a:tblPr>
              <a:tblGrid>
                <a:gridCol w="1440000"/>
                <a:gridCol w="4320000"/>
                <a:gridCol w="1440000"/>
              </a:tblGrid>
              <a:tr h="324000">
                <a:tc>
                  <a:txBody>
                    <a:bodyPr/>
                    <a:lstStyle/>
                    <a:p>
                      <a:pPr algn="ctr"/>
                      <a:r>
                        <a:rPr kumimoji="1" lang="ja-JP" altLang="en-US" sz="1600" dirty="0" smtClean="0">
                          <a:latin typeface="HGｺﾞｼｯｸM" pitchFamily="49" charset="-128"/>
                          <a:ea typeface="HGｺﾞｼｯｸM" pitchFamily="49" charset="-128"/>
                        </a:rPr>
                        <a:t>開催月</a:t>
                      </a:r>
                      <a:endParaRPr kumimoji="1" lang="ja-JP" altLang="en-US" sz="1600" dirty="0">
                        <a:latin typeface="HGｺﾞｼｯｸM" pitchFamily="49" charset="-128"/>
                        <a:ea typeface="HGｺﾞｼｯｸM" pitchFamily="49" charset="-128"/>
                      </a:endParaRPr>
                    </a:p>
                  </a:txBody>
                  <a:tcPr anchor="ctr"/>
                </a:tc>
                <a:tc>
                  <a:txBody>
                    <a:bodyPr/>
                    <a:lstStyle/>
                    <a:p>
                      <a:pPr algn="ctr"/>
                      <a:r>
                        <a:rPr kumimoji="1" lang="ja-JP" altLang="en-US" sz="1600" dirty="0" smtClean="0">
                          <a:latin typeface="HGｺﾞｼｯｸM" pitchFamily="49" charset="-128"/>
                          <a:ea typeface="HGｺﾞｼｯｸM" pitchFamily="49" charset="-128"/>
                        </a:rPr>
                        <a:t>開催イベント</a:t>
                      </a:r>
                      <a:endParaRPr kumimoji="1" lang="ja-JP" altLang="en-US" sz="1600" dirty="0">
                        <a:latin typeface="HGｺﾞｼｯｸM" pitchFamily="49" charset="-128"/>
                        <a:ea typeface="HGｺﾞｼｯｸM" pitchFamily="49" charset="-128"/>
                      </a:endParaRPr>
                    </a:p>
                  </a:txBody>
                  <a:tcPr anchor="ctr"/>
                </a:tc>
                <a:tc>
                  <a:txBody>
                    <a:bodyPr/>
                    <a:lstStyle/>
                    <a:p>
                      <a:pPr algn="ctr"/>
                      <a:r>
                        <a:rPr kumimoji="1" lang="ja-JP" altLang="en-US" sz="1600" dirty="0" smtClean="0">
                          <a:latin typeface="HGｺﾞｼｯｸM" pitchFamily="49" charset="-128"/>
                          <a:ea typeface="HGｺﾞｼｯｸM" pitchFamily="49" charset="-128"/>
                        </a:rPr>
                        <a:t>当初提供予定</a:t>
                      </a:r>
                      <a:endParaRPr kumimoji="1" lang="ja-JP" altLang="en-US" sz="1600" dirty="0">
                        <a:latin typeface="HGｺﾞｼｯｸM" pitchFamily="49" charset="-128"/>
                        <a:ea typeface="HGｺﾞｼｯｸM" pitchFamily="49" charset="-128"/>
                      </a:endParaRPr>
                    </a:p>
                  </a:txBody>
                  <a:tcPr anchor="ctr"/>
                </a:tc>
              </a:tr>
              <a:tr h="324000">
                <a:tc>
                  <a:txBody>
                    <a:bodyPr/>
                    <a:lstStyle/>
                    <a:p>
                      <a:pPr algn="ctr"/>
                      <a:r>
                        <a:rPr kumimoji="1" lang="ja-JP" altLang="en-US" sz="1600" dirty="0" smtClean="0">
                          <a:latin typeface="HGｺﾞｼｯｸM" pitchFamily="49" charset="-128"/>
                          <a:ea typeface="HGｺﾞｼｯｸM" pitchFamily="49" charset="-128"/>
                        </a:rPr>
                        <a:t>４月</a:t>
                      </a:r>
                      <a:endParaRPr kumimoji="1" lang="ja-JP" altLang="en-US" sz="1600" dirty="0">
                        <a:latin typeface="HGｺﾞｼｯｸM" pitchFamily="49" charset="-128"/>
                        <a:ea typeface="HGｺﾞｼｯｸM" pitchFamily="49" charset="-128"/>
                      </a:endParaRPr>
                    </a:p>
                  </a:txBody>
                  <a:tcPr anchor="ctr"/>
                </a:tc>
                <a:tc>
                  <a:txBody>
                    <a:bodyPr/>
                    <a:lstStyle/>
                    <a:p>
                      <a:pPr marL="177800" indent="0" algn="l"/>
                      <a:r>
                        <a:rPr kumimoji="1" lang="ja-JP" altLang="en-US" sz="1600" dirty="0" smtClean="0">
                          <a:latin typeface="HGｺﾞｼｯｸM" pitchFamily="49" charset="-128"/>
                          <a:ea typeface="HGｺﾞｼｯｸM" pitchFamily="49" charset="-128"/>
                        </a:rPr>
                        <a:t>静岡まつり（晴天・雨天）</a:t>
                      </a:r>
                      <a:endParaRPr kumimoji="1" lang="en-US" altLang="ja-JP" sz="1600" dirty="0" smtClean="0">
                        <a:latin typeface="HGｺﾞｼｯｸM" pitchFamily="49" charset="-128"/>
                        <a:ea typeface="HGｺﾞｼｯｸM" pitchFamily="49" charset="-128"/>
                      </a:endParaRPr>
                    </a:p>
                  </a:txBody>
                  <a:tcPr anchor="ctr"/>
                </a:tc>
                <a:tc>
                  <a:txBody>
                    <a:bodyPr/>
                    <a:lstStyle/>
                    <a:p>
                      <a:pPr algn="ctr"/>
                      <a:r>
                        <a:rPr kumimoji="1" lang="ja-JP" altLang="en-US" sz="1600" b="1" dirty="0" smtClean="0">
                          <a:solidFill>
                            <a:srgbClr val="FF0000"/>
                          </a:solidFill>
                          <a:latin typeface="HGｺﾞｼｯｸM" pitchFamily="49" charset="-128"/>
                          <a:ea typeface="HGｺﾞｼｯｸM" pitchFamily="49" charset="-128"/>
                        </a:rPr>
                        <a:t>〇</a:t>
                      </a:r>
                      <a:endParaRPr kumimoji="1" lang="ja-JP" altLang="en-US" sz="1600" b="1" dirty="0">
                        <a:solidFill>
                          <a:srgbClr val="FF0000"/>
                        </a:solidFill>
                        <a:latin typeface="HGｺﾞｼｯｸM" pitchFamily="49" charset="-128"/>
                        <a:ea typeface="HGｺﾞｼｯｸM" pitchFamily="49" charset="-128"/>
                      </a:endParaRPr>
                    </a:p>
                  </a:txBody>
                  <a:tcPr anchor="ctr"/>
                </a:tc>
              </a:tr>
              <a:tr h="324000">
                <a:tc>
                  <a:txBody>
                    <a:bodyPr/>
                    <a:lstStyle/>
                    <a:p>
                      <a:pPr algn="ctr"/>
                      <a:r>
                        <a:rPr kumimoji="1" lang="ja-JP" altLang="en-US" sz="1600" dirty="0" smtClean="0">
                          <a:latin typeface="HGｺﾞｼｯｸM" pitchFamily="49" charset="-128"/>
                          <a:ea typeface="HGｺﾞｼｯｸM" pitchFamily="49" charset="-128"/>
                        </a:rPr>
                        <a:t>４月</a:t>
                      </a:r>
                      <a:endParaRPr kumimoji="1" lang="ja-JP" altLang="en-US" sz="1600" dirty="0">
                        <a:latin typeface="HGｺﾞｼｯｸM" pitchFamily="49" charset="-128"/>
                        <a:ea typeface="HGｺﾞｼｯｸM" pitchFamily="49" charset="-128"/>
                      </a:endParaRPr>
                    </a:p>
                  </a:txBody>
                  <a:tcPr anchor="ctr"/>
                </a:tc>
                <a:tc>
                  <a:txBody>
                    <a:bodyPr/>
                    <a:lstStyle/>
                    <a:p>
                      <a:pPr marL="177800" indent="0" algn="l"/>
                      <a:r>
                        <a:rPr kumimoji="1" lang="ja-JP" altLang="en-US" sz="1600" dirty="0" smtClean="0">
                          <a:latin typeface="HGｺﾞｼｯｸM" pitchFamily="49" charset="-128"/>
                          <a:ea typeface="HGｺﾞｼｯｸM" pitchFamily="49" charset="-128"/>
                        </a:rPr>
                        <a:t>日本平桜マラソン</a:t>
                      </a:r>
                      <a:endParaRPr kumimoji="1" lang="ja-JP" altLang="en-US" sz="1600" dirty="0">
                        <a:latin typeface="HGｺﾞｼｯｸM" pitchFamily="49" charset="-128"/>
                        <a:ea typeface="HGｺﾞｼｯｸM" pitchFamily="49" charset="-128"/>
                      </a:endParaRPr>
                    </a:p>
                  </a:txBody>
                  <a:tcPr anchor="ctr"/>
                </a:tc>
                <a:tc>
                  <a:txBody>
                    <a:bodyPr/>
                    <a:lstStyle/>
                    <a:p>
                      <a:pPr algn="ctr"/>
                      <a:endParaRPr kumimoji="1" lang="ja-JP" altLang="en-US" sz="1600" b="1" dirty="0">
                        <a:solidFill>
                          <a:srgbClr val="FF0000"/>
                        </a:solidFill>
                        <a:latin typeface="HGｺﾞｼｯｸM" pitchFamily="49" charset="-128"/>
                        <a:ea typeface="HGｺﾞｼｯｸM" pitchFamily="49" charset="-128"/>
                      </a:endParaRPr>
                    </a:p>
                  </a:txBody>
                  <a:tcPr anchor="ctr"/>
                </a:tc>
              </a:tr>
              <a:tr h="324000">
                <a:tc>
                  <a:txBody>
                    <a:bodyPr/>
                    <a:lstStyle/>
                    <a:p>
                      <a:pPr algn="ctr"/>
                      <a:r>
                        <a:rPr kumimoji="1" lang="ja-JP" altLang="en-US" sz="1600" dirty="0" smtClean="0">
                          <a:latin typeface="HGｺﾞｼｯｸM" pitchFamily="49" charset="-128"/>
                          <a:ea typeface="HGｺﾞｼｯｸM" pitchFamily="49" charset="-128"/>
                        </a:rPr>
                        <a:t>５月</a:t>
                      </a:r>
                      <a:endParaRPr kumimoji="1" lang="ja-JP" altLang="en-US" sz="1600" dirty="0">
                        <a:latin typeface="HGｺﾞｼｯｸM" pitchFamily="49" charset="-128"/>
                        <a:ea typeface="HGｺﾞｼｯｸM" pitchFamily="49" charset="-128"/>
                      </a:endParaRPr>
                    </a:p>
                  </a:txBody>
                  <a:tcPr anchor="ctr"/>
                </a:tc>
                <a:tc>
                  <a:txBody>
                    <a:bodyPr/>
                    <a:lstStyle/>
                    <a:p>
                      <a:pPr marL="177800" indent="0" algn="l"/>
                      <a:r>
                        <a:rPr kumimoji="1" lang="ja-JP" altLang="en-US" sz="1600" dirty="0" smtClean="0">
                          <a:latin typeface="HGｺﾞｼｯｸM" pitchFamily="49" charset="-128"/>
                          <a:ea typeface="HGｺﾞｼｯｸM" pitchFamily="49" charset="-128"/>
                        </a:rPr>
                        <a:t>シズオカサンバカーニバル</a:t>
                      </a:r>
                      <a:endParaRPr kumimoji="1" lang="ja-JP" altLang="en-US" sz="1600" dirty="0">
                        <a:latin typeface="HGｺﾞｼｯｸM" pitchFamily="49" charset="-128"/>
                        <a:ea typeface="HGｺﾞｼｯｸM" pitchFamily="49" charset="-128"/>
                      </a:endParaRPr>
                    </a:p>
                  </a:txBody>
                  <a:tcPr anchor="ctr"/>
                </a:tc>
                <a:tc>
                  <a:txBody>
                    <a:bodyPr/>
                    <a:lstStyle/>
                    <a:p>
                      <a:pPr algn="ctr"/>
                      <a:r>
                        <a:rPr kumimoji="1" lang="ja-JP" altLang="en-US" sz="1600" b="1" dirty="0" smtClean="0">
                          <a:solidFill>
                            <a:srgbClr val="FF0000"/>
                          </a:solidFill>
                          <a:latin typeface="HGｺﾞｼｯｸM" pitchFamily="49" charset="-128"/>
                          <a:ea typeface="HGｺﾞｼｯｸM" pitchFamily="49" charset="-128"/>
                        </a:rPr>
                        <a:t>〇</a:t>
                      </a:r>
                      <a:endParaRPr kumimoji="1" lang="ja-JP" altLang="en-US" sz="1600" b="1" dirty="0">
                        <a:solidFill>
                          <a:srgbClr val="FF0000"/>
                        </a:solidFill>
                        <a:latin typeface="HGｺﾞｼｯｸM" pitchFamily="49" charset="-128"/>
                        <a:ea typeface="HGｺﾞｼｯｸM" pitchFamily="49" charset="-128"/>
                      </a:endParaRPr>
                    </a:p>
                  </a:txBody>
                  <a:tcPr anchor="ctr"/>
                </a:tc>
              </a:tr>
              <a:tr h="324000">
                <a:tc>
                  <a:txBody>
                    <a:bodyPr/>
                    <a:lstStyle/>
                    <a:p>
                      <a:pPr algn="ctr"/>
                      <a:r>
                        <a:rPr kumimoji="1" lang="ja-JP" altLang="en-US" sz="1600" dirty="0" smtClean="0">
                          <a:latin typeface="HGｺﾞｼｯｸM" pitchFamily="49" charset="-128"/>
                          <a:ea typeface="HGｺﾞｼｯｸM" pitchFamily="49" charset="-128"/>
                        </a:rPr>
                        <a:t>５月</a:t>
                      </a:r>
                      <a:endParaRPr kumimoji="1" lang="ja-JP" altLang="en-US" sz="1600" dirty="0">
                        <a:latin typeface="HGｺﾞｼｯｸM" pitchFamily="49" charset="-128"/>
                        <a:ea typeface="HGｺﾞｼｯｸM" pitchFamily="49" charset="-128"/>
                      </a:endParaRPr>
                    </a:p>
                  </a:txBody>
                  <a:tcPr anchor="ctr"/>
                </a:tc>
                <a:tc>
                  <a:txBody>
                    <a:bodyPr/>
                    <a:lstStyle/>
                    <a:p>
                      <a:pPr marL="177800" indent="0" algn="l"/>
                      <a:r>
                        <a:rPr kumimoji="1" lang="ja-JP" altLang="en-US" sz="1600" dirty="0" smtClean="0">
                          <a:latin typeface="HGｺﾞｼｯｸM" pitchFamily="49" charset="-128"/>
                          <a:ea typeface="HGｺﾞｼｯｸM" pitchFamily="49" charset="-128"/>
                        </a:rPr>
                        <a:t>シズオカ</a:t>
                      </a:r>
                      <a:r>
                        <a:rPr kumimoji="1" lang="en-US" altLang="ja-JP" sz="1600" dirty="0" smtClean="0">
                          <a:latin typeface="HGｺﾞｼｯｸM" pitchFamily="49" charset="-128"/>
                          <a:ea typeface="HGｺﾞｼｯｸM" pitchFamily="49" charset="-128"/>
                        </a:rPr>
                        <a:t>×</a:t>
                      </a:r>
                      <a:r>
                        <a:rPr kumimoji="1" lang="ja-JP" altLang="en-US" sz="1600" dirty="0" smtClean="0">
                          <a:latin typeface="HGｺﾞｼｯｸM" pitchFamily="49" charset="-128"/>
                          <a:ea typeface="HGｺﾞｼｯｸM" pitchFamily="49" charset="-128"/>
                        </a:rPr>
                        <a:t>カンヌ　ウィーク</a:t>
                      </a:r>
                      <a:endParaRPr kumimoji="1" lang="ja-JP" altLang="en-US" sz="1600" dirty="0">
                        <a:latin typeface="HGｺﾞｼｯｸM" pitchFamily="49" charset="-128"/>
                        <a:ea typeface="HGｺﾞｼｯｸM" pitchFamily="49" charset="-128"/>
                      </a:endParaRPr>
                    </a:p>
                  </a:txBody>
                  <a:tcPr anchor="ctr"/>
                </a:tc>
                <a:tc>
                  <a:txBody>
                    <a:bodyPr/>
                    <a:lstStyle/>
                    <a:p>
                      <a:pPr algn="ctr"/>
                      <a:r>
                        <a:rPr kumimoji="1" lang="ja-JP" altLang="en-US" sz="1600" b="1" dirty="0" smtClean="0">
                          <a:solidFill>
                            <a:srgbClr val="FF0000"/>
                          </a:solidFill>
                          <a:latin typeface="HGｺﾞｼｯｸM" pitchFamily="49" charset="-128"/>
                          <a:ea typeface="HGｺﾞｼｯｸM" pitchFamily="49" charset="-128"/>
                        </a:rPr>
                        <a:t>〇</a:t>
                      </a:r>
                      <a:endParaRPr kumimoji="1" lang="ja-JP" altLang="en-US" sz="1600" b="1" dirty="0">
                        <a:solidFill>
                          <a:srgbClr val="FF0000"/>
                        </a:solidFill>
                        <a:latin typeface="HGｺﾞｼｯｸM" pitchFamily="49" charset="-128"/>
                        <a:ea typeface="HGｺﾞｼｯｸM" pitchFamily="49" charset="-128"/>
                      </a:endParaRPr>
                    </a:p>
                  </a:txBody>
                  <a:tcPr anchor="ctr"/>
                </a:tc>
              </a:tr>
              <a:tr h="324000">
                <a:tc>
                  <a:txBody>
                    <a:bodyPr/>
                    <a:lstStyle/>
                    <a:p>
                      <a:pPr algn="ctr"/>
                      <a:r>
                        <a:rPr kumimoji="1" lang="ja-JP" altLang="en-US" sz="1600" dirty="0" smtClean="0">
                          <a:latin typeface="HGｺﾞｼｯｸM" pitchFamily="49" charset="-128"/>
                          <a:ea typeface="HGｺﾞｼｯｸM" pitchFamily="49" charset="-128"/>
                        </a:rPr>
                        <a:t>７月</a:t>
                      </a:r>
                      <a:endParaRPr kumimoji="1" lang="ja-JP" altLang="en-US" sz="1600" dirty="0">
                        <a:latin typeface="HGｺﾞｼｯｸM" pitchFamily="49" charset="-128"/>
                        <a:ea typeface="HGｺﾞｼｯｸM" pitchFamily="49" charset="-128"/>
                      </a:endParaRPr>
                    </a:p>
                  </a:txBody>
                  <a:tcPr anchor="ctr"/>
                </a:tc>
                <a:tc>
                  <a:txBody>
                    <a:bodyPr/>
                    <a:lstStyle/>
                    <a:p>
                      <a:pPr marL="177800" indent="0" algn="l"/>
                      <a:r>
                        <a:rPr kumimoji="1" lang="ja-JP" altLang="en-US" sz="1600" dirty="0" smtClean="0">
                          <a:latin typeface="HGｺﾞｼｯｸM" pitchFamily="49" charset="-128"/>
                          <a:ea typeface="HGｺﾞｼｯｸM" pitchFamily="49" charset="-128"/>
                        </a:rPr>
                        <a:t>清水七夕まつり</a:t>
                      </a:r>
                      <a:endParaRPr kumimoji="1" lang="ja-JP" altLang="en-US" sz="1600" dirty="0">
                        <a:latin typeface="HGｺﾞｼｯｸM" pitchFamily="49" charset="-128"/>
                        <a:ea typeface="HGｺﾞｼｯｸM" pitchFamily="49" charset="-128"/>
                      </a:endParaRPr>
                    </a:p>
                  </a:txBody>
                  <a:tcPr anchor="ctr"/>
                </a:tc>
                <a:tc>
                  <a:txBody>
                    <a:bodyPr/>
                    <a:lstStyle/>
                    <a:p>
                      <a:pPr algn="ctr"/>
                      <a:endParaRPr kumimoji="1" lang="ja-JP" altLang="en-US" sz="1600" b="1" dirty="0">
                        <a:solidFill>
                          <a:srgbClr val="FF0000"/>
                        </a:solidFill>
                        <a:latin typeface="HGｺﾞｼｯｸM" pitchFamily="49" charset="-128"/>
                        <a:ea typeface="HGｺﾞｼｯｸM" pitchFamily="49" charset="-128"/>
                      </a:endParaRPr>
                    </a:p>
                  </a:txBody>
                  <a:tcPr anchor="ctr"/>
                </a:tc>
              </a:tr>
              <a:tr h="324000">
                <a:tc>
                  <a:txBody>
                    <a:bodyPr/>
                    <a:lstStyle/>
                    <a:p>
                      <a:pPr algn="ctr"/>
                      <a:r>
                        <a:rPr kumimoji="1" lang="ja-JP" altLang="en-US" sz="1600" dirty="0" smtClean="0">
                          <a:latin typeface="HGｺﾞｼｯｸM" pitchFamily="49" charset="-128"/>
                          <a:ea typeface="HGｺﾞｼｯｸM" pitchFamily="49" charset="-128"/>
                        </a:rPr>
                        <a:t>７月</a:t>
                      </a:r>
                      <a:endParaRPr kumimoji="1" lang="ja-JP" altLang="en-US" sz="1600" dirty="0">
                        <a:latin typeface="HGｺﾞｼｯｸM" pitchFamily="49" charset="-128"/>
                        <a:ea typeface="HGｺﾞｼｯｸM" pitchFamily="49" charset="-128"/>
                      </a:endParaRPr>
                    </a:p>
                  </a:txBody>
                  <a:tcPr anchor="ctr"/>
                </a:tc>
                <a:tc>
                  <a:txBody>
                    <a:bodyPr/>
                    <a:lstStyle/>
                    <a:p>
                      <a:pPr marL="177800" indent="0" algn="l"/>
                      <a:r>
                        <a:rPr kumimoji="1" lang="ja-JP" altLang="en-US" sz="1600" dirty="0" smtClean="0">
                          <a:latin typeface="HGｺﾞｼｯｸM" pitchFamily="49" charset="-128"/>
                          <a:ea typeface="HGｺﾞｼｯｸM" pitchFamily="49" charset="-128"/>
                        </a:rPr>
                        <a:t>日本平まつり</a:t>
                      </a:r>
                      <a:endParaRPr kumimoji="1" lang="ja-JP" altLang="en-US" sz="1600" dirty="0">
                        <a:latin typeface="HGｺﾞｼｯｸM" pitchFamily="49" charset="-128"/>
                        <a:ea typeface="HGｺﾞｼｯｸM" pitchFamily="49" charset="-128"/>
                      </a:endParaRPr>
                    </a:p>
                  </a:txBody>
                  <a:tcPr anchor="ctr"/>
                </a:tc>
                <a:tc>
                  <a:txBody>
                    <a:bodyPr/>
                    <a:lstStyle/>
                    <a:p>
                      <a:pPr algn="ctr"/>
                      <a:r>
                        <a:rPr kumimoji="1" lang="ja-JP" altLang="en-US" sz="1600" b="1" dirty="0" smtClean="0">
                          <a:solidFill>
                            <a:srgbClr val="FF0000"/>
                          </a:solidFill>
                          <a:latin typeface="HGｺﾞｼｯｸM" pitchFamily="49" charset="-128"/>
                          <a:ea typeface="HGｺﾞｼｯｸM" pitchFamily="49" charset="-128"/>
                        </a:rPr>
                        <a:t>〇</a:t>
                      </a:r>
                      <a:endParaRPr kumimoji="1" lang="ja-JP" altLang="en-US" sz="1600" b="1" dirty="0">
                        <a:solidFill>
                          <a:srgbClr val="FF0000"/>
                        </a:solidFill>
                        <a:latin typeface="HGｺﾞｼｯｸM" pitchFamily="49" charset="-128"/>
                        <a:ea typeface="HGｺﾞｼｯｸM" pitchFamily="49" charset="-128"/>
                      </a:endParaRPr>
                    </a:p>
                  </a:txBody>
                  <a:tcPr anchor="ctr"/>
                </a:tc>
              </a:tr>
              <a:tr h="324000">
                <a:tc>
                  <a:txBody>
                    <a:bodyPr/>
                    <a:lstStyle/>
                    <a:p>
                      <a:pPr algn="ctr"/>
                      <a:r>
                        <a:rPr kumimoji="1" lang="ja-JP" altLang="en-US" sz="1600" dirty="0" smtClean="0">
                          <a:latin typeface="HGｺﾞｼｯｸM" pitchFamily="49" charset="-128"/>
                          <a:ea typeface="HGｺﾞｼｯｸM" pitchFamily="49" charset="-128"/>
                        </a:rPr>
                        <a:t>７月</a:t>
                      </a:r>
                      <a:endParaRPr kumimoji="1" lang="ja-JP" altLang="en-US" sz="1600" dirty="0">
                        <a:latin typeface="HGｺﾞｼｯｸM" pitchFamily="49" charset="-128"/>
                        <a:ea typeface="HGｺﾞｼｯｸM" pitchFamily="49" charset="-128"/>
                      </a:endParaRPr>
                    </a:p>
                  </a:txBody>
                  <a:tcPr anchor="ctr"/>
                </a:tc>
                <a:tc>
                  <a:txBody>
                    <a:bodyPr/>
                    <a:lstStyle/>
                    <a:p>
                      <a:pPr marL="177800" indent="0" algn="l"/>
                      <a:r>
                        <a:rPr kumimoji="1" lang="ja-JP" altLang="en-US" sz="1600" dirty="0" smtClean="0">
                          <a:latin typeface="HGｺﾞｼｯｸM" pitchFamily="49" charset="-128"/>
                          <a:ea typeface="HGｺﾞｼｯｸM" pitchFamily="49" charset="-128"/>
                        </a:rPr>
                        <a:t>安倍川花火大会</a:t>
                      </a:r>
                      <a:endParaRPr kumimoji="1" lang="ja-JP" altLang="en-US" sz="1600" dirty="0">
                        <a:latin typeface="HGｺﾞｼｯｸM" pitchFamily="49" charset="-128"/>
                        <a:ea typeface="HGｺﾞｼｯｸM" pitchFamily="49" charset="-128"/>
                      </a:endParaRPr>
                    </a:p>
                  </a:txBody>
                  <a:tcPr anchor="ctr"/>
                </a:tc>
                <a:tc>
                  <a:txBody>
                    <a:bodyPr/>
                    <a:lstStyle/>
                    <a:p>
                      <a:pPr algn="ctr"/>
                      <a:r>
                        <a:rPr kumimoji="1" lang="ja-JP" altLang="en-US" sz="1600" b="1" dirty="0" smtClean="0">
                          <a:solidFill>
                            <a:srgbClr val="FF0000"/>
                          </a:solidFill>
                          <a:latin typeface="HGｺﾞｼｯｸM" pitchFamily="49" charset="-128"/>
                          <a:ea typeface="HGｺﾞｼｯｸM" pitchFamily="49" charset="-128"/>
                        </a:rPr>
                        <a:t>〇</a:t>
                      </a:r>
                      <a:endParaRPr kumimoji="1" lang="ja-JP" altLang="en-US" sz="1600" b="1" dirty="0">
                        <a:solidFill>
                          <a:srgbClr val="FF0000"/>
                        </a:solidFill>
                        <a:latin typeface="HGｺﾞｼｯｸM" pitchFamily="49" charset="-128"/>
                        <a:ea typeface="HGｺﾞｼｯｸM" pitchFamily="49" charset="-128"/>
                      </a:endParaRPr>
                    </a:p>
                  </a:txBody>
                  <a:tcPr anchor="ctr"/>
                </a:tc>
              </a:tr>
              <a:tr h="324000">
                <a:tc>
                  <a:txBody>
                    <a:bodyPr/>
                    <a:lstStyle/>
                    <a:p>
                      <a:pPr algn="ctr"/>
                      <a:r>
                        <a:rPr kumimoji="1" lang="ja-JP" altLang="en-US" sz="1600" dirty="0" smtClean="0">
                          <a:latin typeface="HGｺﾞｼｯｸM" pitchFamily="49" charset="-128"/>
                          <a:ea typeface="HGｺﾞｼｯｸM" pitchFamily="49" charset="-128"/>
                        </a:rPr>
                        <a:t>８月</a:t>
                      </a:r>
                      <a:endParaRPr kumimoji="1" lang="ja-JP" altLang="en-US" sz="1600" dirty="0">
                        <a:latin typeface="HGｺﾞｼｯｸM" pitchFamily="49" charset="-128"/>
                        <a:ea typeface="HGｺﾞｼｯｸM" pitchFamily="49" charset="-128"/>
                      </a:endParaRPr>
                    </a:p>
                  </a:txBody>
                  <a:tcPr anchor="ctr"/>
                </a:tc>
                <a:tc>
                  <a:txBody>
                    <a:bodyPr/>
                    <a:lstStyle/>
                    <a:p>
                      <a:pPr marL="177800" indent="0" algn="l"/>
                      <a:r>
                        <a:rPr kumimoji="1" lang="ja-JP" altLang="en-US" sz="1600" dirty="0" smtClean="0">
                          <a:latin typeface="HGｺﾞｼｯｸM" pitchFamily="49" charset="-128"/>
                          <a:ea typeface="HGｺﾞｼｯｸM" pitchFamily="49" charset="-128"/>
                        </a:rPr>
                        <a:t>清水みなとまつり</a:t>
                      </a:r>
                      <a:endParaRPr kumimoji="1" lang="ja-JP" altLang="en-US" sz="1600" dirty="0">
                        <a:latin typeface="HGｺﾞｼｯｸM" pitchFamily="49" charset="-128"/>
                        <a:ea typeface="HGｺﾞｼｯｸM" pitchFamily="49" charset="-128"/>
                      </a:endParaRPr>
                    </a:p>
                  </a:txBody>
                  <a:tcPr anchor="ctr"/>
                </a:tc>
                <a:tc>
                  <a:txBody>
                    <a:bodyPr/>
                    <a:lstStyle/>
                    <a:p>
                      <a:pPr algn="ctr"/>
                      <a:r>
                        <a:rPr kumimoji="1" lang="ja-JP" altLang="en-US" sz="1600" b="1" dirty="0" smtClean="0">
                          <a:solidFill>
                            <a:srgbClr val="FF0000"/>
                          </a:solidFill>
                          <a:latin typeface="HGｺﾞｼｯｸM" pitchFamily="49" charset="-128"/>
                          <a:ea typeface="HGｺﾞｼｯｸM" pitchFamily="49" charset="-128"/>
                        </a:rPr>
                        <a:t>〇</a:t>
                      </a:r>
                      <a:endParaRPr kumimoji="1" lang="ja-JP" altLang="en-US" sz="1600" b="1" dirty="0">
                        <a:solidFill>
                          <a:srgbClr val="FF0000"/>
                        </a:solidFill>
                        <a:latin typeface="HGｺﾞｼｯｸM" pitchFamily="49" charset="-128"/>
                        <a:ea typeface="HGｺﾞｼｯｸM" pitchFamily="49" charset="-128"/>
                      </a:endParaRPr>
                    </a:p>
                  </a:txBody>
                  <a:tcPr anchor="ctr"/>
                </a:tc>
              </a:tr>
              <a:tr h="324000">
                <a:tc>
                  <a:txBody>
                    <a:bodyPr/>
                    <a:lstStyle/>
                    <a:p>
                      <a:pPr algn="ctr"/>
                      <a:r>
                        <a:rPr kumimoji="1" lang="ja-JP" altLang="en-US" sz="1600" dirty="0" smtClean="0">
                          <a:latin typeface="HGｺﾞｼｯｸM" pitchFamily="49" charset="-128"/>
                          <a:ea typeface="HGｺﾞｼｯｸM" pitchFamily="49" charset="-128"/>
                        </a:rPr>
                        <a:t>８月</a:t>
                      </a:r>
                      <a:endParaRPr kumimoji="1" lang="ja-JP" altLang="en-US" sz="1600" dirty="0">
                        <a:latin typeface="HGｺﾞｼｯｸM" pitchFamily="49" charset="-128"/>
                        <a:ea typeface="HGｺﾞｼｯｸM" pitchFamily="49" charset="-128"/>
                      </a:endParaRPr>
                    </a:p>
                  </a:txBody>
                  <a:tcPr anchor="ctr"/>
                </a:tc>
                <a:tc>
                  <a:txBody>
                    <a:bodyPr/>
                    <a:lstStyle/>
                    <a:p>
                      <a:pPr marL="177800" indent="0" algn="l"/>
                      <a:r>
                        <a:rPr kumimoji="1" lang="ja-JP" altLang="en-US" sz="1600" dirty="0" smtClean="0">
                          <a:latin typeface="HGｺﾞｼｯｸM" pitchFamily="49" charset="-128"/>
                          <a:ea typeface="HGｺﾞｼｯｸM" pitchFamily="49" charset="-128"/>
                        </a:rPr>
                        <a:t>夜店市</a:t>
                      </a:r>
                      <a:endParaRPr kumimoji="1" lang="ja-JP" altLang="en-US" sz="1600" dirty="0">
                        <a:latin typeface="HGｺﾞｼｯｸM" pitchFamily="49" charset="-128"/>
                        <a:ea typeface="HGｺﾞｼｯｸM" pitchFamily="49" charset="-128"/>
                      </a:endParaRPr>
                    </a:p>
                  </a:txBody>
                  <a:tcPr anchor="ctr"/>
                </a:tc>
                <a:tc>
                  <a:txBody>
                    <a:bodyPr/>
                    <a:lstStyle/>
                    <a:p>
                      <a:pPr algn="ctr"/>
                      <a:endParaRPr kumimoji="1" lang="ja-JP" altLang="en-US" sz="1600" b="1" dirty="0">
                        <a:solidFill>
                          <a:srgbClr val="FF0000"/>
                        </a:solidFill>
                        <a:latin typeface="HGｺﾞｼｯｸM" pitchFamily="49" charset="-128"/>
                        <a:ea typeface="HGｺﾞｼｯｸM" pitchFamily="49" charset="-128"/>
                      </a:endParaRPr>
                    </a:p>
                  </a:txBody>
                  <a:tcPr anchor="ctr"/>
                </a:tc>
              </a:tr>
              <a:tr h="324000">
                <a:tc>
                  <a:txBody>
                    <a:bodyPr/>
                    <a:lstStyle/>
                    <a:p>
                      <a:pPr algn="ctr"/>
                      <a:r>
                        <a:rPr kumimoji="1" lang="ja-JP" altLang="en-US" sz="1600" dirty="0" smtClean="0">
                          <a:latin typeface="HGｺﾞｼｯｸM" pitchFamily="49" charset="-128"/>
                          <a:ea typeface="HGｺﾞｼｯｸM" pitchFamily="49" charset="-128"/>
                        </a:rPr>
                        <a:t>１１月</a:t>
                      </a:r>
                      <a:endParaRPr kumimoji="1" lang="ja-JP" altLang="en-US" sz="1600" dirty="0">
                        <a:latin typeface="HGｺﾞｼｯｸM" pitchFamily="49" charset="-128"/>
                        <a:ea typeface="HGｺﾞｼｯｸM" pitchFamily="49" charset="-128"/>
                      </a:endParaRPr>
                    </a:p>
                  </a:txBody>
                  <a:tcPr anchor="ctr"/>
                </a:tc>
                <a:tc>
                  <a:txBody>
                    <a:bodyPr/>
                    <a:lstStyle/>
                    <a:p>
                      <a:pPr marL="177800" indent="0" algn="l"/>
                      <a:r>
                        <a:rPr kumimoji="1" lang="ja-JP" altLang="en-US" sz="1600" dirty="0" smtClean="0">
                          <a:latin typeface="HGｺﾞｼｯｸM" pitchFamily="49" charset="-128"/>
                          <a:ea typeface="HGｺﾞｼｯｸM" pitchFamily="49" charset="-128"/>
                        </a:rPr>
                        <a:t>大道芸ワールドカップ</a:t>
                      </a:r>
                      <a:endParaRPr kumimoji="1" lang="ja-JP" altLang="en-US" sz="1600" dirty="0">
                        <a:latin typeface="HGｺﾞｼｯｸM" pitchFamily="49" charset="-128"/>
                        <a:ea typeface="HGｺﾞｼｯｸM" pitchFamily="49" charset="-128"/>
                      </a:endParaRPr>
                    </a:p>
                  </a:txBody>
                  <a:tcPr anchor="ctr"/>
                </a:tc>
                <a:tc>
                  <a:txBody>
                    <a:bodyPr/>
                    <a:lstStyle/>
                    <a:p>
                      <a:pPr algn="ctr"/>
                      <a:r>
                        <a:rPr kumimoji="1" lang="ja-JP" altLang="en-US" sz="1600" b="1" dirty="0" smtClean="0">
                          <a:solidFill>
                            <a:srgbClr val="FF0000"/>
                          </a:solidFill>
                          <a:latin typeface="HGｺﾞｼｯｸM" pitchFamily="49" charset="-128"/>
                          <a:ea typeface="HGｺﾞｼｯｸM" pitchFamily="49" charset="-128"/>
                        </a:rPr>
                        <a:t>〇</a:t>
                      </a:r>
                      <a:endParaRPr kumimoji="1" lang="ja-JP" altLang="en-US" sz="1600" b="1" dirty="0">
                        <a:solidFill>
                          <a:srgbClr val="FF0000"/>
                        </a:solidFill>
                        <a:latin typeface="HGｺﾞｼｯｸM" pitchFamily="49" charset="-128"/>
                        <a:ea typeface="HGｺﾞｼｯｸM" pitchFamily="49" charset="-128"/>
                      </a:endParaRPr>
                    </a:p>
                  </a:txBody>
                  <a:tcPr anchor="ctr"/>
                </a:tc>
              </a:tr>
              <a:tr h="324000">
                <a:tc>
                  <a:txBody>
                    <a:bodyPr/>
                    <a:lstStyle/>
                    <a:p>
                      <a:pPr algn="ctr"/>
                      <a:r>
                        <a:rPr kumimoji="1" lang="ja-JP" altLang="en-US" sz="1600" dirty="0" smtClean="0">
                          <a:latin typeface="HGｺﾞｼｯｸM" pitchFamily="49" charset="-128"/>
                          <a:ea typeface="HGｺﾞｼｯｸM" pitchFamily="49" charset="-128"/>
                        </a:rPr>
                        <a:t>１１月</a:t>
                      </a:r>
                      <a:endParaRPr kumimoji="1" lang="ja-JP" altLang="en-US" sz="1600" dirty="0">
                        <a:latin typeface="HGｺﾞｼｯｸM" pitchFamily="49" charset="-128"/>
                        <a:ea typeface="HGｺﾞｼｯｸM" pitchFamily="49" charset="-128"/>
                      </a:endParaRPr>
                    </a:p>
                  </a:txBody>
                  <a:tcPr anchor="ctr"/>
                </a:tc>
                <a:tc>
                  <a:txBody>
                    <a:bodyPr/>
                    <a:lstStyle/>
                    <a:p>
                      <a:pPr marL="177800" indent="0" algn="l"/>
                      <a:r>
                        <a:rPr kumimoji="1" lang="ja-JP" altLang="en-US" sz="1600" dirty="0" smtClean="0">
                          <a:latin typeface="HGｺﾞｼｯｸM" pitchFamily="49" charset="-128"/>
                          <a:ea typeface="HGｺﾞｼｯｸM" pitchFamily="49" charset="-128"/>
                        </a:rPr>
                        <a:t>富士山コスプレ世界大会</a:t>
                      </a:r>
                      <a:endParaRPr kumimoji="1" lang="ja-JP" altLang="en-US" sz="1600" dirty="0">
                        <a:latin typeface="HGｺﾞｼｯｸM" pitchFamily="49" charset="-128"/>
                        <a:ea typeface="HGｺﾞｼｯｸM" pitchFamily="49" charset="-128"/>
                      </a:endParaRPr>
                    </a:p>
                  </a:txBody>
                  <a:tcPr anchor="ctr"/>
                </a:tc>
                <a:tc>
                  <a:txBody>
                    <a:bodyPr/>
                    <a:lstStyle/>
                    <a:p>
                      <a:pPr algn="ctr"/>
                      <a:endParaRPr kumimoji="1" lang="ja-JP" altLang="en-US" sz="1600" b="1" dirty="0">
                        <a:solidFill>
                          <a:srgbClr val="FF0000"/>
                        </a:solidFill>
                        <a:latin typeface="HGｺﾞｼｯｸM" pitchFamily="49" charset="-128"/>
                        <a:ea typeface="HGｺﾞｼｯｸM" pitchFamily="49" charset="-128"/>
                      </a:endParaRPr>
                    </a:p>
                  </a:txBody>
                  <a:tcPr anchor="ctr"/>
                </a:tc>
              </a:tr>
              <a:tr h="324000">
                <a:tc>
                  <a:txBody>
                    <a:bodyPr/>
                    <a:lstStyle/>
                    <a:p>
                      <a:pPr algn="ctr"/>
                      <a:r>
                        <a:rPr kumimoji="1" lang="ja-JP" altLang="en-US" sz="1600" dirty="0" smtClean="0">
                          <a:latin typeface="HGｺﾞｼｯｸM" pitchFamily="49" charset="-128"/>
                          <a:ea typeface="HGｺﾞｼｯｸM" pitchFamily="49" charset="-128"/>
                        </a:rPr>
                        <a:t>１２月</a:t>
                      </a:r>
                      <a:endParaRPr kumimoji="1" lang="ja-JP" altLang="en-US" sz="1600" dirty="0">
                        <a:latin typeface="HGｺﾞｼｯｸM" pitchFamily="49" charset="-128"/>
                        <a:ea typeface="HGｺﾞｼｯｸM" pitchFamily="49" charset="-128"/>
                      </a:endParaRPr>
                    </a:p>
                  </a:txBody>
                  <a:tcPr anchor="ctr"/>
                </a:tc>
                <a:tc>
                  <a:txBody>
                    <a:bodyPr/>
                    <a:lstStyle/>
                    <a:p>
                      <a:pPr marL="177800" indent="0" algn="l"/>
                      <a:r>
                        <a:rPr kumimoji="1" lang="ja-JP" altLang="en-US" sz="1600" dirty="0" smtClean="0">
                          <a:latin typeface="HGｺﾞｼｯｸM" pitchFamily="49" charset="-128"/>
                          <a:ea typeface="HGｺﾞｼｯｸM" pitchFamily="49" charset="-128"/>
                        </a:rPr>
                        <a:t>静岡県市町対抗駅伝競走大会</a:t>
                      </a:r>
                      <a:endParaRPr kumimoji="1" lang="ja-JP" altLang="en-US" sz="1600" dirty="0">
                        <a:latin typeface="HGｺﾞｼｯｸM" pitchFamily="49" charset="-128"/>
                        <a:ea typeface="HGｺﾞｼｯｸM" pitchFamily="49" charset="-128"/>
                      </a:endParaRPr>
                    </a:p>
                  </a:txBody>
                  <a:tcPr anchor="ctr"/>
                </a:tc>
                <a:tc>
                  <a:txBody>
                    <a:bodyPr/>
                    <a:lstStyle/>
                    <a:p>
                      <a:pPr algn="ctr"/>
                      <a:endParaRPr kumimoji="1" lang="ja-JP" altLang="en-US" sz="1600" b="1" dirty="0">
                        <a:solidFill>
                          <a:srgbClr val="FF0000"/>
                        </a:solidFill>
                        <a:latin typeface="HGｺﾞｼｯｸM" pitchFamily="49" charset="-128"/>
                        <a:ea typeface="HGｺﾞｼｯｸM" pitchFamily="49" charset="-128"/>
                      </a:endParaRPr>
                    </a:p>
                  </a:txBody>
                  <a:tcPr anchor="ctr"/>
                </a:tc>
              </a:tr>
              <a:tr h="324000">
                <a:tc>
                  <a:txBody>
                    <a:bodyPr/>
                    <a:lstStyle/>
                    <a:p>
                      <a:pPr algn="ctr"/>
                      <a:r>
                        <a:rPr kumimoji="1" lang="ja-JP" altLang="en-US" sz="1600" dirty="0" smtClean="0">
                          <a:latin typeface="HGｺﾞｼｯｸM" pitchFamily="49" charset="-128"/>
                          <a:ea typeface="HGｺﾞｼｯｸM" pitchFamily="49" charset="-128"/>
                        </a:rPr>
                        <a:t>３月</a:t>
                      </a:r>
                      <a:endParaRPr kumimoji="1" lang="ja-JP" altLang="en-US" sz="1600" dirty="0">
                        <a:latin typeface="HGｺﾞｼｯｸM" pitchFamily="49" charset="-128"/>
                        <a:ea typeface="HGｺﾞｼｯｸM" pitchFamily="49" charset="-128"/>
                      </a:endParaRPr>
                    </a:p>
                  </a:txBody>
                  <a:tcPr anchor="ctr"/>
                </a:tc>
                <a:tc>
                  <a:txBody>
                    <a:bodyPr/>
                    <a:lstStyle/>
                    <a:p>
                      <a:pPr marL="177800" indent="0" algn="l"/>
                      <a:r>
                        <a:rPr kumimoji="1" lang="ja-JP" altLang="en-US" sz="1600" dirty="0" smtClean="0">
                          <a:latin typeface="HGｺﾞｼｯｸM" pitchFamily="49" charset="-128"/>
                          <a:ea typeface="HGｺﾞｼｯｸM" pitchFamily="49" charset="-128"/>
                        </a:rPr>
                        <a:t>しずおかマラソン</a:t>
                      </a:r>
                      <a:endParaRPr kumimoji="1" lang="ja-JP" altLang="en-US" sz="1600" dirty="0">
                        <a:latin typeface="HGｺﾞｼｯｸM" pitchFamily="49" charset="-128"/>
                        <a:ea typeface="HGｺﾞｼｯｸM" pitchFamily="49" charset="-128"/>
                      </a:endParaRPr>
                    </a:p>
                  </a:txBody>
                  <a:tcPr anchor="ctr"/>
                </a:tc>
                <a:tc>
                  <a:txBody>
                    <a:bodyPr/>
                    <a:lstStyle/>
                    <a:p>
                      <a:pPr algn="ctr"/>
                      <a:endParaRPr kumimoji="1" lang="ja-JP" altLang="en-US" sz="1600" b="1" dirty="0">
                        <a:solidFill>
                          <a:srgbClr val="FF0000"/>
                        </a:solidFill>
                        <a:latin typeface="HGｺﾞｼｯｸM" pitchFamily="49" charset="-128"/>
                        <a:ea typeface="HGｺﾞｼｯｸM" pitchFamily="49" charset="-128"/>
                      </a:endParaRPr>
                    </a:p>
                  </a:txBody>
                  <a:tcPr anchor="ctr"/>
                </a:tc>
              </a:tr>
            </a:tbl>
          </a:graphicData>
        </a:graphic>
      </p:graphicFrame>
    </p:spTree>
    <p:extLst>
      <p:ext uri="{BB962C8B-B14F-4D97-AF65-F5344CB8AC3E}">
        <p14:creationId xmlns:p14="http://schemas.microsoft.com/office/powerpoint/2010/main" val="42243267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35496" y="29636"/>
            <a:ext cx="9108504" cy="620687"/>
          </a:xfrm>
          <a:prstGeom prst="rect">
            <a:avLst/>
          </a:prstGeom>
        </p:spPr>
        <p:style>
          <a:lnRef idx="3">
            <a:schemeClr val="lt1"/>
          </a:lnRef>
          <a:fillRef idx="1">
            <a:schemeClr val="accent1"/>
          </a:fillRef>
          <a:effectRef idx="1">
            <a:schemeClr val="accent1"/>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800" b="1" dirty="0" smtClean="0">
                <a:solidFill>
                  <a:schemeClr val="bg1"/>
                </a:solidFill>
                <a:latin typeface="メイリオ" pitchFamily="50" charset="-128"/>
                <a:ea typeface="メイリオ" pitchFamily="50" charset="-128"/>
                <a:cs typeface="メイリオ" pitchFamily="50" charset="-128"/>
              </a:rPr>
              <a:t>食品衛生関係営業許可情報につい</a:t>
            </a:r>
            <a:r>
              <a:rPr lang="ja-JP" altLang="en-US" sz="2800" b="1" dirty="0">
                <a:solidFill>
                  <a:schemeClr val="bg1"/>
                </a:solidFill>
                <a:latin typeface="メイリオ" pitchFamily="50" charset="-128"/>
                <a:ea typeface="メイリオ" pitchFamily="50" charset="-128"/>
                <a:cs typeface="メイリオ" pitchFamily="50" charset="-128"/>
              </a:rPr>
              <a:t>て</a:t>
            </a:r>
          </a:p>
        </p:txBody>
      </p:sp>
      <p:sp>
        <p:nvSpPr>
          <p:cNvPr id="5" name="テキスト ボックス 4"/>
          <p:cNvSpPr txBox="1"/>
          <p:nvPr/>
        </p:nvSpPr>
        <p:spPr>
          <a:xfrm>
            <a:off x="156519" y="777574"/>
            <a:ext cx="4597561" cy="523220"/>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nchor="b">
            <a:spAutoFit/>
          </a:bodyPr>
          <a:lstStyle/>
          <a:p>
            <a:r>
              <a:rPr kumimoji="1"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食品衛生関係営業許可とは</a:t>
            </a:r>
            <a:endParaRPr kumimoji="1" lang="ja-JP" altLang="en-US" sz="2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ボックス 6"/>
          <p:cNvSpPr txBox="1"/>
          <p:nvPr/>
        </p:nvSpPr>
        <p:spPr>
          <a:xfrm>
            <a:off x="199284" y="1495280"/>
            <a:ext cx="8864034" cy="4893647"/>
          </a:xfrm>
          <a:prstGeom prst="rect">
            <a:avLst/>
          </a:prstGeom>
          <a:noFill/>
        </p:spPr>
        <p:txBody>
          <a:bodyPr wrap="square" rtlCol="0">
            <a:spAutoFit/>
          </a:bodyPr>
          <a:lstStyle/>
          <a:p>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　食品衛生法第</a:t>
            </a:r>
            <a:r>
              <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rPr>
              <a:t>52</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条第</a:t>
            </a:r>
            <a:r>
              <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項により、</a:t>
            </a:r>
            <a:r>
              <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rPr>
              <a:t>34</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業種（施行令第</a:t>
            </a:r>
            <a:r>
              <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rPr>
              <a:t>35</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条）　</a:t>
            </a:r>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については都道府県知事の許可を受けなければならない。　</a:t>
            </a:r>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　許可は、</a:t>
            </a:r>
            <a:r>
              <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年を下らない有効期間が付され、引き続き営業</a:t>
            </a:r>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を行う場合は、更新手続きが必要</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となる</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rPr>
              <a:t>34</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業種</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飲食店営業・喫茶店営業・菓子製造業</a:t>
            </a:r>
            <a:r>
              <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等</a:t>
            </a:r>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　都道府県</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知事は</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rPr>
              <a:t>34</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業種をさらに細分した業種別に基準を</a:t>
            </a:r>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制定することができ、許可範囲を制限している。　</a:t>
            </a:r>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　例）飲食店営業（一般食堂）⇔　飲食店営業（</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露店</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静岡市に</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おける許可関連件数（平成</a:t>
            </a:r>
            <a:r>
              <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rPr>
              <a:t>27</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年度）</a:t>
            </a:r>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　　新規許可　　</a:t>
            </a:r>
            <a:r>
              <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rPr>
              <a:t>1,484</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件　　継続許可　　</a:t>
            </a:r>
            <a:r>
              <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rPr>
              <a:t>1,466</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件</a:t>
            </a:r>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　　廃業施設　　</a:t>
            </a:r>
            <a:r>
              <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rPr>
              <a:t>1,475</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件　　</a:t>
            </a:r>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2387007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35496" y="29636"/>
            <a:ext cx="9108504" cy="620687"/>
          </a:xfrm>
          <a:prstGeom prst="rect">
            <a:avLst/>
          </a:prstGeom>
        </p:spPr>
        <p:style>
          <a:lnRef idx="3">
            <a:schemeClr val="lt1"/>
          </a:lnRef>
          <a:fillRef idx="1">
            <a:schemeClr val="accent1"/>
          </a:fillRef>
          <a:effectRef idx="1">
            <a:schemeClr val="accent1"/>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800" b="1" dirty="0">
                <a:solidFill>
                  <a:schemeClr val="bg1"/>
                </a:solidFill>
                <a:latin typeface="メイリオ" pitchFamily="50" charset="-128"/>
                <a:ea typeface="メイリオ" pitchFamily="50" charset="-128"/>
                <a:cs typeface="メイリオ" pitchFamily="50" charset="-128"/>
              </a:rPr>
              <a:t>提供</a:t>
            </a:r>
            <a:r>
              <a:rPr lang="ja-JP" altLang="en-US" sz="2800" b="1" dirty="0" smtClean="0">
                <a:solidFill>
                  <a:schemeClr val="bg1"/>
                </a:solidFill>
                <a:latin typeface="メイリオ" pitchFamily="50" charset="-128"/>
                <a:ea typeface="メイリオ" pitchFamily="50" charset="-128"/>
                <a:cs typeface="メイリオ" pitchFamily="50" charset="-128"/>
              </a:rPr>
              <a:t>している</a:t>
            </a:r>
            <a:r>
              <a:rPr lang="ja-JP" altLang="en-US" sz="2800" b="1" dirty="0">
                <a:solidFill>
                  <a:schemeClr val="bg1"/>
                </a:solidFill>
                <a:latin typeface="メイリオ" pitchFamily="50" charset="-128"/>
                <a:ea typeface="メイリオ" pitchFamily="50" charset="-128"/>
                <a:cs typeface="メイリオ" pitchFamily="50" charset="-128"/>
              </a:rPr>
              <a:t>種別</a:t>
            </a:r>
            <a:r>
              <a:rPr lang="ja-JP" altLang="en-US" sz="2800" b="1" dirty="0" smtClean="0">
                <a:solidFill>
                  <a:schemeClr val="bg1"/>
                </a:solidFill>
                <a:latin typeface="メイリオ" pitchFamily="50" charset="-128"/>
                <a:ea typeface="メイリオ" pitchFamily="50" charset="-128"/>
                <a:cs typeface="メイリオ" pitchFamily="50" charset="-128"/>
              </a:rPr>
              <a:t>とオープンデータ利用状況</a:t>
            </a:r>
            <a:endParaRPr lang="ja-JP" altLang="en-US" sz="2800" b="1" dirty="0">
              <a:solidFill>
                <a:schemeClr val="bg1"/>
              </a:solidFill>
              <a:latin typeface="メイリオ" pitchFamily="50" charset="-128"/>
              <a:ea typeface="メイリオ" pitchFamily="50" charset="-128"/>
              <a:cs typeface="メイリオ" pitchFamily="50" charset="-128"/>
            </a:endParaRPr>
          </a:p>
        </p:txBody>
      </p:sp>
      <p:sp>
        <p:nvSpPr>
          <p:cNvPr id="5" name="テキスト ボックス 4"/>
          <p:cNvSpPr txBox="1"/>
          <p:nvPr/>
        </p:nvSpPr>
        <p:spPr>
          <a:xfrm>
            <a:off x="-98974" y="943140"/>
            <a:ext cx="9619491" cy="200054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nchor="b">
            <a:spAutoFit/>
          </a:bodyPr>
          <a:lstStyle/>
          <a:p>
            <a:pPr>
              <a:spcAft>
                <a:spcPts val="2400"/>
              </a:spcAft>
            </a:pPr>
            <a:r>
              <a:rPr kumimoji="1"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・食品衛生関係営業許可台帳（新規許可施設）</a:t>
            </a:r>
            <a:r>
              <a:rPr kumimoji="1" lang="en-US" altLang="ja-JP" sz="28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月１回</a:t>
            </a:r>
            <a:r>
              <a:rPr kumimoji="1" lang="en-US" altLang="ja-JP" sz="2800" dirty="0" smtClean="0">
                <a:latin typeface="メイリオ" panose="020B0604030504040204" pitchFamily="50" charset="-128"/>
                <a:ea typeface="メイリオ" panose="020B0604030504040204" pitchFamily="50" charset="-128"/>
                <a:cs typeface="メイリオ" panose="020B0604030504040204" pitchFamily="50" charset="-128"/>
              </a:rPr>
              <a:t>】</a:t>
            </a:r>
          </a:p>
          <a:p>
            <a:pPr>
              <a:spcAft>
                <a:spcPts val="2400"/>
              </a:spcAft>
            </a:pPr>
            <a:r>
              <a:rPr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・食品衛生関係営業許可台帳（許可全施設）   </a:t>
            </a:r>
            <a:r>
              <a:rPr lang="en-US" altLang="ja-JP" sz="28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年１回</a:t>
            </a:r>
            <a:r>
              <a:rPr lang="en-US" altLang="ja-JP" sz="2800" dirty="0" smtClean="0">
                <a:latin typeface="メイリオ" panose="020B0604030504040204" pitchFamily="50" charset="-128"/>
                <a:ea typeface="メイリオ" panose="020B0604030504040204" pitchFamily="50" charset="-128"/>
                <a:cs typeface="メイリオ" panose="020B0604030504040204" pitchFamily="50" charset="-128"/>
              </a:rPr>
              <a:t>】</a:t>
            </a:r>
          </a:p>
          <a:p>
            <a:pPr>
              <a:spcAft>
                <a:spcPts val="2400"/>
              </a:spcAft>
            </a:pPr>
            <a:r>
              <a:rPr kumimoji="1"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・食品衛生関係営業許可廃業台帳　　　　　　</a:t>
            </a:r>
            <a:r>
              <a:rPr kumimoji="1" lang="en-US" altLang="ja-JP" sz="28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年１回</a:t>
            </a:r>
            <a:r>
              <a:rPr kumimoji="1" lang="en-US" altLang="ja-JP" sz="280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2800" dirty="0">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7" name="グラフ 6"/>
          <p:cNvGraphicFramePr>
            <a:graphicFrameLocks/>
          </p:cNvGraphicFramePr>
          <p:nvPr>
            <p:extLst>
              <p:ext uri="{D42A27DB-BD31-4B8C-83A1-F6EECF244321}">
                <p14:modId xmlns:p14="http://schemas.microsoft.com/office/powerpoint/2010/main" val="2263267838"/>
              </p:ext>
            </p:extLst>
          </p:nvPr>
        </p:nvGraphicFramePr>
        <p:xfrm>
          <a:off x="134469" y="3209610"/>
          <a:ext cx="8848165" cy="352736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666647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35496" y="29636"/>
            <a:ext cx="9108504" cy="620687"/>
          </a:xfrm>
          <a:prstGeom prst="rect">
            <a:avLst/>
          </a:prstGeom>
        </p:spPr>
        <p:style>
          <a:lnRef idx="3">
            <a:schemeClr val="lt1"/>
          </a:lnRef>
          <a:fillRef idx="1">
            <a:schemeClr val="accent1"/>
          </a:fillRef>
          <a:effectRef idx="1">
            <a:schemeClr val="accent1"/>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800" b="1" dirty="0" smtClean="0">
                <a:solidFill>
                  <a:schemeClr val="bg1"/>
                </a:solidFill>
                <a:latin typeface="メイリオ" pitchFamily="50" charset="-128"/>
                <a:ea typeface="メイリオ" pitchFamily="50" charset="-128"/>
                <a:cs typeface="メイリオ" pitchFamily="50" charset="-128"/>
              </a:rPr>
              <a:t>食品衛生営業関係許可に係る情報公開請求件数</a:t>
            </a:r>
            <a:endParaRPr lang="ja-JP" altLang="en-US" sz="2800" b="1" dirty="0">
              <a:solidFill>
                <a:schemeClr val="bg1"/>
              </a:solidFill>
              <a:latin typeface="メイリオ" pitchFamily="50" charset="-128"/>
              <a:ea typeface="メイリオ" pitchFamily="50" charset="-128"/>
              <a:cs typeface="メイリオ" pitchFamily="50" charset="-128"/>
            </a:endParaRPr>
          </a:p>
        </p:txBody>
      </p:sp>
      <p:graphicFrame>
        <p:nvGraphicFramePr>
          <p:cNvPr id="34" name="グラフ 33"/>
          <p:cNvGraphicFramePr/>
          <p:nvPr>
            <p:extLst>
              <p:ext uri="{D42A27DB-BD31-4B8C-83A1-F6EECF244321}">
                <p14:modId xmlns:p14="http://schemas.microsoft.com/office/powerpoint/2010/main" val="3281324505"/>
              </p:ext>
            </p:extLst>
          </p:nvPr>
        </p:nvGraphicFramePr>
        <p:xfrm>
          <a:off x="377965" y="898236"/>
          <a:ext cx="8225707" cy="5648037"/>
        </p:xfrm>
        <a:graphic>
          <a:graphicData uri="http://schemas.openxmlformats.org/drawingml/2006/chart">
            <c:chart xmlns:c="http://schemas.openxmlformats.org/drawingml/2006/chart" xmlns:r="http://schemas.openxmlformats.org/officeDocument/2006/relationships" r:id="rId3"/>
          </a:graphicData>
        </a:graphic>
      </p:graphicFrame>
      <p:sp>
        <p:nvSpPr>
          <p:cNvPr id="35" name="テキスト ボックス 34"/>
          <p:cNvSpPr txBox="1"/>
          <p:nvPr/>
        </p:nvSpPr>
        <p:spPr>
          <a:xfrm>
            <a:off x="6919347" y="6313236"/>
            <a:ext cx="2015836" cy="369332"/>
          </a:xfrm>
          <a:prstGeom prst="rect">
            <a:avLst/>
          </a:prstGeom>
          <a:noFill/>
        </p:spPr>
        <p:txBody>
          <a:bodyPr wrap="square" rtlCol="0">
            <a:spAutoFit/>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H29.2.1</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現在</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6" name="テキスト ボックス 35"/>
          <p:cNvSpPr txBox="1"/>
          <p:nvPr/>
        </p:nvSpPr>
        <p:spPr>
          <a:xfrm>
            <a:off x="966788" y="1065959"/>
            <a:ext cx="1766455" cy="646331"/>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nchor="b">
            <a:spAutoFit/>
          </a:bodyP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情報公開請求のみで対応</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7" name="テキスト ボックス 36"/>
          <p:cNvSpPr txBox="1"/>
          <p:nvPr/>
        </p:nvSpPr>
        <p:spPr>
          <a:xfrm>
            <a:off x="2951874" y="1086741"/>
            <a:ext cx="1457762" cy="646331"/>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nchor="b">
            <a:spAutoFit/>
          </a:bodyPr>
          <a:lstStyle/>
          <a:p>
            <a:pPr algn="ct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市ＨＰで</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情報提供</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8" name="テキスト ボックス 37"/>
          <p:cNvSpPr txBox="1"/>
          <p:nvPr/>
        </p:nvSpPr>
        <p:spPr>
          <a:xfrm>
            <a:off x="4744090" y="1252277"/>
            <a:ext cx="3506292" cy="369332"/>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nchor="b">
            <a:spAutoFit/>
          </a:bodyPr>
          <a:lstStyle/>
          <a:p>
            <a:pPr algn="ct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オープンデータ化</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47" name="直線コネクタ 46"/>
          <p:cNvCxnSpPr/>
          <p:nvPr/>
        </p:nvCxnSpPr>
        <p:spPr>
          <a:xfrm>
            <a:off x="2679765" y="733451"/>
            <a:ext cx="0" cy="4921297"/>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a:off x="4640180" y="733451"/>
            <a:ext cx="0" cy="4921297"/>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直線矢印コネクタ 49"/>
          <p:cNvCxnSpPr/>
          <p:nvPr/>
        </p:nvCxnSpPr>
        <p:spPr>
          <a:xfrm>
            <a:off x="1059873" y="1704111"/>
            <a:ext cx="1619892" cy="1"/>
          </a:xfrm>
          <a:prstGeom prst="straightConnector1">
            <a:avLst/>
          </a:prstGeom>
          <a:ln>
            <a:prstDash val="dash"/>
            <a:headEnd type="none"/>
            <a:tailEnd type="triangle" w="lg" len="lg"/>
          </a:ln>
        </p:spPr>
        <p:style>
          <a:lnRef idx="1">
            <a:schemeClr val="accent1"/>
          </a:lnRef>
          <a:fillRef idx="0">
            <a:schemeClr val="accent1"/>
          </a:fillRef>
          <a:effectRef idx="0">
            <a:schemeClr val="accent1"/>
          </a:effectRef>
          <a:fontRef idx="minor">
            <a:schemeClr val="tx1"/>
          </a:fontRef>
        </p:style>
      </p:cxnSp>
      <p:cxnSp>
        <p:nvCxnSpPr>
          <p:cNvPr id="52" name="直線矢印コネクタ 51"/>
          <p:cNvCxnSpPr/>
          <p:nvPr/>
        </p:nvCxnSpPr>
        <p:spPr>
          <a:xfrm>
            <a:off x="2724790" y="1704109"/>
            <a:ext cx="1864958" cy="1"/>
          </a:xfrm>
          <a:prstGeom prst="straightConnector1">
            <a:avLst/>
          </a:prstGeom>
          <a:ln>
            <a:prstDash val="dash"/>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54" name="直線矢印コネクタ 53"/>
          <p:cNvCxnSpPr/>
          <p:nvPr/>
        </p:nvCxnSpPr>
        <p:spPr>
          <a:xfrm>
            <a:off x="4690613" y="1704110"/>
            <a:ext cx="3705242" cy="0"/>
          </a:xfrm>
          <a:prstGeom prst="straightConnector1">
            <a:avLst/>
          </a:prstGeom>
          <a:ln>
            <a:prstDash val="dash"/>
            <a:headEnd type="none"/>
            <a:tailEnd type="triangle" w="lg" len="lg"/>
          </a:ln>
        </p:spPr>
        <p:style>
          <a:lnRef idx="1">
            <a:schemeClr val="accent1"/>
          </a:lnRef>
          <a:fillRef idx="0">
            <a:schemeClr val="accent1"/>
          </a:fillRef>
          <a:effectRef idx="0">
            <a:schemeClr val="accent1"/>
          </a:effectRef>
          <a:fontRef idx="minor">
            <a:schemeClr val="tx1"/>
          </a:fontRef>
        </p:style>
      </p:cxnSp>
      <p:sp>
        <p:nvSpPr>
          <p:cNvPr id="56" name="下矢印 55"/>
          <p:cNvSpPr/>
          <p:nvPr/>
        </p:nvSpPr>
        <p:spPr>
          <a:xfrm>
            <a:off x="5251407" y="2057399"/>
            <a:ext cx="831272" cy="124691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下矢印 56"/>
          <p:cNvSpPr/>
          <p:nvPr/>
        </p:nvSpPr>
        <p:spPr>
          <a:xfrm>
            <a:off x="7095993" y="2036616"/>
            <a:ext cx="831272" cy="2493819"/>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335123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35496" y="29636"/>
            <a:ext cx="9108504" cy="620687"/>
          </a:xfrm>
          <a:prstGeom prst="rect">
            <a:avLst/>
          </a:prstGeom>
        </p:spPr>
        <p:style>
          <a:lnRef idx="3">
            <a:schemeClr val="lt1"/>
          </a:lnRef>
          <a:fillRef idx="1">
            <a:schemeClr val="accent1"/>
          </a:fillRef>
          <a:effectRef idx="1">
            <a:schemeClr val="accent1"/>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800" b="1" dirty="0" smtClean="0">
                <a:solidFill>
                  <a:schemeClr val="bg1"/>
                </a:solidFill>
                <a:latin typeface="メイリオ" pitchFamily="50" charset="-128"/>
                <a:ea typeface="メイリオ" pitchFamily="50" charset="-128"/>
                <a:cs typeface="メイリオ" pitchFamily="50" charset="-128"/>
              </a:rPr>
              <a:t>オープンデータ提供の効果</a:t>
            </a:r>
            <a:endParaRPr lang="ja-JP" altLang="en-US" sz="2800" b="1" dirty="0">
              <a:solidFill>
                <a:schemeClr val="bg1"/>
              </a:solidFill>
              <a:latin typeface="メイリオ" pitchFamily="50" charset="-128"/>
              <a:ea typeface="メイリオ" pitchFamily="50" charset="-128"/>
              <a:cs typeface="メイリオ" pitchFamily="50" charset="-128"/>
            </a:endParaRPr>
          </a:p>
        </p:txBody>
      </p:sp>
      <p:sp>
        <p:nvSpPr>
          <p:cNvPr id="5" name="テキスト ボックス 4"/>
          <p:cNvSpPr txBox="1"/>
          <p:nvPr/>
        </p:nvSpPr>
        <p:spPr>
          <a:xfrm>
            <a:off x="1" y="944887"/>
            <a:ext cx="9144000" cy="70788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nchor="b">
            <a:spAutoFit/>
          </a:bodyPr>
          <a:lstStyle/>
          <a:p>
            <a:pPr algn="ctr">
              <a:spcAft>
                <a:spcPts val="2400"/>
              </a:spcAft>
            </a:pPr>
            <a:r>
              <a:rPr lang="ja-JP" altLang="en-US" sz="40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4000" b="1" dirty="0" smtClean="0">
                <a:latin typeface="メイリオ" panose="020B0604030504040204" pitchFamily="50" charset="-128"/>
                <a:ea typeface="メイリオ" panose="020B0604030504040204" pitchFamily="50" charset="-128"/>
                <a:cs typeface="メイリオ" panose="020B0604030504040204" pitchFamily="50" charset="-128"/>
              </a:rPr>
              <a:t>情報公開請求件数の減少</a:t>
            </a:r>
            <a:endParaRPr lang="en-US" altLang="ja-JP" sz="4000" b="1"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テキスト ボックス 5"/>
          <p:cNvSpPr txBox="1"/>
          <p:nvPr/>
        </p:nvSpPr>
        <p:spPr>
          <a:xfrm>
            <a:off x="4484" y="2509222"/>
            <a:ext cx="9144000" cy="70788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nchor="b">
            <a:spAutoFit/>
          </a:bodyPr>
          <a:lstStyle/>
          <a:p>
            <a:pPr algn="ctr">
              <a:spcAft>
                <a:spcPts val="2400"/>
              </a:spcAft>
            </a:pPr>
            <a:r>
              <a:rPr lang="ja-JP" altLang="en-US" sz="4000" b="1" dirty="0" smtClean="0">
                <a:latin typeface="メイリオ" panose="020B0604030504040204" pitchFamily="50" charset="-128"/>
                <a:ea typeface="メイリオ" panose="020B0604030504040204" pitchFamily="50" charset="-128"/>
                <a:cs typeface="メイリオ" panose="020B0604030504040204" pitchFamily="50" charset="-128"/>
              </a:rPr>
              <a:t>情報公開請求に係る事務時間の削減</a:t>
            </a:r>
            <a:endParaRPr lang="en-US" altLang="ja-JP" sz="4000" b="1"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ボックス 6"/>
          <p:cNvSpPr txBox="1"/>
          <p:nvPr/>
        </p:nvSpPr>
        <p:spPr>
          <a:xfrm>
            <a:off x="-4480" y="4154239"/>
            <a:ext cx="9144000" cy="70788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nchor="b">
            <a:spAutoFit/>
          </a:bodyPr>
          <a:lstStyle/>
          <a:p>
            <a:pPr algn="ctr">
              <a:spcAft>
                <a:spcPts val="2400"/>
              </a:spcAft>
            </a:pPr>
            <a:r>
              <a:rPr lang="ja-JP" altLang="en-US" sz="4000" b="1" dirty="0" smtClean="0">
                <a:latin typeface="メイリオ" panose="020B0604030504040204" pitchFamily="50" charset="-128"/>
                <a:ea typeface="メイリオ" panose="020B0604030504040204" pitchFamily="50" charset="-128"/>
                <a:cs typeface="メイリオ" panose="020B0604030504040204" pitchFamily="50" charset="-128"/>
              </a:rPr>
              <a:t>業務の効率化</a:t>
            </a:r>
            <a:endParaRPr lang="en-US" altLang="ja-JP" sz="4000" b="1"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二等辺三角形 8"/>
          <p:cNvSpPr/>
          <p:nvPr/>
        </p:nvSpPr>
        <p:spPr>
          <a:xfrm rot="10800000">
            <a:off x="3321424" y="1748705"/>
            <a:ext cx="2501153" cy="49754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二等辺三角形 9"/>
          <p:cNvSpPr/>
          <p:nvPr/>
        </p:nvSpPr>
        <p:spPr>
          <a:xfrm rot="10800000">
            <a:off x="3321423" y="3370477"/>
            <a:ext cx="2501153" cy="49754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6068" y="5057970"/>
            <a:ext cx="9794304" cy="1754326"/>
          </a:xfrm>
          <a:prstGeom prst="rect">
            <a:avLst/>
          </a:prstGeom>
          <a:noFill/>
        </p:spPr>
        <p:txBody>
          <a:bodyPr wrap="square" rtlCol="0">
            <a:spAutoFit/>
          </a:bodyPr>
          <a:lstStyle/>
          <a:p>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＜情報公開処理事務に係る</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処理</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時間＞</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１件あたり　約</a:t>
            </a: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時間</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内訳：受付・抽出</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事務 約</a:t>
            </a: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時間、決裁事務</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約</a:t>
            </a: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時間</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提供</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事務 約</a:t>
            </a: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時間</a:t>
            </a: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8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年間１００件</a:t>
            </a:r>
            <a:r>
              <a:rPr lang="ja-JP" altLang="en-US" sz="28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減少　→　約</a:t>
            </a:r>
            <a:r>
              <a:rPr lang="ja-JP" altLang="en-US" sz="28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３００時間の効率化</a:t>
            </a:r>
            <a:endParaRPr lang="en-US" altLang="ja-JP" sz="28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609380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animBg="1"/>
      <p:bldP spid="10" grpId="0" animBg="1"/>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グラフ 3"/>
          <p:cNvGraphicFramePr>
            <a:graphicFrameLocks/>
          </p:cNvGraphicFramePr>
          <p:nvPr>
            <p:extLst>
              <p:ext uri="{D42A27DB-BD31-4B8C-83A1-F6EECF244321}">
                <p14:modId xmlns:p14="http://schemas.microsoft.com/office/powerpoint/2010/main" val="1641869514"/>
              </p:ext>
            </p:extLst>
          </p:nvPr>
        </p:nvGraphicFramePr>
        <p:xfrm>
          <a:off x="174812" y="806822"/>
          <a:ext cx="8834718" cy="5930153"/>
        </p:xfrm>
        <a:graphic>
          <a:graphicData uri="http://schemas.openxmlformats.org/drawingml/2006/chart">
            <c:chart xmlns:c="http://schemas.openxmlformats.org/drawingml/2006/chart" xmlns:r="http://schemas.openxmlformats.org/officeDocument/2006/relationships" r:id="rId2"/>
          </a:graphicData>
        </a:graphic>
      </p:graphicFrame>
      <p:sp>
        <p:nvSpPr>
          <p:cNvPr id="5" name="テキスト ボックス 4"/>
          <p:cNvSpPr txBox="1"/>
          <p:nvPr/>
        </p:nvSpPr>
        <p:spPr>
          <a:xfrm>
            <a:off x="3826588" y="1662063"/>
            <a:ext cx="2822848" cy="923330"/>
          </a:xfrm>
          <a:prstGeom prst="rect">
            <a:avLst/>
          </a:prstGeom>
          <a:noFill/>
        </p:spPr>
        <p:txBody>
          <a:bodyPr wrap="square" rtlCol="0">
            <a:spAutoFit/>
          </a:bodyPr>
          <a:lstStyle/>
          <a:p>
            <a:pPr eaLnBrk="1" fontAlgn="auto" hangingPunct="1">
              <a:spcBef>
                <a:spcPts val="0"/>
              </a:spcBef>
              <a:spcAft>
                <a:spcPts val="0"/>
              </a:spcAft>
              <a:buFontTx/>
              <a:buNone/>
            </a:pPr>
            <a:r>
              <a:rPr kumimoji="1" lang="ja-JP" altLang="en-US" sz="1800" dirty="0" smtClean="0">
                <a:solidFill>
                  <a:prstClr val="white"/>
                </a:solidFill>
                <a:latin typeface="Calibri" panose="020F0502020204030204"/>
              </a:rPr>
              <a:t>データダウンロード数</a:t>
            </a:r>
            <a:endParaRPr kumimoji="1" lang="en-US" altLang="ja-JP" sz="1800" dirty="0">
              <a:solidFill>
                <a:prstClr val="white"/>
              </a:solidFill>
              <a:latin typeface="Calibri" panose="020F0502020204030204"/>
            </a:endParaRPr>
          </a:p>
          <a:p>
            <a:pPr eaLnBrk="1" fontAlgn="auto" hangingPunct="1">
              <a:spcBef>
                <a:spcPts val="0"/>
              </a:spcBef>
              <a:spcAft>
                <a:spcPts val="0"/>
              </a:spcAft>
              <a:buFontTx/>
              <a:buNone/>
            </a:pPr>
            <a:r>
              <a:rPr kumimoji="1" lang="ja-JP" altLang="en-US" sz="1800" dirty="0" smtClean="0">
                <a:solidFill>
                  <a:prstClr val="white"/>
                </a:solidFill>
                <a:latin typeface="Calibri" panose="020F0502020204030204"/>
              </a:rPr>
              <a:t>うち、食品衛生関係</a:t>
            </a:r>
            <a:endParaRPr kumimoji="1" lang="en-US" altLang="ja-JP" sz="1800" dirty="0">
              <a:solidFill>
                <a:prstClr val="white"/>
              </a:solidFill>
              <a:latin typeface="Calibri" panose="020F0502020204030204"/>
            </a:endParaRPr>
          </a:p>
          <a:p>
            <a:pPr eaLnBrk="1" fontAlgn="auto" hangingPunct="1">
              <a:spcBef>
                <a:spcPts val="0"/>
              </a:spcBef>
              <a:spcAft>
                <a:spcPts val="0"/>
              </a:spcAft>
              <a:buFontTx/>
              <a:buNone/>
            </a:pPr>
            <a:r>
              <a:rPr kumimoji="1" lang="ja-JP" altLang="en-US" sz="1800" dirty="0" smtClean="0">
                <a:solidFill>
                  <a:prstClr val="white"/>
                </a:solidFill>
                <a:latin typeface="Calibri" panose="020F0502020204030204"/>
              </a:rPr>
              <a:t>カタログサイトアクセス数</a:t>
            </a:r>
            <a:endParaRPr kumimoji="1" lang="ja-JP" altLang="en-US" sz="1800" dirty="0">
              <a:solidFill>
                <a:prstClr val="white"/>
              </a:solidFill>
              <a:latin typeface="Calibri" panose="020F0502020204030204"/>
            </a:endParaRPr>
          </a:p>
        </p:txBody>
      </p:sp>
      <p:sp>
        <p:nvSpPr>
          <p:cNvPr id="6" name="正方形/長方形 5"/>
          <p:cNvSpPr/>
          <p:nvPr/>
        </p:nvSpPr>
        <p:spPr>
          <a:xfrm>
            <a:off x="3348264" y="2015022"/>
            <a:ext cx="437029" cy="2174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buFontTx/>
              <a:buNone/>
            </a:pPr>
            <a:endParaRPr kumimoji="1" lang="ja-JP" altLang="en-US" sz="1800">
              <a:solidFill>
                <a:prstClr val="white"/>
              </a:solidFill>
            </a:endParaRPr>
          </a:p>
        </p:txBody>
      </p:sp>
      <p:sp>
        <p:nvSpPr>
          <p:cNvPr id="7" name="正方形/長方形 6"/>
          <p:cNvSpPr/>
          <p:nvPr/>
        </p:nvSpPr>
        <p:spPr>
          <a:xfrm>
            <a:off x="3348264" y="1716704"/>
            <a:ext cx="437029" cy="21741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buFontTx/>
              <a:buNone/>
            </a:pPr>
            <a:endParaRPr kumimoji="1" lang="ja-JP" altLang="en-US" sz="1800">
              <a:solidFill>
                <a:prstClr val="white"/>
              </a:solidFill>
            </a:endParaRPr>
          </a:p>
        </p:txBody>
      </p:sp>
      <p:cxnSp>
        <p:nvCxnSpPr>
          <p:cNvPr id="9" name="直線コネクタ 8"/>
          <p:cNvCxnSpPr/>
          <p:nvPr/>
        </p:nvCxnSpPr>
        <p:spPr>
          <a:xfrm>
            <a:off x="3291113" y="2393572"/>
            <a:ext cx="551330" cy="0"/>
          </a:xfrm>
          <a:prstGeom prst="line">
            <a:avLst/>
          </a:prstGeom>
          <a:ln w="41275">
            <a:solidFill>
              <a:schemeClr val="bg1">
                <a:lumMod val="65000"/>
              </a:schemeClr>
            </a:solidFill>
          </a:ln>
        </p:spPr>
        <p:style>
          <a:lnRef idx="3">
            <a:schemeClr val="dk1"/>
          </a:lnRef>
          <a:fillRef idx="0">
            <a:schemeClr val="dk1"/>
          </a:fillRef>
          <a:effectRef idx="2">
            <a:schemeClr val="dk1"/>
          </a:effectRef>
          <a:fontRef idx="minor">
            <a:schemeClr val="tx1"/>
          </a:fontRef>
        </p:style>
      </p:cxnSp>
      <p:sp>
        <p:nvSpPr>
          <p:cNvPr id="12" name="円/楕円 11"/>
          <p:cNvSpPr/>
          <p:nvPr/>
        </p:nvSpPr>
        <p:spPr>
          <a:xfrm>
            <a:off x="3498243" y="2356803"/>
            <a:ext cx="147919" cy="80682"/>
          </a:xfrm>
          <a:prstGeom prst="ellipse">
            <a:avLst/>
          </a:prstGeom>
          <a:solidFill>
            <a:srgbClr val="FFFF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buFontTx/>
              <a:buNone/>
            </a:pPr>
            <a:endParaRPr kumimoji="1" lang="ja-JP" altLang="en-US" sz="1800">
              <a:solidFill>
                <a:prstClr val="white"/>
              </a:solidFill>
            </a:endParaRPr>
          </a:p>
        </p:txBody>
      </p:sp>
      <p:sp>
        <p:nvSpPr>
          <p:cNvPr id="33" name="タイトル 1"/>
          <p:cNvSpPr txBox="1">
            <a:spLocks/>
          </p:cNvSpPr>
          <p:nvPr/>
        </p:nvSpPr>
        <p:spPr>
          <a:xfrm>
            <a:off x="35496" y="29636"/>
            <a:ext cx="9108504" cy="620687"/>
          </a:xfrm>
          <a:prstGeom prst="rect">
            <a:avLst/>
          </a:prstGeom>
        </p:spPr>
        <p:style>
          <a:lnRef idx="3">
            <a:schemeClr val="lt1"/>
          </a:lnRef>
          <a:fillRef idx="1">
            <a:schemeClr val="accent1"/>
          </a:fillRef>
          <a:effectRef idx="1">
            <a:schemeClr val="accent1"/>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fontAlgn="auto">
              <a:spcAft>
                <a:spcPts val="0"/>
              </a:spcAft>
              <a:buFontTx/>
              <a:buNone/>
            </a:pPr>
            <a:r>
              <a:rPr lang="ja-JP" altLang="en-US" sz="2800" b="1" dirty="0" smtClean="0">
                <a:solidFill>
                  <a:prstClr val="white"/>
                </a:solidFill>
                <a:latin typeface="メイリオ" pitchFamily="50" charset="-128"/>
                <a:ea typeface="メイリオ" pitchFamily="50" charset="-128"/>
                <a:cs typeface="メイリオ" pitchFamily="50" charset="-128"/>
              </a:rPr>
              <a:t>＜参考＞オープンデータカタログサイト利用状況</a:t>
            </a:r>
            <a:endParaRPr lang="ja-JP" altLang="en-US" sz="2800" b="1" dirty="0">
              <a:solidFill>
                <a:prstClr val="white"/>
              </a:solidFill>
              <a:latin typeface="メイリオ" pitchFamily="50" charset="-128"/>
              <a:ea typeface="メイリオ" pitchFamily="50" charset="-128"/>
              <a:cs typeface="メイリオ" pitchFamily="50" charset="-128"/>
            </a:endParaRPr>
          </a:p>
        </p:txBody>
      </p:sp>
      <p:sp>
        <p:nvSpPr>
          <p:cNvPr id="37" name="テキスト ボックス 36"/>
          <p:cNvSpPr txBox="1"/>
          <p:nvPr/>
        </p:nvSpPr>
        <p:spPr>
          <a:xfrm>
            <a:off x="295835" y="823603"/>
            <a:ext cx="1611406" cy="338554"/>
          </a:xfrm>
          <a:prstGeom prst="rect">
            <a:avLst/>
          </a:prstGeom>
          <a:noFill/>
        </p:spPr>
        <p:txBody>
          <a:bodyPr wrap="square" rtlCol="0">
            <a:spAutoFit/>
          </a:bodyPr>
          <a:lstStyle/>
          <a:p>
            <a:pPr eaLnBrk="1" fontAlgn="auto" hangingPunct="1">
              <a:spcBef>
                <a:spcPts val="0"/>
              </a:spcBef>
              <a:spcAft>
                <a:spcPts val="0"/>
              </a:spcAft>
              <a:buFontTx/>
              <a:buNone/>
            </a:pPr>
            <a:r>
              <a:rPr kumimoji="1" lang="ja-JP" altLang="en-US" sz="1600" dirty="0" smtClean="0">
                <a:solidFill>
                  <a:prstClr val="white"/>
                </a:solidFill>
                <a:latin typeface="Calibri" panose="020F0502020204030204"/>
              </a:rPr>
              <a:t>ダウンロード数</a:t>
            </a:r>
            <a:endParaRPr kumimoji="1" lang="ja-JP" altLang="en-US" sz="1600" dirty="0">
              <a:solidFill>
                <a:prstClr val="white"/>
              </a:solidFill>
              <a:latin typeface="Calibri" panose="020F0502020204030204"/>
            </a:endParaRPr>
          </a:p>
        </p:txBody>
      </p:sp>
      <p:sp>
        <p:nvSpPr>
          <p:cNvPr id="38" name="テキスト ボックス 37"/>
          <p:cNvSpPr txBox="1"/>
          <p:nvPr/>
        </p:nvSpPr>
        <p:spPr>
          <a:xfrm>
            <a:off x="7438465" y="801938"/>
            <a:ext cx="1611406" cy="338554"/>
          </a:xfrm>
          <a:prstGeom prst="rect">
            <a:avLst/>
          </a:prstGeom>
          <a:noFill/>
        </p:spPr>
        <p:txBody>
          <a:bodyPr wrap="square" rtlCol="0">
            <a:spAutoFit/>
          </a:bodyPr>
          <a:lstStyle/>
          <a:p>
            <a:pPr eaLnBrk="1" fontAlgn="auto" hangingPunct="1">
              <a:spcBef>
                <a:spcPts val="0"/>
              </a:spcBef>
              <a:spcAft>
                <a:spcPts val="0"/>
              </a:spcAft>
              <a:buFontTx/>
              <a:buNone/>
            </a:pPr>
            <a:r>
              <a:rPr kumimoji="1" lang="ja-JP" altLang="en-US" sz="1600" dirty="0" smtClean="0">
                <a:solidFill>
                  <a:prstClr val="white"/>
                </a:solidFill>
                <a:latin typeface="Calibri" panose="020F0502020204030204"/>
              </a:rPr>
              <a:t>サイトアクセス数</a:t>
            </a:r>
            <a:endParaRPr kumimoji="1" lang="ja-JP" altLang="en-US" sz="1600" dirty="0">
              <a:solidFill>
                <a:prstClr val="white"/>
              </a:solidFill>
              <a:latin typeface="Calibri" panose="020F0502020204030204"/>
            </a:endParaRPr>
          </a:p>
        </p:txBody>
      </p:sp>
      <p:sp>
        <p:nvSpPr>
          <p:cNvPr id="2" name="円/楕円 1"/>
          <p:cNvSpPr/>
          <p:nvPr/>
        </p:nvSpPr>
        <p:spPr>
          <a:xfrm>
            <a:off x="1056358" y="981635"/>
            <a:ext cx="1058013" cy="4414680"/>
          </a:xfrm>
          <a:prstGeom prst="ellipse">
            <a:avLst/>
          </a:prstGeom>
          <a:noFill/>
          <a:ln w="28575">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2114371" y="2860183"/>
            <a:ext cx="2259106" cy="646331"/>
          </a:xfrm>
          <a:prstGeom prst="rect">
            <a:avLst/>
          </a:prstGeom>
          <a:noFill/>
        </p:spPr>
        <p:txBody>
          <a:bodyPr wrap="square" rtlCol="0">
            <a:spAutoFit/>
          </a:bodyPr>
          <a:lstStyle/>
          <a:p>
            <a:r>
              <a:rPr lang="ja-JP" altLang="en-US" dirty="0" smtClean="0">
                <a:solidFill>
                  <a:srgbClr val="FFFF00"/>
                </a:solidFill>
              </a:rPr>
              <a:t>アプリ</a:t>
            </a:r>
            <a:r>
              <a:rPr kumimoji="1" lang="ja-JP" altLang="en-US" dirty="0" smtClean="0">
                <a:solidFill>
                  <a:srgbClr val="FFFF00"/>
                </a:solidFill>
              </a:rPr>
              <a:t>コンテスト</a:t>
            </a:r>
            <a:endParaRPr kumimoji="1" lang="en-US" altLang="ja-JP" dirty="0" smtClean="0">
              <a:solidFill>
                <a:srgbClr val="FFFF00"/>
              </a:solidFill>
            </a:endParaRPr>
          </a:p>
          <a:p>
            <a:r>
              <a:rPr kumimoji="1" lang="ja-JP" altLang="en-US" dirty="0" smtClean="0">
                <a:solidFill>
                  <a:srgbClr val="FFFF00"/>
                </a:solidFill>
              </a:rPr>
              <a:t>募集期間</a:t>
            </a:r>
            <a:endParaRPr kumimoji="1" lang="ja-JP" altLang="en-US" dirty="0">
              <a:solidFill>
                <a:srgbClr val="FFFF00"/>
              </a:solidFill>
            </a:endParaRPr>
          </a:p>
        </p:txBody>
      </p:sp>
    </p:spTree>
    <p:extLst>
      <p:ext uri="{BB962C8B-B14F-4D97-AF65-F5344CB8AC3E}">
        <p14:creationId xmlns:p14="http://schemas.microsoft.com/office/powerpoint/2010/main" val="32750826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35496" y="29636"/>
            <a:ext cx="9108504" cy="620687"/>
          </a:xfrm>
          <a:prstGeom prst="rect">
            <a:avLst/>
          </a:prstGeom>
        </p:spPr>
        <p:style>
          <a:lnRef idx="3">
            <a:schemeClr val="lt1"/>
          </a:lnRef>
          <a:fillRef idx="1">
            <a:schemeClr val="accent1"/>
          </a:fillRef>
          <a:effectRef idx="1">
            <a:schemeClr val="accent1"/>
          </a:effectRef>
          <a:fontRef idx="minor">
            <a:schemeClr val="lt1"/>
          </a:fontRef>
        </p:style>
        <p:txBody>
          <a:bodyPr vert="horz" lIns="91440" tIns="45720" rIns="91440" bIns="45720" rtlCol="0" anchor="ctr">
            <a:normAutofit fontScale="85000"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fontAlgn="auto">
              <a:spcAft>
                <a:spcPts val="0"/>
              </a:spcAft>
              <a:buFontTx/>
              <a:buNone/>
            </a:pPr>
            <a:r>
              <a:rPr lang="ja-JP" altLang="en-US" sz="2800" b="1" dirty="0" smtClean="0">
                <a:solidFill>
                  <a:prstClr val="white"/>
                </a:solidFill>
                <a:latin typeface="メイリオ" pitchFamily="50" charset="-128"/>
                <a:ea typeface="メイリオ" pitchFamily="50" charset="-128"/>
                <a:cs typeface="メイリオ" pitchFamily="50" charset="-128"/>
              </a:rPr>
              <a:t>＜参考＞オープンデータカタログサイト利用状況（各月</a:t>
            </a:r>
            <a:r>
              <a:rPr lang="en-US" altLang="ja-JP" sz="2800" b="1" dirty="0" smtClean="0">
                <a:solidFill>
                  <a:prstClr val="white"/>
                </a:solidFill>
                <a:latin typeface="メイリオ" pitchFamily="50" charset="-128"/>
                <a:ea typeface="メイリオ" pitchFamily="50" charset="-128"/>
                <a:cs typeface="メイリオ" pitchFamily="50" charset="-128"/>
              </a:rPr>
              <a:t>Top10</a:t>
            </a:r>
            <a:r>
              <a:rPr lang="ja-JP" altLang="en-US" sz="2800" b="1" dirty="0" smtClean="0">
                <a:solidFill>
                  <a:prstClr val="white"/>
                </a:solidFill>
                <a:latin typeface="メイリオ" pitchFamily="50" charset="-128"/>
                <a:ea typeface="メイリオ" pitchFamily="50" charset="-128"/>
                <a:cs typeface="メイリオ" pitchFamily="50" charset="-128"/>
              </a:rPr>
              <a:t>）</a:t>
            </a:r>
            <a:endParaRPr lang="ja-JP" altLang="en-US" sz="2800" b="1" dirty="0">
              <a:solidFill>
                <a:prstClr val="white"/>
              </a:solidFill>
              <a:latin typeface="メイリオ" pitchFamily="50" charset="-128"/>
              <a:ea typeface="メイリオ" pitchFamily="50" charset="-128"/>
              <a:cs typeface="メイリオ" pitchFamily="50" charset="-128"/>
            </a:endParaRPr>
          </a:p>
        </p:txBody>
      </p:sp>
      <p:graphicFrame>
        <p:nvGraphicFramePr>
          <p:cNvPr id="3" name="表 2"/>
          <p:cNvGraphicFramePr>
            <a:graphicFrameLocks noGrp="1"/>
          </p:cNvGraphicFramePr>
          <p:nvPr>
            <p:extLst/>
          </p:nvPr>
        </p:nvGraphicFramePr>
        <p:xfrm>
          <a:off x="82676" y="753035"/>
          <a:ext cx="9014143" cy="5862917"/>
        </p:xfrm>
        <a:graphic>
          <a:graphicData uri="http://schemas.openxmlformats.org/drawingml/2006/table">
            <a:tbl>
              <a:tblPr/>
              <a:tblGrid>
                <a:gridCol w="290467"/>
                <a:gridCol w="1452332"/>
                <a:gridCol w="290467"/>
                <a:gridCol w="1452332"/>
                <a:gridCol w="290467"/>
                <a:gridCol w="1452332"/>
                <a:gridCol w="290467"/>
                <a:gridCol w="1452332"/>
                <a:gridCol w="290467"/>
                <a:gridCol w="1452332"/>
                <a:gridCol w="300148"/>
              </a:tblGrid>
              <a:tr h="221030">
                <a:tc rowSpan="2">
                  <a:txBody>
                    <a:bodyPr/>
                    <a:lstStyle/>
                    <a:p>
                      <a:pPr algn="ctr" fontAlgn="ctr"/>
                      <a:r>
                        <a:rPr lang="ja-JP" altLang="en-US" sz="1200" b="0" i="0" u="none" strike="noStrike" dirty="0">
                          <a:solidFill>
                            <a:schemeClr val="bg1"/>
                          </a:solidFill>
                          <a:effectLst/>
                          <a:latin typeface="メイリオ" panose="020B0604030504040204" pitchFamily="50" charset="-128"/>
                          <a:ea typeface="メイリオ" panose="020B0604030504040204" pitchFamily="50" charset="-128"/>
                        </a:rPr>
                        <a:t>順位</a:t>
                      </a:r>
                    </a:p>
                  </a:txBody>
                  <a:tcPr marL="6630" marR="6630" marT="6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c gridSpan="2">
                  <a:txBody>
                    <a:bodyPr/>
                    <a:lstStyle/>
                    <a:p>
                      <a:pPr algn="ctr" fontAlgn="ctr"/>
                      <a:r>
                        <a:rPr lang="en-US" sz="1200" b="0" i="0" u="none" strike="noStrike" dirty="0">
                          <a:solidFill>
                            <a:schemeClr val="bg1"/>
                          </a:solidFill>
                          <a:effectLst/>
                          <a:latin typeface="メイリオ" panose="020B0604030504040204" pitchFamily="50" charset="-128"/>
                          <a:ea typeface="メイリオ" panose="020B0604030504040204" pitchFamily="50" charset="-128"/>
                        </a:rPr>
                        <a:t>H27.12</a:t>
                      </a:r>
                    </a:p>
                  </a:txBody>
                  <a:tcPr marL="6630" marR="6630" marT="6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c hMerge="1">
                  <a:txBody>
                    <a:bodyPr/>
                    <a:lstStyle/>
                    <a:p>
                      <a:endParaRPr kumimoji="1" lang="ja-JP" altLang="en-US"/>
                    </a:p>
                  </a:txBody>
                  <a:tcPr/>
                </a:tc>
                <a:tc gridSpan="2">
                  <a:txBody>
                    <a:bodyPr/>
                    <a:lstStyle/>
                    <a:p>
                      <a:pPr algn="ctr" fontAlgn="ctr"/>
                      <a:r>
                        <a:rPr lang="en-US" sz="1200" b="0" i="0" u="none" strike="noStrike">
                          <a:solidFill>
                            <a:schemeClr val="bg1"/>
                          </a:solidFill>
                          <a:effectLst/>
                          <a:latin typeface="メイリオ" panose="020B0604030504040204" pitchFamily="50" charset="-128"/>
                          <a:ea typeface="メイリオ" panose="020B0604030504040204" pitchFamily="50" charset="-128"/>
                        </a:rPr>
                        <a:t>H28.1</a:t>
                      </a:r>
                    </a:p>
                  </a:txBody>
                  <a:tcPr marL="6630" marR="6630" marT="6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c hMerge="1">
                  <a:txBody>
                    <a:bodyPr/>
                    <a:lstStyle/>
                    <a:p>
                      <a:endParaRPr kumimoji="1" lang="ja-JP" altLang="en-US"/>
                    </a:p>
                  </a:txBody>
                  <a:tcPr/>
                </a:tc>
                <a:tc gridSpan="2">
                  <a:txBody>
                    <a:bodyPr/>
                    <a:lstStyle/>
                    <a:p>
                      <a:pPr algn="ctr" fontAlgn="ctr"/>
                      <a:r>
                        <a:rPr lang="en-US" sz="1200" b="0" i="0" u="none" strike="noStrike">
                          <a:solidFill>
                            <a:schemeClr val="bg1"/>
                          </a:solidFill>
                          <a:effectLst/>
                          <a:latin typeface="メイリオ" panose="020B0604030504040204" pitchFamily="50" charset="-128"/>
                          <a:ea typeface="メイリオ" panose="020B0604030504040204" pitchFamily="50" charset="-128"/>
                        </a:rPr>
                        <a:t>H28.2</a:t>
                      </a:r>
                    </a:p>
                  </a:txBody>
                  <a:tcPr marL="6630" marR="6630" marT="6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c hMerge="1">
                  <a:txBody>
                    <a:bodyPr/>
                    <a:lstStyle/>
                    <a:p>
                      <a:endParaRPr kumimoji="1" lang="ja-JP" altLang="en-US"/>
                    </a:p>
                  </a:txBody>
                  <a:tcPr/>
                </a:tc>
                <a:tc gridSpan="2">
                  <a:txBody>
                    <a:bodyPr/>
                    <a:lstStyle/>
                    <a:p>
                      <a:pPr algn="ctr" fontAlgn="ctr"/>
                      <a:r>
                        <a:rPr lang="en-US" sz="1200" b="0" i="0" u="none" strike="noStrike">
                          <a:solidFill>
                            <a:schemeClr val="bg1"/>
                          </a:solidFill>
                          <a:effectLst/>
                          <a:latin typeface="メイリオ" panose="020B0604030504040204" pitchFamily="50" charset="-128"/>
                          <a:ea typeface="メイリオ" panose="020B0604030504040204" pitchFamily="50" charset="-128"/>
                        </a:rPr>
                        <a:t>H28.3</a:t>
                      </a:r>
                    </a:p>
                  </a:txBody>
                  <a:tcPr marL="6630" marR="6630" marT="6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c hMerge="1">
                  <a:txBody>
                    <a:bodyPr/>
                    <a:lstStyle/>
                    <a:p>
                      <a:endParaRPr kumimoji="1" lang="ja-JP" altLang="en-US"/>
                    </a:p>
                  </a:txBody>
                  <a:tcPr/>
                </a:tc>
                <a:tc gridSpan="2">
                  <a:txBody>
                    <a:bodyPr/>
                    <a:lstStyle/>
                    <a:p>
                      <a:pPr algn="ctr" fontAlgn="ctr"/>
                      <a:r>
                        <a:rPr lang="en-US" sz="1200" b="0" i="0" u="none" strike="noStrike" dirty="0">
                          <a:solidFill>
                            <a:schemeClr val="bg1"/>
                          </a:solidFill>
                          <a:effectLst/>
                          <a:latin typeface="メイリオ" panose="020B0604030504040204" pitchFamily="50" charset="-128"/>
                          <a:ea typeface="メイリオ" panose="020B0604030504040204" pitchFamily="50" charset="-128"/>
                        </a:rPr>
                        <a:t>H28.4</a:t>
                      </a:r>
                    </a:p>
                  </a:txBody>
                  <a:tcPr marL="6630" marR="6630" marT="6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c hMerge="1">
                  <a:txBody>
                    <a:bodyPr/>
                    <a:lstStyle/>
                    <a:p>
                      <a:endParaRPr kumimoji="1" lang="ja-JP" altLang="en-US"/>
                    </a:p>
                  </a:txBody>
                  <a:tcPr/>
                </a:tc>
              </a:tr>
              <a:tr h="221030">
                <a:tc vMerge="1">
                  <a:txBody>
                    <a:bodyPr/>
                    <a:lstStyle/>
                    <a:p>
                      <a:endParaRPr kumimoji="1" lang="ja-JP" altLang="en-US"/>
                    </a:p>
                  </a:txBody>
                  <a:tcPr/>
                </a:tc>
                <a:tc>
                  <a:txBody>
                    <a:bodyPr/>
                    <a:lstStyle/>
                    <a:p>
                      <a:pPr algn="ctr" fontAlgn="ctr"/>
                      <a:r>
                        <a:rPr lang="ja-JP" altLang="en-US" sz="1200" b="0" i="0" u="none" strike="noStrike" dirty="0">
                          <a:solidFill>
                            <a:schemeClr val="bg1"/>
                          </a:solidFill>
                          <a:effectLst/>
                          <a:latin typeface="メイリオ" panose="020B0604030504040204" pitchFamily="50" charset="-128"/>
                          <a:ea typeface="メイリオ" panose="020B0604030504040204" pitchFamily="50" charset="-128"/>
                        </a:rPr>
                        <a:t>ファイル名</a:t>
                      </a:r>
                    </a:p>
                  </a:txBody>
                  <a:tcPr marL="6630" marR="6630" marT="6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fontAlgn="ctr"/>
                      <a:r>
                        <a:rPr lang="ja-JP" altLang="en-US" sz="1000" b="0" i="0" u="none" strike="noStrike" dirty="0">
                          <a:solidFill>
                            <a:schemeClr val="bg1"/>
                          </a:solidFill>
                          <a:effectLst/>
                          <a:latin typeface="メイリオ" panose="020B0604030504040204" pitchFamily="50" charset="-128"/>
                          <a:ea typeface="メイリオ" panose="020B0604030504040204" pitchFamily="50" charset="-128"/>
                        </a:rPr>
                        <a:t>件数</a:t>
                      </a:r>
                    </a:p>
                  </a:txBody>
                  <a:tcPr marL="6630" marR="6630" marT="6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fontAlgn="ctr"/>
                      <a:r>
                        <a:rPr lang="ja-JP" altLang="en-US" sz="1200" b="0" i="0" u="none" strike="noStrike" dirty="0">
                          <a:solidFill>
                            <a:schemeClr val="bg1"/>
                          </a:solidFill>
                          <a:effectLst/>
                          <a:latin typeface="メイリオ" panose="020B0604030504040204" pitchFamily="50" charset="-128"/>
                          <a:ea typeface="メイリオ" panose="020B0604030504040204" pitchFamily="50" charset="-128"/>
                        </a:rPr>
                        <a:t>ファイル名</a:t>
                      </a:r>
                    </a:p>
                  </a:txBody>
                  <a:tcPr marL="6630" marR="6630" marT="6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fontAlgn="ctr"/>
                      <a:r>
                        <a:rPr lang="ja-JP" altLang="en-US" sz="1000" b="0" i="0" u="none" strike="noStrike" dirty="0">
                          <a:solidFill>
                            <a:schemeClr val="bg1"/>
                          </a:solidFill>
                          <a:effectLst/>
                          <a:latin typeface="メイリオ" panose="020B0604030504040204" pitchFamily="50" charset="-128"/>
                          <a:ea typeface="メイリオ" panose="020B0604030504040204" pitchFamily="50" charset="-128"/>
                        </a:rPr>
                        <a:t>件数</a:t>
                      </a:r>
                    </a:p>
                  </a:txBody>
                  <a:tcPr marL="6630" marR="6630" marT="6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fontAlgn="ctr"/>
                      <a:r>
                        <a:rPr lang="ja-JP" altLang="en-US" sz="1200" b="0" i="0" u="none" strike="noStrike" dirty="0">
                          <a:solidFill>
                            <a:schemeClr val="bg1"/>
                          </a:solidFill>
                          <a:effectLst/>
                          <a:latin typeface="メイリオ" panose="020B0604030504040204" pitchFamily="50" charset="-128"/>
                          <a:ea typeface="メイリオ" panose="020B0604030504040204" pitchFamily="50" charset="-128"/>
                        </a:rPr>
                        <a:t>ファイル名</a:t>
                      </a:r>
                    </a:p>
                  </a:txBody>
                  <a:tcPr marL="6630" marR="6630" marT="6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fontAlgn="ctr"/>
                      <a:r>
                        <a:rPr lang="ja-JP" altLang="en-US" sz="1000" b="0" i="0" u="none" strike="noStrike" dirty="0">
                          <a:solidFill>
                            <a:schemeClr val="bg1"/>
                          </a:solidFill>
                          <a:effectLst/>
                          <a:latin typeface="メイリオ" panose="020B0604030504040204" pitchFamily="50" charset="-128"/>
                          <a:ea typeface="メイリオ" panose="020B0604030504040204" pitchFamily="50" charset="-128"/>
                        </a:rPr>
                        <a:t>件数</a:t>
                      </a:r>
                    </a:p>
                  </a:txBody>
                  <a:tcPr marL="6630" marR="6630" marT="6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fontAlgn="ctr"/>
                      <a:r>
                        <a:rPr lang="ja-JP" altLang="en-US" sz="1200" b="0" i="0" u="none" strike="noStrike" dirty="0">
                          <a:solidFill>
                            <a:schemeClr val="bg1"/>
                          </a:solidFill>
                          <a:effectLst/>
                          <a:latin typeface="メイリオ" panose="020B0604030504040204" pitchFamily="50" charset="-128"/>
                          <a:ea typeface="メイリオ" panose="020B0604030504040204" pitchFamily="50" charset="-128"/>
                        </a:rPr>
                        <a:t>ファイル名</a:t>
                      </a:r>
                    </a:p>
                  </a:txBody>
                  <a:tcPr marL="6630" marR="6630" marT="6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fontAlgn="ctr"/>
                      <a:r>
                        <a:rPr lang="ja-JP" altLang="en-US" sz="1000" b="0" i="0" u="none" strike="noStrike" dirty="0">
                          <a:solidFill>
                            <a:schemeClr val="bg1"/>
                          </a:solidFill>
                          <a:effectLst/>
                          <a:latin typeface="メイリオ" panose="020B0604030504040204" pitchFamily="50" charset="-128"/>
                          <a:ea typeface="メイリオ" panose="020B0604030504040204" pitchFamily="50" charset="-128"/>
                        </a:rPr>
                        <a:t>件数</a:t>
                      </a:r>
                    </a:p>
                  </a:txBody>
                  <a:tcPr marL="6630" marR="6630" marT="6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fontAlgn="ctr"/>
                      <a:r>
                        <a:rPr lang="ja-JP" altLang="en-US" sz="1200" b="0" i="0" u="none" strike="noStrike" dirty="0">
                          <a:solidFill>
                            <a:schemeClr val="bg1"/>
                          </a:solidFill>
                          <a:effectLst/>
                          <a:latin typeface="メイリオ" panose="020B0604030504040204" pitchFamily="50" charset="-128"/>
                          <a:ea typeface="メイリオ" panose="020B0604030504040204" pitchFamily="50" charset="-128"/>
                        </a:rPr>
                        <a:t>ファイル名</a:t>
                      </a:r>
                    </a:p>
                  </a:txBody>
                  <a:tcPr marL="6630" marR="6630" marT="6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fontAlgn="ctr"/>
                      <a:r>
                        <a:rPr lang="ja-JP" altLang="en-US" sz="1000" b="0" i="0" u="none" strike="noStrike" dirty="0">
                          <a:solidFill>
                            <a:schemeClr val="bg1"/>
                          </a:solidFill>
                          <a:effectLst/>
                          <a:latin typeface="メイリオ" panose="020B0604030504040204" pitchFamily="50" charset="-128"/>
                          <a:ea typeface="メイリオ" panose="020B0604030504040204" pitchFamily="50" charset="-128"/>
                        </a:rPr>
                        <a:t>件数</a:t>
                      </a:r>
                    </a:p>
                  </a:txBody>
                  <a:tcPr marL="6630" marR="6630" marT="6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r>
              <a:tr h="530472">
                <a:tc>
                  <a:txBody>
                    <a:bodyPr/>
                    <a:lstStyle/>
                    <a:p>
                      <a:pPr algn="ctr" fontAlgn="ctr"/>
                      <a:r>
                        <a:rPr lang="en-US" altLang="ja-JP" sz="1200" b="0" i="0" u="none" strike="noStrike" dirty="0">
                          <a:solidFill>
                            <a:schemeClr val="bg1"/>
                          </a:solidFill>
                          <a:effectLst/>
                          <a:latin typeface="メイリオ" panose="020B0604030504040204" pitchFamily="50" charset="-128"/>
                          <a:ea typeface="メイリオ" panose="020B0604030504040204" pitchFamily="50" charset="-128"/>
                        </a:rPr>
                        <a:t>1</a:t>
                      </a:r>
                    </a:p>
                  </a:txBody>
                  <a:tcPr marL="6630" marR="6630" marT="6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c>
                  <a:txBody>
                    <a:bodyPr/>
                    <a:lstStyle/>
                    <a:p>
                      <a:pPr algn="l" fontAlgn="ctr"/>
                      <a:r>
                        <a:rPr lang="ja-JP" altLang="en-US" sz="1050" b="0" i="0" u="none" strike="noStrike" dirty="0" err="1">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しず</a:t>
                      </a:r>
                      <a:r>
                        <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まえおさかな処マップ　掲載飲食店</a:t>
                      </a:r>
                    </a:p>
                  </a:txBody>
                  <a:tcPr marL="6630" marR="6630" marT="6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1" i="0" u="none" strike="noStrike" dirty="0">
                          <a:solidFill>
                            <a:srgbClr val="000000"/>
                          </a:solidFill>
                          <a:effectLst/>
                          <a:latin typeface="+mj-ea"/>
                          <a:ea typeface="+mj-ea"/>
                        </a:rPr>
                        <a:t>56</a:t>
                      </a:r>
                    </a:p>
                  </a:txBody>
                  <a:tcPr marL="6630" marR="6630" marT="6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TW"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H27.12</a:t>
                      </a:r>
                      <a:r>
                        <a:rPr lang="zh-TW"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食品衛生関係営業新規許可施設</a:t>
                      </a:r>
                    </a:p>
                  </a:txBody>
                  <a:tcPr marL="6630" marR="6630" marT="6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400" b="1" i="0" u="none" strike="noStrike" dirty="0">
                          <a:solidFill>
                            <a:srgbClr val="000000"/>
                          </a:solidFill>
                          <a:effectLst/>
                          <a:latin typeface="+mj-ea"/>
                          <a:ea typeface="+mj-ea"/>
                        </a:rPr>
                        <a:t>47</a:t>
                      </a:r>
                    </a:p>
                  </a:txBody>
                  <a:tcPr marL="6630" marR="6630" marT="6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altLang="zh-TW"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H28.1</a:t>
                      </a:r>
                      <a:r>
                        <a:rPr lang="zh-TW"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食品衛生関係営業新規許可施設</a:t>
                      </a:r>
                    </a:p>
                  </a:txBody>
                  <a:tcPr marL="6630" marR="6630" marT="6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400" b="1" i="0" u="none" strike="noStrike" dirty="0">
                          <a:solidFill>
                            <a:srgbClr val="000000"/>
                          </a:solidFill>
                          <a:effectLst/>
                          <a:latin typeface="+mj-ea"/>
                          <a:ea typeface="+mj-ea"/>
                        </a:rPr>
                        <a:t>22</a:t>
                      </a:r>
                    </a:p>
                  </a:txBody>
                  <a:tcPr marL="6630" marR="6630" marT="6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altLang="zh-TW"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H28.2</a:t>
                      </a:r>
                      <a:r>
                        <a:rPr lang="zh-TW"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食品衛生関係営業新規許可施設</a:t>
                      </a:r>
                    </a:p>
                  </a:txBody>
                  <a:tcPr marL="6630" marR="6630" marT="6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400" b="1" i="0" u="none" strike="noStrike" dirty="0">
                          <a:solidFill>
                            <a:srgbClr val="000000"/>
                          </a:solidFill>
                          <a:effectLst/>
                          <a:latin typeface="+mj-ea"/>
                          <a:ea typeface="+mj-ea"/>
                        </a:rPr>
                        <a:t>31</a:t>
                      </a:r>
                    </a:p>
                  </a:txBody>
                  <a:tcPr marL="6630" marR="6630" marT="6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zh-TW"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食品衛生関係営業許可全施設（</a:t>
                      </a:r>
                      <a:r>
                        <a:rPr lang="en-US" altLang="zh-TW"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H28.3.31</a:t>
                      </a:r>
                      <a:r>
                        <a:rPr lang="zh-TW"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現在）</a:t>
                      </a:r>
                    </a:p>
                  </a:txBody>
                  <a:tcPr marL="6630" marR="6630" marT="6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400" b="1" i="0" u="none" strike="noStrike" dirty="0">
                          <a:solidFill>
                            <a:srgbClr val="000000"/>
                          </a:solidFill>
                          <a:effectLst/>
                          <a:latin typeface="+mj-ea"/>
                          <a:ea typeface="+mj-ea"/>
                        </a:rPr>
                        <a:t>36</a:t>
                      </a:r>
                    </a:p>
                  </a:txBody>
                  <a:tcPr marL="6630" marR="6630" marT="6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530472">
                <a:tc>
                  <a:txBody>
                    <a:bodyPr/>
                    <a:lstStyle/>
                    <a:p>
                      <a:pPr algn="ctr" fontAlgn="ctr"/>
                      <a:r>
                        <a:rPr lang="en-US" altLang="ja-JP" sz="1200" b="0" i="0" u="none" strike="noStrike" dirty="0">
                          <a:solidFill>
                            <a:schemeClr val="bg1"/>
                          </a:solidFill>
                          <a:effectLst/>
                          <a:latin typeface="メイリオ" panose="020B0604030504040204" pitchFamily="50" charset="-128"/>
                          <a:ea typeface="メイリオ" panose="020B0604030504040204" pitchFamily="50" charset="-128"/>
                        </a:rPr>
                        <a:t>2</a:t>
                      </a:r>
                    </a:p>
                  </a:txBody>
                  <a:tcPr marL="6630" marR="6630" marT="6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c>
                  <a:txBody>
                    <a:bodyPr/>
                    <a:lstStyle/>
                    <a:p>
                      <a:pPr algn="l" fontAlgn="ctr"/>
                      <a:r>
                        <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路上喫煙禁止エリアマップ</a:t>
                      </a: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_pdf</a:t>
                      </a:r>
                    </a:p>
                  </a:txBody>
                  <a:tcPr marL="6630" marR="6630" marT="6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1" i="0" u="none" strike="noStrike" dirty="0">
                          <a:solidFill>
                            <a:srgbClr val="000000"/>
                          </a:solidFill>
                          <a:effectLst/>
                          <a:latin typeface="+mj-ea"/>
                          <a:ea typeface="+mj-ea"/>
                        </a:rPr>
                        <a:t>37</a:t>
                      </a:r>
                    </a:p>
                  </a:txBody>
                  <a:tcPr marL="6630" marR="6630" marT="6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食品衛生関係営業許可全施設（</a:t>
                      </a:r>
                      <a:r>
                        <a:rPr lang="en-US" altLang="zh-TW"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H27.3.31</a:t>
                      </a:r>
                      <a:r>
                        <a:rPr lang="zh-TW"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現在）</a:t>
                      </a:r>
                    </a:p>
                  </a:txBody>
                  <a:tcPr marL="6630" marR="6630" marT="6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400" b="1" i="0" u="none" strike="noStrike" dirty="0">
                          <a:solidFill>
                            <a:srgbClr val="000000"/>
                          </a:solidFill>
                          <a:effectLst/>
                          <a:latin typeface="+mj-ea"/>
                          <a:ea typeface="+mj-ea"/>
                        </a:rPr>
                        <a:t>37</a:t>
                      </a:r>
                    </a:p>
                  </a:txBody>
                  <a:tcPr marL="6630" marR="6630" marT="6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zh-TW"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食品衛生関係営業許可全施設（</a:t>
                      </a:r>
                      <a:r>
                        <a:rPr lang="en-US" altLang="zh-TW"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H27.3.31</a:t>
                      </a:r>
                      <a:r>
                        <a:rPr lang="zh-TW"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現在）</a:t>
                      </a:r>
                    </a:p>
                  </a:txBody>
                  <a:tcPr marL="6630" marR="6630" marT="6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400" b="1" i="0" u="none" strike="noStrike" dirty="0">
                          <a:solidFill>
                            <a:srgbClr val="000000"/>
                          </a:solidFill>
                          <a:effectLst/>
                          <a:latin typeface="+mj-ea"/>
                          <a:ea typeface="+mj-ea"/>
                        </a:rPr>
                        <a:t>21</a:t>
                      </a:r>
                    </a:p>
                  </a:txBody>
                  <a:tcPr marL="6630" marR="6630" marT="6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zh-TW"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食品衛生関係営業許可全施設（</a:t>
                      </a:r>
                      <a:r>
                        <a:rPr lang="en-US" altLang="zh-TW"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H27.3.31</a:t>
                      </a:r>
                      <a:r>
                        <a:rPr lang="zh-TW"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現在）</a:t>
                      </a:r>
                    </a:p>
                  </a:txBody>
                  <a:tcPr marL="6630" marR="6630" marT="6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400" b="1" i="0" u="none" strike="noStrike" dirty="0">
                          <a:solidFill>
                            <a:srgbClr val="000000"/>
                          </a:solidFill>
                          <a:effectLst/>
                          <a:latin typeface="+mj-ea"/>
                          <a:ea typeface="+mj-ea"/>
                        </a:rPr>
                        <a:t>20</a:t>
                      </a:r>
                    </a:p>
                  </a:txBody>
                  <a:tcPr marL="6630" marR="6630" marT="6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altLang="zh-TW"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H28.3</a:t>
                      </a:r>
                      <a:r>
                        <a:rPr lang="zh-TW"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食品衛生関係営業新規許可施設</a:t>
                      </a:r>
                    </a:p>
                  </a:txBody>
                  <a:tcPr marL="6630" marR="6630" marT="6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400" b="1" i="0" u="none" strike="noStrike" dirty="0">
                          <a:solidFill>
                            <a:srgbClr val="000000"/>
                          </a:solidFill>
                          <a:effectLst/>
                          <a:latin typeface="+mj-ea"/>
                          <a:ea typeface="+mj-ea"/>
                        </a:rPr>
                        <a:t>35</a:t>
                      </a:r>
                    </a:p>
                  </a:txBody>
                  <a:tcPr marL="6630" marR="6630" marT="6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547063">
                <a:tc>
                  <a:txBody>
                    <a:bodyPr/>
                    <a:lstStyle/>
                    <a:p>
                      <a:pPr algn="ctr" fontAlgn="ctr"/>
                      <a:r>
                        <a:rPr lang="en-US" altLang="ja-JP" sz="1200" b="0" i="0" u="none" strike="noStrike" dirty="0">
                          <a:solidFill>
                            <a:schemeClr val="bg1"/>
                          </a:solidFill>
                          <a:effectLst/>
                          <a:latin typeface="メイリオ" panose="020B0604030504040204" pitchFamily="50" charset="-128"/>
                          <a:ea typeface="メイリオ" panose="020B0604030504040204" pitchFamily="50" charset="-128"/>
                        </a:rPr>
                        <a:t>3</a:t>
                      </a:r>
                    </a:p>
                  </a:txBody>
                  <a:tcPr marL="6630" marR="6630" marT="6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c>
                  <a:txBody>
                    <a:bodyPr/>
                    <a:lstStyle/>
                    <a:p>
                      <a:pPr algn="l" fontAlgn="ctr"/>
                      <a:r>
                        <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葵区ヒヤリハットマップ</a:t>
                      </a:r>
                    </a:p>
                  </a:txBody>
                  <a:tcPr marL="6630" marR="6630" marT="6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1400" b="1" i="0" u="none" strike="noStrike" dirty="0">
                          <a:solidFill>
                            <a:srgbClr val="000000"/>
                          </a:solidFill>
                          <a:effectLst/>
                          <a:latin typeface="+mj-ea"/>
                          <a:ea typeface="+mj-ea"/>
                        </a:rPr>
                        <a:t>33</a:t>
                      </a:r>
                    </a:p>
                  </a:txBody>
                  <a:tcPr marL="6630" marR="6630" marT="6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葵区ヒヤリハットマップ</a:t>
                      </a:r>
                    </a:p>
                  </a:txBody>
                  <a:tcPr marL="6630" marR="6630" marT="6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1400" b="1" i="0" u="none" strike="noStrike" dirty="0">
                          <a:solidFill>
                            <a:srgbClr val="000000"/>
                          </a:solidFill>
                          <a:effectLst/>
                          <a:latin typeface="+mj-ea"/>
                          <a:ea typeface="+mj-ea"/>
                        </a:rPr>
                        <a:t>25</a:t>
                      </a:r>
                    </a:p>
                  </a:txBody>
                  <a:tcPr marL="6630" marR="6630" marT="6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委託契約等に係る競争入札参加資格認定者名簿</a:t>
                      </a:r>
                    </a:p>
                  </a:txBody>
                  <a:tcPr marL="6630" marR="6630" marT="6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1400" b="1" i="0" u="none" strike="noStrike" dirty="0">
                          <a:solidFill>
                            <a:srgbClr val="000000"/>
                          </a:solidFill>
                          <a:effectLst/>
                          <a:latin typeface="+mj-ea"/>
                          <a:ea typeface="+mj-ea"/>
                        </a:rPr>
                        <a:t>19</a:t>
                      </a:r>
                    </a:p>
                  </a:txBody>
                  <a:tcPr marL="6630" marR="6630" marT="6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altLang="zh-TW"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H28.1</a:t>
                      </a:r>
                      <a:r>
                        <a:rPr lang="zh-TW"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食品衛生関係営業新規許可施設</a:t>
                      </a:r>
                    </a:p>
                  </a:txBody>
                  <a:tcPr marL="6630" marR="6630" marT="6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400" b="1" i="0" u="none" strike="noStrike" dirty="0">
                          <a:solidFill>
                            <a:srgbClr val="000000"/>
                          </a:solidFill>
                          <a:effectLst/>
                          <a:latin typeface="+mj-ea"/>
                          <a:ea typeface="+mj-ea"/>
                        </a:rPr>
                        <a:t>17</a:t>
                      </a:r>
                    </a:p>
                  </a:txBody>
                  <a:tcPr marL="6630" marR="6630" marT="6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altLang="zh-TW"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H28.1</a:t>
                      </a:r>
                      <a:r>
                        <a:rPr lang="zh-TW"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食品衛生関係営業新規許可施設</a:t>
                      </a:r>
                    </a:p>
                  </a:txBody>
                  <a:tcPr marL="6630" marR="6630" marT="6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400" b="1" i="0" u="none" strike="noStrike" dirty="0">
                          <a:solidFill>
                            <a:srgbClr val="000000"/>
                          </a:solidFill>
                          <a:effectLst/>
                          <a:latin typeface="+mj-ea"/>
                          <a:ea typeface="+mj-ea"/>
                        </a:rPr>
                        <a:t>9</a:t>
                      </a:r>
                    </a:p>
                  </a:txBody>
                  <a:tcPr marL="6630" marR="6630" marT="6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530472">
                <a:tc>
                  <a:txBody>
                    <a:bodyPr/>
                    <a:lstStyle/>
                    <a:p>
                      <a:pPr algn="ctr" fontAlgn="ctr"/>
                      <a:r>
                        <a:rPr lang="en-US" altLang="ja-JP" sz="1200" b="0" i="0" u="none" strike="noStrike" dirty="0">
                          <a:solidFill>
                            <a:schemeClr val="bg1"/>
                          </a:solidFill>
                          <a:effectLst/>
                          <a:latin typeface="メイリオ" panose="020B0604030504040204" pitchFamily="50" charset="-128"/>
                          <a:ea typeface="メイリオ" panose="020B0604030504040204" pitchFamily="50" charset="-128"/>
                        </a:rPr>
                        <a:t>4</a:t>
                      </a:r>
                    </a:p>
                  </a:txBody>
                  <a:tcPr marL="6630" marR="6630" marT="6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c>
                  <a:txBody>
                    <a:bodyPr/>
                    <a:lstStyle/>
                    <a:p>
                      <a:pPr algn="l" fontAlgn="ctr"/>
                      <a:r>
                        <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オープンデータサイト利用状況</a:t>
                      </a: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_csv</a:t>
                      </a:r>
                    </a:p>
                  </a:txBody>
                  <a:tcPr marL="6630" marR="6630" marT="6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1" i="0" u="none" strike="noStrike" dirty="0">
                          <a:solidFill>
                            <a:srgbClr val="000000"/>
                          </a:solidFill>
                          <a:effectLst/>
                          <a:latin typeface="+mj-ea"/>
                          <a:ea typeface="+mj-ea"/>
                        </a:rPr>
                        <a:t>32</a:t>
                      </a:r>
                    </a:p>
                  </a:txBody>
                  <a:tcPr marL="6630" marR="6630" marT="6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静岡市の主要観光地の画像データ</a:t>
                      </a:r>
                    </a:p>
                  </a:txBody>
                  <a:tcPr marL="6630" marR="6630" marT="6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1" i="0" u="none" strike="noStrike" dirty="0">
                          <a:solidFill>
                            <a:srgbClr val="000000"/>
                          </a:solidFill>
                          <a:effectLst/>
                          <a:latin typeface="+mj-ea"/>
                          <a:ea typeface="+mj-ea"/>
                        </a:rPr>
                        <a:t>24</a:t>
                      </a:r>
                    </a:p>
                  </a:txBody>
                  <a:tcPr marL="6630" marR="6630" marT="6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オープンデータサイト利用状況</a:t>
                      </a: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_csv</a:t>
                      </a:r>
                    </a:p>
                  </a:txBody>
                  <a:tcPr marL="6630" marR="6630" marT="6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1" i="0" u="none" strike="noStrike" dirty="0">
                          <a:solidFill>
                            <a:srgbClr val="000000"/>
                          </a:solidFill>
                          <a:effectLst/>
                          <a:latin typeface="+mj-ea"/>
                          <a:ea typeface="+mj-ea"/>
                        </a:rPr>
                        <a:t>13</a:t>
                      </a:r>
                    </a:p>
                  </a:txBody>
                  <a:tcPr marL="6630" marR="6630" marT="6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病院台帳</a:t>
                      </a:r>
                    </a:p>
                  </a:txBody>
                  <a:tcPr marL="6630" marR="6630" marT="6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1" i="0" u="none" strike="noStrike" dirty="0">
                          <a:solidFill>
                            <a:srgbClr val="000000"/>
                          </a:solidFill>
                          <a:effectLst/>
                          <a:latin typeface="+mj-ea"/>
                          <a:ea typeface="+mj-ea"/>
                        </a:rPr>
                        <a:t>11</a:t>
                      </a:r>
                    </a:p>
                  </a:txBody>
                  <a:tcPr marL="6630" marR="6630" marT="6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TW"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H28.2</a:t>
                      </a:r>
                      <a:r>
                        <a:rPr lang="zh-TW"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食品衛生関係営業新規許可施設</a:t>
                      </a:r>
                    </a:p>
                  </a:txBody>
                  <a:tcPr marL="6630" marR="6630" marT="6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400" b="1" i="0" u="none" strike="noStrike" dirty="0">
                          <a:solidFill>
                            <a:srgbClr val="000000"/>
                          </a:solidFill>
                          <a:effectLst/>
                          <a:latin typeface="+mj-ea"/>
                          <a:ea typeface="+mj-ea"/>
                        </a:rPr>
                        <a:t>9</a:t>
                      </a:r>
                    </a:p>
                  </a:txBody>
                  <a:tcPr marL="6630" marR="6630" marT="6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547063">
                <a:tc>
                  <a:txBody>
                    <a:bodyPr/>
                    <a:lstStyle/>
                    <a:p>
                      <a:pPr algn="ctr" fontAlgn="ctr"/>
                      <a:r>
                        <a:rPr lang="en-US" altLang="ja-JP" sz="1200" b="0" i="0" u="none" strike="noStrike" dirty="0">
                          <a:solidFill>
                            <a:schemeClr val="bg1"/>
                          </a:solidFill>
                          <a:effectLst/>
                          <a:latin typeface="メイリオ" panose="020B0604030504040204" pitchFamily="50" charset="-128"/>
                          <a:ea typeface="メイリオ" panose="020B0604030504040204" pitchFamily="50" charset="-128"/>
                        </a:rPr>
                        <a:t>5</a:t>
                      </a:r>
                    </a:p>
                  </a:txBody>
                  <a:tcPr marL="6630" marR="6630" marT="6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c>
                  <a:txBody>
                    <a:bodyPr/>
                    <a:lstStyle/>
                    <a:p>
                      <a:pPr algn="l" fontAlgn="ctr"/>
                      <a:r>
                        <a:rPr lang="en-US" altLang="zh-TW"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H27.11</a:t>
                      </a:r>
                      <a:r>
                        <a:rPr lang="zh-TW"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食品衛生関係営業新規許可施設</a:t>
                      </a:r>
                    </a:p>
                  </a:txBody>
                  <a:tcPr marL="6630" marR="6630" marT="6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400" b="1" i="0" u="none" strike="noStrike" dirty="0">
                          <a:solidFill>
                            <a:srgbClr val="000000"/>
                          </a:solidFill>
                          <a:effectLst/>
                          <a:latin typeface="+mj-ea"/>
                          <a:ea typeface="+mj-ea"/>
                        </a:rPr>
                        <a:t>32</a:t>
                      </a:r>
                    </a:p>
                  </a:txBody>
                  <a:tcPr marL="6630" marR="6630" marT="6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価格調査結果（結果データ）</a:t>
                      </a: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_pdf</a:t>
                      </a:r>
                    </a:p>
                  </a:txBody>
                  <a:tcPr marL="6630" marR="6630" marT="6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1" i="0" u="none" strike="noStrike" dirty="0">
                          <a:solidFill>
                            <a:srgbClr val="000000"/>
                          </a:solidFill>
                          <a:effectLst/>
                          <a:latin typeface="+mj-ea"/>
                          <a:ea typeface="+mj-ea"/>
                        </a:rPr>
                        <a:t>20</a:t>
                      </a:r>
                    </a:p>
                  </a:txBody>
                  <a:tcPr marL="6630" marR="6630" marT="6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葵区ヒヤリハットマップ</a:t>
                      </a:r>
                    </a:p>
                  </a:txBody>
                  <a:tcPr marL="6630" marR="6630" marT="6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1400" b="1" i="0" u="none" strike="noStrike" dirty="0">
                          <a:solidFill>
                            <a:srgbClr val="000000"/>
                          </a:solidFill>
                          <a:effectLst/>
                          <a:latin typeface="+mj-ea"/>
                          <a:ea typeface="+mj-ea"/>
                        </a:rPr>
                        <a:t>13</a:t>
                      </a:r>
                    </a:p>
                  </a:txBody>
                  <a:tcPr marL="6630" marR="6630" marT="6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altLang="zh-TW"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H27.1-12</a:t>
                      </a:r>
                      <a:r>
                        <a:rPr lang="zh-TW"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食品衛生関係廃業施設（</a:t>
                      </a:r>
                      <a:r>
                        <a:rPr lang="en-US" altLang="zh-TW"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H28.1.31</a:t>
                      </a:r>
                      <a:r>
                        <a:rPr lang="zh-TW"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現在）</a:t>
                      </a:r>
                    </a:p>
                  </a:txBody>
                  <a:tcPr marL="6630" marR="6630" marT="6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400" b="1" i="0" u="none" strike="noStrike" dirty="0">
                          <a:solidFill>
                            <a:srgbClr val="000000"/>
                          </a:solidFill>
                          <a:effectLst/>
                          <a:latin typeface="+mj-ea"/>
                          <a:ea typeface="+mj-ea"/>
                        </a:rPr>
                        <a:t>10</a:t>
                      </a:r>
                    </a:p>
                  </a:txBody>
                  <a:tcPr marL="6630" marR="6630" marT="6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航空写真オルソ画像データ</a:t>
                      </a: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H26</a:t>
                      </a:r>
                      <a:r>
                        <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静岡市索引図</a:t>
                      </a: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_A3_130k</a:t>
                      </a:r>
                    </a:p>
                  </a:txBody>
                  <a:tcPr marL="6630" marR="6630" marT="6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1400" b="1" i="0" u="none" strike="noStrike" dirty="0">
                          <a:solidFill>
                            <a:srgbClr val="000000"/>
                          </a:solidFill>
                          <a:effectLst/>
                          <a:latin typeface="+mj-ea"/>
                          <a:ea typeface="+mj-ea"/>
                        </a:rPr>
                        <a:t>7</a:t>
                      </a:r>
                    </a:p>
                  </a:txBody>
                  <a:tcPr marL="6630" marR="6630" marT="6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547063">
                <a:tc>
                  <a:txBody>
                    <a:bodyPr/>
                    <a:lstStyle/>
                    <a:p>
                      <a:pPr algn="ctr" fontAlgn="ctr"/>
                      <a:r>
                        <a:rPr lang="en-US" altLang="ja-JP" sz="1200" b="0" i="0" u="none" strike="noStrike" dirty="0">
                          <a:solidFill>
                            <a:schemeClr val="bg1"/>
                          </a:solidFill>
                          <a:effectLst/>
                          <a:latin typeface="メイリオ" panose="020B0604030504040204" pitchFamily="50" charset="-128"/>
                          <a:ea typeface="メイリオ" panose="020B0604030504040204" pitchFamily="50" charset="-128"/>
                        </a:rPr>
                        <a:t>6</a:t>
                      </a:r>
                    </a:p>
                  </a:txBody>
                  <a:tcPr marL="6630" marR="6630" marT="6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c>
                  <a:txBody>
                    <a:bodyPr/>
                    <a:lstStyle/>
                    <a:p>
                      <a:pPr algn="l" fontAlgn="ctr"/>
                      <a:r>
                        <a:rPr lang="zh-TW"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食品衛生関係営業許可全施設（</a:t>
                      </a:r>
                      <a:r>
                        <a:rPr lang="en-US" altLang="zh-TW"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H27.3.31</a:t>
                      </a:r>
                      <a:r>
                        <a:rPr lang="zh-TW"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現在）</a:t>
                      </a:r>
                    </a:p>
                  </a:txBody>
                  <a:tcPr marL="6630" marR="6630" marT="6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400" b="1" i="0" u="none" strike="noStrike" dirty="0">
                          <a:solidFill>
                            <a:srgbClr val="000000"/>
                          </a:solidFill>
                          <a:effectLst/>
                          <a:latin typeface="+mj-ea"/>
                          <a:ea typeface="+mj-ea"/>
                        </a:rPr>
                        <a:t>29</a:t>
                      </a:r>
                    </a:p>
                  </a:txBody>
                  <a:tcPr marL="6630" marR="6630" marT="6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altLang="zh-TW"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H27.11</a:t>
                      </a:r>
                      <a:r>
                        <a:rPr lang="zh-TW"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食品衛生関係営業新規許可施設</a:t>
                      </a:r>
                    </a:p>
                  </a:txBody>
                  <a:tcPr marL="6630" marR="6630" marT="6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400" b="1" i="0" u="none" strike="noStrike" dirty="0">
                          <a:solidFill>
                            <a:srgbClr val="000000"/>
                          </a:solidFill>
                          <a:effectLst/>
                          <a:latin typeface="+mj-ea"/>
                          <a:ea typeface="+mj-ea"/>
                        </a:rPr>
                        <a:t>19</a:t>
                      </a:r>
                    </a:p>
                  </a:txBody>
                  <a:tcPr marL="6630" marR="6630" marT="6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三保松原 </a:t>
                      </a: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(1)_</a:t>
                      </a:r>
                      <a:r>
                        <a:rPr 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JPG</a:t>
                      </a:r>
                    </a:p>
                  </a:txBody>
                  <a:tcPr marL="6630" marR="6630" marT="6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1" i="0" u="none" strike="noStrike" dirty="0">
                          <a:solidFill>
                            <a:srgbClr val="000000"/>
                          </a:solidFill>
                          <a:effectLst/>
                          <a:latin typeface="+mj-ea"/>
                          <a:ea typeface="+mj-ea"/>
                        </a:rPr>
                        <a:t>9</a:t>
                      </a:r>
                    </a:p>
                  </a:txBody>
                  <a:tcPr marL="6630" marR="6630" marT="6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委託契約等に係る競争入札参加資格認定者名簿</a:t>
                      </a:r>
                    </a:p>
                  </a:txBody>
                  <a:tcPr marL="6630" marR="6630" marT="6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1400" b="1" i="0" u="none" strike="noStrike" dirty="0">
                          <a:solidFill>
                            <a:srgbClr val="000000"/>
                          </a:solidFill>
                          <a:effectLst/>
                          <a:latin typeface="+mj-ea"/>
                          <a:ea typeface="+mj-ea"/>
                        </a:rPr>
                        <a:t>9</a:t>
                      </a:r>
                    </a:p>
                  </a:txBody>
                  <a:tcPr marL="6630" marR="6630" marT="6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静岡市中央卸売市場　年報データ　平成</a:t>
                      </a: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27</a:t>
                      </a:r>
                      <a:r>
                        <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_csv</a:t>
                      </a:r>
                    </a:p>
                  </a:txBody>
                  <a:tcPr marL="6630" marR="6630" marT="6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1400" b="1" i="0" u="none" strike="noStrike" dirty="0">
                          <a:solidFill>
                            <a:srgbClr val="000000"/>
                          </a:solidFill>
                          <a:effectLst/>
                          <a:latin typeface="+mj-ea"/>
                          <a:ea typeface="+mj-ea"/>
                        </a:rPr>
                        <a:t>7</a:t>
                      </a:r>
                    </a:p>
                  </a:txBody>
                  <a:tcPr marL="6630" marR="6630" marT="6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547063">
                <a:tc>
                  <a:txBody>
                    <a:bodyPr/>
                    <a:lstStyle/>
                    <a:p>
                      <a:pPr algn="ctr" fontAlgn="ctr"/>
                      <a:r>
                        <a:rPr lang="en-US" altLang="ja-JP" sz="1200" b="0" i="0" u="none" strike="noStrike" dirty="0">
                          <a:solidFill>
                            <a:schemeClr val="bg1"/>
                          </a:solidFill>
                          <a:effectLst/>
                          <a:latin typeface="メイリオ" panose="020B0604030504040204" pitchFamily="50" charset="-128"/>
                          <a:ea typeface="メイリオ" panose="020B0604030504040204" pitchFamily="50" charset="-128"/>
                        </a:rPr>
                        <a:t>7</a:t>
                      </a:r>
                    </a:p>
                  </a:txBody>
                  <a:tcPr marL="6630" marR="6630" marT="6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c>
                  <a:txBody>
                    <a:bodyPr/>
                    <a:lstStyle/>
                    <a:p>
                      <a:pPr algn="l" fontAlgn="ctr"/>
                      <a:r>
                        <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価格調査結果（結果データ）</a:t>
                      </a: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_pdf</a:t>
                      </a:r>
                    </a:p>
                  </a:txBody>
                  <a:tcPr marL="6630" marR="6630" marT="6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1" i="0" u="none" strike="noStrike" dirty="0">
                          <a:solidFill>
                            <a:srgbClr val="000000"/>
                          </a:solidFill>
                          <a:effectLst/>
                          <a:latin typeface="+mj-ea"/>
                          <a:ea typeface="+mj-ea"/>
                        </a:rPr>
                        <a:t>27</a:t>
                      </a:r>
                    </a:p>
                  </a:txBody>
                  <a:tcPr marL="6630" marR="6630" marT="6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市内の公共施設における</a:t>
                      </a: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AED</a:t>
                      </a:r>
                      <a:r>
                        <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配置状況</a:t>
                      </a:r>
                    </a:p>
                  </a:txBody>
                  <a:tcPr marL="6630" marR="6630" marT="6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1" i="0" u="none" strike="noStrike" dirty="0">
                          <a:solidFill>
                            <a:srgbClr val="000000"/>
                          </a:solidFill>
                          <a:effectLst/>
                          <a:latin typeface="+mj-ea"/>
                          <a:ea typeface="+mj-ea"/>
                        </a:rPr>
                        <a:t>18</a:t>
                      </a:r>
                    </a:p>
                  </a:txBody>
                  <a:tcPr marL="6630" marR="6630" marT="6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dirty="0" err="1">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しぞ</a:t>
                      </a:r>
                      <a:r>
                        <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ーかおでん </a:t>
                      </a: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(1)_JPG</a:t>
                      </a:r>
                    </a:p>
                  </a:txBody>
                  <a:tcPr marL="6630" marR="6630" marT="6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1" i="0" u="none" strike="noStrike" dirty="0">
                          <a:solidFill>
                            <a:srgbClr val="000000"/>
                          </a:solidFill>
                          <a:effectLst/>
                          <a:latin typeface="+mj-ea"/>
                          <a:ea typeface="+mj-ea"/>
                        </a:rPr>
                        <a:t>9</a:t>
                      </a:r>
                    </a:p>
                  </a:txBody>
                  <a:tcPr marL="6630" marR="6630" marT="6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静岡市中央卸売市場　年報データ　平成</a:t>
                      </a: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27</a:t>
                      </a:r>
                      <a:r>
                        <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_csv</a:t>
                      </a:r>
                    </a:p>
                  </a:txBody>
                  <a:tcPr marL="6630" marR="6630" marT="6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1400" b="1" i="0" u="none" strike="noStrike" dirty="0">
                          <a:solidFill>
                            <a:srgbClr val="000000"/>
                          </a:solidFill>
                          <a:effectLst/>
                          <a:latin typeface="+mj-ea"/>
                          <a:ea typeface="+mj-ea"/>
                        </a:rPr>
                        <a:t>9</a:t>
                      </a:r>
                    </a:p>
                  </a:txBody>
                  <a:tcPr marL="6630" marR="6630" marT="6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シズカアプリコンテスト作品一覧</a:t>
                      </a:r>
                    </a:p>
                  </a:txBody>
                  <a:tcPr marL="6630" marR="6630" marT="6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1" i="0" u="none" strike="noStrike" dirty="0">
                          <a:solidFill>
                            <a:srgbClr val="000000"/>
                          </a:solidFill>
                          <a:effectLst/>
                          <a:latin typeface="+mj-ea"/>
                          <a:ea typeface="+mj-ea"/>
                        </a:rPr>
                        <a:t>6</a:t>
                      </a:r>
                    </a:p>
                  </a:txBody>
                  <a:tcPr marL="6630" marR="6630" marT="6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47063">
                <a:tc>
                  <a:txBody>
                    <a:bodyPr/>
                    <a:lstStyle/>
                    <a:p>
                      <a:pPr algn="ctr" fontAlgn="ctr"/>
                      <a:r>
                        <a:rPr lang="en-US" altLang="ja-JP" sz="1200" b="0" i="0" u="none" strike="noStrike" dirty="0">
                          <a:solidFill>
                            <a:schemeClr val="bg1"/>
                          </a:solidFill>
                          <a:effectLst/>
                          <a:latin typeface="メイリオ" panose="020B0604030504040204" pitchFamily="50" charset="-128"/>
                          <a:ea typeface="メイリオ" panose="020B0604030504040204" pitchFamily="50" charset="-128"/>
                        </a:rPr>
                        <a:t>8</a:t>
                      </a:r>
                    </a:p>
                  </a:txBody>
                  <a:tcPr marL="6630" marR="6630" marT="6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c>
                  <a:txBody>
                    <a:bodyPr/>
                    <a:lstStyle/>
                    <a:p>
                      <a:pPr algn="l" fontAlgn="ctr"/>
                      <a:r>
                        <a:rPr lang="zh-CN"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観光交流客数</a:t>
                      </a:r>
                      <a:r>
                        <a:rPr lang="en-US" altLang="zh-CN"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_pdf</a:t>
                      </a:r>
                    </a:p>
                  </a:txBody>
                  <a:tcPr marL="6630" marR="6630" marT="6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1" i="0" u="none" strike="noStrike" dirty="0">
                          <a:solidFill>
                            <a:srgbClr val="000000"/>
                          </a:solidFill>
                          <a:effectLst/>
                          <a:latin typeface="+mj-ea"/>
                          <a:ea typeface="+mj-ea"/>
                        </a:rPr>
                        <a:t>21</a:t>
                      </a:r>
                    </a:p>
                  </a:txBody>
                  <a:tcPr marL="6630" marR="6630" marT="6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静岡市内で死亡事故等の重大事故が多発している箇所図</a:t>
                      </a:r>
                    </a:p>
                  </a:txBody>
                  <a:tcPr marL="6630" marR="6630" marT="6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1" i="0" u="none" strike="noStrike" dirty="0">
                          <a:solidFill>
                            <a:srgbClr val="000000"/>
                          </a:solidFill>
                          <a:effectLst/>
                          <a:latin typeface="+mj-ea"/>
                          <a:ea typeface="+mj-ea"/>
                        </a:rPr>
                        <a:t>16</a:t>
                      </a:r>
                    </a:p>
                  </a:txBody>
                  <a:tcPr marL="6630" marR="6630" marT="6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TW"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H27.1-12</a:t>
                      </a:r>
                      <a:r>
                        <a:rPr lang="zh-TW"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食品衛生関係廃業施設</a:t>
                      </a:r>
                    </a:p>
                  </a:txBody>
                  <a:tcPr marL="6630" marR="6630" marT="6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400" b="1" i="0" u="none" strike="noStrike" dirty="0">
                          <a:solidFill>
                            <a:srgbClr val="000000"/>
                          </a:solidFill>
                          <a:effectLst/>
                          <a:latin typeface="+mj-ea"/>
                          <a:ea typeface="+mj-ea"/>
                        </a:rPr>
                        <a:t>9</a:t>
                      </a:r>
                    </a:p>
                  </a:txBody>
                  <a:tcPr marL="6630" marR="6630" marT="6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静岡市中央卸売市場　月報データ　平成</a:t>
                      </a: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28</a:t>
                      </a:r>
                      <a:r>
                        <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年２月分</a:t>
                      </a: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_csv</a:t>
                      </a:r>
                    </a:p>
                  </a:txBody>
                  <a:tcPr marL="6630" marR="6630" marT="6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1400" b="1" i="0" u="none" strike="noStrike" dirty="0">
                          <a:solidFill>
                            <a:srgbClr val="000000"/>
                          </a:solidFill>
                          <a:effectLst/>
                          <a:latin typeface="+mj-ea"/>
                          <a:ea typeface="+mj-ea"/>
                        </a:rPr>
                        <a:t>9</a:t>
                      </a:r>
                    </a:p>
                  </a:txBody>
                  <a:tcPr marL="6630" marR="6630" marT="6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静岡市の主要観光地の画像データ</a:t>
                      </a:r>
                    </a:p>
                  </a:txBody>
                  <a:tcPr marL="6630" marR="6630" marT="6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1" i="0" u="none" strike="noStrike" dirty="0">
                          <a:solidFill>
                            <a:srgbClr val="000000"/>
                          </a:solidFill>
                          <a:effectLst/>
                          <a:latin typeface="+mj-ea"/>
                          <a:ea typeface="+mj-ea"/>
                        </a:rPr>
                        <a:t>6</a:t>
                      </a:r>
                    </a:p>
                  </a:txBody>
                  <a:tcPr marL="6630" marR="6630" marT="6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47063">
                <a:tc>
                  <a:txBody>
                    <a:bodyPr/>
                    <a:lstStyle/>
                    <a:p>
                      <a:pPr algn="ctr" fontAlgn="ctr"/>
                      <a:r>
                        <a:rPr lang="en-US" altLang="ja-JP" sz="1200" b="0" i="0" u="none" strike="noStrike" dirty="0">
                          <a:solidFill>
                            <a:schemeClr val="bg1"/>
                          </a:solidFill>
                          <a:effectLst/>
                          <a:latin typeface="メイリオ" panose="020B0604030504040204" pitchFamily="50" charset="-128"/>
                          <a:ea typeface="メイリオ" panose="020B0604030504040204" pitchFamily="50" charset="-128"/>
                        </a:rPr>
                        <a:t>9</a:t>
                      </a:r>
                    </a:p>
                  </a:txBody>
                  <a:tcPr marL="6630" marR="6630" marT="6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c>
                  <a:txBody>
                    <a:bodyPr/>
                    <a:lstStyle/>
                    <a:p>
                      <a:pPr algn="l" fontAlgn="ct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H27.11</a:t>
                      </a:r>
                      <a:r>
                        <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月期オープンデータアクセス</a:t>
                      </a: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TOP</a:t>
                      </a:r>
                      <a:r>
                        <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１０</a:t>
                      </a: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_csv</a:t>
                      </a:r>
                    </a:p>
                  </a:txBody>
                  <a:tcPr marL="6630" marR="6630" marT="6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1" i="0" u="none" strike="noStrike" dirty="0">
                          <a:solidFill>
                            <a:srgbClr val="000000"/>
                          </a:solidFill>
                          <a:effectLst/>
                          <a:latin typeface="+mj-ea"/>
                          <a:ea typeface="+mj-ea"/>
                        </a:rPr>
                        <a:t>20</a:t>
                      </a:r>
                    </a:p>
                  </a:txBody>
                  <a:tcPr marL="6630" marR="6630" marT="6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静岡市交通事故対策計画箇所リスト</a:t>
                      </a:r>
                    </a:p>
                  </a:txBody>
                  <a:tcPr marL="6630" marR="6630" marT="6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1" i="0" u="none" strike="noStrike" dirty="0">
                          <a:solidFill>
                            <a:srgbClr val="000000"/>
                          </a:solidFill>
                          <a:effectLst/>
                          <a:latin typeface="+mj-ea"/>
                          <a:ea typeface="+mj-ea"/>
                        </a:rPr>
                        <a:t>14</a:t>
                      </a:r>
                    </a:p>
                  </a:txBody>
                  <a:tcPr marL="6630" marR="6630" marT="6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観光交流客数</a:t>
                      </a:r>
                      <a:r>
                        <a:rPr lang="en-US" altLang="zh-CN"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_pdf</a:t>
                      </a:r>
                    </a:p>
                  </a:txBody>
                  <a:tcPr marL="6630" marR="6630" marT="6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1" i="0" u="none" strike="noStrike" dirty="0">
                          <a:solidFill>
                            <a:srgbClr val="000000"/>
                          </a:solidFill>
                          <a:effectLst/>
                          <a:latin typeface="+mj-ea"/>
                          <a:ea typeface="+mj-ea"/>
                        </a:rPr>
                        <a:t>8</a:t>
                      </a:r>
                    </a:p>
                  </a:txBody>
                  <a:tcPr marL="6630" marR="6630" marT="6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葵区ヒヤリハットマップ</a:t>
                      </a:r>
                    </a:p>
                  </a:txBody>
                  <a:tcPr marL="6630" marR="6630" marT="6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1400" b="1" i="0" u="none" strike="noStrike" dirty="0">
                          <a:solidFill>
                            <a:srgbClr val="000000"/>
                          </a:solidFill>
                          <a:effectLst/>
                          <a:latin typeface="+mj-ea"/>
                          <a:ea typeface="+mj-ea"/>
                        </a:rPr>
                        <a:t>9</a:t>
                      </a:r>
                    </a:p>
                  </a:txBody>
                  <a:tcPr marL="6630" marR="6630" marT="6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大気汚染防止法及び条例の特定施設</a:t>
                      </a: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_</a:t>
                      </a:r>
                      <a:r>
                        <a:rPr lang="en-US" altLang="ja-JP" sz="1050" b="0" i="0" u="none" strike="noStrike" dirty="0" err="1">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xls</a:t>
                      </a:r>
                      <a:endParaRPr lang="en-US" altLang="ja-JP"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630" marR="6630" marT="6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1" i="0" u="none" strike="noStrike" dirty="0">
                          <a:solidFill>
                            <a:srgbClr val="000000"/>
                          </a:solidFill>
                          <a:effectLst/>
                          <a:latin typeface="+mj-ea"/>
                          <a:ea typeface="+mj-ea"/>
                        </a:rPr>
                        <a:t>6</a:t>
                      </a:r>
                    </a:p>
                  </a:txBody>
                  <a:tcPr marL="6630" marR="6630" marT="6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47063">
                <a:tc>
                  <a:txBody>
                    <a:bodyPr/>
                    <a:lstStyle/>
                    <a:p>
                      <a:pPr algn="ctr" fontAlgn="ctr"/>
                      <a:r>
                        <a:rPr lang="en-US" altLang="ja-JP" sz="1200" b="0" i="0" u="none" strike="noStrike" dirty="0">
                          <a:solidFill>
                            <a:schemeClr val="bg1"/>
                          </a:solidFill>
                          <a:effectLst/>
                          <a:latin typeface="メイリオ" panose="020B0604030504040204" pitchFamily="50" charset="-128"/>
                          <a:ea typeface="メイリオ" panose="020B0604030504040204" pitchFamily="50" charset="-128"/>
                        </a:rPr>
                        <a:t>10</a:t>
                      </a:r>
                    </a:p>
                  </a:txBody>
                  <a:tcPr marL="6630" marR="6630" marT="6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c>
                  <a:txBody>
                    <a:bodyPr/>
                    <a:lstStyle/>
                    <a:p>
                      <a:pPr algn="l" fontAlgn="ctr"/>
                      <a:r>
                        <a:rPr lang="zh-CN"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休日当番医（平成</a:t>
                      </a:r>
                      <a:r>
                        <a:rPr lang="en-US" altLang="zh-CN"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27</a:t>
                      </a:r>
                      <a:r>
                        <a:rPr lang="zh-CN"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年</a:t>
                      </a:r>
                      <a:r>
                        <a:rPr lang="en-US" altLang="zh-CN"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12</a:t>
                      </a:r>
                      <a:r>
                        <a:rPr lang="zh-CN"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月）</a:t>
                      </a:r>
                      <a:r>
                        <a:rPr lang="en-US" altLang="zh-CN"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_csv</a:t>
                      </a:r>
                    </a:p>
                  </a:txBody>
                  <a:tcPr marL="6630" marR="6630" marT="6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1" i="0" u="none" strike="noStrike" dirty="0">
                          <a:solidFill>
                            <a:srgbClr val="000000"/>
                          </a:solidFill>
                          <a:effectLst/>
                          <a:latin typeface="+mj-ea"/>
                          <a:ea typeface="+mj-ea"/>
                        </a:rPr>
                        <a:t>20</a:t>
                      </a:r>
                    </a:p>
                  </a:txBody>
                  <a:tcPr marL="6630" marR="6630" marT="6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静岡市中央卸売市場　年度報データ　平成</a:t>
                      </a: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26</a:t>
                      </a:r>
                      <a:r>
                        <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年度</a:t>
                      </a: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_csv</a:t>
                      </a:r>
                    </a:p>
                  </a:txBody>
                  <a:tcPr marL="6630" marR="6630" marT="6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1400" b="1" i="0" u="none" strike="noStrike" dirty="0">
                          <a:solidFill>
                            <a:srgbClr val="000000"/>
                          </a:solidFill>
                          <a:effectLst/>
                          <a:latin typeface="+mj-ea"/>
                          <a:ea typeface="+mj-ea"/>
                        </a:rPr>
                        <a:t>13</a:t>
                      </a:r>
                    </a:p>
                  </a:txBody>
                  <a:tcPr marL="6630" marR="6630" marT="6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altLang="zh-TW"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H27.12</a:t>
                      </a:r>
                      <a:r>
                        <a:rPr lang="zh-TW"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食品衛生関係営業新規許可施設</a:t>
                      </a:r>
                    </a:p>
                  </a:txBody>
                  <a:tcPr marL="6630" marR="6630" marT="6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400" b="1" i="0" u="none" strike="noStrike" dirty="0">
                          <a:solidFill>
                            <a:srgbClr val="000000"/>
                          </a:solidFill>
                          <a:effectLst/>
                          <a:latin typeface="+mj-ea"/>
                          <a:ea typeface="+mj-ea"/>
                        </a:rPr>
                        <a:t>8</a:t>
                      </a:r>
                    </a:p>
                  </a:txBody>
                  <a:tcPr marL="6630" marR="6630" marT="6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zh-TW"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平成</a:t>
                      </a:r>
                      <a:r>
                        <a:rPr lang="en-US" altLang="zh-TW"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27</a:t>
                      </a:r>
                      <a:r>
                        <a:rPr lang="zh-TW"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年度固定資産税概要調書</a:t>
                      </a:r>
                    </a:p>
                  </a:txBody>
                  <a:tcPr marL="6630" marR="6630" marT="6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1" i="0" u="none" strike="noStrike" dirty="0">
                          <a:solidFill>
                            <a:srgbClr val="000000"/>
                          </a:solidFill>
                          <a:effectLst/>
                          <a:latin typeface="+mj-ea"/>
                          <a:ea typeface="+mj-ea"/>
                        </a:rPr>
                        <a:t>8</a:t>
                      </a:r>
                    </a:p>
                  </a:txBody>
                  <a:tcPr marL="6630" marR="6630" marT="6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浸水した場合に想定される水深</a:t>
                      </a: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SBN</a:t>
                      </a:r>
                      <a:r>
                        <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ファイル</a:t>
                      </a: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_dbf</a:t>
                      </a:r>
                    </a:p>
                  </a:txBody>
                  <a:tcPr marL="6630" marR="6630" marT="6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1" i="0" u="none" strike="noStrike" dirty="0">
                          <a:solidFill>
                            <a:srgbClr val="000000"/>
                          </a:solidFill>
                          <a:effectLst/>
                          <a:latin typeface="+mj-ea"/>
                          <a:ea typeface="+mj-ea"/>
                        </a:rPr>
                        <a:t>6</a:t>
                      </a:r>
                    </a:p>
                  </a:txBody>
                  <a:tcPr marL="6630" marR="6630" marT="6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5331779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35496" y="29636"/>
            <a:ext cx="9108504" cy="620687"/>
          </a:xfrm>
          <a:prstGeom prst="rect">
            <a:avLst/>
          </a:prstGeom>
        </p:spPr>
        <p:style>
          <a:lnRef idx="3">
            <a:schemeClr val="lt1"/>
          </a:lnRef>
          <a:fillRef idx="1">
            <a:schemeClr val="accent1"/>
          </a:fillRef>
          <a:effectRef idx="1">
            <a:schemeClr val="accent1"/>
          </a:effectRef>
          <a:fontRef idx="minor">
            <a:schemeClr val="lt1"/>
          </a:fontRef>
        </p:style>
        <p:txBody>
          <a:bodyPr vert="horz" lIns="91440" tIns="45720" rIns="91440" bIns="45720" rtlCol="0" anchor="ctr">
            <a:normAutofit fontScale="85000"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fontAlgn="auto">
              <a:spcAft>
                <a:spcPts val="0"/>
              </a:spcAft>
              <a:buFontTx/>
              <a:buNone/>
            </a:pPr>
            <a:r>
              <a:rPr lang="ja-JP" altLang="en-US" sz="2800" b="1" dirty="0" smtClean="0">
                <a:solidFill>
                  <a:prstClr val="white"/>
                </a:solidFill>
                <a:latin typeface="メイリオ" pitchFamily="50" charset="-128"/>
                <a:ea typeface="メイリオ" pitchFamily="50" charset="-128"/>
                <a:cs typeface="メイリオ" pitchFamily="50" charset="-128"/>
              </a:rPr>
              <a:t>＜参考＞オープンデータカタログサイト利用状況（各月</a:t>
            </a:r>
            <a:r>
              <a:rPr lang="en-US" altLang="ja-JP" sz="2800" b="1" dirty="0" smtClean="0">
                <a:solidFill>
                  <a:prstClr val="white"/>
                </a:solidFill>
                <a:latin typeface="メイリオ" pitchFamily="50" charset="-128"/>
                <a:ea typeface="メイリオ" pitchFamily="50" charset="-128"/>
                <a:cs typeface="メイリオ" pitchFamily="50" charset="-128"/>
              </a:rPr>
              <a:t>Top10</a:t>
            </a:r>
            <a:r>
              <a:rPr lang="ja-JP" altLang="en-US" sz="2800" b="1" dirty="0" smtClean="0">
                <a:solidFill>
                  <a:prstClr val="white"/>
                </a:solidFill>
                <a:latin typeface="メイリオ" pitchFamily="50" charset="-128"/>
                <a:ea typeface="メイリオ" pitchFamily="50" charset="-128"/>
                <a:cs typeface="メイリオ" pitchFamily="50" charset="-128"/>
              </a:rPr>
              <a:t>）</a:t>
            </a:r>
            <a:endParaRPr lang="ja-JP" altLang="en-US" sz="2800" b="1" dirty="0">
              <a:solidFill>
                <a:prstClr val="white"/>
              </a:solidFill>
              <a:latin typeface="メイリオ" pitchFamily="50" charset="-128"/>
              <a:ea typeface="メイリオ" pitchFamily="50" charset="-128"/>
              <a:cs typeface="メイリオ" pitchFamily="50" charset="-128"/>
            </a:endParaRPr>
          </a:p>
        </p:txBody>
      </p:sp>
      <p:graphicFrame>
        <p:nvGraphicFramePr>
          <p:cNvPr id="6" name="表 5"/>
          <p:cNvGraphicFramePr>
            <a:graphicFrameLocks noGrp="1"/>
          </p:cNvGraphicFramePr>
          <p:nvPr>
            <p:extLst/>
          </p:nvPr>
        </p:nvGraphicFramePr>
        <p:xfrm>
          <a:off x="0" y="801884"/>
          <a:ext cx="9107782" cy="5934606"/>
        </p:xfrm>
        <a:graphic>
          <a:graphicData uri="http://schemas.openxmlformats.org/drawingml/2006/table">
            <a:tbl>
              <a:tblPr/>
              <a:tblGrid>
                <a:gridCol w="275791"/>
                <a:gridCol w="1557854"/>
                <a:gridCol w="282388"/>
                <a:gridCol w="1425389"/>
                <a:gridCol w="295835"/>
                <a:gridCol w="1479176"/>
                <a:gridCol w="309283"/>
                <a:gridCol w="1411941"/>
                <a:gridCol w="309282"/>
                <a:gridCol w="1398494"/>
                <a:gridCol w="362349"/>
              </a:tblGrid>
              <a:tr h="243303">
                <a:tc rowSpan="2">
                  <a:txBody>
                    <a:bodyPr/>
                    <a:lstStyle/>
                    <a:p>
                      <a:pPr algn="ctr" fontAlgn="ctr"/>
                      <a:r>
                        <a:rPr lang="ja-JP" altLang="en-US" sz="1000" b="0" i="0" u="none" strike="noStrike" dirty="0" smtClean="0">
                          <a:solidFill>
                            <a:schemeClr val="bg1"/>
                          </a:solidFill>
                          <a:effectLst/>
                          <a:latin typeface="ＭＳ Ｐゴシック" panose="020B0600070205080204" pitchFamily="50" charset="-128"/>
                          <a:ea typeface="ＭＳ Ｐゴシック" panose="020B0600070205080204" pitchFamily="50" charset="-128"/>
                        </a:rPr>
                        <a:t>順位</a:t>
                      </a:r>
                      <a:r>
                        <a:rPr lang="ja-JP" altLang="en-US" sz="1000" b="0" i="0" u="none" strike="noStrike" dirty="0">
                          <a:solidFill>
                            <a:schemeClr val="bg1"/>
                          </a:solidFill>
                          <a:effectLst/>
                          <a:latin typeface="ＭＳ Ｐゴシック" panose="020B0600070205080204" pitchFamily="50" charset="-128"/>
                          <a:ea typeface="ＭＳ Ｐゴシック" panose="020B0600070205080204" pitchFamily="50" charset="-128"/>
                        </a:rPr>
                        <a:t>　</a:t>
                      </a:r>
                    </a:p>
                  </a:txBody>
                  <a:tcPr marL="8230" marR="8230" marT="8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c gridSpan="2">
                  <a:txBody>
                    <a:bodyPr/>
                    <a:lstStyle/>
                    <a:p>
                      <a:pPr algn="ctr" fontAlgn="ctr"/>
                      <a:r>
                        <a:rPr lang="en-US" sz="1200" b="0" i="0" u="none" strike="noStrike" dirty="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H28.5</a:t>
                      </a:r>
                    </a:p>
                  </a:txBody>
                  <a:tcPr marL="8230" marR="8230" marT="8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c hMerge="1">
                  <a:txBody>
                    <a:bodyPr/>
                    <a:lstStyle/>
                    <a:p>
                      <a:endParaRPr kumimoji="1" lang="ja-JP" altLang="en-US"/>
                    </a:p>
                  </a:txBody>
                  <a:tcPr/>
                </a:tc>
                <a:tc gridSpan="2">
                  <a:txBody>
                    <a:bodyPr/>
                    <a:lstStyle/>
                    <a:p>
                      <a:pPr algn="ctr" fontAlgn="ctr"/>
                      <a:r>
                        <a:rPr lang="en-US" sz="1200" b="0" i="0" u="none" strike="noStrike" dirty="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H28.6</a:t>
                      </a:r>
                    </a:p>
                  </a:txBody>
                  <a:tcPr marL="8230" marR="8230" marT="8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c hMerge="1">
                  <a:txBody>
                    <a:bodyPr/>
                    <a:lstStyle/>
                    <a:p>
                      <a:endParaRPr kumimoji="1" lang="ja-JP" altLang="en-US"/>
                    </a:p>
                  </a:txBody>
                  <a:tcPr/>
                </a:tc>
                <a:tc gridSpan="2">
                  <a:txBody>
                    <a:bodyPr/>
                    <a:lstStyle/>
                    <a:p>
                      <a:pPr algn="ctr" fontAlgn="ctr"/>
                      <a:r>
                        <a:rPr lang="en-US" sz="1200" b="0" i="0" u="none" strike="noStrike" dirty="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H28.7</a:t>
                      </a:r>
                    </a:p>
                  </a:txBody>
                  <a:tcPr marL="8230" marR="8230" marT="8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c hMerge="1">
                  <a:txBody>
                    <a:bodyPr/>
                    <a:lstStyle/>
                    <a:p>
                      <a:endParaRPr kumimoji="1" lang="ja-JP" altLang="en-US"/>
                    </a:p>
                  </a:txBody>
                  <a:tcPr/>
                </a:tc>
                <a:tc gridSpan="2">
                  <a:txBody>
                    <a:bodyPr/>
                    <a:lstStyle/>
                    <a:p>
                      <a:pPr algn="ctr" fontAlgn="ctr"/>
                      <a:r>
                        <a:rPr lang="en-US" sz="1200" b="0" i="0" u="none" strike="noStrike" dirty="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H28.8</a:t>
                      </a:r>
                    </a:p>
                  </a:txBody>
                  <a:tcPr marL="8230" marR="8230" marT="8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c hMerge="1">
                  <a:txBody>
                    <a:bodyPr/>
                    <a:lstStyle/>
                    <a:p>
                      <a:endParaRPr kumimoji="1" lang="ja-JP" altLang="en-US"/>
                    </a:p>
                  </a:txBody>
                  <a:tcPr/>
                </a:tc>
                <a:tc>
                  <a:txBody>
                    <a:bodyPr/>
                    <a:lstStyle/>
                    <a:p>
                      <a:pPr algn="ctr" fontAlgn="ctr"/>
                      <a:r>
                        <a:rPr lang="en-US" sz="1200" b="0" i="0" u="none" strike="noStrike" dirty="0" smtClean="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H28.9</a:t>
                      </a:r>
                      <a:endParaRPr lang="en-US" sz="1200" b="0" i="0" u="none" strike="noStrike" dirty="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8230" marR="8230" marT="8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fontAlgn="ctr"/>
                      <a:endParaRPr lang="en-US" sz="1200" b="0" i="0" u="none" strike="noStrike" dirty="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8230" marR="8230" marT="8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r>
              <a:tr h="377552">
                <a:tc vMerge="1">
                  <a:txBody>
                    <a:bodyPr/>
                    <a:lstStyle/>
                    <a:p>
                      <a:endParaRPr kumimoji="1" lang="ja-JP" altLang="en-US"/>
                    </a:p>
                  </a:txBody>
                  <a:tcPr/>
                </a:tc>
                <a:tc>
                  <a:txBody>
                    <a:bodyPr/>
                    <a:lstStyle/>
                    <a:p>
                      <a:pPr algn="ctr" fontAlgn="ctr"/>
                      <a:r>
                        <a:rPr lang="ja-JP" altLang="en-US" sz="1200" b="0" i="0" u="none" strike="noStrike" dirty="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ファイル名</a:t>
                      </a:r>
                    </a:p>
                  </a:txBody>
                  <a:tcPr marL="8230" marR="8230" marT="8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fontAlgn="ctr"/>
                      <a:r>
                        <a:rPr lang="ja-JP" altLang="en-US" sz="1000" b="0" i="0" u="none" strike="noStrike" dirty="0">
                          <a:solidFill>
                            <a:schemeClr val="bg1"/>
                          </a:solidFill>
                          <a:effectLst/>
                          <a:latin typeface="ＭＳ Ｐゴシック" panose="020B0600070205080204" pitchFamily="50" charset="-128"/>
                          <a:ea typeface="ＭＳ Ｐゴシック" panose="020B0600070205080204" pitchFamily="50" charset="-128"/>
                        </a:rPr>
                        <a:t>件数</a:t>
                      </a:r>
                    </a:p>
                  </a:txBody>
                  <a:tcPr marL="8230" marR="8230" marT="8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fontAlgn="ctr"/>
                      <a:r>
                        <a:rPr lang="ja-JP" altLang="en-US" sz="1200" b="0" i="0" u="none" strike="noStrike" dirty="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ファイル名</a:t>
                      </a:r>
                    </a:p>
                  </a:txBody>
                  <a:tcPr marL="8230" marR="8230" marT="8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fontAlgn="ctr"/>
                      <a:r>
                        <a:rPr lang="ja-JP" altLang="en-US" sz="1000" b="0" i="0" u="none" strike="noStrike" dirty="0">
                          <a:solidFill>
                            <a:schemeClr val="bg1"/>
                          </a:solidFill>
                          <a:effectLst/>
                          <a:latin typeface="ＭＳ Ｐゴシック" panose="020B0600070205080204" pitchFamily="50" charset="-128"/>
                          <a:ea typeface="ＭＳ Ｐゴシック" panose="020B0600070205080204" pitchFamily="50" charset="-128"/>
                        </a:rPr>
                        <a:t>件数</a:t>
                      </a:r>
                    </a:p>
                  </a:txBody>
                  <a:tcPr marL="8230" marR="8230" marT="8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fontAlgn="ctr"/>
                      <a:r>
                        <a:rPr lang="ja-JP" altLang="en-US" sz="1200" b="0" i="0" u="none" strike="noStrike" dirty="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ファイル名</a:t>
                      </a:r>
                    </a:p>
                  </a:txBody>
                  <a:tcPr marL="8230" marR="8230" marT="8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fontAlgn="ctr"/>
                      <a:r>
                        <a:rPr lang="ja-JP" altLang="en-US" sz="1000" b="0" i="0" u="none" strike="noStrike" dirty="0">
                          <a:solidFill>
                            <a:schemeClr val="bg1"/>
                          </a:solidFill>
                          <a:effectLst/>
                          <a:latin typeface="ＭＳ Ｐゴシック" panose="020B0600070205080204" pitchFamily="50" charset="-128"/>
                          <a:ea typeface="ＭＳ Ｐゴシック" panose="020B0600070205080204" pitchFamily="50" charset="-128"/>
                        </a:rPr>
                        <a:t>件数</a:t>
                      </a:r>
                    </a:p>
                  </a:txBody>
                  <a:tcPr marL="8230" marR="8230" marT="8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fontAlgn="ctr"/>
                      <a:r>
                        <a:rPr lang="ja-JP" altLang="en-US" sz="1200" b="0" i="0" u="none" strike="noStrike" dirty="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ファイル名</a:t>
                      </a:r>
                    </a:p>
                  </a:txBody>
                  <a:tcPr marL="8230" marR="8230" marT="8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fontAlgn="ctr"/>
                      <a:r>
                        <a:rPr lang="ja-JP" altLang="en-US" sz="1000" b="0" i="0" u="none" strike="noStrike" dirty="0">
                          <a:solidFill>
                            <a:schemeClr val="bg1"/>
                          </a:solidFill>
                          <a:effectLst/>
                          <a:latin typeface="ＭＳ Ｐゴシック" panose="020B0600070205080204" pitchFamily="50" charset="-128"/>
                          <a:ea typeface="ＭＳ Ｐゴシック" panose="020B0600070205080204" pitchFamily="50" charset="-128"/>
                        </a:rPr>
                        <a:t>件数</a:t>
                      </a:r>
                    </a:p>
                  </a:txBody>
                  <a:tcPr marL="8230" marR="8230" marT="8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fontAlgn="ctr"/>
                      <a:r>
                        <a:rPr lang="ja-JP" altLang="en-US" sz="1200" b="0" i="0" u="none" strike="noStrike" dirty="0" smtClean="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ファイル名</a:t>
                      </a:r>
                      <a:endParaRPr lang="ja-JP" altLang="en-US" sz="1200" b="0" i="0" u="none" strike="noStrike" dirty="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8230" marR="8230" marT="8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c>
                  <a:txBody>
                    <a:bodyPr/>
                    <a:lstStyle/>
                    <a:p>
                      <a:pPr algn="ctr" fontAlgn="ctr"/>
                      <a:r>
                        <a:rPr lang="ja-JP" altLang="en-US" sz="1000" b="0" i="0" u="none" strike="noStrike" dirty="0" smtClean="0">
                          <a:solidFill>
                            <a:schemeClr val="bg1"/>
                          </a:solidFill>
                          <a:effectLst/>
                          <a:latin typeface="ＭＳ Ｐゴシック" panose="020B0600070205080204" pitchFamily="50" charset="-128"/>
                          <a:ea typeface="ＭＳ Ｐゴシック" panose="020B0600070205080204" pitchFamily="50" charset="-128"/>
                        </a:rPr>
                        <a:t>件数</a:t>
                      </a:r>
                      <a:endParaRPr lang="ja-JP" altLang="en-US" sz="1000" b="0" i="0" u="none" strike="noStrike" dirty="0">
                        <a:solidFill>
                          <a:schemeClr val="bg1"/>
                        </a:solidFill>
                        <a:effectLst/>
                        <a:latin typeface="ＭＳ Ｐゴシック" panose="020B0600070205080204" pitchFamily="50" charset="-128"/>
                        <a:ea typeface="ＭＳ Ｐゴシック" panose="020B0600070205080204" pitchFamily="50" charset="-128"/>
                      </a:endParaRPr>
                    </a:p>
                  </a:txBody>
                  <a:tcPr marL="8230" marR="8230" marT="8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r>
              <a:tr h="562173">
                <a:tc>
                  <a:txBody>
                    <a:bodyPr/>
                    <a:lstStyle/>
                    <a:p>
                      <a:pPr algn="ctr" fontAlgn="ctr"/>
                      <a:r>
                        <a:rPr lang="en-US" altLang="ja-JP" sz="1400" b="0" i="0" u="none" strike="noStrike" dirty="0">
                          <a:solidFill>
                            <a:schemeClr val="bg1"/>
                          </a:solidFill>
                          <a:effectLst/>
                          <a:latin typeface="ＭＳ Ｐゴシック" panose="020B0600070205080204" pitchFamily="50" charset="-128"/>
                          <a:ea typeface="ＭＳ Ｐゴシック" panose="020B0600070205080204" pitchFamily="50" charset="-128"/>
                        </a:rPr>
                        <a:t>1</a:t>
                      </a:r>
                    </a:p>
                  </a:txBody>
                  <a:tcPr marL="8230" marR="8230" marT="8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c>
                  <a:txBody>
                    <a:bodyPr/>
                    <a:lstStyle/>
                    <a:p>
                      <a:pPr algn="l" fontAlgn="ctr"/>
                      <a:r>
                        <a:rPr lang="en-US" altLang="zh-TW"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H28.4</a:t>
                      </a:r>
                      <a:r>
                        <a:rPr lang="zh-TW"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食品衛生関係営業新規許可施設</a:t>
                      </a:r>
                    </a:p>
                  </a:txBody>
                  <a:tcPr marL="8230" marR="8230" marT="8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2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61</a:t>
                      </a:r>
                    </a:p>
                  </a:txBody>
                  <a:tcPr marL="8230" marR="8230" marT="8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altLang="zh-TW"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H28.5</a:t>
                      </a:r>
                      <a:r>
                        <a:rPr lang="zh-TW"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食品衛生関係営業新規許可施設</a:t>
                      </a:r>
                    </a:p>
                  </a:txBody>
                  <a:tcPr marL="8230" marR="8230" marT="8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2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36</a:t>
                      </a:r>
                    </a:p>
                  </a:txBody>
                  <a:tcPr marL="8230" marR="8230" marT="8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H28</a:t>
                      </a:r>
                      <a:r>
                        <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大字</a:t>
                      </a:r>
                    </a:p>
                  </a:txBody>
                  <a:tcPr marL="8230" marR="8230" marT="8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24</a:t>
                      </a:r>
                    </a:p>
                  </a:txBody>
                  <a:tcPr marL="8230" marR="8230" marT="8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食品衛生関係営業許可全施設（</a:t>
                      </a:r>
                      <a:r>
                        <a:rPr lang="en-US" altLang="zh-TW"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H28.3.31</a:t>
                      </a:r>
                      <a:r>
                        <a:rPr lang="zh-TW"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現在）</a:t>
                      </a:r>
                    </a:p>
                  </a:txBody>
                  <a:tcPr marL="8230" marR="8230" marT="8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2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31</a:t>
                      </a:r>
                    </a:p>
                  </a:txBody>
                  <a:tcPr marL="8230" marR="8230" marT="8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altLang="zh-TW"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H28.8</a:t>
                      </a:r>
                      <a:r>
                        <a:rPr lang="zh-TW"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食品衛生関係営業新規許可施設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200" b="1" i="0" u="none" strike="noStrike" dirty="0">
                          <a:solidFill>
                            <a:srgbClr val="000000"/>
                          </a:solidFill>
                          <a:effectLst/>
                          <a:latin typeface="メイリオ" panose="020B0604030504040204" pitchFamily="50" charset="-128"/>
                          <a:ea typeface="メイリオ" panose="020B0604030504040204" pitchFamily="50" charset="-128"/>
                        </a:rPr>
                        <a:t>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484615">
                <a:tc>
                  <a:txBody>
                    <a:bodyPr/>
                    <a:lstStyle/>
                    <a:p>
                      <a:pPr algn="ctr" fontAlgn="ctr"/>
                      <a:r>
                        <a:rPr lang="en-US" altLang="ja-JP" sz="1400" b="0" i="0" u="none" strike="noStrike" dirty="0">
                          <a:solidFill>
                            <a:schemeClr val="bg1"/>
                          </a:solidFill>
                          <a:effectLst/>
                          <a:latin typeface="ＭＳ Ｐゴシック" panose="020B0600070205080204" pitchFamily="50" charset="-128"/>
                          <a:ea typeface="ＭＳ Ｐゴシック" panose="020B0600070205080204" pitchFamily="50" charset="-128"/>
                        </a:rPr>
                        <a:t>2</a:t>
                      </a:r>
                    </a:p>
                  </a:txBody>
                  <a:tcPr marL="8230" marR="8230" marT="8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c>
                  <a:txBody>
                    <a:bodyPr/>
                    <a:lstStyle/>
                    <a:p>
                      <a:pPr algn="l" fontAlgn="ctr"/>
                      <a:r>
                        <a:rPr lang="zh-TW"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食品衛生関係営業許可全施設（</a:t>
                      </a:r>
                      <a:r>
                        <a:rPr lang="en-US" altLang="zh-TW"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H28.3.31</a:t>
                      </a:r>
                      <a:r>
                        <a:rPr lang="zh-TW"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現在）</a:t>
                      </a:r>
                    </a:p>
                  </a:txBody>
                  <a:tcPr marL="8230" marR="8230" marT="8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2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37</a:t>
                      </a:r>
                    </a:p>
                  </a:txBody>
                  <a:tcPr marL="8230" marR="8230" marT="8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zh-TW"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食品衛生関係営業許可全施設（</a:t>
                      </a:r>
                      <a:r>
                        <a:rPr lang="en-US" altLang="zh-TW"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H28.3.31</a:t>
                      </a:r>
                      <a:r>
                        <a:rPr lang="zh-TW"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現在）</a:t>
                      </a:r>
                    </a:p>
                  </a:txBody>
                  <a:tcPr marL="8230" marR="8230" marT="8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2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24</a:t>
                      </a:r>
                    </a:p>
                  </a:txBody>
                  <a:tcPr marL="8230" marR="8230" marT="8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altLang="zh-TW"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H28.6</a:t>
                      </a:r>
                      <a:r>
                        <a:rPr lang="zh-TW"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食品衛生関係営業新規許可施設</a:t>
                      </a:r>
                    </a:p>
                  </a:txBody>
                  <a:tcPr marL="8230" marR="8230" marT="8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2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22</a:t>
                      </a:r>
                    </a:p>
                  </a:txBody>
                  <a:tcPr marL="8230" marR="8230" marT="8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altLang="zh-TW"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H28.7</a:t>
                      </a:r>
                      <a:r>
                        <a:rPr lang="zh-TW"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食品衛生関係営業新規許可施設</a:t>
                      </a:r>
                    </a:p>
                  </a:txBody>
                  <a:tcPr marL="8230" marR="8230" marT="8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2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31</a:t>
                      </a:r>
                    </a:p>
                  </a:txBody>
                  <a:tcPr marL="8230" marR="8230" marT="8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zh-TW"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食品衛生関係営業許可全施設（</a:t>
                      </a:r>
                      <a:r>
                        <a:rPr lang="en-US" altLang="zh-TW"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H28.3.31</a:t>
                      </a:r>
                      <a:r>
                        <a:rPr lang="zh-TW"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現在）</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200" b="1" i="0" u="none" strike="noStrike" dirty="0">
                          <a:solidFill>
                            <a:srgbClr val="000000"/>
                          </a:solidFill>
                          <a:effectLst/>
                          <a:latin typeface="メイリオ" panose="020B0604030504040204" pitchFamily="50" charset="-128"/>
                          <a:ea typeface="メイリオ" panose="020B0604030504040204" pitchFamily="50" charset="-128"/>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562173">
                <a:tc>
                  <a:txBody>
                    <a:bodyPr/>
                    <a:lstStyle/>
                    <a:p>
                      <a:pPr algn="ctr" fontAlgn="ctr"/>
                      <a:r>
                        <a:rPr lang="en-US" altLang="ja-JP" sz="1400" b="0" i="0" u="none" strike="noStrike" dirty="0">
                          <a:solidFill>
                            <a:schemeClr val="bg1"/>
                          </a:solidFill>
                          <a:effectLst/>
                          <a:latin typeface="ＭＳ Ｐゴシック" panose="020B0600070205080204" pitchFamily="50" charset="-128"/>
                          <a:ea typeface="ＭＳ Ｐゴシック" panose="020B0600070205080204" pitchFamily="50" charset="-128"/>
                        </a:rPr>
                        <a:t>3</a:t>
                      </a:r>
                    </a:p>
                  </a:txBody>
                  <a:tcPr marL="8230" marR="8230" marT="8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c>
                  <a:txBody>
                    <a:bodyPr/>
                    <a:lstStyle/>
                    <a:p>
                      <a:pPr algn="l" fontAlgn="ctr"/>
                      <a:r>
                        <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委託契約等に係る競争入札参加資格認定者名簿</a:t>
                      </a:r>
                    </a:p>
                  </a:txBody>
                  <a:tcPr marL="8230" marR="8230" marT="8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12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27</a:t>
                      </a:r>
                    </a:p>
                  </a:txBody>
                  <a:tcPr marL="8230" marR="8230" marT="8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05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H27</a:t>
                      </a:r>
                      <a:r>
                        <a:rPr lang="ja-JP" altLang="en-US" sz="105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航空写真オルソ画像静岡市</a:t>
                      </a:r>
                      <a:r>
                        <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索引図</a:t>
                      </a: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_</a:t>
                      </a:r>
                      <a:r>
                        <a:rPr 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A3_130k</a:t>
                      </a:r>
                    </a:p>
                  </a:txBody>
                  <a:tcPr marL="8230" marR="8230" marT="8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12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23</a:t>
                      </a:r>
                    </a:p>
                  </a:txBody>
                  <a:tcPr marL="8230" marR="8230" marT="8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zh-TW"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食品衛生関係営業許可全施設（</a:t>
                      </a:r>
                      <a:r>
                        <a:rPr lang="en-US" altLang="zh-TW"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H28.3.31</a:t>
                      </a:r>
                      <a:r>
                        <a:rPr lang="zh-TW"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現在）</a:t>
                      </a:r>
                    </a:p>
                  </a:txBody>
                  <a:tcPr marL="8230" marR="8230" marT="8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2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20</a:t>
                      </a:r>
                    </a:p>
                  </a:txBody>
                  <a:tcPr marL="8230" marR="8230" marT="8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葵区ヒヤリハットマップ</a:t>
                      </a:r>
                    </a:p>
                  </a:txBody>
                  <a:tcPr marL="8230" marR="8230" marT="8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12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14</a:t>
                      </a:r>
                    </a:p>
                  </a:txBody>
                  <a:tcPr marL="8230" marR="8230" marT="8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zh-CN"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観光交流客数</a:t>
                      </a:r>
                      <a:r>
                        <a:rPr lang="en-US" altLang="zh-CN"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_pdf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1200" b="1" i="0" u="none" strike="noStrike" dirty="0">
                          <a:solidFill>
                            <a:srgbClr val="000000"/>
                          </a:solidFill>
                          <a:effectLst/>
                          <a:latin typeface="メイリオ" panose="020B0604030504040204" pitchFamily="50" charset="-128"/>
                          <a:ea typeface="メイリオ" panose="020B0604030504040204" pitchFamily="50" charset="-128"/>
                        </a:rPr>
                        <a:t>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562173">
                <a:tc>
                  <a:txBody>
                    <a:bodyPr/>
                    <a:lstStyle/>
                    <a:p>
                      <a:pPr algn="ctr" fontAlgn="ctr"/>
                      <a:r>
                        <a:rPr lang="en-US" altLang="ja-JP" sz="1400" b="0" i="0" u="none" strike="noStrike" dirty="0">
                          <a:solidFill>
                            <a:schemeClr val="bg1"/>
                          </a:solidFill>
                          <a:effectLst/>
                          <a:latin typeface="ＭＳ Ｐゴシック" panose="020B0600070205080204" pitchFamily="50" charset="-128"/>
                          <a:ea typeface="ＭＳ Ｐゴシック" panose="020B0600070205080204" pitchFamily="50" charset="-128"/>
                        </a:rPr>
                        <a:t>4</a:t>
                      </a:r>
                    </a:p>
                  </a:txBody>
                  <a:tcPr marL="8230" marR="8230" marT="8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c>
                  <a:txBody>
                    <a:bodyPr/>
                    <a:lstStyle/>
                    <a:p>
                      <a:pPr algn="l" fontAlgn="ctr"/>
                      <a:r>
                        <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航空写真オルソ画像</a:t>
                      </a: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70-79</a:t>
                      </a:r>
                    </a:p>
                  </a:txBody>
                  <a:tcPr marL="8230" marR="8230" marT="8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12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14</a:t>
                      </a:r>
                    </a:p>
                  </a:txBody>
                  <a:tcPr marL="8230" marR="8230" marT="8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委託契約等に係る競争入札参加資格認定者名簿</a:t>
                      </a:r>
                    </a:p>
                  </a:txBody>
                  <a:tcPr marL="8230" marR="8230" marT="8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12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21</a:t>
                      </a:r>
                    </a:p>
                  </a:txBody>
                  <a:tcPr marL="8230" marR="8230" marT="8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H28</a:t>
                      </a:r>
                      <a:r>
                        <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地番図</a:t>
                      </a:r>
                    </a:p>
                  </a:txBody>
                  <a:tcPr marL="8230" marR="8230" marT="8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19</a:t>
                      </a:r>
                    </a:p>
                  </a:txBody>
                  <a:tcPr marL="8230" marR="8230" marT="8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委託契約等に係る競争入札参加資格認定者名簿</a:t>
                      </a:r>
                    </a:p>
                  </a:txBody>
                  <a:tcPr marL="8230" marR="8230" marT="8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12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11</a:t>
                      </a:r>
                    </a:p>
                  </a:txBody>
                  <a:tcPr marL="8230" marR="8230" marT="8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altLang="zh-TW"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H28.1</a:t>
                      </a:r>
                      <a:r>
                        <a:rPr lang="zh-TW"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食品衛生関係営業新規許可施設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200" b="1" i="0" u="none" strike="noStrike" dirty="0">
                          <a:solidFill>
                            <a:srgbClr val="000000"/>
                          </a:solidFill>
                          <a:effectLst/>
                          <a:latin typeface="メイリオ" panose="020B0604030504040204" pitchFamily="50" charset="-128"/>
                          <a:ea typeface="メイリオ" panose="020B0604030504040204" pitchFamily="50" charset="-128"/>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562385">
                <a:tc>
                  <a:txBody>
                    <a:bodyPr/>
                    <a:lstStyle/>
                    <a:p>
                      <a:pPr algn="ctr" fontAlgn="ctr"/>
                      <a:r>
                        <a:rPr lang="en-US" altLang="ja-JP" sz="1400" b="0" i="0" u="none" strike="noStrike" dirty="0">
                          <a:solidFill>
                            <a:schemeClr val="bg1"/>
                          </a:solidFill>
                          <a:effectLst/>
                          <a:latin typeface="ＭＳ Ｐゴシック" panose="020B0600070205080204" pitchFamily="50" charset="-128"/>
                          <a:ea typeface="ＭＳ Ｐゴシック" panose="020B0600070205080204" pitchFamily="50" charset="-128"/>
                        </a:rPr>
                        <a:t>5</a:t>
                      </a:r>
                    </a:p>
                  </a:txBody>
                  <a:tcPr marL="8230" marR="8230" marT="8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c>
                  <a:txBody>
                    <a:bodyPr/>
                    <a:lstStyle/>
                    <a:p>
                      <a:pPr algn="l" fontAlgn="ctr"/>
                      <a:r>
                        <a:rPr lang="en-US" sz="105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H26</a:t>
                      </a:r>
                      <a:r>
                        <a:rPr lang="ja-JP" altLang="en-US" sz="105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航空写真オルソ画像静岡市</a:t>
                      </a:r>
                      <a:r>
                        <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索引図</a:t>
                      </a: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_</a:t>
                      </a:r>
                      <a:r>
                        <a:rPr 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A3_130k</a:t>
                      </a:r>
                    </a:p>
                  </a:txBody>
                  <a:tcPr marL="8230" marR="8230" marT="8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12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14</a:t>
                      </a:r>
                    </a:p>
                  </a:txBody>
                  <a:tcPr marL="8230" marR="8230" marT="8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静岡市中央卸売市場　年度報データ　平成</a:t>
                      </a: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27</a:t>
                      </a:r>
                      <a:r>
                        <a:rPr lang="ja-JP" altLang="en-US" sz="105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年度</a:t>
                      </a:r>
                      <a:endParaRPr lang="en-US" altLang="ja-JP"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8230" marR="8230" marT="8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12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19</a:t>
                      </a:r>
                    </a:p>
                  </a:txBody>
                  <a:tcPr marL="8230" marR="8230" marT="8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H28</a:t>
                      </a:r>
                      <a:r>
                        <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筆界線</a:t>
                      </a:r>
                    </a:p>
                  </a:txBody>
                  <a:tcPr marL="8230" marR="8230" marT="8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19</a:t>
                      </a:r>
                    </a:p>
                  </a:txBody>
                  <a:tcPr marL="8230" marR="8230" marT="8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航空写真オルソ画像</a:t>
                      </a: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30-39</a:t>
                      </a:r>
                    </a:p>
                  </a:txBody>
                  <a:tcPr marL="8230" marR="8230" marT="8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12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11</a:t>
                      </a:r>
                    </a:p>
                  </a:txBody>
                  <a:tcPr marL="8230" marR="8230" marT="8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altLang="zh-TW"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H28.4</a:t>
                      </a:r>
                      <a:r>
                        <a:rPr lang="zh-TW"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食品衛生関係営業新規許可施設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200" b="1" i="0" u="none" strike="noStrike" dirty="0">
                          <a:solidFill>
                            <a:srgbClr val="000000"/>
                          </a:solidFill>
                          <a:effectLst/>
                          <a:latin typeface="メイリオ" panose="020B0604030504040204" pitchFamily="50" charset="-128"/>
                          <a:ea typeface="メイリオ" panose="020B0604030504040204" pitchFamily="50" charset="-128"/>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484615">
                <a:tc>
                  <a:txBody>
                    <a:bodyPr/>
                    <a:lstStyle/>
                    <a:p>
                      <a:pPr algn="ctr" fontAlgn="ctr"/>
                      <a:r>
                        <a:rPr lang="en-US" altLang="ja-JP" sz="1400" b="0" i="0" u="none" strike="noStrike" dirty="0">
                          <a:solidFill>
                            <a:schemeClr val="bg1"/>
                          </a:solidFill>
                          <a:effectLst/>
                          <a:latin typeface="ＭＳ Ｐゴシック" panose="020B0600070205080204" pitchFamily="50" charset="-128"/>
                          <a:ea typeface="ＭＳ Ｐゴシック" panose="020B0600070205080204" pitchFamily="50" charset="-128"/>
                        </a:rPr>
                        <a:t>6</a:t>
                      </a:r>
                    </a:p>
                  </a:txBody>
                  <a:tcPr marL="8230" marR="8230" marT="8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c>
                  <a:txBody>
                    <a:bodyPr/>
                    <a:lstStyle/>
                    <a:p>
                      <a:pPr algn="l" fontAlgn="ctr"/>
                      <a:r>
                        <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静岡市中央卸売市場　年報データ　平成</a:t>
                      </a: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27</a:t>
                      </a:r>
                      <a:r>
                        <a:rPr lang="ja-JP" altLang="en-US" sz="105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年</a:t>
                      </a:r>
                      <a:endParaRPr lang="en-US" altLang="ja-JP"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8230" marR="8230" marT="8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12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12</a:t>
                      </a:r>
                    </a:p>
                  </a:txBody>
                  <a:tcPr marL="8230" marR="8230" marT="8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zh-TW"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平成２７年度静岡市危険物施設一覧</a:t>
                      </a:r>
                    </a:p>
                  </a:txBody>
                  <a:tcPr marL="8230" marR="8230" marT="8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18</a:t>
                      </a:r>
                    </a:p>
                  </a:txBody>
                  <a:tcPr marL="8230" marR="8230" marT="8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航空写真オルソ画像世界測地</a:t>
                      </a: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TFW</a:t>
                      </a:r>
                    </a:p>
                  </a:txBody>
                  <a:tcPr marL="8230" marR="8230" marT="8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12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13</a:t>
                      </a:r>
                    </a:p>
                  </a:txBody>
                  <a:tcPr marL="8230" marR="8230" marT="8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altLang="zh-TW"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H28.1</a:t>
                      </a:r>
                      <a:r>
                        <a:rPr lang="zh-TW"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食品衛生関係営業新規許可施設</a:t>
                      </a:r>
                    </a:p>
                  </a:txBody>
                  <a:tcPr marL="8230" marR="8230" marT="8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2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9</a:t>
                      </a:r>
                    </a:p>
                  </a:txBody>
                  <a:tcPr marL="8230" marR="8230" marT="8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葵区ヒヤリハットマップ</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1200" b="1" i="0" u="none" strike="noStrike" dirty="0">
                          <a:solidFill>
                            <a:srgbClr val="000000"/>
                          </a:solidFill>
                          <a:effectLst/>
                          <a:latin typeface="メイリオ" panose="020B0604030504040204" pitchFamily="50" charset="-128"/>
                          <a:ea typeface="メイリオ" panose="020B0604030504040204" pitchFamily="50" charset="-128"/>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484615">
                <a:tc>
                  <a:txBody>
                    <a:bodyPr/>
                    <a:lstStyle/>
                    <a:p>
                      <a:pPr algn="ctr" fontAlgn="ctr"/>
                      <a:r>
                        <a:rPr lang="en-US" altLang="ja-JP" sz="1400" b="0" i="0" u="none" strike="noStrike" dirty="0">
                          <a:solidFill>
                            <a:schemeClr val="bg1"/>
                          </a:solidFill>
                          <a:effectLst/>
                          <a:latin typeface="ＭＳ Ｐゴシック" panose="020B0600070205080204" pitchFamily="50" charset="-128"/>
                          <a:ea typeface="ＭＳ Ｐゴシック" panose="020B0600070205080204" pitchFamily="50" charset="-128"/>
                        </a:rPr>
                        <a:t>7</a:t>
                      </a:r>
                    </a:p>
                  </a:txBody>
                  <a:tcPr marL="8230" marR="8230" marT="8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c>
                  <a:txBody>
                    <a:bodyPr/>
                    <a:lstStyle/>
                    <a:p>
                      <a:pPr algn="l" fontAlgn="ctr"/>
                      <a:r>
                        <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学校図書館の図書費</a:t>
                      </a:r>
                    </a:p>
                  </a:txBody>
                  <a:tcPr marL="8230" marR="8230" marT="8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12</a:t>
                      </a:r>
                    </a:p>
                  </a:txBody>
                  <a:tcPr marL="8230" marR="8230" marT="8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静岡市中央卸売市場　年報データ　平成</a:t>
                      </a: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26</a:t>
                      </a:r>
                      <a:r>
                        <a:rPr lang="ja-JP" altLang="en-US" sz="105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年</a:t>
                      </a:r>
                      <a:endParaRPr lang="en-US" altLang="ja-JP"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8230" marR="8230" marT="8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12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12</a:t>
                      </a:r>
                    </a:p>
                  </a:txBody>
                  <a:tcPr marL="8230" marR="8230" marT="8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H28</a:t>
                      </a:r>
                      <a:r>
                        <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家屋外形図</a:t>
                      </a:r>
                    </a:p>
                  </a:txBody>
                  <a:tcPr marL="8230" marR="8230" marT="8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13</a:t>
                      </a:r>
                    </a:p>
                  </a:txBody>
                  <a:tcPr marL="8230" marR="8230" marT="8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管理橋梁データ</a:t>
                      </a:r>
                    </a:p>
                  </a:txBody>
                  <a:tcPr marL="8230" marR="8230" marT="8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9</a:t>
                      </a:r>
                    </a:p>
                  </a:txBody>
                  <a:tcPr marL="8230" marR="8230" marT="8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航空写真オルソ画像</a:t>
                      </a: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H27</a:t>
                      </a:r>
                      <a:r>
                        <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静岡市索引図</a:t>
                      </a: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_A3_130k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dirty="0">
                          <a:solidFill>
                            <a:srgbClr val="000000"/>
                          </a:solidFill>
                          <a:effectLst/>
                          <a:latin typeface="メイリオ" panose="020B0604030504040204" pitchFamily="50" charset="-128"/>
                          <a:ea typeface="メイリオ" panose="020B0604030504040204" pitchFamily="50" charset="-128"/>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62173">
                <a:tc>
                  <a:txBody>
                    <a:bodyPr/>
                    <a:lstStyle/>
                    <a:p>
                      <a:pPr algn="ctr" fontAlgn="ctr"/>
                      <a:r>
                        <a:rPr lang="en-US" altLang="ja-JP" sz="1400" b="0" i="0" u="none" strike="noStrike" dirty="0">
                          <a:solidFill>
                            <a:schemeClr val="bg1"/>
                          </a:solidFill>
                          <a:effectLst/>
                          <a:latin typeface="ＭＳ Ｐゴシック" panose="020B0600070205080204" pitchFamily="50" charset="-128"/>
                          <a:ea typeface="ＭＳ Ｐゴシック" panose="020B0600070205080204" pitchFamily="50" charset="-128"/>
                        </a:rPr>
                        <a:t>8</a:t>
                      </a:r>
                    </a:p>
                  </a:txBody>
                  <a:tcPr marL="8230" marR="8230" marT="8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c>
                  <a:txBody>
                    <a:bodyPr/>
                    <a:lstStyle/>
                    <a:p>
                      <a:pPr algn="l" fontAlgn="ctr"/>
                      <a:r>
                        <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葵区ヒヤリハットマップ</a:t>
                      </a:r>
                    </a:p>
                  </a:txBody>
                  <a:tcPr marL="8230" marR="8230" marT="8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12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11</a:t>
                      </a:r>
                    </a:p>
                  </a:txBody>
                  <a:tcPr marL="8230" marR="8230" marT="8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静岡市中央卸売市場　年報データ　平成</a:t>
                      </a: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27</a:t>
                      </a:r>
                      <a:r>
                        <a:rPr lang="ja-JP" altLang="en-US" sz="105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年</a:t>
                      </a:r>
                      <a:endParaRPr lang="en-US" altLang="ja-JP"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8230" marR="8230" marT="8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12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12</a:t>
                      </a:r>
                    </a:p>
                  </a:txBody>
                  <a:tcPr marL="8230" marR="8230" marT="8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静岡市中央卸売市場　年報データ　平成</a:t>
                      </a: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27</a:t>
                      </a:r>
                      <a:r>
                        <a:rPr lang="ja-JP" altLang="en-US" sz="105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年</a:t>
                      </a:r>
                      <a:endParaRPr lang="en-US" altLang="ja-JP"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8230" marR="8230" marT="8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12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12</a:t>
                      </a:r>
                    </a:p>
                  </a:txBody>
                  <a:tcPr marL="8230" marR="8230" marT="8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zh-TW"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事故危険箇所</a:t>
                      </a:r>
                    </a:p>
                  </a:txBody>
                  <a:tcPr marL="8230" marR="8230" marT="8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9</a:t>
                      </a:r>
                    </a:p>
                  </a:txBody>
                  <a:tcPr marL="8230" marR="8230" marT="8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平成</a:t>
                      </a:r>
                      <a:r>
                        <a:rPr lang="en-US" altLang="zh-TW"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27</a:t>
                      </a:r>
                      <a:r>
                        <a:rPr lang="zh-TW"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年度中高層条例標識設置届受付簿</a:t>
                      </a:r>
                      <a:r>
                        <a:rPr lang="en-US" altLang="zh-TW"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_</a:t>
                      </a:r>
                      <a:r>
                        <a:rPr lang="en-US" altLang="zh-TW" sz="1050" b="0" i="0" u="none" strike="noStrike" dirty="0" err="1">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xls</a:t>
                      </a:r>
                      <a:endParaRPr lang="en-US" altLang="zh-TW"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dirty="0">
                          <a:solidFill>
                            <a:srgbClr val="000000"/>
                          </a:solidFill>
                          <a:effectLst/>
                          <a:latin typeface="メイリオ" panose="020B0604030504040204" pitchFamily="50" charset="-128"/>
                          <a:ea typeface="メイリオ" panose="020B0604030504040204" pitchFamily="50" charset="-128"/>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62173">
                <a:tc>
                  <a:txBody>
                    <a:bodyPr/>
                    <a:lstStyle/>
                    <a:p>
                      <a:pPr algn="ctr" fontAlgn="ctr"/>
                      <a:r>
                        <a:rPr lang="en-US" altLang="ja-JP" sz="1400" b="0" i="0" u="none" strike="noStrike" dirty="0">
                          <a:solidFill>
                            <a:schemeClr val="bg1"/>
                          </a:solidFill>
                          <a:effectLst/>
                          <a:latin typeface="ＭＳ Ｐゴシック" panose="020B0600070205080204" pitchFamily="50" charset="-128"/>
                          <a:ea typeface="ＭＳ Ｐゴシック" panose="020B0600070205080204" pitchFamily="50" charset="-128"/>
                        </a:rPr>
                        <a:t>9</a:t>
                      </a:r>
                    </a:p>
                  </a:txBody>
                  <a:tcPr marL="8230" marR="8230" marT="8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c>
                  <a:txBody>
                    <a:bodyPr/>
                    <a:lstStyle/>
                    <a:p>
                      <a:pPr algn="l" fontAlgn="ctr"/>
                      <a:r>
                        <a:rPr lang="zh-TW"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平成２７年度静岡市危険物施設一覧</a:t>
                      </a:r>
                    </a:p>
                  </a:txBody>
                  <a:tcPr marL="8230" marR="8230" marT="8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11</a:t>
                      </a:r>
                    </a:p>
                  </a:txBody>
                  <a:tcPr marL="8230" marR="8230" marT="8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平成</a:t>
                      </a:r>
                      <a:r>
                        <a:rPr lang="en-US" altLang="zh-CN"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28</a:t>
                      </a:r>
                      <a:r>
                        <a:rPr lang="zh-CN"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年条例等令達番号簿</a:t>
                      </a:r>
                    </a:p>
                  </a:txBody>
                  <a:tcPr marL="8230" marR="8230" marT="8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11</a:t>
                      </a:r>
                    </a:p>
                  </a:txBody>
                  <a:tcPr marL="8230" marR="8230" marT="8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航空写真オルソ画像</a:t>
                      </a: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H27</a:t>
                      </a:r>
                      <a:r>
                        <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静岡市索引図</a:t>
                      </a: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_A3_130k</a:t>
                      </a:r>
                    </a:p>
                  </a:txBody>
                  <a:tcPr marL="8230" marR="8230" marT="8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12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11</a:t>
                      </a:r>
                    </a:p>
                  </a:txBody>
                  <a:tcPr marL="8230" marR="8230" marT="8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航空写真オルソ画像</a:t>
                      </a: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H27</a:t>
                      </a:r>
                      <a:r>
                        <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静岡市索引図</a:t>
                      </a: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_A3_130k</a:t>
                      </a:r>
                    </a:p>
                  </a:txBody>
                  <a:tcPr marL="8230" marR="8230" marT="8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12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8</a:t>
                      </a:r>
                    </a:p>
                  </a:txBody>
                  <a:tcPr marL="8230" marR="8230" marT="8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委託契約等に係る競争入札参加資格認定者名簿（平成</a:t>
                      </a: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28</a:t>
                      </a:r>
                      <a:r>
                        <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年９月３日現在）</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1200" b="1" i="0" u="none" strike="noStrike" dirty="0">
                          <a:solidFill>
                            <a:srgbClr val="000000"/>
                          </a:solidFill>
                          <a:effectLst/>
                          <a:latin typeface="メイリオ" panose="020B0604030504040204" pitchFamily="50" charset="-128"/>
                          <a:ea typeface="メイリオ" panose="020B0604030504040204" pitchFamily="50" charset="-128"/>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389284">
                <a:tc>
                  <a:txBody>
                    <a:bodyPr/>
                    <a:lstStyle/>
                    <a:p>
                      <a:pPr algn="ctr" fontAlgn="ctr"/>
                      <a:r>
                        <a:rPr lang="en-US" altLang="ja-JP" sz="1400" b="0" i="0" u="none" strike="noStrike" dirty="0">
                          <a:solidFill>
                            <a:schemeClr val="bg1"/>
                          </a:solidFill>
                          <a:effectLst/>
                          <a:latin typeface="ＭＳ Ｐゴシック" panose="020B0600070205080204" pitchFamily="50" charset="-128"/>
                          <a:ea typeface="ＭＳ Ｐゴシック" panose="020B0600070205080204" pitchFamily="50" charset="-128"/>
                        </a:rPr>
                        <a:t>10</a:t>
                      </a:r>
                    </a:p>
                  </a:txBody>
                  <a:tcPr marL="8230" marR="8230" marT="8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50000"/>
                      </a:schemeClr>
                    </a:solidFill>
                  </a:tcPr>
                </a:tc>
                <a:tc>
                  <a:txBody>
                    <a:bodyPr/>
                    <a:lstStyle/>
                    <a:p>
                      <a:pPr algn="l" fontAlgn="ctr"/>
                      <a:r>
                        <a:rPr lang="zh-TW"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平成</a:t>
                      </a:r>
                      <a:r>
                        <a:rPr lang="en-US" altLang="zh-TW"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27</a:t>
                      </a:r>
                      <a:r>
                        <a:rPr lang="zh-TW"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年度固定資産税概要調書</a:t>
                      </a:r>
                    </a:p>
                  </a:txBody>
                  <a:tcPr marL="8230" marR="8230" marT="8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10</a:t>
                      </a:r>
                    </a:p>
                  </a:txBody>
                  <a:tcPr marL="8230" marR="8230" marT="8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美容所新規台帳（</a:t>
                      </a:r>
                      <a:r>
                        <a:rPr lang="en-US" altLang="zh-TW"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H28.5</a:t>
                      </a:r>
                      <a:r>
                        <a:rPr lang="zh-TW"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a:t>
                      </a:r>
                    </a:p>
                  </a:txBody>
                  <a:tcPr marL="8230" marR="8230" marT="8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10</a:t>
                      </a:r>
                    </a:p>
                  </a:txBody>
                  <a:tcPr marL="8230" marR="8230" marT="8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葵区ヒヤリハットマップ</a:t>
                      </a:r>
                    </a:p>
                  </a:txBody>
                  <a:tcPr marL="8230" marR="8230" marT="8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ja-JP" sz="12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11</a:t>
                      </a:r>
                    </a:p>
                  </a:txBody>
                  <a:tcPr marL="8230" marR="8230" marT="8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葵区の公園・緑地一覧表</a:t>
                      </a:r>
                      <a:r>
                        <a:rPr lang="en-US" altLang="ja-JP"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_</a:t>
                      </a:r>
                      <a:r>
                        <a:rPr lang="en-US" altLang="ja-JP" sz="1050" b="0" i="0" u="none" strike="noStrike" dirty="0" err="1">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xlsx</a:t>
                      </a:r>
                      <a:endParaRPr lang="en-US" altLang="ja-JP"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8230" marR="8230" marT="8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8</a:t>
                      </a:r>
                    </a:p>
                  </a:txBody>
                  <a:tcPr marL="8230" marR="8230" marT="82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静岡市の主要観光地の画像データ</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dirty="0">
                          <a:solidFill>
                            <a:srgbClr val="000000"/>
                          </a:solidFill>
                          <a:effectLst/>
                          <a:latin typeface="メイリオ" panose="020B0604030504040204" pitchFamily="50" charset="-128"/>
                          <a:ea typeface="メイリオ" panose="020B0604030504040204" pitchFamily="50" charset="-128"/>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6979538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336</TotalTime>
  <Words>2235</Words>
  <Application>Microsoft Office PowerPoint</Application>
  <PresentationFormat>画面に合わせる (4:3)</PresentationFormat>
  <Paragraphs>640</Paragraphs>
  <Slides>20</Slides>
  <Notes>7</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20</vt:i4>
      </vt:variant>
    </vt:vector>
  </HeadingPairs>
  <TitlesOfParts>
    <vt:vector size="28" baseType="lpstr">
      <vt:lpstr>HGｺﾞｼｯｸE</vt:lpstr>
      <vt:lpstr>HGｺﾞｼｯｸM</vt:lpstr>
      <vt:lpstr>ＭＳ Ｐゴシック</vt:lpstr>
      <vt:lpstr>メイリオ</vt:lpstr>
      <vt:lpstr>Arial</vt:lpstr>
      <vt:lpstr>Calibri</vt:lpstr>
      <vt:lpstr>Calibri Light</vt:lpstr>
      <vt:lpstr>Office テーマ</vt:lpstr>
      <vt:lpstr>PowerPoint プレゼンテーション</vt:lpstr>
      <vt:lpstr>食品衛生関係営業許可情報について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intra</dc:creator>
  <cp:lastModifiedBy>intra</cp:lastModifiedBy>
  <cp:revision>30</cp:revision>
  <dcterms:created xsi:type="dcterms:W3CDTF">2017-02-06T23:44:40Z</dcterms:created>
  <dcterms:modified xsi:type="dcterms:W3CDTF">2017-02-09T04:37:52Z</dcterms:modified>
</cp:coreProperties>
</file>