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2"/>
  </p:notesMasterIdLst>
  <p:handoutMasterIdLst>
    <p:handoutMasterId r:id="rId13"/>
  </p:handoutMasterIdLst>
  <p:sldIdLst>
    <p:sldId id="257" r:id="rId2"/>
    <p:sldId id="337" r:id="rId3"/>
    <p:sldId id="338" r:id="rId4"/>
    <p:sldId id="339" r:id="rId5"/>
    <p:sldId id="342" r:id="rId6"/>
    <p:sldId id="340" r:id="rId7"/>
    <p:sldId id="341" r:id="rId8"/>
    <p:sldId id="343" r:id="rId9"/>
    <p:sldId id="344" r:id="rId10"/>
    <p:sldId id="264" r:id="rId11"/>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8" autoAdjust="0"/>
    <p:restoredTop sz="99566" autoAdjust="0"/>
  </p:normalViewPr>
  <p:slideViewPr>
    <p:cSldViewPr>
      <p:cViewPr varScale="1">
        <p:scale>
          <a:sx n="86" d="100"/>
          <a:sy n="86" d="100"/>
        </p:scale>
        <p:origin x="372"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44" d="100"/>
          <a:sy n="44" d="100"/>
        </p:scale>
        <p:origin x="60" y="588"/>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5" y="9376069"/>
            <a:ext cx="2916019" cy="490252"/>
          </a:xfrm>
          <a:prstGeom prst="rect">
            <a:avLst/>
          </a:prstGeom>
          <a:noFill/>
          <a:ln w="9525">
            <a:noFill/>
            <a:miter lim="800000"/>
            <a:headEnd/>
            <a:tailEnd/>
          </a:ln>
          <a:effectLst/>
        </p:spPr>
        <p:txBody>
          <a:bodyPr vert="horz" wrap="square" lIns="94585" tIns="47295" rIns="94585" bIns="47295" numCol="1" anchor="b" anchorCtr="0" compatLnSpc="1">
            <a:prstTxWarp prst="textNoShape">
              <a:avLst/>
            </a:prstTxWarp>
          </a:bodyPr>
          <a:lstStyle>
            <a:lvl1pPr algn="r" defTabSz="946390">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9"/>
            <a:ext cx="4937350" cy="4441374"/>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一般社団法人オープン＆ビッグデータ活用・地方創生推進機構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2016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pPr algn="r"/>
            <a:r>
              <a:rPr lang="en-US" altLang="ja-JP" sz="2000" dirty="0" smtClean="0"/>
              <a:t>2016.03.10</a:t>
            </a:r>
          </a:p>
        </p:txBody>
      </p:sp>
      <p:sp>
        <p:nvSpPr>
          <p:cNvPr id="3" name="タイトル 2"/>
          <p:cNvSpPr>
            <a:spLocks noGrp="1"/>
          </p:cNvSpPr>
          <p:nvPr>
            <p:ph type="ctrTitle" sz="quarter"/>
          </p:nvPr>
        </p:nvSpPr>
        <p:spPr>
          <a:xfrm>
            <a:off x="2792760" y="3012674"/>
            <a:ext cx="7021561" cy="1052786"/>
          </a:xfrm>
        </p:spPr>
        <p:txBody>
          <a:bodyPr anchor="t" anchorCtr="0"/>
          <a:lstStyle/>
          <a:p>
            <a:r>
              <a:rPr lang="ja-JP" altLang="en-US" dirty="0">
                <a:latin typeface="メイリオ" pitchFamily="50" charset="-128"/>
                <a:ea typeface="メイリオ" pitchFamily="50" charset="-128"/>
                <a:cs typeface="メイリオ" pitchFamily="50" charset="-128"/>
              </a:rPr>
              <a:t>データの利活用・公開に有用</a:t>
            </a:r>
            <a:r>
              <a:rPr lang="ja-JP" altLang="en-US" dirty="0" smtClean="0">
                <a:latin typeface="メイリオ" pitchFamily="50" charset="-128"/>
                <a:ea typeface="メイリオ" pitchFamily="50" charset="-128"/>
                <a:cs typeface="メイリオ" pitchFamily="50" charset="-128"/>
              </a:rPr>
              <a:t>な</a:t>
            </a:r>
            <a:r>
              <a:rPr lang="en-US" altLang="ja-JP" dirty="0" smtClean="0">
                <a:latin typeface="メイリオ" pitchFamily="50" charset="-128"/>
                <a:ea typeface="メイリオ" pitchFamily="50" charset="-128"/>
                <a:cs typeface="メイリオ" pitchFamily="50" charset="-128"/>
              </a:rPr>
              <a:t/>
            </a:r>
            <a:br>
              <a:rPr lang="en-US" altLang="ja-JP"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ツール集  概要</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dirty="0" smtClean="0"/>
              <a:t>4-4</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データの利活用・公開に有用なツール集の概要</a:t>
            </a:r>
            <a:endParaRPr kumimoji="1" lang="ja-JP" altLang="en-US" dirty="0"/>
          </a:p>
        </p:txBody>
      </p:sp>
      <p:sp>
        <p:nvSpPr>
          <p:cNvPr id="3" name="コンテンツ プレースホルダー 2"/>
          <p:cNvSpPr>
            <a:spLocks noGrp="1"/>
          </p:cNvSpPr>
          <p:nvPr>
            <p:ph sz="half" idx="1"/>
          </p:nvPr>
        </p:nvSpPr>
        <p:spPr/>
        <p:txBody>
          <a:bodyPr>
            <a:normAutofit/>
          </a:bodyPr>
          <a:lstStyle/>
          <a:p>
            <a:r>
              <a:rPr lang="ja-JP" altLang="en-US" dirty="0" smtClean="0"/>
              <a:t>想定する読者</a:t>
            </a:r>
          </a:p>
          <a:p>
            <a:pPr lvl="1"/>
            <a:r>
              <a:rPr lang="ja-JP" altLang="en-US" dirty="0" smtClean="0"/>
              <a:t>官庁の職員</a:t>
            </a:r>
          </a:p>
          <a:p>
            <a:pPr lvl="1"/>
            <a:r>
              <a:rPr lang="ja-JP" altLang="en-US" dirty="0" smtClean="0"/>
              <a:t>自治体職員</a:t>
            </a:r>
            <a:endParaRPr lang="ja-JP" altLang="en-US" dirty="0"/>
          </a:p>
          <a:p>
            <a:pPr lvl="1"/>
            <a:r>
              <a:rPr lang="ja-JP" altLang="en-US" dirty="0"/>
              <a:t>シビックテック</a:t>
            </a:r>
          </a:p>
          <a:p>
            <a:pPr lvl="1"/>
            <a:r>
              <a:rPr lang="ja-JP" altLang="en-US" dirty="0"/>
              <a:t>地域の地元企業の</a:t>
            </a:r>
            <a:r>
              <a:rPr lang="ja-JP" altLang="en-US" dirty="0" smtClean="0"/>
              <a:t>社員</a:t>
            </a:r>
            <a:endParaRPr lang="ja-JP" altLang="en-US" dirty="0"/>
          </a:p>
        </p:txBody>
      </p:sp>
      <p:sp>
        <p:nvSpPr>
          <p:cNvPr id="5" name="コンテンツ プレースホルダー 4"/>
          <p:cNvSpPr>
            <a:spLocks noGrp="1"/>
          </p:cNvSpPr>
          <p:nvPr>
            <p:ph sz="half" idx="2"/>
          </p:nvPr>
        </p:nvSpPr>
        <p:spPr/>
        <p:txBody>
          <a:bodyPr/>
          <a:lstStyle/>
          <a:p>
            <a:r>
              <a:rPr kumimoji="1" lang="ja-JP" altLang="en-US" dirty="0" smtClean="0"/>
              <a:t>内容</a:t>
            </a:r>
          </a:p>
          <a:p>
            <a:pPr lvl="1"/>
            <a:r>
              <a:rPr lang="ja-JP" altLang="en-US" dirty="0"/>
              <a:t>オープンデータの利活用・公開に有用なツール群や、地方創生に寄与するツール群をまとめる。</a:t>
            </a:r>
          </a:p>
          <a:p>
            <a:pPr lvl="2"/>
            <a:r>
              <a:rPr lang="ja-JP" altLang="en-US" dirty="0"/>
              <a:t>ツールの利用例を示すために、必要に応じてサンプルプログラムを用意する。</a:t>
            </a:r>
          </a:p>
          <a:p>
            <a:pPr lvl="1"/>
            <a:endParaRPr kumimoji="1" lang="ja-JP" altLang="en-US" dirty="0"/>
          </a:p>
        </p:txBody>
      </p:sp>
      <p:sp>
        <p:nvSpPr>
          <p:cNvPr id="4" name="スライド番号プレースホルダー 3"/>
          <p:cNvSpPr>
            <a:spLocks noGrp="1"/>
          </p:cNvSpPr>
          <p:nvPr>
            <p:ph type="sldNum" sz="quarter" idx="10"/>
          </p:nvPr>
        </p:nvSpPr>
        <p:spPr>
          <a:xfrm>
            <a:off x="9497829" y="6564769"/>
            <a:ext cx="406964" cy="255197"/>
          </a:xfrm>
        </p:spPr>
        <p:txBody>
          <a:bodyPr/>
          <a:lstStyle/>
          <a:p>
            <a:fld id="{19168A96-8FC6-49A7-AAFF-8891F4FD4FE2}" type="slidenum">
              <a:rPr lang="ja-JP" altLang="en-US" smtClean="0"/>
              <a:pPr/>
              <a:t>2</a:t>
            </a:fld>
            <a:endParaRPr lang="en-US" altLang="ja-JP"/>
          </a:p>
        </p:txBody>
      </p:sp>
      <p:sp>
        <p:nvSpPr>
          <p:cNvPr id="27" name="テキスト ボックス 26"/>
          <p:cNvSpPr txBox="1"/>
          <p:nvPr/>
        </p:nvSpPr>
        <p:spPr>
          <a:xfrm>
            <a:off x="5889104" y="740312"/>
            <a:ext cx="3995004"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2-3</a:t>
            </a:r>
            <a:r>
              <a:rPr kumimoji="1" lang="ja-JP" altLang="en-US" sz="1200" dirty="0" smtClean="0">
                <a:solidFill>
                  <a:schemeClr val="bg2"/>
                </a:solidFill>
                <a:latin typeface="+mn-ea"/>
                <a:ea typeface="+mn-ea"/>
                <a:cs typeface="ヒラギノ角ゴ ProN W6"/>
              </a:rPr>
              <a:t>を一部修正</a:t>
            </a:r>
          </a:p>
        </p:txBody>
      </p:sp>
      <p:sp>
        <p:nvSpPr>
          <p:cNvPr id="28" name="角丸四角形 27"/>
          <p:cNvSpPr/>
          <p:nvPr/>
        </p:nvSpPr>
        <p:spPr bwMode="auto">
          <a:xfrm>
            <a:off x="1442840" y="3324787"/>
            <a:ext cx="1899711"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データの作成・加工</a:t>
            </a:r>
          </a:p>
        </p:txBody>
      </p:sp>
      <p:sp>
        <p:nvSpPr>
          <p:cNvPr id="29" name="角丸四角形 28"/>
          <p:cNvSpPr/>
          <p:nvPr/>
        </p:nvSpPr>
        <p:spPr bwMode="auto">
          <a:xfrm>
            <a:off x="1438982" y="4289789"/>
            <a:ext cx="1899711"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データの公開</a:t>
            </a:r>
          </a:p>
        </p:txBody>
      </p:sp>
      <p:cxnSp>
        <p:nvCxnSpPr>
          <p:cNvPr id="30" name="直線矢印コネクタ 29"/>
          <p:cNvCxnSpPr>
            <a:stCxn id="28" idx="2"/>
            <a:endCxn id="29" idx="0"/>
          </p:cNvCxnSpPr>
          <p:nvPr/>
        </p:nvCxnSpPr>
        <p:spPr bwMode="auto">
          <a:xfrm flipH="1">
            <a:off x="2388837" y="3652913"/>
            <a:ext cx="3859" cy="636875"/>
          </a:xfrm>
          <a:prstGeom prst="straightConnector1">
            <a:avLst/>
          </a:prstGeom>
          <a:solidFill>
            <a:srgbClr val="4F81BD"/>
          </a:solidFill>
          <a:ln w="28575" cap="sq" cmpd="sng" algn="ctr">
            <a:solidFill>
              <a:srgbClr val="C0504D"/>
            </a:solidFill>
            <a:prstDash val="solid"/>
            <a:round/>
            <a:headEnd type="none" w="sm" len="sm"/>
            <a:tailEnd type="triangle"/>
          </a:ln>
          <a:effectLst/>
        </p:spPr>
      </p:cxnSp>
      <p:sp>
        <p:nvSpPr>
          <p:cNvPr id="31" name="テキスト ボックス 30"/>
          <p:cNvSpPr txBox="1"/>
          <p:nvPr/>
        </p:nvSpPr>
        <p:spPr>
          <a:xfrm>
            <a:off x="2392695" y="3701452"/>
            <a:ext cx="1736373" cy="600164"/>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データ形式の変換</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データの作成補助ツール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地図・</a:t>
            </a: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GIS</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関連ツール</a:t>
            </a:r>
          </a:p>
        </p:txBody>
      </p:sp>
      <p:sp>
        <p:nvSpPr>
          <p:cNvPr id="32" name="テキスト ボックス 31"/>
          <p:cNvSpPr txBox="1"/>
          <p:nvPr/>
        </p:nvSpPr>
        <p:spPr>
          <a:xfrm>
            <a:off x="2432720" y="4695834"/>
            <a:ext cx="1595309" cy="430887"/>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Web</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サービス</a:t>
            </a:r>
            <a:b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b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データ公開支援ツール</a:t>
            </a:r>
          </a:p>
        </p:txBody>
      </p:sp>
      <p:sp>
        <p:nvSpPr>
          <p:cNvPr id="33" name="角丸四角形 32"/>
          <p:cNvSpPr/>
          <p:nvPr/>
        </p:nvSpPr>
        <p:spPr bwMode="auto">
          <a:xfrm>
            <a:off x="5080012" y="3324787"/>
            <a:ext cx="2400178"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データの検索・取得・前処理</a:t>
            </a:r>
          </a:p>
        </p:txBody>
      </p:sp>
      <p:sp>
        <p:nvSpPr>
          <p:cNvPr id="34" name="テキスト ボックス 33"/>
          <p:cNvSpPr txBox="1"/>
          <p:nvPr/>
        </p:nvSpPr>
        <p:spPr>
          <a:xfrm>
            <a:off x="6344858" y="3705381"/>
            <a:ext cx="2723823" cy="430887"/>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データの検索ツール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データ形式の変換・クレンジングツール</a:t>
            </a:r>
          </a:p>
        </p:txBody>
      </p:sp>
      <p:sp>
        <p:nvSpPr>
          <p:cNvPr id="35" name="角丸四角形 34"/>
          <p:cNvSpPr/>
          <p:nvPr/>
        </p:nvSpPr>
        <p:spPr bwMode="auto">
          <a:xfrm>
            <a:off x="5080012" y="4210874"/>
            <a:ext cx="2400178"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データの分析</a:t>
            </a:r>
          </a:p>
        </p:txBody>
      </p:sp>
      <p:cxnSp>
        <p:nvCxnSpPr>
          <p:cNvPr id="36" name="直線矢印コネクタ 35"/>
          <p:cNvCxnSpPr>
            <a:stCxn id="33" idx="2"/>
            <a:endCxn id="35" idx="0"/>
          </p:cNvCxnSpPr>
          <p:nvPr/>
        </p:nvCxnSpPr>
        <p:spPr bwMode="auto">
          <a:xfrm>
            <a:off x="6280102" y="3652913"/>
            <a:ext cx="0" cy="557960"/>
          </a:xfrm>
          <a:prstGeom prst="straightConnector1">
            <a:avLst/>
          </a:prstGeom>
          <a:solidFill>
            <a:srgbClr val="4F81BD"/>
          </a:solidFill>
          <a:ln w="28575" cap="sq" cmpd="sng" algn="ctr">
            <a:solidFill>
              <a:srgbClr val="C0504D"/>
            </a:solidFill>
            <a:prstDash val="solid"/>
            <a:round/>
            <a:headEnd type="none" w="sm" len="sm"/>
            <a:tailEnd type="triangle"/>
          </a:ln>
          <a:effectLst/>
        </p:spPr>
      </p:cxnSp>
      <p:sp>
        <p:nvSpPr>
          <p:cNvPr id="37" name="テキスト ボックス 36"/>
          <p:cNvSpPr txBox="1"/>
          <p:nvPr/>
        </p:nvSpPr>
        <p:spPr>
          <a:xfrm>
            <a:off x="6302307" y="4569799"/>
            <a:ext cx="1313180" cy="430887"/>
          </a:xfrm>
          <a:prstGeom prst="rect">
            <a:avLst/>
          </a:prstGeom>
          <a:noFill/>
        </p:spPr>
        <p:txBody>
          <a:bodyPr wrap="none" rtlCol="0">
            <a:spAutoFit/>
          </a:bodyPr>
          <a:lstStyle/>
          <a:p>
            <a:pPr algn="l">
              <a:defRPr/>
            </a:pPr>
            <a:r>
              <a:rPr lang="ja-JP" altLang="en-US" sz="1100" kern="0" dirty="0">
                <a:solidFill>
                  <a:prstClr val="black"/>
                </a:solidFill>
                <a:latin typeface="メイリオ"/>
                <a:ea typeface="メイリオ"/>
                <a:cs typeface="ヒラギノ角ゴ ProN W6"/>
              </a:rPr>
              <a:t>データ分析ツール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BI</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ツール</a:t>
            </a:r>
          </a:p>
        </p:txBody>
      </p:sp>
      <p:sp>
        <p:nvSpPr>
          <p:cNvPr id="38" name="角丸四角形 37"/>
          <p:cNvSpPr/>
          <p:nvPr/>
        </p:nvSpPr>
        <p:spPr bwMode="auto">
          <a:xfrm>
            <a:off x="5080012" y="5045090"/>
            <a:ext cx="2400178"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分析結果の可視化</a:t>
            </a:r>
          </a:p>
        </p:txBody>
      </p:sp>
      <p:cxnSp>
        <p:nvCxnSpPr>
          <p:cNvPr id="39" name="直線矢印コネクタ 38"/>
          <p:cNvCxnSpPr>
            <a:stCxn id="35" idx="2"/>
            <a:endCxn id="38" idx="0"/>
          </p:cNvCxnSpPr>
          <p:nvPr/>
        </p:nvCxnSpPr>
        <p:spPr bwMode="auto">
          <a:xfrm>
            <a:off x="6280101" y="4539000"/>
            <a:ext cx="0" cy="506090"/>
          </a:xfrm>
          <a:prstGeom prst="straightConnector1">
            <a:avLst/>
          </a:prstGeom>
          <a:solidFill>
            <a:srgbClr val="4F81BD"/>
          </a:solidFill>
          <a:ln w="28575" cap="sq" cmpd="sng" algn="ctr">
            <a:solidFill>
              <a:srgbClr val="C0504D"/>
            </a:solidFill>
            <a:prstDash val="solid"/>
            <a:round/>
            <a:headEnd type="none" w="sm" len="sm"/>
            <a:tailEnd type="triangle"/>
          </a:ln>
          <a:effectLst/>
        </p:spPr>
      </p:cxnSp>
      <p:sp>
        <p:nvSpPr>
          <p:cNvPr id="40" name="テキスト ボックス 39"/>
          <p:cNvSpPr txBox="1"/>
          <p:nvPr/>
        </p:nvSpPr>
        <p:spPr>
          <a:xfrm>
            <a:off x="6312971" y="5373216"/>
            <a:ext cx="1736373" cy="430887"/>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地図・</a:t>
            </a: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GIS</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関連ツール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アプリの構築支援ツール</a:t>
            </a:r>
          </a:p>
        </p:txBody>
      </p:sp>
      <p:sp>
        <p:nvSpPr>
          <p:cNvPr id="41" name="角丸四角形 40"/>
          <p:cNvSpPr/>
          <p:nvPr/>
        </p:nvSpPr>
        <p:spPr bwMode="auto">
          <a:xfrm>
            <a:off x="1280592" y="3267589"/>
            <a:ext cx="3540883" cy="2654607"/>
          </a:xfrm>
          <a:prstGeom prst="roundRect">
            <a:avLst/>
          </a:prstGeom>
          <a:noFill/>
          <a:ln w="28575" cap="sq" cmpd="sng" algn="ctr">
            <a:solidFill>
              <a:srgbClr val="C0504D"/>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ＤＦＧ華康ゴシック体W5" pitchFamily="50" charset="-128"/>
              <a:ea typeface="ＤＦＧ華康ゴシック体W5" pitchFamily="50" charset="-128"/>
            </a:endParaRPr>
          </a:p>
        </p:txBody>
      </p:sp>
      <p:sp>
        <p:nvSpPr>
          <p:cNvPr id="42" name="角丸四角形 41"/>
          <p:cNvSpPr/>
          <p:nvPr/>
        </p:nvSpPr>
        <p:spPr bwMode="auto">
          <a:xfrm>
            <a:off x="4912392" y="3225188"/>
            <a:ext cx="4156289" cy="2654607"/>
          </a:xfrm>
          <a:prstGeom prst="roundRect">
            <a:avLst/>
          </a:prstGeom>
          <a:noFill/>
          <a:ln w="28575" cap="sq" cmpd="sng" algn="ctr">
            <a:solidFill>
              <a:srgbClr val="C0504D"/>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ＤＦＧ華康ゴシック体W5" pitchFamily="50" charset="-128"/>
              <a:ea typeface="ＤＦＧ華康ゴシック体W5" pitchFamily="50" charset="-128"/>
            </a:endParaRPr>
          </a:p>
        </p:txBody>
      </p:sp>
      <p:sp>
        <p:nvSpPr>
          <p:cNvPr id="43" name="テキスト ボックス 42"/>
          <p:cNvSpPr txBox="1"/>
          <p:nvPr/>
        </p:nvSpPr>
        <p:spPr>
          <a:xfrm>
            <a:off x="3688542" y="3248508"/>
            <a:ext cx="1024610" cy="285174"/>
          </a:xfrm>
          <a:prstGeom prst="rect">
            <a:avLst/>
          </a:prstGeom>
          <a:solidFill>
            <a:sysClr val="window" lastClr="FFFFFF"/>
          </a:solidFill>
        </p:spPr>
        <p:txBody>
          <a:bodyPr wrap="none" rtlCol="0">
            <a:spAutoFit/>
          </a:bodyPr>
          <a:lstStyle/>
          <a:p>
            <a:pPr marL="0" marR="0" lvl="0" indent="0"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srgbClr val="C0504D"/>
                </a:solidFill>
                <a:effectLst/>
                <a:uLnTx/>
                <a:uFillTx/>
                <a:latin typeface="メイリオ"/>
                <a:ea typeface="メイリオ"/>
                <a:cs typeface="ヒラギノ角ゴ ProN W6"/>
              </a:rPr>
              <a:t>データ公開</a:t>
            </a:r>
          </a:p>
        </p:txBody>
      </p:sp>
      <p:sp>
        <p:nvSpPr>
          <p:cNvPr id="44" name="テキスト ボックス 43"/>
          <p:cNvSpPr txBox="1"/>
          <p:nvPr/>
        </p:nvSpPr>
        <p:spPr>
          <a:xfrm>
            <a:off x="7642339" y="3182200"/>
            <a:ext cx="1194568" cy="285174"/>
          </a:xfrm>
          <a:prstGeom prst="rect">
            <a:avLst/>
          </a:prstGeom>
          <a:solidFill>
            <a:sysClr val="window" lastClr="FFFFFF"/>
          </a:solidFill>
        </p:spPr>
        <p:txBody>
          <a:bodyPr wrap="none" rtlCol="0">
            <a:spAutoFit/>
          </a:bodyPr>
          <a:lstStyle/>
          <a:p>
            <a:pPr marL="0" marR="0" lvl="0" indent="0"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srgbClr val="C0504D"/>
                </a:solidFill>
                <a:effectLst/>
                <a:uLnTx/>
                <a:uFillTx/>
                <a:latin typeface="メイリオ"/>
                <a:ea typeface="メイリオ"/>
                <a:cs typeface="ヒラギノ角ゴ ProN W6"/>
              </a:rPr>
              <a:t>データ利活用</a:t>
            </a:r>
          </a:p>
        </p:txBody>
      </p:sp>
      <p:sp>
        <p:nvSpPr>
          <p:cNvPr id="45" name="角丸四角形 44"/>
          <p:cNvSpPr/>
          <p:nvPr/>
        </p:nvSpPr>
        <p:spPr bwMode="auto">
          <a:xfrm>
            <a:off x="1280592" y="5993263"/>
            <a:ext cx="7642785" cy="571548"/>
          </a:xfrm>
          <a:prstGeom prst="roundRect">
            <a:avLst/>
          </a:prstGeom>
          <a:noFill/>
          <a:ln w="28575" cap="sq" cmpd="sng" algn="ctr">
            <a:solidFill>
              <a:srgbClr val="C0504D"/>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ＤＦＧ華康ゴシック体W5" pitchFamily="50" charset="-128"/>
              <a:ea typeface="ＤＦＧ華康ゴシック体W5" pitchFamily="50" charset="-128"/>
            </a:endParaRPr>
          </a:p>
        </p:txBody>
      </p:sp>
      <p:sp>
        <p:nvSpPr>
          <p:cNvPr id="46" name="テキスト ボックス 45"/>
          <p:cNvSpPr txBox="1"/>
          <p:nvPr/>
        </p:nvSpPr>
        <p:spPr>
          <a:xfrm>
            <a:off x="8291203" y="5895457"/>
            <a:ext cx="684692" cy="285174"/>
          </a:xfrm>
          <a:prstGeom prst="rect">
            <a:avLst/>
          </a:prstGeom>
          <a:solidFill>
            <a:sysClr val="window" lastClr="FFFFFF"/>
          </a:solidFill>
        </p:spPr>
        <p:txBody>
          <a:bodyPr wrap="none" rtlCol="0">
            <a:spAutoFit/>
          </a:bodyPr>
          <a:lstStyle/>
          <a:p>
            <a:pPr marL="0" marR="0" lvl="0" indent="0"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srgbClr val="C0504D"/>
                </a:solidFill>
                <a:effectLst/>
                <a:uLnTx/>
                <a:uFillTx/>
                <a:latin typeface="メイリオ"/>
                <a:ea typeface="メイリオ"/>
                <a:cs typeface="ヒラギノ角ゴ ProN W6"/>
              </a:rPr>
              <a:t>その他</a:t>
            </a:r>
          </a:p>
        </p:txBody>
      </p:sp>
      <p:sp>
        <p:nvSpPr>
          <p:cNvPr id="47" name="テキスト ボックス 46"/>
          <p:cNvSpPr txBox="1"/>
          <p:nvPr/>
        </p:nvSpPr>
        <p:spPr>
          <a:xfrm>
            <a:off x="1308704" y="6046716"/>
            <a:ext cx="3429144" cy="600164"/>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コミュニケーションツール（意見の共有・議論等）</a:t>
            </a:r>
            <a:endPar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endParaRP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基本的なボキャブラリ</a:t>
            </a:r>
          </a:p>
          <a:p>
            <a:pPr marL="0" marR="0" lvl="0" indent="0" algn="l" defTabSz="914400" eaLnBrk="1" fontAlgn="base" latinLnBrk="1"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a:t>
            </a:r>
            <a:endPar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endParaRPr>
          </a:p>
        </p:txBody>
      </p:sp>
    </p:spTree>
    <p:extLst>
      <p:ext uri="{BB962C8B-B14F-4D97-AF65-F5344CB8AC3E}">
        <p14:creationId xmlns:p14="http://schemas.microsoft.com/office/powerpoint/2010/main" val="104129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データの利活用・公開に有用なツール集の</a:t>
            </a:r>
            <a:r>
              <a:rPr lang="ja-JP" altLang="en-US" dirty="0" smtClean="0"/>
              <a:t>構成案</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a:pPr>
            <a:r>
              <a:rPr kumimoji="1" lang="ja-JP" altLang="en-US" dirty="0" smtClean="0"/>
              <a:t>はじめに</a:t>
            </a:r>
          </a:p>
          <a:p>
            <a:pPr lvl="1"/>
            <a:r>
              <a:rPr kumimoji="1" lang="ja-JP" altLang="en-US" dirty="0" smtClean="0"/>
              <a:t>本書の目的・想定読者・構成を説明する。</a:t>
            </a:r>
          </a:p>
          <a:p>
            <a:pPr marL="457200" indent="-457200">
              <a:buFont typeface="+mj-lt"/>
              <a:buAutoNum type="arabicPeriod"/>
            </a:pPr>
            <a:r>
              <a:rPr kumimoji="1" lang="ja-JP" altLang="en-US" dirty="0" smtClean="0"/>
              <a:t>有用なツール集</a:t>
            </a:r>
          </a:p>
          <a:p>
            <a:pPr marL="698500" lvl="1" indent="-342900">
              <a:buFont typeface="+mj-lt"/>
              <a:buAutoNum type="arabicPeriod"/>
            </a:pPr>
            <a:r>
              <a:rPr kumimoji="1" lang="ja-JP" altLang="en-US" dirty="0" smtClean="0"/>
              <a:t>データ検索ツール</a:t>
            </a:r>
          </a:p>
          <a:p>
            <a:pPr marL="698500" lvl="1" indent="-342900">
              <a:buFont typeface="+mj-lt"/>
              <a:buAutoNum type="arabicPeriod"/>
            </a:pPr>
            <a:r>
              <a:rPr kumimoji="1" lang="ja-JP" altLang="en-US" dirty="0" smtClean="0"/>
              <a:t>データ形式変換ツール</a:t>
            </a:r>
          </a:p>
          <a:p>
            <a:pPr marL="698500" lvl="1" indent="-342900">
              <a:buFont typeface="+mj-lt"/>
              <a:buAutoNum type="arabicPeriod"/>
            </a:pPr>
            <a:r>
              <a:rPr kumimoji="1" lang="ja-JP" altLang="en-US" dirty="0" smtClean="0"/>
              <a:t>地図・</a:t>
            </a:r>
            <a:r>
              <a:rPr kumimoji="1" lang="en-US" altLang="ja-JP" dirty="0" smtClean="0"/>
              <a:t>GIS</a:t>
            </a:r>
            <a:r>
              <a:rPr kumimoji="1" lang="ja-JP" altLang="en-US" dirty="0" smtClean="0"/>
              <a:t>関連ツール</a:t>
            </a:r>
          </a:p>
          <a:p>
            <a:pPr marL="698500" lvl="1" indent="-342900">
              <a:buFont typeface="+mj-lt"/>
              <a:buAutoNum type="arabicPeriod"/>
            </a:pPr>
            <a:r>
              <a:rPr lang="en-US" altLang="ja-JP" dirty="0" smtClean="0"/>
              <a:t>Web</a:t>
            </a:r>
            <a:r>
              <a:rPr lang="ja-JP" altLang="en-US" dirty="0" smtClean="0"/>
              <a:t>サービス</a:t>
            </a:r>
          </a:p>
          <a:p>
            <a:pPr marL="698500" lvl="1" indent="-342900">
              <a:buFont typeface="+mj-lt"/>
              <a:buAutoNum type="arabicPeriod"/>
            </a:pPr>
            <a:r>
              <a:rPr kumimoji="1" lang="ja-JP" altLang="en-US" dirty="0" smtClean="0"/>
              <a:t>データ公開支援ツール</a:t>
            </a:r>
          </a:p>
          <a:p>
            <a:pPr marL="698500" lvl="1" indent="-342900">
              <a:buFont typeface="+mj-lt"/>
              <a:buAutoNum type="arabicPeriod"/>
            </a:pPr>
            <a:r>
              <a:rPr kumimoji="1" lang="ja-JP" altLang="en-US" dirty="0" smtClean="0"/>
              <a:t>データ分析・解析ツール</a:t>
            </a:r>
          </a:p>
          <a:p>
            <a:pPr marL="698500" lvl="1" indent="-342900">
              <a:buFont typeface="+mj-lt"/>
              <a:buAutoNum type="arabicPeriod"/>
            </a:pPr>
            <a:r>
              <a:rPr lang="en-US" altLang="ja-JP" dirty="0" smtClean="0"/>
              <a:t>BI</a:t>
            </a:r>
            <a:r>
              <a:rPr lang="ja-JP" altLang="en-US" dirty="0" smtClean="0"/>
              <a:t>ツール</a:t>
            </a:r>
            <a:endParaRPr lang="en-US" altLang="ja-JP" dirty="0" smtClean="0"/>
          </a:p>
          <a:p>
            <a:pPr marL="698500" lvl="1" indent="-342900">
              <a:buFont typeface="+mj-lt"/>
              <a:buAutoNum type="arabicPeriod"/>
            </a:pPr>
            <a:r>
              <a:rPr lang="ja-JP" altLang="en-US" dirty="0" smtClean="0"/>
              <a:t>その他</a:t>
            </a:r>
            <a:endParaRPr lang="en-US" altLang="ja-JP"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5" name="テキスト ボックス 4"/>
          <p:cNvSpPr txBox="1"/>
          <p:nvPr/>
        </p:nvSpPr>
        <p:spPr>
          <a:xfrm>
            <a:off x="5889104" y="740312"/>
            <a:ext cx="3995004"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2-3</a:t>
            </a:r>
            <a:r>
              <a:rPr kumimoji="1" lang="ja-JP" altLang="en-US" sz="1200" dirty="0" smtClean="0">
                <a:solidFill>
                  <a:schemeClr val="bg2"/>
                </a:solidFill>
                <a:latin typeface="+mn-ea"/>
                <a:ea typeface="+mn-ea"/>
                <a:cs typeface="ヒラギノ角ゴ ProN W6"/>
              </a:rPr>
              <a:t>を一部修正</a:t>
            </a:r>
          </a:p>
        </p:txBody>
      </p:sp>
      <p:sp>
        <p:nvSpPr>
          <p:cNvPr id="6" name="右中かっこ 5"/>
          <p:cNvSpPr/>
          <p:nvPr/>
        </p:nvSpPr>
        <p:spPr bwMode="auto">
          <a:xfrm>
            <a:off x="3728864" y="2420888"/>
            <a:ext cx="576064" cy="2808312"/>
          </a:xfrm>
          <a:prstGeom prst="rightBrac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テキスト ボックス 6"/>
          <p:cNvSpPr txBox="1"/>
          <p:nvPr/>
        </p:nvSpPr>
        <p:spPr>
          <a:xfrm>
            <a:off x="4376936" y="3486892"/>
            <a:ext cx="3185487" cy="646331"/>
          </a:xfrm>
          <a:prstGeom prst="rect">
            <a:avLst/>
          </a:prstGeom>
          <a:noFill/>
        </p:spPr>
        <p:txBody>
          <a:bodyPr wrap="none" rtlCol="0">
            <a:spAutoFit/>
          </a:bodyPr>
          <a:lstStyle/>
          <a:p>
            <a:pPr algn="l"/>
            <a:r>
              <a:rPr kumimoji="1" lang="ja-JP" altLang="en-US" dirty="0" smtClean="0">
                <a:solidFill>
                  <a:schemeClr val="bg2"/>
                </a:solidFill>
                <a:latin typeface="+mn-ea"/>
                <a:ea typeface="+mn-ea"/>
                <a:cs typeface="ヒラギノ角ゴ ProN W6"/>
              </a:rPr>
              <a:t>前頁の分析により、ツールを</a:t>
            </a:r>
          </a:p>
          <a:p>
            <a:pPr algn="l"/>
            <a:r>
              <a:rPr kumimoji="1" lang="ja-JP" altLang="en-US" dirty="0" smtClean="0">
                <a:solidFill>
                  <a:schemeClr val="bg2"/>
                </a:solidFill>
                <a:latin typeface="+mn-ea"/>
                <a:ea typeface="+mn-ea"/>
                <a:cs typeface="ヒラギノ角ゴ ProN W6"/>
              </a:rPr>
              <a:t>この</a:t>
            </a:r>
            <a:r>
              <a:rPr kumimoji="1" lang="en-US" altLang="ja-JP" dirty="0" smtClean="0">
                <a:solidFill>
                  <a:schemeClr val="bg2"/>
                </a:solidFill>
                <a:latin typeface="+mn-ea"/>
                <a:ea typeface="+mn-ea"/>
                <a:cs typeface="ヒラギノ角ゴ ProN W6"/>
              </a:rPr>
              <a:t>8</a:t>
            </a:r>
            <a:r>
              <a:rPr kumimoji="1" lang="ja-JP" altLang="en-US" dirty="0" smtClean="0">
                <a:solidFill>
                  <a:schemeClr val="bg2"/>
                </a:solidFill>
                <a:latin typeface="+mn-ea"/>
                <a:ea typeface="+mn-ea"/>
                <a:cs typeface="ヒラギノ角ゴ ProN W6"/>
              </a:rPr>
              <a:t>種類に分類・整理</a:t>
            </a:r>
          </a:p>
        </p:txBody>
      </p:sp>
    </p:spTree>
    <p:extLst>
      <p:ext uri="{BB962C8B-B14F-4D97-AF65-F5344CB8AC3E}">
        <p14:creationId xmlns:p14="http://schemas.microsoft.com/office/powerpoint/2010/main" val="3561740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掲載したツール</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a:pPr>
            <a:r>
              <a:rPr kumimoji="1" lang="ja-JP" altLang="en-US" dirty="0" smtClean="0"/>
              <a:t>データ検索ツール</a:t>
            </a:r>
            <a:endParaRPr kumimoji="1" lang="en-US" altLang="ja-JP" dirty="0" smtClean="0"/>
          </a:p>
          <a:p>
            <a:pPr marL="663670" lvl="1" indent="-457200">
              <a:buFont typeface="+mj-lt"/>
              <a:buAutoNum type="arabicPeriod"/>
            </a:pPr>
            <a:endParaRPr lang="en-US" altLang="ja-JP" dirty="0"/>
          </a:p>
          <a:p>
            <a:pPr marL="663670" lvl="1" indent="-457200">
              <a:buFont typeface="+mj-lt"/>
              <a:buAutoNum type="arabicPeriod"/>
            </a:pPr>
            <a:endParaRPr kumimoji="1" lang="ja-JP" altLang="en-US" dirty="0" smtClean="0"/>
          </a:p>
          <a:p>
            <a:pPr marL="457200" indent="-457200">
              <a:buFont typeface="+mj-lt"/>
              <a:buAutoNum type="arabicPeriod"/>
            </a:pPr>
            <a:r>
              <a:rPr kumimoji="1" lang="ja-JP" altLang="en-US" dirty="0" smtClean="0"/>
              <a:t>データ形式変換ツール</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96876465"/>
              </p:ext>
            </p:extLst>
          </p:nvPr>
        </p:nvGraphicFramePr>
        <p:xfrm>
          <a:off x="920552" y="1473280"/>
          <a:ext cx="8601429" cy="777240"/>
        </p:xfrm>
        <a:graphic>
          <a:graphicData uri="http://schemas.openxmlformats.org/drawingml/2006/table">
            <a:tbl>
              <a:tblPr firstRow="1" bandRow="1">
                <a:tableStyleId>{21E4AEA4-8DFA-4A89-87EB-49C32662AFE0}</a:tableStyleId>
              </a:tblPr>
              <a:tblGrid>
                <a:gridCol w="2612542"/>
                <a:gridCol w="5988887"/>
              </a:tblGrid>
              <a:tr h="140783">
                <a:tc>
                  <a:txBody>
                    <a:bodyPr/>
                    <a:lstStyle/>
                    <a:p>
                      <a:r>
                        <a:rPr kumimoji="1" lang="ja-JP" altLang="en-US" dirty="0" smtClean="0"/>
                        <a:t>ツール名</a:t>
                      </a:r>
                      <a:endParaRPr kumimoji="1" lang="ja-JP" altLang="en-US" dirty="0"/>
                    </a:p>
                  </a:txBody>
                  <a:tcPr/>
                </a:tc>
                <a:tc>
                  <a:txBody>
                    <a:bodyPr/>
                    <a:lstStyle/>
                    <a:p>
                      <a:r>
                        <a:rPr kumimoji="1" lang="ja-JP" altLang="en-US" dirty="0" smtClean="0"/>
                        <a:t>概要</a:t>
                      </a:r>
                      <a:endParaRPr kumimoji="1" lang="ja-JP" altLang="en-US" dirty="0"/>
                    </a:p>
                  </a:txBody>
                  <a:tcPr/>
                </a:tc>
              </a:tr>
              <a:tr h="260351">
                <a:tc>
                  <a:txBody>
                    <a:bodyPr/>
                    <a:lstStyle/>
                    <a:p>
                      <a:r>
                        <a:rPr kumimoji="1" lang="en-US" altLang="ja-JP" dirty="0" smtClean="0"/>
                        <a:t>LOD4ALL</a:t>
                      </a:r>
                      <a:endParaRPr kumimoji="1" lang="ja-JP" altLang="en-US" dirty="0"/>
                    </a:p>
                  </a:txBody>
                  <a:tcPr/>
                </a:tc>
                <a:tc>
                  <a:txBody>
                    <a:bodyPr/>
                    <a:lstStyle/>
                    <a:p>
                      <a:r>
                        <a:rPr kumimoji="1" lang="en-US" altLang="ja-JP" dirty="0" smtClean="0"/>
                        <a:t>Linked Open Data(LOD)</a:t>
                      </a:r>
                      <a:r>
                        <a:rPr kumimoji="1" lang="ja-JP" altLang="en-US" dirty="0" smtClean="0"/>
                        <a:t>と呼ばれるコンピュータ処理しやすい形で公開されているオープンデータを対象とした検索エンジン。</a:t>
                      </a:r>
                      <a:endParaRPr kumimoji="1" lang="ja-JP" altLang="en-US" dirty="0"/>
                    </a:p>
                  </a:txBody>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111713885"/>
              </p:ext>
            </p:extLst>
          </p:nvPr>
        </p:nvGraphicFramePr>
        <p:xfrm>
          <a:off x="919210" y="2752951"/>
          <a:ext cx="8577277" cy="2529840"/>
        </p:xfrm>
        <a:graphic>
          <a:graphicData uri="http://schemas.openxmlformats.org/drawingml/2006/table">
            <a:tbl>
              <a:tblPr firstRow="1" bandRow="1">
                <a:tableStyleId>{21E4AEA4-8DFA-4A89-87EB-49C32662AFE0}</a:tableStyleId>
              </a:tblPr>
              <a:tblGrid>
                <a:gridCol w="2592289"/>
                <a:gridCol w="5984988"/>
              </a:tblGrid>
              <a:tr h="236920">
                <a:tc>
                  <a:txBody>
                    <a:bodyPr/>
                    <a:lstStyle/>
                    <a:p>
                      <a:r>
                        <a:rPr kumimoji="1" lang="ja-JP" altLang="en-US" dirty="0" smtClean="0"/>
                        <a:t>ツール名</a:t>
                      </a:r>
                      <a:endParaRPr kumimoji="1" lang="ja-JP" altLang="en-US" dirty="0"/>
                    </a:p>
                  </a:txBody>
                  <a:tcPr/>
                </a:tc>
                <a:tc>
                  <a:txBody>
                    <a:bodyPr/>
                    <a:lstStyle/>
                    <a:p>
                      <a:r>
                        <a:rPr kumimoji="1" lang="ja-JP" altLang="en-US" dirty="0" smtClean="0"/>
                        <a:t>概要</a:t>
                      </a:r>
                      <a:endParaRPr kumimoji="1" lang="ja-JP" altLang="en-US" dirty="0"/>
                    </a:p>
                  </a:txBody>
                  <a:tcPr/>
                </a:tc>
              </a:tr>
              <a:tr h="311566">
                <a:tc>
                  <a:txBody>
                    <a:bodyPr/>
                    <a:lstStyle/>
                    <a:p>
                      <a:r>
                        <a:rPr kumimoji="1" lang="ja-JP" altLang="en-US" dirty="0" smtClean="0"/>
                        <a:t>表から</a:t>
                      </a:r>
                      <a:r>
                        <a:rPr kumimoji="1" lang="en-US" altLang="ja-JP" dirty="0" smtClean="0"/>
                        <a:t>RDF</a:t>
                      </a:r>
                      <a:endParaRPr kumimoji="1" lang="ja-JP" altLang="en-US" dirty="0"/>
                    </a:p>
                  </a:txBody>
                  <a:tcPr/>
                </a:tc>
                <a:tc>
                  <a:txBody>
                    <a:bodyPr/>
                    <a:lstStyle/>
                    <a:p>
                      <a:r>
                        <a:rPr kumimoji="1" lang="en-US" altLang="ja-JP" dirty="0" smtClean="0"/>
                        <a:t>CSV</a:t>
                      </a:r>
                      <a:r>
                        <a:rPr kumimoji="1" lang="ja-JP" altLang="en-US" dirty="0" smtClean="0"/>
                        <a:t>や</a:t>
                      </a:r>
                      <a:r>
                        <a:rPr kumimoji="1" lang="en-US" altLang="ja-JP" dirty="0" smtClean="0"/>
                        <a:t>Excel</a:t>
                      </a:r>
                      <a:r>
                        <a:rPr kumimoji="1" lang="ja-JP" altLang="en-US" dirty="0" smtClean="0"/>
                        <a:t>で作成された表形式のデータを、共通語彙基盤（</a:t>
                      </a:r>
                      <a:r>
                        <a:rPr kumimoji="1" lang="en-US" altLang="ja-JP" dirty="0" smtClean="0"/>
                        <a:t>IMI</a:t>
                      </a:r>
                      <a:r>
                        <a:rPr kumimoji="1" lang="ja-JP" altLang="en-US" dirty="0" smtClean="0"/>
                        <a:t>）のコア語彙を利用した</a:t>
                      </a:r>
                      <a:r>
                        <a:rPr kumimoji="1" lang="en-US" altLang="ja-JP" dirty="0" smtClean="0"/>
                        <a:t>RDF</a:t>
                      </a:r>
                      <a:r>
                        <a:rPr kumimoji="1" lang="ja-JP" altLang="en-US" dirty="0" smtClean="0"/>
                        <a:t>及び</a:t>
                      </a:r>
                      <a:r>
                        <a:rPr kumimoji="1" lang="en-US" altLang="ja-JP" dirty="0" smtClean="0"/>
                        <a:t>XML</a:t>
                      </a:r>
                      <a:r>
                        <a:rPr kumimoji="1" lang="ja-JP" altLang="en-US" dirty="0" smtClean="0"/>
                        <a:t>で表現される構造化データに変換するツール。</a:t>
                      </a:r>
                      <a:endParaRPr kumimoji="1" lang="ja-JP" altLang="en-US" dirty="0"/>
                    </a:p>
                  </a:txBody>
                  <a:tcPr/>
                </a:tc>
              </a:tr>
              <a:tr h="236920">
                <a:tc>
                  <a:txBody>
                    <a:bodyPr/>
                    <a:lstStyle/>
                    <a:p>
                      <a:r>
                        <a:rPr kumimoji="1" lang="en-US" altLang="ja-JP" dirty="0" err="1" smtClean="0"/>
                        <a:t>SmallPdf</a:t>
                      </a:r>
                      <a:endParaRPr kumimoji="1" lang="ja-JP" altLang="en-US" dirty="0"/>
                    </a:p>
                  </a:txBody>
                  <a:tcPr/>
                </a:tc>
                <a:tc>
                  <a:txBody>
                    <a:bodyPr/>
                    <a:lstStyle/>
                    <a:p>
                      <a:r>
                        <a:rPr kumimoji="1" lang="en-US" altLang="ja-JP" dirty="0" smtClean="0"/>
                        <a:t>PDF</a:t>
                      </a:r>
                      <a:r>
                        <a:rPr kumimoji="1" lang="ja-JP" altLang="en-US" dirty="0" smtClean="0"/>
                        <a:t>と各種ファイルの形式を</a:t>
                      </a:r>
                      <a:r>
                        <a:rPr kumimoji="1" lang="en-US" altLang="ja-JP" dirty="0" smtClean="0"/>
                        <a:t>Web</a:t>
                      </a:r>
                      <a:r>
                        <a:rPr kumimoji="1" lang="ja-JP" altLang="en-US" dirty="0" smtClean="0"/>
                        <a:t>上で変換するツール。</a:t>
                      </a:r>
                      <a:endParaRPr kumimoji="1" lang="ja-JP" altLang="en-US" dirty="0"/>
                    </a:p>
                  </a:txBody>
                  <a:tcPr/>
                </a:tc>
              </a:tr>
              <a:tr h="311566">
                <a:tc>
                  <a:txBody>
                    <a:bodyPr/>
                    <a:lstStyle/>
                    <a:p>
                      <a:r>
                        <a:rPr kumimoji="1" lang="en-US" altLang="ja-JP" dirty="0" err="1" smtClean="0"/>
                        <a:t>nkf</a:t>
                      </a:r>
                      <a:endParaRPr kumimoji="1" lang="ja-JP" altLang="en-US" dirty="0"/>
                    </a:p>
                  </a:txBody>
                  <a:tcPr/>
                </a:tc>
                <a:tc>
                  <a:txBody>
                    <a:bodyPr/>
                    <a:lstStyle/>
                    <a:p>
                      <a:r>
                        <a:rPr kumimoji="1" lang="ja-JP" altLang="en-US" dirty="0" smtClean="0"/>
                        <a:t>ネットワークでメールやニュースの読み書きをするために作られた、漢字コードの変換フィルタ。</a:t>
                      </a:r>
                      <a:endParaRPr kumimoji="1" lang="ja-JP" altLang="en-US" dirty="0"/>
                    </a:p>
                  </a:txBody>
                  <a:tcPr/>
                </a:tc>
              </a:tr>
              <a:tr h="311566">
                <a:tc>
                  <a:txBody>
                    <a:bodyPr/>
                    <a:lstStyle/>
                    <a:p>
                      <a:r>
                        <a:rPr kumimoji="1" lang="en-US" altLang="ja-JP" dirty="0" smtClean="0"/>
                        <a:t>IBM Watson™ Document Conversion </a:t>
                      </a:r>
                      <a:r>
                        <a:rPr kumimoji="1" lang="ja-JP" altLang="en-US" dirty="0" smtClean="0"/>
                        <a:t>サービス</a:t>
                      </a:r>
                      <a:endParaRPr kumimoji="1" lang="ja-JP" altLang="en-US" dirty="0"/>
                    </a:p>
                  </a:txBody>
                  <a:tcPr/>
                </a:tc>
                <a:tc>
                  <a:txBody>
                    <a:bodyPr/>
                    <a:lstStyle/>
                    <a:p>
                      <a:r>
                        <a:rPr kumimoji="1" lang="ja-JP" altLang="en-US" dirty="0" smtClean="0"/>
                        <a:t>ドキュメントを処理し、変換・分割・整形などの基本的なコンテンツ管理機能を提供するサービス。</a:t>
                      </a:r>
                      <a:endParaRPr kumimoji="1" lang="ja-JP" altLang="en-US" dirty="0"/>
                    </a:p>
                  </a:txBody>
                  <a:tcPr/>
                </a:tc>
              </a:tr>
              <a:tr h="311566">
                <a:tc>
                  <a:txBody>
                    <a:bodyPr/>
                    <a:lstStyle/>
                    <a:p>
                      <a:r>
                        <a:rPr kumimoji="1" lang="en-US" altLang="ja-JP" dirty="0" err="1" smtClean="0"/>
                        <a:t>Talend</a:t>
                      </a:r>
                      <a:endParaRPr kumimoji="1" lang="ja-JP" altLang="en-US" dirty="0"/>
                    </a:p>
                  </a:txBody>
                  <a:tcPr/>
                </a:tc>
                <a:tc>
                  <a:txBody>
                    <a:bodyPr/>
                    <a:lstStyle/>
                    <a:p>
                      <a:r>
                        <a:rPr kumimoji="1" lang="ja-JP" altLang="en-US" dirty="0" smtClean="0"/>
                        <a:t>データベース、ファイル、クラウド、ビッグデータ等のさまざまなデータソースからターゲットへのデータ抽出、加工、格納を実現するデータ連携基盤。</a:t>
                      </a:r>
                      <a:endParaRPr kumimoji="1" lang="ja-JP" altLang="en-US" dirty="0"/>
                    </a:p>
                  </a:txBody>
                  <a:tcPr/>
                </a:tc>
              </a:tr>
            </a:tbl>
          </a:graphicData>
        </a:graphic>
      </p:graphicFrame>
    </p:spTree>
    <p:extLst>
      <p:ext uri="{BB962C8B-B14F-4D97-AF65-F5344CB8AC3E}">
        <p14:creationId xmlns:p14="http://schemas.microsoft.com/office/powerpoint/2010/main" val="160402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掲載したツール</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startAt="3"/>
            </a:pPr>
            <a:r>
              <a:rPr kumimoji="1" lang="ja-JP" altLang="en-US" dirty="0" smtClean="0"/>
              <a:t>地図・</a:t>
            </a:r>
            <a:r>
              <a:rPr kumimoji="1" lang="en-US" altLang="ja-JP" dirty="0" smtClean="0"/>
              <a:t>GIS</a:t>
            </a:r>
            <a:r>
              <a:rPr kumimoji="1" lang="ja-JP" altLang="en-US" dirty="0" smtClean="0"/>
              <a:t>ツール</a:t>
            </a:r>
            <a:endParaRPr kumimoji="1" lang="en-US" altLang="ja-JP" dirty="0" smtClean="0"/>
          </a:p>
          <a:p>
            <a:pPr marL="663670" lvl="1" indent="-457200">
              <a:buFont typeface="+mj-lt"/>
              <a:buAutoNum type="arabicPeriod"/>
            </a:pPr>
            <a:endParaRPr lang="en-US" altLang="ja-JP" dirty="0"/>
          </a:p>
          <a:p>
            <a:pPr marL="663670" lvl="1" indent="-457200">
              <a:buFont typeface="+mj-lt"/>
              <a:buAutoNum type="arabicPeriod"/>
            </a:pPr>
            <a:endParaRPr kumimoji="1" lang="ja-JP" altLang="en-US" dirty="0" smtClean="0"/>
          </a:p>
          <a:p>
            <a:pPr marL="663670" lvl="1" indent="-457200">
              <a:buFont typeface="+mj-lt"/>
              <a:buAutoNum type="arabicPeriod"/>
            </a:pPr>
            <a:endParaRPr lang="ja-JP" altLang="en-US" dirty="0"/>
          </a:p>
          <a:p>
            <a:pPr marL="663670" lvl="1" indent="-457200">
              <a:buFont typeface="+mj-lt"/>
              <a:buAutoNum type="arabicPeriod"/>
            </a:pPr>
            <a:endParaRPr kumimoji="1" lang="ja-JP" altLang="en-US" dirty="0" smtClean="0"/>
          </a:p>
          <a:p>
            <a:pPr marL="663670" lvl="1" indent="-457200">
              <a:buFont typeface="+mj-lt"/>
              <a:buAutoNum type="arabicPeriod"/>
            </a:pPr>
            <a:endParaRPr lang="ja-JP" altLang="en-US" dirty="0"/>
          </a:p>
          <a:p>
            <a:pPr marL="663670" lvl="1" indent="-457200">
              <a:buFont typeface="+mj-lt"/>
              <a:buAutoNum type="arabicPeriod"/>
            </a:pPr>
            <a:endParaRPr kumimoji="1" lang="ja-JP" altLang="en-US" dirty="0" smtClean="0"/>
          </a:p>
          <a:p>
            <a:pPr marL="663670" lvl="1" indent="-457200">
              <a:buFont typeface="+mj-lt"/>
              <a:buAutoNum type="arabicPeriod"/>
            </a:pPr>
            <a:endParaRPr lang="ja-JP" altLang="en-US" dirty="0"/>
          </a:p>
          <a:p>
            <a:pPr marL="752570" lvl="2" indent="-457200">
              <a:buFont typeface="+mj-lt"/>
              <a:buAutoNum type="arabicPeriod"/>
            </a:pPr>
            <a:endParaRPr kumimoji="1" lang="ja-JP" altLang="en-US" dirty="0" smtClean="0"/>
          </a:p>
          <a:p>
            <a:pPr marL="752570" lvl="2" indent="-457200">
              <a:buFont typeface="+mj-lt"/>
              <a:buAutoNum type="arabicPeriod"/>
            </a:pPr>
            <a:endParaRPr lang="ja-JP" altLang="en-US" dirty="0"/>
          </a:p>
          <a:p>
            <a:pPr marL="663670" lvl="1" indent="-457200">
              <a:buFont typeface="+mj-lt"/>
              <a:buAutoNum type="arabicPeriod"/>
            </a:pPr>
            <a:endParaRPr kumimoji="1" lang="ja-JP" altLang="en-US" dirty="0" smtClean="0"/>
          </a:p>
          <a:p>
            <a:pPr marL="457200" indent="-457200">
              <a:buFont typeface="+mj-lt"/>
              <a:buAutoNum type="arabicPeriod" startAt="3"/>
            </a:pPr>
            <a:r>
              <a:rPr kumimoji="1" lang="en-US" altLang="ja-JP" dirty="0" smtClean="0"/>
              <a:t>Web</a:t>
            </a:r>
            <a:r>
              <a:rPr kumimoji="1" lang="ja-JP" altLang="en-US" dirty="0" smtClean="0"/>
              <a:t>サービス</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433524179"/>
              </p:ext>
            </p:extLst>
          </p:nvPr>
        </p:nvGraphicFramePr>
        <p:xfrm>
          <a:off x="920552" y="1473280"/>
          <a:ext cx="8601429" cy="3596640"/>
        </p:xfrm>
        <a:graphic>
          <a:graphicData uri="http://schemas.openxmlformats.org/drawingml/2006/table">
            <a:tbl>
              <a:tblPr firstRow="1" bandRow="1">
                <a:tableStyleId>{21E4AEA4-8DFA-4A89-87EB-49C32662AFE0}</a:tableStyleId>
              </a:tblPr>
              <a:tblGrid>
                <a:gridCol w="360040"/>
                <a:gridCol w="2252502"/>
                <a:gridCol w="5988887"/>
              </a:tblGrid>
              <a:tr h="140060">
                <a:tc gridSpan="2">
                  <a:txBody>
                    <a:bodyPr/>
                    <a:lstStyle/>
                    <a:p>
                      <a:r>
                        <a:rPr kumimoji="1" lang="ja-JP" altLang="en-US" dirty="0" smtClean="0"/>
                        <a:t>ツール名</a:t>
                      </a:r>
                      <a:endParaRPr kumimoji="1" lang="ja-JP" altLang="en-US" dirty="0"/>
                    </a:p>
                  </a:txBody>
                  <a:tcPr/>
                </a:tc>
                <a:tc hMerge="1">
                  <a:txBody>
                    <a:bodyPr/>
                    <a:lstStyle/>
                    <a:p>
                      <a:endParaRPr kumimoji="1" lang="ja-JP" altLang="en-US"/>
                    </a:p>
                  </a:txBody>
                  <a:tcPr/>
                </a:tc>
                <a:tc>
                  <a:txBody>
                    <a:bodyPr/>
                    <a:lstStyle/>
                    <a:p>
                      <a:r>
                        <a:rPr kumimoji="1" lang="ja-JP" altLang="en-US" dirty="0" smtClean="0"/>
                        <a:t>概要</a:t>
                      </a:r>
                      <a:endParaRPr kumimoji="1" lang="ja-JP" altLang="en-US" dirty="0"/>
                    </a:p>
                  </a:txBody>
                  <a:tcPr/>
                </a:tc>
              </a:tr>
              <a:tr h="235891">
                <a:tc gridSpan="2">
                  <a:txBody>
                    <a:bodyPr/>
                    <a:lstStyle/>
                    <a:p>
                      <a:r>
                        <a:rPr kumimoji="1" lang="ja-JP" altLang="en-US" dirty="0" smtClean="0"/>
                        <a:t>地理院地図</a:t>
                      </a:r>
                      <a:endParaRPr kumimoji="1" lang="ja-JP" altLang="en-US" dirty="0"/>
                    </a:p>
                  </a:txBody>
                  <a:tcPr/>
                </a:tc>
                <a:tc hMerge="1">
                  <a:txBody>
                    <a:bodyPr/>
                    <a:lstStyle/>
                    <a:p>
                      <a:endParaRPr kumimoji="1" lang="ja-JP" altLang="en-US"/>
                    </a:p>
                  </a:txBody>
                  <a:tcPr/>
                </a:tc>
                <a:tc>
                  <a:txBody>
                    <a:bodyPr/>
                    <a:lstStyle/>
                    <a:p>
                      <a:r>
                        <a:rPr kumimoji="1" lang="ja-JP" altLang="en-US" dirty="0" smtClean="0"/>
                        <a:t>地形図、写真、標高、地形分類、災害情報等、国土地理院が捉えた日本の国土の様子を発信するウェブ地図。</a:t>
                      </a:r>
                      <a:endParaRPr kumimoji="1" lang="ja-JP" altLang="en-US" dirty="0"/>
                    </a:p>
                  </a:txBody>
                  <a:tcPr/>
                </a:tc>
              </a:tr>
              <a:tr h="235891">
                <a:tc gridSpan="2">
                  <a:txBody>
                    <a:bodyPr/>
                    <a:lstStyle/>
                    <a:p>
                      <a:r>
                        <a:rPr kumimoji="1" lang="ja-JP" altLang="en-US" dirty="0" smtClean="0"/>
                        <a:t>地理院マップシート</a:t>
                      </a:r>
                      <a:endParaRPr kumimoji="1" lang="ja-JP" altLang="en-US" dirty="0"/>
                    </a:p>
                  </a:txBody>
                  <a:tcPr/>
                </a:tc>
                <a:tc hMerge="1">
                  <a:txBody>
                    <a:bodyPr/>
                    <a:lstStyle/>
                    <a:p>
                      <a:endParaRPr kumimoji="1" lang="ja-JP" altLang="en-US"/>
                    </a:p>
                  </a:txBody>
                  <a:tcPr/>
                </a:tc>
                <a:tc>
                  <a:txBody>
                    <a:bodyPr/>
                    <a:lstStyle/>
                    <a:p>
                      <a:r>
                        <a:rPr kumimoji="1" lang="ja-JP" altLang="en-US" dirty="0" smtClean="0"/>
                        <a:t>「住所」が入った帳票情報</a:t>
                      </a:r>
                      <a:r>
                        <a:rPr kumimoji="1" lang="en-US" altLang="ja-JP" dirty="0" smtClean="0"/>
                        <a:t>(Excel</a:t>
                      </a:r>
                      <a:r>
                        <a:rPr kumimoji="1" lang="ja-JP" altLang="en-US" dirty="0" smtClean="0"/>
                        <a:t>や</a:t>
                      </a:r>
                      <a:r>
                        <a:rPr kumimoji="1" lang="en-US" altLang="ja-JP" dirty="0" smtClean="0"/>
                        <a:t>CSV</a:t>
                      </a:r>
                      <a:r>
                        <a:rPr kumimoji="1" lang="ja-JP" altLang="en-US" dirty="0" smtClean="0"/>
                        <a:t>等</a:t>
                      </a:r>
                      <a:r>
                        <a:rPr kumimoji="1" lang="en-US" altLang="ja-JP" dirty="0" smtClean="0"/>
                        <a:t>)</a:t>
                      </a:r>
                      <a:r>
                        <a:rPr kumimoji="1" lang="ja-JP" altLang="en-US" dirty="0" err="1" smtClean="0"/>
                        <a:t>を簡</a:t>
                      </a:r>
                      <a:r>
                        <a:rPr kumimoji="1" lang="ja-JP" altLang="en-US" dirty="0" smtClean="0"/>
                        <a:t>単に地理院地図に表示させ見える化できるツール。</a:t>
                      </a:r>
                    </a:p>
                  </a:txBody>
                  <a:tcPr/>
                </a:tc>
              </a:tr>
              <a:tr h="140060">
                <a:tc gridSpan="2">
                  <a:txBody>
                    <a:bodyPr/>
                    <a:lstStyle/>
                    <a:p>
                      <a:r>
                        <a:rPr kumimoji="1" lang="en-US" altLang="ja-JP" dirty="0" smtClean="0"/>
                        <a:t>QGIS</a:t>
                      </a:r>
                      <a:endParaRPr kumimoji="1" lang="ja-JP" altLang="en-US" dirty="0"/>
                    </a:p>
                  </a:txBody>
                  <a:tcPr/>
                </a:tc>
                <a:tc hMerge="1">
                  <a:txBody>
                    <a:bodyPr/>
                    <a:lstStyle/>
                    <a:p>
                      <a:endParaRPr kumimoji="1" lang="ja-JP" altLang="en-US"/>
                    </a:p>
                  </a:txBody>
                  <a:tcPr/>
                </a:tc>
                <a:tc>
                  <a:txBody>
                    <a:bodyPr/>
                    <a:lstStyle/>
                    <a:p>
                      <a:r>
                        <a:rPr kumimoji="1" lang="ja-JP" altLang="en-US" dirty="0" smtClean="0"/>
                        <a:t>地理空間情報の作成・編集・可視化・分析・公開をするためのツール。</a:t>
                      </a:r>
                    </a:p>
                  </a:txBody>
                  <a:tcPr/>
                </a:tc>
              </a:tr>
              <a:tr h="235891">
                <a:tc gridSpan="2">
                  <a:txBody>
                    <a:bodyPr/>
                    <a:lstStyle/>
                    <a:p>
                      <a:r>
                        <a:rPr kumimoji="1" lang="en-US" altLang="ja-JP" dirty="0" err="1" smtClean="0"/>
                        <a:t>OpenStreetMap</a:t>
                      </a:r>
                      <a:endParaRPr kumimoji="1" lang="ja-JP" altLang="en-US" dirty="0"/>
                    </a:p>
                  </a:txBody>
                  <a:tcPr/>
                </a:tc>
                <a:tc hMerge="1">
                  <a:txBody>
                    <a:bodyPr/>
                    <a:lstStyle/>
                    <a:p>
                      <a:endParaRPr kumimoji="1" lang="ja-JP" altLang="en-US"/>
                    </a:p>
                  </a:txBody>
                  <a:tcPr/>
                </a:tc>
                <a:tc>
                  <a:txBody>
                    <a:bodyPr/>
                    <a:lstStyle/>
                    <a:p>
                      <a:r>
                        <a:rPr kumimoji="1" lang="ja-JP" altLang="en-US" dirty="0" smtClean="0"/>
                        <a:t>道路地図などの地理情報データを誰でも利用できるよう、フリーの地理情報データを作成することを目的としたプロジェクト。</a:t>
                      </a:r>
                    </a:p>
                  </a:txBody>
                  <a:tcPr/>
                </a:tc>
              </a:tr>
              <a:tr h="140060">
                <a:tc gridSpan="2">
                  <a:txBody>
                    <a:bodyPr/>
                    <a:lstStyle/>
                    <a:p>
                      <a:r>
                        <a:rPr kumimoji="1" lang="en-US" altLang="ja-JP" dirty="0" err="1" smtClean="0"/>
                        <a:t>GISAp</a:t>
                      </a:r>
                      <a:r>
                        <a:rPr kumimoji="1" lang="ja-JP" altLang="en-US" dirty="0" smtClean="0"/>
                        <a:t>シリーズ</a:t>
                      </a:r>
                      <a:endParaRPr kumimoji="1" lang="ja-JP" altLang="en-US" dirty="0"/>
                    </a:p>
                  </a:txBody>
                  <a:tcPr/>
                </a:tc>
                <a:tc hMerge="1">
                  <a:txBody>
                    <a:bodyPr/>
                    <a:lstStyle/>
                    <a:p>
                      <a:endParaRPr kumimoji="1" lang="ja-JP" altLang="en-US" dirty="0"/>
                    </a:p>
                  </a:txBody>
                  <a:tcPr/>
                </a:tc>
                <a:tc>
                  <a:txBody>
                    <a:bodyPr/>
                    <a:lstStyle/>
                    <a:p>
                      <a:endParaRPr kumimoji="1" lang="ja-JP" altLang="en-US" dirty="0" smtClean="0"/>
                    </a:p>
                  </a:txBody>
                  <a:tcPr/>
                </a:tc>
              </a:tr>
              <a:tr h="235891">
                <a:tc>
                  <a:txBody>
                    <a:bodyPr/>
                    <a:lstStyle/>
                    <a:p>
                      <a:endParaRPr kumimoji="1" lang="ja-JP" altLang="en-US" dirty="0"/>
                    </a:p>
                  </a:txBody>
                  <a:tcPr/>
                </a:tc>
                <a:tc>
                  <a:txBody>
                    <a:bodyPr/>
                    <a:lstStyle/>
                    <a:p>
                      <a:r>
                        <a:rPr kumimoji="1" lang="en-US" altLang="ja-JP" dirty="0" err="1" smtClean="0"/>
                        <a:t>GISAp</a:t>
                      </a:r>
                      <a:r>
                        <a:rPr kumimoji="1" lang="en-US" altLang="ja-JP" dirty="0" smtClean="0"/>
                        <a:t> Standard</a:t>
                      </a:r>
                      <a:endParaRPr kumimoji="1" lang="ja-JP" altLang="en-US" dirty="0"/>
                    </a:p>
                  </a:txBody>
                  <a:tcPr/>
                </a:tc>
                <a:tc>
                  <a:txBody>
                    <a:bodyPr/>
                    <a:lstStyle/>
                    <a:p>
                      <a:r>
                        <a:rPr kumimoji="1" lang="ja-JP" altLang="en-US" dirty="0" smtClean="0"/>
                        <a:t>スタンドアロンやローカルネットワークで利用できる</a:t>
                      </a:r>
                      <a:r>
                        <a:rPr kumimoji="1" lang="en-US" altLang="ja-JP" dirty="0" smtClean="0"/>
                        <a:t>GIS</a:t>
                      </a:r>
                      <a:r>
                        <a:rPr kumimoji="1" lang="ja-JP" altLang="en-US" dirty="0" smtClean="0"/>
                        <a:t>パッケージ。標準的な</a:t>
                      </a:r>
                      <a:r>
                        <a:rPr kumimoji="1" lang="en-US" altLang="ja-JP" dirty="0" smtClean="0"/>
                        <a:t>GIS</a:t>
                      </a:r>
                      <a:r>
                        <a:rPr kumimoji="1" lang="ja-JP" altLang="en-US" dirty="0" smtClean="0"/>
                        <a:t>機能に加えて地理的な分析支援が可能。</a:t>
                      </a:r>
                    </a:p>
                  </a:txBody>
                  <a:tcPr/>
                </a:tc>
              </a:tr>
              <a:tr h="235891">
                <a:tc>
                  <a:txBody>
                    <a:bodyPr/>
                    <a:lstStyle/>
                    <a:p>
                      <a:endParaRPr kumimoji="1" lang="ja-JP" altLang="en-US" dirty="0"/>
                    </a:p>
                  </a:txBody>
                  <a:tcPr/>
                </a:tc>
                <a:tc>
                  <a:txBody>
                    <a:bodyPr/>
                    <a:lstStyle/>
                    <a:p>
                      <a:r>
                        <a:rPr kumimoji="1" lang="en-US" altLang="ja-JP" dirty="0" err="1" smtClean="0"/>
                        <a:t>GISAp</a:t>
                      </a:r>
                      <a:r>
                        <a:rPr kumimoji="1" lang="en-US" altLang="ja-JP" dirty="0" smtClean="0"/>
                        <a:t> </a:t>
                      </a:r>
                      <a:r>
                        <a:rPr kumimoji="1" lang="en-US" altLang="ja-JP" dirty="0" err="1" smtClean="0"/>
                        <a:t>SmartForm</a:t>
                      </a:r>
                      <a:endParaRPr kumimoji="1" lang="ja-JP" altLang="en-US" dirty="0"/>
                    </a:p>
                  </a:txBody>
                  <a:tcPr/>
                </a:tc>
                <a:tc>
                  <a:txBody>
                    <a:bodyPr/>
                    <a:lstStyle/>
                    <a:p>
                      <a:r>
                        <a:rPr kumimoji="1" lang="en-US" altLang="ja-JP" dirty="0" smtClean="0"/>
                        <a:t>Excel</a:t>
                      </a:r>
                      <a:r>
                        <a:rPr kumimoji="1" lang="ja-JP" altLang="en-US" dirty="0" smtClean="0"/>
                        <a:t>で管理している情報をシステム化し、帳票出力等の業務支援を目的とした汎用台帳パッケージ。</a:t>
                      </a:r>
                    </a:p>
                  </a:txBody>
                  <a:tcPr/>
                </a:tc>
              </a:tr>
              <a:tr h="140060">
                <a:tc>
                  <a:txBody>
                    <a:bodyPr/>
                    <a:lstStyle/>
                    <a:p>
                      <a:endParaRPr kumimoji="1" lang="ja-JP" altLang="en-US" dirty="0"/>
                    </a:p>
                  </a:txBody>
                  <a:tcPr/>
                </a:tc>
                <a:tc>
                  <a:txBody>
                    <a:bodyPr/>
                    <a:lstStyle/>
                    <a:p>
                      <a:r>
                        <a:rPr kumimoji="1" lang="en-US" altLang="ja-JP" dirty="0" err="1" smtClean="0"/>
                        <a:t>GISAp</a:t>
                      </a:r>
                      <a:r>
                        <a:rPr kumimoji="1" lang="ja-JP" altLang="en-US" baseline="0" dirty="0" smtClean="0"/>
                        <a:t> </a:t>
                      </a:r>
                      <a:r>
                        <a:rPr kumimoji="1" lang="en-US" altLang="ja-JP" baseline="0" dirty="0" smtClean="0"/>
                        <a:t>Web</a:t>
                      </a:r>
                      <a:endParaRPr kumimoji="1" lang="ja-JP" altLang="en-US" dirty="0"/>
                    </a:p>
                  </a:txBody>
                  <a:tcPr/>
                </a:tc>
                <a:tc>
                  <a:txBody>
                    <a:bodyPr/>
                    <a:lstStyle/>
                    <a:p>
                      <a:r>
                        <a:rPr kumimoji="1" lang="en-US" altLang="ja-JP" dirty="0" smtClean="0"/>
                        <a:t>Web</a:t>
                      </a:r>
                      <a:r>
                        <a:rPr kumimoji="1" lang="ja-JP" altLang="en-US" dirty="0" smtClean="0"/>
                        <a:t>ブラウザのみで動作可能な</a:t>
                      </a:r>
                      <a:r>
                        <a:rPr kumimoji="1" lang="en-US" altLang="ja-JP" dirty="0" smtClean="0"/>
                        <a:t>GIS</a:t>
                      </a:r>
                      <a:r>
                        <a:rPr kumimoji="1" lang="ja-JP" altLang="en-US" dirty="0" smtClean="0"/>
                        <a:t>パッケージ。</a:t>
                      </a:r>
                    </a:p>
                  </a:txBody>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518250052"/>
              </p:ext>
            </p:extLst>
          </p:nvPr>
        </p:nvGraphicFramePr>
        <p:xfrm>
          <a:off x="896660" y="5476487"/>
          <a:ext cx="8577277" cy="890686"/>
        </p:xfrm>
        <a:graphic>
          <a:graphicData uri="http://schemas.openxmlformats.org/drawingml/2006/table">
            <a:tbl>
              <a:tblPr firstRow="1" bandRow="1">
                <a:tableStyleId>{21E4AEA4-8DFA-4A89-87EB-49C32662AFE0}</a:tableStyleId>
              </a:tblPr>
              <a:tblGrid>
                <a:gridCol w="2592289"/>
                <a:gridCol w="5984988"/>
              </a:tblGrid>
              <a:tr h="236920">
                <a:tc>
                  <a:txBody>
                    <a:bodyPr/>
                    <a:lstStyle/>
                    <a:p>
                      <a:r>
                        <a:rPr kumimoji="1" lang="ja-JP" altLang="en-US" dirty="0" smtClean="0"/>
                        <a:t>ツール名</a:t>
                      </a:r>
                      <a:endParaRPr kumimoji="1" lang="ja-JP" altLang="en-US" dirty="0"/>
                    </a:p>
                  </a:txBody>
                  <a:tcPr/>
                </a:tc>
                <a:tc>
                  <a:txBody>
                    <a:bodyPr/>
                    <a:lstStyle/>
                    <a:p>
                      <a:r>
                        <a:rPr kumimoji="1" lang="ja-JP" altLang="en-US" dirty="0" smtClean="0"/>
                        <a:t>概要</a:t>
                      </a:r>
                      <a:endParaRPr kumimoji="1" lang="ja-JP" altLang="en-US" dirty="0"/>
                    </a:p>
                  </a:txBody>
                  <a:tcPr/>
                </a:tc>
              </a:tr>
              <a:tr h="311566">
                <a:tc>
                  <a:txBody>
                    <a:bodyPr/>
                    <a:lstStyle/>
                    <a:p>
                      <a:r>
                        <a:rPr kumimoji="1" lang="en-US" altLang="ja-JP" dirty="0" smtClean="0"/>
                        <a:t>Apache</a:t>
                      </a:r>
                      <a:r>
                        <a:rPr kumimoji="1" lang="en-US" altLang="ja-JP" baseline="0" dirty="0" smtClean="0"/>
                        <a:t> Web Server</a:t>
                      </a:r>
                      <a:endParaRPr kumimoji="1" lang="ja-JP" altLang="en-US" dirty="0"/>
                    </a:p>
                  </a:txBody>
                  <a:tcPr/>
                </a:tc>
                <a:tc>
                  <a:txBody>
                    <a:bodyPr/>
                    <a:lstStyle/>
                    <a:p>
                      <a:r>
                        <a:rPr kumimoji="1" lang="ja-JP" altLang="en-US" dirty="0" smtClean="0"/>
                        <a:t>世界中で広く利用されている、</a:t>
                      </a:r>
                      <a:r>
                        <a:rPr kumimoji="1" lang="en-US" altLang="ja-JP" dirty="0" smtClean="0"/>
                        <a:t>Web</a:t>
                      </a:r>
                      <a:r>
                        <a:rPr kumimoji="1" lang="ja-JP" altLang="en-US" dirty="0" smtClean="0"/>
                        <a:t>サービスを提供するソフトウェアの</a:t>
                      </a:r>
                      <a:r>
                        <a:rPr kumimoji="1" lang="en-US" altLang="ja-JP" dirty="0" smtClean="0"/>
                        <a:t>1</a:t>
                      </a:r>
                      <a:r>
                        <a:rPr kumimoji="1" lang="ja-JP" altLang="en-US" dirty="0" smtClean="0"/>
                        <a:t>つ。</a:t>
                      </a:r>
                      <a:endParaRPr kumimoji="1" lang="ja-JP" altLang="en-US" baseline="0" dirty="0" smtClean="0"/>
                    </a:p>
                  </a:txBody>
                  <a:tcPr/>
                </a:tc>
              </a:tr>
              <a:tr h="236920">
                <a:tc>
                  <a:txBody>
                    <a:bodyPr/>
                    <a:lstStyle/>
                    <a:p>
                      <a:r>
                        <a:rPr kumimoji="1" lang="en-US" altLang="ja-JP" dirty="0" smtClean="0"/>
                        <a:t>Microsoft</a:t>
                      </a:r>
                      <a:r>
                        <a:rPr kumimoji="1" lang="en-US" altLang="ja-JP" baseline="0" dirty="0" smtClean="0"/>
                        <a:t> IIS</a:t>
                      </a:r>
                      <a:endParaRPr kumimoji="1" lang="ja-JP" altLang="en-US" dirty="0"/>
                    </a:p>
                  </a:txBody>
                  <a:tcPr/>
                </a:tc>
                <a:tc>
                  <a:txBody>
                    <a:bodyPr/>
                    <a:lstStyle/>
                    <a:p>
                      <a:r>
                        <a:rPr kumimoji="1" lang="en-US" altLang="ja-JP" dirty="0" smtClean="0"/>
                        <a:t>Windows</a:t>
                      </a:r>
                      <a:r>
                        <a:rPr kumimoji="1" lang="ja-JP" altLang="en-US" dirty="0" smtClean="0"/>
                        <a:t>上で動作する、</a:t>
                      </a:r>
                      <a:r>
                        <a:rPr kumimoji="1" lang="en-US" altLang="ja-JP" dirty="0" smtClean="0"/>
                        <a:t>Web</a:t>
                      </a:r>
                      <a:r>
                        <a:rPr kumimoji="1" lang="ja-JP" altLang="en-US" dirty="0" smtClean="0"/>
                        <a:t>サービスを提供するソフトウェアの</a:t>
                      </a:r>
                      <a:r>
                        <a:rPr kumimoji="1" lang="en-US" altLang="ja-JP" dirty="0" smtClean="0"/>
                        <a:t>1</a:t>
                      </a:r>
                      <a:r>
                        <a:rPr kumimoji="1" lang="ja-JP" altLang="en-US" dirty="0" smtClean="0"/>
                        <a:t>つ。</a:t>
                      </a:r>
                      <a:endParaRPr kumimoji="1" lang="ja-JP" altLang="en-US" dirty="0"/>
                    </a:p>
                  </a:txBody>
                  <a:tcPr/>
                </a:tc>
              </a:tr>
            </a:tbl>
          </a:graphicData>
        </a:graphic>
      </p:graphicFrame>
    </p:spTree>
    <p:extLst>
      <p:ext uri="{BB962C8B-B14F-4D97-AF65-F5344CB8AC3E}">
        <p14:creationId xmlns:p14="http://schemas.microsoft.com/office/powerpoint/2010/main" val="162658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掲載したツール</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startAt="5"/>
            </a:pPr>
            <a:r>
              <a:rPr kumimoji="1" lang="ja-JP" altLang="en-US" dirty="0" smtClean="0"/>
              <a:t>データ公開支援ツール</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847804588"/>
              </p:ext>
            </p:extLst>
          </p:nvPr>
        </p:nvGraphicFramePr>
        <p:xfrm>
          <a:off x="848544" y="1556792"/>
          <a:ext cx="8577277" cy="3901440"/>
        </p:xfrm>
        <a:graphic>
          <a:graphicData uri="http://schemas.openxmlformats.org/drawingml/2006/table">
            <a:tbl>
              <a:tblPr firstRow="1" bandRow="1">
                <a:tableStyleId>{21E4AEA4-8DFA-4A89-87EB-49C32662AFE0}</a:tableStyleId>
              </a:tblPr>
              <a:tblGrid>
                <a:gridCol w="2592289"/>
                <a:gridCol w="5984988"/>
              </a:tblGrid>
              <a:tr h="236920">
                <a:tc>
                  <a:txBody>
                    <a:bodyPr/>
                    <a:lstStyle/>
                    <a:p>
                      <a:r>
                        <a:rPr kumimoji="1" lang="ja-JP" altLang="en-US" dirty="0" smtClean="0"/>
                        <a:t>ツール名</a:t>
                      </a:r>
                      <a:endParaRPr kumimoji="1" lang="ja-JP" altLang="en-US" dirty="0"/>
                    </a:p>
                  </a:txBody>
                  <a:tcPr/>
                </a:tc>
                <a:tc>
                  <a:txBody>
                    <a:bodyPr/>
                    <a:lstStyle/>
                    <a:p>
                      <a:r>
                        <a:rPr kumimoji="1" lang="ja-JP" altLang="en-US" dirty="0" smtClean="0"/>
                        <a:t>概要</a:t>
                      </a:r>
                      <a:endParaRPr kumimoji="1" lang="ja-JP" altLang="en-US" dirty="0"/>
                    </a:p>
                  </a:txBody>
                  <a:tcPr/>
                </a:tc>
              </a:tr>
              <a:tr h="311566">
                <a:tc>
                  <a:txBody>
                    <a:bodyPr/>
                    <a:lstStyle/>
                    <a:p>
                      <a:r>
                        <a:rPr kumimoji="1" lang="en-US" altLang="ja-JP" dirty="0" smtClean="0"/>
                        <a:t>CKAN</a:t>
                      </a:r>
                      <a:endParaRPr kumimoji="1" lang="ja-JP" altLang="en-US" dirty="0"/>
                    </a:p>
                  </a:txBody>
                  <a:tcPr/>
                </a:tc>
                <a:tc>
                  <a:txBody>
                    <a:bodyPr/>
                    <a:lstStyle/>
                    <a:p>
                      <a:r>
                        <a:rPr kumimoji="1" lang="en-US" altLang="ja-JP" dirty="0" smtClean="0"/>
                        <a:t>Web</a:t>
                      </a:r>
                      <a:r>
                        <a:rPr kumimoji="1" lang="ja-JP" altLang="en-US" dirty="0" smtClean="0"/>
                        <a:t>ベースのデータ管理・配信システム。オープンデータを配信する多くの政府系組織で利用されている。</a:t>
                      </a:r>
                      <a:endParaRPr kumimoji="1" lang="ja-JP" altLang="en-US" dirty="0"/>
                    </a:p>
                  </a:txBody>
                  <a:tcPr/>
                </a:tc>
              </a:tr>
              <a:tr h="236920">
                <a:tc>
                  <a:txBody>
                    <a:bodyPr/>
                    <a:lstStyle/>
                    <a:p>
                      <a:r>
                        <a:rPr kumimoji="1" lang="en-US" altLang="ja-JP" dirty="0" err="1" smtClean="0"/>
                        <a:t>LinkData</a:t>
                      </a:r>
                      <a:endParaRPr kumimoji="1" lang="ja-JP" altLang="en-US" dirty="0"/>
                    </a:p>
                  </a:txBody>
                  <a:tcPr/>
                </a:tc>
                <a:tc>
                  <a:txBody>
                    <a:bodyPr/>
                    <a:lstStyle/>
                    <a:p>
                      <a:r>
                        <a:rPr kumimoji="1" lang="ja-JP" altLang="en-US" dirty="0" smtClean="0"/>
                        <a:t>テーブルデータの変換と公開をサポートするツール。</a:t>
                      </a:r>
                      <a:endParaRPr kumimoji="1" lang="ja-JP" altLang="en-US" dirty="0"/>
                    </a:p>
                  </a:txBody>
                  <a:tcPr/>
                </a:tc>
              </a:tr>
              <a:tr h="311566">
                <a:tc>
                  <a:txBody>
                    <a:bodyPr/>
                    <a:lstStyle/>
                    <a:p>
                      <a:r>
                        <a:rPr kumimoji="1" lang="ja-JP" altLang="en-US" dirty="0" smtClean="0"/>
                        <a:t>オープンデータプラットフォーム</a:t>
                      </a:r>
                      <a:endParaRPr kumimoji="1" lang="ja-JP" altLang="en-US" dirty="0"/>
                    </a:p>
                  </a:txBody>
                  <a:tcPr/>
                </a:tc>
                <a:tc>
                  <a:txBody>
                    <a:bodyPr/>
                    <a:lstStyle/>
                    <a:p>
                      <a:r>
                        <a:rPr kumimoji="1" lang="ja-JP" altLang="en-US" dirty="0" smtClean="0"/>
                        <a:t>自治体のデータをオープンデータ評価指標で最高水準とされている</a:t>
                      </a:r>
                      <a:r>
                        <a:rPr kumimoji="1" lang="en-US" altLang="ja-JP" dirty="0" smtClean="0"/>
                        <a:t>5</a:t>
                      </a:r>
                      <a:r>
                        <a:rPr kumimoji="1" lang="ja-JP" altLang="en-US" dirty="0" smtClean="0"/>
                        <a:t>つ星オープンデータ（</a:t>
                      </a:r>
                      <a:r>
                        <a:rPr kumimoji="1" lang="en-US" altLang="ja-JP" dirty="0" smtClean="0"/>
                        <a:t>Linked RDF</a:t>
                      </a:r>
                      <a:r>
                        <a:rPr kumimoji="1" lang="ja-JP" altLang="en-US" dirty="0" smtClean="0"/>
                        <a:t>データ）として公開するためのソリューション。</a:t>
                      </a:r>
                      <a:endParaRPr kumimoji="1" lang="ja-JP" altLang="en-US" dirty="0"/>
                    </a:p>
                  </a:txBody>
                  <a:tcPr/>
                </a:tc>
              </a:tr>
              <a:tr h="311566">
                <a:tc>
                  <a:txBody>
                    <a:bodyPr/>
                    <a:lstStyle/>
                    <a:p>
                      <a:r>
                        <a:rPr kumimoji="1" lang="ja-JP" altLang="en-US" dirty="0" smtClean="0"/>
                        <a:t>オープンデータ公開支援</a:t>
                      </a:r>
                      <a:endParaRPr kumimoji="1" lang="ja-JP" altLang="en-US" dirty="0"/>
                    </a:p>
                  </a:txBody>
                  <a:tcPr/>
                </a:tc>
                <a:tc>
                  <a:txBody>
                    <a:bodyPr/>
                    <a:lstStyle/>
                    <a:p>
                      <a:r>
                        <a:rPr kumimoji="1" lang="en-US" altLang="ja-JP" dirty="0" smtClean="0"/>
                        <a:t>CKAN</a:t>
                      </a:r>
                      <a:r>
                        <a:rPr kumimoji="1" lang="ja-JP" altLang="en-US" dirty="0" smtClean="0"/>
                        <a:t>を活用したオープンデータの公開環境の整備・構築を行うソリューション。</a:t>
                      </a:r>
                      <a:r>
                        <a:rPr kumimoji="1" lang="en-US" altLang="ja-JP" dirty="0" smtClean="0"/>
                        <a:t>Excel</a:t>
                      </a:r>
                      <a:r>
                        <a:rPr kumimoji="1" lang="ja-JP" altLang="en-US" dirty="0" err="1" smtClean="0"/>
                        <a:t>、</a:t>
                      </a:r>
                      <a:r>
                        <a:rPr kumimoji="1" lang="en-US" altLang="ja-JP" dirty="0" smtClean="0"/>
                        <a:t>CSV</a:t>
                      </a:r>
                      <a:r>
                        <a:rPr kumimoji="1" lang="ja-JP" altLang="en-US" dirty="0" smtClean="0"/>
                        <a:t>等の形態のデータを</a:t>
                      </a:r>
                      <a:r>
                        <a:rPr kumimoji="1" lang="en-US" altLang="ja-JP" dirty="0" smtClean="0"/>
                        <a:t>RDF</a:t>
                      </a:r>
                      <a:r>
                        <a:rPr kumimoji="1" lang="ja-JP" altLang="en-US" dirty="0" smtClean="0"/>
                        <a:t>に変換する。</a:t>
                      </a:r>
                      <a:endParaRPr kumimoji="1" lang="ja-JP" altLang="en-US" dirty="0"/>
                    </a:p>
                  </a:txBody>
                  <a:tcPr/>
                </a:tc>
              </a:tr>
              <a:tr h="311566">
                <a:tc>
                  <a:txBody>
                    <a:bodyPr/>
                    <a:lstStyle/>
                    <a:p>
                      <a:r>
                        <a:rPr kumimoji="1" lang="en-US" altLang="ja-JP" dirty="0" err="1" smtClean="0"/>
                        <a:t>Datashelf</a:t>
                      </a:r>
                      <a:endParaRPr kumimoji="1" lang="ja-JP" altLang="en-US" dirty="0"/>
                    </a:p>
                  </a:txBody>
                  <a:tcPr/>
                </a:tc>
                <a:tc>
                  <a:txBody>
                    <a:bodyPr/>
                    <a:lstStyle/>
                    <a:p>
                      <a:r>
                        <a:rPr kumimoji="1" lang="ja-JP" altLang="en-US" dirty="0" smtClean="0"/>
                        <a:t>自治体などの組織が保有するオープンデータの作成、管理、公開をワンストップで行える支援システム。</a:t>
                      </a:r>
                      <a:endParaRPr kumimoji="1" lang="ja-JP" altLang="en-US" dirty="0"/>
                    </a:p>
                  </a:txBody>
                  <a:tcPr/>
                </a:tc>
              </a:tr>
              <a:tr h="311566">
                <a:tc>
                  <a:txBody>
                    <a:bodyPr/>
                    <a:lstStyle/>
                    <a:p>
                      <a:r>
                        <a:rPr kumimoji="1" lang="en-US" altLang="ja-JP" dirty="0" err="1" smtClean="0"/>
                        <a:t>InfoLib</a:t>
                      </a:r>
                      <a:endParaRPr kumimoji="1" lang="ja-JP" altLang="en-US" dirty="0"/>
                    </a:p>
                  </a:txBody>
                  <a:tcPr/>
                </a:tc>
                <a:tc>
                  <a:txBody>
                    <a:bodyPr/>
                    <a:lstStyle/>
                    <a:p>
                      <a:r>
                        <a:rPr kumimoji="1" lang="en-US" altLang="ja-JP" dirty="0" smtClean="0"/>
                        <a:t>Excel</a:t>
                      </a:r>
                      <a:r>
                        <a:rPr kumimoji="1" lang="ja-JP" altLang="en-US" dirty="0" smtClean="0"/>
                        <a:t>形式やウェブに公開されているデータを簡単操作で公開できるシステム。</a:t>
                      </a:r>
                      <a:endParaRPr kumimoji="1" lang="en-US" altLang="ja-JP" dirty="0" smtClean="0"/>
                    </a:p>
                    <a:p>
                      <a:r>
                        <a:rPr kumimoji="1" lang="en-US" altLang="ja-JP" dirty="0" err="1" smtClean="0"/>
                        <a:t>InfoLib</a:t>
                      </a:r>
                      <a:r>
                        <a:rPr kumimoji="1" lang="en-US" altLang="ja-JP" dirty="0" smtClean="0"/>
                        <a:t>-LOD</a:t>
                      </a:r>
                      <a:r>
                        <a:rPr kumimoji="1" lang="ja-JP" altLang="en-US" dirty="0" smtClean="0"/>
                        <a:t>を利用すると、データの</a:t>
                      </a:r>
                      <a:r>
                        <a:rPr kumimoji="1" lang="en-US" altLang="ja-JP" dirty="0" smtClean="0"/>
                        <a:t>LOD</a:t>
                      </a:r>
                      <a:r>
                        <a:rPr kumimoji="1" lang="ja-JP" altLang="en-US" dirty="0" smtClean="0"/>
                        <a:t>変換も可能となり、登録されたデータは、</a:t>
                      </a:r>
                      <a:r>
                        <a:rPr kumimoji="1" lang="en-US" altLang="ja-JP" dirty="0" smtClean="0"/>
                        <a:t>SPARQL</a:t>
                      </a:r>
                      <a:r>
                        <a:rPr kumimoji="1" lang="ja-JP" altLang="en-US" dirty="0" smtClean="0"/>
                        <a:t>エンドポイント機能により柔軟に取り出せる。</a:t>
                      </a:r>
                      <a:endParaRPr kumimoji="1" lang="ja-JP" altLang="en-US" dirty="0"/>
                    </a:p>
                  </a:txBody>
                  <a:tcPr/>
                </a:tc>
              </a:tr>
              <a:tr h="311566">
                <a:tc>
                  <a:txBody>
                    <a:bodyPr/>
                    <a:lstStyle/>
                    <a:p>
                      <a:r>
                        <a:rPr kumimoji="1" lang="en-US" altLang="ja-JP" dirty="0" err="1" smtClean="0"/>
                        <a:t>IoT</a:t>
                      </a:r>
                      <a:r>
                        <a:rPr kumimoji="1" lang="ja-JP" altLang="en-US" dirty="0" smtClean="0"/>
                        <a:t>データプラットフォーム</a:t>
                      </a:r>
                      <a:endParaRPr kumimoji="1" lang="ja-JP" altLang="en-US" dirty="0"/>
                    </a:p>
                  </a:txBody>
                  <a:tcPr/>
                </a:tc>
                <a:tc>
                  <a:txBody>
                    <a:bodyPr/>
                    <a:lstStyle/>
                    <a:p>
                      <a:r>
                        <a:rPr kumimoji="1" lang="ja-JP" altLang="en-US" dirty="0" smtClean="0"/>
                        <a:t>公共交通機関や移動体に取り付けるための、</a:t>
                      </a:r>
                      <a:r>
                        <a:rPr kumimoji="1" lang="en-US" altLang="ja-JP" dirty="0" smtClean="0"/>
                        <a:t>GPS</a:t>
                      </a:r>
                      <a:r>
                        <a:rPr kumimoji="1" lang="ja-JP" altLang="en-US" dirty="0" err="1" smtClean="0"/>
                        <a:t>、</a:t>
                      </a:r>
                      <a:r>
                        <a:rPr kumimoji="1" lang="en-US" altLang="ja-JP" dirty="0" err="1" smtClean="0"/>
                        <a:t>WiFi</a:t>
                      </a:r>
                      <a:r>
                        <a:rPr kumimoji="1" lang="en-US" altLang="ja-JP" dirty="0" smtClean="0"/>
                        <a:t>, 3G/LTE</a:t>
                      </a:r>
                      <a:r>
                        <a:rPr kumimoji="1" lang="ja-JP" altLang="en-US" dirty="0" err="1" smtClean="0"/>
                        <a:t>、</a:t>
                      </a:r>
                      <a:r>
                        <a:rPr kumimoji="1" lang="en-US" altLang="ja-JP" dirty="0" smtClean="0"/>
                        <a:t>BLE</a:t>
                      </a:r>
                      <a:r>
                        <a:rPr kumimoji="1" lang="ja-JP" altLang="en-US" dirty="0" smtClean="0"/>
                        <a:t>を備える小型ゲートウェイハードウェアとバックエンドシステムソフトウェアからなるパッケージツール。</a:t>
                      </a:r>
                      <a:endParaRPr kumimoji="1" lang="ja-JP" altLang="en-US" dirty="0"/>
                    </a:p>
                  </a:txBody>
                  <a:tcPr/>
                </a:tc>
              </a:tr>
            </a:tbl>
          </a:graphicData>
        </a:graphic>
      </p:graphicFrame>
    </p:spTree>
    <p:extLst>
      <p:ext uri="{BB962C8B-B14F-4D97-AF65-F5344CB8AC3E}">
        <p14:creationId xmlns:p14="http://schemas.microsoft.com/office/powerpoint/2010/main" val="1814946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掲載したツール</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startAt="6"/>
            </a:pPr>
            <a:r>
              <a:rPr lang="ja-JP" altLang="en-US" dirty="0"/>
              <a:t>データ分析・解析ツール</a:t>
            </a:r>
          </a:p>
          <a:p>
            <a:pPr marL="0" indent="0">
              <a:buNone/>
            </a:pP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064344975"/>
              </p:ext>
            </p:extLst>
          </p:nvPr>
        </p:nvGraphicFramePr>
        <p:xfrm>
          <a:off x="920552" y="1473280"/>
          <a:ext cx="8601429" cy="3108960"/>
        </p:xfrm>
        <a:graphic>
          <a:graphicData uri="http://schemas.openxmlformats.org/drawingml/2006/table">
            <a:tbl>
              <a:tblPr firstRow="1" bandRow="1">
                <a:tableStyleId>{21E4AEA4-8DFA-4A89-87EB-49C32662AFE0}</a:tableStyleId>
              </a:tblPr>
              <a:tblGrid>
                <a:gridCol w="360040"/>
                <a:gridCol w="2252502"/>
                <a:gridCol w="5988887"/>
              </a:tblGrid>
              <a:tr h="140060">
                <a:tc gridSpan="2">
                  <a:txBody>
                    <a:bodyPr/>
                    <a:lstStyle/>
                    <a:p>
                      <a:r>
                        <a:rPr kumimoji="1" lang="ja-JP" altLang="en-US" dirty="0" smtClean="0"/>
                        <a:t>ツール名</a:t>
                      </a:r>
                      <a:endParaRPr kumimoji="1" lang="ja-JP" altLang="en-US" dirty="0"/>
                    </a:p>
                  </a:txBody>
                  <a:tcPr/>
                </a:tc>
                <a:tc hMerge="1">
                  <a:txBody>
                    <a:bodyPr/>
                    <a:lstStyle/>
                    <a:p>
                      <a:endParaRPr kumimoji="1" lang="ja-JP" altLang="en-US"/>
                    </a:p>
                  </a:txBody>
                  <a:tcPr/>
                </a:tc>
                <a:tc>
                  <a:txBody>
                    <a:bodyPr/>
                    <a:lstStyle/>
                    <a:p>
                      <a:r>
                        <a:rPr kumimoji="1" lang="ja-JP" altLang="en-US" dirty="0" smtClean="0"/>
                        <a:t>概要</a:t>
                      </a:r>
                      <a:endParaRPr kumimoji="1" lang="ja-JP" altLang="en-US" dirty="0"/>
                    </a:p>
                  </a:txBody>
                  <a:tcPr/>
                </a:tc>
              </a:tr>
              <a:tr h="235891">
                <a:tc gridSpan="2">
                  <a:txBody>
                    <a:bodyPr/>
                    <a:lstStyle/>
                    <a:p>
                      <a:r>
                        <a:rPr kumimoji="1" lang="en-US" altLang="ja-JP" dirty="0" smtClean="0"/>
                        <a:t>Data Platform for Analysis</a:t>
                      </a:r>
                      <a:endParaRPr kumimoji="1" lang="ja-JP" altLang="en-US" dirty="0"/>
                    </a:p>
                  </a:txBody>
                  <a:tcPr/>
                </a:tc>
                <a:tc hMerge="1">
                  <a:txBody>
                    <a:bodyPr/>
                    <a:lstStyle/>
                    <a:p>
                      <a:endParaRPr kumimoji="1" lang="ja-JP" altLang="en-US"/>
                    </a:p>
                  </a:txBody>
                  <a:tcPr/>
                </a:tc>
                <a:tc>
                  <a:txBody>
                    <a:bodyPr/>
                    <a:lstStyle/>
                    <a:p>
                      <a:r>
                        <a:rPr kumimoji="1" lang="ja-JP" altLang="en-US" dirty="0" smtClean="0"/>
                        <a:t>大規模データを高速処理する分析用データベースサーバ。</a:t>
                      </a:r>
                      <a:endParaRPr kumimoji="1" lang="ja-JP" altLang="en-US" dirty="0"/>
                    </a:p>
                  </a:txBody>
                  <a:tcPr/>
                </a:tc>
              </a:tr>
              <a:tr h="140060">
                <a:tc gridSpan="2">
                  <a:txBody>
                    <a:bodyPr/>
                    <a:lstStyle/>
                    <a:p>
                      <a:r>
                        <a:rPr kumimoji="1" lang="en-US" altLang="ja-JP" dirty="0" smtClean="0"/>
                        <a:t>SAS</a:t>
                      </a:r>
                      <a:r>
                        <a:rPr kumimoji="1" lang="ja-JP" altLang="en-US" dirty="0" smtClean="0"/>
                        <a:t>関連ツール</a:t>
                      </a:r>
                      <a:endParaRPr kumimoji="1" lang="ja-JP" altLang="en-US" dirty="0"/>
                    </a:p>
                  </a:txBody>
                  <a:tcPr/>
                </a:tc>
                <a:tc hMerge="1">
                  <a:txBody>
                    <a:bodyPr/>
                    <a:lstStyle/>
                    <a:p>
                      <a:endParaRPr kumimoji="1" lang="ja-JP" altLang="en-US" dirty="0"/>
                    </a:p>
                  </a:txBody>
                  <a:tcPr/>
                </a:tc>
                <a:tc>
                  <a:txBody>
                    <a:bodyPr/>
                    <a:lstStyle/>
                    <a:p>
                      <a:endParaRPr kumimoji="1" lang="ja-JP" altLang="en-US" dirty="0" smtClean="0"/>
                    </a:p>
                  </a:txBody>
                  <a:tcPr/>
                </a:tc>
              </a:tr>
              <a:tr h="235891">
                <a:tc>
                  <a:txBody>
                    <a:bodyPr/>
                    <a:lstStyle/>
                    <a:p>
                      <a:endParaRPr kumimoji="1" lang="ja-JP" altLang="en-US" dirty="0"/>
                    </a:p>
                  </a:txBody>
                  <a:tcPr/>
                </a:tc>
                <a:tc>
                  <a:txBody>
                    <a:bodyPr/>
                    <a:lstStyle/>
                    <a:p>
                      <a:r>
                        <a:rPr kumimoji="1" lang="en-US" altLang="ja-JP" dirty="0" smtClean="0"/>
                        <a:t>SAS Office Analytics</a:t>
                      </a:r>
                      <a:endParaRPr kumimoji="1" lang="ja-JP" altLang="en-US" dirty="0"/>
                    </a:p>
                  </a:txBody>
                  <a:tcPr/>
                </a:tc>
                <a:tc>
                  <a:txBody>
                    <a:bodyPr/>
                    <a:lstStyle/>
                    <a:p>
                      <a:r>
                        <a:rPr kumimoji="1" lang="en-US" altLang="ja-JP" dirty="0" smtClean="0"/>
                        <a:t>GUI</a:t>
                      </a:r>
                      <a:r>
                        <a:rPr kumimoji="1" lang="ja-JP" altLang="en-US" dirty="0" smtClean="0"/>
                        <a:t>操作を通じて、ビジネスユーザーや分析者が簡単に</a:t>
                      </a:r>
                      <a:r>
                        <a:rPr kumimoji="1" lang="en-US" altLang="ja-JP" dirty="0" smtClean="0"/>
                        <a:t>SAS</a:t>
                      </a:r>
                      <a:r>
                        <a:rPr kumimoji="1" lang="ja-JP" altLang="en-US" dirty="0" smtClean="0"/>
                        <a:t>のアナリティクスを活用できる製品。</a:t>
                      </a:r>
                    </a:p>
                  </a:txBody>
                  <a:tcPr/>
                </a:tc>
              </a:tr>
              <a:tr h="140060">
                <a:tc>
                  <a:txBody>
                    <a:bodyPr/>
                    <a:lstStyle/>
                    <a:p>
                      <a:endParaRPr kumimoji="1" lang="ja-JP" altLang="en-US" dirty="0"/>
                    </a:p>
                  </a:txBody>
                  <a:tcPr/>
                </a:tc>
                <a:tc>
                  <a:txBody>
                    <a:bodyPr/>
                    <a:lstStyle/>
                    <a:p>
                      <a:r>
                        <a:rPr kumimoji="1" lang="en-US" altLang="ja-JP" dirty="0" smtClean="0"/>
                        <a:t>SAS Visual Analytics</a:t>
                      </a:r>
                      <a:endParaRPr kumimoji="1" lang="ja-JP" altLang="en-US" dirty="0"/>
                    </a:p>
                  </a:txBody>
                  <a:tcPr/>
                </a:tc>
                <a:tc>
                  <a:txBody>
                    <a:bodyPr/>
                    <a:lstStyle/>
                    <a:p>
                      <a:r>
                        <a:rPr kumimoji="1" lang="ja-JP" altLang="en-US" dirty="0" smtClean="0"/>
                        <a:t>「過去の見える化」という領域もカバーしながら、分析・予測の初級レベルまで対応することが可能な分析ツール。</a:t>
                      </a:r>
                    </a:p>
                  </a:txBody>
                  <a:tcPr/>
                </a:tc>
              </a:tr>
              <a:tr h="140060">
                <a:tc gridSpan="2">
                  <a:txBody>
                    <a:bodyPr/>
                    <a:lstStyle/>
                    <a:p>
                      <a:r>
                        <a:rPr kumimoji="1" lang="en-US" altLang="ja-JP" dirty="0" err="1" smtClean="0"/>
                        <a:t>EvaCva</a:t>
                      </a:r>
                      <a:endParaRPr kumimoji="1" lang="ja-JP" altLang="en-US" dirty="0"/>
                    </a:p>
                  </a:txBody>
                  <a:tcPr/>
                </a:tc>
                <a:tc hMerge="1">
                  <a:txBody>
                    <a:bodyPr/>
                    <a:lstStyle/>
                    <a:p>
                      <a:endParaRPr kumimoji="1" lang="ja-JP" altLang="en-US" dirty="0"/>
                    </a:p>
                  </a:txBody>
                  <a:tcPr/>
                </a:tc>
                <a:tc>
                  <a:txBody>
                    <a:bodyPr/>
                    <a:lstStyle/>
                    <a:p>
                      <a:r>
                        <a:rPr kumimoji="1" lang="ja-JP" altLang="en-US" dirty="0" smtClean="0"/>
                        <a:t>全国の市区町村を対象として、オープンデータを活用し、環境・経済・社会に関連した様々な指標で、地域特性の比較ができるツール。</a:t>
                      </a:r>
                    </a:p>
                  </a:txBody>
                  <a:tcPr/>
                </a:tc>
              </a:tr>
              <a:tr h="140060">
                <a:tc gridSpan="2">
                  <a:txBody>
                    <a:bodyPr/>
                    <a:lstStyle/>
                    <a:p>
                      <a:r>
                        <a:rPr kumimoji="1" lang="en-US" altLang="ja-JP" dirty="0" err="1" smtClean="0"/>
                        <a:t>MicroStrategy</a:t>
                      </a:r>
                      <a:endParaRPr kumimoji="1" lang="ja-JP" altLang="en-US" dirty="0"/>
                    </a:p>
                  </a:txBody>
                  <a:tcPr/>
                </a:tc>
                <a:tc hMerge="1">
                  <a:txBody>
                    <a:bodyPr/>
                    <a:lstStyle/>
                    <a:p>
                      <a:endParaRPr kumimoji="1" lang="ja-JP" altLang="en-US"/>
                    </a:p>
                  </a:txBody>
                  <a:tcPr/>
                </a:tc>
                <a:tc>
                  <a:txBody>
                    <a:bodyPr/>
                    <a:lstStyle/>
                    <a:p>
                      <a:r>
                        <a:rPr kumimoji="1" lang="ja-JP" altLang="en-US" dirty="0" smtClean="0"/>
                        <a:t>情報活用における利用者の様々なニーズに対応するためのツール。</a:t>
                      </a:r>
                    </a:p>
                  </a:txBody>
                  <a:tcPr/>
                </a:tc>
              </a:tr>
              <a:tr h="140060">
                <a:tc gridSpan="2">
                  <a:txBody>
                    <a:bodyPr/>
                    <a:lstStyle/>
                    <a:p>
                      <a:r>
                        <a:rPr kumimoji="1" lang="en-US" altLang="ja-JP" dirty="0" smtClean="0"/>
                        <a:t>Pentaho</a:t>
                      </a:r>
                      <a:r>
                        <a:rPr kumimoji="1" lang="ja-JP" altLang="en-US" dirty="0" smtClean="0"/>
                        <a:t>ソフトウェア</a:t>
                      </a:r>
                      <a:endParaRPr kumimoji="1" lang="ja-JP" altLang="en-US" dirty="0"/>
                    </a:p>
                  </a:txBody>
                  <a:tcPr/>
                </a:tc>
                <a:tc hMerge="1">
                  <a:txBody>
                    <a:bodyPr/>
                    <a:lstStyle/>
                    <a:p>
                      <a:endParaRPr kumimoji="1" lang="ja-JP" altLang="en-US"/>
                    </a:p>
                  </a:txBody>
                  <a:tcPr/>
                </a:tc>
                <a:tc>
                  <a:txBody>
                    <a:bodyPr/>
                    <a:lstStyle/>
                    <a:p>
                      <a:r>
                        <a:rPr kumimoji="1" lang="ja-JP" altLang="en-US" dirty="0" smtClean="0"/>
                        <a:t>企業内のデータ、センサーデータ、</a:t>
                      </a:r>
                      <a:r>
                        <a:rPr kumimoji="1" lang="en-US" altLang="ja-JP" dirty="0" smtClean="0"/>
                        <a:t>SNS</a:t>
                      </a:r>
                      <a:r>
                        <a:rPr kumimoji="1" lang="ja-JP" altLang="en-US" dirty="0" smtClean="0"/>
                        <a:t>のデータなど、多種多様なデータを統合し、さまざまな観点で分析するためのデータ統合・分析基盤。</a:t>
                      </a:r>
                    </a:p>
                  </a:txBody>
                  <a:tcPr/>
                </a:tc>
              </a:tr>
            </a:tbl>
          </a:graphicData>
        </a:graphic>
      </p:graphicFrame>
    </p:spTree>
    <p:extLst>
      <p:ext uri="{BB962C8B-B14F-4D97-AF65-F5344CB8AC3E}">
        <p14:creationId xmlns:p14="http://schemas.microsoft.com/office/powerpoint/2010/main" val="1065133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掲載したツール</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startAt="7"/>
            </a:pPr>
            <a:r>
              <a:rPr kumimoji="1" lang="en-US" altLang="ja-JP" dirty="0" smtClean="0"/>
              <a:t>BI</a:t>
            </a:r>
            <a:r>
              <a:rPr kumimoji="1" lang="ja-JP" altLang="en-US" dirty="0" smtClean="0"/>
              <a:t>ツール</a:t>
            </a:r>
            <a:endParaRPr lang="ja-JP" altLang="en-US" dirty="0"/>
          </a:p>
          <a:p>
            <a:pPr marL="457200" indent="-457200">
              <a:buFont typeface="+mj-lt"/>
              <a:buAutoNum type="arabicPeriod" startAt="7"/>
            </a:pPr>
            <a:endParaRPr lang="ja-JP" altLang="en-US" dirty="0" smtClean="0"/>
          </a:p>
          <a:p>
            <a:pPr marL="457200" indent="-457200">
              <a:buFont typeface="+mj-lt"/>
              <a:buAutoNum type="arabicPeriod" startAt="7"/>
            </a:pPr>
            <a:endParaRPr lang="ja-JP" altLang="en-US" dirty="0"/>
          </a:p>
          <a:p>
            <a:pPr marL="457200" indent="-457200">
              <a:buFont typeface="+mj-lt"/>
              <a:buAutoNum type="arabicPeriod" startAt="7"/>
            </a:pPr>
            <a:endParaRPr lang="ja-JP" altLang="en-US" dirty="0" smtClean="0"/>
          </a:p>
          <a:p>
            <a:pPr marL="457200" indent="-457200">
              <a:buFont typeface="+mj-lt"/>
              <a:buAutoNum type="arabicPeriod" startAt="7"/>
            </a:pPr>
            <a:endParaRPr lang="ja-JP" altLang="en-US" dirty="0"/>
          </a:p>
          <a:p>
            <a:pPr marL="457200" indent="-457200">
              <a:buFont typeface="+mj-lt"/>
              <a:buAutoNum type="arabicPeriod" startAt="7"/>
            </a:pPr>
            <a:endParaRPr lang="ja-JP" altLang="en-US" dirty="0" smtClean="0"/>
          </a:p>
          <a:p>
            <a:pPr marL="457200" indent="-457200">
              <a:buFont typeface="+mj-lt"/>
              <a:buAutoNum type="arabicPeriod" startAt="7"/>
            </a:pPr>
            <a:endParaRPr lang="ja-JP" altLang="en-US" dirty="0"/>
          </a:p>
          <a:p>
            <a:pPr marL="457200" indent="-457200">
              <a:buFont typeface="+mj-lt"/>
              <a:buAutoNum type="arabicPeriod" startAt="7"/>
            </a:pPr>
            <a:endParaRPr lang="ja-JP" altLang="en-US" dirty="0" smtClean="0"/>
          </a:p>
          <a:p>
            <a:pPr marL="0" indent="0">
              <a:buNone/>
            </a:pP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300225038"/>
              </p:ext>
            </p:extLst>
          </p:nvPr>
        </p:nvGraphicFramePr>
        <p:xfrm>
          <a:off x="920552" y="1473280"/>
          <a:ext cx="8601429" cy="3413760"/>
        </p:xfrm>
        <a:graphic>
          <a:graphicData uri="http://schemas.openxmlformats.org/drawingml/2006/table">
            <a:tbl>
              <a:tblPr firstRow="1" bandRow="1">
                <a:tableStyleId>{21E4AEA4-8DFA-4A89-87EB-49C32662AFE0}</a:tableStyleId>
              </a:tblPr>
              <a:tblGrid>
                <a:gridCol w="360040"/>
                <a:gridCol w="2448272"/>
                <a:gridCol w="5793117"/>
              </a:tblGrid>
              <a:tr h="169807">
                <a:tc gridSpan="2">
                  <a:txBody>
                    <a:bodyPr/>
                    <a:lstStyle/>
                    <a:p>
                      <a:r>
                        <a:rPr kumimoji="1" lang="ja-JP" altLang="en-US" dirty="0" smtClean="0"/>
                        <a:t>ツール名</a:t>
                      </a:r>
                      <a:endParaRPr kumimoji="1" lang="ja-JP" altLang="en-US" dirty="0"/>
                    </a:p>
                  </a:txBody>
                  <a:tcPr/>
                </a:tc>
                <a:tc hMerge="1">
                  <a:txBody>
                    <a:bodyPr/>
                    <a:lstStyle/>
                    <a:p>
                      <a:endParaRPr kumimoji="1" lang="ja-JP" altLang="en-US"/>
                    </a:p>
                  </a:txBody>
                  <a:tcPr/>
                </a:tc>
                <a:tc>
                  <a:txBody>
                    <a:bodyPr/>
                    <a:lstStyle/>
                    <a:p>
                      <a:r>
                        <a:rPr kumimoji="1" lang="ja-JP" altLang="en-US" dirty="0" smtClean="0"/>
                        <a:t>概要</a:t>
                      </a:r>
                      <a:endParaRPr kumimoji="1" lang="ja-JP" altLang="en-US" dirty="0"/>
                    </a:p>
                  </a:txBody>
                  <a:tcPr/>
                </a:tc>
              </a:tr>
              <a:tr h="285991">
                <a:tc gridSpan="2">
                  <a:txBody>
                    <a:bodyPr/>
                    <a:lstStyle/>
                    <a:p>
                      <a:r>
                        <a:rPr kumimoji="1" lang="en-US" altLang="ja-JP" dirty="0" smtClean="0"/>
                        <a:t>Tableau</a:t>
                      </a:r>
                      <a:endParaRPr kumimoji="1" lang="ja-JP" altLang="en-US" dirty="0"/>
                    </a:p>
                  </a:txBody>
                  <a:tcPr/>
                </a:tc>
                <a:tc hMerge="1">
                  <a:txBody>
                    <a:bodyPr/>
                    <a:lstStyle/>
                    <a:p>
                      <a:endParaRPr kumimoji="1" lang="ja-JP" altLang="en-US"/>
                    </a:p>
                  </a:txBody>
                  <a:tcPr/>
                </a:tc>
                <a:tc>
                  <a:txBody>
                    <a:bodyPr/>
                    <a:lstStyle/>
                    <a:p>
                      <a:r>
                        <a:rPr kumimoji="1" lang="ja-JP" altLang="en-US" dirty="0" smtClean="0"/>
                        <a:t>簡単な操作で、保有するデータを見える化し、仮説、検証できるセルフ・インテリジェンス製品。</a:t>
                      </a:r>
                      <a:endParaRPr kumimoji="1" lang="ja-JP" altLang="en-US" dirty="0"/>
                    </a:p>
                  </a:txBody>
                  <a:tcPr/>
                </a:tc>
              </a:tr>
              <a:tr h="169807">
                <a:tc gridSpan="2">
                  <a:txBody>
                    <a:bodyPr/>
                    <a:lstStyle/>
                    <a:p>
                      <a:r>
                        <a:rPr kumimoji="1" lang="en-US" altLang="ja-JP" dirty="0" err="1" smtClean="0"/>
                        <a:t>Microsoftr</a:t>
                      </a:r>
                      <a:r>
                        <a:rPr kumimoji="1" lang="en-US" altLang="ja-JP" dirty="0" smtClean="0"/>
                        <a:t> Power BI</a:t>
                      </a:r>
                      <a:r>
                        <a:rPr kumimoji="1" lang="ja-JP" altLang="en-US" dirty="0" smtClean="0"/>
                        <a:t>シリーズ</a:t>
                      </a:r>
                      <a:endParaRPr kumimoji="1" lang="ja-JP" altLang="en-US" dirty="0"/>
                    </a:p>
                  </a:txBody>
                  <a:tcPr/>
                </a:tc>
                <a:tc hMerge="1">
                  <a:txBody>
                    <a:bodyPr/>
                    <a:lstStyle/>
                    <a:p>
                      <a:endParaRPr kumimoji="1" lang="ja-JP" altLang="en-US" dirty="0"/>
                    </a:p>
                  </a:txBody>
                  <a:tcPr/>
                </a:tc>
                <a:tc>
                  <a:txBody>
                    <a:bodyPr/>
                    <a:lstStyle/>
                    <a:p>
                      <a:endParaRPr kumimoji="1" lang="ja-JP" altLang="en-US" dirty="0" smtClean="0"/>
                    </a:p>
                  </a:txBody>
                  <a:tcPr/>
                </a:tc>
              </a:tr>
              <a:tr h="285991">
                <a:tc>
                  <a:txBody>
                    <a:bodyPr/>
                    <a:lstStyle/>
                    <a:p>
                      <a:endParaRPr kumimoji="1" lang="ja-JP" altLang="en-US" dirty="0"/>
                    </a:p>
                  </a:txBody>
                  <a:tcPr/>
                </a:tc>
                <a:tc>
                  <a:txBody>
                    <a:bodyPr/>
                    <a:lstStyle/>
                    <a:p>
                      <a:r>
                        <a:rPr kumimoji="1" lang="nn-NO" altLang="ja-JP" dirty="0" smtClean="0"/>
                        <a:t>Microsoft Power BI for Android</a:t>
                      </a:r>
                      <a:endParaRPr kumimoji="1" lang="ja-JP" altLang="en-US" dirty="0"/>
                    </a:p>
                  </a:txBody>
                  <a:tcPr/>
                </a:tc>
                <a:tc>
                  <a:txBody>
                    <a:bodyPr/>
                    <a:lstStyle/>
                    <a:p>
                      <a:r>
                        <a:rPr kumimoji="1" lang="ja-JP" altLang="en-US" dirty="0" smtClean="0"/>
                        <a:t>タッチ対応のモバイルから最新のビジネス情報に、簡単にアクセスできるようになる</a:t>
                      </a:r>
                      <a:r>
                        <a:rPr kumimoji="1" lang="en-US" altLang="ja-JP" dirty="0" smtClean="0"/>
                        <a:t>Android</a:t>
                      </a:r>
                      <a:r>
                        <a:rPr kumimoji="1" lang="ja-JP" altLang="en-US" dirty="0" smtClean="0"/>
                        <a:t>用ツール。</a:t>
                      </a:r>
                    </a:p>
                  </a:txBody>
                  <a:tcPr/>
                </a:tc>
              </a:tr>
              <a:tr h="285991">
                <a:tc>
                  <a:txBody>
                    <a:bodyPr/>
                    <a:lstStyle/>
                    <a:p>
                      <a:endParaRPr kumimoji="1" lang="ja-JP" altLang="en-US" dirty="0"/>
                    </a:p>
                  </a:txBody>
                  <a:tcPr/>
                </a:tc>
                <a:tc>
                  <a:txBody>
                    <a:bodyPr/>
                    <a:lstStyle/>
                    <a:p>
                      <a:r>
                        <a:rPr kumimoji="1" lang="nn-NO" altLang="ja-JP" dirty="0" smtClean="0"/>
                        <a:t>Microsoft Power BI for Desktop</a:t>
                      </a:r>
                      <a:endParaRPr kumimoji="1" lang="ja-JP" altLang="en-US" dirty="0"/>
                    </a:p>
                  </a:txBody>
                  <a:tcPr/>
                </a:tc>
                <a:tc>
                  <a:txBody>
                    <a:bodyPr/>
                    <a:lstStyle/>
                    <a:p>
                      <a:r>
                        <a:rPr kumimoji="1" lang="ja-JP" altLang="en-US" dirty="0" smtClean="0"/>
                        <a:t>直感的なレポート作成によって、ビジュアル分析を簡単にするツール。</a:t>
                      </a:r>
                    </a:p>
                  </a:txBody>
                  <a:tcPr/>
                </a:tc>
              </a:tr>
              <a:tr h="169807">
                <a:tc>
                  <a:txBody>
                    <a:bodyPr/>
                    <a:lstStyle/>
                    <a:p>
                      <a:endParaRPr kumimoji="1" lang="ja-JP" altLang="en-US" dirty="0"/>
                    </a:p>
                  </a:txBody>
                  <a:tcPr/>
                </a:tc>
                <a:tc>
                  <a:txBody>
                    <a:bodyPr/>
                    <a:lstStyle/>
                    <a:p>
                      <a:r>
                        <a:rPr kumimoji="1" lang="nn-NO" altLang="ja-JP" dirty="0" smtClean="0"/>
                        <a:t>Microsoft Power BI for iPad</a:t>
                      </a:r>
                      <a:endParaRPr kumimoji="1" lang="ja-JP" altLang="en-US" dirty="0"/>
                    </a:p>
                  </a:txBody>
                  <a:tcPr/>
                </a:tc>
                <a:tc rowSpan="2">
                  <a:txBody>
                    <a:bodyPr/>
                    <a:lstStyle/>
                    <a:p>
                      <a:r>
                        <a:rPr kumimoji="1" lang="ja-JP" altLang="en-US" dirty="0" smtClean="0"/>
                        <a:t>タッチ入力対応のモバイル機器からクラウド内やオンプレミスの重要なビジネス情報にリアルタイムでアクセスでき、どこからでも自由に情報を更新できるツール。</a:t>
                      </a:r>
                    </a:p>
                  </a:txBody>
                  <a:tcPr/>
                </a:tc>
              </a:tr>
              <a:tr h="232368">
                <a:tc>
                  <a:txBody>
                    <a:bodyPr/>
                    <a:lstStyle/>
                    <a:p>
                      <a:endParaRPr kumimoji="1" lang="ja-JP" altLang="en-US" dirty="0"/>
                    </a:p>
                  </a:txBody>
                  <a:tcPr/>
                </a:tc>
                <a:tc>
                  <a:txBody>
                    <a:bodyPr/>
                    <a:lstStyle/>
                    <a:p>
                      <a:r>
                        <a:rPr kumimoji="1" lang="nn-NO" altLang="ja-JP" dirty="0" smtClean="0"/>
                        <a:t>Microsoft Power BI for iOS</a:t>
                      </a:r>
                      <a:endParaRPr kumimoji="1" lang="ja-JP" altLang="en-US" dirty="0"/>
                    </a:p>
                  </a:txBody>
                  <a:tcPr/>
                </a:tc>
                <a:tc vMerge="1">
                  <a:txBody>
                    <a:bodyPr/>
                    <a:lstStyle/>
                    <a:p>
                      <a:endParaRPr kumimoji="1" lang="ja-JP" altLang="en-US" dirty="0" smtClean="0"/>
                    </a:p>
                  </a:txBody>
                  <a:tcPr/>
                </a:tc>
              </a:tr>
              <a:tr h="402175">
                <a:tc gridSpan="2">
                  <a:txBody>
                    <a:bodyPr/>
                    <a:lstStyle/>
                    <a:p>
                      <a:r>
                        <a:rPr kumimoji="1" lang="en-US" altLang="ja-JP" dirty="0" err="1" smtClean="0"/>
                        <a:t>InfoFrame</a:t>
                      </a:r>
                      <a:r>
                        <a:rPr kumimoji="1" lang="en-US" altLang="ja-JP" dirty="0" smtClean="0"/>
                        <a:t> Dr. Sum EA</a:t>
                      </a:r>
                      <a:endParaRPr kumimoji="1" lang="ja-JP" altLang="en-US" dirty="0"/>
                    </a:p>
                  </a:txBody>
                  <a:tcPr/>
                </a:tc>
                <a:tc hMerge="1">
                  <a:txBody>
                    <a:bodyPr/>
                    <a:lstStyle/>
                    <a:p>
                      <a:endParaRPr kumimoji="1" lang="ja-JP" altLang="en-US" dirty="0"/>
                    </a:p>
                  </a:txBody>
                  <a:tcPr/>
                </a:tc>
                <a:tc>
                  <a:txBody>
                    <a:bodyPr/>
                    <a:lstStyle/>
                    <a:p>
                      <a:r>
                        <a:rPr kumimoji="1" lang="ja-JP" altLang="en-US" dirty="0" smtClean="0"/>
                        <a:t>オープンデータをはじめとする各種データを、</a:t>
                      </a:r>
                      <a:r>
                        <a:rPr kumimoji="1" lang="en-US" altLang="ja-JP" dirty="0" smtClean="0"/>
                        <a:t>Excel</a:t>
                      </a:r>
                      <a:r>
                        <a:rPr kumimoji="1" lang="ja-JP" altLang="en-US" dirty="0" smtClean="0"/>
                        <a:t>インタフェースでの非定型検索、ブラウザインタフェースでの定型検索やダッシュボード等のユーザインタフェースにより見える</a:t>
                      </a:r>
                      <a:r>
                        <a:rPr kumimoji="1" lang="ja-JP" altLang="en-US" dirty="0" err="1" smtClean="0"/>
                        <a:t>化する</a:t>
                      </a:r>
                      <a:r>
                        <a:rPr kumimoji="1" lang="ja-JP" altLang="en-US" dirty="0" smtClean="0"/>
                        <a:t>、純国産の</a:t>
                      </a:r>
                      <a:r>
                        <a:rPr kumimoji="1" lang="en-US" altLang="ja-JP" dirty="0" smtClean="0"/>
                        <a:t>BI</a:t>
                      </a:r>
                      <a:r>
                        <a:rPr kumimoji="1" lang="ja-JP" altLang="en-US" dirty="0" smtClean="0"/>
                        <a:t>ツール。</a:t>
                      </a:r>
                    </a:p>
                  </a:txBody>
                  <a:tcPr/>
                </a:tc>
              </a:tr>
            </a:tbl>
          </a:graphicData>
        </a:graphic>
      </p:graphicFrame>
    </p:spTree>
    <p:extLst>
      <p:ext uri="{BB962C8B-B14F-4D97-AF65-F5344CB8AC3E}">
        <p14:creationId xmlns:p14="http://schemas.microsoft.com/office/powerpoint/2010/main" val="975651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掲載したツール</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startAt="8"/>
            </a:pPr>
            <a:r>
              <a:rPr lang="ja-JP" altLang="en-US" dirty="0" smtClean="0"/>
              <a:t>その他の有用なツール</a:t>
            </a:r>
          </a:p>
          <a:p>
            <a:pPr marL="457200" indent="-457200">
              <a:buFont typeface="+mj-lt"/>
              <a:buAutoNum type="arabicPeriod"/>
            </a:pP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4139496899"/>
              </p:ext>
            </p:extLst>
          </p:nvPr>
        </p:nvGraphicFramePr>
        <p:xfrm>
          <a:off x="878103" y="1484784"/>
          <a:ext cx="8601429" cy="1752600"/>
        </p:xfrm>
        <a:graphic>
          <a:graphicData uri="http://schemas.openxmlformats.org/drawingml/2006/table">
            <a:tbl>
              <a:tblPr firstRow="1" bandRow="1">
                <a:tableStyleId>{21E4AEA4-8DFA-4A89-87EB-49C32662AFE0}</a:tableStyleId>
              </a:tblPr>
              <a:tblGrid>
                <a:gridCol w="2612542"/>
                <a:gridCol w="5988887"/>
              </a:tblGrid>
              <a:tr h="140060">
                <a:tc>
                  <a:txBody>
                    <a:bodyPr/>
                    <a:lstStyle/>
                    <a:p>
                      <a:r>
                        <a:rPr kumimoji="1" lang="ja-JP" altLang="en-US" dirty="0" smtClean="0"/>
                        <a:t>ツール名</a:t>
                      </a:r>
                      <a:endParaRPr kumimoji="1" lang="ja-JP" altLang="en-US" dirty="0"/>
                    </a:p>
                  </a:txBody>
                  <a:tcPr/>
                </a:tc>
                <a:tc>
                  <a:txBody>
                    <a:bodyPr/>
                    <a:lstStyle/>
                    <a:p>
                      <a:r>
                        <a:rPr kumimoji="1" lang="ja-JP" altLang="en-US" dirty="0" smtClean="0"/>
                        <a:t>概要</a:t>
                      </a:r>
                      <a:endParaRPr kumimoji="1" lang="ja-JP" altLang="en-US" dirty="0"/>
                    </a:p>
                  </a:txBody>
                  <a:tcPr/>
                </a:tc>
              </a:tr>
              <a:tr h="235891">
                <a:tc>
                  <a:txBody>
                    <a:bodyPr/>
                    <a:lstStyle/>
                    <a:p>
                      <a:r>
                        <a:rPr kumimoji="1" lang="en-US" altLang="ja-JP" dirty="0" smtClean="0"/>
                        <a:t>IBM Watson™ Dialog </a:t>
                      </a:r>
                      <a:r>
                        <a:rPr kumimoji="1" lang="ja-JP" altLang="en-US" dirty="0" smtClean="0"/>
                        <a:t>サービス</a:t>
                      </a:r>
                      <a:endParaRPr kumimoji="1" lang="ja-JP" altLang="en-US" dirty="0"/>
                    </a:p>
                  </a:txBody>
                  <a:tcPr/>
                </a:tc>
                <a:tc>
                  <a:txBody>
                    <a:bodyPr/>
                    <a:lstStyle/>
                    <a:p>
                      <a:r>
                        <a:rPr kumimoji="1" lang="ja-JP" altLang="en-US" dirty="0" smtClean="0"/>
                        <a:t>自然言語による対話の仕組みを提供し、コンテキストによってユーザーの質問の理解を深めたり、手順を追ったガイドを可能にしたりするサービス。</a:t>
                      </a:r>
                      <a:endParaRPr kumimoji="1" lang="ja-JP" altLang="en-US" dirty="0"/>
                    </a:p>
                  </a:txBody>
                  <a:tcPr/>
                </a:tc>
              </a:tr>
              <a:tr h="140060">
                <a:tc>
                  <a:txBody>
                    <a:bodyPr/>
                    <a:lstStyle/>
                    <a:p>
                      <a:r>
                        <a:rPr kumimoji="1" lang="en-US" altLang="ja-JP" dirty="0" smtClean="0"/>
                        <a:t>Watson API</a:t>
                      </a:r>
                      <a:endParaRPr kumimoji="1" lang="ja-JP" altLang="en-US" dirty="0"/>
                    </a:p>
                  </a:txBody>
                  <a:tcPr/>
                </a:tc>
                <a:tc>
                  <a:txBody>
                    <a:bodyPr/>
                    <a:lstStyle/>
                    <a:p>
                      <a:r>
                        <a:rPr kumimoji="1" lang="en-US" altLang="ja-JP" dirty="0" smtClean="0"/>
                        <a:t>IBM Watson</a:t>
                      </a:r>
                      <a:r>
                        <a:rPr kumimoji="1" lang="ja-JP" altLang="en-US" dirty="0" smtClean="0"/>
                        <a:t>を活用した新しいアプリケーションの開発に使われるインタフェース。</a:t>
                      </a:r>
                    </a:p>
                  </a:txBody>
                  <a:tcPr/>
                </a:tc>
              </a:tr>
              <a:tr h="140060">
                <a:tc>
                  <a:txBody>
                    <a:bodyPr/>
                    <a:lstStyle/>
                    <a:p>
                      <a:r>
                        <a:rPr kumimoji="1" lang="ja-JP" altLang="en-US" dirty="0" smtClean="0"/>
                        <a:t>ソーシャル・データ・レポート・サービス</a:t>
                      </a:r>
                      <a:endParaRPr kumimoji="1" lang="ja-JP" altLang="en-US" dirty="0"/>
                    </a:p>
                  </a:txBody>
                  <a:tcPr/>
                </a:tc>
                <a:tc>
                  <a:txBody>
                    <a:bodyPr/>
                    <a:lstStyle/>
                    <a:p>
                      <a:r>
                        <a:rPr kumimoji="1" lang="en-US" altLang="ja-JP" dirty="0" smtClean="0"/>
                        <a:t>Twitter</a:t>
                      </a:r>
                      <a:r>
                        <a:rPr kumimoji="1" lang="ja-JP" altLang="en-US" dirty="0" smtClean="0"/>
                        <a:t>（ツイッター）の投稿情報をキーワード検索・収集し、定型的なレポートを生成・提供するサービス。</a:t>
                      </a:r>
                    </a:p>
                  </a:txBody>
                  <a:tcPr/>
                </a:tc>
              </a:tr>
            </a:tbl>
          </a:graphicData>
        </a:graphic>
      </p:graphicFrame>
    </p:spTree>
    <p:extLst>
      <p:ext uri="{BB962C8B-B14F-4D97-AF65-F5344CB8AC3E}">
        <p14:creationId xmlns:p14="http://schemas.microsoft.com/office/powerpoint/2010/main" val="3326162739"/>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1289</Words>
  <Application>Microsoft Office PowerPoint</Application>
  <PresentationFormat>A4 210 x 297 mm</PresentationFormat>
  <Paragraphs>183</Paragraphs>
  <Slides>10</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10</vt:i4>
      </vt:variant>
    </vt:vector>
  </HeadingPairs>
  <TitlesOfParts>
    <vt:vector size="25"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Wingdings</vt:lpstr>
      <vt:lpstr>VLEDパワポ基本テンプレート</vt:lpstr>
      <vt:lpstr>データの利活用・公開に有用な ツール集  概要</vt:lpstr>
      <vt:lpstr>データの利活用・公開に有用なツール集の概要</vt:lpstr>
      <vt:lpstr>データの利活用・公開に有用なツール集の構成案</vt:lpstr>
      <vt:lpstr>掲載したツール</vt:lpstr>
      <vt:lpstr>掲載したツール</vt:lpstr>
      <vt:lpstr>掲載したツール</vt:lpstr>
      <vt:lpstr>掲載したツール</vt:lpstr>
      <vt:lpstr>掲載したツール</vt:lpstr>
      <vt:lpstr>掲載したツール</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2016-03-10T03:30:01Z</dcterms:modified>
</cp:coreProperties>
</file>