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3" r:id="rId1"/>
  </p:sldMasterIdLst>
  <p:notesMasterIdLst>
    <p:notesMasterId r:id="rId16"/>
  </p:notesMasterIdLst>
  <p:handoutMasterIdLst>
    <p:handoutMasterId r:id="rId17"/>
  </p:handoutMasterIdLst>
  <p:sldIdLst>
    <p:sldId id="269" r:id="rId2"/>
    <p:sldId id="278" r:id="rId3"/>
    <p:sldId id="283" r:id="rId4"/>
    <p:sldId id="284" r:id="rId5"/>
    <p:sldId id="280" r:id="rId6"/>
    <p:sldId id="285" r:id="rId7"/>
    <p:sldId id="294" r:id="rId8"/>
    <p:sldId id="295" r:id="rId9"/>
    <p:sldId id="282" r:id="rId10"/>
    <p:sldId id="291" r:id="rId11"/>
    <p:sldId id="296" r:id="rId12"/>
    <p:sldId id="292" r:id="rId13"/>
    <p:sldId id="293" r:id="rId14"/>
    <p:sldId id="275" r:id="rId15"/>
  </p:sldIdLst>
  <p:sldSz cx="9906000" cy="6858000" type="A4"/>
  <p:notesSz cx="6735763" cy="9866313"/>
  <p:defaultTextStyle>
    <a:defPPr>
      <a:defRPr lang="ko-KR"/>
    </a:defPPr>
    <a:lvl1pPr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1pPr>
    <a:lvl2pPr marL="33627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2pPr>
    <a:lvl3pPr marL="67254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3pPr>
    <a:lvl4pPr marL="100881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4pPr>
    <a:lvl5pPr marL="134508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5pPr>
    <a:lvl6pPr marL="1681353"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6pPr>
    <a:lvl7pPr marL="201762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7pPr>
    <a:lvl8pPr marL="235389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8pPr>
    <a:lvl9pPr marL="2690165"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9pPr>
  </p:defaultTextStyle>
  <p:extLst>
    <p:ext uri="{EFAFB233-063F-42B5-8137-9DF3F51BA10A}">
      <p15:sldGuideLst xmlns:p15="http://schemas.microsoft.com/office/powerpoint/2012/main">
        <p15:guide id="1" orient="horz" pos="4180">
          <p15:clr>
            <a:srgbClr val="A4A3A4"/>
          </p15:clr>
        </p15:guide>
        <p15:guide id="2" pos="5984">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3333FF"/>
    <a:srgbClr val="FFFFFF"/>
    <a:srgbClr val="336699"/>
    <a:srgbClr val="E2D9B6"/>
    <a:srgbClr val="EAEAEA"/>
    <a:srgbClr val="003366"/>
    <a:srgbClr val="FF9933"/>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淡色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間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6" autoAdjust="0"/>
    <p:restoredTop sz="99566" autoAdjust="0"/>
  </p:normalViewPr>
  <p:slideViewPr>
    <p:cSldViewPr>
      <p:cViewPr varScale="1">
        <p:scale>
          <a:sx n="86" d="100"/>
          <a:sy n="86" d="100"/>
        </p:scale>
        <p:origin x="444" y="96"/>
      </p:cViewPr>
      <p:guideLst>
        <p:guide orient="horz" pos="4180"/>
        <p:guide pos="5984"/>
      </p:guideLst>
    </p:cSldViewPr>
  </p:slideViewPr>
  <p:outlineViewPr>
    <p:cViewPr>
      <p:scale>
        <a:sx n="33" d="100"/>
        <a:sy n="33" d="100"/>
      </p:scale>
      <p:origin x="0" y="43987"/>
    </p:cViewPr>
  </p:outlineViewPr>
  <p:notesTextViewPr>
    <p:cViewPr>
      <p:scale>
        <a:sx n="100" d="100"/>
        <a:sy n="100" d="100"/>
      </p:scale>
      <p:origin x="0" y="0"/>
    </p:cViewPr>
  </p:notesTextViewPr>
  <p:sorterViewPr>
    <p:cViewPr>
      <p:scale>
        <a:sx n="200" d="100"/>
        <a:sy n="200" d="100"/>
      </p:scale>
      <p:origin x="0" y="61400"/>
    </p:cViewPr>
  </p:sorterViewPr>
  <p:notesViewPr>
    <p:cSldViewPr>
      <p:cViewPr varScale="1">
        <p:scale>
          <a:sx n="91" d="100"/>
          <a:sy n="91" d="100"/>
        </p:scale>
        <p:origin x="-2772" y="-102"/>
      </p:cViewPr>
      <p:guideLst>
        <p:guide orient="horz" pos="3108"/>
        <p:guide pos="212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1" name="Rectangle 5"/>
          <p:cNvSpPr>
            <a:spLocks noGrp="1" noChangeArrowheads="1"/>
          </p:cNvSpPr>
          <p:nvPr>
            <p:ph type="sldNum" sz="quarter" idx="3"/>
          </p:nvPr>
        </p:nvSpPr>
        <p:spPr bwMode="auto">
          <a:xfrm>
            <a:off x="3819750" y="9376067"/>
            <a:ext cx="2916019" cy="490252"/>
          </a:xfrm>
          <a:prstGeom prst="rect">
            <a:avLst/>
          </a:prstGeom>
          <a:noFill/>
          <a:ln w="9525">
            <a:noFill/>
            <a:miter lim="800000"/>
            <a:headEnd/>
            <a:tailEnd/>
          </a:ln>
          <a:effectLst/>
        </p:spPr>
        <p:txBody>
          <a:bodyPr vert="horz" wrap="square" lIns="94663" tIns="47335" rIns="94663" bIns="47335" numCol="1" anchor="b" anchorCtr="0" compatLnSpc="1">
            <a:prstTxWarp prst="textNoShape">
              <a:avLst/>
            </a:prstTxWarp>
          </a:bodyPr>
          <a:lstStyle>
            <a:lvl1pPr algn="r" defTabSz="947179">
              <a:defRPr kumimoji="1" sz="1100" smtClean="0">
                <a:latin typeface="ＭＳ Ｐゴシック" pitchFamily="50" charset="-128"/>
                <a:ea typeface="ＭＳ Ｐゴシック" pitchFamily="50" charset="-128"/>
              </a:defRPr>
            </a:lvl1pPr>
          </a:lstStyle>
          <a:p>
            <a:pPr>
              <a:defRPr/>
            </a:pPr>
            <a:fld id="{434E4037-DC3D-481B-8B35-431345498003}" type="slidenum">
              <a:rPr lang="en-US" altLang="ko-KR"/>
              <a:pPr>
                <a:defRPr/>
              </a:pPr>
              <a:t>‹#›</a:t>
            </a:fld>
            <a:endParaRPr lang="en-US" altLang="ko-KR"/>
          </a:p>
        </p:txBody>
      </p:sp>
    </p:spTree>
    <p:extLst>
      <p:ext uri="{BB962C8B-B14F-4D97-AF65-F5344CB8AC3E}">
        <p14:creationId xmlns:p14="http://schemas.microsoft.com/office/powerpoint/2010/main" val="2735696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3"/>
            <a:ext cx="2916019" cy="490252"/>
          </a:xfrm>
          <a:prstGeom prst="rect">
            <a:avLst/>
          </a:prstGeom>
          <a:noFill/>
          <a:ln w="12700" cap="sq">
            <a:noFill/>
            <a:miter lim="800000"/>
            <a:headEnd type="none" w="sm" len="sm"/>
            <a:tailEnd type="none" w="sm" len="sm"/>
          </a:ln>
          <a:effectLst/>
        </p:spPr>
        <p:txBody>
          <a:bodyPr vert="horz" wrap="none" lIns="94663" tIns="47335" rIns="94663" bIns="47335" numCol="1" anchor="ctr" anchorCtr="0" compatLnSpc="1">
            <a:prstTxWarp prst="textNoShape">
              <a:avLst/>
            </a:prstTxWarp>
          </a:bodyPr>
          <a:lstStyle>
            <a:lvl1pPr algn="l" defTabSz="947179">
              <a:defRPr kumimoji="1" sz="1100" smtClean="0">
                <a:latin typeface="ＭＳ Ｐ明朝" pitchFamily="18" charset="-128"/>
                <a:ea typeface="ＭＳ Ｐ明朝" pitchFamily="18" charset="-128"/>
              </a:defRPr>
            </a:lvl1pPr>
          </a:lstStyle>
          <a:p>
            <a:pPr>
              <a:defRPr/>
            </a:pPr>
            <a:endParaRPr lang="ja-JP" altLang="en-US"/>
          </a:p>
        </p:txBody>
      </p:sp>
      <p:sp>
        <p:nvSpPr>
          <p:cNvPr id="58371" name="Rectangle 3"/>
          <p:cNvSpPr>
            <a:spLocks noGrp="1" noChangeArrowheads="1"/>
          </p:cNvSpPr>
          <p:nvPr>
            <p:ph type="dt" idx="1"/>
          </p:nvPr>
        </p:nvSpPr>
        <p:spPr bwMode="auto">
          <a:xfrm>
            <a:off x="3819750" y="3"/>
            <a:ext cx="2916019" cy="490252"/>
          </a:xfrm>
          <a:prstGeom prst="rect">
            <a:avLst/>
          </a:prstGeom>
          <a:noFill/>
          <a:ln w="12700" cap="sq">
            <a:noFill/>
            <a:miter lim="800000"/>
            <a:headEnd type="none" w="sm" len="sm"/>
            <a:tailEnd type="none" w="sm" len="sm"/>
          </a:ln>
          <a:effectLst/>
        </p:spPr>
        <p:txBody>
          <a:bodyPr vert="horz" wrap="none" lIns="94663" tIns="47335" rIns="94663" bIns="47335" numCol="1" anchor="ctr" anchorCtr="0" compatLnSpc="1">
            <a:prstTxWarp prst="textNoShape">
              <a:avLst/>
            </a:prstTxWarp>
          </a:bodyPr>
          <a:lstStyle>
            <a:lvl1pPr algn="r" defTabSz="947179">
              <a:defRPr kumimoji="1" sz="1100" smtClean="0">
                <a:latin typeface="ＭＳ Ｐ明朝" pitchFamily="18" charset="-128"/>
                <a:ea typeface="ＭＳ Ｐ明朝" pitchFamily="18" charset="-128"/>
              </a:defRPr>
            </a:lvl1pPr>
          </a:lstStyle>
          <a:p>
            <a:pPr>
              <a:defRPr/>
            </a:pPr>
            <a:endParaRPr lang="en-US" altLang="ja-JP"/>
          </a:p>
        </p:txBody>
      </p:sp>
      <p:sp>
        <p:nvSpPr>
          <p:cNvPr id="87044" name="Rectangle 4"/>
          <p:cNvSpPr>
            <a:spLocks noGrp="1" noRot="1" noChangeAspect="1" noChangeArrowheads="1" noTextEdit="1"/>
          </p:cNvSpPr>
          <p:nvPr>
            <p:ph type="sldImg" idx="2"/>
          </p:nvPr>
        </p:nvSpPr>
        <p:spPr bwMode="auto">
          <a:xfrm>
            <a:off x="693738" y="739775"/>
            <a:ext cx="5348287" cy="3703638"/>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899208" y="4686506"/>
            <a:ext cx="4937350" cy="4441374"/>
          </a:xfrm>
          <a:prstGeom prst="rect">
            <a:avLst/>
          </a:prstGeom>
          <a:noFill/>
          <a:ln w="12700" cap="sq">
            <a:noFill/>
            <a:miter lim="800000"/>
            <a:headEnd type="none" w="sm" len="sm"/>
            <a:tailEnd type="none" w="sm" len="sm"/>
          </a:ln>
          <a:effectLst/>
        </p:spPr>
        <p:txBody>
          <a:bodyPr vert="horz" wrap="none" lIns="94663" tIns="47335" rIns="94663" bIns="47335" numCol="1" anchor="ctr"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58374" name="Rectangle 6"/>
          <p:cNvSpPr>
            <a:spLocks noGrp="1" noChangeArrowheads="1"/>
          </p:cNvSpPr>
          <p:nvPr>
            <p:ph type="ftr" sz="quarter" idx="4"/>
          </p:nvPr>
        </p:nvSpPr>
        <p:spPr bwMode="auto">
          <a:xfrm>
            <a:off x="1" y="9376067"/>
            <a:ext cx="2916019" cy="490252"/>
          </a:xfrm>
          <a:prstGeom prst="rect">
            <a:avLst/>
          </a:prstGeom>
          <a:noFill/>
          <a:ln w="12700" cap="sq">
            <a:noFill/>
            <a:miter lim="800000"/>
            <a:headEnd type="none" w="sm" len="sm"/>
            <a:tailEnd type="none" w="sm" len="sm"/>
          </a:ln>
          <a:effectLst/>
        </p:spPr>
        <p:txBody>
          <a:bodyPr vert="horz" wrap="none" lIns="94663" tIns="47335" rIns="94663" bIns="47335" numCol="1" anchor="b" anchorCtr="0" compatLnSpc="1">
            <a:prstTxWarp prst="textNoShape">
              <a:avLst/>
            </a:prstTxWarp>
          </a:bodyPr>
          <a:lstStyle>
            <a:lvl1pPr algn="l" defTabSz="947179">
              <a:defRPr kumimoji="1" sz="1100" smtClean="0">
                <a:latin typeface="ＭＳ Ｐ明朝" pitchFamily="18" charset="-128"/>
                <a:ea typeface="ＭＳ Ｐ明朝" pitchFamily="18" charset="-128"/>
              </a:defRPr>
            </a:lvl1pPr>
          </a:lstStyle>
          <a:p>
            <a:pPr>
              <a:defRPr/>
            </a:pPr>
            <a:endParaRPr lang="ja-JP" altLang="en-US"/>
          </a:p>
        </p:txBody>
      </p:sp>
      <p:sp>
        <p:nvSpPr>
          <p:cNvPr id="58375" name="Rectangle 7"/>
          <p:cNvSpPr>
            <a:spLocks noGrp="1" noChangeArrowheads="1"/>
          </p:cNvSpPr>
          <p:nvPr>
            <p:ph type="sldNum" sz="quarter" idx="5"/>
          </p:nvPr>
        </p:nvSpPr>
        <p:spPr bwMode="auto">
          <a:xfrm>
            <a:off x="3819750" y="9376067"/>
            <a:ext cx="2916019" cy="490252"/>
          </a:xfrm>
          <a:prstGeom prst="rect">
            <a:avLst/>
          </a:prstGeom>
          <a:noFill/>
          <a:ln w="12700" cap="sq">
            <a:noFill/>
            <a:miter lim="800000"/>
            <a:headEnd type="none" w="sm" len="sm"/>
            <a:tailEnd type="none" w="sm" len="sm"/>
          </a:ln>
          <a:effectLst/>
        </p:spPr>
        <p:txBody>
          <a:bodyPr vert="horz" wrap="none" lIns="94663" tIns="47335" rIns="94663" bIns="47335" numCol="1" anchor="b" anchorCtr="0" compatLnSpc="1">
            <a:prstTxWarp prst="textNoShape">
              <a:avLst/>
            </a:prstTxWarp>
          </a:bodyPr>
          <a:lstStyle>
            <a:lvl1pPr algn="r" defTabSz="947179">
              <a:defRPr kumimoji="1" sz="1100" smtClean="0">
                <a:latin typeface="ＭＳ Ｐ明朝" pitchFamily="18" charset="-128"/>
                <a:ea typeface="ＭＳ Ｐ明朝" pitchFamily="18" charset="-128"/>
              </a:defRPr>
            </a:lvl1pPr>
          </a:lstStyle>
          <a:p>
            <a:pPr>
              <a:defRPr/>
            </a:pPr>
            <a:fld id="{7743D88F-1C60-4A18-8316-3E48C6765859}" type="slidenum">
              <a:rPr lang="en-US" altLang="ja-JP"/>
              <a:pPr>
                <a:defRPr/>
              </a:pPr>
              <a:t>‹#›</a:t>
            </a:fld>
            <a:endParaRPr lang="en-US" altLang="ja-JP"/>
          </a:p>
        </p:txBody>
      </p:sp>
    </p:spTree>
    <p:extLst>
      <p:ext uri="{BB962C8B-B14F-4D97-AF65-F5344CB8AC3E}">
        <p14:creationId xmlns:p14="http://schemas.microsoft.com/office/powerpoint/2010/main" val="442609636"/>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1pPr>
    <a:lvl2pPr marL="33627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2pPr>
    <a:lvl3pPr marL="67254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3pPr>
    <a:lvl4pPr marL="100881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4pPr>
    <a:lvl5pPr marL="134508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5pPr>
    <a:lvl6pPr marL="1681353" algn="l" defTabSz="672541" rtl="0" eaLnBrk="1" latinLnBrk="0" hangingPunct="1">
      <a:defRPr kumimoji="1" sz="900" kern="1200">
        <a:solidFill>
          <a:schemeClr val="tx1"/>
        </a:solidFill>
        <a:latin typeface="+mn-lt"/>
        <a:ea typeface="+mn-ea"/>
        <a:cs typeface="+mn-cs"/>
      </a:defRPr>
    </a:lvl6pPr>
    <a:lvl7pPr marL="2017624" algn="l" defTabSz="672541" rtl="0" eaLnBrk="1" latinLnBrk="0" hangingPunct="1">
      <a:defRPr kumimoji="1" sz="900" kern="1200">
        <a:solidFill>
          <a:schemeClr val="tx1"/>
        </a:solidFill>
        <a:latin typeface="+mn-lt"/>
        <a:ea typeface="+mn-ea"/>
        <a:cs typeface="+mn-cs"/>
      </a:defRPr>
    </a:lvl7pPr>
    <a:lvl8pPr marL="2353894" algn="l" defTabSz="672541" rtl="0" eaLnBrk="1" latinLnBrk="0" hangingPunct="1">
      <a:defRPr kumimoji="1" sz="900" kern="1200">
        <a:solidFill>
          <a:schemeClr val="tx1"/>
        </a:solidFill>
        <a:latin typeface="+mn-lt"/>
        <a:ea typeface="+mn-ea"/>
        <a:cs typeface="+mn-cs"/>
      </a:defRPr>
    </a:lvl8pPr>
    <a:lvl9pPr marL="2690165" algn="l" defTabSz="672541" rtl="0" eaLnBrk="1" latinLnBrk="0" hangingPunct="1">
      <a:defRPr kumimoji="1"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hyperlink" Target="http://creativecommons.org/licenses/by/2.1/jp/"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792760" y="5134039"/>
            <a:ext cx="6912767" cy="375677"/>
          </a:xfrm>
          <a:ln w="12700" cap="sq">
            <a:headEnd type="none" w="sm" len="sm"/>
            <a:tailEnd type="none" w="sm" len="sm"/>
          </a:ln>
        </p:spPr>
        <p:txBody>
          <a:bodyPr wrap="square" lIns="67245" rIns="67245" anchorCtr="0">
            <a:spAutoFit/>
          </a:bodyPr>
          <a:lstStyle>
            <a:lvl1pPr marL="0" indent="0" algn="l">
              <a:lnSpc>
                <a:spcPct val="100000"/>
              </a:lnSpc>
              <a:spcBef>
                <a:spcPct val="0"/>
              </a:spcBef>
              <a:buFont typeface="平成明朝" pitchFamily="17" charset="-128"/>
              <a:buNone/>
              <a:defRPr sz="2000">
                <a:solidFill>
                  <a:schemeClr val="bg2">
                    <a:lumMod val="50000"/>
                    <a:lumOff val="50000"/>
                  </a:schemeClr>
                </a:solidFill>
                <a:latin typeface="メイリオ" panose="020B0604030504040204" pitchFamily="50" charset="-128"/>
                <a:ea typeface="メイリオ" panose="020B0604030504040204" pitchFamily="50" charset="-128"/>
              </a:defRPr>
            </a:lvl1pPr>
          </a:lstStyle>
          <a:p>
            <a:r>
              <a:rPr lang="ja-JP" altLang="en-US" smtClean="0"/>
              <a:t>マスター サブタイトルの書式設定</a:t>
            </a:r>
            <a:endParaRPr lang="ja-JP" altLang="en-US" dirty="0"/>
          </a:p>
        </p:txBody>
      </p:sp>
      <p:sp>
        <p:nvSpPr>
          <p:cNvPr id="1914885" name="Rectangle 5"/>
          <p:cNvSpPr>
            <a:spLocks noGrp="1" noChangeArrowheads="1"/>
          </p:cNvSpPr>
          <p:nvPr>
            <p:ph type="ctrTitle" sz="quarter"/>
          </p:nvPr>
        </p:nvSpPr>
        <p:spPr>
          <a:xfrm>
            <a:off x="2792760" y="3084681"/>
            <a:ext cx="6912767" cy="560343"/>
          </a:xfrm>
          <a:ln w="12700" cap="sq">
            <a:headEnd type="none" w="sm" len="sm"/>
            <a:tailEnd type="none" w="sm" len="sm"/>
          </a:ln>
        </p:spPr>
        <p:txBody>
          <a:bodyPr wrap="square"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smtClean="0"/>
              <a:t>マスター タイトルの書式設定</a:t>
            </a:r>
            <a:endParaRPr lang="ja-JP" altLang="en-US" dirty="0"/>
          </a:p>
        </p:txBody>
      </p:sp>
      <p:sp>
        <p:nvSpPr>
          <p:cNvPr id="4" name="テキスト ボックス 3"/>
          <p:cNvSpPr txBox="1"/>
          <p:nvPr userDrawn="1"/>
        </p:nvSpPr>
        <p:spPr>
          <a:xfrm>
            <a:off x="2792760" y="2557264"/>
            <a:ext cx="7113240" cy="369332"/>
          </a:xfrm>
          <a:prstGeom prst="rect">
            <a:avLst/>
          </a:prstGeom>
          <a:solidFill>
            <a:schemeClr val="accent2"/>
          </a:solidFill>
          <a:ln>
            <a:solidFill>
              <a:srgbClr val="1F497D"/>
            </a:solidFill>
          </a:ln>
        </p:spPr>
        <p:txBody>
          <a:bodyPr wrap="square" rtlCol="0">
            <a:spAutoFit/>
          </a:bodyPr>
          <a:lstStyle/>
          <a:p>
            <a:pPr algn="l"/>
            <a:endParaRPr kumimoji="1" lang="ja-JP" altLang="en-US" dirty="0" smtClean="0">
              <a:latin typeface="ヒラギノ角ゴ ProN W6"/>
              <a:ea typeface="ヒラギノ角ゴ ProN W6"/>
              <a:cs typeface="ヒラギノ角ゴ ProN W6"/>
            </a:endParaRPr>
          </a:p>
        </p:txBody>
      </p:sp>
      <p:pic>
        <p:nvPicPr>
          <p:cNvPr id="5" name="Picture 2" descr="本法人の設立が承認されました。"/>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985" y="1968470"/>
            <a:ext cx="2646293" cy="194421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プレースホルダー 6"/>
          <p:cNvSpPr>
            <a:spLocks noGrp="1"/>
          </p:cNvSpPr>
          <p:nvPr>
            <p:ph type="body" sz="quarter" idx="10"/>
          </p:nvPr>
        </p:nvSpPr>
        <p:spPr>
          <a:xfrm>
            <a:off x="2792760" y="2557264"/>
            <a:ext cx="7113240" cy="369332"/>
          </a:xfrm>
        </p:spPr>
        <p:txBody>
          <a:bodyPr anchor="ctr" anchorCtr="0"/>
          <a:lstStyle>
            <a:lvl1pPr marL="0" indent="0">
              <a:buNone/>
              <a:defRPr b="1">
                <a:solidFill>
                  <a:schemeClr val="tx1"/>
                </a:solidFill>
              </a:defRPr>
            </a:lvl1pPr>
          </a:lstStyle>
          <a:p>
            <a:pPr lvl="0"/>
            <a:endParaRPr kumimoji="1" lang="ja-JP" altLang="en-US" dirty="0" smtClean="0"/>
          </a:p>
        </p:txBody>
      </p:sp>
      <p:sp>
        <p:nvSpPr>
          <p:cNvPr id="11" name="Rectangle 6"/>
          <p:cNvSpPr txBox="1">
            <a:spLocks noChangeArrowheads="1"/>
          </p:cNvSpPr>
          <p:nvPr userDrawn="1"/>
        </p:nvSpPr>
        <p:spPr bwMode="auto">
          <a:xfrm>
            <a:off x="2798084" y="5707166"/>
            <a:ext cx="6912767" cy="314122"/>
          </a:xfrm>
          <a:prstGeom prst="rect">
            <a:avLst/>
          </a:prstGeom>
          <a:noFill/>
          <a:ln w="12700" cap="sq">
            <a:noFill/>
            <a:miter lim="800000"/>
            <a:headEnd type="none" w="sm" len="sm"/>
            <a:tailEnd type="none" w="sm" len="sm"/>
          </a:ln>
        </p:spPr>
        <p:txBody>
          <a:bodyPr vert="horz" wrap="square" lIns="67245" tIns="33622" rIns="67245" bIns="33622" numCol="1" anchor="t" anchorCtr="0" compatLnSpc="1">
            <a:prstTxWarp prst="textNoShape">
              <a:avLst/>
            </a:prstTxWarp>
            <a:spAutoFit/>
          </a:bodyPr>
          <a:lstStyle>
            <a:lvl1pPr marL="0" indent="0" algn="l" defTabSz="972616" rtl="0" eaLnBrk="1" fontAlgn="base" hangingPunct="1">
              <a:lnSpc>
                <a:spcPct val="100000"/>
              </a:lnSpc>
              <a:spcBef>
                <a:spcPct val="0"/>
              </a:spcBef>
              <a:spcAft>
                <a:spcPct val="0"/>
              </a:spcAft>
              <a:buClr>
                <a:schemeClr val="accent2"/>
              </a:buClr>
              <a:buFont typeface="平成明朝" pitchFamily="17" charset="-128"/>
              <a:buNone/>
              <a:tabLst>
                <a:tab pos="775291" algn="l"/>
              </a:tabLst>
              <a:defRPr kumimoji="1" sz="2400" b="0" i="0" baseline="0">
                <a:solidFill>
                  <a:schemeClr val="bg2">
                    <a:lumMod val="50000"/>
                    <a:lumOff val="50000"/>
                  </a:schemeClr>
                </a:solidFill>
                <a:latin typeface="メイリオ" panose="020B0604030504040204" pitchFamily="50" charset="-128"/>
                <a:ea typeface="メイリオ" panose="020B0604030504040204"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algn="r" latinLnBrk="0"/>
            <a:r>
              <a:rPr lang="ja-JP" altLang="en-US" sz="1600" kern="0" dirty="0" smtClean="0"/>
              <a:t>一般社団法人オープン</a:t>
            </a:r>
            <a:r>
              <a:rPr lang="ja-JP" altLang="en-US" sz="1600" kern="0" dirty="0" smtClean="0"/>
              <a:t>＆ビッグデータ活用・地方創生推進機構</a:t>
            </a:r>
            <a:r>
              <a:rPr lang="ja-JP" altLang="en-US" sz="1600" kern="0" baseline="0" dirty="0" smtClean="0"/>
              <a:t> 事務局</a:t>
            </a:r>
            <a:endParaRPr lang="ja-JP" altLang="en-US" sz="1600" kern="0" dirty="0" smtClean="0"/>
          </a:p>
        </p:txBody>
      </p:sp>
      <p:pic>
        <p:nvPicPr>
          <p:cNvPr id="8" name="Picture 6" descr="http://i.creativecommons.org/l/by/3.0/88x3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3997" y="5805264"/>
            <a:ext cx="893968" cy="31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p:cNvSpPr>
            <a:spLocks noChangeArrowheads="1"/>
          </p:cNvSpPr>
          <p:nvPr userDrawn="1"/>
        </p:nvSpPr>
        <p:spPr bwMode="auto">
          <a:xfrm>
            <a:off x="128464" y="6127836"/>
            <a:ext cx="417549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l" eaLnBrk="1" hangingPunct="1">
              <a:spcBef>
                <a:spcPct val="0"/>
              </a:spcBef>
              <a:buFontTx/>
              <a:buNone/>
            </a:pPr>
            <a:r>
              <a:rPr lang="ja-JP" altLang="en-US"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作者自らが作成した図表等（出典や</a:t>
            </a:r>
            <a:r>
              <a:rPr lang="en-US" altLang="ja-JP"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URL</a:t>
            </a:r>
            <a:r>
              <a:rPr lang="ja-JP" altLang="en-US"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の記載のないもの）については</a:t>
            </a:r>
            <a:r>
              <a:rPr lang="ja-JP" altLang="en-US" sz="9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algn="l" eaLnBrk="1" hangingPunct="1">
              <a:spcBef>
                <a:spcPct val="0"/>
              </a:spcBef>
              <a:buFontTx/>
              <a:buNone/>
            </a:pPr>
            <a:r>
              <a:rPr lang="en-US" altLang="ja-JP" sz="9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hlinkClick r:id="rId4"/>
              </a:rPr>
              <a:t>CC</a:t>
            </a:r>
            <a:r>
              <a:rPr lang="en-US" altLang="ja-JP" sz="9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hlinkClick r:id="rId4"/>
              </a:rPr>
              <a:t> </a:t>
            </a:r>
            <a:r>
              <a:rPr lang="en-US" altLang="ja-JP" sz="9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hlinkClick r:id="rId4"/>
              </a:rPr>
              <a:t>BY</a:t>
            </a:r>
            <a:r>
              <a:rPr lang="ja-JP" altLang="en-US"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hlinkClick r:id="rId4"/>
              </a:rPr>
              <a:t>（表示</a:t>
            </a:r>
            <a:r>
              <a:rPr lang="en-US" altLang="ja-JP"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hlinkClick r:id="rId4"/>
              </a:rPr>
              <a:t>2.1</a:t>
            </a:r>
            <a:r>
              <a:rPr lang="ja-JP" altLang="en-US"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hlinkClick r:id="rId4"/>
              </a:rPr>
              <a:t>）</a:t>
            </a:r>
            <a:r>
              <a:rPr lang="ja-JP" altLang="en-US"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で利用可能です。</a:t>
            </a:r>
          </a:p>
          <a:p>
            <a:pPr algn="l" eaLnBrk="1" hangingPunct="1">
              <a:spcBef>
                <a:spcPct val="0"/>
              </a:spcBef>
              <a:buFontTx/>
              <a:buNone/>
            </a:pPr>
            <a:r>
              <a:rPr lang="ja-JP" altLang="en-US"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出典や</a:t>
            </a:r>
            <a:r>
              <a:rPr lang="en-US" altLang="ja-JP"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URL</a:t>
            </a:r>
            <a:r>
              <a:rPr lang="ja-JP" altLang="en-US"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の記載がある図表等については</a:t>
            </a:r>
            <a:r>
              <a:rPr lang="ja-JP" altLang="en-US" sz="9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、著作権法</a:t>
            </a:r>
            <a:r>
              <a:rPr lang="ja-JP" altLang="en-US"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に基づいてご利用ください。</a:t>
            </a:r>
          </a:p>
        </p:txBody>
      </p:sp>
      <p:sp>
        <p:nvSpPr>
          <p:cNvPr id="10" name="Rectangle 5"/>
          <p:cNvSpPr txBox="1">
            <a:spLocks noChangeArrowheads="1"/>
          </p:cNvSpPr>
          <p:nvPr userDrawn="1"/>
        </p:nvSpPr>
        <p:spPr bwMode="auto">
          <a:xfrm>
            <a:off x="2792759" y="1772816"/>
            <a:ext cx="6912767" cy="437233"/>
          </a:xfrm>
          <a:prstGeom prst="rect">
            <a:avLst/>
          </a:prstGeom>
          <a:noFill/>
          <a:ln w="12700" cap="sq">
            <a:noFill/>
            <a:miter lim="800000"/>
            <a:headEnd type="none" w="sm" len="sm"/>
            <a:tailEnd type="none" w="sm" len="sm"/>
          </a:ln>
        </p:spPr>
        <p:txBody>
          <a:bodyPr vert="horz" wrap="square" lIns="67245" tIns="33622" rIns="67245" bIns="33622" numCol="1" anchor="b" anchorCtr="0" compatLnSpc="1">
            <a:prstTxWarp prst="textNoShape">
              <a:avLst/>
            </a:prstTxWarp>
            <a:spAutoFit/>
          </a:bodyPr>
          <a:lstStyle>
            <a:lvl1pPr algn="l" defTabSz="972616" rtl="0" eaLnBrk="1" fontAlgn="base" hangingPunct="1">
              <a:spcBef>
                <a:spcPct val="0"/>
              </a:spcBef>
              <a:spcAft>
                <a:spcPct val="0"/>
              </a:spcAft>
              <a:defRPr kumimoji="1" sz="3200" b="1" i="0" baseline="0">
                <a:solidFill>
                  <a:srgbClr val="404040"/>
                </a:solidFill>
                <a:latin typeface="メイリオ"/>
                <a:ea typeface="メイリオ"/>
                <a:cs typeface="メイリオ"/>
              </a:defRPr>
            </a:lvl1pPr>
            <a:lvl2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a:lstStyle>
          <a:p>
            <a:pPr latinLnBrk="0"/>
            <a:r>
              <a:rPr lang="ja-JP" altLang="en-US" sz="2400" kern="0" dirty="0" smtClean="0"/>
              <a:t>オープン＆ビッグデータ活用・地方創生推進機構</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solidFill>
                  <a:schemeClr val="bg2">
                    <a:lumMod val="75000"/>
                    <a:lumOff val="25000"/>
                  </a:schemeClr>
                </a:solidFill>
                <a:latin typeface="Calibri" pitchFamily="34" charset="0"/>
              </a:defRPr>
            </a:lvl1pPr>
          </a:lstStyle>
          <a:p>
            <a:r>
              <a:rPr lang="ja-JP" altLang="en-US" smtClean="0"/>
              <a:t>マスター タイトルの書式設定</a:t>
            </a:r>
            <a:endParaRPr lang="ja-JP" altLang="en-US" dirty="0"/>
          </a:p>
        </p:txBody>
      </p:sp>
      <p:sp>
        <p:nvSpPr>
          <p:cNvPr id="3" name="コンテンツ プレースホルダ 2"/>
          <p:cNvSpPr>
            <a:spLocks noGrp="1"/>
          </p:cNvSpPr>
          <p:nvPr>
            <p:ph idx="1"/>
          </p:nvPr>
        </p:nvSpPr>
        <p:spPr/>
        <p:txBody>
          <a:bodyPr anchor="t" anchorCtr="0"/>
          <a:lstStyle>
            <a:lvl1pPr>
              <a:defRPr sz="2100"/>
            </a:lvl1pPr>
            <a:lvl2pPr>
              <a:defRPr sz="1800"/>
            </a:lvl2pPr>
            <a:lvl3pPr>
              <a:defRPr sz="1500"/>
            </a:lvl3pPr>
            <a:lvl4pPr>
              <a:defRPr sz="1300"/>
            </a:lvl4pPr>
            <a:lvl5pPr>
              <a:defRPr sz="12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fld id="{19168A96-8FC6-49A7-AAFF-8891F4FD4FE2}"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112708" y="2225443"/>
            <a:ext cx="7090465" cy="1913424"/>
          </a:xfrm>
        </p:spPr>
        <p:txBody>
          <a:bodyPr/>
          <a:lstStyle>
            <a:lvl1pPr algn="l">
              <a:defRPr sz="4400" b="1" cap="none">
                <a:solidFill>
                  <a:schemeClr val="bg2">
                    <a:lumMod val="75000"/>
                    <a:lumOff val="25000"/>
                  </a:schemeClr>
                </a:solidFill>
                <a:latin typeface="メイリオ" panose="020B0604030504040204" pitchFamily="50" charset="-128"/>
                <a:ea typeface="メイリオ" panose="020B0604030504040204" pitchFamily="50" charset="-128"/>
              </a:defRPr>
            </a:lvl1pPr>
          </a:lstStyle>
          <a:p>
            <a:r>
              <a:rPr lang="ja-JP" altLang="en-US" smtClean="0"/>
              <a:t>マスター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lumMod val="75000"/>
                    <a:lumOff val="25000"/>
                  </a:schemeClr>
                </a:solidFill>
                <a:latin typeface="メイリオ" panose="020B0604030504040204" pitchFamily="50" charset="-128"/>
                <a:ea typeface="メイリオ" panose="020B0604030504040204" pitchFamily="50" charset="-128"/>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smtClean="0"/>
              <a:t>マスター テキストの書式設定</a:t>
            </a:r>
          </a:p>
        </p:txBody>
      </p:sp>
      <p:sp>
        <p:nvSpPr>
          <p:cNvPr id="4" name="Rectangle 5"/>
          <p:cNvSpPr>
            <a:spLocks noGrp="1" noChangeArrowheads="1"/>
          </p:cNvSpPr>
          <p:nvPr>
            <p:ph type="sldNum" sz="quarter" idx="10"/>
          </p:nvPr>
        </p:nvSpPr>
        <p:spPr>
          <a:ln/>
        </p:spPr>
        <p:txBody>
          <a:bodyPr/>
          <a:lstStyle>
            <a:lvl1pPr>
              <a:defRPr/>
            </a:lvl1pPr>
          </a:lstStyle>
          <a:p>
            <a:fld id="{32A7F7E3-2EA5-4E0E-99DF-9D27F789031C}" type="slidenum">
              <a:rPr lang="ja-JP" altLang="en-US"/>
              <a:pPr/>
              <a:t>‹#›</a:t>
            </a:fld>
            <a:endParaRPr lang="en-US" altLang="ja-JP"/>
          </a:p>
        </p:txBody>
      </p:sp>
      <p:sp>
        <p:nvSpPr>
          <p:cNvPr id="5" name="正方形/長方形 4"/>
          <p:cNvSpPr/>
          <p:nvPr userDrawn="1"/>
        </p:nvSpPr>
        <p:spPr bwMode="auto">
          <a:xfrm>
            <a:off x="0" y="0"/>
            <a:ext cx="9906000" cy="1128884"/>
          </a:xfrm>
          <a:prstGeom prst="rect">
            <a:avLst/>
          </a:prstGeom>
          <a:solidFill>
            <a:srgbClr val="FFFFFF"/>
          </a:solidFill>
          <a:ln w="381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1" name="正方形/長方形 10"/>
          <p:cNvSpPr/>
          <p:nvPr userDrawn="1"/>
        </p:nvSpPr>
        <p:spPr bwMode="auto">
          <a:xfrm>
            <a:off x="1752600" y="2198705"/>
            <a:ext cx="154210" cy="3744895"/>
          </a:xfrm>
          <a:prstGeom prst="rect">
            <a:avLst/>
          </a:prstGeom>
          <a:solidFill>
            <a:schemeClr val="accent2"/>
          </a:solidFill>
          <a:ln w="38100" cap="sq" cmpd="sng" algn="ctr">
            <a:solidFill>
              <a:schemeClr val="accent2"/>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_横">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3" name="コンテンツ プレースホルダ 2"/>
          <p:cNvSpPr>
            <a:spLocks noGrp="1"/>
          </p:cNvSpPr>
          <p:nvPr>
            <p:ph sz="half" idx="1"/>
          </p:nvPr>
        </p:nvSpPr>
        <p:spPr>
          <a:xfrm>
            <a:off x="351414" y="1322775"/>
            <a:ext cx="4515242"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4982586" y="1322775"/>
            <a:ext cx="4515243"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_縦">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3" name="コンテンツ プレースホルダ 2"/>
          <p:cNvSpPr>
            <a:spLocks noGrp="1"/>
          </p:cNvSpPr>
          <p:nvPr>
            <p:ph sz="half" idx="1"/>
          </p:nvPr>
        </p:nvSpPr>
        <p:spPr>
          <a:xfrm>
            <a:off x="315789" y="1143000"/>
            <a:ext cx="9183247" cy="2514600"/>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3810001"/>
            <a:ext cx="9182040" cy="2601128"/>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sz="quarter" idx="10"/>
          </p:nvPr>
        </p:nvSpPr>
        <p:spPr>
          <a:ln/>
        </p:spPr>
        <p:txBody>
          <a:bodyPr/>
          <a:lstStyle>
            <a:lvl1pPr>
              <a:defRPr/>
            </a:lvl1pPr>
          </a:lstStyle>
          <a:p>
            <a:fld id="{889EB0C9-E24B-463D-BB62-FF98DEA61778}"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93D94DB2-09C9-4810-9F23-4FAAE8E978D7}"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最後のページ">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4AB2DD74-10E0-4AB2-B6D0-27B412D7252C}" type="slidenum">
              <a:rPr lang="ja-JP" altLang="en-US" smtClean="0"/>
              <a:pPr/>
              <a:t>‹#›</a:t>
            </a:fld>
            <a:endParaRPr lang="en-US" altLang="ja-JP"/>
          </a:p>
        </p:txBody>
      </p:sp>
      <p:pic>
        <p:nvPicPr>
          <p:cNvPr id="4" name="Picture 2" descr="本法人の設立が承認されました。"/>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49707" y="2492896"/>
            <a:ext cx="3332369"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9453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351414" y="1272626"/>
            <a:ext cx="4515242" cy="513850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982586" y="1272626"/>
            <a:ext cx="4515243" cy="24572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82586" y="3930482"/>
            <a:ext cx="4515243" cy="248064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sldNum" sz="quarter" idx="10"/>
          </p:nvPr>
        </p:nvSpPr>
        <p:spPr>
          <a:ln/>
        </p:spPr>
        <p:txBody>
          <a:bodyPr/>
          <a:lstStyle>
            <a:lvl1pPr>
              <a:defRPr/>
            </a:lvl1pPr>
          </a:lstStyle>
          <a:p>
            <a:fld id="{A6652962-3989-4FF4-990D-68B87D3CA273}"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1"/>
            <a:ext cx="9906000" cy="228599"/>
          </a:xfrm>
          <a:prstGeom prst="rect">
            <a:avLst/>
          </a:prstGeom>
          <a:solidFill>
            <a:schemeClr val="accent2"/>
          </a:solidFill>
          <a:ln>
            <a:solidFill>
              <a:schemeClr val="accent2"/>
            </a:solid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a:defRPr/>
            </a:pPr>
            <a:r>
              <a:rPr lang="ja-JP" altLang="en-US" sz="1200" b="1" i="0" dirty="0" smtClean="0">
                <a:latin typeface="メイリオ"/>
                <a:ea typeface="メイリオ"/>
                <a:cs typeface="メイリオ"/>
              </a:rPr>
              <a:t>オープン＆ビッグデータ活用・地方創生推進機構</a:t>
            </a:r>
            <a:endParaRPr lang="en-US" altLang="ja-JP" sz="1200" b="1" i="0" dirty="0">
              <a:latin typeface="メイリオ"/>
              <a:ea typeface="メイリオ"/>
              <a:cs typeface="メイリオ"/>
            </a:endParaRPr>
          </a:p>
        </p:txBody>
      </p:sp>
      <p:sp>
        <p:nvSpPr>
          <p:cNvPr id="1913859" name="Line 3"/>
          <p:cNvSpPr>
            <a:spLocks noChangeShapeType="1"/>
          </p:cNvSpPr>
          <p:nvPr/>
        </p:nvSpPr>
        <p:spPr bwMode="auto">
          <a:xfrm>
            <a:off x="0" y="6576804"/>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defRPr/>
            </a:pPr>
            <a:endParaRPr lang="ja-JP" altLang="en-US"/>
          </a:p>
        </p:txBody>
      </p:sp>
      <p:sp>
        <p:nvSpPr>
          <p:cNvPr id="1028" name="Rectangle 4"/>
          <p:cNvSpPr>
            <a:spLocks noGrp="1" noChangeArrowheads="1"/>
          </p:cNvSpPr>
          <p:nvPr>
            <p:ph type="body" idx="1"/>
          </p:nvPr>
        </p:nvSpPr>
        <p:spPr bwMode="auto">
          <a:xfrm>
            <a:off x="351414" y="1143000"/>
            <a:ext cx="9146415" cy="5268127"/>
          </a:xfrm>
          <a:prstGeom prst="rect">
            <a:avLst/>
          </a:prstGeom>
          <a:noFill/>
          <a:ln w="9525">
            <a:noFill/>
            <a:miter lim="800000"/>
            <a:headEnd/>
            <a:tailEnd/>
          </a:ln>
        </p:spPr>
        <p:txBody>
          <a:bodyPr vert="horz" wrap="square" lIns="0" tIns="33622" rIns="0" bIns="33622" numCol="1" anchor="t" anchorCtr="0" compatLnSpc="1">
            <a:prstTxWarp prst="textNoShape">
              <a:avLst/>
            </a:prstTxWarp>
            <a:norm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036" y="6602804"/>
            <a:ext cx="406964" cy="25519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a:defRPr kumimoji="1" sz="1100">
                <a:solidFill>
                  <a:srgbClr val="336699"/>
                </a:solidFill>
                <a:latin typeface="Arial" charset="0"/>
                <a:ea typeface="굴림" pitchFamily="34" charset="-127"/>
              </a:defRPr>
            </a:lvl1pPr>
          </a:lstStyle>
          <a:p>
            <a:fld id="{4AB2DD74-10E0-4AB2-B6D0-27B412D7252C}" type="slidenum">
              <a:rPr lang="ja-JP" altLang="en-US" smtClean="0"/>
              <a:pPr/>
              <a:t>‹#›</a:t>
            </a:fld>
            <a:endParaRPr lang="en-US" altLang="ja-JP"/>
          </a:p>
        </p:txBody>
      </p:sp>
      <p:sp>
        <p:nvSpPr>
          <p:cNvPr id="1030" name="Rectangle 6"/>
          <p:cNvSpPr>
            <a:spLocks noGrp="1" noChangeArrowheads="1"/>
          </p:cNvSpPr>
          <p:nvPr>
            <p:ph type="title"/>
          </p:nvPr>
        </p:nvSpPr>
        <p:spPr bwMode="auto">
          <a:xfrm>
            <a:off x="387642" y="304800"/>
            <a:ext cx="9134339" cy="581715"/>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ja-JP" altLang="en-US" dirty="0" smtClean="0"/>
              <a:t>マスタ タイトルの書式設定</a:t>
            </a:r>
          </a:p>
        </p:txBody>
      </p:sp>
      <p:sp>
        <p:nvSpPr>
          <p:cNvPr id="1913873" name="Text Box 17"/>
          <p:cNvSpPr txBox="1">
            <a:spLocks noChangeArrowheads="1"/>
          </p:cNvSpPr>
          <p:nvPr/>
        </p:nvSpPr>
        <p:spPr bwMode="auto">
          <a:xfrm>
            <a:off x="252420" y="6638448"/>
            <a:ext cx="5767171" cy="221799"/>
          </a:xfrm>
          <a:prstGeom prst="rect">
            <a:avLst/>
          </a:prstGeom>
          <a:noFill/>
          <a:ln w="12700" cap="sq">
            <a:noFill/>
            <a:miter lim="800000"/>
            <a:headEnd type="none" w="sm" len="sm"/>
            <a:tailEnd type="none" w="sm" len="sm"/>
          </a:ln>
          <a:effectLst/>
        </p:spPr>
        <p:txBody>
          <a:bodyPr wrap="none" lIns="67254" tIns="33627" rIns="67254" bIns="33627">
            <a:spAutoFit/>
          </a:bodyPr>
          <a:lstStyle/>
          <a:p>
            <a:pPr algn="l">
              <a:defRPr/>
            </a:pPr>
            <a:r>
              <a:rPr lang="en-US" altLang="ja-JP" sz="1000" b="1" dirty="0" smtClean="0">
                <a:solidFill>
                  <a:srgbClr val="353535"/>
                </a:solidFill>
                <a:latin typeface="Arial" charset="0"/>
              </a:rPr>
              <a:t>© 2016 Vitalizing Local Economy organization by open Data &amp; big Data</a:t>
            </a:r>
            <a:r>
              <a:rPr lang="en-US" altLang="ja-JP" sz="1000" b="1" baseline="0" dirty="0" smtClean="0">
                <a:solidFill>
                  <a:srgbClr val="353535"/>
                </a:solidFill>
                <a:latin typeface="Arial" charset="0"/>
              </a:rPr>
              <a:t>.</a:t>
            </a:r>
            <a:r>
              <a:rPr lang="en-US" altLang="ja-JP" sz="1000" b="1" dirty="0" smtClean="0">
                <a:solidFill>
                  <a:srgbClr val="353535"/>
                </a:solidFill>
                <a:latin typeface="Arial" charset="0"/>
              </a:rPr>
              <a:t> </a:t>
            </a:r>
            <a:r>
              <a:rPr lang="en-US" altLang="ja-JP" sz="1000" b="1" dirty="0">
                <a:solidFill>
                  <a:srgbClr val="353535"/>
                </a:solidFill>
                <a:latin typeface="Arial" charset="0"/>
              </a:rPr>
              <a:t>All Rights Reserved.</a:t>
            </a:r>
          </a:p>
        </p:txBody>
      </p:sp>
      <p:sp>
        <p:nvSpPr>
          <p:cNvPr id="9" name="Line 3"/>
          <p:cNvSpPr>
            <a:spLocks noChangeShapeType="1"/>
          </p:cNvSpPr>
          <p:nvPr/>
        </p:nvSpPr>
        <p:spPr bwMode="auto">
          <a:xfrm>
            <a:off x="0" y="836712"/>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defRPr/>
            </a:pPr>
            <a:endParaRPr lang="ja-JP" altLang="en-US"/>
          </a:p>
        </p:txBody>
      </p:sp>
    </p:spTree>
  </p:cSld>
  <p:clrMap bg1="dk2" tx1="lt1" bg2="dk1" tx2="lt2" accent1="accent1" accent2="accent2" accent3="accent3" accent4="accent4" accent5="accent5" accent6="accent6" hlink="hlink" folHlink="folHlink"/>
  <p:sldLayoutIdLst>
    <p:sldLayoutId id="2147483688" r:id="rId1"/>
    <p:sldLayoutId id="2147483672" r:id="rId2"/>
    <p:sldLayoutId id="2147483673" r:id="rId3"/>
    <p:sldLayoutId id="2147483674" r:id="rId4"/>
    <p:sldLayoutId id="2147483689" r:id="rId5"/>
    <p:sldLayoutId id="2147483676" r:id="rId6"/>
    <p:sldLayoutId id="2147483677" r:id="rId7"/>
    <p:sldLayoutId id="2147483706" r:id="rId8"/>
    <p:sldLayoutId id="2147483684" r:id="rId9"/>
  </p:sldLayoutIdLst>
  <p:timing>
    <p:tnLst>
      <p:par>
        <p:cTn id="1" dur="indefinite" restart="never" nodeType="tmRoot"/>
      </p:par>
    </p:tnLst>
  </p:timing>
  <p:hf hdr="0" ftr="0" dt="0"/>
  <p:txStyles>
    <p:titleStyle>
      <a:lvl1pPr algn="l" defTabSz="972616" rtl="0" eaLnBrk="1" fontAlgn="base" hangingPunct="1">
        <a:spcBef>
          <a:spcPct val="0"/>
        </a:spcBef>
        <a:spcAft>
          <a:spcPct val="0"/>
        </a:spcAft>
        <a:defRPr kumimoji="1" sz="2600" b="1" baseline="0">
          <a:solidFill>
            <a:schemeClr val="bg2">
              <a:lumMod val="75000"/>
              <a:lumOff val="25000"/>
            </a:schemeClr>
          </a:solidFill>
          <a:latin typeface="メイリオ" panose="020B0604030504040204" pitchFamily="50" charset="-128"/>
          <a:ea typeface="メイリオ" panose="020B0604030504040204" pitchFamily="50" charset="-128"/>
          <a:cs typeface="+mj-cs"/>
        </a:defRPr>
      </a:lvl1pPr>
      <a:lvl2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5"/>
          <p:cNvSpPr>
            <a:spLocks noGrp="1"/>
          </p:cNvSpPr>
          <p:nvPr>
            <p:ph type="subTitle" sz="quarter" idx="1"/>
          </p:nvPr>
        </p:nvSpPr>
        <p:spPr/>
        <p:txBody>
          <a:bodyPr/>
          <a:lstStyle/>
          <a:p>
            <a:pPr algn="r"/>
            <a:r>
              <a:rPr kumimoji="1" lang="en-US" altLang="ja-JP" dirty="0" smtClean="0"/>
              <a:t>2016.03.10</a:t>
            </a:r>
            <a:endParaRPr kumimoji="1" lang="ja-JP" altLang="en-US" dirty="0"/>
          </a:p>
        </p:txBody>
      </p:sp>
      <p:sp>
        <p:nvSpPr>
          <p:cNvPr id="5" name="タイトル 4"/>
          <p:cNvSpPr>
            <a:spLocks noGrp="1"/>
          </p:cNvSpPr>
          <p:nvPr>
            <p:ph type="ctrTitle" sz="quarter"/>
          </p:nvPr>
        </p:nvSpPr>
        <p:spPr/>
        <p:txBody>
          <a:bodyPr/>
          <a:lstStyle/>
          <a:p>
            <a:r>
              <a:rPr kumimoji="1" lang="ja-JP" altLang="en-US" smtClean="0"/>
              <a:t>他の委員会の開催報告</a:t>
            </a:r>
            <a:endParaRPr kumimoji="1" lang="ja-JP" altLang="en-US" dirty="0"/>
          </a:p>
        </p:txBody>
      </p:sp>
      <p:sp>
        <p:nvSpPr>
          <p:cNvPr id="7" name="テキスト プレースホルダー 6"/>
          <p:cNvSpPr>
            <a:spLocks noGrp="1"/>
          </p:cNvSpPr>
          <p:nvPr>
            <p:ph type="body" sz="quarter" idx="10"/>
          </p:nvPr>
        </p:nvSpPr>
        <p:spPr/>
        <p:txBody>
          <a:bodyPr>
            <a:normAutofit lnSpcReduction="10000"/>
          </a:bodyPr>
          <a:lstStyle/>
          <a:p>
            <a:r>
              <a:rPr kumimoji="1" lang="ja-JP" altLang="en-US" dirty="0" smtClean="0"/>
              <a:t>平成</a:t>
            </a:r>
            <a:r>
              <a:rPr kumimoji="1" lang="en-US" altLang="ja-JP" dirty="0" smtClean="0"/>
              <a:t>27</a:t>
            </a:r>
            <a:r>
              <a:rPr kumimoji="1" lang="ja-JP" altLang="en-US" dirty="0" smtClean="0"/>
              <a:t>年度　第</a:t>
            </a:r>
            <a:r>
              <a:rPr kumimoji="1" lang="en-US" altLang="ja-JP" dirty="0" smtClean="0"/>
              <a:t>4</a:t>
            </a:r>
            <a:r>
              <a:rPr kumimoji="1" lang="ja-JP" altLang="en-US" dirty="0" smtClean="0"/>
              <a:t>回技術委員会</a:t>
            </a:r>
            <a:endParaRPr kumimoji="1" lang="ja-JP" altLang="en-US" dirty="0"/>
          </a:p>
        </p:txBody>
      </p:sp>
      <p:sp>
        <p:nvSpPr>
          <p:cNvPr id="4" name="スライド番号プレースホルダー 3"/>
          <p:cNvSpPr>
            <a:spLocks noGrp="1"/>
          </p:cNvSpPr>
          <p:nvPr>
            <p:ph type="sldNum" sz="quarter" idx="4294967295"/>
          </p:nvPr>
        </p:nvSpPr>
        <p:spPr>
          <a:xfrm>
            <a:off x="9499600" y="6602413"/>
            <a:ext cx="406400" cy="255587"/>
          </a:xfrm>
        </p:spPr>
        <p:txBody>
          <a:bodyPr/>
          <a:lstStyle/>
          <a:p>
            <a:fld id="{19168A96-8FC6-49A7-AAFF-8891F4FD4FE2}" type="slidenum">
              <a:rPr lang="ja-JP" altLang="en-US" smtClean="0"/>
              <a:pPr/>
              <a:t>1</a:t>
            </a:fld>
            <a:endParaRPr lang="en-US" altLang="ja-JP"/>
          </a:p>
        </p:txBody>
      </p:sp>
      <p:sp>
        <p:nvSpPr>
          <p:cNvPr id="9" name="Text Box 785"/>
          <p:cNvSpPr txBox="1">
            <a:spLocks noChangeArrowheads="1"/>
          </p:cNvSpPr>
          <p:nvPr/>
        </p:nvSpPr>
        <p:spPr bwMode="auto">
          <a:xfrm>
            <a:off x="8913440" y="195513"/>
            <a:ext cx="900683" cy="30777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57263" eaLnBrk="0" hangingPunct="0">
              <a:defRPr kumimoji="1" sz="1200">
                <a:solidFill>
                  <a:schemeClr val="tx1"/>
                </a:solidFill>
                <a:latin typeface="Arial" charset="0"/>
                <a:ea typeface="ＭＳ Ｐゴシック" pitchFamily="50" charset="-128"/>
              </a:defRPr>
            </a:lvl1pPr>
            <a:lvl2pPr marL="742950" indent="-285750" defTabSz="957263" eaLnBrk="0" hangingPunct="0">
              <a:defRPr kumimoji="1" sz="1200">
                <a:solidFill>
                  <a:schemeClr val="tx1"/>
                </a:solidFill>
                <a:latin typeface="Arial" charset="0"/>
                <a:ea typeface="ＭＳ Ｐゴシック" pitchFamily="50" charset="-128"/>
              </a:defRPr>
            </a:lvl2pPr>
            <a:lvl3pPr marL="1143000" indent="-228600" defTabSz="957263" eaLnBrk="0" hangingPunct="0">
              <a:defRPr kumimoji="1" sz="1200">
                <a:solidFill>
                  <a:schemeClr val="tx1"/>
                </a:solidFill>
                <a:latin typeface="Arial" charset="0"/>
                <a:ea typeface="ＭＳ Ｐゴシック" pitchFamily="50" charset="-128"/>
              </a:defRPr>
            </a:lvl3pPr>
            <a:lvl4pPr marL="1600200" indent="-228600" defTabSz="957263" eaLnBrk="0" hangingPunct="0">
              <a:defRPr kumimoji="1" sz="1200">
                <a:solidFill>
                  <a:schemeClr val="tx1"/>
                </a:solidFill>
                <a:latin typeface="Arial" charset="0"/>
                <a:ea typeface="ＭＳ Ｐゴシック" pitchFamily="50" charset="-128"/>
              </a:defRPr>
            </a:lvl4pPr>
            <a:lvl5pPr marL="2057400" indent="-228600" defTabSz="957263" eaLnBrk="0" hangingPunct="0">
              <a:defRPr kumimoji="1" sz="1200">
                <a:solidFill>
                  <a:schemeClr val="tx1"/>
                </a:solidFill>
                <a:latin typeface="Arial" charset="0"/>
                <a:ea typeface="ＭＳ Ｐゴシック" pitchFamily="50" charset="-128"/>
              </a:defRPr>
            </a:lvl5pPr>
            <a:lvl6pPr marL="25146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6pPr>
            <a:lvl7pPr marL="29718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7pPr>
            <a:lvl8pPr marL="34290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8pPr>
            <a:lvl9pPr marL="38862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9pPr>
          </a:lstStyle>
          <a:p>
            <a:pPr eaLnBrk="1" hangingPunct="1">
              <a:spcBef>
                <a:spcPct val="50000"/>
              </a:spcBef>
            </a:pPr>
            <a:r>
              <a:rPr lang="ja-JP" altLang="en-US"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資料</a:t>
            </a:r>
            <a:r>
              <a:rPr lang="en-US" altLang="ja-JP"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4-2</a:t>
            </a:r>
            <a:endParaRPr lang="en-US" altLang="ja-JP"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93159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2020</a:t>
            </a:r>
            <a:r>
              <a:rPr lang="ja-JP" altLang="en-US" smtClean="0"/>
              <a:t>オープンデータシティ推進</a:t>
            </a:r>
            <a:r>
              <a:rPr kumimoji="1" lang="ja-JP" altLang="en-US" smtClean="0"/>
              <a:t>委員会（第３回）</a:t>
            </a:r>
            <a:endParaRPr kumimoji="1" lang="ja-JP" altLang="en-US"/>
          </a:p>
        </p:txBody>
      </p:sp>
      <p:sp>
        <p:nvSpPr>
          <p:cNvPr id="3" name="コンテンツ プレースホルダー 2"/>
          <p:cNvSpPr>
            <a:spLocks noGrp="1"/>
          </p:cNvSpPr>
          <p:nvPr>
            <p:ph idx="1"/>
          </p:nvPr>
        </p:nvSpPr>
        <p:spPr>
          <a:xfrm>
            <a:off x="351414" y="1143001"/>
            <a:ext cx="9146415" cy="3006080"/>
          </a:xfrm>
        </p:spPr>
        <p:txBody>
          <a:bodyPr/>
          <a:lstStyle/>
          <a:p>
            <a:r>
              <a:rPr kumimoji="1" lang="ja-JP" altLang="en-US" dirty="0" smtClean="0"/>
              <a:t>地方創生に資するデータ活用プラン進捗報告</a:t>
            </a:r>
            <a:endParaRPr kumimoji="1" lang="en-US" altLang="ja-JP" dirty="0" smtClean="0"/>
          </a:p>
          <a:p>
            <a:pPr lvl="1"/>
            <a:r>
              <a:rPr lang="ja-JP" altLang="en-US" dirty="0" smtClean="0"/>
              <a:t>日本</a:t>
            </a:r>
            <a:r>
              <a:rPr lang="en-US" altLang="ja-JP" dirty="0" smtClean="0"/>
              <a:t>IBM</a:t>
            </a:r>
            <a:r>
              <a:rPr lang="ja-JP" altLang="en-US" dirty="0" smtClean="0"/>
              <a:t>／埼玉県川越市</a:t>
            </a:r>
            <a:endParaRPr lang="en-US" altLang="ja-JP" dirty="0" smtClean="0"/>
          </a:p>
          <a:p>
            <a:pPr lvl="2"/>
            <a:r>
              <a:rPr lang="ja-JP" altLang="en-US" dirty="0"/>
              <a:t>川越市の公共施設利用者</a:t>
            </a:r>
            <a:r>
              <a:rPr lang="ja-JP" altLang="en-US" u="sng" dirty="0"/>
              <a:t>アンケート</a:t>
            </a:r>
            <a:r>
              <a:rPr lang="ja-JP" altLang="en-US" u="sng" dirty="0" smtClean="0"/>
              <a:t>をテキストマイニングにより解析</a:t>
            </a:r>
            <a:r>
              <a:rPr lang="ja-JP" altLang="en-US" dirty="0" smtClean="0"/>
              <a:t>し、</a:t>
            </a:r>
            <a:r>
              <a:rPr lang="ja-JP" altLang="en-US" dirty="0"/>
              <a:t>公共施設利用状況・利用者属性・施設満足度の相関等を分析し</a:t>
            </a:r>
            <a:r>
              <a:rPr lang="ja-JP" altLang="en-US" dirty="0" smtClean="0"/>
              <a:t>、その結果をもとに公共</a:t>
            </a:r>
            <a:r>
              <a:rPr lang="ja-JP" altLang="en-US" dirty="0"/>
              <a:t>施設</a:t>
            </a:r>
            <a:r>
              <a:rPr lang="ja-JP" altLang="en-US" dirty="0" smtClean="0"/>
              <a:t>集約化やそのためのコミュニティバスの活用について検証</a:t>
            </a:r>
            <a:endParaRPr lang="en-US" altLang="ja-JP" dirty="0" smtClean="0"/>
          </a:p>
          <a:p>
            <a:pPr lvl="2"/>
            <a:r>
              <a:rPr lang="en-US" altLang="ja-JP" dirty="0" smtClean="0"/>
              <a:t>17</a:t>
            </a:r>
            <a:r>
              <a:rPr lang="ja-JP" altLang="en-US" dirty="0"/>
              <a:t>の公民館を対象に基本情報を整理、市内循環バスの利用者に対し車内アンケートを実施し、公民館を目的とした公共交通機関利用は活発ではないと判明</a:t>
            </a:r>
          </a:p>
          <a:p>
            <a:pPr lvl="2"/>
            <a:r>
              <a:rPr lang="ja-JP" altLang="en-US" dirty="0"/>
              <a:t>公民館利用者アンケートでも、徒歩・自転車、自家用車・バイクの利用がほとんどで、公共交通機関の利用は少ないと判明</a:t>
            </a:r>
          </a:p>
          <a:p>
            <a:pPr lvl="2"/>
            <a:r>
              <a:rPr lang="ja-JP" altLang="en-US" dirty="0" smtClean="0"/>
              <a:t>公共施設の利用実態が明らかになったので、一部施設を集約し、その対策として、駐車場を拡大するケース、公共交通を活用するケース、民間サービスを活用するケースでコスト試算を実施</a:t>
            </a:r>
            <a:endParaRPr lang="en-US" altLang="ja-JP" dirty="0" smtClean="0"/>
          </a:p>
          <a:p>
            <a:pPr lvl="2"/>
            <a:endParaRPr lang="en-US" altLang="ja-JP" dirty="0" smtClean="0"/>
          </a:p>
          <a:p>
            <a:pPr lvl="2"/>
            <a:endParaRPr lang="en-US" altLang="ja-JP"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10</a:t>
            </a:fld>
            <a:endParaRPr lang="en-US" altLang="ja-JP"/>
          </a:p>
        </p:txBody>
      </p:sp>
      <p:sp>
        <p:nvSpPr>
          <p:cNvPr id="5" name="コンテンツ プレースホルダー 2"/>
          <p:cNvSpPr txBox="1">
            <a:spLocks/>
          </p:cNvSpPr>
          <p:nvPr/>
        </p:nvSpPr>
        <p:spPr bwMode="auto">
          <a:xfrm>
            <a:off x="344489" y="4167336"/>
            <a:ext cx="5040559" cy="2358008"/>
          </a:xfrm>
          <a:prstGeom prst="rect">
            <a:avLst/>
          </a:prstGeom>
          <a:noFill/>
          <a:ln w="9525">
            <a:noFill/>
            <a:miter lim="800000"/>
            <a:headEnd/>
            <a:tailEnd/>
          </a:ln>
        </p:spPr>
        <p:txBody>
          <a:bodyPr vert="horz" wrap="square" lIns="0" tIns="33622" rIns="0" bIns="33622" numCol="1" anchor="t" anchorCtr="0" compatLnSpc="1">
            <a:prstTxWarp prst="textNoShape">
              <a:avLst/>
            </a:prstTxWarp>
            <a:normAutofit/>
          </a:bodyPr>
          <a:lst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lvl="2" latinLnBrk="0"/>
            <a:r>
              <a:rPr lang="ja-JP" altLang="en-US" kern="0" dirty="0" smtClean="0"/>
              <a:t>公共施設利用の現状把握、市民の生の声の見える化、改善に向けた試算など公共施設高度化に向けた示唆を得た</a:t>
            </a:r>
            <a:endParaRPr lang="en-US" altLang="ja-JP" kern="0" dirty="0" smtClean="0"/>
          </a:p>
          <a:p>
            <a:pPr lvl="2" latinLnBrk="0"/>
            <a:r>
              <a:rPr lang="ja-JP" altLang="en-US" kern="0" dirty="0" smtClean="0"/>
              <a:t>市職員</a:t>
            </a:r>
            <a:r>
              <a:rPr lang="ja-JP" altLang="en-US" kern="0" dirty="0"/>
              <a:t>においても</a:t>
            </a:r>
            <a:r>
              <a:rPr lang="ja-JP" altLang="en-US" kern="0" dirty="0" smtClean="0"/>
              <a:t>、プロジェクトに参加することでデータ分析ノウハウの獲得ができた</a:t>
            </a:r>
            <a:endParaRPr lang="en-US" altLang="ja-JP" kern="0" dirty="0" smtClean="0"/>
          </a:p>
          <a:p>
            <a:pPr lvl="2" latinLnBrk="0"/>
            <a:r>
              <a:rPr lang="ja-JP" altLang="en-US" kern="0" dirty="0" smtClean="0"/>
              <a:t>結論</a:t>
            </a:r>
            <a:r>
              <a:rPr lang="ja-JP" altLang="en-US" kern="0" dirty="0"/>
              <a:t>として</a:t>
            </a:r>
            <a:r>
              <a:rPr lang="ja-JP" altLang="en-US" kern="0" dirty="0" smtClean="0"/>
              <a:t>、市民の声を活かす上でテキストマイニングや統計解析は有効、自治体内のデータ管理・活用の仕組みづくりが重要、データ利活用に向けた官民連携が重要ということがわかった</a:t>
            </a:r>
            <a:endParaRPr lang="en-US" altLang="ja-JP" kern="0" dirty="0" smtClean="0"/>
          </a:p>
          <a:p>
            <a:pPr lvl="2" latinLnBrk="0"/>
            <a:endParaRPr lang="en-US" altLang="ja-JP" kern="0"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2256" y="4183782"/>
            <a:ext cx="4425280" cy="2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133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2020</a:t>
            </a:r>
            <a:r>
              <a:rPr lang="ja-JP" altLang="en-US" smtClean="0"/>
              <a:t>オープンデータシティ推進</a:t>
            </a:r>
            <a:r>
              <a:rPr kumimoji="1" lang="ja-JP" altLang="en-US" smtClean="0"/>
              <a:t>委員会（第３回）</a:t>
            </a:r>
            <a:endParaRPr kumimoji="1" lang="ja-JP" altLang="en-US"/>
          </a:p>
        </p:txBody>
      </p:sp>
      <p:sp>
        <p:nvSpPr>
          <p:cNvPr id="3" name="コンテンツ プレースホルダー 2"/>
          <p:cNvSpPr>
            <a:spLocks noGrp="1"/>
          </p:cNvSpPr>
          <p:nvPr>
            <p:ph idx="1"/>
          </p:nvPr>
        </p:nvSpPr>
        <p:spPr>
          <a:xfrm>
            <a:off x="351414" y="908720"/>
            <a:ext cx="9146415" cy="5268127"/>
          </a:xfrm>
        </p:spPr>
        <p:txBody>
          <a:bodyPr>
            <a:normAutofit/>
          </a:bodyPr>
          <a:lstStyle/>
          <a:p>
            <a:r>
              <a:rPr kumimoji="1" lang="ja-JP" altLang="en-US" dirty="0" smtClean="0"/>
              <a:t>地方創生に資するデータ活用プラン進捗報告</a:t>
            </a:r>
            <a:endParaRPr kumimoji="1" lang="en-US" altLang="ja-JP" dirty="0" smtClean="0"/>
          </a:p>
          <a:p>
            <a:pPr lvl="1"/>
            <a:r>
              <a:rPr kumimoji="1" lang="ja-JP" altLang="en-US" dirty="0" smtClean="0"/>
              <a:t>信州大学／長野県塩尻市</a:t>
            </a:r>
            <a:endParaRPr kumimoji="1" lang="en-US" altLang="ja-JP" dirty="0" smtClean="0"/>
          </a:p>
          <a:p>
            <a:pPr lvl="2"/>
            <a:r>
              <a:rPr lang="ja-JP" altLang="en-US" dirty="0" smtClean="0"/>
              <a:t>塩尻市</a:t>
            </a:r>
            <a:r>
              <a:rPr lang="ja-JP" altLang="en-US" dirty="0"/>
              <a:t>における土中水分量センサーネットワーク</a:t>
            </a:r>
            <a:r>
              <a:rPr lang="ja-JP" altLang="en-US" dirty="0" smtClean="0"/>
              <a:t>のセンサーデータ</a:t>
            </a:r>
            <a:r>
              <a:rPr lang="en-US" altLang="ja-JP" dirty="0"/>
              <a:t>DB</a:t>
            </a:r>
            <a:r>
              <a:rPr lang="ja-JP" altLang="en-US" dirty="0"/>
              <a:t>と</a:t>
            </a:r>
            <a:r>
              <a:rPr lang="ja-JP" altLang="en-US" dirty="0" smtClean="0"/>
              <a:t>連動させ、</a:t>
            </a:r>
            <a:r>
              <a:rPr lang="ja-JP" altLang="en-US" dirty="0"/>
              <a:t>生のデータだけなく様々な観点での分析を施したデータを動的に</a:t>
            </a:r>
            <a:r>
              <a:rPr lang="ja-JP" altLang="en-US" dirty="0" smtClean="0"/>
              <a:t>取得</a:t>
            </a:r>
            <a:r>
              <a:rPr lang="ja-JP" altLang="en-US" dirty="0"/>
              <a:t>し、土砂災害予測</a:t>
            </a:r>
            <a:r>
              <a:rPr lang="ja-JP" altLang="en-US" dirty="0" smtClean="0"/>
              <a:t>分析を行うシステム</a:t>
            </a:r>
            <a:r>
              <a:rPr lang="ja-JP" altLang="en-US" dirty="0"/>
              <a:t>の</a:t>
            </a:r>
            <a:r>
              <a:rPr lang="ja-JP" altLang="en-US" dirty="0" smtClean="0"/>
              <a:t>構築、分析データを防災に活かすとともに、オープンデータとして還流させる仕組みについて検証</a:t>
            </a:r>
            <a:endParaRPr lang="ja-JP" altLang="en-US" dirty="0"/>
          </a:p>
          <a:p>
            <a:pPr lvl="2"/>
            <a:r>
              <a:rPr lang="ja-JP" altLang="en-US" dirty="0"/>
              <a:t>土中水分量情報</a:t>
            </a:r>
            <a:r>
              <a:rPr lang="ja-JP" altLang="en-US" dirty="0" smtClean="0"/>
              <a:t>を整理し、可視化するツールを作成、塩尻市のクラウド上で運用</a:t>
            </a:r>
            <a:endParaRPr lang="en-US" altLang="ja-JP" dirty="0" smtClean="0"/>
          </a:p>
          <a:p>
            <a:pPr lvl="2"/>
            <a:r>
              <a:rPr kumimoji="1" lang="ja-JP" altLang="en-US" dirty="0"/>
              <a:t>土中水</a:t>
            </a:r>
            <a:r>
              <a:rPr kumimoji="1" lang="ja-JP" altLang="en-US" dirty="0" smtClean="0"/>
              <a:t>分量センサーは様々あり、これらの非定型なフォーマットに対応</a:t>
            </a:r>
            <a:endParaRPr kumimoji="1" lang="en-US" altLang="ja-JP" dirty="0" smtClean="0"/>
          </a:p>
          <a:p>
            <a:pPr lvl="2"/>
            <a:r>
              <a:rPr kumimoji="1" lang="ja-JP" altLang="en-US" dirty="0" smtClean="0"/>
              <a:t>今後、市の防災に活かしていくためのロードマップを作成。システムとしてはさらなる分析アルゴリズムの組み込みや教育・研究分野への展開も検討</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11</a:t>
            </a:fld>
            <a:endParaRPr lang="en-US" altLang="ja-JP"/>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552" y="3501007"/>
            <a:ext cx="4536504" cy="2973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3587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2020</a:t>
            </a:r>
            <a:r>
              <a:rPr lang="ja-JP" altLang="en-US" smtClean="0"/>
              <a:t>オープンデータシティ推進</a:t>
            </a:r>
            <a:r>
              <a:rPr kumimoji="1" lang="ja-JP" altLang="en-US" smtClean="0"/>
              <a:t>委員会（第３回）</a:t>
            </a:r>
            <a:endParaRPr kumimoji="1" lang="ja-JP" altLang="en-US"/>
          </a:p>
        </p:txBody>
      </p:sp>
      <p:sp>
        <p:nvSpPr>
          <p:cNvPr id="3" name="コンテンツ プレースホルダー 2"/>
          <p:cNvSpPr>
            <a:spLocks noGrp="1"/>
          </p:cNvSpPr>
          <p:nvPr>
            <p:ph idx="1"/>
          </p:nvPr>
        </p:nvSpPr>
        <p:spPr>
          <a:xfrm>
            <a:off x="351414" y="908721"/>
            <a:ext cx="9146415" cy="2232248"/>
          </a:xfrm>
        </p:spPr>
        <p:txBody>
          <a:bodyPr>
            <a:normAutofit/>
          </a:bodyPr>
          <a:lstStyle/>
          <a:p>
            <a:r>
              <a:rPr kumimoji="1" lang="ja-JP" altLang="en-US" dirty="0" smtClean="0"/>
              <a:t>地方創生に資するデータ活用プラン進捗報告</a:t>
            </a:r>
            <a:endParaRPr kumimoji="1" lang="en-US" altLang="ja-JP" dirty="0" smtClean="0"/>
          </a:p>
          <a:p>
            <a:pPr lvl="1"/>
            <a:r>
              <a:rPr lang="ja-JP" altLang="en-US" dirty="0" smtClean="0"/>
              <a:t>福井県情報システム工業会／福井県</a:t>
            </a:r>
            <a:endParaRPr lang="en-US" altLang="ja-JP" dirty="0" smtClean="0"/>
          </a:p>
          <a:p>
            <a:pPr lvl="2"/>
            <a:r>
              <a:rPr lang="ja-JP" altLang="en-US" dirty="0" smtClean="0"/>
              <a:t>オープンデータアプリ</a:t>
            </a:r>
            <a:r>
              <a:rPr lang="ja-JP" altLang="en-US" dirty="0"/>
              <a:t>体験会・</a:t>
            </a:r>
            <a:r>
              <a:rPr lang="ja-JP" altLang="en-US" dirty="0" smtClean="0"/>
              <a:t>アイデアソン、</a:t>
            </a:r>
            <a:r>
              <a:rPr lang="ja-JP" altLang="en-US" dirty="0"/>
              <a:t>プログラミング</a:t>
            </a:r>
            <a:r>
              <a:rPr lang="ja-JP" altLang="en-US" dirty="0" smtClean="0"/>
              <a:t>体験会、スマホアプリ</a:t>
            </a:r>
            <a:r>
              <a:rPr lang="ja-JP" altLang="en-US" dirty="0"/>
              <a:t>開発</a:t>
            </a:r>
            <a:r>
              <a:rPr lang="ja-JP" altLang="en-US" dirty="0" smtClean="0"/>
              <a:t>勉強会、アプリコンテスト、ハッカソンを実施し、さらにコンテストの優秀作をもとに５つ星オープンデータを利用した国際観光アプリを開発して、これらの活動を通して、オープンデータが自律的に循環する仕組み、エコシステムを構築</a:t>
            </a:r>
            <a:endParaRPr lang="en-US" altLang="ja-JP" dirty="0" smtClean="0"/>
          </a:p>
          <a:p>
            <a:pPr lvl="2"/>
            <a:r>
              <a:rPr lang="ja-JP" altLang="en-US" dirty="0"/>
              <a:t>企業技術者、デザイナー、こども、シニアなど</a:t>
            </a:r>
            <a:r>
              <a:rPr lang="ja-JP" altLang="en-US" dirty="0" smtClean="0"/>
              <a:t>多様な</a:t>
            </a:r>
            <a:r>
              <a:rPr lang="ja-JP" altLang="en-US" dirty="0"/>
              <a:t>人材開発と共に継続的に発表されるエコシステムを</a:t>
            </a:r>
            <a:r>
              <a:rPr lang="ja-JP" altLang="en-US" dirty="0" smtClean="0"/>
              <a:t>構築できた</a:t>
            </a:r>
            <a:endParaRPr lang="en-US" altLang="ja-JP" dirty="0" smtClean="0"/>
          </a:p>
          <a:p>
            <a:pPr lvl="2"/>
            <a:endParaRPr lang="ja-JP" altLang="en-US" dirty="0"/>
          </a:p>
          <a:p>
            <a:pPr lvl="2"/>
            <a:endParaRPr kumimoji="1" lang="en-US" altLang="ja-JP"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12</a:t>
            </a:fld>
            <a:endParaRPr lang="en-US" altLang="ja-JP"/>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045" y="3183719"/>
            <a:ext cx="4216931" cy="2876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566" y="3183719"/>
            <a:ext cx="4431564" cy="2876209"/>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15042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2020</a:t>
            </a:r>
            <a:r>
              <a:rPr lang="ja-JP" altLang="en-US" dirty="0" smtClean="0"/>
              <a:t>オープンデータシティ推進</a:t>
            </a:r>
            <a:r>
              <a:rPr kumimoji="1" lang="ja-JP" altLang="en-US" dirty="0" smtClean="0"/>
              <a:t>委員会（第４回）</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a:t>地方公共</a:t>
            </a:r>
            <a:r>
              <a:rPr lang="ja-JP" altLang="en-US" dirty="0" smtClean="0"/>
              <a:t>団体のオープンデータ活用事例集</a:t>
            </a:r>
            <a:endParaRPr lang="en-US" altLang="ja-JP" dirty="0" smtClean="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smtClean="0"/>
          </a:p>
          <a:p>
            <a:endParaRPr lang="en-US" altLang="ja-JP" dirty="0"/>
          </a:p>
          <a:p>
            <a:endParaRPr lang="en-US" altLang="ja-JP" dirty="0" smtClean="0"/>
          </a:p>
          <a:p>
            <a:r>
              <a:rPr lang="en-US" altLang="ja-JP" dirty="0" smtClean="0"/>
              <a:t>2012</a:t>
            </a:r>
            <a:r>
              <a:rPr lang="ja-JP" altLang="en-US" dirty="0"/>
              <a:t>年ロンドンオリンピック大会におけるオープンデータの推進</a:t>
            </a:r>
            <a:endParaRPr lang="en-US" altLang="ja-JP" dirty="0" smtClean="0"/>
          </a:p>
          <a:p>
            <a:pPr lvl="2"/>
            <a:r>
              <a:rPr lang="ja-JP" altLang="en-US" dirty="0" smtClean="0"/>
              <a:t>公式データやリアルタイム競技データは、特定の契約者向けに</a:t>
            </a:r>
            <a:r>
              <a:rPr lang="en-US" altLang="ja-JP" dirty="0" smtClean="0"/>
              <a:t>IOC</a:t>
            </a:r>
            <a:r>
              <a:rPr lang="ja-JP" altLang="en-US" dirty="0" smtClean="0"/>
              <a:t>／</a:t>
            </a:r>
            <a:r>
              <a:rPr lang="en-US" altLang="ja-JP" dirty="0" err="1" smtClean="0"/>
              <a:t>NOC</a:t>
            </a:r>
            <a:r>
              <a:rPr lang="ja-JP" altLang="en-US" dirty="0" smtClean="0"/>
              <a:t>等が発信、オープンデータとして使える状況にはなかった</a:t>
            </a:r>
            <a:endParaRPr lang="en-US" altLang="ja-JP" dirty="0" smtClean="0"/>
          </a:p>
          <a:p>
            <a:pPr lvl="2"/>
            <a:r>
              <a:rPr kumimoji="1" lang="ja-JP" altLang="en-US" dirty="0"/>
              <a:t>選手</a:t>
            </a:r>
            <a:r>
              <a:rPr kumimoji="1" lang="ja-JP" altLang="en-US" dirty="0" smtClean="0"/>
              <a:t>のリストデータ（静的データ）を</a:t>
            </a:r>
            <a:r>
              <a:rPr kumimoji="1" lang="en-US" altLang="ja-JP" dirty="0" smtClean="0"/>
              <a:t>The Guardian</a:t>
            </a:r>
            <a:r>
              <a:rPr kumimoji="1" lang="ja-JP" altLang="en-US" dirty="0" smtClean="0"/>
              <a:t>がリスト化して提供し、様々な加工データに変換された</a:t>
            </a:r>
            <a:endParaRPr kumimoji="1" lang="en-US" altLang="ja-JP" dirty="0" smtClean="0"/>
          </a:p>
          <a:p>
            <a:pPr lvl="2"/>
            <a:r>
              <a:rPr lang="ja-JP" altLang="en-US" dirty="0" smtClean="0"/>
              <a:t>その他、交通や観光など、オリンピックに関連した形での運用事例はあり</a:t>
            </a:r>
            <a:endParaRPr kumimoji="1" lang="en-US" altLang="ja-JP" dirty="0" smtClean="0"/>
          </a:p>
          <a:p>
            <a:pPr lvl="2"/>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13</a:t>
            </a:fld>
            <a:endParaRPr lang="en-US" altLang="ja-JP"/>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881" y="1484784"/>
            <a:ext cx="5348427"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685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本法人の設立が承認されまし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9707" y="2492896"/>
            <a:ext cx="3332369"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593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各</a:t>
            </a:r>
            <a:r>
              <a:rPr lang="ja-JP" altLang="en-US"/>
              <a:t>委員会</a:t>
            </a:r>
            <a:r>
              <a:rPr lang="ja-JP" altLang="en-US" smtClean="0"/>
              <a:t>の開催</a:t>
            </a:r>
            <a:r>
              <a:rPr lang="ja-JP" altLang="en-US"/>
              <a:t>状況</a:t>
            </a:r>
            <a:endParaRPr kumimoji="1" lang="ja-JP" altLang="en-US"/>
          </a:p>
        </p:txBody>
      </p:sp>
      <p:sp>
        <p:nvSpPr>
          <p:cNvPr id="3" name="コンテンツ プレースホルダー 2"/>
          <p:cNvSpPr>
            <a:spLocks noGrp="1"/>
          </p:cNvSpPr>
          <p:nvPr>
            <p:ph idx="1"/>
          </p:nvPr>
        </p:nvSpPr>
        <p:spPr/>
        <p:txBody>
          <a:bodyPr/>
          <a:lstStyle/>
          <a:p>
            <a:r>
              <a:rPr kumimoji="1" lang="ja-JP" altLang="en-US" dirty="0" smtClean="0"/>
              <a:t>技術委員会</a:t>
            </a:r>
            <a:endParaRPr kumimoji="1" lang="en-US" altLang="ja-JP" dirty="0" smtClean="0"/>
          </a:p>
          <a:p>
            <a:pPr lvl="1"/>
            <a:r>
              <a:rPr lang="ja-JP" altLang="en-US" dirty="0"/>
              <a:t>平成</a:t>
            </a:r>
            <a:r>
              <a:rPr lang="en-US" altLang="ja-JP" dirty="0" smtClean="0"/>
              <a:t>27</a:t>
            </a:r>
            <a:r>
              <a:rPr lang="ja-JP" altLang="en-US" dirty="0" smtClean="0"/>
              <a:t>年度第</a:t>
            </a:r>
            <a:r>
              <a:rPr lang="en-US" altLang="ja-JP" dirty="0" smtClean="0"/>
              <a:t>3</a:t>
            </a:r>
            <a:r>
              <a:rPr lang="ja-JP" altLang="en-US" dirty="0" smtClean="0"/>
              <a:t>回</a:t>
            </a:r>
            <a:r>
              <a:rPr lang="ja-JP" altLang="en-US" dirty="0"/>
              <a:t>委員会　</a:t>
            </a:r>
            <a:r>
              <a:rPr lang="en-US" altLang="ja-JP" dirty="0" smtClean="0"/>
              <a:t>1</a:t>
            </a:r>
            <a:r>
              <a:rPr lang="ja-JP" altLang="en-US" dirty="0" smtClean="0"/>
              <a:t>月</a:t>
            </a:r>
            <a:r>
              <a:rPr lang="en-US" altLang="ja-JP" dirty="0" smtClean="0"/>
              <a:t>27</a:t>
            </a:r>
            <a:r>
              <a:rPr lang="ja-JP" altLang="en-US" dirty="0" smtClean="0"/>
              <a:t>日</a:t>
            </a:r>
            <a:endParaRPr lang="en-US" altLang="ja-JP" dirty="0"/>
          </a:p>
          <a:p>
            <a:r>
              <a:rPr lang="ja-JP" altLang="en-US" dirty="0" smtClean="0"/>
              <a:t>データガバナンス委員会</a:t>
            </a:r>
            <a:endParaRPr lang="en-US" altLang="ja-JP" dirty="0" smtClean="0"/>
          </a:p>
          <a:p>
            <a:pPr lvl="1"/>
            <a:r>
              <a:rPr lang="ja-JP" altLang="en-US" dirty="0"/>
              <a:t>平成</a:t>
            </a:r>
            <a:r>
              <a:rPr lang="en-US" altLang="ja-JP" dirty="0"/>
              <a:t>27</a:t>
            </a:r>
            <a:r>
              <a:rPr lang="ja-JP" altLang="en-US" dirty="0"/>
              <a:t>年度</a:t>
            </a:r>
            <a:r>
              <a:rPr lang="ja-JP" altLang="en-US" dirty="0" smtClean="0"/>
              <a:t>第</a:t>
            </a:r>
            <a:r>
              <a:rPr lang="en-US" altLang="ja-JP" dirty="0" smtClean="0"/>
              <a:t>2</a:t>
            </a:r>
            <a:r>
              <a:rPr lang="ja-JP" altLang="en-US" dirty="0" smtClean="0"/>
              <a:t>回</a:t>
            </a:r>
            <a:r>
              <a:rPr lang="ja-JP" altLang="en-US" dirty="0"/>
              <a:t>委員会　</a:t>
            </a:r>
            <a:r>
              <a:rPr lang="en-US" altLang="ja-JP" dirty="0" smtClean="0"/>
              <a:t>2</a:t>
            </a:r>
            <a:r>
              <a:rPr lang="ja-JP" altLang="en-US" dirty="0" smtClean="0"/>
              <a:t>月</a:t>
            </a:r>
            <a:r>
              <a:rPr lang="en-US" altLang="ja-JP" dirty="0" smtClean="0"/>
              <a:t>17</a:t>
            </a:r>
            <a:r>
              <a:rPr lang="ja-JP" altLang="en-US" dirty="0" smtClean="0"/>
              <a:t>日</a:t>
            </a:r>
            <a:endParaRPr lang="en-US" altLang="ja-JP" dirty="0"/>
          </a:p>
          <a:p>
            <a:r>
              <a:rPr kumimoji="1" lang="ja-JP" altLang="en-US" dirty="0" smtClean="0"/>
              <a:t>利活用・普及委員会</a:t>
            </a:r>
            <a:endParaRPr kumimoji="1" lang="en-US" altLang="ja-JP" dirty="0" smtClean="0"/>
          </a:p>
          <a:p>
            <a:pPr lvl="1"/>
            <a:r>
              <a:rPr lang="ja-JP" altLang="en-US" dirty="0"/>
              <a:t>平成</a:t>
            </a:r>
            <a:r>
              <a:rPr lang="en-US" altLang="ja-JP" dirty="0"/>
              <a:t>27</a:t>
            </a:r>
            <a:r>
              <a:rPr lang="ja-JP" altLang="en-US" dirty="0"/>
              <a:t>年度</a:t>
            </a:r>
            <a:r>
              <a:rPr lang="ja-JP" altLang="en-US" dirty="0" smtClean="0"/>
              <a:t>第</a:t>
            </a:r>
            <a:r>
              <a:rPr lang="en-US" altLang="ja-JP" dirty="0" smtClean="0"/>
              <a:t>3</a:t>
            </a:r>
            <a:r>
              <a:rPr lang="ja-JP" altLang="en-US" dirty="0" smtClean="0"/>
              <a:t>回</a:t>
            </a:r>
            <a:r>
              <a:rPr lang="ja-JP" altLang="en-US" dirty="0"/>
              <a:t>委員会　</a:t>
            </a:r>
            <a:r>
              <a:rPr lang="en-US" altLang="ja-JP" dirty="0" smtClean="0"/>
              <a:t>2</a:t>
            </a:r>
            <a:r>
              <a:rPr lang="ja-JP" altLang="en-US" dirty="0" smtClean="0"/>
              <a:t>月</a:t>
            </a:r>
            <a:r>
              <a:rPr lang="en-US" altLang="ja-JP" dirty="0" smtClean="0"/>
              <a:t>2</a:t>
            </a:r>
            <a:r>
              <a:rPr lang="ja-JP" altLang="en-US" dirty="0" smtClean="0"/>
              <a:t>日</a:t>
            </a:r>
            <a:endParaRPr lang="en-US" altLang="ja-JP" dirty="0"/>
          </a:p>
          <a:p>
            <a:pPr lvl="1"/>
            <a:r>
              <a:rPr lang="ja-JP" altLang="en-US" dirty="0"/>
              <a:t>平成</a:t>
            </a:r>
            <a:r>
              <a:rPr lang="en-US" altLang="ja-JP" dirty="0"/>
              <a:t>27</a:t>
            </a:r>
            <a:r>
              <a:rPr lang="ja-JP" altLang="en-US" dirty="0"/>
              <a:t>年度</a:t>
            </a:r>
            <a:r>
              <a:rPr lang="ja-JP" altLang="en-US" dirty="0" smtClean="0"/>
              <a:t>第</a:t>
            </a:r>
            <a:r>
              <a:rPr lang="en-US" altLang="ja-JP" dirty="0" smtClean="0"/>
              <a:t>4</a:t>
            </a:r>
            <a:r>
              <a:rPr lang="ja-JP" altLang="en-US" dirty="0" smtClean="0"/>
              <a:t>回委員会</a:t>
            </a:r>
            <a:r>
              <a:rPr lang="ja-JP" altLang="en-US" dirty="0"/>
              <a:t>　</a:t>
            </a:r>
            <a:r>
              <a:rPr lang="en-US" altLang="ja-JP" dirty="0" smtClean="0"/>
              <a:t>3</a:t>
            </a:r>
            <a:r>
              <a:rPr lang="ja-JP" altLang="en-US" dirty="0" smtClean="0"/>
              <a:t>月</a:t>
            </a:r>
            <a:r>
              <a:rPr lang="en-US" altLang="ja-JP" dirty="0" smtClean="0"/>
              <a:t>11</a:t>
            </a:r>
            <a:r>
              <a:rPr lang="ja-JP" altLang="en-US" dirty="0" smtClean="0"/>
              <a:t>日</a:t>
            </a:r>
            <a:endParaRPr lang="en-US" altLang="ja-JP" dirty="0"/>
          </a:p>
          <a:p>
            <a:r>
              <a:rPr lang="en-US" altLang="ja-JP" dirty="0" smtClean="0"/>
              <a:t>2020</a:t>
            </a:r>
            <a:r>
              <a:rPr lang="ja-JP" altLang="en-US" dirty="0" smtClean="0"/>
              <a:t>オープンデータシティ推進委員会</a:t>
            </a:r>
            <a:endParaRPr lang="en-US" altLang="ja-JP" dirty="0" smtClean="0"/>
          </a:p>
          <a:p>
            <a:pPr lvl="1"/>
            <a:r>
              <a:rPr lang="ja-JP" altLang="en-US" dirty="0"/>
              <a:t>平成</a:t>
            </a:r>
            <a:r>
              <a:rPr lang="en-US" altLang="ja-JP" dirty="0"/>
              <a:t>27</a:t>
            </a:r>
            <a:r>
              <a:rPr lang="ja-JP" altLang="en-US" dirty="0"/>
              <a:t>年度</a:t>
            </a:r>
            <a:r>
              <a:rPr lang="ja-JP" altLang="en-US" dirty="0" smtClean="0"/>
              <a:t>第</a:t>
            </a:r>
            <a:r>
              <a:rPr lang="en-US" altLang="ja-JP" dirty="0" smtClean="0"/>
              <a:t>4</a:t>
            </a:r>
            <a:r>
              <a:rPr lang="ja-JP" altLang="en-US" dirty="0" smtClean="0"/>
              <a:t>回</a:t>
            </a:r>
            <a:r>
              <a:rPr lang="ja-JP" altLang="en-US" dirty="0"/>
              <a:t>委員会　</a:t>
            </a:r>
            <a:r>
              <a:rPr lang="en-US" altLang="ja-JP" dirty="0" smtClean="0"/>
              <a:t>2</a:t>
            </a:r>
            <a:r>
              <a:rPr lang="ja-JP" altLang="en-US" dirty="0" smtClean="0"/>
              <a:t>月</a:t>
            </a:r>
            <a:r>
              <a:rPr lang="en-US" altLang="ja-JP" dirty="0" smtClean="0"/>
              <a:t>24</a:t>
            </a:r>
            <a:r>
              <a:rPr lang="ja-JP" altLang="en-US" dirty="0" smtClean="0"/>
              <a:t>日</a:t>
            </a:r>
            <a:endParaRPr lang="en-US" altLang="ja-JP"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a:t>
            </a:fld>
            <a:endParaRPr lang="en-US" altLang="ja-JP"/>
          </a:p>
        </p:txBody>
      </p:sp>
    </p:spTree>
    <p:extLst>
      <p:ext uri="{BB962C8B-B14F-4D97-AF65-F5344CB8AC3E}">
        <p14:creationId xmlns:p14="http://schemas.microsoft.com/office/powerpoint/2010/main" val="672329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データガバナンス委員会（第</a:t>
            </a:r>
            <a:r>
              <a:rPr lang="ja-JP" altLang="en-US" dirty="0"/>
              <a:t>２</a:t>
            </a:r>
            <a:r>
              <a:rPr kumimoji="1" lang="ja-JP" altLang="en-US" dirty="0" smtClean="0"/>
              <a:t>回）</a:t>
            </a:r>
            <a:endParaRPr kumimoji="1" lang="ja-JP" altLang="en-US" dirty="0"/>
          </a:p>
        </p:txBody>
      </p:sp>
      <p:sp>
        <p:nvSpPr>
          <p:cNvPr id="3" name="コンテンツ プレースホルダー 2"/>
          <p:cNvSpPr>
            <a:spLocks noGrp="1"/>
          </p:cNvSpPr>
          <p:nvPr>
            <p:ph idx="1"/>
          </p:nvPr>
        </p:nvSpPr>
        <p:spPr>
          <a:xfrm>
            <a:off x="351414" y="980728"/>
            <a:ext cx="9354114" cy="5472608"/>
          </a:xfrm>
        </p:spPr>
        <p:txBody>
          <a:bodyPr>
            <a:normAutofit fontScale="92500" lnSpcReduction="10000"/>
          </a:bodyPr>
          <a:lstStyle/>
          <a:p>
            <a:r>
              <a:rPr kumimoji="1" lang="ja-JP" altLang="en-US" dirty="0" smtClean="0"/>
              <a:t>第２回アジェンダ</a:t>
            </a:r>
            <a:endParaRPr kumimoji="1" lang="en-US" altLang="ja-JP" dirty="0" smtClean="0"/>
          </a:p>
          <a:p>
            <a:pPr marL="533400" lvl="2" indent="0">
              <a:buNone/>
            </a:pPr>
            <a:r>
              <a:rPr lang="ja-JP" altLang="en-US" dirty="0"/>
              <a:t>１．今年度の検討事項と来年度の検討テーマについて</a:t>
            </a:r>
          </a:p>
          <a:p>
            <a:pPr marL="533400" lvl="2" indent="0">
              <a:buNone/>
            </a:pPr>
            <a:r>
              <a:rPr lang="ja-JP" altLang="en-US" dirty="0"/>
              <a:t>２．具体的な課題についての検討</a:t>
            </a:r>
          </a:p>
          <a:p>
            <a:pPr marL="533400" lvl="2" indent="0">
              <a:buNone/>
            </a:pPr>
            <a:r>
              <a:rPr lang="ja-JP" altLang="en-US" dirty="0"/>
              <a:t>　　２－１．動画の映り込みについて</a:t>
            </a:r>
          </a:p>
          <a:p>
            <a:pPr marL="533400" lvl="2" indent="0">
              <a:buNone/>
            </a:pPr>
            <a:r>
              <a:rPr lang="ja-JP" altLang="en-US" dirty="0"/>
              <a:t>　　２－２．行政データの更なる公開について</a:t>
            </a:r>
          </a:p>
          <a:p>
            <a:pPr marL="533400" lvl="2" indent="0">
              <a:buNone/>
            </a:pPr>
            <a:r>
              <a:rPr lang="ja-JP" altLang="en-US" dirty="0"/>
              <a:t>　　２－３．ネガティブな情報の利用に</a:t>
            </a:r>
            <a:r>
              <a:rPr lang="ja-JP" altLang="en-US" dirty="0" smtClean="0"/>
              <a:t>ついて</a:t>
            </a:r>
            <a:endParaRPr lang="en-US" altLang="ja-JP" dirty="0" smtClean="0"/>
          </a:p>
          <a:p>
            <a:r>
              <a:rPr kumimoji="1" lang="ja-JP" altLang="en-US" dirty="0" smtClean="0"/>
              <a:t>今年度の検討事項と来年度の検討テーマについて</a:t>
            </a:r>
            <a:endParaRPr kumimoji="1" lang="en-US" altLang="ja-JP" dirty="0" smtClean="0"/>
          </a:p>
          <a:p>
            <a:pPr lvl="1"/>
            <a:r>
              <a:rPr lang="ja-JP" altLang="en-US" dirty="0" smtClean="0"/>
              <a:t>公開上の課題、活用上の課題の再確認</a:t>
            </a:r>
            <a:endParaRPr lang="en-US" altLang="ja-JP" dirty="0" smtClean="0"/>
          </a:p>
          <a:p>
            <a:pPr lvl="2"/>
            <a:r>
              <a:rPr lang="ja-JP" altLang="en-US" dirty="0"/>
              <a:t>公開</a:t>
            </a:r>
            <a:r>
              <a:rPr lang="ja-JP" altLang="en-US" dirty="0" smtClean="0"/>
              <a:t>による影響の懸念から公開を躊躇（道路台帳、ネガティブ情報）</a:t>
            </a:r>
            <a:endParaRPr lang="en-US" altLang="ja-JP" dirty="0" smtClean="0"/>
          </a:p>
          <a:p>
            <a:pPr lvl="2"/>
            <a:r>
              <a:rPr lang="ja-JP" altLang="en-US" dirty="0" smtClean="0"/>
              <a:t>公開</a:t>
            </a:r>
            <a:r>
              <a:rPr lang="ja-JP" altLang="en-US" dirty="0"/>
              <a:t>して良いか</a:t>
            </a:r>
            <a:r>
              <a:rPr lang="ja-JP" altLang="en-US" dirty="0" smtClean="0"/>
              <a:t>どうか、使ってよいかどうか判断時の基準（ロゴや人物の映り込み）</a:t>
            </a:r>
            <a:endParaRPr lang="en-US" altLang="ja-JP" dirty="0" smtClean="0"/>
          </a:p>
          <a:p>
            <a:pPr lvl="2"/>
            <a:r>
              <a:rPr lang="ja-JP" altLang="en-US" dirty="0"/>
              <a:t>ニーズの高い</a:t>
            </a:r>
            <a:r>
              <a:rPr lang="ja-JP" altLang="en-US" dirty="0" smtClean="0"/>
              <a:t>情報が公開されていない</a:t>
            </a:r>
            <a:endParaRPr lang="en-US" altLang="ja-JP" dirty="0" smtClean="0"/>
          </a:p>
          <a:p>
            <a:pPr lvl="2"/>
            <a:r>
              <a:rPr lang="ja-JP" altLang="en-US" dirty="0"/>
              <a:t>データ</a:t>
            </a:r>
            <a:r>
              <a:rPr lang="ja-JP" altLang="en-US" dirty="0" smtClean="0"/>
              <a:t>が標準化</a:t>
            </a:r>
            <a:r>
              <a:rPr lang="ja-JP" altLang="en-US" dirty="0"/>
              <a:t>されていない</a:t>
            </a:r>
          </a:p>
          <a:p>
            <a:r>
              <a:rPr lang="ja-JP" altLang="en-US" dirty="0"/>
              <a:t>具体的な</a:t>
            </a:r>
            <a:r>
              <a:rPr lang="ja-JP" altLang="en-US" dirty="0" smtClean="0"/>
              <a:t>課題についての検討</a:t>
            </a:r>
            <a:endParaRPr lang="en-US" altLang="ja-JP" dirty="0" smtClean="0"/>
          </a:p>
          <a:p>
            <a:pPr lvl="1"/>
            <a:r>
              <a:rPr lang="ja-JP" altLang="en-US" dirty="0" smtClean="0"/>
              <a:t>動画の映り込み</a:t>
            </a:r>
            <a:endParaRPr lang="en-US" altLang="ja-JP" dirty="0" smtClean="0"/>
          </a:p>
          <a:p>
            <a:pPr lvl="2"/>
            <a:r>
              <a:rPr lang="ja-JP" altLang="en-US" dirty="0"/>
              <a:t>オープンデータと</a:t>
            </a:r>
            <a:r>
              <a:rPr lang="ja-JP" altLang="en-US" dirty="0" smtClean="0"/>
              <a:t>して公開された動画・画像に映り込んだ音楽、商標、ロゴ等が抜き出して利用された場合</a:t>
            </a:r>
            <a:endParaRPr lang="en-US" altLang="ja-JP" dirty="0" smtClean="0"/>
          </a:p>
          <a:p>
            <a:pPr lvl="3">
              <a:buFont typeface="Wingdings" panose="05000000000000000000" pitchFamily="2" charset="2"/>
              <a:buChar char="Ø"/>
            </a:pPr>
            <a:r>
              <a:rPr lang="ja-JP" altLang="en-US" dirty="0" smtClean="0"/>
              <a:t>映り込んだコンテンツを含んでいてもオープンデータ化</a:t>
            </a:r>
            <a:r>
              <a:rPr lang="ja-JP" altLang="en-US" dirty="0"/>
              <a:t>そのもの</a:t>
            </a:r>
            <a:r>
              <a:rPr lang="ja-JP" altLang="en-US" dirty="0" smtClean="0"/>
              <a:t>は可能。ただし、映り込んだものだけを切り離して利用できない等の注意書きをする。</a:t>
            </a:r>
            <a:endParaRPr lang="en-US" altLang="ja-JP" dirty="0" smtClean="0"/>
          </a:p>
          <a:p>
            <a:pPr lvl="2"/>
            <a:r>
              <a:rPr lang="ja-JP" altLang="en-US" dirty="0" smtClean="0"/>
              <a:t>動画</a:t>
            </a:r>
            <a:r>
              <a:rPr lang="ja-JP" altLang="en-US" dirty="0"/>
              <a:t>・画像に</a:t>
            </a:r>
            <a:r>
              <a:rPr lang="ja-JP" altLang="en-US" dirty="0" smtClean="0"/>
              <a:t>映り込んだ人物の場合</a:t>
            </a:r>
            <a:endParaRPr lang="en-US" altLang="ja-JP" dirty="0"/>
          </a:p>
          <a:p>
            <a:pPr lvl="3">
              <a:buFont typeface="Wingdings" panose="05000000000000000000" pitchFamily="2" charset="2"/>
              <a:buChar char="Ø"/>
            </a:pPr>
            <a:r>
              <a:rPr lang="ja-JP" altLang="en-US" dirty="0" smtClean="0"/>
              <a:t>個人の識別性が問題に</a:t>
            </a:r>
            <a:r>
              <a:rPr lang="ja-JP" altLang="en-US" dirty="0"/>
              <a:t>なる</a:t>
            </a:r>
            <a:r>
              <a:rPr lang="ja-JP" altLang="en-US" dirty="0" smtClean="0"/>
              <a:t>。この手の議論は再現がなくなるので、例示等をするのも一案。心配であれば、規約と別に注意事項を記載すると良い。</a:t>
            </a:r>
            <a:endParaRPr lang="en-US" altLang="ja-JP" dirty="0" smtClean="0"/>
          </a:p>
          <a:p>
            <a:pPr lvl="3">
              <a:buFont typeface="Wingdings" panose="05000000000000000000" pitchFamily="2" charset="2"/>
              <a:buChar char="Ø"/>
            </a:pPr>
            <a:r>
              <a:rPr lang="ja-JP" altLang="en-US" dirty="0" smtClean="0"/>
              <a:t>公開側の責任ではなく、利用者の良識に委ねるべき問題。</a:t>
            </a:r>
            <a:endParaRPr lang="en-US" altLang="ja-JP"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a:t>
            </a:fld>
            <a:endParaRPr lang="en-US" altLang="ja-JP"/>
          </a:p>
        </p:txBody>
      </p:sp>
    </p:spTree>
    <p:extLst>
      <p:ext uri="{BB962C8B-B14F-4D97-AF65-F5344CB8AC3E}">
        <p14:creationId xmlns:p14="http://schemas.microsoft.com/office/powerpoint/2010/main" val="149733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データガバナンス委員会（第２回）</a:t>
            </a:r>
            <a:endParaRPr kumimoji="1" lang="ja-JP" altLang="en-US" dirty="0"/>
          </a:p>
        </p:txBody>
      </p:sp>
      <p:sp>
        <p:nvSpPr>
          <p:cNvPr id="3" name="コンテンツ プレースホルダー 2"/>
          <p:cNvSpPr>
            <a:spLocks noGrp="1"/>
          </p:cNvSpPr>
          <p:nvPr>
            <p:ph idx="1"/>
          </p:nvPr>
        </p:nvSpPr>
        <p:spPr>
          <a:xfrm>
            <a:off x="351414" y="1052736"/>
            <a:ext cx="9146415" cy="5472608"/>
          </a:xfrm>
        </p:spPr>
        <p:txBody>
          <a:bodyPr>
            <a:normAutofit/>
          </a:bodyPr>
          <a:lstStyle/>
          <a:p>
            <a:r>
              <a:rPr lang="ja-JP" altLang="en-US" dirty="0"/>
              <a:t>具体的</a:t>
            </a:r>
            <a:r>
              <a:rPr lang="ja-JP" altLang="en-US" dirty="0" smtClean="0"/>
              <a:t>な課題</a:t>
            </a:r>
            <a:r>
              <a:rPr lang="ja-JP" altLang="en-US" dirty="0"/>
              <a:t>に</a:t>
            </a:r>
            <a:r>
              <a:rPr kumimoji="1" lang="ja-JP" altLang="en-US" dirty="0" smtClean="0"/>
              <a:t>ついての検討（つづき）</a:t>
            </a:r>
            <a:endParaRPr kumimoji="1" lang="en-US" altLang="ja-JP" dirty="0" smtClean="0"/>
          </a:p>
          <a:p>
            <a:pPr lvl="1"/>
            <a:r>
              <a:rPr lang="ja-JP" altLang="en-US" dirty="0" smtClean="0"/>
              <a:t>行政</a:t>
            </a:r>
            <a:r>
              <a:rPr lang="ja-JP" altLang="en-US" dirty="0"/>
              <a:t>データ</a:t>
            </a:r>
            <a:r>
              <a:rPr lang="ja-JP" altLang="en-US" dirty="0" smtClean="0"/>
              <a:t>の</a:t>
            </a:r>
            <a:r>
              <a:rPr lang="ja-JP" altLang="en-US" dirty="0"/>
              <a:t>更</a:t>
            </a:r>
            <a:r>
              <a:rPr lang="ja-JP" altLang="en-US" dirty="0" smtClean="0"/>
              <a:t>なる</a:t>
            </a:r>
            <a:r>
              <a:rPr lang="ja-JP" altLang="en-US" dirty="0"/>
              <a:t>公開</a:t>
            </a:r>
            <a:endParaRPr lang="en-US" altLang="ja-JP" dirty="0" smtClean="0"/>
          </a:p>
          <a:p>
            <a:pPr lvl="2"/>
            <a:r>
              <a:rPr lang="ja-JP" altLang="en-US" dirty="0" smtClean="0"/>
              <a:t>道路台帳を公開することで、道路の法の基準を満たしておらず、接道義務を果たしていない土地等が明らかになってしまう</a:t>
            </a:r>
            <a:endParaRPr lang="en-US" altLang="ja-JP" dirty="0" smtClean="0"/>
          </a:p>
          <a:p>
            <a:pPr lvl="2"/>
            <a:r>
              <a:rPr lang="ja-JP" altLang="en-US" dirty="0" smtClean="0"/>
              <a:t>ボーリングデータ、ハザードマップ等により、災害危険地帯がわかり、不動産価値に影響する</a:t>
            </a:r>
            <a:endParaRPr lang="en-US" altLang="ja-JP" dirty="0" smtClean="0"/>
          </a:p>
          <a:p>
            <a:pPr lvl="3">
              <a:buFont typeface="Wingdings" panose="05000000000000000000" pitchFamily="2" charset="2"/>
              <a:buChar char="Ø"/>
            </a:pPr>
            <a:r>
              <a:rPr lang="ja-JP" altLang="en-US" dirty="0"/>
              <a:t>道路台帳</a:t>
            </a:r>
            <a:r>
              <a:rPr lang="ja-JP" altLang="en-US" dirty="0" smtClean="0"/>
              <a:t>は道路法の閲覧義務があり、いずれにしてもわかることである。</a:t>
            </a:r>
            <a:endParaRPr lang="en-US" altLang="ja-JP" dirty="0" smtClean="0"/>
          </a:p>
          <a:p>
            <a:pPr lvl="3">
              <a:buFont typeface="Wingdings" panose="05000000000000000000" pitchFamily="2" charset="2"/>
              <a:buChar char="Ø"/>
            </a:pPr>
            <a:r>
              <a:rPr lang="ja-JP" altLang="en-US" dirty="0" smtClean="0"/>
              <a:t>古い情報も混在し、正確性が担保できないこともあるが、利用者が自ら確認すべきこと。</a:t>
            </a:r>
            <a:endParaRPr lang="en-US" altLang="ja-JP" dirty="0" smtClean="0"/>
          </a:p>
          <a:p>
            <a:pPr lvl="3">
              <a:buFont typeface="Wingdings" panose="05000000000000000000" pitchFamily="2" charset="2"/>
              <a:buChar char="Ø"/>
            </a:pPr>
            <a:r>
              <a:rPr lang="ja-JP" altLang="en-US" dirty="0" smtClean="0"/>
              <a:t>地盤の情報など、買い手にとっては正確な情報が公開されている方がメリットとなる。</a:t>
            </a:r>
            <a:endParaRPr lang="ja-JP" altLang="en-US" dirty="0"/>
          </a:p>
          <a:p>
            <a:pPr lvl="1"/>
            <a:r>
              <a:rPr lang="ja-JP" altLang="en-US" dirty="0"/>
              <a:t>ネガティブ情報</a:t>
            </a:r>
            <a:r>
              <a:rPr lang="ja-JP" altLang="en-US" dirty="0" smtClean="0"/>
              <a:t>の</a:t>
            </a:r>
            <a:r>
              <a:rPr lang="ja-JP" altLang="en-US" dirty="0"/>
              <a:t>公開</a:t>
            </a:r>
            <a:endParaRPr lang="en-US" altLang="ja-JP" dirty="0" smtClean="0"/>
          </a:p>
          <a:p>
            <a:pPr lvl="2"/>
            <a:r>
              <a:rPr lang="ja-JP" altLang="en-US" dirty="0"/>
              <a:t>運送</a:t>
            </a:r>
            <a:r>
              <a:rPr lang="ja-JP" altLang="en-US" dirty="0" smtClean="0"/>
              <a:t>関係や保健衛生関係などの処分情報をオープンデータ化することで、事業者にネガティブな印象を与えてしまう。必要以上の制裁になったり、名誉回復が難しい等の検討が必要</a:t>
            </a:r>
            <a:endParaRPr lang="en-US" altLang="ja-JP" dirty="0" smtClean="0"/>
          </a:p>
          <a:p>
            <a:pPr lvl="3">
              <a:buFont typeface="Wingdings" panose="05000000000000000000" pitchFamily="2" charset="2"/>
              <a:buChar char="Ø"/>
            </a:pPr>
            <a:r>
              <a:rPr lang="ja-JP" altLang="en-US" dirty="0"/>
              <a:t>基本的に</a:t>
            </a:r>
            <a:r>
              <a:rPr lang="ja-JP" altLang="en-US" dirty="0" smtClean="0"/>
              <a:t>は</a:t>
            </a:r>
            <a:r>
              <a:rPr lang="ja-JP" altLang="en-US" dirty="0"/>
              <a:t>原則</a:t>
            </a:r>
            <a:r>
              <a:rPr lang="ja-JP" altLang="en-US" dirty="0" smtClean="0"/>
              <a:t>公開</a:t>
            </a:r>
            <a:r>
              <a:rPr lang="ja-JP" altLang="en-US" dirty="0"/>
              <a:t>す</a:t>
            </a:r>
            <a:r>
              <a:rPr lang="ja-JP" altLang="en-US" dirty="0" smtClean="0"/>
              <a:t>べき情報である</a:t>
            </a:r>
            <a:endParaRPr lang="en-US" altLang="ja-JP" dirty="0" smtClean="0"/>
          </a:p>
          <a:p>
            <a:pPr lvl="3">
              <a:buFont typeface="Wingdings" panose="05000000000000000000" pitchFamily="2" charset="2"/>
              <a:buChar char="Ø"/>
            </a:pPr>
            <a:r>
              <a:rPr lang="ja-JP" altLang="en-US" dirty="0" smtClean="0"/>
              <a:t>処分のされ方も様々なので、軽微で済む場合もあれば、影響が大きい場合もあり、処分の公開期間を超えてデータが使われ続ける問題もでる</a:t>
            </a:r>
            <a:endParaRPr lang="en-US" altLang="ja-JP" dirty="0"/>
          </a:p>
          <a:p>
            <a:pPr lvl="3">
              <a:buFont typeface="Wingdings" panose="05000000000000000000" pitchFamily="2" charset="2"/>
              <a:buChar char="Ø"/>
            </a:pPr>
            <a:r>
              <a:rPr lang="ja-JP" altLang="en-US" dirty="0" smtClean="0"/>
              <a:t>フレームワークを考えて引き続き検討するのが良い</a:t>
            </a:r>
            <a:endParaRPr lang="ja-JP" altLang="en-US" dirty="0"/>
          </a:p>
          <a:p>
            <a:r>
              <a:rPr lang="ja-JP" altLang="en-US" dirty="0" smtClean="0"/>
              <a:t>来年度検討</a:t>
            </a:r>
            <a:r>
              <a:rPr lang="ja-JP" altLang="en-US" dirty="0"/>
              <a:t>テーマ</a:t>
            </a:r>
            <a:r>
              <a:rPr lang="ja-JP" altLang="en-US" dirty="0" smtClean="0"/>
              <a:t>に</a:t>
            </a:r>
            <a:r>
              <a:rPr lang="ja-JP" altLang="en-US" dirty="0"/>
              <a:t>ついて</a:t>
            </a:r>
            <a:endParaRPr lang="en-US" altLang="ja-JP" dirty="0" smtClean="0"/>
          </a:p>
          <a:p>
            <a:pPr lvl="2"/>
            <a:r>
              <a:rPr lang="ja-JP" altLang="en-US" dirty="0" smtClean="0"/>
              <a:t>グレーゾーン</a:t>
            </a:r>
            <a:r>
              <a:rPr lang="ja-JP" altLang="en-US" dirty="0"/>
              <a:t>の情報公開に関する判断基準の検討</a:t>
            </a:r>
          </a:p>
          <a:p>
            <a:pPr lvl="2"/>
            <a:r>
              <a:rPr lang="ja-JP" altLang="en-US" dirty="0"/>
              <a:t>利活用ニーズの高いデータの整理とその標準化の検討</a:t>
            </a:r>
          </a:p>
          <a:p>
            <a:pPr lvl="2"/>
            <a:r>
              <a:rPr lang="ja-JP" altLang="en-US" dirty="0"/>
              <a:t>自治体が自らデータ活用できるような知的</a:t>
            </a:r>
            <a:r>
              <a:rPr lang="ja-JP" altLang="en-US" dirty="0" smtClean="0"/>
              <a:t>支援</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a:t>
            </a:fld>
            <a:endParaRPr lang="en-US" altLang="ja-JP"/>
          </a:p>
        </p:txBody>
      </p:sp>
    </p:spTree>
    <p:extLst>
      <p:ext uri="{BB962C8B-B14F-4D97-AF65-F5344CB8AC3E}">
        <p14:creationId xmlns:p14="http://schemas.microsoft.com/office/powerpoint/2010/main" val="2151736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利活用・普及委員会（第３回）</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第３回アジェンダ</a:t>
            </a:r>
            <a:endParaRPr kumimoji="1" lang="en-US" altLang="ja-JP" dirty="0" smtClean="0"/>
          </a:p>
          <a:p>
            <a:pPr marL="533400" lvl="2" indent="0">
              <a:buNone/>
            </a:pPr>
            <a:r>
              <a:rPr lang="ja-JP" altLang="en-US" dirty="0"/>
              <a:t>１．会員からの情報提供</a:t>
            </a:r>
          </a:p>
          <a:p>
            <a:pPr marL="533400" lvl="2" indent="0">
              <a:buNone/>
            </a:pPr>
            <a:r>
              <a:rPr lang="ja-JP" altLang="en-US" dirty="0"/>
              <a:t>　（１）静岡市</a:t>
            </a:r>
          </a:p>
          <a:p>
            <a:pPr marL="533400" lvl="2" indent="0">
              <a:buNone/>
            </a:pPr>
            <a:r>
              <a:rPr lang="ja-JP" altLang="en-US" dirty="0"/>
              <a:t>　（２）水戸市</a:t>
            </a:r>
          </a:p>
          <a:p>
            <a:pPr marL="533400" lvl="2" indent="0">
              <a:buNone/>
            </a:pPr>
            <a:r>
              <a:rPr lang="ja-JP" altLang="en-US" dirty="0"/>
              <a:t>　（３）株式会社リブセンス</a:t>
            </a:r>
          </a:p>
          <a:p>
            <a:pPr marL="533400" lvl="2" indent="0">
              <a:buNone/>
            </a:pPr>
            <a:r>
              <a:rPr lang="ja-JP" altLang="en-US" dirty="0"/>
              <a:t>　（４）一般社団法人 全国地質調査業協会連合会</a:t>
            </a:r>
          </a:p>
          <a:p>
            <a:pPr marL="533400" lvl="2" indent="0">
              <a:buNone/>
            </a:pPr>
            <a:r>
              <a:rPr lang="ja-JP" altLang="en-US" dirty="0"/>
              <a:t>　（５）</a:t>
            </a:r>
            <a:r>
              <a:rPr lang="en-US" altLang="ja-JP" dirty="0" err="1"/>
              <a:t>ESRI</a:t>
            </a:r>
            <a:r>
              <a:rPr lang="ja-JP" altLang="en-US" dirty="0"/>
              <a:t>ジャパン株式会社</a:t>
            </a:r>
          </a:p>
          <a:p>
            <a:pPr marL="533400" lvl="2" indent="0">
              <a:buNone/>
            </a:pPr>
            <a:r>
              <a:rPr lang="ja-JP" altLang="en-US" dirty="0"/>
              <a:t>　（６）一般社団法人オープン・ナレッジ・ファウンデーション・ジャパン</a:t>
            </a:r>
          </a:p>
          <a:p>
            <a:pPr marL="533400" lvl="2" indent="0">
              <a:buNone/>
            </a:pPr>
            <a:r>
              <a:rPr lang="ja-JP" altLang="en-US" dirty="0"/>
              <a:t>２．勝手表彰について</a:t>
            </a:r>
          </a:p>
          <a:p>
            <a:pPr marL="533400" lvl="2" indent="0">
              <a:buNone/>
            </a:pPr>
            <a:r>
              <a:rPr lang="ja-JP" altLang="en-US" dirty="0"/>
              <a:t>３．その他（次回の開催日程について）</a:t>
            </a:r>
          </a:p>
          <a:p>
            <a:r>
              <a:rPr kumimoji="1" lang="ja-JP" altLang="en-US" dirty="0" smtClean="0"/>
              <a:t>情報提供者よりの発表</a:t>
            </a:r>
            <a:endParaRPr kumimoji="1" lang="en-US" altLang="ja-JP" dirty="0" smtClean="0"/>
          </a:p>
          <a:p>
            <a:pPr lvl="1"/>
            <a:r>
              <a:rPr lang="ja-JP" altLang="en-US" dirty="0"/>
              <a:t>静岡市</a:t>
            </a:r>
            <a:endParaRPr lang="en-US" altLang="ja-JP" dirty="0" smtClean="0"/>
          </a:p>
          <a:p>
            <a:pPr lvl="2"/>
            <a:r>
              <a:rPr lang="ja-JP" altLang="en-US" dirty="0" smtClean="0"/>
              <a:t>静岡市</a:t>
            </a:r>
            <a:r>
              <a:rPr lang="ja-JP" altLang="en-US" dirty="0"/>
              <a:t>道路通行規制情報「しずみ</a:t>
            </a:r>
            <a:r>
              <a:rPr lang="ja-JP" altLang="en-US" dirty="0" err="1"/>
              <a:t>ち</a:t>
            </a:r>
            <a:r>
              <a:rPr lang="en-US" altLang="ja-JP" dirty="0"/>
              <a:t>info</a:t>
            </a:r>
            <a:r>
              <a:rPr lang="ja-JP" altLang="en-US" dirty="0" smtClean="0"/>
              <a:t>」の紹介：工事や災害による交通規制情報等を提供</a:t>
            </a:r>
            <a:endParaRPr lang="en-US" altLang="ja-JP" dirty="0" smtClean="0"/>
          </a:p>
          <a:p>
            <a:pPr lvl="1"/>
            <a:r>
              <a:rPr lang="ja-JP" altLang="en-US" dirty="0"/>
              <a:t>水戸市</a:t>
            </a:r>
            <a:endParaRPr kumimoji="1" lang="en-US" altLang="ja-JP" dirty="0"/>
          </a:p>
          <a:p>
            <a:pPr lvl="2"/>
            <a:r>
              <a:rPr lang="ja-JP" altLang="en-US" dirty="0" smtClean="0"/>
              <a:t>オープンデータ</a:t>
            </a:r>
            <a:r>
              <a:rPr lang="ja-JP" altLang="en-US" dirty="0"/>
              <a:t>による地域課題の解決に向けて、「水戸市オープンデータライブラリ」の開設やシビックテックとの連携、「水戸市オープンデータ利活用</a:t>
            </a:r>
            <a:r>
              <a:rPr lang="ja-JP" altLang="en-US" dirty="0" smtClean="0"/>
              <a:t>研究会」での検討取組等の紹介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a:t>
            </a:fld>
            <a:endParaRPr lang="en-US" altLang="ja-JP"/>
          </a:p>
        </p:txBody>
      </p:sp>
    </p:spTree>
    <p:extLst>
      <p:ext uri="{BB962C8B-B14F-4D97-AF65-F5344CB8AC3E}">
        <p14:creationId xmlns:p14="http://schemas.microsoft.com/office/powerpoint/2010/main" val="1589708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利活用・普及委員会（第３回）</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情報提供者よりの発表</a:t>
            </a:r>
            <a:endParaRPr kumimoji="1" lang="en-US" altLang="ja-JP" dirty="0" smtClean="0"/>
          </a:p>
          <a:p>
            <a:pPr lvl="1"/>
            <a:r>
              <a:rPr lang="ja-JP" altLang="en-US" dirty="0"/>
              <a:t>株式</a:t>
            </a:r>
            <a:r>
              <a:rPr lang="ja-JP" altLang="en-US" dirty="0" smtClean="0"/>
              <a:t>会社</a:t>
            </a:r>
            <a:r>
              <a:rPr lang="ja-JP" altLang="en-US" dirty="0"/>
              <a:t>リブセンス</a:t>
            </a:r>
            <a:endParaRPr lang="en-US" altLang="ja-JP" dirty="0" smtClean="0"/>
          </a:p>
          <a:p>
            <a:pPr lvl="2"/>
            <a:r>
              <a:rPr lang="ja-JP" altLang="en-US" dirty="0"/>
              <a:t>人口</a:t>
            </a:r>
            <a:r>
              <a:rPr lang="ja-JP" altLang="en-US" dirty="0" smtClean="0"/>
              <a:t>統計、不動産価格指数、地価公示等のオープンデータを活用した不動産情報サービス「</a:t>
            </a:r>
            <a:r>
              <a:rPr lang="en-US" altLang="ja-JP" dirty="0" err="1" smtClean="0"/>
              <a:t>IESHIL</a:t>
            </a:r>
            <a:r>
              <a:rPr lang="ja-JP" altLang="en-US" dirty="0" smtClean="0"/>
              <a:t>（イエシル）」の紹介、及びデータ利用上の課題として、データの検索性の問題、データが</a:t>
            </a:r>
            <a:r>
              <a:rPr lang="en-US" altLang="ja-JP" dirty="0" smtClean="0"/>
              <a:t>1</a:t>
            </a:r>
            <a:r>
              <a:rPr lang="ja-JP" altLang="en-US" dirty="0" smtClean="0"/>
              <a:t>ヶ所に集約されていない問題、データ形式が統一されていない問題等を指摘</a:t>
            </a:r>
            <a:endParaRPr lang="en-US" altLang="ja-JP" dirty="0" smtClean="0"/>
          </a:p>
          <a:p>
            <a:pPr lvl="1"/>
            <a:r>
              <a:rPr lang="zh-TW" altLang="en-US" dirty="0"/>
              <a:t>一般社団法人 全国地質調査業協会</a:t>
            </a:r>
            <a:r>
              <a:rPr lang="zh-TW" altLang="en-US" dirty="0" smtClean="0"/>
              <a:t>連合会</a:t>
            </a:r>
            <a:endParaRPr kumimoji="1" lang="en-US" altLang="ja-JP" dirty="0"/>
          </a:p>
          <a:p>
            <a:pPr lvl="2"/>
            <a:r>
              <a:rPr lang="ja-JP" altLang="en-US" dirty="0" smtClean="0"/>
              <a:t>平成</a:t>
            </a:r>
            <a:r>
              <a:rPr lang="en-US" altLang="ja-JP" dirty="0" smtClean="0"/>
              <a:t>24</a:t>
            </a:r>
            <a:r>
              <a:rPr lang="ja-JP" altLang="en-US" dirty="0" smtClean="0"/>
              <a:t>年度の地盤情報実証実験などの成果を</a:t>
            </a:r>
            <a:r>
              <a:rPr lang="ja-JP" altLang="en-US" dirty="0"/>
              <a:t>踏まえた、地盤情報のオープンデータ化の</a:t>
            </a:r>
            <a:br>
              <a:rPr lang="ja-JP" altLang="en-US" dirty="0"/>
            </a:br>
            <a:r>
              <a:rPr lang="ja-JP" altLang="en-US" dirty="0"/>
              <a:t>取り組みに</a:t>
            </a:r>
            <a:r>
              <a:rPr lang="ja-JP" altLang="en-US" dirty="0" smtClean="0"/>
              <a:t>ついての紹介</a:t>
            </a:r>
            <a:endParaRPr lang="en-US" altLang="ja-JP" dirty="0" smtClean="0"/>
          </a:p>
          <a:p>
            <a:pPr lvl="1"/>
            <a:r>
              <a:rPr lang="en-US" altLang="ja-JP" dirty="0" err="1"/>
              <a:t>ESRI</a:t>
            </a:r>
            <a:r>
              <a:rPr lang="ja-JP" altLang="en-US" dirty="0"/>
              <a:t>ジャパン株式</a:t>
            </a:r>
            <a:r>
              <a:rPr lang="ja-JP" altLang="en-US" dirty="0" smtClean="0"/>
              <a:t>会社</a:t>
            </a:r>
            <a:endParaRPr lang="en-US" altLang="ja-JP" dirty="0"/>
          </a:p>
          <a:p>
            <a:pPr lvl="2"/>
            <a:r>
              <a:rPr lang="ja-JP" altLang="en-US" dirty="0"/>
              <a:t>地理情報</a:t>
            </a:r>
            <a:r>
              <a:rPr lang="ja-JP" altLang="en-US" dirty="0" smtClean="0"/>
              <a:t>を軸</a:t>
            </a:r>
            <a:r>
              <a:rPr lang="ja-JP" altLang="en-US" dirty="0"/>
              <a:t>と</a:t>
            </a:r>
            <a:r>
              <a:rPr lang="ja-JP" altLang="en-US" dirty="0" smtClean="0"/>
              <a:t>したオープンデータの活用や、そのデータ公開基盤（データカタログサイト）の構築キットである「</a:t>
            </a:r>
            <a:r>
              <a:rPr lang="en-US" altLang="ja-JP" dirty="0" smtClean="0"/>
              <a:t>ArcGIS Open Data</a:t>
            </a:r>
            <a:r>
              <a:rPr lang="ja-JP" altLang="en-US" dirty="0" smtClean="0"/>
              <a:t>」の紹介</a:t>
            </a:r>
            <a:endParaRPr lang="en-US" altLang="ja-JP" dirty="0" smtClean="0"/>
          </a:p>
          <a:p>
            <a:pPr lvl="1"/>
            <a:r>
              <a:rPr lang="ja-JP" altLang="en-US" dirty="0"/>
              <a:t>一般社団法人オープン・ナレッジ・ファウンデーション・</a:t>
            </a:r>
            <a:r>
              <a:rPr lang="ja-JP" altLang="en-US" dirty="0" smtClean="0"/>
              <a:t>ジャパン</a:t>
            </a:r>
            <a:endParaRPr lang="en-US" altLang="ja-JP" dirty="0"/>
          </a:p>
          <a:p>
            <a:pPr lvl="2"/>
            <a:r>
              <a:rPr lang="ja-JP" altLang="en-US" dirty="0" smtClean="0"/>
              <a:t>今年のオープンデータデー（３月５日）の計画についての紹介</a:t>
            </a:r>
            <a:endParaRPr lang="en-US" altLang="ja-JP" dirty="0"/>
          </a:p>
          <a:p>
            <a:r>
              <a:rPr lang="ja-JP" altLang="en-US" dirty="0" smtClean="0"/>
              <a:t>勝手表彰について</a:t>
            </a:r>
            <a:endParaRPr lang="en-US" altLang="ja-JP" dirty="0" smtClean="0"/>
          </a:p>
          <a:p>
            <a:pPr lvl="1"/>
            <a:r>
              <a:rPr lang="ja-JP" altLang="en-US" dirty="0"/>
              <a:t>今年度</a:t>
            </a:r>
            <a:r>
              <a:rPr lang="ja-JP" altLang="en-US" dirty="0" smtClean="0"/>
              <a:t>の勝手</a:t>
            </a:r>
            <a:r>
              <a:rPr lang="ja-JP" altLang="en-US" dirty="0"/>
              <a:t>表彰</a:t>
            </a:r>
            <a:r>
              <a:rPr lang="ja-JP" altLang="en-US" dirty="0" smtClean="0"/>
              <a:t>の計画、候補やスポンサー募集について紹介</a:t>
            </a:r>
            <a:endParaRPr lang="ja-JP" altLang="en-US" dirty="0"/>
          </a:p>
          <a:p>
            <a:pPr marL="533400" lvl="2" inden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6</a:t>
            </a:fld>
            <a:endParaRPr lang="en-US" altLang="ja-JP"/>
          </a:p>
        </p:txBody>
      </p:sp>
    </p:spTree>
    <p:extLst>
      <p:ext uri="{BB962C8B-B14F-4D97-AF65-F5344CB8AC3E}">
        <p14:creationId xmlns:p14="http://schemas.microsoft.com/office/powerpoint/2010/main" val="2045577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利活用・普及委員会（第４回）</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第４回アジェンダ</a:t>
            </a:r>
            <a:endParaRPr kumimoji="1" lang="en-US" altLang="ja-JP" dirty="0" smtClean="0"/>
          </a:p>
          <a:p>
            <a:pPr marL="533400" lvl="2" indent="0">
              <a:buNone/>
            </a:pPr>
            <a:r>
              <a:rPr lang="ja-JP" altLang="en-US" dirty="0"/>
              <a:t>１．表彰式</a:t>
            </a:r>
          </a:p>
          <a:p>
            <a:pPr marL="533400" lvl="2" indent="0">
              <a:buNone/>
            </a:pPr>
            <a:r>
              <a:rPr lang="ja-JP" altLang="en-US" dirty="0"/>
              <a:t>（１）賞状・副賞授与、選定理由、受賞者コメント、記念撮影</a:t>
            </a:r>
          </a:p>
          <a:p>
            <a:pPr marL="533400" lvl="2" indent="0">
              <a:buNone/>
            </a:pPr>
            <a:r>
              <a:rPr lang="ja-JP" altLang="en-US" dirty="0" smtClean="0"/>
              <a:t>　　最優秀</a:t>
            </a:r>
            <a:r>
              <a:rPr lang="ja-JP" altLang="en-US" dirty="0"/>
              <a:t>賞１件</a:t>
            </a:r>
          </a:p>
          <a:p>
            <a:pPr marL="533400" lvl="2" indent="0">
              <a:buNone/>
            </a:pPr>
            <a:r>
              <a:rPr lang="ja-JP" altLang="en-US" dirty="0" smtClean="0"/>
              <a:t>　　優秀</a:t>
            </a:r>
            <a:r>
              <a:rPr lang="ja-JP" altLang="en-US" dirty="0"/>
              <a:t>賞２件</a:t>
            </a:r>
          </a:p>
          <a:p>
            <a:pPr marL="533400" lvl="2" indent="0">
              <a:buNone/>
            </a:pPr>
            <a:r>
              <a:rPr lang="ja-JP" altLang="en-US" dirty="0" smtClean="0"/>
              <a:t>　　広域</a:t>
            </a:r>
            <a:r>
              <a:rPr lang="ja-JP" altLang="en-US" dirty="0"/>
              <a:t>データ賞１件</a:t>
            </a:r>
          </a:p>
          <a:p>
            <a:pPr marL="533400" lvl="2" indent="0">
              <a:buNone/>
            </a:pPr>
            <a:r>
              <a:rPr lang="ja-JP" altLang="en-US" dirty="0" smtClean="0"/>
              <a:t>　　スポンサー</a:t>
            </a:r>
            <a:r>
              <a:rPr lang="ja-JP" altLang="en-US" dirty="0"/>
              <a:t>賞８件</a:t>
            </a:r>
          </a:p>
          <a:p>
            <a:pPr marL="533400" lvl="2" indent="0">
              <a:buNone/>
            </a:pPr>
            <a:r>
              <a:rPr lang="ja-JP" altLang="en-US" dirty="0" smtClean="0"/>
              <a:t>（</a:t>
            </a:r>
            <a:r>
              <a:rPr lang="ja-JP" altLang="en-US" dirty="0"/>
              <a:t>２）審査委員及び審査委員長全体講評</a:t>
            </a:r>
          </a:p>
          <a:p>
            <a:pPr marL="533400" lvl="2" indent="0">
              <a:buNone/>
            </a:pPr>
            <a:r>
              <a:rPr lang="ja-JP" altLang="en-US" dirty="0"/>
              <a:t>２．ディスカッション（オープンデータ利活用の今後の方向性について）</a:t>
            </a:r>
          </a:p>
          <a:p>
            <a:pPr marL="533400" lvl="2" indent="0">
              <a:buNone/>
            </a:pPr>
            <a:r>
              <a:rPr lang="ja-JP" altLang="en-US" dirty="0"/>
              <a:t>３．集合写真</a:t>
            </a:r>
            <a:r>
              <a:rPr lang="ja-JP" altLang="en-US" dirty="0" smtClean="0"/>
              <a:t>撮影</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7</a:t>
            </a:fld>
            <a:endParaRPr lang="en-US" altLang="ja-JP"/>
          </a:p>
        </p:txBody>
      </p:sp>
    </p:spTree>
    <p:extLst>
      <p:ext uri="{BB962C8B-B14F-4D97-AF65-F5344CB8AC3E}">
        <p14:creationId xmlns:p14="http://schemas.microsoft.com/office/powerpoint/2010/main" val="291014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利活用・普及委員会（第４回）</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a:t>
            </a:fld>
            <a:endParaRPr lang="en-US" altLang="ja-JP"/>
          </a:p>
        </p:txBody>
      </p:sp>
      <p:graphicFrame>
        <p:nvGraphicFramePr>
          <p:cNvPr id="6" name="表 5"/>
          <p:cNvGraphicFramePr>
            <a:graphicFrameLocks noGrp="1"/>
          </p:cNvGraphicFramePr>
          <p:nvPr>
            <p:extLst>
              <p:ext uri="{D42A27DB-BD31-4B8C-83A1-F6EECF244321}">
                <p14:modId xmlns:p14="http://schemas.microsoft.com/office/powerpoint/2010/main" val="4055294556"/>
              </p:ext>
            </p:extLst>
          </p:nvPr>
        </p:nvGraphicFramePr>
        <p:xfrm>
          <a:off x="344488" y="1268762"/>
          <a:ext cx="9217023" cy="5256582"/>
        </p:xfrm>
        <a:graphic>
          <a:graphicData uri="http://schemas.openxmlformats.org/drawingml/2006/table">
            <a:tbl>
              <a:tblPr firstCol="1" bandRow="1"/>
              <a:tblGrid>
                <a:gridCol w="813267"/>
                <a:gridCol w="1536170"/>
                <a:gridCol w="3433793"/>
                <a:gridCol w="3433793"/>
              </a:tblGrid>
              <a:tr h="259219">
                <a:tc gridSpan="2">
                  <a:txBody>
                    <a:bodyPr/>
                    <a:lstStyle>
                      <a:lvl1pPr marL="0" algn="l" defTabSz="672541" rtl="0" eaLnBrk="1" latinLnBrk="0" hangingPunct="1">
                        <a:defRPr kumimoji="1" sz="1300" kern="1200">
                          <a:solidFill>
                            <a:schemeClr val="tx1"/>
                          </a:solidFill>
                          <a:latin typeface="Gill Sans MT"/>
                        </a:defRPr>
                      </a:lvl1pPr>
                      <a:lvl2pPr marL="336271" algn="l" defTabSz="672541" rtl="0" eaLnBrk="1" latinLnBrk="0" hangingPunct="1">
                        <a:defRPr kumimoji="1" sz="1300" kern="1200">
                          <a:solidFill>
                            <a:schemeClr val="tx1"/>
                          </a:solidFill>
                          <a:latin typeface="Gill Sans MT"/>
                        </a:defRPr>
                      </a:lvl2pPr>
                      <a:lvl3pPr marL="672541" algn="l" defTabSz="672541" rtl="0" eaLnBrk="1" latinLnBrk="0" hangingPunct="1">
                        <a:defRPr kumimoji="1" sz="1300" kern="1200">
                          <a:solidFill>
                            <a:schemeClr val="tx1"/>
                          </a:solidFill>
                          <a:latin typeface="Gill Sans MT"/>
                        </a:defRPr>
                      </a:lvl3pPr>
                      <a:lvl4pPr marL="1008812" algn="l" defTabSz="672541" rtl="0" eaLnBrk="1" latinLnBrk="0" hangingPunct="1">
                        <a:defRPr kumimoji="1" sz="1300" kern="1200">
                          <a:solidFill>
                            <a:schemeClr val="tx1"/>
                          </a:solidFill>
                          <a:latin typeface="Gill Sans MT"/>
                        </a:defRPr>
                      </a:lvl4pPr>
                      <a:lvl5pPr marL="1345082" algn="l" defTabSz="672541" rtl="0" eaLnBrk="1" latinLnBrk="0" hangingPunct="1">
                        <a:defRPr kumimoji="1" sz="1300" kern="1200">
                          <a:solidFill>
                            <a:schemeClr val="tx1"/>
                          </a:solidFill>
                          <a:latin typeface="Gill Sans MT"/>
                        </a:defRPr>
                      </a:lvl5pPr>
                      <a:lvl6pPr marL="1681353" algn="l" defTabSz="672541" rtl="0" eaLnBrk="1" latinLnBrk="0" hangingPunct="1">
                        <a:defRPr kumimoji="1" sz="1300" kern="1200">
                          <a:solidFill>
                            <a:schemeClr val="tx1"/>
                          </a:solidFill>
                          <a:latin typeface="Gill Sans MT"/>
                        </a:defRPr>
                      </a:lvl6pPr>
                      <a:lvl7pPr marL="2017624" algn="l" defTabSz="672541" rtl="0" eaLnBrk="1" latinLnBrk="0" hangingPunct="1">
                        <a:defRPr kumimoji="1" sz="1300" kern="1200">
                          <a:solidFill>
                            <a:schemeClr val="tx1"/>
                          </a:solidFill>
                          <a:latin typeface="Gill Sans MT"/>
                        </a:defRPr>
                      </a:lvl7pPr>
                      <a:lvl8pPr marL="2353894" algn="l" defTabSz="672541" rtl="0" eaLnBrk="1" latinLnBrk="0" hangingPunct="1">
                        <a:defRPr kumimoji="1" sz="1300" kern="1200">
                          <a:solidFill>
                            <a:schemeClr val="tx1"/>
                          </a:solidFill>
                          <a:latin typeface="Gill Sans MT"/>
                        </a:defRPr>
                      </a:lvl8pPr>
                      <a:lvl9pPr marL="2690165" algn="l" defTabSz="672541" rtl="0" eaLnBrk="1" latinLnBrk="0" hangingPunct="1">
                        <a:defRPr kumimoji="1" sz="1300" kern="1200">
                          <a:solidFill>
                            <a:schemeClr val="tx1"/>
                          </a:solidFill>
                          <a:latin typeface="Gill Sans MT"/>
                        </a:defRPr>
                      </a:lvl9pPr>
                    </a:lstStyle>
                    <a:p>
                      <a:pPr algn="ctr"/>
                      <a:r>
                        <a:rPr kumimoji="1" lang="ja-JP" altLang="en-US" sz="1100" b="1"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賞</a:t>
                      </a:r>
                      <a:endParaRPr kumimoji="1" lang="ja-JP" altLang="en-US" sz="11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kumimoji="1" lang="ja-JP" altLang="en-US"/>
                    </a:p>
                  </a:txBody>
                  <a:tcPr/>
                </a:tc>
                <a:tc>
                  <a:txBody>
                    <a:bodyPr/>
                    <a:lstStyle>
                      <a:lvl1pPr marL="0" algn="l" defTabSz="672541" rtl="0" eaLnBrk="1" latinLnBrk="0" hangingPunct="1">
                        <a:defRPr kumimoji="1" sz="1300" kern="1200">
                          <a:solidFill>
                            <a:schemeClr val="tx1"/>
                          </a:solidFill>
                          <a:latin typeface="Gill Sans MT"/>
                        </a:defRPr>
                      </a:lvl1pPr>
                      <a:lvl2pPr marL="336271" algn="l" defTabSz="672541" rtl="0" eaLnBrk="1" latinLnBrk="0" hangingPunct="1">
                        <a:defRPr kumimoji="1" sz="1300" kern="1200">
                          <a:solidFill>
                            <a:schemeClr val="tx1"/>
                          </a:solidFill>
                          <a:latin typeface="Gill Sans MT"/>
                        </a:defRPr>
                      </a:lvl2pPr>
                      <a:lvl3pPr marL="672541" algn="l" defTabSz="672541" rtl="0" eaLnBrk="1" latinLnBrk="0" hangingPunct="1">
                        <a:defRPr kumimoji="1" sz="1300" kern="1200">
                          <a:solidFill>
                            <a:schemeClr val="tx1"/>
                          </a:solidFill>
                          <a:latin typeface="Gill Sans MT"/>
                        </a:defRPr>
                      </a:lvl3pPr>
                      <a:lvl4pPr marL="1008812" algn="l" defTabSz="672541" rtl="0" eaLnBrk="1" latinLnBrk="0" hangingPunct="1">
                        <a:defRPr kumimoji="1" sz="1300" kern="1200">
                          <a:solidFill>
                            <a:schemeClr val="tx1"/>
                          </a:solidFill>
                          <a:latin typeface="Gill Sans MT"/>
                        </a:defRPr>
                      </a:lvl4pPr>
                      <a:lvl5pPr marL="1345082" algn="l" defTabSz="672541" rtl="0" eaLnBrk="1" latinLnBrk="0" hangingPunct="1">
                        <a:defRPr kumimoji="1" sz="1300" kern="1200">
                          <a:solidFill>
                            <a:schemeClr val="tx1"/>
                          </a:solidFill>
                          <a:latin typeface="Gill Sans MT"/>
                        </a:defRPr>
                      </a:lvl5pPr>
                      <a:lvl6pPr marL="1681353" algn="l" defTabSz="672541" rtl="0" eaLnBrk="1" latinLnBrk="0" hangingPunct="1">
                        <a:defRPr kumimoji="1" sz="1300" kern="1200">
                          <a:solidFill>
                            <a:schemeClr val="tx1"/>
                          </a:solidFill>
                          <a:latin typeface="Gill Sans MT"/>
                        </a:defRPr>
                      </a:lvl6pPr>
                      <a:lvl7pPr marL="2017624" algn="l" defTabSz="672541" rtl="0" eaLnBrk="1" latinLnBrk="0" hangingPunct="1">
                        <a:defRPr kumimoji="1" sz="1300" kern="1200">
                          <a:solidFill>
                            <a:schemeClr val="tx1"/>
                          </a:solidFill>
                          <a:latin typeface="Gill Sans MT"/>
                        </a:defRPr>
                      </a:lvl7pPr>
                      <a:lvl8pPr marL="2353894" algn="l" defTabSz="672541" rtl="0" eaLnBrk="1" latinLnBrk="0" hangingPunct="1">
                        <a:defRPr kumimoji="1" sz="1300" kern="1200">
                          <a:solidFill>
                            <a:schemeClr val="tx1"/>
                          </a:solidFill>
                          <a:latin typeface="Gill Sans MT"/>
                        </a:defRPr>
                      </a:lvl8pPr>
                      <a:lvl9pPr marL="2690165" algn="l" defTabSz="672541" rtl="0" eaLnBrk="1" latinLnBrk="0" hangingPunct="1">
                        <a:defRPr kumimoji="1" sz="1300" kern="1200">
                          <a:solidFill>
                            <a:schemeClr val="tx1"/>
                          </a:solidFill>
                          <a:latin typeface="Gill Sans MT"/>
                        </a:defRPr>
                      </a:lvl9pPr>
                    </a:lstStyle>
                    <a:p>
                      <a:pPr algn="ctr"/>
                      <a:r>
                        <a:rPr kumimoji="1" lang="ja-JP" altLang="en-US" sz="1100" b="1"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受賞対象</a:t>
                      </a:r>
                      <a:endParaRPr kumimoji="1" lang="ja-JP" altLang="en-US" sz="11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72541" rtl="0" eaLnBrk="1" latinLnBrk="0" hangingPunct="1">
                        <a:defRPr kumimoji="1" sz="1300" kern="1200">
                          <a:solidFill>
                            <a:schemeClr val="tx1"/>
                          </a:solidFill>
                          <a:latin typeface="Gill Sans MT"/>
                        </a:defRPr>
                      </a:lvl1pPr>
                      <a:lvl2pPr marL="336271" algn="l" defTabSz="672541" rtl="0" eaLnBrk="1" latinLnBrk="0" hangingPunct="1">
                        <a:defRPr kumimoji="1" sz="1300" kern="1200">
                          <a:solidFill>
                            <a:schemeClr val="tx1"/>
                          </a:solidFill>
                          <a:latin typeface="Gill Sans MT"/>
                        </a:defRPr>
                      </a:lvl2pPr>
                      <a:lvl3pPr marL="672541" algn="l" defTabSz="672541" rtl="0" eaLnBrk="1" latinLnBrk="0" hangingPunct="1">
                        <a:defRPr kumimoji="1" sz="1300" kern="1200">
                          <a:solidFill>
                            <a:schemeClr val="tx1"/>
                          </a:solidFill>
                          <a:latin typeface="Gill Sans MT"/>
                        </a:defRPr>
                      </a:lvl3pPr>
                      <a:lvl4pPr marL="1008812" algn="l" defTabSz="672541" rtl="0" eaLnBrk="1" latinLnBrk="0" hangingPunct="1">
                        <a:defRPr kumimoji="1" sz="1300" kern="1200">
                          <a:solidFill>
                            <a:schemeClr val="tx1"/>
                          </a:solidFill>
                          <a:latin typeface="Gill Sans MT"/>
                        </a:defRPr>
                      </a:lvl4pPr>
                      <a:lvl5pPr marL="1345082" algn="l" defTabSz="672541" rtl="0" eaLnBrk="1" latinLnBrk="0" hangingPunct="1">
                        <a:defRPr kumimoji="1" sz="1300" kern="1200">
                          <a:solidFill>
                            <a:schemeClr val="tx1"/>
                          </a:solidFill>
                          <a:latin typeface="Gill Sans MT"/>
                        </a:defRPr>
                      </a:lvl5pPr>
                      <a:lvl6pPr marL="1681353" algn="l" defTabSz="672541" rtl="0" eaLnBrk="1" latinLnBrk="0" hangingPunct="1">
                        <a:defRPr kumimoji="1" sz="1300" kern="1200">
                          <a:solidFill>
                            <a:schemeClr val="tx1"/>
                          </a:solidFill>
                          <a:latin typeface="Gill Sans MT"/>
                        </a:defRPr>
                      </a:lvl6pPr>
                      <a:lvl7pPr marL="2017624" algn="l" defTabSz="672541" rtl="0" eaLnBrk="1" latinLnBrk="0" hangingPunct="1">
                        <a:defRPr kumimoji="1" sz="1300" kern="1200">
                          <a:solidFill>
                            <a:schemeClr val="tx1"/>
                          </a:solidFill>
                          <a:latin typeface="Gill Sans MT"/>
                        </a:defRPr>
                      </a:lvl7pPr>
                      <a:lvl8pPr marL="2353894" algn="l" defTabSz="672541" rtl="0" eaLnBrk="1" latinLnBrk="0" hangingPunct="1">
                        <a:defRPr kumimoji="1" sz="1300" kern="1200">
                          <a:solidFill>
                            <a:schemeClr val="tx1"/>
                          </a:solidFill>
                          <a:latin typeface="Gill Sans MT"/>
                        </a:defRPr>
                      </a:lvl8pPr>
                      <a:lvl9pPr marL="2690165" algn="l" defTabSz="672541" rtl="0" eaLnBrk="1" latinLnBrk="0" hangingPunct="1">
                        <a:defRPr kumimoji="1" sz="1300" kern="1200">
                          <a:solidFill>
                            <a:schemeClr val="tx1"/>
                          </a:solidFill>
                          <a:latin typeface="Gill Sans MT"/>
                        </a:defRPr>
                      </a:lvl9pPr>
                    </a:lstStyle>
                    <a:p>
                      <a:pPr algn="ctr"/>
                      <a:r>
                        <a:rPr kumimoji="1" lang="ja-JP" altLang="en-US" sz="1100" b="1"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受賞者</a:t>
                      </a:r>
                      <a:endParaRPr kumimoji="1" lang="ja-JP" altLang="en-US" sz="11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426948">
                <a:tc gridSpan="2">
                  <a:txBody>
                    <a:bodyPr/>
                    <a:lstStyle/>
                    <a:p>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最優秀賞</a:t>
                      </a:r>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r>
                        <a:rPr kumimoji="1" lang="ja-JP" altLang="en-US"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クルマと道の未来を描く もっと！ しずみ</a:t>
                      </a:r>
                      <a:r>
                        <a:rPr kumimoji="1" lang="ja-JP" altLang="en-US" sz="1100" b="1" baseline="0" dirty="0" err="1"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ち</a:t>
                      </a:r>
                      <a:r>
                        <a:rPr kumimoji="1" lang="en-US" altLang="ja-JP"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info</a:t>
                      </a:r>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静岡市、トヨタ</a:t>
                      </a:r>
                      <a:r>
                        <a:rPr kumimoji="1" lang="en-US" altLang="ja-JP"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開発センター</a:t>
                      </a:r>
                      <a:endParaRPr kumimoji="1" lang="ja-JP" altLang="en-US" sz="1100"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82179">
                <a:tc gridSpan="2">
                  <a:txBody>
                    <a:bodyPr/>
                    <a:lstStyle/>
                    <a:p>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優秀賞</a:t>
                      </a:r>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r>
                        <a:rPr kumimoji="1" lang="zh-TW" altLang="en-US"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政府標準利用規約改定（第</a:t>
                      </a:r>
                      <a:r>
                        <a:rPr kumimoji="1" lang="en-US" altLang="zh-TW"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2.0</a:t>
                      </a:r>
                      <a:r>
                        <a:rPr kumimoji="1" lang="zh-TW" altLang="en-US"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版）</a:t>
                      </a:r>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内閣官房　情報通信技術（</a:t>
                      </a:r>
                      <a:r>
                        <a:rPr kumimoji="1" lang="en-US" altLang="ja-JP"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）総合戦略室</a:t>
                      </a:r>
                      <a:endParaRPr kumimoji="1" lang="ja-JP" altLang="en-US" sz="1100"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26948">
                <a:tc gridSpan="2">
                  <a:txBody>
                    <a:bodyPr/>
                    <a:lstStyle/>
                    <a:p>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優秀賞</a:t>
                      </a:r>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国土地理院におけるオープンイノベーションの取り組み</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国土地理院</a:t>
                      </a:r>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地理空間情報部　情報普及課</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26948">
                <a:tc gridSpan="2">
                  <a:txBody>
                    <a:bodyPr/>
                    <a:lstStyle/>
                    <a:p>
                      <a:r>
                        <a:rPr kumimoji="1" lang="ja-JP" altLang="en-US"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広域データ賞</a:t>
                      </a:r>
                      <a:endParaRPr kumimoji="1" lang="ja-JP" altLang="en-US" sz="1100" b="0"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福井県・県内１７市町におけるオープンデータの共同公開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福井県及び県内</a:t>
                      </a:r>
                      <a:r>
                        <a:rPr kumimoji="1" lang="en-US" altLang="ja-JP"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市町</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26948">
                <a:tc>
                  <a:txBody>
                    <a:bodyPr/>
                    <a:lstStyle/>
                    <a:p>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kumimoji="1" lang="ja-JP" altLang="en-US"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笑顔賞（</a:t>
                      </a:r>
                      <a:r>
                        <a:rPr kumimoji="1" lang="en-US" altLang="ja-JP"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jig.jp</a:t>
                      </a:r>
                      <a:r>
                        <a:rPr kumimoji="1" lang="ja-JP" altLang="en-US"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SIM</a:t>
                      </a:r>
                      <a:r>
                        <a:rPr kumimoji="1" lang="ja-JP" altLang="en-US"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熊本</a:t>
                      </a:r>
                      <a:r>
                        <a:rPr kumimoji="1" lang="en-US" altLang="ja-JP"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（対話型自治体経営シミュレーションゲーム）</a:t>
                      </a:r>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くまもと</a:t>
                      </a:r>
                      <a:r>
                        <a:rPr kumimoji="1" lang="en-US" altLang="ja-JP"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SMILE</a:t>
                      </a:r>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ネット（熊本県職員自主活動グループ）</a:t>
                      </a:r>
                      <a:endParaRPr kumimoji="1" lang="ja-JP" altLang="en-US" sz="1100"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594678">
                <a:tc>
                  <a:txBody>
                    <a:bodyPr/>
                    <a:lstStyle/>
                    <a:p>
                      <a:endParaRPr kumimoji="1" lang="en-US" altLang="ja-JP"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Open Knowledge</a:t>
                      </a:r>
                      <a:r>
                        <a:rPr kumimoji="1" lang="ja-JP" altLang="en-US"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賞</a:t>
                      </a:r>
                      <a:endParaRPr kumimoji="1" lang="en-US" altLang="ja-JP"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OKFJ</a:t>
                      </a:r>
                      <a:r>
                        <a:rPr kumimoji="1" lang="ja-JP" altLang="en-US"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国土地理院におけるオープンイノベーションの取り組み</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国土地理院</a:t>
                      </a:r>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地理空間情報部　情報普及課</a:t>
                      </a: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7729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endParaRPr kumimoji="1" lang="ja-JP" altLang="en-US"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1100" b="0" baseline="0" dirty="0" err="1"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CiP</a:t>
                      </a:r>
                      <a:r>
                        <a:rPr kumimoji="1" lang="ja-JP" altLang="en-US"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協議会賞</a:t>
                      </a:r>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社会資源プラットフォーム ミルモシリーズ</a:t>
                      </a:r>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株式会社ウェルモ</a:t>
                      </a:r>
                      <a:endParaRPr kumimoji="1" lang="ja-JP" altLang="en-US" sz="1100"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26948">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スポンサー賞</a:t>
                      </a: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zh-TW" altLang="en-US"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全国地質調査業協会連合会</a:t>
                      </a:r>
                      <a:r>
                        <a:rPr kumimoji="1" lang="ja-JP" altLang="en-US"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賞</a:t>
                      </a:r>
                      <a:endParaRPr kumimoji="1" lang="ja-JP" altLang="en-US" sz="1100" b="0"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国土地理院におけるオープンイノベーションの取り組み</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zh-TW"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国土地理院</a:t>
                      </a:r>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地理空間情報部　情報普及課</a:t>
                      </a: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77290">
                <a:tc>
                  <a:txBody>
                    <a:bodyPr/>
                    <a:lstStyle/>
                    <a:p>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日本</a:t>
                      </a:r>
                      <a:r>
                        <a:rPr kumimoji="1" lang="en-US" altLang="ja-JP"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IBM</a:t>
                      </a:r>
                      <a:r>
                        <a:rPr kumimoji="1" lang="ja-JP" altLang="en-US"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賞</a:t>
                      </a:r>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Code for Japan Summit 2015</a:t>
                      </a:r>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一般社団法人コード・フォー・ジャパン </a:t>
                      </a:r>
                      <a:endParaRPr kumimoji="1" lang="ja-JP" altLang="en-US" sz="1100"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26948">
                <a:tc>
                  <a:txBody>
                    <a:bodyPr/>
                    <a:lstStyle/>
                    <a:p>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日本マイクロソフト賞</a:t>
                      </a:r>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札幌オープンデータ協議会の活動</a:t>
                      </a:r>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札幌市、札幌市内の観光・スポーツ関連団体等</a:t>
                      </a:r>
                      <a:endParaRPr kumimoji="1" lang="ja-JP" altLang="en-US" sz="1100"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26948">
                <a:tc>
                  <a:txBody>
                    <a:bodyPr/>
                    <a:lstStyle/>
                    <a:p>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ニューメディアリスク協会賞</a:t>
                      </a:r>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政務活動費や国会議員資産の集計結果の</a:t>
                      </a:r>
                      <a:r>
                        <a:rPr kumimoji="1" lang="en-US" altLang="ja-JP"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CSV</a:t>
                      </a:r>
                      <a:r>
                        <a:rPr kumimoji="1" lang="ja-JP" altLang="en-US"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ファイル公開</a:t>
                      </a:r>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朝日新聞デジタル編集部、大阪社会部、政治部</a:t>
                      </a:r>
                      <a:endParaRPr kumimoji="1" lang="ja-JP" altLang="en-US" sz="1100"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77290">
                <a:tc>
                  <a:txBody>
                    <a:bodyPr/>
                    <a:lstStyle/>
                    <a:p>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noFill/>
                    </a:lnT>
                    <a:lnB w="12700" cmpd="sng">
                      <a:solidFill>
                        <a:sysClr val="windowText" lastClr="000000"/>
                      </a:solidFill>
                    </a:lnB>
                    <a:lnTlToBr w="12700" cmpd="sng">
                      <a:noFill/>
                      <a:prstDash val="solid"/>
                    </a:lnTlToBr>
                    <a:lnBlToTr w="12700" cmpd="sng">
                      <a:noFill/>
                      <a:prstDash val="solid"/>
                    </a:lnBlToTr>
                    <a:noFill/>
                  </a:tcPr>
                </a:tc>
                <a:tc>
                  <a:txBody>
                    <a:bodyPr/>
                    <a:lstStyle/>
                    <a:p>
                      <a:r>
                        <a:rPr kumimoji="1" lang="ja-JP" altLang="en-US"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融合研究所賞</a:t>
                      </a:r>
                      <a:endParaRPr kumimoji="1" lang="ja-JP" altLang="en-US" sz="1100" b="0"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r>
                        <a:rPr kumimoji="1" lang="en-US" altLang="ja-JP"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Umbrella stand</a:t>
                      </a:r>
                      <a:r>
                        <a:rPr kumimoji="1" lang="ja-JP" altLang="en-US"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及び</a:t>
                      </a:r>
                      <a:r>
                        <a:rPr kumimoji="1" lang="en-US" altLang="ja-JP"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Dust bin</a:t>
                      </a:r>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r>
                        <a:rPr kumimoji="1" lang="en-US" altLang="ja-JP"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KDDI</a:t>
                      </a:r>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株式会社</a:t>
                      </a:r>
                      <a:endParaRPr kumimoji="1" lang="ja-JP" altLang="en-US" sz="1100"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r>
            </a:tbl>
          </a:graphicData>
        </a:graphic>
      </p:graphicFrame>
      <p:sp>
        <p:nvSpPr>
          <p:cNvPr id="7" name="テキスト ボックス 6"/>
          <p:cNvSpPr txBox="1"/>
          <p:nvPr/>
        </p:nvSpPr>
        <p:spPr>
          <a:xfrm>
            <a:off x="242570" y="899428"/>
            <a:ext cx="2550698" cy="369332"/>
          </a:xfrm>
          <a:prstGeom prst="rect">
            <a:avLst/>
          </a:prstGeom>
          <a:noFill/>
        </p:spPr>
        <p:txBody>
          <a:bodyPr wrap="none" rtlCol="0">
            <a:spAutoFit/>
          </a:bodyPr>
          <a:lstStyle/>
          <a:p>
            <a:pPr marL="285750" indent="-285750" algn="l">
              <a:buClr>
                <a:schemeClr val="accent2"/>
              </a:buClr>
              <a:buFont typeface="Wingdings" panose="05000000000000000000" pitchFamily="2" charset="2"/>
              <a:buChar char="n"/>
            </a:pPr>
            <a:r>
              <a:rPr kumimoji="1" lang="ja-JP" altLang="en-US" dirty="0" smtClean="0">
                <a:solidFill>
                  <a:schemeClr val="bg2"/>
                </a:solidFill>
                <a:latin typeface="+mn-ea"/>
                <a:ea typeface="+mn-ea"/>
                <a:cs typeface="ヒラギノ角ゴ ProN W6"/>
              </a:rPr>
              <a:t>勝手表彰受賞者一覧</a:t>
            </a:r>
          </a:p>
        </p:txBody>
      </p:sp>
    </p:spTree>
    <p:extLst>
      <p:ext uri="{BB962C8B-B14F-4D97-AF65-F5344CB8AC3E}">
        <p14:creationId xmlns:p14="http://schemas.microsoft.com/office/powerpoint/2010/main" val="826269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2020</a:t>
            </a:r>
            <a:r>
              <a:rPr lang="ja-JP" altLang="en-US" dirty="0" smtClean="0"/>
              <a:t>オープンデータシティ推進</a:t>
            </a:r>
            <a:r>
              <a:rPr kumimoji="1" lang="ja-JP" altLang="en-US" dirty="0" smtClean="0"/>
              <a:t>委員会（第</a:t>
            </a:r>
            <a:r>
              <a:rPr lang="ja-JP" altLang="en-US" dirty="0"/>
              <a:t>４</a:t>
            </a:r>
            <a:r>
              <a:rPr kumimoji="1" lang="ja-JP" altLang="en-US" dirty="0" smtClean="0"/>
              <a:t>回）</a:t>
            </a:r>
            <a:endParaRPr kumimoji="1" lang="ja-JP" altLang="en-US" dirty="0"/>
          </a:p>
        </p:txBody>
      </p:sp>
      <p:sp>
        <p:nvSpPr>
          <p:cNvPr id="3" name="コンテンツ プレースホルダー 2"/>
          <p:cNvSpPr>
            <a:spLocks noGrp="1"/>
          </p:cNvSpPr>
          <p:nvPr>
            <p:ph idx="1"/>
          </p:nvPr>
        </p:nvSpPr>
        <p:spPr>
          <a:xfrm>
            <a:off x="351414" y="1143001"/>
            <a:ext cx="9146415" cy="2069976"/>
          </a:xfrm>
        </p:spPr>
        <p:txBody>
          <a:bodyPr/>
          <a:lstStyle/>
          <a:p>
            <a:r>
              <a:rPr kumimoji="1" lang="ja-JP" altLang="en-US" dirty="0" smtClean="0"/>
              <a:t>第４回アジェンダ</a:t>
            </a:r>
            <a:endParaRPr kumimoji="1" lang="en-US" altLang="ja-JP" dirty="0" smtClean="0"/>
          </a:p>
          <a:p>
            <a:pPr marL="533400" lvl="2" indent="0">
              <a:buNone/>
            </a:pPr>
            <a:r>
              <a:rPr lang="ja-JP" altLang="en-US" dirty="0"/>
              <a:t>１．地方創生に資するデータ活用プラン　最終報告（４件）</a:t>
            </a:r>
          </a:p>
          <a:p>
            <a:pPr marL="533400" lvl="2" indent="0">
              <a:buNone/>
            </a:pPr>
            <a:r>
              <a:rPr lang="ja-JP" altLang="en-US" dirty="0"/>
              <a:t>２．地方公共団体のデータ活用事例紹介</a:t>
            </a:r>
          </a:p>
          <a:p>
            <a:pPr marL="533400" lvl="2" indent="0">
              <a:buNone/>
            </a:pPr>
            <a:r>
              <a:rPr lang="ja-JP" altLang="en-US" dirty="0"/>
              <a:t>３．</a:t>
            </a:r>
            <a:r>
              <a:rPr lang="en-US" altLang="ja-JP" dirty="0"/>
              <a:t>2012</a:t>
            </a:r>
            <a:r>
              <a:rPr lang="ja-JP" altLang="en-US" dirty="0"/>
              <a:t>年ロンドンオリンピック大会におけるオープンデータの推進について</a:t>
            </a:r>
          </a:p>
          <a:p>
            <a:pPr marL="533400" lvl="2" indent="0">
              <a:buNone/>
            </a:pPr>
            <a:r>
              <a:rPr lang="ja-JP" altLang="en-US" dirty="0"/>
              <a:t>４．</a:t>
            </a:r>
            <a:r>
              <a:rPr lang="ja-JP" altLang="en-US" dirty="0" smtClean="0"/>
              <a:t>その他</a:t>
            </a:r>
          </a:p>
          <a:p>
            <a:r>
              <a:rPr kumimoji="1" lang="ja-JP" altLang="en-US" dirty="0" smtClean="0"/>
              <a:t>地方創生に資するデータ活用プラン進捗報告</a:t>
            </a:r>
            <a:endParaRPr lang="en-US" altLang="ja-JP"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9</a:t>
            </a:fld>
            <a:endParaRPr lang="en-US" altLang="ja-JP"/>
          </a:p>
        </p:txBody>
      </p:sp>
      <p:sp>
        <p:nvSpPr>
          <p:cNvPr id="5" name="コンテンツ プレースホルダー 2"/>
          <p:cNvSpPr txBox="1">
            <a:spLocks/>
          </p:cNvSpPr>
          <p:nvPr/>
        </p:nvSpPr>
        <p:spPr bwMode="auto">
          <a:xfrm>
            <a:off x="344489" y="3068961"/>
            <a:ext cx="4896543" cy="3528392"/>
          </a:xfrm>
          <a:prstGeom prst="rect">
            <a:avLst/>
          </a:prstGeom>
          <a:noFill/>
          <a:ln w="9525">
            <a:noFill/>
            <a:miter lim="800000"/>
            <a:headEnd/>
            <a:tailEnd/>
          </a:ln>
        </p:spPr>
        <p:txBody>
          <a:bodyPr vert="horz" wrap="square" lIns="0" tIns="33622" rIns="0" bIns="33622" numCol="1" anchor="t" anchorCtr="0" compatLnSpc="1">
            <a:prstTxWarp prst="textNoShape">
              <a:avLst/>
            </a:prstTxWarp>
            <a:normAutofit lnSpcReduction="10000"/>
          </a:bodyPr>
          <a:lst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lvl="1" latinLnBrk="0"/>
            <a:r>
              <a:rPr lang="ja-JP" altLang="en-US" kern="0" dirty="0" smtClean="0"/>
              <a:t>日本ユニシス／神奈川県横浜市</a:t>
            </a:r>
            <a:endParaRPr lang="en-US" altLang="ja-JP" kern="0" dirty="0" smtClean="0"/>
          </a:p>
          <a:p>
            <a:pPr lvl="2" latinLnBrk="0"/>
            <a:r>
              <a:rPr lang="ja-JP" altLang="en-US" kern="0" dirty="0" smtClean="0"/>
              <a:t>地方金融機関（信用金庫など）が地方自治体とダブルケア事業者とをつなぎ、オープンデータを使った情報提供等を推進、設立支援、事業支援、事業拡大支援、事業転換支援等を</a:t>
            </a:r>
            <a:r>
              <a:rPr lang="en-US" altLang="ja-JP" kern="0" dirty="0" smtClean="0"/>
              <a:t>11</a:t>
            </a:r>
            <a:r>
              <a:rPr lang="ja-JP" altLang="en-US" kern="0" dirty="0" smtClean="0"/>
              <a:t>社に実施</a:t>
            </a:r>
            <a:endParaRPr lang="en-US" altLang="ja-JP" kern="0" dirty="0" smtClean="0"/>
          </a:p>
          <a:p>
            <a:pPr lvl="2" latinLnBrk="0"/>
            <a:r>
              <a:rPr lang="ja-JP" altLang="en-US" kern="0" dirty="0" smtClean="0"/>
              <a:t>例えば、地区別介護受給バランス情報等を提供</a:t>
            </a:r>
            <a:endParaRPr lang="en-US" altLang="ja-JP" kern="0" dirty="0" smtClean="0"/>
          </a:p>
          <a:p>
            <a:pPr lvl="2" latinLnBrk="0"/>
            <a:r>
              <a:rPr lang="ja-JP" altLang="en-US" kern="0" dirty="0" smtClean="0"/>
              <a:t>利用者（事業者）アンケートで７～８割以上が効果あり、継続意向</a:t>
            </a:r>
            <a:endParaRPr lang="en-US" altLang="ja-JP" kern="0" dirty="0" smtClean="0"/>
          </a:p>
          <a:p>
            <a:pPr lvl="2" latinLnBrk="0"/>
            <a:r>
              <a:rPr lang="ja-JP" altLang="en-US" kern="0" dirty="0" smtClean="0"/>
              <a:t>オープンデータを利用することで、情報収集の負担軽減、データを可視化して提供するだけで十分な価値があり新たな気付きが得られる等が分かった</a:t>
            </a:r>
            <a:endParaRPr lang="en-US" altLang="ja-JP" kern="0" dirty="0" smtClean="0"/>
          </a:p>
          <a:p>
            <a:pPr lvl="2" latinLnBrk="0"/>
            <a:r>
              <a:rPr lang="ja-JP" altLang="en-US" kern="0" dirty="0" smtClean="0"/>
              <a:t>今後は自治体の公開基準を標準化してデータを増やすことや多分や</a:t>
            </a:r>
            <a:r>
              <a:rPr lang="ja-JP" altLang="en-US" kern="0" dirty="0" err="1" smtClean="0"/>
              <a:t>への</a:t>
            </a:r>
            <a:r>
              <a:rPr lang="ja-JP" altLang="en-US" kern="0" dirty="0" smtClean="0"/>
              <a:t>展開も検討</a:t>
            </a:r>
          </a:p>
          <a:p>
            <a:pPr lvl="2" latinLnBrk="0"/>
            <a:endParaRPr lang="en-US" altLang="ja-JP" kern="0" dirty="0" smtClean="0"/>
          </a:p>
          <a:p>
            <a:pPr lvl="2" latinLnBrk="0"/>
            <a:endParaRPr lang="en-US" altLang="ja-JP" kern="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3643" y="3356992"/>
            <a:ext cx="4352481" cy="2448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0208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VLEDパワポ基本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Helvetica Neue Medium"/>
        <a:ea typeface="メイリオ"/>
        <a:cs typeface="ＤＦＧ平成ゴシック体W7"/>
      </a:majorFont>
      <a:minorFont>
        <a:latin typeface="Arial"/>
        <a:ea typeface="メイリオ"/>
        <a:cs typeface="ＤＦＧ平成ゴシック体W7"/>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square" rtlCol="0">
        <a:spAutoFit/>
      </a:bodyPr>
      <a:lstStyle>
        <a:defPPr algn="l">
          <a:defRPr kumimoji="1" dirty="0" smtClean="0">
            <a:solidFill>
              <a:schemeClr val="bg2"/>
            </a:solidFill>
            <a:latin typeface="ヒラギノ角ゴ ProN W6"/>
            <a:ea typeface="ヒラギノ角ゴ ProN W6"/>
            <a:cs typeface="ヒラギノ角ゴ ProN W6"/>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DE00921D-40F7-43B6-BD6D-305108E5D07E}" vid="{133BE196-5EE9-4F4C-B01D-66311A1AA8D5}"/>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VLEDパワポ基本テンプレート</Template>
  <TotalTime>0</TotalTime>
  <Words>1474</Words>
  <Application>Microsoft Office PowerPoint</Application>
  <PresentationFormat>A4 210 x 297 mm</PresentationFormat>
  <Paragraphs>195</Paragraphs>
  <Slides>14</Slides>
  <Notes>0</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14</vt:i4>
      </vt:variant>
    </vt:vector>
  </HeadingPairs>
  <TitlesOfParts>
    <vt:vector size="30" baseType="lpstr">
      <vt:lpstr>ＤＦＧ華康ゴシック体W5</vt:lpstr>
      <vt:lpstr>ＤＦＧ平成ゴシック体W3</vt:lpstr>
      <vt:lpstr>ＤＦＧ平成ゴシック体W7</vt:lpstr>
      <vt:lpstr>Franklin Gothic Demi</vt:lpstr>
      <vt:lpstr>굴림</vt:lpstr>
      <vt:lpstr>Meiryo UI</vt:lpstr>
      <vt:lpstr>ＭＳ Ｐゴシック</vt:lpstr>
      <vt:lpstr>ＭＳ Ｐ明朝</vt:lpstr>
      <vt:lpstr>ヒラギノ角ゴ ProN W3</vt:lpstr>
      <vt:lpstr>ヒラギノ角ゴ ProN W6</vt:lpstr>
      <vt:lpstr>メイリオ</vt:lpstr>
      <vt:lpstr>平成明朝</vt:lpstr>
      <vt:lpstr>Arial</vt:lpstr>
      <vt:lpstr>Calibri</vt:lpstr>
      <vt:lpstr>Wingdings</vt:lpstr>
      <vt:lpstr>VLEDパワポ基本テンプレート</vt:lpstr>
      <vt:lpstr>他の委員会の開催報告</vt:lpstr>
      <vt:lpstr>各委員会の開催状況</vt:lpstr>
      <vt:lpstr>データガバナンス委員会（第２回）</vt:lpstr>
      <vt:lpstr>データガバナンス委員会（第２回）</vt:lpstr>
      <vt:lpstr>利活用・普及委員会（第３回）</vt:lpstr>
      <vt:lpstr>利活用・普及委員会（第３回）</vt:lpstr>
      <vt:lpstr>利活用・普及委員会（第４回）</vt:lpstr>
      <vt:lpstr>利活用・普及委員会（第４回）</vt:lpstr>
      <vt:lpstr>2020オープンデータシティ推進委員会（第４回）</vt:lpstr>
      <vt:lpstr>2020オープンデータシティ推進委員会（第３回）</vt:lpstr>
      <vt:lpstr>2020オープンデータシティ推進委員会（第３回）</vt:lpstr>
      <vt:lpstr>2020オープンデータシティ推進委員会（第３回）</vt:lpstr>
      <vt:lpstr>2020オープンデータシティ推進委員会（第４回）</vt:lpstr>
      <vt:lpstr>PowerPoint プレゼンテーション</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2014-12-17T06:37:59Z</dcterms:created>
  <dcterms:modified xsi:type="dcterms:W3CDTF">2016-03-08T11:19:27Z</dcterms:modified>
</cp:coreProperties>
</file>