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9"/>
  </p:notesMasterIdLst>
  <p:handoutMasterIdLst>
    <p:handoutMasterId r:id="rId20"/>
  </p:handoutMasterIdLst>
  <p:sldIdLst>
    <p:sldId id="257" r:id="rId2"/>
    <p:sldId id="307" r:id="rId3"/>
    <p:sldId id="289" r:id="rId4"/>
    <p:sldId id="302" r:id="rId5"/>
    <p:sldId id="331" r:id="rId6"/>
    <p:sldId id="319" r:id="rId7"/>
    <p:sldId id="321" r:id="rId8"/>
    <p:sldId id="322" r:id="rId9"/>
    <p:sldId id="323" r:id="rId10"/>
    <p:sldId id="324" r:id="rId11"/>
    <p:sldId id="326" r:id="rId12"/>
    <p:sldId id="327" r:id="rId13"/>
    <p:sldId id="328" r:id="rId14"/>
    <p:sldId id="329" r:id="rId15"/>
    <p:sldId id="332" r:id="rId16"/>
    <p:sldId id="330" r:id="rId17"/>
    <p:sldId id="264" r:id="rId18"/>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8" autoAdjust="0"/>
    <p:restoredTop sz="99566" autoAdjust="0"/>
  </p:normalViewPr>
  <p:slideViewPr>
    <p:cSldViewPr>
      <p:cViewPr varScale="1">
        <p:scale>
          <a:sx n="90" d="100"/>
          <a:sy n="90" d="100"/>
        </p:scale>
        <p:origin x="312" y="84"/>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4" y="9376069"/>
            <a:ext cx="2916019" cy="490252"/>
          </a:xfrm>
          <a:prstGeom prst="rect">
            <a:avLst/>
          </a:prstGeom>
          <a:noFill/>
          <a:ln w="9525">
            <a:noFill/>
            <a:miter lim="800000"/>
            <a:headEnd/>
            <a:tailEnd/>
          </a:ln>
          <a:effectLst/>
        </p:spPr>
        <p:txBody>
          <a:bodyPr vert="horz" wrap="square" lIns="94603" tIns="47303" rIns="94603" bIns="47303" numCol="1" anchor="b" anchorCtr="0" compatLnSpc="1">
            <a:prstTxWarp prst="textNoShape">
              <a:avLst/>
            </a:prstTxWarp>
          </a:bodyPr>
          <a:lstStyle>
            <a:lvl1pPr algn="r" defTabSz="946562">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4" y="4"/>
            <a:ext cx="2916019" cy="490252"/>
          </a:xfrm>
          <a:prstGeom prst="rect">
            <a:avLst/>
          </a:prstGeom>
          <a:noFill/>
          <a:ln w="12700" cap="sq">
            <a:noFill/>
            <a:miter lim="800000"/>
            <a:headEnd type="none" w="sm" len="sm"/>
            <a:tailEnd type="none" w="sm" len="sm"/>
          </a:ln>
          <a:effectLst/>
        </p:spPr>
        <p:txBody>
          <a:bodyPr vert="horz" wrap="none" lIns="94603" tIns="47303" rIns="94603" bIns="47303" numCol="1" anchor="ctr" anchorCtr="0" compatLnSpc="1">
            <a:prstTxWarp prst="textNoShape">
              <a:avLst/>
            </a:prstTxWarp>
          </a:bodyPr>
          <a:lstStyle>
            <a:lvl1pPr algn="l" defTabSz="946562">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4" y="4"/>
            <a:ext cx="2916019" cy="490252"/>
          </a:xfrm>
          <a:prstGeom prst="rect">
            <a:avLst/>
          </a:prstGeom>
          <a:noFill/>
          <a:ln w="12700" cap="sq">
            <a:noFill/>
            <a:miter lim="800000"/>
            <a:headEnd type="none" w="sm" len="sm"/>
            <a:tailEnd type="none" w="sm" len="sm"/>
          </a:ln>
          <a:effectLst/>
        </p:spPr>
        <p:txBody>
          <a:bodyPr vert="horz" wrap="none" lIns="94603" tIns="47303" rIns="94603" bIns="47303" numCol="1" anchor="ctr" anchorCtr="0" compatLnSpc="1">
            <a:prstTxWarp prst="textNoShape">
              <a:avLst/>
            </a:prstTxWarp>
          </a:bodyPr>
          <a:lstStyle>
            <a:lvl1pPr algn="r" defTabSz="946562">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603" tIns="47303" rIns="94603" bIns="47303"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4" y="9376069"/>
            <a:ext cx="2916019" cy="490252"/>
          </a:xfrm>
          <a:prstGeom prst="rect">
            <a:avLst/>
          </a:prstGeom>
          <a:noFill/>
          <a:ln w="12700" cap="sq">
            <a:noFill/>
            <a:miter lim="800000"/>
            <a:headEnd type="none" w="sm" len="sm"/>
            <a:tailEnd type="none" w="sm" len="sm"/>
          </a:ln>
          <a:effectLst/>
        </p:spPr>
        <p:txBody>
          <a:bodyPr vert="horz" wrap="none" lIns="94603" tIns="47303" rIns="94603" bIns="47303" numCol="1" anchor="b" anchorCtr="0" compatLnSpc="1">
            <a:prstTxWarp prst="textNoShape">
              <a:avLst/>
            </a:prstTxWarp>
          </a:bodyPr>
          <a:lstStyle>
            <a:lvl1pPr algn="l" defTabSz="946562">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4" y="9376069"/>
            <a:ext cx="2916019" cy="490252"/>
          </a:xfrm>
          <a:prstGeom prst="rect">
            <a:avLst/>
          </a:prstGeom>
          <a:noFill/>
          <a:ln w="12700" cap="sq">
            <a:noFill/>
            <a:miter lim="800000"/>
            <a:headEnd type="none" w="sm" len="sm"/>
            <a:tailEnd type="none" w="sm" len="sm"/>
          </a:ln>
          <a:effectLst/>
        </p:spPr>
        <p:txBody>
          <a:bodyPr vert="horz" wrap="none" lIns="94603" tIns="47303" rIns="94603" bIns="47303" numCol="1" anchor="b" anchorCtr="0" compatLnSpc="1">
            <a:prstTxWarp prst="textNoShape">
              <a:avLst/>
            </a:prstTxWarp>
          </a:bodyPr>
          <a:lstStyle>
            <a:lvl1pPr algn="r" defTabSz="946562">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a:t>
            </a:r>
            <a:r>
              <a:rPr lang="en-US" altLang="ja-JP" sz="1000" b="1" dirty="0" smtClean="0">
                <a:solidFill>
                  <a:srgbClr val="353535"/>
                </a:solidFill>
                <a:latin typeface="Arial" charset="0"/>
              </a:rPr>
              <a:t>2016 </a:t>
            </a:r>
            <a:r>
              <a:rPr lang="en-US" altLang="ja-JP" sz="1000" b="1" dirty="0" smtClean="0">
                <a:solidFill>
                  <a:srgbClr val="353535"/>
                </a:solidFill>
                <a:latin typeface="Arial" charset="0"/>
              </a:rPr>
              <a:t>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2016.01.27</a:t>
            </a:r>
          </a:p>
        </p:txBody>
      </p:sp>
      <p:sp>
        <p:nvSpPr>
          <p:cNvPr id="3" name="タイトル 2"/>
          <p:cNvSpPr>
            <a:spLocks noGrp="1"/>
          </p:cNvSpPr>
          <p:nvPr>
            <p:ph type="ctrTitle" sz="quarter"/>
          </p:nvPr>
        </p:nvSpPr>
        <p:spPr>
          <a:xfrm>
            <a:off x="2792760" y="3012674"/>
            <a:ext cx="7021561" cy="1052786"/>
          </a:xfrm>
        </p:spPr>
        <p:txBody>
          <a:bodyPr anchor="t" anchorCtr="0"/>
          <a:lstStyle/>
          <a:p>
            <a:r>
              <a:rPr lang="ja-JP" altLang="en-US" dirty="0">
                <a:latin typeface="メイリオ" pitchFamily="50" charset="-128"/>
                <a:ea typeface="メイリオ" pitchFamily="50" charset="-128"/>
                <a:cs typeface="メイリオ" pitchFamily="50" charset="-128"/>
              </a:rPr>
              <a:t>オープンデータガイド（活用編</a:t>
            </a:r>
            <a:r>
              <a:rPr lang="ja-JP" altLang="en-US" dirty="0" smtClean="0">
                <a:latin typeface="メイリオ" pitchFamily="50" charset="-128"/>
                <a:ea typeface="メイリオ" pitchFamily="50" charset="-128"/>
                <a:cs typeface="メイリオ" pitchFamily="50" charset="-128"/>
              </a:rPr>
              <a:t>）に</a:t>
            </a:r>
            <a:br>
              <a:rPr lang="ja-JP" altLang="en-US"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掲載するシナリオ</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dirty="0" smtClean="0"/>
              <a:t>3-3</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シナリオ</a:t>
            </a:r>
            <a:r>
              <a:rPr lang="en-US" altLang="ja-JP" dirty="0" smtClean="0"/>
              <a:t>4</a:t>
            </a:r>
            <a:r>
              <a:rPr lang="en-US" altLang="ja-JP" dirty="0"/>
              <a:t>: </a:t>
            </a:r>
            <a:r>
              <a:rPr lang="ja-JP" altLang="en-US" dirty="0" smtClean="0"/>
              <a:t>公開</a:t>
            </a:r>
            <a:r>
              <a:rPr lang="ja-JP" altLang="en-US" dirty="0"/>
              <a:t>された写真を利用した観光ガイド</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kumimoji="1" lang="ja-JP" altLang="en-US" dirty="0" smtClean="0"/>
              <a:t>対象者</a:t>
            </a:r>
          </a:p>
          <a:p>
            <a:pPr lvl="1"/>
            <a:r>
              <a:rPr lang="ja-JP" altLang="en-US" dirty="0" smtClean="0"/>
              <a:t>作成者</a:t>
            </a:r>
            <a:r>
              <a:rPr lang="en-US" altLang="ja-JP" dirty="0" smtClean="0"/>
              <a:t>: </a:t>
            </a:r>
            <a:r>
              <a:rPr lang="ja-JP" altLang="en-US" dirty="0" smtClean="0"/>
              <a:t>各地域</a:t>
            </a:r>
            <a:r>
              <a:rPr lang="ja-JP" altLang="en-US" dirty="0"/>
              <a:t>の観光</a:t>
            </a:r>
            <a:r>
              <a:rPr lang="ja-JP" altLang="en-US" dirty="0" smtClean="0"/>
              <a:t>協会／観光</a:t>
            </a:r>
            <a:r>
              <a:rPr lang="ja-JP" altLang="en-US" dirty="0"/>
              <a:t>ガイドを作成している出版社、事</a:t>
            </a:r>
            <a:r>
              <a:rPr lang="ja-JP" altLang="en-US" dirty="0" smtClean="0"/>
              <a:t>業者</a:t>
            </a:r>
            <a:endParaRPr lang="en-US" altLang="ja-JP" dirty="0" smtClean="0"/>
          </a:p>
          <a:p>
            <a:pPr lvl="1"/>
            <a:r>
              <a:rPr lang="ja-JP" altLang="en-US" dirty="0" smtClean="0"/>
              <a:t>利用者</a:t>
            </a:r>
            <a:r>
              <a:rPr lang="en-US" altLang="ja-JP" dirty="0" smtClean="0"/>
              <a:t>: </a:t>
            </a:r>
            <a:r>
              <a:rPr lang="ja-JP" altLang="en-US" dirty="0" smtClean="0"/>
              <a:t>観光客</a:t>
            </a:r>
            <a:endParaRPr lang="ja-JP" altLang="en-US" dirty="0"/>
          </a:p>
          <a:p>
            <a:r>
              <a:rPr lang="ja-JP" altLang="en-US" dirty="0"/>
              <a:t>利用シーン・</a:t>
            </a:r>
            <a:r>
              <a:rPr kumimoji="1" lang="ja-JP" altLang="en-US" dirty="0" smtClean="0"/>
              <a:t>サービス概要</a:t>
            </a:r>
          </a:p>
          <a:p>
            <a:pPr lvl="1"/>
            <a:r>
              <a:rPr lang="ja-JP" altLang="en-US" dirty="0"/>
              <a:t>地方公共団体等がオープンデータとして公開している観光地の情報、写真を利用して観光ガイドを作成する</a:t>
            </a:r>
            <a:r>
              <a:rPr lang="ja-JP" altLang="en-US" dirty="0" smtClean="0"/>
              <a:t>。</a:t>
            </a:r>
          </a:p>
          <a:p>
            <a:r>
              <a:rPr kumimoji="1" lang="ja-JP" altLang="en-US" dirty="0" smtClean="0"/>
              <a:t>利用するデータ</a:t>
            </a:r>
          </a:p>
          <a:p>
            <a:pPr lvl="1"/>
            <a:r>
              <a:rPr lang="ja-JP" altLang="en-US" dirty="0" smtClean="0"/>
              <a:t>写真</a:t>
            </a:r>
            <a:r>
              <a:rPr lang="ja-JP" altLang="en-US" dirty="0"/>
              <a:t>データ</a:t>
            </a:r>
          </a:p>
          <a:p>
            <a:pPr lvl="1"/>
            <a:r>
              <a:rPr lang="ja-JP" altLang="en-US" dirty="0" smtClean="0"/>
              <a:t>観光地</a:t>
            </a:r>
            <a:r>
              <a:rPr lang="ja-JP" altLang="en-US" dirty="0"/>
              <a:t>に関するデータ（施設情報等）</a:t>
            </a:r>
          </a:p>
          <a:p>
            <a:pPr lvl="1"/>
            <a:r>
              <a:rPr lang="ja-JP" altLang="en-US" dirty="0" smtClean="0"/>
              <a:t>動画</a:t>
            </a:r>
            <a:r>
              <a:rPr lang="ja-JP" altLang="en-US" dirty="0"/>
              <a:t>データ（観光用ウェブサイトを作成する場合等）</a:t>
            </a:r>
          </a:p>
          <a:p>
            <a:pPr lvl="1"/>
            <a:r>
              <a:rPr lang="ja-JP" altLang="en-US" dirty="0" smtClean="0"/>
              <a:t>音楽</a:t>
            </a:r>
            <a:r>
              <a:rPr lang="ja-JP" altLang="en-US" dirty="0"/>
              <a:t>データ（観光用ウェブサイトを作成する場合等</a:t>
            </a:r>
            <a:r>
              <a:rPr lang="ja-JP" altLang="en-US" dirty="0" smtClean="0"/>
              <a:t>）</a:t>
            </a:r>
          </a:p>
          <a:p>
            <a:r>
              <a:rPr lang="ja-JP" altLang="en-US" dirty="0" smtClean="0"/>
              <a:t>技術的トピック</a:t>
            </a:r>
          </a:p>
          <a:p>
            <a:pPr lvl="1"/>
            <a:r>
              <a:rPr lang="ja-JP" altLang="en-US" dirty="0" smtClean="0"/>
              <a:t>コンテンツ</a:t>
            </a:r>
            <a:r>
              <a:rPr lang="ja-JP" altLang="en-US" dirty="0"/>
              <a:t>管理システム（</a:t>
            </a:r>
            <a:r>
              <a:rPr lang="en-US" altLang="ja-JP" dirty="0"/>
              <a:t>WordPress</a:t>
            </a:r>
            <a:r>
              <a:rPr lang="ja-JP" altLang="en-US" dirty="0"/>
              <a:t>）によるウェブページ作成</a:t>
            </a:r>
          </a:p>
          <a:p>
            <a:pPr lvl="1"/>
            <a:r>
              <a:rPr lang="en-US" altLang="ja-JP" dirty="0" err="1" smtClean="0"/>
              <a:t>GoogleMap</a:t>
            </a:r>
            <a:r>
              <a:rPr lang="ja-JP" altLang="en-US" dirty="0"/>
              <a:t>による観光地の位置表示と、ウェブページへの埋め込み</a:t>
            </a:r>
          </a:p>
          <a:p>
            <a:pPr lvl="1"/>
            <a:r>
              <a:rPr lang="en-US" altLang="ja-JP" dirty="0" smtClean="0"/>
              <a:t>API</a:t>
            </a:r>
            <a:r>
              <a:rPr lang="ja-JP" altLang="en-US" dirty="0"/>
              <a:t>を利用した観光地に関するデータ</a:t>
            </a:r>
            <a:r>
              <a:rPr lang="ja-JP" altLang="en-US" dirty="0"/>
              <a:t>収集</a:t>
            </a:r>
          </a:p>
          <a:p>
            <a:pPr lvl="2"/>
            <a:r>
              <a:rPr lang="ja-JP" altLang="en-US" dirty="0"/>
              <a:t>大量アクセスによりサーバに負荷を掛けないように注意</a:t>
            </a:r>
            <a:endParaRPr lang="ja-JP" altLang="en-US" dirty="0"/>
          </a:p>
          <a:p>
            <a:r>
              <a:rPr lang="ja-JP" altLang="en-US" dirty="0" smtClean="0"/>
              <a:t>ガバナンス面での課題</a:t>
            </a:r>
          </a:p>
          <a:p>
            <a:pPr lvl="1"/>
            <a:r>
              <a:rPr lang="ja-JP" altLang="en-US" dirty="0" err="1"/>
              <a:t>ゆる</a:t>
            </a:r>
            <a:r>
              <a:rPr lang="ja-JP" altLang="en-US" dirty="0"/>
              <a:t>キャラの利用に伴う課題</a:t>
            </a:r>
          </a:p>
          <a:p>
            <a:pPr lvl="1"/>
            <a:r>
              <a:rPr lang="ja-JP" altLang="en-US" dirty="0"/>
              <a:t>人が映ったコンテンツの利用に伴う課題</a:t>
            </a:r>
          </a:p>
          <a:p>
            <a:pPr lvl="1"/>
            <a:r>
              <a:rPr lang="ja-JP" altLang="en-US" dirty="0"/>
              <a:t>商標・ロゴの写ったコンテンツの利用に関する</a:t>
            </a:r>
            <a:r>
              <a:rPr lang="ja-JP" altLang="en-US" dirty="0" smtClean="0"/>
              <a:t>課題</a:t>
            </a: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2915341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シナリオ</a:t>
            </a:r>
            <a:r>
              <a:rPr lang="en-US" altLang="ja-JP" dirty="0" smtClean="0"/>
              <a:t>5: </a:t>
            </a:r>
            <a:r>
              <a:rPr lang="ja-JP" altLang="en-US" dirty="0" smtClean="0"/>
              <a:t>タクシーの配車案内</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対象者</a:t>
            </a:r>
          </a:p>
          <a:p>
            <a:pPr lvl="1"/>
            <a:r>
              <a:rPr lang="ja-JP" altLang="en-US" dirty="0"/>
              <a:t>タクシー業者（運転手またはオペレータ）</a:t>
            </a:r>
          </a:p>
          <a:p>
            <a:r>
              <a:rPr lang="ja-JP" altLang="en-US" dirty="0" smtClean="0"/>
              <a:t>利用</a:t>
            </a:r>
            <a:r>
              <a:rPr lang="ja-JP" altLang="en-US" dirty="0"/>
              <a:t>シーン・</a:t>
            </a:r>
            <a:r>
              <a:rPr kumimoji="1" lang="ja-JP" altLang="en-US" dirty="0" smtClean="0"/>
              <a:t>サービス概要</a:t>
            </a:r>
          </a:p>
          <a:p>
            <a:pPr lvl="1"/>
            <a:r>
              <a:rPr lang="ja-JP" altLang="en-US" dirty="0" smtClean="0"/>
              <a:t>鉄道に運行情報（輸送障害）が発生した場合、その近辺ではタクシーの需要が高まる。この運行情報をキャッチして運転手が該当の駅に向かう、またはオペレータが運転手に該当の駅に向かわせる。</a:t>
            </a:r>
          </a:p>
          <a:p>
            <a:r>
              <a:rPr kumimoji="1" lang="ja-JP" altLang="en-US" dirty="0" smtClean="0"/>
              <a:t>利用するデータ</a:t>
            </a:r>
          </a:p>
          <a:p>
            <a:pPr lvl="1"/>
            <a:r>
              <a:rPr lang="ja-JP" altLang="en-US" dirty="0" smtClean="0"/>
              <a:t>運行情報データ</a:t>
            </a:r>
          </a:p>
          <a:p>
            <a:r>
              <a:rPr lang="ja-JP" altLang="en-US" dirty="0" smtClean="0"/>
              <a:t>技術的トピック</a:t>
            </a:r>
          </a:p>
          <a:p>
            <a:pPr lvl="1"/>
            <a:r>
              <a:rPr lang="en-US" altLang="ja-JP" dirty="0" smtClean="0"/>
              <a:t>API</a:t>
            </a:r>
            <a:r>
              <a:rPr lang="ja-JP" altLang="en-US" dirty="0" smtClean="0"/>
              <a:t>によるリアルタイムデータの</a:t>
            </a:r>
            <a:r>
              <a:rPr lang="ja-JP" altLang="en-US" dirty="0"/>
              <a:t>取得</a:t>
            </a:r>
          </a:p>
          <a:p>
            <a:pPr lvl="2"/>
            <a:r>
              <a:rPr lang="ja-JP" altLang="en-US" dirty="0"/>
              <a:t>大量アクセスによりサーバに負荷を掛けないように注意</a:t>
            </a:r>
            <a:endParaRPr lang="en-US" altLang="ja-JP" dirty="0" smtClean="0"/>
          </a:p>
          <a:p>
            <a:pPr lvl="1"/>
            <a:r>
              <a:rPr lang="en-US" altLang="ja-JP" dirty="0" smtClean="0"/>
              <a:t>JSON-LD</a:t>
            </a:r>
            <a:r>
              <a:rPr lang="ja-JP" altLang="en-US" dirty="0" smtClean="0"/>
              <a:t>形式のデータ利用</a:t>
            </a:r>
            <a:endParaRPr lang="ja-JP" altLang="en-US" dirty="0"/>
          </a:p>
          <a:p>
            <a:r>
              <a:rPr lang="ja-JP" altLang="en-US" dirty="0" smtClean="0"/>
              <a:t>ガバナンス面での課題</a:t>
            </a:r>
          </a:p>
          <a:p>
            <a:pPr lvl="1"/>
            <a:r>
              <a:rPr lang="ja-JP" altLang="en-US" dirty="0" smtClean="0"/>
              <a:t>データの利用ライセンスに関する課題</a:t>
            </a: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927028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シナリオ</a:t>
            </a:r>
            <a:r>
              <a:rPr lang="en-US" altLang="ja-JP" dirty="0" smtClean="0"/>
              <a:t>6: </a:t>
            </a:r>
            <a:r>
              <a:rPr lang="ja-JP" altLang="en-US" dirty="0" smtClean="0"/>
              <a:t>コインロッカーの空き状況提供</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対象者</a:t>
            </a:r>
          </a:p>
          <a:p>
            <a:pPr lvl="1"/>
            <a:r>
              <a:rPr lang="ja-JP" altLang="en-US" dirty="0" smtClean="0"/>
              <a:t>作成者</a:t>
            </a:r>
            <a:r>
              <a:rPr lang="en-US" altLang="ja-JP" dirty="0" smtClean="0"/>
              <a:t>: </a:t>
            </a:r>
            <a:r>
              <a:rPr lang="ja-JP" altLang="en-US" dirty="0" smtClean="0"/>
              <a:t>施設管理者・観光客向け</a:t>
            </a:r>
            <a:r>
              <a:rPr lang="ja-JP" altLang="en-US" dirty="0" smtClean="0"/>
              <a:t>アプリの</a:t>
            </a:r>
            <a:r>
              <a:rPr lang="ja-JP" altLang="en-US" dirty="0" smtClean="0"/>
              <a:t>開発者</a:t>
            </a:r>
          </a:p>
          <a:p>
            <a:pPr lvl="1"/>
            <a:r>
              <a:rPr lang="ja-JP" altLang="en-US" dirty="0" smtClean="0"/>
              <a:t>利用者</a:t>
            </a:r>
            <a:r>
              <a:rPr lang="en-US" altLang="ja-JP" dirty="0" smtClean="0"/>
              <a:t>: </a:t>
            </a:r>
            <a:r>
              <a:rPr lang="ja-JP" altLang="en-US" dirty="0" smtClean="0"/>
              <a:t>観光客</a:t>
            </a:r>
            <a:endParaRPr lang="ja-JP" altLang="en-US" dirty="0"/>
          </a:p>
          <a:p>
            <a:r>
              <a:rPr kumimoji="1" lang="ja-JP" altLang="en-US" dirty="0" smtClean="0"/>
              <a:t>利用シーン・サービス概要</a:t>
            </a:r>
          </a:p>
          <a:p>
            <a:pPr lvl="1"/>
            <a:r>
              <a:rPr lang="ja-JP" altLang="en-US" dirty="0"/>
              <a:t>観光客に、自分の荷物を保管できるコインロッカーの場所を事前に</a:t>
            </a:r>
            <a:r>
              <a:rPr lang="ja-JP" altLang="en-US" dirty="0" smtClean="0"/>
              <a:t>知らせる</a:t>
            </a:r>
            <a:r>
              <a:rPr kumimoji="1" lang="ja-JP" altLang="en-US" dirty="0" smtClean="0"/>
              <a:t>。</a:t>
            </a:r>
          </a:p>
          <a:p>
            <a:r>
              <a:rPr kumimoji="1" lang="ja-JP" altLang="en-US" dirty="0" smtClean="0"/>
              <a:t>利用するデータ</a:t>
            </a:r>
          </a:p>
          <a:p>
            <a:pPr lvl="1"/>
            <a:r>
              <a:rPr kumimoji="1" lang="ja-JP" altLang="en-US" dirty="0" smtClean="0"/>
              <a:t>コインロッカーの状況データ</a:t>
            </a:r>
          </a:p>
          <a:p>
            <a:r>
              <a:rPr kumimoji="1" lang="ja-JP" altLang="en-US" dirty="0" smtClean="0"/>
              <a:t>技術的トピック</a:t>
            </a:r>
          </a:p>
          <a:p>
            <a:pPr lvl="1"/>
            <a:r>
              <a:rPr lang="ja-JP" altLang="en-US" dirty="0" smtClean="0"/>
              <a:t>環境</a:t>
            </a:r>
            <a:r>
              <a:rPr lang="ja-JP" altLang="en-US" dirty="0"/>
              <a:t>に設置された機器からの情報発信</a:t>
            </a:r>
          </a:p>
          <a:p>
            <a:pPr lvl="1"/>
            <a:r>
              <a:rPr lang="ja-JP" altLang="en-US" dirty="0" smtClean="0"/>
              <a:t>環境</a:t>
            </a:r>
            <a:r>
              <a:rPr lang="ja-JP" altLang="en-US" dirty="0"/>
              <a:t>から収集したデータの加工</a:t>
            </a:r>
          </a:p>
          <a:p>
            <a:pPr lvl="1"/>
            <a:r>
              <a:rPr lang="en-US" altLang="ja-JP" dirty="0" smtClean="0"/>
              <a:t>API</a:t>
            </a:r>
            <a:r>
              <a:rPr lang="ja-JP" altLang="en-US" dirty="0"/>
              <a:t>によるリアルタイムなデータ</a:t>
            </a:r>
            <a:r>
              <a:rPr lang="ja-JP" altLang="en-US" dirty="0" smtClean="0"/>
              <a:t>取得</a:t>
            </a:r>
          </a:p>
          <a:p>
            <a:pPr lvl="2"/>
            <a:r>
              <a:rPr kumimoji="1" lang="ja-JP" altLang="en-US" dirty="0" smtClean="0"/>
              <a:t>大量アクセスによりサーバに負荷を掛けないように注意</a:t>
            </a:r>
            <a:endParaRPr kumimoji="1" lang="en-US" altLang="ja-JP" dirty="0" smtClean="0"/>
          </a:p>
          <a:p>
            <a:r>
              <a:rPr kumimoji="1" lang="ja-JP" altLang="en-US" dirty="0" smtClean="0"/>
              <a:t>ガバナンス面での課題</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1056867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シナリオ</a:t>
            </a:r>
            <a:r>
              <a:rPr kumimoji="1" lang="en-US" altLang="ja-JP" dirty="0" smtClean="0"/>
              <a:t>7: </a:t>
            </a:r>
            <a:r>
              <a:rPr lang="ja-JP" altLang="en-US" dirty="0"/>
              <a:t>スポーツ観戦情報提供</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対象者</a:t>
            </a:r>
          </a:p>
          <a:p>
            <a:pPr lvl="1"/>
            <a:r>
              <a:rPr lang="ja-JP" altLang="en-US" dirty="0" smtClean="0"/>
              <a:t>作成者</a:t>
            </a:r>
            <a:r>
              <a:rPr lang="en-US" altLang="ja-JP" dirty="0" smtClean="0"/>
              <a:t>: </a:t>
            </a:r>
            <a:r>
              <a:rPr lang="ja-JP" altLang="en-US" dirty="0" smtClean="0"/>
              <a:t>テレビ</a:t>
            </a:r>
            <a:r>
              <a:rPr lang="ja-JP" altLang="en-US" dirty="0"/>
              <a:t>、ウェブ等のメディア</a:t>
            </a:r>
            <a:r>
              <a:rPr lang="ja-JP" altLang="en-US" dirty="0" smtClean="0"/>
              <a:t>関係者／スポーツファン向け</a:t>
            </a:r>
            <a:r>
              <a:rPr lang="ja-JP" altLang="en-US" dirty="0"/>
              <a:t>のアプリ</a:t>
            </a:r>
            <a:r>
              <a:rPr lang="ja-JP" altLang="en-US" dirty="0" smtClean="0"/>
              <a:t>開発者</a:t>
            </a:r>
            <a:endParaRPr lang="en-US" altLang="ja-JP" dirty="0" smtClean="0"/>
          </a:p>
          <a:p>
            <a:pPr lvl="1"/>
            <a:r>
              <a:rPr lang="ja-JP" altLang="en-US" dirty="0" smtClean="0"/>
              <a:t>利用者</a:t>
            </a:r>
            <a:r>
              <a:rPr lang="en-US" altLang="ja-JP" dirty="0" smtClean="0"/>
              <a:t>: </a:t>
            </a:r>
            <a:r>
              <a:rPr lang="ja-JP" altLang="en-US" dirty="0" smtClean="0"/>
              <a:t>スポーツ観戦者</a:t>
            </a:r>
            <a:endParaRPr lang="ja-JP" altLang="en-US" dirty="0"/>
          </a:p>
          <a:p>
            <a:r>
              <a:rPr kumimoji="1" lang="ja-JP" altLang="en-US" dirty="0" smtClean="0"/>
              <a:t>利用シーン・サービス概要</a:t>
            </a:r>
          </a:p>
          <a:p>
            <a:pPr lvl="1"/>
            <a:r>
              <a:rPr lang="ja-JP" altLang="en-US" dirty="0"/>
              <a:t>オリンピック等の</a:t>
            </a:r>
            <a:r>
              <a:rPr lang="ja-JP" altLang="en-US" dirty="0" smtClean="0"/>
              <a:t>スポーツイベントに参加</a:t>
            </a:r>
            <a:r>
              <a:rPr lang="ja-JP" altLang="en-US" dirty="0"/>
              <a:t>している選手の情報や、競技に関するデータ（今までの試合データ等）、競技開催地のデータ等をオープンデータとして公開し、当該データを利用した報道や、アプリ開発を行う</a:t>
            </a:r>
            <a:r>
              <a:rPr lang="ja-JP" altLang="en-US" dirty="0" smtClean="0"/>
              <a:t>。</a:t>
            </a:r>
          </a:p>
          <a:p>
            <a:r>
              <a:rPr kumimoji="1" lang="ja-JP" altLang="en-US" dirty="0" smtClean="0"/>
              <a:t>利用するデータ</a:t>
            </a:r>
          </a:p>
          <a:p>
            <a:pPr lvl="1"/>
            <a:r>
              <a:rPr lang="ja-JP" altLang="en-US" dirty="0" smtClean="0"/>
              <a:t>競技</a:t>
            </a:r>
            <a:r>
              <a:rPr lang="ja-JP" altLang="en-US" dirty="0"/>
              <a:t>施設に関するデータ（施設情報等）</a:t>
            </a:r>
          </a:p>
          <a:p>
            <a:pPr lvl="1"/>
            <a:r>
              <a:rPr lang="ja-JP" altLang="en-US" dirty="0" smtClean="0"/>
              <a:t>交通</a:t>
            </a:r>
            <a:r>
              <a:rPr lang="ja-JP" altLang="en-US" dirty="0"/>
              <a:t>情報（競技施設までの交通手段。電車、バス等の公共機関の時刻表等）</a:t>
            </a:r>
          </a:p>
          <a:p>
            <a:pPr lvl="1"/>
            <a:r>
              <a:rPr lang="ja-JP" altLang="en-US" dirty="0" smtClean="0"/>
              <a:t>競技</a:t>
            </a:r>
            <a:r>
              <a:rPr lang="ja-JP" altLang="en-US" dirty="0"/>
              <a:t>に関するデータ</a:t>
            </a:r>
          </a:p>
          <a:p>
            <a:pPr lvl="2"/>
            <a:r>
              <a:rPr lang="ja-JP" altLang="en-US" dirty="0" smtClean="0"/>
              <a:t>選手</a:t>
            </a:r>
            <a:r>
              <a:rPr lang="ja-JP" altLang="en-US" dirty="0"/>
              <a:t>の情報、戦歴、写真等</a:t>
            </a:r>
          </a:p>
          <a:p>
            <a:pPr lvl="2"/>
            <a:r>
              <a:rPr lang="ja-JP" altLang="en-US" dirty="0" smtClean="0"/>
              <a:t>競技</a:t>
            </a:r>
            <a:r>
              <a:rPr lang="ja-JP" altLang="en-US" dirty="0"/>
              <a:t>の概要、ルール、今までの成績　等</a:t>
            </a:r>
          </a:p>
          <a:p>
            <a:r>
              <a:rPr kumimoji="1" lang="ja-JP" altLang="en-US" dirty="0" smtClean="0"/>
              <a:t>技術的トピック</a:t>
            </a:r>
          </a:p>
          <a:p>
            <a:r>
              <a:rPr kumimoji="1" lang="ja-JP" altLang="en-US" dirty="0" smtClean="0"/>
              <a:t>ガバナンスに関する課題</a:t>
            </a:r>
          </a:p>
          <a:p>
            <a:pPr lvl="1"/>
            <a:r>
              <a:rPr lang="ja-JP" altLang="en-US" dirty="0"/>
              <a:t>選手の肖像権・プライバシーに伴う課題</a:t>
            </a:r>
          </a:p>
          <a:p>
            <a:pPr lvl="1"/>
            <a:r>
              <a:rPr lang="ja-JP" altLang="en-US" dirty="0"/>
              <a:t>広告の入れ方に伴う</a:t>
            </a:r>
            <a:r>
              <a:rPr lang="ja-JP" altLang="en-US" dirty="0" smtClean="0"/>
              <a:t>課題</a:t>
            </a:r>
            <a:endParaRPr kumimoji="1"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Tree>
    <p:extLst>
      <p:ext uri="{BB962C8B-B14F-4D97-AF65-F5344CB8AC3E}">
        <p14:creationId xmlns:p14="http://schemas.microsoft.com/office/powerpoint/2010/main" val="2808882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シナリオ</a:t>
            </a:r>
            <a:r>
              <a:rPr kumimoji="1" lang="en-US" altLang="ja-JP" dirty="0" smtClean="0"/>
              <a:t>8: </a:t>
            </a:r>
            <a:r>
              <a:rPr lang="ja-JP" altLang="en-US" dirty="0" smtClean="0"/>
              <a:t>グルメアプリ</a:t>
            </a:r>
            <a:r>
              <a:rPr lang="ja-JP" altLang="en-US" dirty="0"/>
              <a:t>での行政情報利用</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対象者</a:t>
            </a:r>
          </a:p>
          <a:p>
            <a:pPr lvl="1"/>
            <a:r>
              <a:rPr lang="ja-JP" altLang="en-US" dirty="0" smtClean="0"/>
              <a:t>作成者</a:t>
            </a:r>
            <a:r>
              <a:rPr lang="en-US" altLang="ja-JP" dirty="0" smtClean="0"/>
              <a:t>: </a:t>
            </a:r>
            <a:r>
              <a:rPr lang="ja-JP" altLang="en-US" dirty="0" smtClean="0"/>
              <a:t>レストラン</a:t>
            </a:r>
            <a:r>
              <a:rPr lang="ja-JP" altLang="en-US" dirty="0"/>
              <a:t>情報雑誌の</a:t>
            </a:r>
            <a:r>
              <a:rPr lang="ja-JP" altLang="en-US" dirty="0" smtClean="0"/>
              <a:t>作成者／レストラン</a:t>
            </a:r>
            <a:r>
              <a:rPr lang="ja-JP" altLang="en-US" dirty="0"/>
              <a:t>情報に関するアプリ</a:t>
            </a:r>
            <a:r>
              <a:rPr lang="ja-JP" altLang="en-US" dirty="0" smtClean="0"/>
              <a:t>作成者</a:t>
            </a:r>
            <a:endParaRPr lang="en-US" altLang="ja-JP" dirty="0" smtClean="0"/>
          </a:p>
          <a:p>
            <a:pPr lvl="1"/>
            <a:r>
              <a:rPr lang="ja-JP" altLang="en-US" dirty="0" smtClean="0"/>
              <a:t>利用者</a:t>
            </a:r>
            <a:r>
              <a:rPr lang="en-US" altLang="ja-JP" dirty="0" smtClean="0"/>
              <a:t>: </a:t>
            </a:r>
            <a:r>
              <a:rPr lang="ja-JP" altLang="en-US" dirty="0" smtClean="0"/>
              <a:t>レストランの利用者（レストランを探している人）</a:t>
            </a:r>
            <a:endParaRPr lang="ja-JP" altLang="en-US" dirty="0"/>
          </a:p>
          <a:p>
            <a:r>
              <a:rPr kumimoji="1" lang="ja-JP" altLang="en-US" dirty="0" smtClean="0"/>
              <a:t>利用シーン・サービス概要</a:t>
            </a:r>
          </a:p>
          <a:p>
            <a:pPr lvl="1"/>
            <a:r>
              <a:rPr lang="ja-JP" altLang="en-US" dirty="0"/>
              <a:t>食品営業許可の情報を取得して、新規</a:t>
            </a:r>
            <a:r>
              <a:rPr lang="ja-JP" altLang="en-US" dirty="0" smtClean="0"/>
              <a:t>店舗を登録する。</a:t>
            </a:r>
            <a:endParaRPr lang="ja-JP" altLang="en-US" dirty="0"/>
          </a:p>
          <a:p>
            <a:pPr lvl="1"/>
            <a:r>
              <a:rPr lang="ja-JP" altLang="en-US" dirty="0"/>
              <a:t>今までの営業における問題（食中毒の発生、ぼったくり事件等）についての情報を登録し、消費者への注意喚起を行う</a:t>
            </a:r>
            <a:r>
              <a:rPr lang="ja-JP" altLang="en-US" dirty="0" smtClean="0"/>
              <a:t>。</a:t>
            </a:r>
          </a:p>
          <a:p>
            <a:r>
              <a:rPr lang="ja-JP" altLang="en-US" dirty="0" smtClean="0"/>
              <a:t>利用するデータ</a:t>
            </a:r>
          </a:p>
          <a:p>
            <a:pPr lvl="1"/>
            <a:r>
              <a:rPr lang="ja-JP" altLang="en-US" dirty="0" smtClean="0"/>
              <a:t>食品</a:t>
            </a:r>
            <a:r>
              <a:rPr lang="ja-JP" altLang="en-US" dirty="0"/>
              <a:t>営業許可取得施設データ（施設情報等）</a:t>
            </a:r>
          </a:p>
          <a:p>
            <a:pPr lvl="1"/>
            <a:r>
              <a:rPr lang="ja-JP" altLang="en-US" dirty="0" smtClean="0"/>
              <a:t>飲食店</a:t>
            </a:r>
            <a:r>
              <a:rPr lang="ja-JP" altLang="en-US" dirty="0"/>
              <a:t>に関する評判・口コミデータ　（オープンデータではなく独自データ？）</a:t>
            </a:r>
          </a:p>
          <a:p>
            <a:pPr lvl="1"/>
            <a:r>
              <a:rPr lang="ja-JP" altLang="en-US" dirty="0" smtClean="0"/>
              <a:t>衛生</a:t>
            </a:r>
            <a:r>
              <a:rPr lang="ja-JP" altLang="en-US" dirty="0"/>
              <a:t>検査の結果情報　（違反の有無等）</a:t>
            </a:r>
          </a:p>
          <a:p>
            <a:pPr lvl="1"/>
            <a:r>
              <a:rPr lang="ja-JP" altLang="en-US" dirty="0" smtClean="0"/>
              <a:t>食中毒</a:t>
            </a:r>
            <a:r>
              <a:rPr lang="ja-JP" altLang="en-US" dirty="0"/>
              <a:t>、ぼったくり等のネガティブ情報　（ニュース等から？）</a:t>
            </a:r>
          </a:p>
          <a:p>
            <a:r>
              <a:rPr lang="ja-JP" altLang="en-US" dirty="0" smtClean="0"/>
              <a:t>技術的なトピック</a:t>
            </a:r>
          </a:p>
          <a:p>
            <a:r>
              <a:rPr lang="ja-JP" altLang="en-US" dirty="0" smtClean="0"/>
              <a:t>ガバナンス面での課題</a:t>
            </a:r>
          </a:p>
          <a:p>
            <a:pPr lvl="1"/>
            <a:r>
              <a:rPr lang="ja-JP" altLang="en-US" dirty="0" smtClean="0"/>
              <a:t>個人</a:t>
            </a:r>
            <a:r>
              <a:rPr lang="ja-JP" altLang="en-US" dirty="0"/>
              <a:t>情報の公開</a:t>
            </a:r>
          </a:p>
          <a:p>
            <a:pPr lvl="1"/>
            <a:r>
              <a:rPr lang="ja-JP" altLang="en-US" dirty="0" smtClean="0"/>
              <a:t>ネガティブ</a:t>
            </a:r>
            <a:r>
              <a:rPr lang="ja-JP" altLang="en-US" dirty="0"/>
              <a:t>情報の公開に伴う課題</a:t>
            </a:r>
          </a:p>
          <a:p>
            <a:pPr lvl="1"/>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Tree>
    <p:extLst>
      <p:ext uri="{BB962C8B-B14F-4D97-AF65-F5344CB8AC3E}">
        <p14:creationId xmlns:p14="http://schemas.microsoft.com/office/powerpoint/2010/main" val="3355228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シナリオ</a:t>
            </a:r>
            <a:r>
              <a:rPr kumimoji="1" lang="en-US" altLang="ja-JP" dirty="0" smtClean="0"/>
              <a:t>9: </a:t>
            </a:r>
            <a:r>
              <a:rPr kumimoji="1" lang="ja-JP" altLang="en-US" dirty="0" smtClean="0"/>
              <a:t>不動産情報への</a:t>
            </a:r>
            <a:r>
              <a:rPr lang="ja-JP" altLang="en-US" dirty="0" smtClean="0"/>
              <a:t>行政</a:t>
            </a:r>
            <a:r>
              <a:rPr lang="ja-JP" altLang="en-US" dirty="0"/>
              <a:t>情報利用</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対象者</a:t>
            </a:r>
          </a:p>
          <a:p>
            <a:pPr lvl="1"/>
            <a:r>
              <a:rPr lang="ja-JP" altLang="en-US" dirty="0" smtClean="0"/>
              <a:t>作成者</a:t>
            </a:r>
            <a:r>
              <a:rPr lang="en-US" altLang="ja-JP" dirty="0" smtClean="0"/>
              <a:t>: </a:t>
            </a:r>
            <a:r>
              <a:rPr lang="ja-JP" altLang="en-US" dirty="0" smtClean="0"/>
              <a:t>物件</a:t>
            </a:r>
            <a:r>
              <a:rPr lang="ja-JP" altLang="en-US" dirty="0"/>
              <a:t>を仲介する</a:t>
            </a:r>
            <a:r>
              <a:rPr lang="ja-JP" altLang="en-US" dirty="0" smtClean="0"/>
              <a:t>人</a:t>
            </a:r>
            <a:endParaRPr lang="en-US" altLang="ja-JP" dirty="0" smtClean="0"/>
          </a:p>
          <a:p>
            <a:pPr lvl="1"/>
            <a:r>
              <a:rPr lang="ja-JP" altLang="en-US" dirty="0" smtClean="0"/>
              <a:t>利用者</a:t>
            </a:r>
            <a:r>
              <a:rPr lang="en-US" altLang="ja-JP" dirty="0" smtClean="0"/>
              <a:t>: </a:t>
            </a:r>
            <a:r>
              <a:rPr lang="ja-JP" altLang="en-US" dirty="0" smtClean="0"/>
              <a:t>物件</a:t>
            </a:r>
            <a:r>
              <a:rPr lang="ja-JP" altLang="en-US" dirty="0"/>
              <a:t>を探している人</a:t>
            </a:r>
          </a:p>
          <a:p>
            <a:r>
              <a:rPr kumimoji="1" lang="ja-JP" altLang="en-US" dirty="0" smtClean="0"/>
              <a:t>利用</a:t>
            </a:r>
            <a:r>
              <a:rPr kumimoji="1" lang="ja-JP" altLang="en-US" dirty="0" smtClean="0"/>
              <a:t>シーン・サービス概要</a:t>
            </a:r>
          </a:p>
          <a:p>
            <a:pPr lvl="1"/>
            <a:r>
              <a:rPr lang="ja-JP" altLang="en-US" dirty="0"/>
              <a:t>街灯のデータやボーリングデータ、洪水ハザードマップ、犯罪発生情報等を取得して、不動産の評価の支援を行う</a:t>
            </a:r>
            <a:r>
              <a:rPr lang="ja-JP" altLang="en-US" dirty="0" smtClean="0"/>
              <a:t>。</a:t>
            </a:r>
          </a:p>
          <a:p>
            <a:r>
              <a:rPr lang="ja-JP" altLang="en-US" dirty="0" smtClean="0"/>
              <a:t>利用するデータ</a:t>
            </a:r>
          </a:p>
          <a:p>
            <a:pPr lvl="1"/>
            <a:r>
              <a:rPr lang="ja-JP" altLang="en-US" dirty="0" smtClean="0"/>
              <a:t>街灯</a:t>
            </a:r>
            <a:r>
              <a:rPr lang="ja-JP" altLang="en-US" dirty="0"/>
              <a:t>の設置情報、明るさ情報</a:t>
            </a:r>
          </a:p>
          <a:p>
            <a:pPr lvl="1"/>
            <a:r>
              <a:rPr lang="ja-JP" altLang="en-US" dirty="0" smtClean="0"/>
              <a:t>ボーリングデータ</a:t>
            </a:r>
            <a:endParaRPr lang="ja-JP" altLang="en-US" dirty="0"/>
          </a:p>
          <a:p>
            <a:pPr lvl="1"/>
            <a:r>
              <a:rPr lang="ja-JP" altLang="en-US" dirty="0" smtClean="0"/>
              <a:t>洪水</a:t>
            </a:r>
            <a:r>
              <a:rPr lang="ja-JP" altLang="en-US" dirty="0"/>
              <a:t>ハザードマップ</a:t>
            </a:r>
          </a:p>
          <a:p>
            <a:pPr lvl="1"/>
            <a:r>
              <a:rPr lang="ja-JP" altLang="en-US" dirty="0" smtClean="0"/>
              <a:t>犯罪</a:t>
            </a:r>
            <a:r>
              <a:rPr lang="ja-JP" altLang="en-US" dirty="0"/>
              <a:t>発生情報</a:t>
            </a:r>
          </a:p>
          <a:p>
            <a:pPr lvl="1"/>
            <a:r>
              <a:rPr lang="ja-JP" altLang="en-US" dirty="0" smtClean="0"/>
              <a:t>地図情報</a:t>
            </a:r>
            <a:endParaRPr lang="ja-JP" altLang="en-US" dirty="0"/>
          </a:p>
          <a:p>
            <a:r>
              <a:rPr lang="ja-JP" altLang="en-US" dirty="0" smtClean="0"/>
              <a:t>技術的なトピック</a:t>
            </a:r>
          </a:p>
          <a:p>
            <a:pPr lvl="1"/>
            <a:r>
              <a:rPr lang="ja-JP" altLang="en-US" dirty="0" smtClean="0"/>
              <a:t>地理空間情報の重ね合わせ</a:t>
            </a:r>
          </a:p>
          <a:p>
            <a:r>
              <a:rPr lang="ja-JP" altLang="en-US" dirty="0" smtClean="0"/>
              <a:t>ガバナンス面での課題</a:t>
            </a:r>
          </a:p>
          <a:p>
            <a:pPr lvl="1"/>
            <a:r>
              <a:rPr lang="ja-JP" altLang="en-US" dirty="0" smtClean="0"/>
              <a:t>ネガティブ</a:t>
            </a:r>
            <a:r>
              <a:rPr lang="ja-JP" altLang="en-US" dirty="0"/>
              <a:t>情報の公開に伴う課題</a:t>
            </a:r>
          </a:p>
          <a:p>
            <a:pPr lvl="1"/>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Tree>
    <p:extLst>
      <p:ext uri="{BB962C8B-B14F-4D97-AF65-F5344CB8AC3E}">
        <p14:creationId xmlns:p14="http://schemas.microsoft.com/office/powerpoint/2010/main" val="1349314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a:t>
            </a:r>
            <a:r>
              <a:rPr kumimoji="1" lang="ja-JP" altLang="en-US" dirty="0" smtClean="0"/>
              <a:t>事例</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下記事例を掲載する記事を執筆中</a:t>
            </a:r>
            <a:endParaRPr kumimoji="1" lang="ja-JP" altLang="en-US" dirty="0" smtClean="0"/>
          </a:p>
          <a:p>
            <a:pPr marL="698500" lvl="1" indent="-342900">
              <a:buFont typeface="+mj-lt"/>
              <a:buAutoNum type="arabicPeriod"/>
            </a:pPr>
            <a:r>
              <a:rPr kumimoji="1" lang="en-US" altLang="ja-JP" dirty="0" err="1" smtClean="0"/>
              <a:t>Zaim</a:t>
            </a:r>
            <a:endParaRPr lang="en-US" altLang="ja-JP" dirty="0"/>
          </a:p>
          <a:p>
            <a:pPr lvl="2"/>
            <a:r>
              <a:rPr kumimoji="1" lang="ja-JP" altLang="en-US" dirty="0" smtClean="0"/>
              <a:t>家計簿</a:t>
            </a:r>
            <a:r>
              <a:rPr kumimoji="1" lang="ja-JP" altLang="en-US" dirty="0" smtClean="0"/>
              <a:t>サービスに自治体の給付金・医療費控除情報を追加して</a:t>
            </a:r>
            <a:r>
              <a:rPr kumimoji="1" lang="ja-JP" altLang="en-US" dirty="0" smtClean="0"/>
              <a:t>提供</a:t>
            </a:r>
            <a:endParaRPr kumimoji="1" lang="en-US" altLang="ja-JP" dirty="0" smtClean="0"/>
          </a:p>
          <a:p>
            <a:pPr marL="698500" lvl="1" indent="-342900">
              <a:buFont typeface="+mj-lt"/>
              <a:buAutoNum type="arabicPeriod"/>
            </a:pPr>
            <a:r>
              <a:rPr lang="en-US" altLang="ja-JP" dirty="0" smtClean="0"/>
              <a:t>SUUMO</a:t>
            </a:r>
          </a:p>
          <a:p>
            <a:pPr lvl="2"/>
            <a:r>
              <a:rPr lang="ja-JP" altLang="en-US" dirty="0"/>
              <a:t>ライフスタイルに合った街探しを、データ活用により実現</a:t>
            </a:r>
          </a:p>
          <a:p>
            <a:pPr lvl="2"/>
            <a:r>
              <a:rPr lang="ja-JP" altLang="en-US" dirty="0"/>
              <a:t>「街の魅力」を示すデータを選定し、オープンデータを利用して</a:t>
            </a:r>
            <a:r>
              <a:rPr lang="ja-JP" altLang="en-US" dirty="0" smtClean="0"/>
              <a:t>評価</a:t>
            </a:r>
            <a:endParaRPr lang="en-US" altLang="ja-JP" dirty="0" smtClean="0"/>
          </a:p>
          <a:p>
            <a:pPr marL="698500" lvl="1" indent="-342900">
              <a:buFont typeface="+mj-lt"/>
              <a:buAutoNum type="arabicPeriod"/>
            </a:pPr>
            <a:r>
              <a:rPr lang="en-US" altLang="ja-JP" dirty="0" err="1" smtClean="0"/>
              <a:t>Welmo</a:t>
            </a:r>
            <a:endParaRPr lang="en-US" altLang="ja-JP" dirty="0" smtClean="0"/>
          </a:p>
          <a:p>
            <a:pPr lvl="2"/>
            <a:r>
              <a:rPr lang="ja-JP" altLang="en-US" dirty="0"/>
              <a:t>福岡市内のオープンデータを活用した介護事業者情報</a:t>
            </a:r>
            <a:r>
              <a:rPr lang="ja-JP" altLang="en-US" dirty="0" smtClean="0"/>
              <a:t>サービス</a:t>
            </a:r>
            <a:endParaRPr lang="en-US" altLang="ja-JP" dirty="0" smtClean="0"/>
          </a:p>
          <a:p>
            <a:pPr marL="698500" lvl="1" indent="-342900">
              <a:buFont typeface="+mj-lt"/>
              <a:buAutoNum type="arabicPeriod"/>
            </a:pPr>
            <a:r>
              <a:rPr kumimoji="1" lang="ja-JP" altLang="en-US" dirty="0" smtClean="0"/>
              <a:t>マイ広報紙</a:t>
            </a:r>
          </a:p>
          <a:p>
            <a:pPr lvl="2"/>
            <a:r>
              <a:rPr lang="ja-JP" altLang="en-US" dirty="0"/>
              <a:t>全国自治体の広報誌データを収集し、記事ごとに分割してインターネットで配信</a:t>
            </a:r>
          </a:p>
          <a:p>
            <a:pPr lvl="2"/>
            <a:r>
              <a:rPr lang="ja-JP" altLang="en-US" dirty="0"/>
              <a:t>読む⼈の属性に応じたパーソナル配信、スマホ等へのプッシュ配信（リアルタイム配信）、デジタルサイネージやデジタル放送等マルチチャネル配信、他サービスとの連携も可能</a:t>
            </a:r>
          </a:p>
          <a:p>
            <a:pPr marL="698500" lvl="1" indent="-342900">
              <a:buFont typeface="+mj-lt"/>
              <a:buAutoNum type="arabicPeriod"/>
            </a:pPr>
            <a:r>
              <a:rPr lang="en-US" altLang="ja-JP" dirty="0" smtClean="0"/>
              <a:t>GEEO</a:t>
            </a:r>
            <a:endParaRPr lang="ja-JP" altLang="en-US" dirty="0" smtClean="0"/>
          </a:p>
          <a:p>
            <a:pPr lvl="2"/>
            <a:r>
              <a:rPr lang="ja-JP" altLang="en-US" dirty="0"/>
              <a:t>オープンデータを活用した不動産価値予測サービス</a:t>
            </a:r>
          </a:p>
          <a:p>
            <a:pPr marL="698500" lvl="1" indent="-342900">
              <a:buFont typeface="+mj-lt"/>
              <a:buAutoNum type="arabicPeriod"/>
            </a:pPr>
            <a:r>
              <a:rPr lang="en-US" altLang="ja-JP" dirty="0" err="1" smtClean="0"/>
              <a:t>EvaCva</a:t>
            </a:r>
            <a:endParaRPr lang="ja-JP" altLang="en-US" dirty="0" smtClean="0"/>
          </a:p>
          <a:p>
            <a:pPr lvl="1"/>
            <a:r>
              <a:rPr lang="ja-JP" altLang="en-US" dirty="0"/>
              <a:t>オープンデータを活用して、地域の特性を可視化</a:t>
            </a:r>
            <a:r>
              <a:rPr lang="ja-JP" altLang="en-US" dirty="0" smtClean="0"/>
              <a:t>するサービス</a:t>
            </a:r>
            <a:endParaRPr lang="ja-JP" altLang="en-US" dirty="0"/>
          </a:p>
          <a:p>
            <a:pPr lvl="2"/>
            <a:r>
              <a:rPr lang="ja-JP" altLang="en-US" dirty="0"/>
              <a:t>省庁等から公開されている統計データを</a:t>
            </a:r>
            <a:r>
              <a:rPr lang="en-US" altLang="ja-JP" dirty="0"/>
              <a:t>Linked Open Data</a:t>
            </a:r>
            <a:r>
              <a:rPr lang="ja-JP" altLang="en-US" dirty="0"/>
              <a:t>として管理</a:t>
            </a:r>
          </a:p>
          <a:p>
            <a:pPr lvl="2"/>
            <a:r>
              <a:rPr lang="ja-JP" altLang="en-US" dirty="0"/>
              <a:t>市区町村単位でデータを比較し、グラフでの表示</a:t>
            </a:r>
          </a:p>
          <a:p>
            <a:pPr lvl="2"/>
            <a:r>
              <a:rPr lang="en-US" altLang="ja-JP" dirty="0"/>
              <a:t>Linked Open Data</a:t>
            </a:r>
            <a:r>
              <a:rPr lang="ja-JP" altLang="en-US" dirty="0"/>
              <a:t>として管理されているデータの取得も可能</a:t>
            </a:r>
            <a:endParaRPr lang="en-US" altLang="ja-JP" dirty="0"/>
          </a:p>
          <a:p>
            <a:pPr lvl="2"/>
            <a:endParaRPr kumimoji="1"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spTree>
    <p:extLst>
      <p:ext uri="{BB962C8B-B14F-4D97-AF65-F5344CB8AC3E}">
        <p14:creationId xmlns:p14="http://schemas.microsoft.com/office/powerpoint/2010/main" val="1662643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オープンデータガイド（活用編）の全体概要</a:t>
            </a:r>
            <a:endParaRPr kumimoji="1" lang="en-US" altLang="ja-JP" dirty="0" smtClean="0"/>
          </a:p>
          <a:p>
            <a:pPr marL="457200" indent="-457200">
              <a:buFont typeface="+mj-lt"/>
              <a:buAutoNum type="arabicPeriod"/>
            </a:pPr>
            <a:r>
              <a:rPr lang="ja-JP" altLang="en-US" dirty="0" smtClean="0"/>
              <a:t>各シナリオ概要</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159513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オープンデータガイド</a:t>
            </a:r>
            <a:r>
              <a:rPr lang="ja-JP" altLang="en-US" dirty="0"/>
              <a:t>（活用編</a:t>
            </a:r>
            <a:r>
              <a:rPr lang="ja-JP" altLang="en-US" dirty="0" smtClean="0"/>
              <a:t>）概要</a:t>
            </a:r>
            <a:endParaRPr kumimoji="1" lang="ja-JP" altLang="en-US" dirty="0"/>
          </a:p>
        </p:txBody>
      </p:sp>
      <p:sp>
        <p:nvSpPr>
          <p:cNvPr id="3" name="コンテンツ プレースホルダー 2"/>
          <p:cNvSpPr>
            <a:spLocks noGrp="1"/>
          </p:cNvSpPr>
          <p:nvPr>
            <p:ph idx="1"/>
          </p:nvPr>
        </p:nvSpPr>
        <p:spPr>
          <a:xfrm>
            <a:off x="351414" y="1143000"/>
            <a:ext cx="9146415" cy="5459804"/>
          </a:xfrm>
        </p:spPr>
        <p:txBody>
          <a:bodyPr>
            <a:normAutofit fontScale="92500" lnSpcReduction="10000"/>
          </a:bodyPr>
          <a:lstStyle/>
          <a:p>
            <a:r>
              <a:rPr kumimoji="1" lang="ja-JP" altLang="en-US" dirty="0" smtClean="0"/>
              <a:t>想定する読者</a:t>
            </a:r>
          </a:p>
          <a:p>
            <a:pPr lvl="1"/>
            <a:r>
              <a:rPr lang="ja-JP" altLang="en-US" dirty="0" smtClean="0"/>
              <a:t>自治体職員（データを利活用する立場の人）</a:t>
            </a:r>
          </a:p>
          <a:p>
            <a:pPr lvl="1"/>
            <a:r>
              <a:rPr lang="ja-JP" altLang="en-US" dirty="0" smtClean="0"/>
              <a:t>シビックテック</a:t>
            </a:r>
          </a:p>
          <a:p>
            <a:pPr lvl="1"/>
            <a:r>
              <a:rPr lang="ja-JP" altLang="en-US" dirty="0" smtClean="0"/>
              <a:t>地域</a:t>
            </a:r>
            <a:r>
              <a:rPr lang="ja-JP" altLang="en-US" dirty="0"/>
              <a:t>の地元</a:t>
            </a:r>
            <a:r>
              <a:rPr lang="ja-JP" altLang="en-US" dirty="0" smtClean="0"/>
              <a:t>企業の社員</a:t>
            </a:r>
          </a:p>
          <a:p>
            <a:r>
              <a:rPr kumimoji="1" lang="ja-JP" altLang="en-US" dirty="0" smtClean="0"/>
              <a:t>内容</a:t>
            </a:r>
          </a:p>
          <a:p>
            <a:pPr lvl="1"/>
            <a:r>
              <a:rPr lang="ja-JP" altLang="en-US" dirty="0"/>
              <a:t>オープンデータを利用して、まちの課題やマーケティング上の課題など、身近な課題を解決</a:t>
            </a:r>
            <a:r>
              <a:rPr lang="ja-JP" altLang="en-US" dirty="0" smtClean="0"/>
              <a:t>するための手法を、いくつかのシナリオを示して解説する。</a:t>
            </a:r>
          </a:p>
          <a:p>
            <a:pPr lvl="1"/>
            <a:r>
              <a:rPr lang="ja-JP" altLang="en-US" dirty="0" smtClean="0"/>
              <a:t>掲載すべき技術的手法</a:t>
            </a:r>
          </a:p>
          <a:p>
            <a:pPr lvl="2"/>
            <a:r>
              <a:rPr lang="ja-JP" altLang="en-US" dirty="0" smtClean="0"/>
              <a:t>オープンデータの入手方法</a:t>
            </a:r>
          </a:p>
          <a:p>
            <a:pPr lvl="2"/>
            <a:r>
              <a:rPr lang="ja-JP" altLang="en-US" dirty="0" smtClean="0"/>
              <a:t>データのクレンジング・形式の変換</a:t>
            </a:r>
          </a:p>
          <a:p>
            <a:pPr lvl="2"/>
            <a:r>
              <a:rPr lang="ja-JP" altLang="en-US" dirty="0" smtClean="0"/>
              <a:t>データの分析</a:t>
            </a:r>
            <a:endParaRPr lang="en-US" altLang="ja-JP" dirty="0" smtClean="0"/>
          </a:p>
          <a:p>
            <a:pPr lvl="3"/>
            <a:r>
              <a:rPr lang="ja-JP" altLang="en-US" dirty="0" smtClean="0"/>
              <a:t>統計的分析・機械学習による分析 等</a:t>
            </a:r>
          </a:p>
          <a:p>
            <a:pPr lvl="2"/>
            <a:r>
              <a:rPr lang="ja-JP" altLang="en-US" dirty="0" smtClean="0"/>
              <a:t>分析結果のビジュアライズ</a:t>
            </a:r>
            <a:endParaRPr lang="en-US" altLang="ja-JP" dirty="0" smtClean="0"/>
          </a:p>
          <a:p>
            <a:pPr lvl="3"/>
            <a:r>
              <a:rPr lang="ja-JP" altLang="en-US" dirty="0" smtClean="0"/>
              <a:t>地図へのマッピング・グラフへの出力 等</a:t>
            </a:r>
            <a:endParaRPr lang="en-US" altLang="ja-JP" dirty="0" smtClean="0"/>
          </a:p>
          <a:p>
            <a:pPr lvl="1"/>
            <a:r>
              <a:rPr lang="ja-JP" altLang="en-US" dirty="0" smtClean="0"/>
              <a:t>シナリオ</a:t>
            </a:r>
            <a:endParaRPr lang="ja-JP" altLang="en-US" dirty="0"/>
          </a:p>
          <a:p>
            <a:pPr lvl="2"/>
            <a:r>
              <a:rPr lang="ja-JP" altLang="en-US" dirty="0" smtClean="0"/>
              <a:t>上記の技術手法を、シナリオに織り込んで説明する。</a:t>
            </a:r>
          </a:p>
          <a:p>
            <a:pPr lvl="2"/>
            <a:r>
              <a:rPr lang="ja-JP" altLang="en-US" dirty="0" smtClean="0"/>
              <a:t>シナリオをできるだけ現実に</a:t>
            </a:r>
            <a:r>
              <a:rPr lang="ja-JP" altLang="en-US" dirty="0"/>
              <a:t>即したものにするため、地方自治体や委員・社員・会員の意見を</a:t>
            </a:r>
            <a:r>
              <a:rPr lang="ja-JP" altLang="en-US" dirty="0" smtClean="0"/>
              <a:t>得て設定する。</a:t>
            </a:r>
          </a:p>
          <a:p>
            <a:pPr lvl="2"/>
            <a:r>
              <a:rPr lang="ja-JP" altLang="en-US" dirty="0" smtClean="0"/>
              <a:t>また、シナリオによる課題解決の理解を促進するために、必要に応じてサンプルプログラムを用意する。</a:t>
            </a:r>
          </a:p>
          <a:p>
            <a:pPr lvl="3"/>
            <a:endParaRPr lang="ja-JP" altLang="en-US" dirty="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テキスト ボックス 4"/>
          <p:cNvSpPr txBox="1"/>
          <p:nvPr/>
        </p:nvSpPr>
        <p:spPr>
          <a:xfrm>
            <a:off x="6383387" y="740312"/>
            <a:ext cx="3533340"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2-3</a:t>
            </a:r>
            <a:r>
              <a:rPr kumimoji="1" lang="ja-JP" altLang="en-US" sz="1200" dirty="0" smtClean="0">
                <a:solidFill>
                  <a:schemeClr val="bg2"/>
                </a:solidFill>
                <a:latin typeface="+mn-ea"/>
                <a:ea typeface="+mn-ea"/>
                <a:cs typeface="ヒラギノ角ゴ ProN W6"/>
              </a:rPr>
              <a:t>より</a:t>
            </a:r>
          </a:p>
        </p:txBody>
      </p:sp>
    </p:spTree>
    <p:extLst>
      <p:ext uri="{BB962C8B-B14F-4D97-AF65-F5344CB8AC3E}">
        <p14:creationId xmlns:p14="http://schemas.microsoft.com/office/powerpoint/2010/main" val="1460927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オープンデータガイド（活用編</a:t>
            </a:r>
            <a:r>
              <a:rPr lang="ja-JP" altLang="en-US" dirty="0" smtClean="0"/>
              <a:t>）の構成案</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はじめに</a:t>
            </a:r>
          </a:p>
          <a:p>
            <a:pPr lvl="1"/>
            <a:r>
              <a:rPr kumimoji="1" lang="ja-JP" altLang="en-US" dirty="0" smtClean="0"/>
              <a:t>本書の目的・想定読者・構成を説明する。</a:t>
            </a:r>
          </a:p>
          <a:p>
            <a:pPr marL="457200" indent="-457200">
              <a:buFont typeface="+mj-lt"/>
              <a:buAutoNum type="arabicPeriod"/>
            </a:pPr>
            <a:r>
              <a:rPr kumimoji="1" lang="ja-JP" altLang="en-US" dirty="0" smtClean="0"/>
              <a:t>基本的な事項</a:t>
            </a:r>
          </a:p>
          <a:p>
            <a:pPr lvl="1"/>
            <a:r>
              <a:rPr kumimoji="1" lang="ja-JP" altLang="en-US" dirty="0" smtClean="0"/>
              <a:t>データの入手方法、利用できる技術、利用ルールに関して、一般的に解説する。</a:t>
            </a:r>
          </a:p>
          <a:p>
            <a:pPr marL="457200" indent="-457200">
              <a:buFont typeface="+mj-lt"/>
              <a:buAutoNum type="arabicPeriod"/>
            </a:pPr>
            <a:r>
              <a:rPr kumimoji="1" lang="ja-JP" altLang="en-US" dirty="0" smtClean="0"/>
              <a:t>活用シナリオ</a:t>
            </a:r>
            <a:endParaRPr kumimoji="1" lang="en-US" altLang="ja-JP" dirty="0" smtClean="0"/>
          </a:p>
          <a:p>
            <a:pPr lvl="1"/>
            <a:r>
              <a:rPr kumimoji="1" lang="ja-JP" altLang="en-US" dirty="0" smtClean="0"/>
              <a:t>将来予測や設置施設の分析など、何らかの課題を解決する事例を紹介する。</a:t>
            </a:r>
          </a:p>
          <a:p>
            <a:pPr marL="457200" indent="-457200">
              <a:buFont typeface="+mj-lt"/>
              <a:buAutoNum type="arabicPeriod"/>
            </a:pPr>
            <a:r>
              <a:rPr kumimoji="1" lang="ja-JP" altLang="en-US" dirty="0" smtClean="0"/>
              <a:t>活用事例</a:t>
            </a:r>
          </a:p>
          <a:p>
            <a:pPr lvl="1"/>
            <a:r>
              <a:rPr kumimoji="1" lang="ja-JP" altLang="en-US" dirty="0" smtClean="0"/>
              <a:t>オープンデータやビックデータを用いて、アプリやサービスを実現している事例を紹介する。</a:t>
            </a:r>
          </a:p>
          <a:p>
            <a:pPr lvl="1"/>
            <a:endParaRPr lang="ja-JP" altLang="en-US" dirty="0"/>
          </a:p>
          <a:p>
            <a:r>
              <a:rPr kumimoji="1" lang="ja-JP" altLang="en-US" dirty="0" smtClean="0"/>
              <a:t>事務局でのシナリオ精査の過程で、下記修正を実施</a:t>
            </a:r>
          </a:p>
          <a:p>
            <a:pPr lvl="1"/>
            <a:r>
              <a:rPr kumimoji="1" lang="ja-JP" altLang="en-US" dirty="0" smtClean="0"/>
              <a:t>基礎編・応用編のシナリオを統合</a:t>
            </a:r>
            <a:endParaRPr lang="ja-JP" altLang="en-US" dirty="0"/>
          </a:p>
          <a:p>
            <a:pPr lvl="1"/>
            <a:r>
              <a:rPr kumimoji="1" lang="ja-JP" altLang="en-US" dirty="0" smtClean="0"/>
              <a:t>活用事例集を追加</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6" name="テキスト ボックス 5"/>
          <p:cNvSpPr txBox="1"/>
          <p:nvPr/>
        </p:nvSpPr>
        <p:spPr>
          <a:xfrm>
            <a:off x="5961112" y="740312"/>
            <a:ext cx="3995004"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2-3</a:t>
            </a:r>
            <a:r>
              <a:rPr kumimoji="1" lang="ja-JP" altLang="en-US" sz="1200" dirty="0" smtClean="0">
                <a:solidFill>
                  <a:schemeClr val="bg2"/>
                </a:solidFill>
                <a:latin typeface="+mn-ea"/>
                <a:ea typeface="+mn-ea"/>
                <a:cs typeface="ヒラギノ角ゴ ProN W6"/>
              </a:rPr>
              <a:t>を一部修正</a:t>
            </a:r>
          </a:p>
        </p:txBody>
      </p:sp>
    </p:spTree>
    <p:extLst>
      <p:ext uri="{BB962C8B-B14F-4D97-AF65-F5344CB8AC3E}">
        <p14:creationId xmlns:p14="http://schemas.microsoft.com/office/powerpoint/2010/main" val="4212451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529317606"/>
              </p:ext>
            </p:extLst>
          </p:nvPr>
        </p:nvGraphicFramePr>
        <p:xfrm>
          <a:off x="350838" y="1143000"/>
          <a:ext cx="9147175" cy="4206240"/>
        </p:xfrm>
        <a:graphic>
          <a:graphicData uri="http://schemas.openxmlformats.org/drawingml/2006/table">
            <a:tbl>
              <a:tblPr firstRow="1" firstCol="1" bandRow="1">
                <a:tableStyleId>{21E4AEA4-8DFA-4A89-87EB-49C32662AFE0}</a:tableStyleId>
              </a:tblPr>
              <a:tblGrid>
                <a:gridCol w="425698"/>
                <a:gridCol w="2016224"/>
                <a:gridCol w="2016224"/>
                <a:gridCol w="1368152"/>
                <a:gridCol w="3320877"/>
              </a:tblGrid>
              <a:tr h="204607">
                <a:tc rowSpan="2">
                  <a:txBody>
                    <a:bodyPr/>
                    <a:lstStyle/>
                    <a:p>
                      <a:pPr algn="ctr"/>
                      <a:endParaRPr kumimoji="1" lang="ja-JP" altLang="en-US" dirty="0">
                        <a:latin typeface="+mn-ea"/>
                        <a:ea typeface="+mn-ea"/>
                      </a:endParaRPr>
                    </a:p>
                  </a:txBody>
                  <a:tcPr/>
                </a:tc>
                <a:tc rowSpan="2">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gridSpan="2">
                  <a:txBody>
                    <a:bodyPr/>
                    <a:lstStyle/>
                    <a:p>
                      <a:pPr algn="ctr"/>
                      <a:r>
                        <a:rPr kumimoji="1" lang="ja-JP" altLang="en-US" dirty="0" smtClean="0">
                          <a:latin typeface="+mn-ea"/>
                          <a:ea typeface="+mn-ea"/>
                        </a:rPr>
                        <a:t>シナリオの対象</a:t>
                      </a:r>
                      <a:endParaRPr kumimoji="1" lang="ja-JP" altLang="en-US" dirty="0">
                        <a:latin typeface="+mn-ea"/>
                        <a:ea typeface="+mn-ea"/>
                      </a:endParaRPr>
                    </a:p>
                  </a:txBody>
                  <a:tcPr/>
                </a:tc>
                <a:tc hMerge="1">
                  <a:txBody>
                    <a:bodyPr/>
                    <a:lstStyle/>
                    <a:p>
                      <a:endParaRPr kumimoji="1" lang="ja-JP" altLang="en-US"/>
                    </a:p>
                  </a:txBody>
                  <a:tcPr/>
                </a:tc>
                <a:tc rowSpan="2">
                  <a:txBody>
                    <a:bodyPr/>
                    <a:lstStyle/>
                    <a:p>
                      <a:pPr algn="ctr"/>
                      <a:r>
                        <a:rPr kumimoji="1" lang="ja-JP" altLang="en-US" dirty="0" smtClean="0">
                          <a:latin typeface="+mn-ea"/>
                          <a:ea typeface="+mn-ea"/>
                        </a:rPr>
                        <a:t>シナリオ概要</a:t>
                      </a:r>
                      <a:endParaRPr kumimoji="1" lang="ja-JP" altLang="en-US" dirty="0">
                        <a:latin typeface="+mn-ea"/>
                        <a:ea typeface="+mn-ea"/>
                      </a:endParaRPr>
                    </a:p>
                  </a:txBody>
                  <a:tcPr/>
                </a:tc>
              </a:tr>
              <a:tr h="204607">
                <a:tc vMerge="1">
                  <a:txBody>
                    <a:bodyPr/>
                    <a:lstStyle/>
                    <a:p>
                      <a:pPr algn="ctr"/>
                      <a:endParaRPr kumimoji="1" lang="ja-JP" altLang="en-US" dirty="0">
                        <a:latin typeface="+mn-ea"/>
                        <a:ea typeface="+mn-ea"/>
                      </a:endParaRPr>
                    </a:p>
                  </a:txBody>
                  <a:tcPr/>
                </a:tc>
                <a:tc vMerge="1">
                  <a:txBody>
                    <a:bodyPr/>
                    <a:lstStyle/>
                    <a:p>
                      <a:pPr algn="ctr"/>
                      <a:endParaRPr kumimoji="1" lang="ja-JP" altLang="en-US" dirty="0">
                        <a:latin typeface="+mn-ea"/>
                        <a:ea typeface="+mn-ea"/>
                      </a:endParaRPr>
                    </a:p>
                  </a:txBody>
                  <a:tcPr/>
                </a:tc>
                <a:tc>
                  <a:txBody>
                    <a:bodyPr/>
                    <a:lstStyle/>
                    <a:p>
                      <a:pPr algn="ctr"/>
                      <a:r>
                        <a:rPr kumimoji="1" lang="ja-JP" altLang="en-US" b="1" dirty="0" smtClean="0">
                          <a:solidFill>
                            <a:schemeClr val="tx1"/>
                          </a:solidFill>
                          <a:latin typeface="+mn-ea"/>
                          <a:ea typeface="+mn-ea"/>
                        </a:rPr>
                        <a:t>作成者</a:t>
                      </a:r>
                      <a:endParaRPr kumimoji="1" lang="ja-JP" altLang="en-US" b="1" dirty="0">
                        <a:solidFill>
                          <a:schemeClr val="tx1"/>
                        </a:solidFill>
                        <a:latin typeface="+mn-ea"/>
                        <a:ea typeface="+mn-ea"/>
                      </a:endParaRPr>
                    </a:p>
                  </a:txBody>
                  <a:tcPr>
                    <a:solidFill>
                      <a:schemeClr val="accent2"/>
                    </a:solidFill>
                  </a:tcPr>
                </a:tc>
                <a:tc>
                  <a:txBody>
                    <a:bodyPr/>
                    <a:lstStyle/>
                    <a:p>
                      <a:pPr algn="ctr"/>
                      <a:r>
                        <a:rPr kumimoji="1" lang="ja-JP" altLang="en-US" b="1" dirty="0" smtClean="0">
                          <a:solidFill>
                            <a:schemeClr val="tx1"/>
                          </a:solidFill>
                          <a:latin typeface="+mn-ea"/>
                          <a:ea typeface="+mn-ea"/>
                        </a:rPr>
                        <a:t>利用者</a:t>
                      </a:r>
                      <a:endParaRPr kumimoji="1" lang="ja-JP" altLang="en-US" b="1" dirty="0">
                        <a:solidFill>
                          <a:schemeClr val="tx1"/>
                        </a:solidFill>
                        <a:latin typeface="+mn-ea"/>
                        <a:ea typeface="+mn-ea"/>
                      </a:endParaRPr>
                    </a:p>
                  </a:txBody>
                  <a:tcPr>
                    <a:solidFill>
                      <a:schemeClr val="accent2"/>
                    </a:solidFill>
                  </a:tcPr>
                </a:tc>
                <a:tc vMerge="1">
                  <a:txBody>
                    <a:bodyPr/>
                    <a:lstStyle/>
                    <a:p>
                      <a:pPr algn="ct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r>
                        <a:rPr kumimoji="1" lang="ja-JP" altLang="en-US" dirty="0" smtClean="0">
                          <a:latin typeface="+mn-ea"/>
                          <a:ea typeface="+mn-ea"/>
                        </a:rPr>
                        <a:t>保育所の新設場所検討</a:t>
                      </a:r>
                      <a:endParaRPr kumimoji="1" lang="ja-JP" altLang="en-US" dirty="0">
                        <a:latin typeface="+mn-ea"/>
                        <a:ea typeface="+mn-ea"/>
                      </a:endParaRPr>
                    </a:p>
                  </a:txBody>
                  <a:tcPr/>
                </a:tc>
                <a:tc gridSpan="2">
                  <a:txBody>
                    <a:bodyPr/>
                    <a:lstStyle/>
                    <a:p>
                      <a:pPr marL="285750" indent="-285750">
                        <a:buFont typeface="Wingdings" panose="05000000000000000000" pitchFamily="2" charset="2"/>
                        <a:buChar char="l"/>
                      </a:pPr>
                      <a:r>
                        <a:rPr kumimoji="1" lang="ja-JP" altLang="en-US" dirty="0" smtClean="0">
                          <a:latin typeface="+mn-ea"/>
                          <a:ea typeface="+mn-ea"/>
                        </a:rPr>
                        <a:t>保育所の新設を申請しようとしている業者</a:t>
                      </a:r>
                    </a:p>
                  </a:txBody>
                  <a:tcPr/>
                </a:tc>
                <a:tc hMerge="1">
                  <a:txBody>
                    <a:bodyPr/>
                    <a:lstStyle/>
                    <a:p>
                      <a:endParaRPr kumimoji="1" lang="ja-JP" altLang="en-US"/>
                    </a:p>
                  </a:txBody>
                  <a:tcPr/>
                </a:tc>
                <a:tc>
                  <a:txBody>
                    <a:bodyPr/>
                    <a:lstStyle/>
                    <a:p>
                      <a:pPr marL="0" indent="0">
                        <a:buFont typeface="Wingdings" panose="05000000000000000000" pitchFamily="2" charset="2"/>
                        <a:buNone/>
                      </a:pPr>
                      <a:r>
                        <a:rPr kumimoji="1" lang="en-US" altLang="ja-JP" dirty="0" smtClean="0">
                          <a:latin typeface="+mn-ea"/>
                          <a:ea typeface="+mn-ea"/>
                        </a:rPr>
                        <a:t>(1)</a:t>
                      </a:r>
                      <a:r>
                        <a:rPr kumimoji="1" lang="ja-JP" altLang="en-US" dirty="0" smtClean="0">
                          <a:latin typeface="+mn-ea"/>
                          <a:ea typeface="+mn-ea"/>
                        </a:rPr>
                        <a:t>立地可能か否か、</a:t>
                      </a:r>
                      <a:r>
                        <a:rPr kumimoji="1" lang="en-US" altLang="ja-JP" dirty="0" smtClean="0">
                          <a:latin typeface="+mn-ea"/>
                          <a:ea typeface="+mn-ea"/>
                        </a:rPr>
                        <a:t>(2)</a:t>
                      </a:r>
                      <a:r>
                        <a:rPr kumimoji="1" lang="ja-JP" altLang="en-US" dirty="0" smtClean="0">
                          <a:latin typeface="+mn-ea"/>
                          <a:ea typeface="+mn-ea"/>
                        </a:rPr>
                        <a:t>競合する施設があるか、等の条件から、保育所の新設に最も適切な場所を選定する。</a:t>
                      </a:r>
                      <a:endParaRPr kumimoji="1" lang="ja-JP" altLang="en-US" dirty="0">
                        <a:latin typeface="+mn-ea"/>
                        <a:ea typeface="+mn-ea"/>
                      </a:endParaRPr>
                    </a:p>
                  </a:txBody>
                  <a:tcPr/>
                </a:tc>
              </a:tr>
              <a:tr h="361311">
                <a:tc>
                  <a:txBody>
                    <a:bodyPr/>
                    <a:lstStyle/>
                    <a:p>
                      <a:pPr algn="ctr"/>
                      <a:r>
                        <a:rPr kumimoji="1" lang="en-US" altLang="ja-JP" dirty="0" smtClean="0">
                          <a:latin typeface="+mn-ea"/>
                          <a:ea typeface="+mn-ea"/>
                        </a:rPr>
                        <a:t>2</a:t>
                      </a:r>
                      <a:endParaRPr kumimoji="1" lang="ja-JP" altLang="en-US" dirty="0">
                        <a:latin typeface="+mn-ea"/>
                        <a:ea typeface="+mn-ea"/>
                      </a:endParaRPr>
                    </a:p>
                  </a:txBody>
                  <a:tcPr/>
                </a:tc>
                <a:tc>
                  <a:txBody>
                    <a:bodyPr/>
                    <a:lstStyle/>
                    <a:p>
                      <a:r>
                        <a:rPr kumimoji="1" lang="ja-JP" altLang="en-US" dirty="0" smtClean="0">
                          <a:latin typeface="+mn-ea"/>
                          <a:ea typeface="+mn-ea"/>
                        </a:rPr>
                        <a:t>保育所探し</a:t>
                      </a:r>
                      <a:endParaRPr kumimoji="1" lang="ja-JP" altLang="en-US" dirty="0">
                        <a:latin typeface="+mn-ea"/>
                        <a:ea typeface="+mn-ea"/>
                      </a:endParaRPr>
                    </a:p>
                  </a:txBody>
                  <a:tcPr/>
                </a:tc>
                <a:tc gridSpan="2">
                  <a:txBody>
                    <a:bodyPr/>
                    <a:lstStyle/>
                    <a:p>
                      <a:pPr marL="285750" indent="-285750">
                        <a:buFont typeface="Wingdings" panose="05000000000000000000" pitchFamily="2" charset="2"/>
                        <a:buChar char="l"/>
                      </a:pPr>
                      <a:r>
                        <a:rPr kumimoji="1" lang="ja-JP" altLang="en-US" dirty="0" smtClean="0">
                          <a:latin typeface="+mn-ea"/>
                          <a:ea typeface="+mn-ea"/>
                        </a:rPr>
                        <a:t>認可保育園への入所を希望する親御さん</a:t>
                      </a:r>
                    </a:p>
                  </a:txBody>
                  <a:tcPr/>
                </a:tc>
                <a:tc hMerge="1">
                  <a:txBody>
                    <a:bodyPr/>
                    <a:lstStyle/>
                    <a:p>
                      <a:endParaRPr kumimoji="1" lang="ja-JP" altLang="en-US"/>
                    </a:p>
                  </a:txBody>
                  <a:tcPr/>
                </a:tc>
                <a:tc>
                  <a:txBody>
                    <a:bodyPr/>
                    <a:lstStyle/>
                    <a:p>
                      <a:pPr marL="0" indent="0">
                        <a:buFont typeface="Wingdings" panose="05000000000000000000" pitchFamily="2" charset="2"/>
                        <a:buNone/>
                      </a:pPr>
                      <a:r>
                        <a:rPr kumimoji="1" lang="ja-JP" altLang="en-US" dirty="0" smtClean="0">
                          <a:latin typeface="+mn-ea"/>
                          <a:ea typeface="+mn-ea"/>
                        </a:rPr>
                        <a:t>自分の子供を入園できる可能性のある認可保育園がどれくらいあるか調べる。</a:t>
                      </a:r>
                    </a:p>
                  </a:txBody>
                  <a:tcPr/>
                </a:tc>
              </a:tr>
              <a:tr h="403060">
                <a:tc>
                  <a:txBody>
                    <a:bodyPr/>
                    <a:lstStyle/>
                    <a:p>
                      <a:pPr algn="ctr"/>
                      <a:r>
                        <a:rPr kumimoji="1" lang="en-US" altLang="ja-JP" dirty="0" smtClean="0">
                          <a:latin typeface="+mn-ea"/>
                          <a:ea typeface="+mn-ea"/>
                        </a:rPr>
                        <a:t>3</a:t>
                      </a:r>
                      <a:endParaRPr kumimoji="1" lang="ja-JP" altLang="en-US" dirty="0">
                        <a:latin typeface="+mn-ea"/>
                        <a:ea typeface="+mn-ea"/>
                      </a:endParaRPr>
                    </a:p>
                  </a:txBody>
                  <a:tcPr/>
                </a:tc>
                <a:tc>
                  <a:txBody>
                    <a:bodyPr/>
                    <a:lstStyle/>
                    <a:p>
                      <a:r>
                        <a:rPr kumimoji="1" lang="ja-JP" altLang="en-US" dirty="0" smtClean="0">
                          <a:latin typeface="+mn-ea"/>
                          <a:ea typeface="+mn-ea"/>
                        </a:rPr>
                        <a:t>コミュニティバスの位置表示</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バスロケアプリの開発者</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コミュニティバスの利用者</a:t>
                      </a:r>
                      <a:endParaRPr kumimoji="1" lang="ja-JP" altLang="en-US" dirty="0">
                        <a:latin typeface="+mn-ea"/>
                        <a:ea typeface="+mn-ea"/>
                      </a:endParaRPr>
                    </a:p>
                  </a:txBody>
                  <a:tcPr/>
                </a:tc>
                <a:tc>
                  <a:txBody>
                    <a:bodyPr/>
                    <a:lstStyle/>
                    <a:p>
                      <a:pPr marL="0" indent="0">
                        <a:buFont typeface="Wingdings" panose="05000000000000000000" pitchFamily="2" charset="2"/>
                        <a:buNone/>
                      </a:pPr>
                      <a:r>
                        <a:rPr kumimoji="1" lang="ja-JP" altLang="en-US" dirty="0" smtClean="0">
                          <a:latin typeface="+mn-ea"/>
                          <a:ea typeface="+mn-ea"/>
                        </a:rPr>
                        <a:t>現在のバスの位置と、バスが現在地付近に到着しそうか知る。</a:t>
                      </a: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4</a:t>
                      </a:r>
                      <a:endParaRPr kumimoji="1" lang="ja-JP" altLang="en-US" dirty="0">
                        <a:latin typeface="+mn-ea"/>
                        <a:ea typeface="+mn-ea"/>
                      </a:endParaRPr>
                    </a:p>
                  </a:txBody>
                  <a:tcPr/>
                </a:tc>
                <a:tc>
                  <a:txBody>
                    <a:bodyPr/>
                    <a:lstStyle/>
                    <a:p>
                      <a:r>
                        <a:rPr kumimoji="1" lang="ja-JP" altLang="en-US" dirty="0" smtClean="0">
                          <a:latin typeface="+mn-ea"/>
                          <a:ea typeface="+mn-ea"/>
                        </a:rPr>
                        <a:t>公開された写真を利用した観光ガイド</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各地域の観光協会</a:t>
                      </a:r>
                    </a:p>
                    <a:p>
                      <a:pPr marL="285750" indent="-285750">
                        <a:buFont typeface="Wingdings" panose="05000000000000000000" pitchFamily="2" charset="2"/>
                        <a:buChar char="l"/>
                      </a:pPr>
                      <a:r>
                        <a:rPr kumimoji="1" lang="ja-JP" altLang="en-US" dirty="0" smtClean="0">
                          <a:latin typeface="+mn-ea"/>
                          <a:ea typeface="+mn-ea"/>
                        </a:rPr>
                        <a:t>観光ガイドを作成している出版社、事業者</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観光客</a:t>
                      </a:r>
                      <a:endParaRPr kumimoji="1" lang="ja-JP" altLang="en-US" dirty="0">
                        <a:latin typeface="+mn-ea"/>
                        <a:ea typeface="+mn-ea"/>
                      </a:endParaRPr>
                    </a:p>
                  </a:txBody>
                  <a:tcPr/>
                </a:tc>
                <a:tc>
                  <a:txBody>
                    <a:bodyPr/>
                    <a:lstStyle/>
                    <a:p>
                      <a:pPr marL="0" indent="0">
                        <a:buFont typeface="Wingdings" panose="05000000000000000000" pitchFamily="2" charset="2"/>
                        <a:buNone/>
                      </a:pPr>
                      <a:r>
                        <a:rPr kumimoji="1" lang="ja-JP" altLang="en-US" smtClean="0">
                          <a:latin typeface="+mn-ea"/>
                          <a:ea typeface="+mn-ea"/>
                        </a:rPr>
                        <a:t>地方公共団体等がオープンデータとして公開している観光地の情報、写真を利用して観光ガイドを作成する。</a:t>
                      </a: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5</a:t>
                      </a:r>
                      <a:endParaRPr kumimoji="1" lang="ja-JP" altLang="en-US" dirty="0">
                        <a:latin typeface="+mn-ea"/>
                        <a:ea typeface="+mn-ea"/>
                      </a:endParaRPr>
                    </a:p>
                  </a:txBody>
                  <a:tcPr/>
                </a:tc>
                <a:tc>
                  <a:txBody>
                    <a:bodyPr/>
                    <a:lstStyle/>
                    <a:p>
                      <a:r>
                        <a:rPr kumimoji="1" lang="ja-JP" altLang="en-US" dirty="0" smtClean="0">
                          <a:latin typeface="+mn-ea"/>
                          <a:ea typeface="+mn-ea"/>
                        </a:rPr>
                        <a:t>タクシーの配車管理</a:t>
                      </a:r>
                      <a:endParaRPr kumimoji="1" lang="ja-JP" altLang="en-US" dirty="0">
                        <a:latin typeface="+mn-ea"/>
                        <a:ea typeface="+mn-ea"/>
                      </a:endParaRPr>
                    </a:p>
                  </a:txBody>
                  <a:tcPr/>
                </a:tc>
                <a:tc gridSpan="2">
                  <a:txBody>
                    <a:bodyPr/>
                    <a:lstStyle/>
                    <a:p>
                      <a:pPr marL="285750" indent="-285750">
                        <a:buFont typeface="Wingdings" panose="05000000000000000000" pitchFamily="2" charset="2"/>
                        <a:buChar char="l"/>
                      </a:pPr>
                      <a:r>
                        <a:rPr kumimoji="1" lang="ja-JP" altLang="en-US" dirty="0" smtClean="0">
                          <a:latin typeface="+mn-ea"/>
                          <a:ea typeface="+mn-ea"/>
                        </a:rPr>
                        <a:t>タクシー業者</a:t>
                      </a:r>
                      <a:br>
                        <a:rPr kumimoji="1" lang="ja-JP" altLang="en-US" dirty="0" smtClean="0">
                          <a:latin typeface="+mn-ea"/>
                          <a:ea typeface="+mn-ea"/>
                        </a:rPr>
                      </a:br>
                      <a:r>
                        <a:rPr kumimoji="1" lang="ja-JP" altLang="en-US" dirty="0" smtClean="0">
                          <a:latin typeface="+mn-ea"/>
                          <a:ea typeface="+mn-ea"/>
                        </a:rPr>
                        <a:t>（運転手またはオペレータ）</a:t>
                      </a:r>
                    </a:p>
                  </a:txBody>
                  <a:tcPr/>
                </a:tc>
                <a:tc hMerge="1">
                  <a:txBody>
                    <a:bodyPr/>
                    <a:lstStyle/>
                    <a:p>
                      <a:endParaRPr kumimoji="1" lang="ja-JP" altLang="en-US"/>
                    </a:p>
                  </a:txBody>
                  <a:tcPr/>
                </a:tc>
                <a:tc>
                  <a:txBody>
                    <a:bodyPr/>
                    <a:lstStyle/>
                    <a:p>
                      <a:pPr marL="0" indent="0">
                        <a:buFont typeface="Wingdings" panose="05000000000000000000" pitchFamily="2" charset="2"/>
                        <a:buNone/>
                      </a:pPr>
                      <a:r>
                        <a:rPr kumimoji="1" lang="ja-JP" altLang="en-US" dirty="0" smtClean="0">
                          <a:latin typeface="+mn-ea"/>
                          <a:ea typeface="+mn-ea"/>
                        </a:rPr>
                        <a:t>鉄道やバスの運行に障害が発生すると、代替交通手段をもとめて乗客が駅や停留所に滞留する。この情報をタクシーの配車管理に活用する。</a:t>
                      </a:r>
                      <a:endParaRPr kumimoji="1" lang="ja-JP" altLang="en-US" dirty="0">
                        <a:latin typeface="+mn-ea"/>
                        <a:ea typeface="+mn-ea"/>
                      </a:endParaRPr>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4220652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410972075"/>
              </p:ext>
            </p:extLst>
          </p:nvPr>
        </p:nvGraphicFramePr>
        <p:xfrm>
          <a:off x="350838" y="1143000"/>
          <a:ext cx="9147175" cy="4312920"/>
        </p:xfrm>
        <a:graphic>
          <a:graphicData uri="http://schemas.openxmlformats.org/drawingml/2006/table">
            <a:tbl>
              <a:tblPr firstRow="1" firstCol="1" bandRow="1">
                <a:tableStyleId>{21E4AEA4-8DFA-4A89-87EB-49C32662AFE0}</a:tableStyleId>
              </a:tblPr>
              <a:tblGrid>
                <a:gridCol w="425698"/>
                <a:gridCol w="2016224"/>
                <a:gridCol w="2088232"/>
                <a:gridCol w="1296144"/>
                <a:gridCol w="3320877"/>
              </a:tblGrid>
              <a:tr h="204607">
                <a:tc rowSpan="2">
                  <a:txBody>
                    <a:bodyPr/>
                    <a:lstStyle/>
                    <a:p>
                      <a:pPr algn="ctr"/>
                      <a:endParaRPr kumimoji="1" lang="ja-JP" altLang="en-US" dirty="0">
                        <a:latin typeface="+mn-ea"/>
                        <a:ea typeface="+mn-ea"/>
                      </a:endParaRPr>
                    </a:p>
                  </a:txBody>
                  <a:tcPr/>
                </a:tc>
                <a:tc rowSpan="2">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gridSpan="2">
                  <a:txBody>
                    <a:bodyPr/>
                    <a:lstStyle/>
                    <a:p>
                      <a:pPr algn="ctr"/>
                      <a:r>
                        <a:rPr kumimoji="1" lang="ja-JP" altLang="en-US" dirty="0" smtClean="0">
                          <a:latin typeface="+mn-ea"/>
                          <a:ea typeface="+mn-ea"/>
                        </a:rPr>
                        <a:t>シナリオの対象</a:t>
                      </a:r>
                      <a:endParaRPr kumimoji="1" lang="ja-JP" altLang="en-US" dirty="0">
                        <a:latin typeface="+mn-ea"/>
                        <a:ea typeface="+mn-ea"/>
                      </a:endParaRPr>
                    </a:p>
                  </a:txBody>
                  <a:tcPr/>
                </a:tc>
                <a:tc hMerge="1">
                  <a:txBody>
                    <a:bodyPr/>
                    <a:lstStyle/>
                    <a:p>
                      <a:pPr algn="ctr"/>
                      <a:endParaRPr kumimoji="1" lang="ja-JP" altLang="en-US" dirty="0">
                        <a:latin typeface="+mn-ea"/>
                        <a:ea typeface="+mn-ea"/>
                      </a:endParaRPr>
                    </a:p>
                  </a:txBody>
                  <a:tcPr/>
                </a:tc>
                <a:tc rowSpan="2">
                  <a:txBody>
                    <a:bodyPr/>
                    <a:lstStyle/>
                    <a:p>
                      <a:pPr algn="ctr"/>
                      <a:r>
                        <a:rPr kumimoji="1" lang="ja-JP" altLang="en-US" dirty="0" smtClean="0">
                          <a:latin typeface="+mn-ea"/>
                          <a:ea typeface="+mn-ea"/>
                        </a:rPr>
                        <a:t>シナリオ概要</a:t>
                      </a:r>
                      <a:endParaRPr kumimoji="1" lang="ja-JP" altLang="en-US" dirty="0">
                        <a:latin typeface="+mn-ea"/>
                        <a:ea typeface="+mn-ea"/>
                      </a:endParaRPr>
                    </a:p>
                  </a:txBody>
                  <a:tcPr/>
                </a:tc>
              </a:tr>
              <a:tr h="204607">
                <a:tc vMerge="1">
                  <a:txBody>
                    <a:bodyPr/>
                    <a:lstStyle/>
                    <a:p>
                      <a:pPr algn="ctr"/>
                      <a:endParaRPr kumimoji="1" lang="ja-JP" altLang="en-US" dirty="0">
                        <a:latin typeface="+mn-ea"/>
                        <a:ea typeface="+mn-ea"/>
                      </a:endParaRPr>
                    </a:p>
                  </a:txBody>
                  <a:tcPr/>
                </a:tc>
                <a:tc vMerge="1">
                  <a:txBody>
                    <a:bodyPr/>
                    <a:lstStyle/>
                    <a:p>
                      <a:pPr algn="ctr"/>
                      <a:endParaRPr kumimoji="1" lang="ja-JP" altLang="en-US" dirty="0">
                        <a:latin typeface="+mn-ea"/>
                        <a:ea typeface="+mn-ea"/>
                      </a:endParaRPr>
                    </a:p>
                  </a:txBody>
                  <a:tcPr/>
                </a:tc>
                <a:tc>
                  <a:txBody>
                    <a:bodyPr/>
                    <a:lstStyle/>
                    <a:p>
                      <a:pPr algn="ctr"/>
                      <a:r>
                        <a:rPr kumimoji="1" lang="ja-JP" altLang="en-US" b="1" dirty="0" smtClean="0">
                          <a:solidFill>
                            <a:schemeClr val="tx1"/>
                          </a:solidFill>
                          <a:latin typeface="+mn-ea"/>
                          <a:ea typeface="+mn-ea"/>
                        </a:rPr>
                        <a:t>作成者</a:t>
                      </a:r>
                      <a:endParaRPr kumimoji="1" lang="ja-JP" altLang="en-US" b="1" dirty="0">
                        <a:solidFill>
                          <a:schemeClr val="tx1"/>
                        </a:solidFill>
                        <a:latin typeface="+mn-ea"/>
                        <a:ea typeface="+mn-ea"/>
                      </a:endParaRPr>
                    </a:p>
                  </a:txBody>
                  <a:tcPr>
                    <a:solidFill>
                      <a:schemeClr val="accent2"/>
                    </a:solidFill>
                  </a:tcPr>
                </a:tc>
                <a:tc>
                  <a:txBody>
                    <a:bodyPr/>
                    <a:lstStyle/>
                    <a:p>
                      <a:pPr algn="ctr"/>
                      <a:r>
                        <a:rPr kumimoji="1" lang="ja-JP" altLang="en-US" b="1" dirty="0" smtClean="0">
                          <a:solidFill>
                            <a:schemeClr val="tx1"/>
                          </a:solidFill>
                          <a:latin typeface="+mn-ea"/>
                          <a:ea typeface="+mn-ea"/>
                        </a:rPr>
                        <a:t>利用者</a:t>
                      </a:r>
                      <a:endParaRPr kumimoji="1" lang="ja-JP" altLang="en-US" b="1" dirty="0">
                        <a:solidFill>
                          <a:schemeClr val="tx1"/>
                        </a:solidFill>
                        <a:latin typeface="+mn-ea"/>
                        <a:ea typeface="+mn-ea"/>
                      </a:endParaRPr>
                    </a:p>
                  </a:txBody>
                  <a:tcPr>
                    <a:solidFill>
                      <a:schemeClr val="accent2"/>
                    </a:solidFill>
                  </a:tcPr>
                </a:tc>
                <a:tc vMerge="1">
                  <a:txBody>
                    <a:bodyPr/>
                    <a:lstStyle/>
                    <a:p>
                      <a:pPr algn="ct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6</a:t>
                      </a:r>
                      <a:endParaRPr kumimoji="1" lang="ja-JP" altLang="en-US" dirty="0">
                        <a:latin typeface="+mn-ea"/>
                        <a:ea typeface="+mn-ea"/>
                      </a:endParaRPr>
                    </a:p>
                  </a:txBody>
                  <a:tcPr/>
                </a:tc>
                <a:tc>
                  <a:txBody>
                    <a:bodyPr/>
                    <a:lstStyle/>
                    <a:p>
                      <a:r>
                        <a:rPr kumimoji="1" lang="ja-JP" altLang="en-US" dirty="0" smtClean="0">
                          <a:latin typeface="+mn-ea"/>
                          <a:ea typeface="+mn-ea"/>
                        </a:rPr>
                        <a:t>コインロッカー</a:t>
                      </a:r>
                      <a:r>
                        <a:rPr kumimoji="1" lang="ja-JP" altLang="en-US" dirty="0" smtClean="0">
                          <a:latin typeface="+mn-ea"/>
                          <a:ea typeface="+mn-ea"/>
                        </a:rPr>
                        <a:t>の空き状況提供</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施設管理者</a:t>
                      </a:r>
                    </a:p>
                    <a:p>
                      <a:pPr marL="285750" indent="-285750">
                        <a:buFont typeface="Wingdings" panose="05000000000000000000" pitchFamily="2" charset="2"/>
                        <a:buChar char="l"/>
                      </a:pPr>
                      <a:r>
                        <a:rPr kumimoji="1" lang="ja-JP" altLang="en-US" dirty="0" smtClean="0">
                          <a:latin typeface="+mn-ea"/>
                          <a:ea typeface="+mn-ea"/>
                        </a:rPr>
                        <a:t>観光案内アプリの開発者</a:t>
                      </a:r>
                    </a:p>
                  </a:txBody>
                  <a:tcPr/>
                </a:tc>
                <a:tc>
                  <a:txBody>
                    <a:bodyPr/>
                    <a:lstStyle/>
                    <a:p>
                      <a:pPr marL="285750" indent="-285750">
                        <a:buFont typeface="Wingdings" panose="05000000000000000000" pitchFamily="2" charset="2"/>
                        <a:buChar char="l"/>
                      </a:pPr>
                      <a:r>
                        <a:rPr kumimoji="1" lang="ja-JP" altLang="en-US" dirty="0" smtClean="0">
                          <a:latin typeface="+mn-ea"/>
                          <a:ea typeface="+mn-ea"/>
                        </a:rPr>
                        <a:t>観光客</a:t>
                      </a:r>
                      <a:endParaRPr kumimoji="1" lang="ja-JP" altLang="en-US" dirty="0" smtClean="0">
                        <a:latin typeface="+mn-ea"/>
                        <a:ea typeface="+mn-ea"/>
                      </a:endParaRPr>
                    </a:p>
                  </a:txBody>
                  <a:tcPr/>
                </a:tc>
                <a:tc>
                  <a:txBody>
                    <a:bodyPr/>
                    <a:lstStyle/>
                    <a:p>
                      <a:pPr marL="0" indent="0">
                        <a:buFont typeface="Wingdings" panose="05000000000000000000" pitchFamily="2" charset="2"/>
                        <a:buNone/>
                      </a:pPr>
                      <a:r>
                        <a:rPr kumimoji="1" lang="ja-JP" altLang="en-US" dirty="0" smtClean="0">
                          <a:latin typeface="+mn-ea"/>
                          <a:ea typeface="+mn-ea"/>
                        </a:rPr>
                        <a:t>観光客に、自分の荷物を保管できるコインロッカーの場所を事前に知らせる。</a:t>
                      </a: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7</a:t>
                      </a:r>
                      <a:endParaRPr kumimoji="1" lang="ja-JP" altLang="en-US" dirty="0">
                        <a:latin typeface="+mn-ea"/>
                        <a:ea typeface="+mn-ea"/>
                      </a:endParaRPr>
                    </a:p>
                  </a:txBody>
                  <a:tcPr/>
                </a:tc>
                <a:tc>
                  <a:txBody>
                    <a:bodyPr/>
                    <a:lstStyle/>
                    <a:p>
                      <a:r>
                        <a:rPr kumimoji="1" lang="ja-JP" altLang="en-US" dirty="0" smtClean="0">
                          <a:latin typeface="+mn-ea"/>
                          <a:ea typeface="+mn-ea"/>
                        </a:rPr>
                        <a:t>スポーツ観戦情報提供</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テレビ、ウェブ等のメディア関係者</a:t>
                      </a:r>
                    </a:p>
                    <a:p>
                      <a:pPr marL="285750" indent="-285750">
                        <a:buFont typeface="Wingdings" panose="05000000000000000000" pitchFamily="2" charset="2"/>
                        <a:buChar char="l"/>
                      </a:pPr>
                      <a:r>
                        <a:rPr kumimoji="1" lang="ja-JP" altLang="en-US" dirty="0" smtClean="0">
                          <a:latin typeface="+mn-ea"/>
                          <a:ea typeface="+mn-ea"/>
                        </a:rPr>
                        <a:t>スポーツファン向けのアプリ開発者</a:t>
                      </a: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スポーツ観戦者</a:t>
                      </a:r>
                      <a:endParaRPr kumimoji="1" lang="ja-JP" altLang="en-US" dirty="0" smtClean="0">
                        <a:latin typeface="+mn-ea"/>
                        <a:ea typeface="+mn-ea"/>
                      </a:endParaRPr>
                    </a:p>
                  </a:txBody>
                  <a:tcPr/>
                </a:tc>
                <a:tc>
                  <a:txBody>
                    <a:bodyPr/>
                    <a:lstStyle/>
                    <a:p>
                      <a:pPr marL="0" indent="0">
                        <a:buFont typeface="Wingdings" panose="05000000000000000000" pitchFamily="2" charset="2"/>
                        <a:buNone/>
                      </a:pPr>
                      <a:r>
                        <a:rPr kumimoji="1" lang="ja-JP" altLang="en-US" dirty="0" smtClean="0">
                          <a:latin typeface="+mn-ea"/>
                          <a:ea typeface="+mn-ea"/>
                        </a:rPr>
                        <a:t>オリンピック等のスポーツイベントに参加している選手の情報や、競技に関するデータ（今までの試合データ等）、競技開催地のデータ等をオープンデータとして公開し、当該データを利用した報道や、アプリ開発を行う。</a:t>
                      </a: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8</a:t>
                      </a:r>
                      <a:endParaRPr kumimoji="1" lang="ja-JP" altLang="en-US" dirty="0">
                        <a:latin typeface="+mn-ea"/>
                        <a:ea typeface="+mn-ea"/>
                      </a:endParaRPr>
                    </a:p>
                  </a:txBody>
                  <a:tcPr/>
                </a:tc>
                <a:tc>
                  <a:txBody>
                    <a:bodyPr/>
                    <a:lstStyle/>
                    <a:p>
                      <a:r>
                        <a:rPr kumimoji="1" lang="ja-JP" altLang="en-US" dirty="0" smtClean="0">
                          <a:latin typeface="+mn-ea"/>
                          <a:ea typeface="+mn-ea"/>
                        </a:rPr>
                        <a:t>グルメアプリでの行政情報利用</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レストラン情報雑誌の作成者</a:t>
                      </a:r>
                    </a:p>
                    <a:p>
                      <a:pPr marL="285750" indent="-285750">
                        <a:buFont typeface="Wingdings" panose="05000000000000000000" pitchFamily="2" charset="2"/>
                        <a:buChar char="l"/>
                      </a:pPr>
                      <a:r>
                        <a:rPr kumimoji="1" lang="ja-JP" altLang="en-US" dirty="0" smtClean="0">
                          <a:latin typeface="+mn-ea"/>
                          <a:ea typeface="+mn-ea"/>
                        </a:rPr>
                        <a:t>レストラン情報に関するアプリ作成者</a:t>
                      </a:r>
                    </a:p>
                  </a:txBody>
                  <a:tcPr/>
                </a:tc>
                <a:tc>
                  <a:txBody>
                    <a:bodyPr/>
                    <a:lstStyle/>
                    <a:p>
                      <a:pPr marL="285750" indent="-285750">
                        <a:buFont typeface="Wingdings" panose="05000000000000000000" pitchFamily="2" charset="2"/>
                        <a:buChar char="l"/>
                      </a:pPr>
                      <a:r>
                        <a:rPr kumimoji="1" lang="ja-JP" altLang="en-US" dirty="0" smtClean="0">
                          <a:latin typeface="+mn-ea"/>
                          <a:ea typeface="+mn-ea"/>
                        </a:rPr>
                        <a:t>レストランの利用者</a:t>
                      </a:r>
                      <a:endParaRPr kumimoji="1" lang="ja-JP" altLang="en-US" dirty="0" smtClean="0">
                        <a:latin typeface="+mn-ea"/>
                        <a:ea typeface="+mn-ea"/>
                      </a:endParaRPr>
                    </a:p>
                  </a:txBody>
                  <a:tcPr/>
                </a:tc>
                <a:tc>
                  <a:txBody>
                    <a:bodyPr/>
                    <a:lstStyle/>
                    <a:p>
                      <a:pPr marL="0" indent="0">
                        <a:buFont typeface="Wingdings" panose="05000000000000000000" pitchFamily="2" charset="2"/>
                        <a:buNone/>
                      </a:pPr>
                      <a:r>
                        <a:rPr kumimoji="1" lang="ja-JP" altLang="en-US" dirty="0" smtClean="0">
                          <a:latin typeface="+mn-ea"/>
                          <a:ea typeface="+mn-ea"/>
                        </a:rPr>
                        <a:t>食品営業許可の情報を取得して、新規店舗の登録を行う。また、今までの営業における問題（食中毒の発生等の行政処分情報）についての情報を登録し、消費者への注意喚起を行う</a:t>
                      </a:r>
                      <a:endParaRPr kumimoji="1" lang="ja-JP" altLang="en-US" dirty="0">
                        <a:latin typeface="+mn-ea"/>
                        <a:ea typeface="+mn-ea"/>
                      </a:endParaRPr>
                    </a:p>
                  </a:txBody>
                  <a:tcPr/>
                </a:tc>
              </a:tr>
              <a:tr h="588170">
                <a:tc>
                  <a:txBody>
                    <a:bodyPr/>
                    <a:lstStyle/>
                    <a:p>
                      <a:pPr algn="ctr"/>
                      <a:r>
                        <a:rPr kumimoji="1" lang="en-US" altLang="ja-JP" dirty="0" smtClean="0">
                          <a:latin typeface="+mn-ea"/>
                          <a:ea typeface="+mn-ea"/>
                        </a:rPr>
                        <a:t>9</a:t>
                      </a:r>
                      <a:endParaRPr kumimoji="1" lang="ja-JP" altLang="en-US" dirty="0">
                        <a:latin typeface="+mn-ea"/>
                        <a:ea typeface="+mn-ea"/>
                      </a:endParaRPr>
                    </a:p>
                  </a:txBody>
                  <a:tcPr/>
                </a:tc>
                <a:tc>
                  <a:txBody>
                    <a:bodyPr/>
                    <a:lstStyle/>
                    <a:p>
                      <a:r>
                        <a:rPr kumimoji="1" lang="ja-JP" altLang="en-US" dirty="0" smtClean="0">
                          <a:latin typeface="+mn-ea"/>
                          <a:ea typeface="+mn-ea"/>
                        </a:rPr>
                        <a:t>不動産情報への行政情報活用</a:t>
                      </a:r>
                      <a:endParaRPr kumimoji="1" lang="ja-JP" altLang="en-US" dirty="0">
                        <a:latin typeface="+mn-ea"/>
                        <a:ea typeface="+mn-ea"/>
                      </a:endParaRPr>
                    </a:p>
                  </a:txBody>
                  <a:tcPr/>
                </a:tc>
                <a:tc>
                  <a:txBody>
                    <a:bodyPr/>
                    <a:lstStyle/>
                    <a:p>
                      <a:pPr marL="285750" indent="-285750">
                        <a:buFont typeface="Wingdings" panose="05000000000000000000" pitchFamily="2" charset="2"/>
                        <a:buChar char="l"/>
                      </a:pPr>
                      <a:r>
                        <a:rPr kumimoji="1" lang="ja-JP" altLang="en-US" dirty="0" smtClean="0">
                          <a:latin typeface="+mn-ea"/>
                          <a:ea typeface="+mn-ea"/>
                        </a:rPr>
                        <a:t>物件</a:t>
                      </a:r>
                      <a:r>
                        <a:rPr kumimoji="1" lang="ja-JP" altLang="en-US" dirty="0" smtClean="0">
                          <a:latin typeface="+mn-ea"/>
                          <a:ea typeface="+mn-ea"/>
                        </a:rPr>
                        <a:t>を仲介する人</a:t>
                      </a:r>
                    </a:p>
                  </a:txBody>
                  <a:tcPr/>
                </a:tc>
                <a:tc>
                  <a:txBody>
                    <a:bodyPr/>
                    <a:lstStyle/>
                    <a:p>
                      <a:pPr marL="285750" marR="0" indent="-285750" algn="l" defTabSz="672541"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dirty="0" smtClean="0">
                          <a:latin typeface="+mn-ea"/>
                          <a:ea typeface="+mn-ea"/>
                        </a:rPr>
                        <a:t>物件を探している人</a:t>
                      </a:r>
                    </a:p>
                  </a:txBody>
                  <a:tcPr/>
                </a:tc>
                <a:tc>
                  <a:txBody>
                    <a:bodyPr/>
                    <a:lstStyle/>
                    <a:p>
                      <a:pPr marL="0" indent="0">
                        <a:buFont typeface="Wingdings" panose="05000000000000000000" pitchFamily="2" charset="2"/>
                        <a:buNone/>
                      </a:pPr>
                      <a:r>
                        <a:rPr kumimoji="1" lang="ja-JP" altLang="en-US" dirty="0" smtClean="0">
                          <a:latin typeface="+mn-ea"/>
                          <a:ea typeface="+mn-ea"/>
                        </a:rPr>
                        <a:t>街灯の</a:t>
                      </a:r>
                      <a:r>
                        <a:rPr kumimoji="1" lang="ja-JP" altLang="en-US" dirty="0" smtClean="0">
                          <a:latin typeface="+mn-ea"/>
                          <a:ea typeface="+mn-ea"/>
                        </a:rPr>
                        <a:t>データやボーリングデータ、洪水ハザードマップ、犯罪情報等を取得して、不動産の評価の支援を行う。</a:t>
                      </a:r>
                      <a:endParaRPr kumimoji="1" lang="ja-JP" altLang="en-US" dirty="0">
                        <a:latin typeface="+mn-ea"/>
                        <a:ea typeface="+mn-ea"/>
                      </a:endParaRPr>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3519602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シナリオ</a:t>
            </a:r>
            <a:r>
              <a:rPr kumimoji="1" lang="en-US" altLang="ja-JP" dirty="0" smtClean="0"/>
              <a:t>1: </a:t>
            </a:r>
            <a:r>
              <a:rPr lang="ja-JP" altLang="en-US" dirty="0" smtClean="0"/>
              <a:t>保育所</a:t>
            </a:r>
            <a:r>
              <a:rPr lang="ja-JP" altLang="en-US" dirty="0"/>
              <a:t>の新設場所</a:t>
            </a:r>
            <a:r>
              <a:rPr lang="ja-JP" altLang="en-US" dirty="0" smtClean="0"/>
              <a:t>検討</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対象者</a:t>
            </a:r>
          </a:p>
          <a:p>
            <a:pPr lvl="1"/>
            <a:r>
              <a:rPr lang="ja-JP" altLang="en-US" dirty="0"/>
              <a:t>保育所の新設を申請しようとしている業者</a:t>
            </a:r>
          </a:p>
          <a:p>
            <a:r>
              <a:rPr kumimoji="1" lang="ja-JP" altLang="en-US" dirty="0" smtClean="0"/>
              <a:t>利用シーン・サービス概要</a:t>
            </a:r>
          </a:p>
          <a:p>
            <a:pPr lvl="1"/>
            <a:r>
              <a:rPr lang="ja-JP" altLang="en-US" dirty="0"/>
              <a:t>保育所運営業者</a:t>
            </a:r>
            <a:r>
              <a:rPr lang="en-US" altLang="ja-JP" dirty="0"/>
              <a:t>X</a:t>
            </a:r>
            <a:r>
              <a:rPr lang="ja-JP" altLang="en-US" dirty="0"/>
              <a:t>は、横浜市金沢区に保育所を新設しようとしており、その候補として</a:t>
            </a:r>
            <a:r>
              <a:rPr lang="en-US" altLang="ja-JP" dirty="0"/>
              <a:t>A, B, C</a:t>
            </a:r>
            <a:r>
              <a:rPr lang="ja-JP" altLang="en-US" dirty="0"/>
              <a:t>の</a:t>
            </a:r>
            <a:r>
              <a:rPr lang="en-US" altLang="ja-JP" dirty="0"/>
              <a:t>3</a:t>
            </a:r>
            <a:r>
              <a:rPr lang="ja-JP" altLang="en-US" dirty="0"/>
              <a:t>箇所を選定した。</a:t>
            </a:r>
          </a:p>
          <a:p>
            <a:pPr lvl="1"/>
            <a:r>
              <a:rPr lang="ja-JP" altLang="en-US" dirty="0"/>
              <a:t>このうち、選定した候補地は</a:t>
            </a:r>
            <a:r>
              <a:rPr lang="en-US" altLang="ja-JP" dirty="0"/>
              <a:t>(1)</a:t>
            </a:r>
            <a:r>
              <a:rPr lang="ja-JP" altLang="en-US" dirty="0"/>
              <a:t>立地可能か否か、</a:t>
            </a:r>
            <a:r>
              <a:rPr lang="en-US" altLang="ja-JP" dirty="0"/>
              <a:t>(2)</a:t>
            </a:r>
            <a:r>
              <a:rPr lang="ja-JP" altLang="en-US" dirty="0"/>
              <a:t>競合する施設があるか、等の条件から、最も適切な場所を</a:t>
            </a:r>
            <a:r>
              <a:rPr lang="ja-JP" altLang="en-US" dirty="0" smtClean="0"/>
              <a:t>選定する。</a:t>
            </a:r>
            <a:endParaRPr lang="ja-JP" altLang="en-US" dirty="0"/>
          </a:p>
          <a:p>
            <a:r>
              <a:rPr kumimoji="1" lang="ja-JP" altLang="en-US" dirty="0" smtClean="0"/>
              <a:t>利用するデータ</a:t>
            </a:r>
          </a:p>
          <a:p>
            <a:pPr lvl="1"/>
            <a:r>
              <a:rPr lang="ja-JP" altLang="en-US" dirty="0" smtClean="0"/>
              <a:t>保育所</a:t>
            </a:r>
            <a:r>
              <a:rPr lang="ja-JP" altLang="en-US" dirty="0"/>
              <a:t>の位置情報または住所のリスト</a:t>
            </a:r>
          </a:p>
          <a:p>
            <a:pPr lvl="1"/>
            <a:r>
              <a:rPr lang="ja-JP" altLang="en-US" dirty="0" smtClean="0"/>
              <a:t>街区</a:t>
            </a:r>
            <a:r>
              <a:rPr lang="ja-JP" altLang="en-US" dirty="0"/>
              <a:t>ごとの人口統計</a:t>
            </a:r>
          </a:p>
          <a:p>
            <a:pPr lvl="1"/>
            <a:r>
              <a:rPr lang="ja-JP" altLang="en-US" dirty="0" smtClean="0"/>
              <a:t>街区</a:t>
            </a:r>
            <a:r>
              <a:rPr lang="ja-JP" altLang="en-US" dirty="0"/>
              <a:t>の境界</a:t>
            </a:r>
            <a:r>
              <a:rPr lang="en-US" altLang="ja-JP" dirty="0"/>
              <a:t>GIS</a:t>
            </a:r>
            <a:r>
              <a:rPr lang="ja-JP" altLang="en-US" dirty="0" smtClean="0"/>
              <a:t>データ</a:t>
            </a:r>
          </a:p>
          <a:p>
            <a:r>
              <a:rPr lang="ja-JP" altLang="en-US" dirty="0" smtClean="0"/>
              <a:t>技術的トピック</a:t>
            </a:r>
          </a:p>
          <a:p>
            <a:pPr lvl="1"/>
            <a:r>
              <a:rPr lang="ja-JP" altLang="en-US" dirty="0" smtClean="0"/>
              <a:t>地</a:t>
            </a:r>
            <a:r>
              <a:rPr lang="ja-JP" altLang="en-US" dirty="0"/>
              <a:t>図上でのデータの重ね合わせ</a:t>
            </a:r>
          </a:p>
          <a:p>
            <a:pPr lvl="1"/>
            <a:r>
              <a:rPr lang="ja-JP" altLang="en-US" dirty="0" smtClean="0"/>
              <a:t>データ</a:t>
            </a:r>
            <a:r>
              <a:rPr lang="ja-JP" altLang="en-US" dirty="0"/>
              <a:t>のクレンジング</a:t>
            </a:r>
          </a:p>
          <a:p>
            <a:r>
              <a:rPr lang="ja-JP" altLang="en-US" dirty="0" smtClean="0"/>
              <a:t>ガバナンス面での課題</a:t>
            </a:r>
            <a:endParaRPr lang="ja-JP" altLang="en-US" dirty="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326872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シナリオ</a:t>
            </a:r>
            <a:r>
              <a:rPr kumimoji="1" lang="en-US" altLang="ja-JP" dirty="0" smtClean="0"/>
              <a:t>2: </a:t>
            </a:r>
            <a:r>
              <a:rPr lang="ja-JP" altLang="en-US" dirty="0" smtClean="0"/>
              <a:t>保育所探し</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対象者</a:t>
            </a:r>
          </a:p>
          <a:p>
            <a:pPr lvl="1"/>
            <a:r>
              <a:rPr lang="ja-JP" altLang="en-US" dirty="0" smtClean="0"/>
              <a:t>認可保育園の入所を希望する親御さん</a:t>
            </a:r>
            <a:endParaRPr lang="ja-JP" altLang="en-US" dirty="0"/>
          </a:p>
          <a:p>
            <a:r>
              <a:rPr lang="ja-JP" altLang="en-US" dirty="0"/>
              <a:t>利用シーン・</a:t>
            </a:r>
            <a:r>
              <a:rPr kumimoji="1" lang="ja-JP" altLang="en-US" dirty="0" smtClean="0"/>
              <a:t>サービス概要</a:t>
            </a:r>
          </a:p>
          <a:p>
            <a:pPr lvl="1"/>
            <a:r>
              <a:rPr lang="ja-JP" altLang="en-US" dirty="0"/>
              <a:t>杉並区に在住する親御さんが、杉並区が公開しているデータを使って、自分の子供を入園できる可能性のある認可保育園がどれくらいあるか、</a:t>
            </a:r>
            <a:r>
              <a:rPr lang="ja-JP" altLang="en-US" dirty="0" smtClean="0"/>
              <a:t>調べる。</a:t>
            </a:r>
            <a:endParaRPr lang="ja-JP" altLang="en-US" dirty="0"/>
          </a:p>
          <a:p>
            <a:r>
              <a:rPr kumimoji="1" lang="ja-JP" altLang="en-US" dirty="0" smtClean="0"/>
              <a:t>利用するデータ</a:t>
            </a:r>
          </a:p>
          <a:p>
            <a:pPr lvl="1"/>
            <a:r>
              <a:rPr lang="ja-JP" altLang="en-US" dirty="0" smtClean="0"/>
              <a:t>認可</a:t>
            </a:r>
            <a:r>
              <a:rPr lang="ja-JP" altLang="en-US" dirty="0"/>
              <a:t>保育所の定員</a:t>
            </a:r>
            <a:r>
              <a:rPr lang="en-US" altLang="ja-JP" dirty="0"/>
              <a:t>(</a:t>
            </a:r>
            <a:r>
              <a:rPr lang="ja-JP" altLang="en-US" dirty="0"/>
              <a:t>平成</a:t>
            </a:r>
            <a:r>
              <a:rPr lang="en-US" altLang="ja-JP" dirty="0"/>
              <a:t>28</a:t>
            </a:r>
            <a:r>
              <a:rPr lang="ja-JP" altLang="en-US" dirty="0"/>
              <a:t>年</a:t>
            </a:r>
            <a:r>
              <a:rPr lang="en-US" altLang="ja-JP" dirty="0"/>
              <a:t>2</a:t>
            </a:r>
            <a:r>
              <a:rPr lang="ja-JP" altLang="en-US" dirty="0"/>
              <a:t>月</a:t>
            </a:r>
            <a:r>
              <a:rPr lang="en-US" altLang="ja-JP" dirty="0"/>
              <a:t>1</a:t>
            </a:r>
            <a:r>
              <a:rPr lang="ja-JP" altLang="en-US" dirty="0"/>
              <a:t>日入所分</a:t>
            </a:r>
            <a:r>
              <a:rPr lang="en-US" altLang="ja-JP" dirty="0"/>
              <a:t>) </a:t>
            </a:r>
          </a:p>
          <a:p>
            <a:pPr lvl="1"/>
            <a:r>
              <a:rPr lang="ja-JP" altLang="en-US" dirty="0" smtClean="0"/>
              <a:t>平成</a:t>
            </a:r>
            <a:r>
              <a:rPr lang="en-US" altLang="ja-JP" dirty="0"/>
              <a:t>27</a:t>
            </a:r>
            <a:r>
              <a:rPr lang="ja-JP" altLang="en-US" dirty="0"/>
              <a:t>年</a:t>
            </a:r>
            <a:r>
              <a:rPr lang="en-US" altLang="ja-JP" dirty="0"/>
              <a:t>4</a:t>
            </a:r>
            <a:r>
              <a:rPr lang="ja-JP" altLang="en-US" dirty="0"/>
              <a:t>月保育園内定指数</a:t>
            </a:r>
          </a:p>
          <a:p>
            <a:r>
              <a:rPr lang="ja-JP" altLang="en-US" dirty="0" smtClean="0"/>
              <a:t>技術的トピック</a:t>
            </a:r>
          </a:p>
          <a:p>
            <a:pPr lvl="1"/>
            <a:r>
              <a:rPr lang="en-US" altLang="ja-JP" dirty="0"/>
              <a:t>PDF</a:t>
            </a:r>
            <a:r>
              <a:rPr lang="ja-JP" altLang="en-US" dirty="0"/>
              <a:t>形式データの変換</a:t>
            </a:r>
          </a:p>
          <a:p>
            <a:pPr lvl="1"/>
            <a:r>
              <a:rPr lang="ja-JP" altLang="en-US" dirty="0"/>
              <a:t>データのクレンジング（重ね合わせる</a:t>
            </a:r>
            <a:r>
              <a:rPr lang="en-US" altLang="ja-JP" dirty="0"/>
              <a:t>2</a:t>
            </a:r>
            <a:r>
              <a:rPr lang="ja-JP" altLang="en-US" dirty="0" err="1"/>
              <a:t>つの</a:t>
            </a:r>
            <a:r>
              <a:rPr lang="ja-JP" altLang="en-US" dirty="0"/>
              <a:t>データの並び替え）</a:t>
            </a:r>
          </a:p>
          <a:p>
            <a:pPr lvl="1"/>
            <a:r>
              <a:rPr lang="en-US" altLang="ja-JP" dirty="0"/>
              <a:t>Excel</a:t>
            </a:r>
            <a:r>
              <a:rPr lang="ja-JP" altLang="en-US" dirty="0"/>
              <a:t>を利用した</a:t>
            </a:r>
            <a:r>
              <a:rPr lang="en-US" altLang="ja-JP" dirty="0"/>
              <a:t>2</a:t>
            </a:r>
            <a:r>
              <a:rPr lang="ja-JP" altLang="en-US" dirty="0"/>
              <a:t>種類のデータの重ねあわせ検索</a:t>
            </a:r>
          </a:p>
          <a:p>
            <a:r>
              <a:rPr lang="ja-JP" altLang="en-US" dirty="0" smtClean="0"/>
              <a:t>ガバナンス面での課題</a:t>
            </a:r>
            <a:endParaRPr lang="ja-JP" altLang="en-US" dirty="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1208939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シナリオ</a:t>
            </a:r>
            <a:r>
              <a:rPr kumimoji="1" lang="en-US" altLang="ja-JP" dirty="0" smtClean="0"/>
              <a:t>3: </a:t>
            </a:r>
            <a:r>
              <a:rPr kumimoji="1" lang="ja-JP" altLang="en-US" dirty="0" smtClean="0"/>
              <a:t>コミュニティバスの位置表示</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対象者</a:t>
            </a:r>
          </a:p>
          <a:p>
            <a:pPr lvl="1"/>
            <a:r>
              <a:rPr lang="ja-JP" altLang="en-US" dirty="0" smtClean="0"/>
              <a:t>作成者</a:t>
            </a:r>
            <a:r>
              <a:rPr lang="en-US" altLang="ja-JP" dirty="0" smtClean="0"/>
              <a:t>: </a:t>
            </a:r>
            <a:r>
              <a:rPr lang="ja-JP" altLang="en-US" dirty="0" smtClean="0"/>
              <a:t>バスロケアプリ</a:t>
            </a:r>
            <a:r>
              <a:rPr lang="ja-JP" altLang="en-US" dirty="0"/>
              <a:t>の</a:t>
            </a:r>
            <a:r>
              <a:rPr lang="ja-JP" altLang="en-US" dirty="0" smtClean="0"/>
              <a:t>開発者</a:t>
            </a:r>
            <a:endParaRPr lang="en-US" altLang="ja-JP" dirty="0" smtClean="0"/>
          </a:p>
          <a:p>
            <a:pPr lvl="1"/>
            <a:r>
              <a:rPr lang="ja-JP" altLang="en-US" dirty="0" smtClean="0"/>
              <a:t>利用者</a:t>
            </a:r>
            <a:r>
              <a:rPr lang="en-US" altLang="ja-JP" dirty="0" smtClean="0"/>
              <a:t>: </a:t>
            </a:r>
            <a:r>
              <a:rPr lang="ja-JP" altLang="en-US" dirty="0" smtClean="0"/>
              <a:t>コミュニティバスの利用者</a:t>
            </a:r>
            <a:endParaRPr lang="ja-JP" altLang="en-US" dirty="0"/>
          </a:p>
          <a:p>
            <a:r>
              <a:rPr lang="ja-JP" altLang="en-US" dirty="0"/>
              <a:t>利用シーン・</a:t>
            </a:r>
            <a:r>
              <a:rPr kumimoji="1" lang="ja-JP" altLang="en-US" dirty="0" smtClean="0"/>
              <a:t>サービス概要</a:t>
            </a:r>
          </a:p>
          <a:p>
            <a:pPr lvl="1"/>
            <a:r>
              <a:rPr lang="ja-JP" altLang="en-US" dirty="0" smtClean="0"/>
              <a:t>バス</a:t>
            </a:r>
            <a:r>
              <a:rPr lang="ja-JP" altLang="en-US" dirty="0"/>
              <a:t>の現在</a:t>
            </a:r>
            <a:r>
              <a:rPr lang="ja-JP" altLang="en-US" dirty="0" smtClean="0"/>
              <a:t>位置（バスロケ情報）を</a:t>
            </a:r>
            <a:r>
              <a:rPr lang="ja-JP" altLang="en-US" dirty="0"/>
              <a:t>利用して、現在のバスの位置と、バスが現在地付近に到着しそうか</a:t>
            </a:r>
            <a:r>
              <a:rPr lang="ja-JP" altLang="en-US" dirty="0" smtClean="0"/>
              <a:t>知らせるアプリを作る。</a:t>
            </a:r>
            <a:endParaRPr lang="ja-JP" altLang="en-US" dirty="0"/>
          </a:p>
          <a:p>
            <a:r>
              <a:rPr kumimoji="1" lang="ja-JP" altLang="en-US" dirty="0" smtClean="0"/>
              <a:t>利用するデータ</a:t>
            </a:r>
          </a:p>
          <a:p>
            <a:pPr lvl="1"/>
            <a:r>
              <a:rPr lang="ja-JP" altLang="en-US" dirty="0" smtClean="0"/>
              <a:t>鯖江市つつじバスに関する以下のデータ</a:t>
            </a:r>
            <a:r>
              <a:rPr lang="en-US" altLang="ja-JP" dirty="0" smtClean="0"/>
              <a:t> </a:t>
            </a:r>
            <a:endParaRPr lang="en-US" altLang="ja-JP" dirty="0"/>
          </a:p>
          <a:p>
            <a:pPr lvl="2"/>
            <a:r>
              <a:rPr lang="ja-JP" altLang="en-US" dirty="0"/>
              <a:t>路線番号データ </a:t>
            </a:r>
          </a:p>
          <a:p>
            <a:pPr lvl="2"/>
            <a:r>
              <a:rPr lang="ja-JP" altLang="en-US" dirty="0" smtClean="0"/>
              <a:t>路線</a:t>
            </a:r>
            <a:r>
              <a:rPr lang="ja-JP" altLang="en-US" dirty="0"/>
              <a:t>毎の時刻表データ </a:t>
            </a:r>
          </a:p>
          <a:p>
            <a:pPr lvl="2"/>
            <a:r>
              <a:rPr lang="ja-JP" altLang="en-US" dirty="0" smtClean="0"/>
              <a:t>路線</a:t>
            </a:r>
            <a:r>
              <a:rPr lang="ja-JP" altLang="en-US" dirty="0"/>
              <a:t>と便を指定したバスの位置データ</a:t>
            </a:r>
          </a:p>
          <a:p>
            <a:r>
              <a:rPr lang="ja-JP" altLang="en-US" dirty="0" smtClean="0"/>
              <a:t>技術的トピック</a:t>
            </a:r>
          </a:p>
          <a:p>
            <a:pPr lvl="1"/>
            <a:r>
              <a:rPr lang="en-US" altLang="ja-JP" dirty="0" smtClean="0"/>
              <a:t>Google </a:t>
            </a:r>
            <a:r>
              <a:rPr lang="en-US" altLang="ja-JP" dirty="0"/>
              <a:t>Maps API</a:t>
            </a:r>
            <a:r>
              <a:rPr lang="ja-JP" altLang="en-US" dirty="0"/>
              <a:t>を利用した地図の表示とピンの登録</a:t>
            </a:r>
          </a:p>
          <a:p>
            <a:pPr lvl="1"/>
            <a:r>
              <a:rPr lang="en-US" altLang="ja-JP" dirty="0" smtClean="0"/>
              <a:t>API</a:t>
            </a:r>
            <a:r>
              <a:rPr lang="ja-JP" altLang="en-US" dirty="0"/>
              <a:t>を利用したリアルタイムデータの</a:t>
            </a:r>
            <a:r>
              <a:rPr lang="ja-JP" altLang="en-US" dirty="0"/>
              <a:t>取得</a:t>
            </a:r>
          </a:p>
          <a:p>
            <a:pPr lvl="2"/>
            <a:r>
              <a:rPr lang="ja-JP" altLang="en-US" dirty="0"/>
              <a:t>大量アクセスによりサーバに負荷を掛けないように注意</a:t>
            </a:r>
            <a:endParaRPr lang="ja-JP" altLang="en-US" dirty="0"/>
          </a:p>
          <a:p>
            <a:pPr lvl="1"/>
            <a:r>
              <a:rPr lang="en-US" altLang="ja-JP" dirty="0" smtClean="0"/>
              <a:t>JSONP</a:t>
            </a:r>
            <a:r>
              <a:rPr lang="ja-JP" altLang="en-US" dirty="0"/>
              <a:t>を利用した</a:t>
            </a:r>
            <a:r>
              <a:rPr lang="en-US" altLang="ja-JP" dirty="0"/>
              <a:t>API</a:t>
            </a:r>
            <a:r>
              <a:rPr lang="ja-JP" altLang="en-US" dirty="0"/>
              <a:t>接続</a:t>
            </a:r>
          </a:p>
          <a:p>
            <a:pPr lvl="1"/>
            <a:r>
              <a:rPr lang="en-US" altLang="ja-JP" dirty="0" err="1" smtClean="0"/>
              <a:t>GeoCoding</a:t>
            </a:r>
            <a:endParaRPr lang="en-US" altLang="ja-JP" dirty="0"/>
          </a:p>
          <a:p>
            <a:r>
              <a:rPr lang="ja-JP" altLang="en-US" dirty="0" smtClean="0"/>
              <a:t>ガバナンス面での課題</a:t>
            </a:r>
            <a:endParaRPr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821200763"/>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2059</Words>
  <Application>Microsoft Office PowerPoint</Application>
  <PresentationFormat>A4 210 x 297 mm</PresentationFormat>
  <Paragraphs>271</Paragraphs>
  <Slides>17</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17</vt:i4>
      </vt:variant>
    </vt:vector>
  </HeadingPairs>
  <TitlesOfParts>
    <vt:vector size="32"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オープンデータガイド（活用編）に 掲載するシナリオ</vt:lpstr>
      <vt:lpstr>Agenda</vt:lpstr>
      <vt:lpstr>オープンデータガイド（活用編）概要</vt:lpstr>
      <vt:lpstr>オープンデータガイド（活用編）の構成案</vt:lpstr>
      <vt:lpstr>活用シナリオ概要</vt:lpstr>
      <vt:lpstr>活用シナリオ概要</vt:lpstr>
      <vt:lpstr>シナリオ1: 保育所の新設場所検討</vt:lpstr>
      <vt:lpstr>シナリオ2: 保育所探し</vt:lpstr>
      <vt:lpstr>シナリオ3: コミュニティバスの位置表示</vt:lpstr>
      <vt:lpstr>シナリオ4: 公開された写真を利用した観光ガイド</vt:lpstr>
      <vt:lpstr>シナリオ5: タクシーの配車案内</vt:lpstr>
      <vt:lpstr>シナリオ6: コインロッカーの空き状況提供</vt:lpstr>
      <vt:lpstr>シナリオ7: スポーツ観戦情報提供</vt:lpstr>
      <vt:lpstr>シナリオ8: グルメアプリでの行政情報利用</vt:lpstr>
      <vt:lpstr>シナリオ9: 不動産情報への行政情報利用</vt:lpstr>
      <vt:lpstr>活用事例</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2016-01-25T18:18:34Z</dcterms:modified>
</cp:coreProperties>
</file>