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6"/>
  </p:notesMasterIdLst>
  <p:handoutMasterIdLst>
    <p:handoutMasterId r:id="rId7"/>
  </p:handoutMasterIdLst>
  <p:sldIdLst>
    <p:sldId id="269" r:id="rId2"/>
    <p:sldId id="276" r:id="rId3"/>
    <p:sldId id="277" r:id="rId4"/>
    <p:sldId id="275" r:id="rId5"/>
  </p:sldIdLst>
  <p:sldSz cx="9906000" cy="6858000" type="A4"/>
  <p:notesSz cx="6799263" cy="9931400"/>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extLst>
    <p:ext uri="{EFAFB233-063F-42B5-8137-9DF3F51BA10A}">
      <p15:sldGuideLst xmlns:p15="http://schemas.microsoft.com/office/powerpoint/2012/main">
        <p15:guide id="1" orient="horz" pos="4180">
          <p15:clr>
            <a:srgbClr val="A4A3A4"/>
          </p15:clr>
        </p15:guide>
        <p15:guide id="2" pos="5984">
          <p15:clr>
            <a:srgbClr val="A4A3A4"/>
          </p15:clr>
        </p15:guide>
      </p15:sldGuideLst>
    </p:ext>
    <p:ext uri="{2D200454-40CA-4A62-9FC3-DE9A4176ACB9}">
      <p15:notesGuideLst xmlns:p15="http://schemas.microsoft.com/office/powerpoint/2012/main">
        <p15:guide id="1" orient="horz" pos="3129" userDrawn="1">
          <p15:clr>
            <a:srgbClr val="A4A3A4"/>
          </p15:clr>
        </p15:guide>
        <p15:guide id="2" pos="214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FF"/>
    <a:srgbClr val="FFFFFF"/>
    <a:srgbClr val="336699"/>
    <a:srgbClr val="E2D9B6"/>
    <a:srgbClr val="EAEAEA"/>
    <a:srgbClr val="003366"/>
    <a:srgbClr val="FF9933"/>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6" autoAdjust="0"/>
    <p:restoredTop sz="99566" autoAdjust="0"/>
  </p:normalViewPr>
  <p:slideViewPr>
    <p:cSldViewPr>
      <p:cViewPr varScale="1">
        <p:scale>
          <a:sx n="64" d="100"/>
          <a:sy n="64" d="100"/>
        </p:scale>
        <p:origin x="972" y="48"/>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61400"/>
    </p:cViewPr>
  </p:sorterViewPr>
  <p:notesViewPr>
    <p:cSldViewPr>
      <p:cViewPr varScale="1">
        <p:scale>
          <a:sx n="91" d="100"/>
          <a:sy n="91" d="100"/>
        </p:scale>
        <p:origin x="-2772" y="-102"/>
      </p:cViewPr>
      <p:guideLst>
        <p:guide orient="horz" pos="3129"/>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3855760" y="9437921"/>
            <a:ext cx="2943509" cy="493486"/>
          </a:xfrm>
          <a:prstGeom prst="rect">
            <a:avLst/>
          </a:prstGeom>
          <a:noFill/>
          <a:ln w="9525">
            <a:noFill/>
            <a:miter lim="800000"/>
            <a:headEnd/>
            <a:tailEnd/>
          </a:ln>
          <a:effectLst/>
        </p:spPr>
        <p:txBody>
          <a:bodyPr vert="horz" wrap="square" lIns="95389" tIns="47697" rIns="95389" bIns="47697" numCol="1" anchor="b" anchorCtr="0" compatLnSpc="1">
            <a:prstTxWarp prst="textNoShape">
              <a:avLst/>
            </a:prstTxWarp>
          </a:bodyPr>
          <a:lstStyle>
            <a:lvl1pPr algn="r" defTabSz="954433">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1" y="3"/>
            <a:ext cx="2943509" cy="493486"/>
          </a:xfrm>
          <a:prstGeom prst="rect">
            <a:avLst/>
          </a:prstGeom>
          <a:noFill/>
          <a:ln w="12700" cap="sq">
            <a:noFill/>
            <a:miter lim="800000"/>
            <a:headEnd type="none" w="sm" len="sm"/>
            <a:tailEnd type="none" w="sm" len="sm"/>
          </a:ln>
          <a:effectLst/>
        </p:spPr>
        <p:txBody>
          <a:bodyPr vert="horz" wrap="none" lIns="95389" tIns="47697" rIns="95389" bIns="47697" numCol="1" anchor="ctr" anchorCtr="0" compatLnSpc="1">
            <a:prstTxWarp prst="textNoShape">
              <a:avLst/>
            </a:prstTxWarp>
          </a:bodyPr>
          <a:lstStyle>
            <a:lvl1pPr algn="l" defTabSz="954433">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3855760" y="3"/>
            <a:ext cx="2943509" cy="493486"/>
          </a:xfrm>
          <a:prstGeom prst="rect">
            <a:avLst/>
          </a:prstGeom>
          <a:noFill/>
          <a:ln w="12700" cap="sq">
            <a:noFill/>
            <a:miter lim="800000"/>
            <a:headEnd type="none" w="sm" len="sm"/>
            <a:tailEnd type="none" w="sm" len="sm"/>
          </a:ln>
          <a:effectLst/>
        </p:spPr>
        <p:txBody>
          <a:bodyPr vert="horz" wrap="none" lIns="95389" tIns="47697" rIns="95389" bIns="47697" numCol="1" anchor="ctr" anchorCtr="0" compatLnSpc="1">
            <a:prstTxWarp prst="textNoShape">
              <a:avLst/>
            </a:prstTxWarp>
          </a:bodyPr>
          <a:lstStyle>
            <a:lvl1pPr algn="r" defTabSz="954433">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708025" y="744538"/>
            <a:ext cx="5383213" cy="3727450"/>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907685" y="4717423"/>
            <a:ext cx="4983896" cy="4470673"/>
          </a:xfrm>
          <a:prstGeom prst="rect">
            <a:avLst/>
          </a:prstGeom>
          <a:noFill/>
          <a:ln w="12700" cap="sq">
            <a:noFill/>
            <a:miter lim="800000"/>
            <a:headEnd type="none" w="sm" len="sm"/>
            <a:tailEnd type="none" w="sm" len="sm"/>
          </a:ln>
          <a:effectLst/>
        </p:spPr>
        <p:txBody>
          <a:bodyPr vert="horz" wrap="none" lIns="95389" tIns="47697" rIns="95389" bIns="47697"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1" y="9437921"/>
            <a:ext cx="2943509" cy="493486"/>
          </a:xfrm>
          <a:prstGeom prst="rect">
            <a:avLst/>
          </a:prstGeom>
          <a:noFill/>
          <a:ln w="12700" cap="sq">
            <a:noFill/>
            <a:miter lim="800000"/>
            <a:headEnd type="none" w="sm" len="sm"/>
            <a:tailEnd type="none" w="sm" len="sm"/>
          </a:ln>
          <a:effectLst/>
        </p:spPr>
        <p:txBody>
          <a:bodyPr vert="horz" wrap="none" lIns="95389" tIns="47697" rIns="95389" bIns="47697" numCol="1" anchor="b" anchorCtr="0" compatLnSpc="1">
            <a:prstTxWarp prst="textNoShape">
              <a:avLst/>
            </a:prstTxWarp>
          </a:bodyPr>
          <a:lstStyle>
            <a:lvl1pPr algn="l" defTabSz="954433">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3855760" y="9437921"/>
            <a:ext cx="2943509" cy="493486"/>
          </a:xfrm>
          <a:prstGeom prst="rect">
            <a:avLst/>
          </a:prstGeom>
          <a:noFill/>
          <a:ln w="12700" cap="sq">
            <a:noFill/>
            <a:miter lim="800000"/>
            <a:headEnd type="none" w="sm" len="sm"/>
            <a:tailEnd type="none" w="sm" len="sm"/>
          </a:ln>
          <a:effectLst/>
        </p:spPr>
        <p:txBody>
          <a:bodyPr vert="horz" wrap="none" lIns="95389" tIns="47697" rIns="95389" bIns="47697" numCol="1" anchor="b" anchorCtr="0" compatLnSpc="1">
            <a:prstTxWarp prst="textNoShape">
              <a:avLst/>
            </a:prstTxWarp>
          </a:bodyPr>
          <a:lstStyle>
            <a:lvl1pPr algn="r" defTabSz="954433">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hyperlink" Target="http://creativecommons.org/licenses/by/2.1/jp/" TargetMode="Externa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メイリオ" panose="020B0604030504040204" pitchFamily="50" charset="-128"/>
                <a:ea typeface="メイリオ" panose="020B0604030504040204" pitchFamily="50" charset="-128"/>
              </a:defRPr>
            </a:lvl1pPr>
          </a:lstStyle>
          <a:p>
            <a:r>
              <a:rPr lang="ja-JP" altLang="en-US" smtClean="0"/>
              <a:t>マスター サブタイトルの書式設定</a:t>
            </a:r>
            <a:endParaRPr lang="ja-JP" altLang="en-US" dirty="0"/>
          </a:p>
        </p:txBody>
      </p:sp>
      <p:sp>
        <p:nvSpPr>
          <p:cNvPr id="1914885" name="Rectangle 5"/>
          <p:cNvSpPr>
            <a:spLocks noGrp="1" noChangeArrowheads="1"/>
          </p:cNvSpPr>
          <p:nvPr>
            <p:ph type="ctrTitle" sz="quarter"/>
          </p:nvPr>
        </p:nvSpPr>
        <p:spPr>
          <a:xfrm>
            <a:off x="2792760" y="3084681"/>
            <a:ext cx="6912767"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smtClean="0"/>
              <a:t>マスター タイトルの書式設定</a:t>
            </a:r>
            <a:endParaRPr lang="ja-JP" altLang="en-US" dirty="0"/>
          </a:p>
        </p:txBody>
      </p:sp>
      <p:sp>
        <p:nvSpPr>
          <p:cNvPr id="4" name="テキスト ボックス 3"/>
          <p:cNvSpPr txBox="1"/>
          <p:nvPr userDrawn="1"/>
        </p:nvSpPr>
        <p:spPr>
          <a:xfrm>
            <a:off x="2792760" y="2557264"/>
            <a:ext cx="7113240" cy="369332"/>
          </a:xfrm>
          <a:prstGeom prst="rect">
            <a:avLst/>
          </a:prstGeom>
          <a:solidFill>
            <a:schemeClr val="accent2"/>
          </a:solidFill>
          <a:ln>
            <a:solidFill>
              <a:srgbClr val="1F497D"/>
            </a:solidFill>
          </a:ln>
        </p:spPr>
        <p:txBody>
          <a:bodyPr wrap="square" rtlCol="0">
            <a:spAutoFit/>
          </a:bodyPr>
          <a:lstStyle/>
          <a:p>
            <a:pPr algn="l"/>
            <a:endParaRPr kumimoji="1" lang="ja-JP" altLang="en-US" dirty="0" smtClean="0">
              <a:latin typeface="ヒラギノ角ゴ ProN W6"/>
              <a:ea typeface="ヒラギノ角ゴ ProN W6"/>
              <a:cs typeface="ヒラギノ角ゴ ProN W6"/>
            </a:endParaRPr>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プレースホルダー 6"/>
          <p:cNvSpPr>
            <a:spLocks noGrp="1"/>
          </p:cNvSpPr>
          <p:nvPr>
            <p:ph type="body" sz="quarter" idx="10"/>
          </p:nvPr>
        </p:nvSpPr>
        <p:spPr>
          <a:xfrm>
            <a:off x="2792760" y="2557264"/>
            <a:ext cx="7113240" cy="369332"/>
          </a:xfrm>
        </p:spPr>
        <p:txBody>
          <a:bodyPr anchor="ctr" anchorCtr="0"/>
          <a:lstStyle>
            <a:lvl1pPr marL="0" indent="0">
              <a:buNone/>
              <a:defRPr b="1">
                <a:solidFill>
                  <a:schemeClr val="tx1"/>
                </a:solidFill>
              </a:defRPr>
            </a:lvl1pPr>
          </a:lstStyle>
          <a:p>
            <a:pPr lvl="0"/>
            <a:endParaRPr kumimoji="1" lang="ja-JP" altLang="en-US" dirty="0" smtClean="0"/>
          </a:p>
        </p:txBody>
      </p:sp>
      <p:sp>
        <p:nvSpPr>
          <p:cNvPr id="11" name="Rectangle 6"/>
          <p:cNvSpPr txBox="1">
            <a:spLocks noChangeArrowheads="1"/>
          </p:cNvSpPr>
          <p:nvPr userDrawn="1"/>
        </p:nvSpPr>
        <p:spPr bwMode="auto">
          <a:xfrm>
            <a:off x="2798084" y="5707166"/>
            <a:ext cx="6912767" cy="314122"/>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sp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algn="r" latinLnBrk="0"/>
            <a:r>
              <a:rPr lang="ja-JP" altLang="en-US" sz="1600" kern="0" dirty="0" smtClean="0"/>
              <a:t>オープン＆ビッグデータ活用・地方創生推進機構</a:t>
            </a:r>
            <a:r>
              <a:rPr lang="ja-JP" altLang="en-US" sz="1600" kern="0" baseline="0" dirty="0" smtClean="0"/>
              <a:t> 事務局</a:t>
            </a:r>
            <a:endParaRPr lang="ja-JP" altLang="en-US" sz="1600" kern="0" dirty="0" smtClean="0"/>
          </a:p>
        </p:txBody>
      </p:sp>
      <p:pic>
        <p:nvPicPr>
          <p:cNvPr id="8" name="Picture 6" descr="http://i.creativecommons.org/l/by/3.0/88x31.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23997" y="5805264"/>
            <a:ext cx="893968" cy="3149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正方形/長方形 8"/>
          <p:cNvSpPr>
            <a:spLocks noChangeArrowheads="1"/>
          </p:cNvSpPr>
          <p:nvPr userDrawn="1"/>
        </p:nvSpPr>
        <p:spPr bwMode="auto">
          <a:xfrm>
            <a:off x="128464" y="6127836"/>
            <a:ext cx="4175498"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l" eaLnBrk="1" hangingPunct="1">
              <a:spcBef>
                <a:spcPct val="0"/>
              </a:spcBef>
              <a:buFontTx/>
              <a:buNone/>
            </a:pPr>
            <a:r>
              <a:rPr lang="ja-JP" altLang="en-US"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作者自らが作成した図表等（出典や</a:t>
            </a:r>
            <a:r>
              <a:rPr lang="en-US" altLang="ja-JP"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URL</a:t>
            </a:r>
            <a:r>
              <a:rPr lang="ja-JP" altLang="en-US"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の記載のないもの）については</a:t>
            </a:r>
            <a:r>
              <a:rPr lang="ja-JP" altLang="en-US" sz="9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9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algn="l" eaLnBrk="1" hangingPunct="1">
              <a:spcBef>
                <a:spcPct val="0"/>
              </a:spcBef>
              <a:buFontTx/>
              <a:buNone/>
            </a:pPr>
            <a:r>
              <a:rPr lang="en-US" altLang="ja-JP" sz="9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hlinkClick r:id="rId4"/>
              </a:rPr>
              <a:t>CC</a:t>
            </a:r>
            <a:r>
              <a:rPr lang="en-US" altLang="ja-JP" sz="900" baseline="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hlinkClick r:id="rId4"/>
              </a:rPr>
              <a:t> </a:t>
            </a:r>
            <a:r>
              <a:rPr lang="en-US" altLang="ja-JP" sz="9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hlinkClick r:id="rId4"/>
              </a:rPr>
              <a:t>BY</a:t>
            </a:r>
            <a:r>
              <a:rPr lang="ja-JP" altLang="en-US"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hlinkClick r:id="rId4"/>
              </a:rPr>
              <a:t>（表示</a:t>
            </a:r>
            <a:r>
              <a:rPr lang="en-US" altLang="ja-JP"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hlinkClick r:id="rId4"/>
              </a:rPr>
              <a:t>2.1</a:t>
            </a:r>
            <a:r>
              <a:rPr lang="ja-JP" altLang="en-US"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hlinkClick r:id="rId4"/>
              </a:rPr>
              <a:t>）</a:t>
            </a:r>
            <a:r>
              <a:rPr lang="ja-JP" altLang="en-US"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で利用可能です。</a:t>
            </a:r>
          </a:p>
          <a:p>
            <a:pPr algn="l" eaLnBrk="1" hangingPunct="1">
              <a:spcBef>
                <a:spcPct val="0"/>
              </a:spcBef>
              <a:buFontTx/>
              <a:buNone/>
            </a:pPr>
            <a:r>
              <a:rPr lang="ja-JP" altLang="en-US"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出典や</a:t>
            </a:r>
            <a:r>
              <a:rPr lang="en-US" altLang="ja-JP"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URL</a:t>
            </a:r>
            <a:r>
              <a:rPr lang="ja-JP" altLang="en-US"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の記載がある図表等については</a:t>
            </a:r>
            <a:r>
              <a:rPr lang="ja-JP" altLang="en-US" sz="9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、著作権法</a:t>
            </a:r>
            <a:r>
              <a:rPr lang="ja-JP" altLang="en-US"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に基づいてご利用ください。</a:t>
            </a:r>
          </a:p>
        </p:txBody>
      </p:sp>
      <p:sp>
        <p:nvSpPr>
          <p:cNvPr id="10" name="Rectangle 5"/>
          <p:cNvSpPr txBox="1">
            <a:spLocks noChangeArrowheads="1"/>
          </p:cNvSpPr>
          <p:nvPr userDrawn="1"/>
        </p:nvSpPr>
        <p:spPr bwMode="auto">
          <a:xfrm>
            <a:off x="2792759" y="1772816"/>
            <a:ext cx="6912767" cy="437233"/>
          </a:xfrm>
          <a:prstGeom prst="rect">
            <a:avLst/>
          </a:prstGeom>
          <a:noFill/>
          <a:ln w="12700" cap="sq">
            <a:noFill/>
            <a:miter lim="800000"/>
            <a:headEnd type="none" w="sm" len="sm"/>
            <a:tailEnd type="none" w="sm" len="sm"/>
          </a:ln>
        </p:spPr>
        <p:txBody>
          <a:bodyPr vert="horz" wrap="square" lIns="67245" tIns="33622" rIns="67245" bIns="33622" numCol="1" anchor="b" anchorCtr="0" compatLnSpc="1">
            <a:prstTxWarp prst="textNoShape">
              <a:avLst/>
            </a:prstTxWarp>
            <a:spAutoFit/>
          </a:bodyPr>
          <a:lstStyle>
            <a:lvl1pPr algn="l" defTabSz="972616" rtl="0" eaLnBrk="1" fontAlgn="base" hangingPunct="1">
              <a:spcBef>
                <a:spcPct val="0"/>
              </a:spcBef>
              <a:spcAft>
                <a:spcPct val="0"/>
              </a:spcAft>
              <a:defRPr kumimoji="1" sz="3200" b="1" i="0" baseline="0">
                <a:solidFill>
                  <a:srgbClr val="404040"/>
                </a:solidFill>
                <a:latin typeface="メイリオ"/>
                <a:ea typeface="メイリオ"/>
                <a:cs typeface="メイリオ"/>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pPr latinLnBrk="0"/>
            <a:r>
              <a:rPr lang="ja-JP" altLang="en-US" sz="2400" kern="0" dirty="0" smtClean="0"/>
              <a:t>オープン＆ビッグデータ活用・地方創生推進機構</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aseline="0">
                <a:solidFill>
                  <a:schemeClr val="bg2">
                    <a:lumMod val="75000"/>
                    <a:lumOff val="25000"/>
                  </a:schemeClr>
                </a:solidFill>
                <a:latin typeface="Calibri" pitchFamily="34" charset="0"/>
              </a:defRPr>
            </a:lvl1pPr>
          </a:lstStyle>
          <a:p>
            <a:r>
              <a:rPr lang="ja-JP" altLang="en-US" smtClean="0"/>
              <a:t>マスター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1" cap="none">
                <a:solidFill>
                  <a:schemeClr val="bg2">
                    <a:lumMod val="75000"/>
                    <a:lumOff val="25000"/>
                  </a:schemeClr>
                </a:solidFill>
                <a:latin typeface="メイリオ" panose="020B0604030504040204" pitchFamily="50" charset="-128"/>
                <a:ea typeface="メイリオ" panose="020B0604030504040204" pitchFamily="50" charset="-128"/>
              </a:defRPr>
            </a:lvl1pPr>
          </a:lstStyle>
          <a:p>
            <a:r>
              <a:rPr lang="ja-JP" altLang="en-US" smtClean="0"/>
              <a:t>マスター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メイリオ" panose="020B0604030504040204" pitchFamily="50" charset="-128"/>
                <a:ea typeface="メイリオ" panose="020B0604030504040204" pitchFamily="50" charset="-128"/>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smtClean="0"/>
              <a:t>マスター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chemeClr val="accent2"/>
          </a:solidFill>
          <a:ln w="38100" cap="sq" cmpd="sng" algn="ctr">
            <a:solidFill>
              <a:schemeClr val="accent2"/>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_横">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_縦">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最後のページ">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4AB2DD74-10E0-4AB2-B6D0-27B412D7252C}" type="slidenum">
              <a:rPr lang="ja-JP" altLang="en-US" smtClean="0"/>
              <a:pPr/>
              <a:t>‹#›</a:t>
            </a:fld>
            <a:endParaRPr lang="en-US" altLang="ja-JP"/>
          </a:p>
        </p:txBody>
      </p:sp>
      <p:pic>
        <p:nvPicPr>
          <p:cNvPr id="4"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94531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accent2"/>
          </a:solidFill>
          <a:ln>
            <a:solidFill>
              <a:schemeClr val="accent2"/>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オープン＆ビッグデータ活用・地方創生推進機構</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smtClean="0"/>
              <a:t>マスタ タイトルの書式設定</a:t>
            </a:r>
          </a:p>
        </p:txBody>
      </p:sp>
      <p:sp>
        <p:nvSpPr>
          <p:cNvPr id="1913873" name="Text Box 17"/>
          <p:cNvSpPr txBox="1">
            <a:spLocks noChangeArrowheads="1"/>
          </p:cNvSpPr>
          <p:nvPr/>
        </p:nvSpPr>
        <p:spPr bwMode="auto">
          <a:xfrm>
            <a:off x="252420" y="6638448"/>
            <a:ext cx="5767171"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lgn="l">
              <a:defRPr/>
            </a:pPr>
            <a:r>
              <a:rPr lang="en-US" altLang="ja-JP" sz="1000" b="1" smtClean="0">
                <a:solidFill>
                  <a:srgbClr val="353535"/>
                </a:solidFill>
                <a:latin typeface="Arial" charset="0"/>
              </a:rPr>
              <a:t>© 2015 </a:t>
            </a:r>
            <a:r>
              <a:rPr lang="en-US" altLang="ja-JP" sz="1000" b="1" dirty="0" smtClean="0">
                <a:solidFill>
                  <a:srgbClr val="353535"/>
                </a:solidFill>
                <a:latin typeface="Arial" charset="0"/>
              </a:rPr>
              <a:t>Vitalizing Local </a:t>
            </a:r>
            <a:r>
              <a:rPr lang="en-US" altLang="ja-JP" sz="1000" b="1" smtClean="0">
                <a:solidFill>
                  <a:srgbClr val="353535"/>
                </a:solidFill>
                <a:latin typeface="Arial" charset="0"/>
              </a:rPr>
              <a:t>Economy organization by open Data &amp; big </a:t>
            </a:r>
            <a:r>
              <a:rPr lang="en-US" altLang="ja-JP" sz="1000" b="1" dirty="0" smtClean="0">
                <a:solidFill>
                  <a:srgbClr val="353535"/>
                </a:solidFill>
                <a:latin typeface="Arial" charset="0"/>
              </a:rPr>
              <a:t>D</a:t>
            </a:r>
            <a:r>
              <a:rPr lang="en-US" altLang="ja-JP" sz="1000" b="1" smtClean="0">
                <a:solidFill>
                  <a:srgbClr val="353535"/>
                </a:solidFill>
                <a:latin typeface="Arial" charset="0"/>
              </a:rPr>
              <a:t>ata</a:t>
            </a:r>
            <a:r>
              <a:rPr lang="en-US" altLang="ja-JP" sz="1000" b="1" baseline="0" dirty="0" smtClean="0">
                <a:solidFill>
                  <a:srgbClr val="353535"/>
                </a:solidFill>
                <a:latin typeface="Arial" charset="0"/>
              </a:rPr>
              <a:t>.</a:t>
            </a:r>
            <a:r>
              <a:rPr lang="en-US" altLang="ja-JP" sz="1000" b="1" dirty="0" smtClean="0">
                <a:solidFill>
                  <a:srgbClr val="353535"/>
                </a:solidFill>
                <a:latin typeface="Arial" charset="0"/>
              </a:rPr>
              <a:t> </a:t>
            </a:r>
            <a:r>
              <a:rPr lang="en-US" altLang="ja-JP" sz="1000" b="1" dirty="0">
                <a:solidFill>
                  <a:srgbClr val="353535"/>
                </a:solidFill>
                <a:latin typeface="Arial" charset="0"/>
              </a:rPr>
              <a:t>All Rights Reserved.</a:t>
            </a:r>
          </a:p>
        </p:txBody>
      </p:sp>
      <p:sp>
        <p:nvSpPr>
          <p:cNvPr id="9" name="Line 3"/>
          <p:cNvSpPr>
            <a:spLocks noChangeShapeType="1"/>
          </p:cNvSpPr>
          <p:nvPr/>
        </p:nvSpPr>
        <p:spPr bwMode="auto">
          <a:xfrm>
            <a:off x="0" y="836712"/>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89" r:id="rId5"/>
    <p:sldLayoutId id="2147483676" r:id="rId6"/>
    <p:sldLayoutId id="2147483677" r:id="rId7"/>
    <p:sldLayoutId id="2147483706" r:id="rId8"/>
    <p:sldLayoutId id="2147483684" r:id="rId9"/>
  </p:sldLayoutIdLst>
  <p:timing>
    <p:tnLst>
      <p:par>
        <p:cTn id="1" dur="indefinite" restart="never" nodeType="tmRoot"/>
      </p:par>
    </p:tnLst>
  </p:timing>
  <p:hf hdr="0" ftr="0" dt="0"/>
  <p:txStyles>
    <p:titleStyle>
      <a:lvl1pPr algn="l" defTabSz="972616" rtl="0" eaLnBrk="1" fontAlgn="base" hangingPunct="1">
        <a:spcBef>
          <a:spcPct val="0"/>
        </a:spcBef>
        <a:spcAft>
          <a:spcPct val="0"/>
        </a:spcAft>
        <a:defRPr kumimoji="1" sz="2600" b="1" baseline="0">
          <a:solidFill>
            <a:schemeClr val="bg2">
              <a:lumMod val="75000"/>
              <a:lumOff val="25000"/>
            </a:schemeClr>
          </a:solidFill>
          <a:latin typeface="メイリオ" panose="020B0604030504040204" pitchFamily="50" charset="-128"/>
          <a:ea typeface="メイリオ" panose="020B0604030504040204" pitchFamily="50" charset="-128"/>
          <a:cs typeface="+mj-cs"/>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サブタイトル 5"/>
          <p:cNvSpPr>
            <a:spLocks noGrp="1"/>
          </p:cNvSpPr>
          <p:nvPr>
            <p:ph type="subTitle" sz="quarter" idx="1"/>
          </p:nvPr>
        </p:nvSpPr>
        <p:spPr/>
        <p:txBody>
          <a:bodyPr/>
          <a:lstStyle/>
          <a:p>
            <a:pPr algn="r"/>
            <a:r>
              <a:rPr kumimoji="1" lang="en-US" altLang="ja-JP" smtClean="0"/>
              <a:t>2015.09.14</a:t>
            </a:r>
            <a:endParaRPr kumimoji="1" lang="ja-JP" altLang="en-US" dirty="0"/>
          </a:p>
        </p:txBody>
      </p:sp>
      <p:sp>
        <p:nvSpPr>
          <p:cNvPr id="5" name="タイトル 4"/>
          <p:cNvSpPr>
            <a:spLocks noGrp="1"/>
          </p:cNvSpPr>
          <p:nvPr>
            <p:ph type="ctrTitle" sz="quarter"/>
          </p:nvPr>
        </p:nvSpPr>
        <p:spPr/>
        <p:txBody>
          <a:bodyPr/>
          <a:lstStyle/>
          <a:p>
            <a:r>
              <a:rPr kumimoji="1" lang="ja-JP" altLang="en-US" smtClean="0"/>
              <a:t>他の委員会の開催報告</a:t>
            </a:r>
            <a:endParaRPr kumimoji="1" lang="ja-JP" altLang="en-US" dirty="0"/>
          </a:p>
        </p:txBody>
      </p:sp>
      <p:sp>
        <p:nvSpPr>
          <p:cNvPr id="7" name="テキスト プレースホルダー 6"/>
          <p:cNvSpPr>
            <a:spLocks noGrp="1"/>
          </p:cNvSpPr>
          <p:nvPr>
            <p:ph type="body" sz="quarter" idx="10"/>
          </p:nvPr>
        </p:nvSpPr>
        <p:spPr/>
        <p:txBody>
          <a:bodyPr>
            <a:normAutofit lnSpcReduction="10000"/>
          </a:bodyPr>
          <a:lstStyle/>
          <a:p>
            <a:r>
              <a:rPr kumimoji="1" lang="ja-JP" altLang="en-US" smtClean="0"/>
              <a:t>平成</a:t>
            </a:r>
            <a:r>
              <a:rPr kumimoji="1" lang="en-US" altLang="ja-JP" smtClean="0"/>
              <a:t>27</a:t>
            </a:r>
            <a:r>
              <a:rPr kumimoji="1" lang="ja-JP" altLang="en-US" smtClean="0"/>
              <a:t>年度　第２回技術委員会</a:t>
            </a:r>
            <a:endParaRPr kumimoji="1" lang="ja-JP" altLang="en-US" dirty="0"/>
          </a:p>
        </p:txBody>
      </p:sp>
      <p:sp>
        <p:nvSpPr>
          <p:cNvPr id="4" name="スライド番号プレースホルダー 3"/>
          <p:cNvSpPr>
            <a:spLocks noGrp="1"/>
          </p:cNvSpPr>
          <p:nvPr>
            <p:ph type="sldNum" sz="quarter" idx="4294967295"/>
          </p:nvPr>
        </p:nvSpPr>
        <p:spPr>
          <a:xfrm>
            <a:off x="9499600" y="6602413"/>
            <a:ext cx="406400" cy="255587"/>
          </a:xfrm>
        </p:spPr>
        <p:txBody>
          <a:bodyPr/>
          <a:lstStyle/>
          <a:p>
            <a:fld id="{19168A96-8FC6-49A7-AAFF-8891F4FD4FE2}" type="slidenum">
              <a:rPr lang="ja-JP" altLang="en-US" smtClean="0"/>
              <a:pPr/>
              <a:t>1</a:t>
            </a:fld>
            <a:endParaRPr lang="en-US" altLang="ja-JP"/>
          </a:p>
        </p:txBody>
      </p:sp>
      <p:sp>
        <p:nvSpPr>
          <p:cNvPr id="9" name="Text Box 785"/>
          <p:cNvSpPr txBox="1">
            <a:spLocks noChangeArrowheads="1"/>
          </p:cNvSpPr>
          <p:nvPr/>
        </p:nvSpPr>
        <p:spPr bwMode="auto">
          <a:xfrm>
            <a:off x="8913440" y="195513"/>
            <a:ext cx="900683" cy="307777"/>
          </a:xfrm>
          <a:prstGeom prst="rect">
            <a:avLst/>
          </a:prstGeom>
          <a:noFill/>
          <a:ln w="952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957263" eaLnBrk="0" hangingPunct="0">
              <a:defRPr kumimoji="1" sz="1200">
                <a:solidFill>
                  <a:schemeClr val="tx1"/>
                </a:solidFill>
                <a:latin typeface="Arial" charset="0"/>
                <a:ea typeface="ＭＳ Ｐゴシック" pitchFamily="50" charset="-128"/>
              </a:defRPr>
            </a:lvl1pPr>
            <a:lvl2pPr marL="742950" indent="-285750" defTabSz="957263" eaLnBrk="0" hangingPunct="0">
              <a:defRPr kumimoji="1" sz="1200">
                <a:solidFill>
                  <a:schemeClr val="tx1"/>
                </a:solidFill>
                <a:latin typeface="Arial" charset="0"/>
                <a:ea typeface="ＭＳ Ｐゴシック" pitchFamily="50" charset="-128"/>
              </a:defRPr>
            </a:lvl2pPr>
            <a:lvl3pPr marL="1143000" indent="-228600" defTabSz="957263" eaLnBrk="0" hangingPunct="0">
              <a:defRPr kumimoji="1" sz="1200">
                <a:solidFill>
                  <a:schemeClr val="tx1"/>
                </a:solidFill>
                <a:latin typeface="Arial" charset="0"/>
                <a:ea typeface="ＭＳ Ｐゴシック" pitchFamily="50" charset="-128"/>
              </a:defRPr>
            </a:lvl3pPr>
            <a:lvl4pPr marL="1600200" indent="-228600" defTabSz="957263" eaLnBrk="0" hangingPunct="0">
              <a:defRPr kumimoji="1" sz="1200">
                <a:solidFill>
                  <a:schemeClr val="tx1"/>
                </a:solidFill>
                <a:latin typeface="Arial" charset="0"/>
                <a:ea typeface="ＭＳ Ｐゴシック" pitchFamily="50" charset="-128"/>
              </a:defRPr>
            </a:lvl4pPr>
            <a:lvl5pPr marL="2057400" indent="-228600" defTabSz="957263" eaLnBrk="0" hangingPunct="0">
              <a:defRPr kumimoji="1" sz="1200">
                <a:solidFill>
                  <a:schemeClr val="tx1"/>
                </a:solidFill>
                <a:latin typeface="Arial" charset="0"/>
                <a:ea typeface="ＭＳ Ｐゴシック" pitchFamily="50" charset="-128"/>
              </a:defRPr>
            </a:lvl5pPr>
            <a:lvl6pPr marL="25146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6pPr>
            <a:lvl7pPr marL="29718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7pPr>
            <a:lvl8pPr marL="34290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8pPr>
            <a:lvl9pPr marL="38862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9pPr>
          </a:lstStyle>
          <a:p>
            <a:pPr eaLnBrk="1" hangingPunct="1">
              <a:spcBef>
                <a:spcPct val="50000"/>
              </a:spcBef>
            </a:pPr>
            <a:r>
              <a:rPr lang="ja-JP" altLang="en-US" sz="140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資料</a:t>
            </a:r>
            <a:r>
              <a:rPr lang="en-US" altLang="ja-JP" sz="140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2-2</a:t>
            </a:r>
            <a:endParaRPr lang="en-US" altLang="ja-JP" sz="14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8931592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２０２０オープンデータシティ推進委員会</a:t>
            </a:r>
            <a:endParaRPr kumimoji="1" lang="ja-JP" altLang="en-US"/>
          </a:p>
        </p:txBody>
      </p:sp>
      <p:sp>
        <p:nvSpPr>
          <p:cNvPr id="3" name="コンテンツ プレースホルダー 2"/>
          <p:cNvSpPr>
            <a:spLocks noGrp="1"/>
          </p:cNvSpPr>
          <p:nvPr>
            <p:ph idx="1"/>
          </p:nvPr>
        </p:nvSpPr>
        <p:spPr/>
        <p:txBody>
          <a:bodyPr/>
          <a:lstStyle/>
          <a:p>
            <a:r>
              <a:rPr lang="ja-JP" altLang="en-US"/>
              <a:t>「地方創生に資するデータ活用プラン</a:t>
            </a:r>
            <a:r>
              <a:rPr lang="ja-JP" altLang="en-US" smtClean="0"/>
              <a:t>」の採択者（４件）を決定</a:t>
            </a:r>
            <a:endParaRPr kumimoji="1" lang="en-US" altLang="ja-JP" smtClean="0"/>
          </a:p>
          <a:p>
            <a:pPr lvl="1"/>
            <a:r>
              <a:rPr lang="zh-CN" altLang="en-US"/>
              <a:t>国立大学法人信州</a:t>
            </a:r>
            <a:r>
              <a:rPr lang="zh-CN" altLang="en-US" smtClean="0"/>
              <a:t>大学</a:t>
            </a:r>
            <a:r>
              <a:rPr lang="ja-JP" altLang="en-US"/>
              <a:t>／</a:t>
            </a:r>
            <a:r>
              <a:rPr lang="ja-JP" altLang="en-US" smtClean="0"/>
              <a:t>塩尻市</a:t>
            </a:r>
            <a:endParaRPr lang="en-US" altLang="ja-JP" smtClean="0"/>
          </a:p>
          <a:p>
            <a:pPr lvl="1">
              <a:buNone/>
            </a:pPr>
            <a:r>
              <a:rPr lang="ja-JP" altLang="en-US" smtClean="0"/>
              <a:t>「地域</a:t>
            </a:r>
            <a:r>
              <a:rPr lang="ja-JP" altLang="en-US"/>
              <a:t>オープンデータプラットフォーム、及び分析結果のデータの環流の仕組み作りと土砂災害防止への</a:t>
            </a:r>
            <a:r>
              <a:rPr lang="ja-JP" altLang="en-US" smtClean="0"/>
              <a:t>応用」</a:t>
            </a:r>
            <a:endParaRPr lang="en-US" altLang="ja-JP" smtClean="0"/>
          </a:p>
          <a:p>
            <a:pPr lvl="2"/>
            <a:r>
              <a:rPr lang="ja-JP" altLang="en-US" smtClean="0"/>
              <a:t>市内各所に</a:t>
            </a:r>
            <a:r>
              <a:rPr lang="ja-JP" altLang="en-US"/>
              <a:t>設置された土中水分量センサー</a:t>
            </a:r>
            <a:r>
              <a:rPr lang="ja-JP" altLang="en-US" smtClean="0"/>
              <a:t>からの情報を集約、整形、統一化しオープンデータ化</a:t>
            </a:r>
            <a:endParaRPr lang="en-US" altLang="ja-JP" smtClean="0"/>
          </a:p>
          <a:p>
            <a:pPr lvl="2"/>
            <a:r>
              <a:rPr lang="ja-JP" altLang="en-US"/>
              <a:t>塩尻市オープンデータプラットフォーム（</a:t>
            </a:r>
            <a:r>
              <a:rPr lang="en-US" altLang="ja-JP"/>
              <a:t>SODP</a:t>
            </a:r>
            <a:r>
              <a:rPr lang="ja-JP" altLang="en-US" smtClean="0"/>
              <a:t>）で</a:t>
            </a:r>
            <a:r>
              <a:rPr lang="en-US" altLang="ja-JP" smtClean="0"/>
              <a:t>API</a:t>
            </a:r>
            <a:r>
              <a:rPr lang="ja-JP" altLang="en-US"/>
              <a:t>提供</a:t>
            </a:r>
          </a:p>
          <a:p>
            <a:pPr lvl="2"/>
            <a:r>
              <a:rPr lang="ja-JP" altLang="en-US" smtClean="0"/>
              <a:t>災害予測アルゴリズムにより分析し、一定の危険度を越えたらアラート発信</a:t>
            </a:r>
            <a:endParaRPr lang="en-US" altLang="ja-JP" smtClean="0"/>
          </a:p>
          <a:p>
            <a:pPr lvl="2"/>
            <a:endParaRPr lang="en-US" altLang="ja-JP" smtClean="0"/>
          </a:p>
          <a:p>
            <a:pPr lvl="1"/>
            <a:r>
              <a:rPr lang="ja-JP" altLang="en-US"/>
              <a:t>日本アイ・ビー・エム株式会社／</a:t>
            </a:r>
            <a:r>
              <a:rPr lang="ja-JP" altLang="en-US" smtClean="0"/>
              <a:t>川越市</a:t>
            </a:r>
            <a:endParaRPr lang="en-US" altLang="ja-JP" smtClean="0"/>
          </a:p>
          <a:p>
            <a:pPr marL="355600" lvl="1" indent="0">
              <a:buNone/>
            </a:pPr>
            <a:r>
              <a:rPr lang="ja-JP" altLang="en-US" smtClean="0"/>
              <a:t>「公共</a:t>
            </a:r>
            <a:r>
              <a:rPr lang="ja-JP" altLang="en-US"/>
              <a:t>施設集約化推進施策の一環としてのコミュニティバス最適配置の可能性</a:t>
            </a:r>
            <a:r>
              <a:rPr lang="ja-JP" altLang="en-US" smtClean="0"/>
              <a:t>検証」</a:t>
            </a:r>
            <a:endParaRPr lang="en-US" altLang="ja-JP" smtClean="0"/>
          </a:p>
          <a:p>
            <a:pPr lvl="2"/>
            <a:r>
              <a:rPr lang="ja-JP" altLang="en-US" smtClean="0"/>
              <a:t>高度成長期</a:t>
            </a:r>
            <a:r>
              <a:rPr lang="ja-JP" altLang="en-US"/>
              <a:t>に整備した多くの公共</a:t>
            </a:r>
            <a:r>
              <a:rPr lang="ja-JP" altLang="en-US" smtClean="0"/>
              <a:t>施設が、建て替え、集約化の必要な時期を迎えている</a:t>
            </a:r>
            <a:endParaRPr lang="en-US" altLang="ja-JP" smtClean="0"/>
          </a:p>
          <a:p>
            <a:pPr lvl="2"/>
            <a:r>
              <a:rPr lang="ja-JP" altLang="en-US"/>
              <a:t>公共施設の利用者アンケート</a:t>
            </a:r>
            <a:r>
              <a:rPr lang="ja-JP" altLang="en-US" smtClean="0"/>
              <a:t>をテキストマイニングにより解析し、</a:t>
            </a:r>
            <a:r>
              <a:rPr lang="ja-JP" altLang="en-US"/>
              <a:t>利用者の動線</a:t>
            </a:r>
            <a:r>
              <a:rPr lang="ja-JP" altLang="en-US" smtClean="0"/>
              <a:t>情報や施設の満足度等</a:t>
            </a:r>
            <a:r>
              <a:rPr lang="ja-JP" altLang="en-US"/>
              <a:t>を</a:t>
            </a:r>
            <a:r>
              <a:rPr lang="ja-JP" altLang="en-US" smtClean="0"/>
              <a:t>分析して、</a:t>
            </a:r>
            <a:r>
              <a:rPr lang="ja-JP" altLang="en-US"/>
              <a:t>コミュニティバス</a:t>
            </a:r>
            <a:r>
              <a:rPr lang="ja-JP" altLang="en-US" smtClean="0"/>
              <a:t>の運行見直し（最適配置）と合わせた公共施設の集約化方策について検証</a:t>
            </a:r>
            <a:endParaRPr lang="en-US" altLang="ja-JP" smtClean="0"/>
          </a:p>
          <a:p>
            <a:pPr lvl="2"/>
            <a:r>
              <a:rPr lang="ja-JP" altLang="en-US" smtClean="0"/>
              <a:t>テキストマイニングの機能の検証、コミュニティバスの運行見直しによる人の流れの変化のシミュレーション、施設の統合・集約化の費用対効果のシミュレーションを実施</a:t>
            </a:r>
            <a:endParaRPr lang="en-US" altLang="ja-JP"/>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a:t>
            </a:fld>
            <a:endParaRPr lang="en-US" altLang="ja-JP"/>
          </a:p>
        </p:txBody>
      </p:sp>
    </p:spTree>
    <p:extLst>
      <p:ext uri="{BB962C8B-B14F-4D97-AF65-F5344CB8AC3E}">
        <p14:creationId xmlns:p14="http://schemas.microsoft.com/office/powerpoint/2010/main" val="24344262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２０２０オープンデータシティ推進委員会</a:t>
            </a:r>
            <a:endParaRPr kumimoji="1" lang="ja-JP" altLang="en-US"/>
          </a:p>
        </p:txBody>
      </p:sp>
      <p:sp>
        <p:nvSpPr>
          <p:cNvPr id="3" name="コンテンツ プレースホルダー 2"/>
          <p:cNvSpPr>
            <a:spLocks noGrp="1"/>
          </p:cNvSpPr>
          <p:nvPr>
            <p:ph idx="1"/>
          </p:nvPr>
        </p:nvSpPr>
        <p:spPr/>
        <p:txBody>
          <a:bodyPr/>
          <a:lstStyle/>
          <a:p>
            <a:r>
              <a:rPr lang="ja-JP" altLang="en-US"/>
              <a:t>「地方創生に資するデータ活用プラン</a:t>
            </a:r>
            <a:r>
              <a:rPr lang="ja-JP" altLang="en-US" smtClean="0"/>
              <a:t>」の採択者（４件）を決定</a:t>
            </a:r>
            <a:endParaRPr kumimoji="1" lang="en-US" altLang="ja-JP" smtClean="0"/>
          </a:p>
          <a:p>
            <a:pPr lvl="1"/>
            <a:r>
              <a:rPr lang="ja-JP" altLang="en-US" smtClean="0"/>
              <a:t>日本</a:t>
            </a:r>
            <a:r>
              <a:rPr lang="ja-JP" altLang="en-US"/>
              <a:t>ユニシス株式会社</a:t>
            </a:r>
            <a:r>
              <a:rPr lang="ja-JP" altLang="en-US" smtClean="0"/>
              <a:t>／</a:t>
            </a:r>
            <a:r>
              <a:rPr lang="ja-JP" altLang="en-US"/>
              <a:t>横浜市</a:t>
            </a:r>
            <a:endParaRPr lang="en-US" altLang="ja-JP"/>
          </a:p>
          <a:p>
            <a:pPr lvl="1">
              <a:buNone/>
            </a:pPr>
            <a:r>
              <a:rPr lang="ja-JP" altLang="en-US" smtClean="0"/>
              <a:t>「地域</a:t>
            </a:r>
            <a:r>
              <a:rPr lang="ja-JP" altLang="en-US"/>
              <a:t>金融機関と共に進める、ダブルケア（介護・子育て）関連事業者支援</a:t>
            </a:r>
            <a:r>
              <a:rPr lang="ja-JP" altLang="en-US" smtClean="0"/>
              <a:t>プロジェクト」</a:t>
            </a:r>
            <a:endParaRPr lang="en-US" altLang="ja-JP"/>
          </a:p>
          <a:p>
            <a:pPr lvl="2"/>
            <a:r>
              <a:rPr lang="ja-JP" altLang="en-US" smtClean="0"/>
              <a:t>横浜市が提供</a:t>
            </a:r>
            <a:r>
              <a:rPr lang="ja-JP" altLang="en-US"/>
              <a:t>するオープンデータをもとに、地域の公共的役割を併せ持つ信用金庫が、地域事業コンサルという独自の視点で情報を整理し</a:t>
            </a:r>
            <a:r>
              <a:rPr lang="ja-JP" altLang="en-US" smtClean="0"/>
              <a:t>、事業者に対して情報提供や事業支援を行う仕組みを構築</a:t>
            </a:r>
            <a:endParaRPr lang="en-US" altLang="ja-JP" smtClean="0"/>
          </a:p>
          <a:p>
            <a:pPr lvl="2"/>
            <a:r>
              <a:rPr lang="ja-JP" altLang="en-US" smtClean="0"/>
              <a:t>介護</a:t>
            </a:r>
            <a:r>
              <a:rPr lang="ja-JP" altLang="en-US"/>
              <a:t>・家事・子育て等の女性の社会進出に貢献するダブルケア</a:t>
            </a:r>
            <a:r>
              <a:rPr lang="ja-JP" altLang="en-US" smtClean="0"/>
              <a:t>支援を行う事業者が対象</a:t>
            </a:r>
            <a:endParaRPr lang="en-US" altLang="ja-JP" smtClean="0"/>
          </a:p>
          <a:p>
            <a:pPr lvl="2"/>
            <a:r>
              <a:rPr lang="ja-JP" altLang="en-US" smtClean="0"/>
              <a:t>これら事業者の事業相談において、事業に役立つ地域の情報（区別の人口予測、周辺エリアの事業所情報や交通情報、不動産の情報等）を提供</a:t>
            </a:r>
            <a:endParaRPr lang="en-US" altLang="ja-JP" smtClean="0"/>
          </a:p>
          <a:p>
            <a:pPr lvl="2"/>
            <a:endParaRPr lang="en-US" altLang="ja-JP" smtClean="0"/>
          </a:p>
          <a:p>
            <a:pPr lvl="1"/>
            <a:r>
              <a:rPr lang="ja-JP" altLang="en-US" smtClean="0"/>
              <a:t>福井県</a:t>
            </a:r>
            <a:r>
              <a:rPr lang="ja-JP" altLang="en-US"/>
              <a:t>情報</a:t>
            </a:r>
            <a:r>
              <a:rPr lang="ja-JP" altLang="en-US" smtClean="0"/>
              <a:t>システム工業会</a:t>
            </a:r>
            <a:r>
              <a:rPr lang="ja-JP" altLang="en-US"/>
              <a:t>／福井県</a:t>
            </a:r>
            <a:endParaRPr lang="en-US" altLang="ja-JP"/>
          </a:p>
          <a:p>
            <a:pPr marL="355600" lvl="1" indent="0">
              <a:buNone/>
            </a:pPr>
            <a:r>
              <a:rPr lang="ja-JP" altLang="en-US" smtClean="0"/>
              <a:t>「オープンアプリ</a:t>
            </a:r>
            <a:r>
              <a:rPr lang="ja-JP" altLang="en-US"/>
              <a:t>による地方創生エコシステム構築</a:t>
            </a:r>
            <a:r>
              <a:rPr lang="ja-JP" altLang="en-US" smtClean="0"/>
              <a:t>事業」</a:t>
            </a:r>
            <a:endParaRPr lang="en-US" altLang="ja-JP" smtClean="0"/>
          </a:p>
          <a:p>
            <a:pPr lvl="2"/>
            <a:r>
              <a:rPr lang="ja-JP" altLang="en-US" smtClean="0"/>
              <a:t>オープンデータを利用したアプリの開発がアイデアソン・ハッカソン等の一過性のものに終わらないよう、エコシステムを意識した循環する一連の施策を実施</a:t>
            </a:r>
            <a:endParaRPr lang="en-US" altLang="ja-JP" smtClean="0"/>
          </a:p>
          <a:p>
            <a:pPr lvl="2"/>
            <a:r>
              <a:rPr lang="ja-JP" altLang="en-US" smtClean="0"/>
              <a:t>共通語彙基盤に基づく５つ星オープンデータの整備、アプリ体験会／プログラミング体験会／アプリ開発勉強会による開発人材の掘り起こしと育成、ハッカソン／コンテストによるアプリの開発（観光をターゲットに絞る）、観光アプリによる本サービスの開発と横展開の実施、そのサービスをもとにアプリ体験会やオープンデータの整備にフィードバック</a:t>
            </a:r>
            <a:endParaRPr lang="en-US" altLang="ja-JP" smtClean="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a:t>
            </a:fld>
            <a:endParaRPr lang="en-US" altLang="ja-JP"/>
          </a:p>
        </p:txBody>
      </p:sp>
    </p:spTree>
    <p:extLst>
      <p:ext uri="{BB962C8B-B14F-4D97-AF65-F5344CB8AC3E}">
        <p14:creationId xmlns:p14="http://schemas.microsoft.com/office/powerpoint/2010/main" val="26945988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5593756"/>
      </p:ext>
    </p:extLst>
  </p:cSld>
  <p:clrMapOvr>
    <a:masterClrMapping/>
  </p:clrMapOvr>
  <p:timing>
    <p:tnLst>
      <p:par>
        <p:cTn id="1" dur="indefinite" restart="never" nodeType="tmRoot"/>
      </p:par>
    </p:tnLst>
  </p:timing>
</p:sld>
</file>

<file path=ppt/theme/theme1.xml><?xml version="1.0" encoding="utf-8"?>
<a:theme xmlns:a="http://schemas.openxmlformats.org/drawingml/2006/main" name="VLEDパワポ基本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Helvetica Neue Medium"/>
        <a:ea typeface="メイリオ"/>
        <a:cs typeface="ＤＦＧ平成ゴシック体W7"/>
      </a:majorFont>
      <a:minorFont>
        <a:latin typeface="Arial"/>
        <a:ea typeface="メイリオ"/>
        <a:cs typeface="ＤＦＧ平成ゴシック体W7"/>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1" id="{DE00921D-40F7-43B6-BD6D-305108E5D07E}" vid="{133BE196-5EE9-4F4C-B01D-66311A1AA8D5}"/>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VLEDパワポ基本テンプレート</Template>
  <TotalTime>0</TotalTime>
  <Words>502</Words>
  <Application>Microsoft Office PowerPoint</Application>
  <PresentationFormat>A4 210 x 297 mm</PresentationFormat>
  <Paragraphs>32</Paragraphs>
  <Slides>4</Slides>
  <Notes>0</Notes>
  <HiddenSlides>0</HiddenSlides>
  <MMClips>0</MMClips>
  <ScaleCrop>false</ScaleCrop>
  <HeadingPairs>
    <vt:vector size="6" baseType="variant">
      <vt:variant>
        <vt:lpstr>使用されているフォント</vt:lpstr>
      </vt:variant>
      <vt:variant>
        <vt:i4>15</vt:i4>
      </vt:variant>
      <vt:variant>
        <vt:lpstr>テーマ</vt:lpstr>
      </vt:variant>
      <vt:variant>
        <vt:i4>1</vt:i4>
      </vt:variant>
      <vt:variant>
        <vt:lpstr>スライド タイトル</vt:lpstr>
      </vt:variant>
      <vt:variant>
        <vt:i4>4</vt:i4>
      </vt:variant>
    </vt:vector>
  </HeadingPairs>
  <TitlesOfParts>
    <vt:vector size="20" baseType="lpstr">
      <vt:lpstr>ＤＦＧ華康ゴシック体W5</vt:lpstr>
      <vt:lpstr>ＤＦＧ平成ゴシック体W3</vt:lpstr>
      <vt:lpstr>ＤＦＧ平成ゴシック体W7</vt:lpstr>
      <vt:lpstr>Franklin Gothic Demi</vt:lpstr>
      <vt:lpstr>굴림</vt:lpstr>
      <vt:lpstr>Meiryo UI</vt:lpstr>
      <vt:lpstr>ＭＳ Ｐゴシック</vt:lpstr>
      <vt:lpstr>ＭＳ Ｐ明朝</vt:lpstr>
      <vt:lpstr>ヒラギノ角ゴ ProN W3</vt:lpstr>
      <vt:lpstr>ヒラギノ角ゴ ProN W6</vt:lpstr>
      <vt:lpstr>メイリオ</vt:lpstr>
      <vt:lpstr>平成明朝</vt:lpstr>
      <vt:lpstr>Arial</vt:lpstr>
      <vt:lpstr>Calibri</vt:lpstr>
      <vt:lpstr>Wingdings</vt:lpstr>
      <vt:lpstr>VLEDパワポ基本テンプレート</vt:lpstr>
      <vt:lpstr>他の委員会の開催報告</vt:lpstr>
      <vt:lpstr>２０２０オープンデータシティ推進委員会</vt:lpstr>
      <vt:lpstr>２０２０オープンデータシティ推進委員会</vt:lpstr>
      <vt:lpstr>PowerPoint プレゼンテーション</vt:lpstr>
    </vt:vector>
  </TitlesOfParts>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2014-12-17T06:37:59Z</dcterms:created>
  <dcterms:modified xsi:type="dcterms:W3CDTF">2015-09-14T00:00:19Z</dcterms:modified>
</cp:coreProperties>
</file>