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3"/>
  </p:notesMasterIdLst>
  <p:handoutMasterIdLst>
    <p:handoutMasterId r:id="rId14"/>
  </p:handoutMasterIdLst>
  <p:sldIdLst>
    <p:sldId id="257" r:id="rId2"/>
    <p:sldId id="299" r:id="rId3"/>
    <p:sldId id="289" r:id="rId4"/>
    <p:sldId id="297" r:id="rId5"/>
    <p:sldId id="283" r:id="rId6"/>
    <p:sldId id="284" r:id="rId7"/>
    <p:sldId id="301" r:id="rId8"/>
    <p:sldId id="298" r:id="rId9"/>
    <p:sldId id="293" r:id="rId10"/>
    <p:sldId id="300" r:id="rId11"/>
    <p:sldId id="264" r:id="rId12"/>
  </p:sldIdLst>
  <p:sldSz cx="9906000" cy="6858000" type="A4"/>
  <p:notesSz cx="7099300" cy="102346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 xmlns:p15="http://schemas.microsoft.com/office/powerpoint/2012/main">
        <p15:guide id="1" orient="horz" pos="4180">
          <p15:clr>
            <a:srgbClr val="A4A3A4"/>
          </p15:clr>
        </p15:guide>
        <p15:guide id="2" pos="5984">
          <p15:clr>
            <a:srgbClr val="A4A3A4"/>
          </p15:clr>
        </p15:guide>
      </p15:sldGuideLst>
    </p:ext>
    <p:ext uri="{2D200454-40CA-4A62-9FC3-DE9A4176ACB9}">
      <p15:notesGuideLst xmlns="" xmlns:p15="http://schemas.microsoft.com/office/powerpoint/2012/main">
        <p15:guide id="1" orient="horz" pos="3108"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8" autoAdjust="0"/>
    <p:restoredTop sz="99566" autoAdjust="0"/>
  </p:normalViewPr>
  <p:slideViewPr>
    <p:cSldViewPr>
      <p:cViewPr varScale="1">
        <p:scale>
          <a:sx n="102" d="100"/>
          <a:sy n="102" d="100"/>
        </p:scale>
        <p:origin x="-90" y="-300"/>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4"/>
        <p:guide pos="223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4025909" y="9726068"/>
            <a:ext cx="3073400" cy="508552"/>
          </a:xfrm>
          <a:prstGeom prst="rect">
            <a:avLst/>
          </a:prstGeom>
          <a:noFill/>
          <a:ln w="9525">
            <a:noFill/>
            <a:miter lim="800000"/>
            <a:headEnd/>
            <a:tailEnd/>
          </a:ln>
          <a:effectLst/>
        </p:spPr>
        <p:txBody>
          <a:bodyPr vert="horz" wrap="square" lIns="98792" tIns="49398" rIns="98792" bIns="49398" numCol="1" anchor="b" anchorCtr="0" compatLnSpc="1">
            <a:prstTxWarp prst="textNoShape">
              <a:avLst/>
            </a:prstTxWarp>
          </a:bodyPr>
          <a:lstStyle>
            <a:lvl1pPr algn="r" defTabSz="988477">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4" y="4"/>
            <a:ext cx="3073400" cy="508552"/>
          </a:xfrm>
          <a:prstGeom prst="rect">
            <a:avLst/>
          </a:prstGeom>
          <a:noFill/>
          <a:ln w="12700" cap="sq">
            <a:noFill/>
            <a:miter lim="800000"/>
            <a:headEnd type="none" w="sm" len="sm"/>
            <a:tailEnd type="none" w="sm" len="sm"/>
          </a:ln>
          <a:effectLst/>
        </p:spPr>
        <p:txBody>
          <a:bodyPr vert="horz" wrap="none" lIns="98792" tIns="49398" rIns="98792" bIns="49398" numCol="1" anchor="ctr" anchorCtr="0" compatLnSpc="1">
            <a:prstTxWarp prst="textNoShape">
              <a:avLst/>
            </a:prstTxWarp>
          </a:bodyPr>
          <a:lstStyle>
            <a:lvl1pPr algn="l" defTabSz="988477">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4025909" y="4"/>
            <a:ext cx="3073400" cy="508552"/>
          </a:xfrm>
          <a:prstGeom prst="rect">
            <a:avLst/>
          </a:prstGeom>
          <a:noFill/>
          <a:ln w="12700" cap="sq">
            <a:noFill/>
            <a:miter lim="800000"/>
            <a:headEnd type="none" w="sm" len="sm"/>
            <a:tailEnd type="none" w="sm" len="sm"/>
          </a:ln>
          <a:effectLst/>
        </p:spPr>
        <p:txBody>
          <a:bodyPr vert="horz" wrap="none" lIns="98792" tIns="49398" rIns="98792" bIns="49398" numCol="1" anchor="ctr" anchorCtr="0" compatLnSpc="1">
            <a:prstTxWarp prst="textNoShape">
              <a:avLst/>
            </a:prstTxWarp>
          </a:bodyPr>
          <a:lstStyle>
            <a:lvl1pPr algn="r" defTabSz="988477">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74700" y="766763"/>
            <a:ext cx="5549900" cy="38417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47739" y="4861451"/>
            <a:ext cx="5203825" cy="4607165"/>
          </a:xfrm>
          <a:prstGeom prst="rect">
            <a:avLst/>
          </a:prstGeom>
          <a:noFill/>
          <a:ln w="12700" cap="sq">
            <a:noFill/>
            <a:miter lim="800000"/>
            <a:headEnd type="none" w="sm" len="sm"/>
            <a:tailEnd type="none" w="sm" len="sm"/>
          </a:ln>
          <a:effectLst/>
        </p:spPr>
        <p:txBody>
          <a:bodyPr vert="horz" wrap="none" lIns="98792" tIns="49398" rIns="98792" bIns="49398"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4" y="9726068"/>
            <a:ext cx="3073400" cy="508552"/>
          </a:xfrm>
          <a:prstGeom prst="rect">
            <a:avLst/>
          </a:prstGeom>
          <a:noFill/>
          <a:ln w="12700" cap="sq">
            <a:noFill/>
            <a:miter lim="800000"/>
            <a:headEnd type="none" w="sm" len="sm"/>
            <a:tailEnd type="none" w="sm" len="sm"/>
          </a:ln>
          <a:effectLst/>
        </p:spPr>
        <p:txBody>
          <a:bodyPr vert="horz" wrap="none" lIns="98792" tIns="49398" rIns="98792" bIns="49398" numCol="1" anchor="b" anchorCtr="0" compatLnSpc="1">
            <a:prstTxWarp prst="textNoShape">
              <a:avLst/>
            </a:prstTxWarp>
          </a:bodyPr>
          <a:lstStyle>
            <a:lvl1pPr algn="l" defTabSz="988477">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4025909" y="9726068"/>
            <a:ext cx="3073400" cy="508552"/>
          </a:xfrm>
          <a:prstGeom prst="rect">
            <a:avLst/>
          </a:prstGeom>
          <a:noFill/>
          <a:ln w="12700" cap="sq">
            <a:noFill/>
            <a:miter lim="800000"/>
            <a:headEnd type="none" w="sm" len="sm"/>
            <a:tailEnd type="none" w="sm" len="sm"/>
          </a:ln>
          <a:effectLst/>
        </p:spPr>
        <p:txBody>
          <a:bodyPr vert="horz" wrap="none" lIns="98792" tIns="49398" rIns="98792" bIns="49398" numCol="1" anchor="b" anchorCtr="0" compatLnSpc="1">
            <a:prstTxWarp prst="textNoShape">
              <a:avLst/>
            </a:prstTxWarp>
          </a:bodyPr>
          <a:lstStyle>
            <a:lvl1pPr algn="r" defTabSz="988477">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hyperlink" Target="http://creativecommons.org/licenses/by/2.1/jp/"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pic>
        <p:nvPicPr>
          <p:cNvPr id="13" name="Picture 6" descr="http://i.creativecommons.org/l/by/3.0/88x31.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3997" y="5805264"/>
            <a:ext cx="893968" cy="314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正方形/長方形 13"/>
          <p:cNvSpPr>
            <a:spLocks noChangeArrowheads="1"/>
          </p:cNvSpPr>
          <p:nvPr userDrawn="1"/>
        </p:nvSpPr>
        <p:spPr bwMode="auto">
          <a:xfrm>
            <a:off x="128464" y="6127836"/>
            <a:ext cx="4175498"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l" eaLnBrk="1" hangingPunct="1">
              <a:spcBef>
                <a:spcPct val="0"/>
              </a:spcBef>
              <a:buFontTx/>
              <a:buNone/>
            </a:pP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作者自らが作成した図表等（出典や</a:t>
            </a:r>
            <a:r>
              <a:rPr lang="en-US" altLang="ja-JP"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URL</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の記載のないもの）については</a:t>
            </a:r>
            <a:r>
              <a:rPr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eaLnBrk="1" hangingPunct="1">
              <a:spcBef>
                <a:spcPct val="0"/>
              </a:spcBef>
              <a:buFontTx/>
              <a:buNone/>
            </a:pPr>
            <a:r>
              <a:rPr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CC</a:t>
            </a:r>
            <a:r>
              <a:rPr lang="en-US" altLang="ja-JP" sz="900" baseline="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 </a:t>
            </a:r>
            <a:r>
              <a:rPr lang="en-US" altLang="ja-JP"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BY</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（表示</a:t>
            </a:r>
            <a:r>
              <a:rPr lang="en-US" altLang="ja-JP"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2.1</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hlinkClick r:id="rId4"/>
              </a:rPr>
              <a:t>）</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で利用可能です。</a:t>
            </a:r>
          </a:p>
          <a:p>
            <a:pPr algn="l" eaLnBrk="1" hangingPunct="1">
              <a:spcBef>
                <a:spcPct val="0"/>
              </a:spcBef>
              <a:buFontTx/>
              <a:buNone/>
            </a:pP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出典や</a:t>
            </a:r>
            <a:r>
              <a:rPr lang="en-US" altLang="ja-JP"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URL</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の記載がある図表等については</a:t>
            </a:r>
            <a:r>
              <a:rPr lang="ja-JP" altLang="en-US" sz="9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、著作権法</a:t>
            </a:r>
            <a:r>
              <a:rPr lang="ja-JP" altLang="en-US" sz="9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に基づいてご利用ください。</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2015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s://www.gfdrr.org/sites/gfdrr/files/publication/opendri_fg_web_20140629b_0.pdf" TargetMode="External"/><Relationship Id="rId4" Type="http://schemas.openxmlformats.org/officeDocument/2006/relationships/hyperlink" Target="https://theodi.org/guide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4520952" y="5301208"/>
            <a:ext cx="5184575" cy="375677"/>
          </a:xfrm>
        </p:spPr>
        <p:txBody>
          <a:bodyPr/>
          <a:lstStyle/>
          <a:p>
            <a:pPr algn="r"/>
            <a:r>
              <a:rPr lang="en-US" altLang="ja-JP" sz="2000" dirty="0" smtClean="0"/>
              <a:t>2015.07.28</a:t>
            </a:r>
          </a:p>
        </p:txBody>
      </p:sp>
      <p:sp>
        <p:nvSpPr>
          <p:cNvPr id="3" name="タイトル 2"/>
          <p:cNvSpPr>
            <a:spLocks noGrp="1"/>
          </p:cNvSpPr>
          <p:nvPr>
            <p:ph type="ctrTitle" sz="quarter"/>
          </p:nvPr>
        </p:nvSpPr>
        <p:spPr>
          <a:xfrm>
            <a:off x="2792760" y="3012674"/>
            <a:ext cx="7021561" cy="1052786"/>
          </a:xfrm>
        </p:spPr>
        <p:txBody>
          <a:bodyPr anchor="t" anchorCtr="0"/>
          <a:lstStyle/>
          <a:p>
            <a:r>
              <a:rPr lang="en-US" altLang="ja-JP" dirty="0" smtClean="0">
                <a:latin typeface="メイリオ" pitchFamily="50" charset="-128"/>
                <a:ea typeface="メイリオ" pitchFamily="50" charset="-128"/>
                <a:cs typeface="メイリオ" pitchFamily="50" charset="-128"/>
              </a:rPr>
              <a:t>2015</a:t>
            </a:r>
            <a:r>
              <a:rPr lang="ja-JP" altLang="en-US" dirty="0" smtClean="0">
                <a:latin typeface="メイリオ" pitchFamily="50" charset="-128"/>
                <a:ea typeface="メイリオ" pitchFamily="50" charset="-128"/>
                <a:cs typeface="メイリオ" pitchFamily="50" charset="-128"/>
              </a:rPr>
              <a:t>年度技術委員会の目標と</a:t>
            </a:r>
            <a:br>
              <a:rPr lang="ja-JP" altLang="en-US" dirty="0" smtClean="0">
                <a:latin typeface="メイリオ" pitchFamily="50" charset="-128"/>
                <a:ea typeface="メイリオ" pitchFamily="50" charset="-128"/>
                <a:cs typeface="メイリオ" pitchFamily="50" charset="-128"/>
              </a:rPr>
            </a:br>
            <a:r>
              <a:rPr lang="ja-JP" altLang="en-US" dirty="0" smtClean="0">
                <a:latin typeface="メイリオ" pitchFamily="50" charset="-128"/>
                <a:ea typeface="メイリオ" pitchFamily="50" charset="-128"/>
                <a:cs typeface="メイリオ" pitchFamily="50" charset="-128"/>
              </a:rPr>
              <a:t>検討項目（案）</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lang="ja-JP" altLang="en-US"/>
              <a:t>平成</a:t>
            </a:r>
            <a:r>
              <a:rPr lang="en-US" altLang="ja-JP"/>
              <a:t>27</a:t>
            </a:r>
            <a:r>
              <a:rPr lang="ja-JP" altLang="en-US"/>
              <a:t>年度　第１回技術</a:t>
            </a:r>
            <a:r>
              <a:rPr lang="ja-JP" altLang="en-US" smtClean="0"/>
              <a:t>委員会</a:t>
            </a:r>
            <a:endParaRPr lang="ja-JP" altLang="en-US"/>
          </a:p>
        </p:txBody>
      </p:sp>
      <p:sp>
        <p:nvSpPr>
          <p:cNvPr id="8" name="テキスト プレースホルダー 7"/>
          <p:cNvSpPr>
            <a:spLocks noGrp="1"/>
          </p:cNvSpPr>
          <p:nvPr>
            <p:ph type="body" sz="quarter" idx="11"/>
          </p:nvPr>
        </p:nvSpPr>
        <p:spPr/>
        <p:txBody>
          <a:bodyPr anchor="ctr" anchorCtr="0"/>
          <a:lstStyle/>
          <a:p>
            <a:r>
              <a:rPr kumimoji="1" lang="ja-JP" altLang="en-US" dirty="0" smtClean="0"/>
              <a:t>資料</a:t>
            </a:r>
            <a:r>
              <a:rPr lang="en-US" altLang="ja-JP" smtClean="0"/>
              <a:t>1-4</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技術委員会での議題案</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491598132"/>
              </p:ext>
            </p:extLst>
          </p:nvPr>
        </p:nvGraphicFramePr>
        <p:xfrm>
          <a:off x="350838" y="1143000"/>
          <a:ext cx="9147177" cy="2834640"/>
        </p:xfrm>
        <a:graphic>
          <a:graphicData uri="http://schemas.openxmlformats.org/drawingml/2006/table">
            <a:tbl>
              <a:tblPr firstRow="1" bandRow="1">
                <a:tableStyleId>{21E4AEA4-8DFA-4A89-87EB-49C32662AFE0}</a:tableStyleId>
              </a:tblPr>
              <a:tblGrid>
                <a:gridCol w="1397732"/>
                <a:gridCol w="1260214"/>
                <a:gridCol w="6489231"/>
              </a:tblGrid>
              <a:tr h="157454">
                <a:tc>
                  <a:txBody>
                    <a:bodyPr/>
                    <a:lstStyle/>
                    <a:p>
                      <a:pPr algn="ctr"/>
                      <a:r>
                        <a:rPr kumimoji="1" lang="ja-JP" altLang="en-US" dirty="0" smtClean="0"/>
                        <a:t>開催会</a:t>
                      </a:r>
                      <a:endParaRPr kumimoji="1" lang="ja-JP" altLang="en-US" dirty="0"/>
                    </a:p>
                  </a:txBody>
                  <a:tcPr anchor="ctr"/>
                </a:tc>
                <a:tc>
                  <a:txBody>
                    <a:bodyPr/>
                    <a:lstStyle/>
                    <a:p>
                      <a:pPr algn="ctr"/>
                      <a:r>
                        <a:rPr kumimoji="1" lang="ja-JP" altLang="en-US" dirty="0" smtClean="0"/>
                        <a:t>開催時期</a:t>
                      </a:r>
                      <a:endParaRPr kumimoji="1" lang="ja-JP" altLang="en-US" dirty="0"/>
                    </a:p>
                  </a:txBody>
                  <a:tcPr anchor="ctr"/>
                </a:tc>
                <a:tc>
                  <a:txBody>
                    <a:bodyPr/>
                    <a:lstStyle/>
                    <a:p>
                      <a:pPr algn="ctr"/>
                      <a:r>
                        <a:rPr kumimoji="1" lang="ja-JP" altLang="en-US" dirty="0" smtClean="0"/>
                        <a:t>議事内容案</a:t>
                      </a:r>
                      <a:endParaRPr kumimoji="1" lang="ja-JP" altLang="en-US" dirty="0"/>
                    </a:p>
                  </a:txBody>
                  <a:tcPr anchor="ctr"/>
                </a:tc>
              </a:tr>
              <a:tr h="157454">
                <a:tc>
                  <a:txBody>
                    <a:bodyPr/>
                    <a:lstStyle/>
                    <a:p>
                      <a:pPr algn="ctr"/>
                      <a:r>
                        <a:rPr kumimoji="1" lang="ja-JP" altLang="en-US" dirty="0" smtClean="0"/>
                        <a:t>第</a:t>
                      </a:r>
                      <a:r>
                        <a:rPr kumimoji="1" lang="en-US" altLang="ja-JP" dirty="0" smtClean="0"/>
                        <a:t>1</a:t>
                      </a:r>
                      <a:r>
                        <a:rPr kumimoji="1" lang="ja-JP" altLang="en-US" dirty="0" smtClean="0"/>
                        <a:t>回</a:t>
                      </a:r>
                      <a:endParaRPr kumimoji="1" lang="ja-JP" altLang="en-US" dirty="0"/>
                    </a:p>
                  </a:txBody>
                  <a:tcPr anchor="ctr"/>
                </a:tc>
                <a:tc>
                  <a:txBody>
                    <a:bodyPr/>
                    <a:lstStyle/>
                    <a:p>
                      <a:pPr algn="ctr"/>
                      <a:r>
                        <a:rPr kumimoji="1" lang="en-US" altLang="ja-JP" dirty="0" smtClean="0"/>
                        <a:t>7</a:t>
                      </a:r>
                      <a:r>
                        <a:rPr kumimoji="1" lang="ja-JP" altLang="en-US" dirty="0" smtClean="0"/>
                        <a:t>月</a:t>
                      </a:r>
                      <a:r>
                        <a:rPr kumimoji="1" lang="en-US" altLang="ja-JP" dirty="0" smtClean="0"/>
                        <a:t>28</a:t>
                      </a:r>
                      <a:r>
                        <a:rPr kumimoji="1" lang="ja-JP" altLang="en-US" dirty="0" smtClean="0"/>
                        <a:t>日</a:t>
                      </a:r>
                      <a:endParaRPr kumimoji="1" lang="ja-JP" altLang="en-US" dirty="0"/>
                    </a:p>
                  </a:txBody>
                  <a:tcPr anchor="ctr"/>
                </a:tc>
                <a:tc>
                  <a:txBody>
                    <a:bodyPr/>
                    <a:lstStyle/>
                    <a:p>
                      <a:pPr marL="285750" indent="-285750">
                        <a:buFont typeface="Arial" panose="020B0604020202020204" pitchFamily="34" charset="0"/>
                        <a:buChar char="•"/>
                      </a:pPr>
                      <a:r>
                        <a:rPr kumimoji="1" lang="ja-JP" altLang="en-US" dirty="0" smtClean="0"/>
                        <a:t>目標設定</a:t>
                      </a:r>
                    </a:p>
                    <a:p>
                      <a:pPr marL="285750" indent="-285750">
                        <a:buFont typeface="Arial" panose="020B0604020202020204" pitchFamily="34" charset="0"/>
                        <a:buChar char="•"/>
                      </a:pPr>
                      <a:r>
                        <a:rPr kumimoji="1" lang="ja-JP" altLang="en-US" dirty="0" smtClean="0"/>
                        <a:t>基本方針の検討・承認</a:t>
                      </a:r>
                      <a:endParaRPr kumimoji="1" lang="ja-JP" altLang="en-US" dirty="0"/>
                    </a:p>
                  </a:txBody>
                  <a:tcPr anchor="ctr"/>
                </a:tc>
              </a:tr>
              <a:tr h="157454">
                <a:tc>
                  <a:txBody>
                    <a:bodyPr/>
                    <a:lstStyle/>
                    <a:p>
                      <a:pPr algn="ctr"/>
                      <a:r>
                        <a:rPr kumimoji="1" lang="ja-JP" altLang="en-US" dirty="0" smtClean="0"/>
                        <a:t>第</a:t>
                      </a:r>
                      <a:r>
                        <a:rPr kumimoji="1" lang="en-US" altLang="ja-JP" dirty="0" smtClean="0"/>
                        <a:t>2</a:t>
                      </a:r>
                      <a:r>
                        <a:rPr kumimoji="1" lang="ja-JP" altLang="en-US" dirty="0" smtClean="0"/>
                        <a:t>回</a:t>
                      </a:r>
                      <a:endParaRPr kumimoji="1" lang="ja-JP" altLang="en-US" dirty="0"/>
                    </a:p>
                  </a:txBody>
                  <a:tcPr anchor="ctr"/>
                </a:tc>
                <a:tc>
                  <a:txBody>
                    <a:bodyPr/>
                    <a:lstStyle/>
                    <a:p>
                      <a:pPr algn="ctr"/>
                      <a:r>
                        <a:rPr kumimoji="1" lang="en-US" altLang="ja-JP" dirty="0" smtClean="0"/>
                        <a:t>9</a:t>
                      </a:r>
                      <a:r>
                        <a:rPr kumimoji="1" lang="ja-JP" altLang="en-US" dirty="0" smtClean="0"/>
                        <a:t>月中旬</a:t>
                      </a:r>
                      <a:endParaRPr kumimoji="1" lang="ja-JP" altLang="en-US" dirty="0"/>
                    </a:p>
                  </a:txBody>
                  <a:tcPr anchor="ctr"/>
                </a:tc>
                <a:tc>
                  <a:txBody>
                    <a:bodyPr/>
                    <a:lstStyle/>
                    <a:p>
                      <a:pPr marL="285750" indent="-285750">
                        <a:buFont typeface="Arial" panose="020B0604020202020204" pitchFamily="34" charset="0"/>
                        <a:buChar char="•"/>
                      </a:pPr>
                      <a:r>
                        <a:rPr kumimoji="1" lang="ja-JP" altLang="en-US" dirty="0" smtClean="0"/>
                        <a:t>オープンデータガイド（活用編）で扱う技術的課題とシナリオ骨子の提示・精査</a:t>
                      </a:r>
                    </a:p>
                    <a:p>
                      <a:pPr marL="285750" indent="-285750">
                        <a:buFont typeface="Arial" panose="020B0604020202020204" pitchFamily="34" charset="0"/>
                        <a:buChar char="•"/>
                      </a:pPr>
                      <a:r>
                        <a:rPr kumimoji="1" lang="ja-JP" altLang="en-US" dirty="0" smtClean="0"/>
                        <a:t>データの利活用・公開に有用なツール集の提示・精査</a:t>
                      </a:r>
                    </a:p>
                    <a:p>
                      <a:pPr marL="285750" indent="-285750">
                        <a:buFont typeface="Arial" panose="020B0604020202020204" pitchFamily="34" charset="0"/>
                        <a:buChar char="•"/>
                      </a:pPr>
                      <a:r>
                        <a:rPr kumimoji="1" lang="ja-JP" altLang="en-US" dirty="0" smtClean="0"/>
                        <a:t>編集環境に関する報告</a:t>
                      </a:r>
                    </a:p>
                  </a:txBody>
                  <a:tcPr anchor="ctr"/>
                </a:tc>
              </a:tr>
              <a:tr h="157454">
                <a:tc>
                  <a:txBody>
                    <a:bodyPr/>
                    <a:lstStyle/>
                    <a:p>
                      <a:pPr algn="ctr"/>
                      <a:r>
                        <a:rPr kumimoji="1" lang="ja-JP" altLang="en-US" dirty="0" smtClean="0"/>
                        <a:t>第</a:t>
                      </a:r>
                      <a:r>
                        <a:rPr kumimoji="1" lang="en-US" altLang="ja-JP" dirty="0" smtClean="0"/>
                        <a:t>3</a:t>
                      </a:r>
                      <a:r>
                        <a:rPr kumimoji="1" lang="ja-JP" altLang="en-US" dirty="0" smtClean="0"/>
                        <a:t>回</a:t>
                      </a:r>
                      <a:endParaRPr kumimoji="1" lang="ja-JP" altLang="en-US" dirty="0"/>
                    </a:p>
                  </a:txBody>
                  <a:tcPr anchor="ctr"/>
                </a:tc>
                <a:tc>
                  <a:txBody>
                    <a:bodyPr/>
                    <a:lstStyle/>
                    <a:p>
                      <a:pPr algn="ctr"/>
                      <a:r>
                        <a:rPr kumimoji="1" lang="en-US" altLang="ja-JP" dirty="0" smtClean="0"/>
                        <a:t>12</a:t>
                      </a:r>
                      <a:r>
                        <a:rPr kumimoji="1" lang="ja-JP" altLang="en-US" dirty="0" smtClean="0"/>
                        <a:t>月上旬</a:t>
                      </a:r>
                      <a:endParaRPr kumimoji="1" lang="ja-JP" altLang="en-US" dirty="0"/>
                    </a:p>
                  </a:txBody>
                  <a:tcPr anchor="ctr"/>
                </a:tc>
                <a:tc>
                  <a:txBody>
                    <a:bodyPr/>
                    <a:lstStyle/>
                    <a:p>
                      <a:pPr marL="285750" indent="-285750">
                        <a:buFont typeface="Arial" panose="020B0604020202020204" pitchFamily="34" charset="0"/>
                        <a:buChar char="•"/>
                      </a:pPr>
                      <a:r>
                        <a:rPr kumimoji="1" lang="ja-JP" altLang="en-US" dirty="0" smtClean="0"/>
                        <a:t>オープンデータガイド（活用編）の草稿提示・精査</a:t>
                      </a:r>
                    </a:p>
                    <a:p>
                      <a:pPr marL="285750" indent="-285750">
                        <a:buFont typeface="Arial" panose="020B0604020202020204" pitchFamily="34" charset="0"/>
                        <a:buChar char="•"/>
                      </a:pPr>
                      <a:r>
                        <a:rPr kumimoji="1" lang="ja-JP" altLang="en-US" dirty="0" smtClean="0"/>
                        <a:t>オープンデータガイド（公開編）の修正箇所提示・精査</a:t>
                      </a:r>
                    </a:p>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dirty="0" smtClean="0"/>
                        <a:t>データの利活用・公開に有用なツール集の草稿提示・精査</a:t>
                      </a:r>
                    </a:p>
                  </a:txBody>
                  <a:tcPr anchor="ctr"/>
                </a:tc>
              </a:tr>
              <a:tr h="157454">
                <a:tc>
                  <a:txBody>
                    <a:bodyPr/>
                    <a:lstStyle/>
                    <a:p>
                      <a:pPr algn="ctr"/>
                      <a:r>
                        <a:rPr kumimoji="1" lang="ja-JP" altLang="en-US" dirty="0" smtClean="0"/>
                        <a:t>第</a:t>
                      </a:r>
                      <a:r>
                        <a:rPr kumimoji="1" lang="en-US" altLang="ja-JP" dirty="0" smtClean="0"/>
                        <a:t>4</a:t>
                      </a:r>
                      <a:r>
                        <a:rPr kumimoji="1" lang="ja-JP" altLang="en-US" dirty="0" smtClean="0"/>
                        <a:t>回</a:t>
                      </a:r>
                      <a:endParaRPr kumimoji="1" lang="ja-JP" altLang="en-US" dirty="0"/>
                    </a:p>
                  </a:txBody>
                  <a:tcPr anchor="ctr"/>
                </a:tc>
                <a:tc>
                  <a:txBody>
                    <a:bodyPr/>
                    <a:lstStyle/>
                    <a:p>
                      <a:pPr algn="ctr"/>
                      <a:r>
                        <a:rPr kumimoji="1" lang="en-US" altLang="ja-JP" dirty="0" smtClean="0"/>
                        <a:t>2</a:t>
                      </a:r>
                      <a:r>
                        <a:rPr kumimoji="1" lang="ja-JP" altLang="en-US" dirty="0" smtClean="0"/>
                        <a:t>月下旬</a:t>
                      </a:r>
                      <a:endParaRPr kumimoji="1" lang="ja-JP" altLang="en-US" dirty="0"/>
                    </a:p>
                  </a:txBody>
                  <a:tcPr anchor="ctr"/>
                </a:tc>
                <a:tc>
                  <a:txBody>
                    <a:bodyPr/>
                    <a:lstStyle/>
                    <a:p>
                      <a:pPr marL="285750" indent="-285750">
                        <a:buFont typeface="Arial" panose="020B0604020202020204" pitchFamily="34" charset="0"/>
                        <a:buChar char="•"/>
                      </a:pPr>
                      <a:r>
                        <a:rPr kumimoji="1" lang="ja-JP" altLang="en-US" dirty="0" smtClean="0"/>
                        <a:t>オープンデータガイド（活用編）の精査</a:t>
                      </a:r>
                    </a:p>
                    <a:p>
                      <a:pPr marL="285750" indent="-285750">
                        <a:buFont typeface="Arial" panose="020B0604020202020204" pitchFamily="34" charset="0"/>
                        <a:buChar char="•"/>
                      </a:pPr>
                      <a:r>
                        <a:rPr kumimoji="1" lang="ja-JP" altLang="en-US" dirty="0" smtClean="0"/>
                        <a:t>オープンデータガイド（公開編）の精査</a:t>
                      </a:r>
                    </a:p>
                    <a:p>
                      <a:pPr marL="285750" marR="0" indent="-2857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dirty="0" smtClean="0"/>
                        <a:t>データの利活用・公開に有用なツール集の精査</a:t>
                      </a:r>
                    </a:p>
                  </a:txBody>
                  <a:tcPr anchor="ctr"/>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Tree>
    <p:extLst>
      <p:ext uri="{BB962C8B-B14F-4D97-AF65-F5344CB8AC3E}">
        <p14:creationId xmlns:p14="http://schemas.microsoft.com/office/powerpoint/2010/main" val="5904861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技術委員会の目標</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技術委員会の目指すもの</a:t>
            </a:r>
          </a:p>
          <a:p>
            <a:pPr lvl="1"/>
            <a:r>
              <a:rPr kumimoji="1" lang="ja-JP" altLang="en-US" dirty="0" smtClean="0"/>
              <a:t>自治体やシビックテック、地域の地元企業が、オープンデータやビッグデータを利用して地域の課題を解決するために必要な技術のハブになること。</a:t>
            </a:r>
          </a:p>
          <a:p>
            <a:pPr lvl="2"/>
            <a:r>
              <a:rPr lang="en-US" altLang="ja-JP" dirty="0" smtClean="0"/>
              <a:t>VLED</a:t>
            </a:r>
            <a:r>
              <a:rPr lang="ja-JP" altLang="en-US" dirty="0" smtClean="0"/>
              <a:t>の技術</a:t>
            </a:r>
            <a:r>
              <a:rPr lang="ja-JP" altLang="en-US" dirty="0"/>
              <a:t>委員会が提供して</a:t>
            </a:r>
            <a:r>
              <a:rPr lang="ja-JP" altLang="en-US" dirty="0" smtClean="0"/>
              <a:t>いる情報を見たり、技術委員会が関与するイベントに参加したりすれば、</a:t>
            </a:r>
            <a:r>
              <a:rPr kumimoji="1" lang="ja-JP" altLang="en-US" dirty="0" smtClean="0"/>
              <a:t>その課題解決に必要な技術的事項がわかる、という状態にすること。</a:t>
            </a:r>
          </a:p>
          <a:p>
            <a:r>
              <a:rPr lang="en-US" altLang="ja-JP" dirty="0" smtClean="0"/>
              <a:t>2015</a:t>
            </a:r>
            <a:r>
              <a:rPr kumimoji="1" lang="ja-JP" altLang="en-US" dirty="0" smtClean="0"/>
              <a:t>年度の目標</a:t>
            </a:r>
          </a:p>
          <a:p>
            <a:pPr lvl="1"/>
            <a:r>
              <a:rPr lang="ja-JP" altLang="en-US" dirty="0" smtClean="0"/>
              <a:t>地域の課題解決のために必要かつ基本的な、データの公開や利活用に関する技術的ドキュメントとして下記を作成し</a:t>
            </a:r>
            <a:r>
              <a:rPr lang="ja-JP" altLang="en-US" dirty="0"/>
              <a:t>、自治体やシビックテック、地域の地元企業</a:t>
            </a:r>
            <a:r>
              <a:rPr lang="ja-JP" altLang="en-US" dirty="0" smtClean="0"/>
              <a:t>に提示する。</a:t>
            </a:r>
          </a:p>
          <a:p>
            <a:pPr marL="876300" lvl="2" indent="-342900">
              <a:buFont typeface="+mj-lt"/>
              <a:buAutoNum type="arabicPeriod"/>
            </a:pPr>
            <a:r>
              <a:rPr lang="ja-JP" altLang="en-US" dirty="0"/>
              <a:t>オープンデータガイド（活用編</a:t>
            </a:r>
            <a:r>
              <a:rPr lang="ja-JP" altLang="en-US" dirty="0" smtClean="0"/>
              <a:t>）</a:t>
            </a:r>
            <a:endParaRPr lang="ja-JP" altLang="en-US" dirty="0"/>
          </a:p>
          <a:p>
            <a:pPr marL="876300" lvl="2" indent="-342900">
              <a:buFont typeface="+mj-lt"/>
              <a:buAutoNum type="arabicPeriod"/>
            </a:pPr>
            <a:r>
              <a:rPr lang="ja-JP" altLang="en-US" dirty="0"/>
              <a:t>オープンデータガイド</a:t>
            </a:r>
            <a:r>
              <a:rPr lang="ja-JP" altLang="en-US" dirty="0" smtClean="0"/>
              <a:t>（公開編）</a:t>
            </a:r>
            <a:r>
              <a:rPr lang="en-US" altLang="ja-JP" dirty="0" smtClean="0"/>
              <a:t>※</a:t>
            </a:r>
            <a:r>
              <a:rPr lang="ja-JP" altLang="en-US" dirty="0" smtClean="0"/>
              <a:t>昨年度成果の改訂</a:t>
            </a:r>
            <a:endParaRPr lang="ja-JP" altLang="en-US" dirty="0"/>
          </a:p>
          <a:p>
            <a:pPr marL="876300" lvl="2" indent="-342900">
              <a:buFont typeface="+mj-lt"/>
              <a:buAutoNum type="arabicPeriod"/>
            </a:pPr>
            <a:r>
              <a:rPr lang="ja-JP" altLang="en-US" dirty="0" smtClean="0"/>
              <a:t>データの利活用・公開に有用なツール集</a:t>
            </a:r>
            <a:endParaRPr lang="ja-JP" altLang="en-US" dirty="0"/>
          </a:p>
          <a:p>
            <a:pPr lvl="1"/>
            <a:endParaRPr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2235407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1. </a:t>
            </a:r>
            <a:r>
              <a:rPr lang="ja-JP" altLang="en-US" dirty="0"/>
              <a:t>オープンデータガイド（活用編</a:t>
            </a:r>
            <a:r>
              <a:rPr lang="ja-JP" altLang="en-US" dirty="0" smtClean="0"/>
              <a:t>）</a:t>
            </a:r>
            <a:endParaRPr kumimoji="1" lang="ja-JP" altLang="en-US" dirty="0"/>
          </a:p>
        </p:txBody>
      </p:sp>
      <p:sp>
        <p:nvSpPr>
          <p:cNvPr id="3" name="コンテンツ プレースホルダー 2"/>
          <p:cNvSpPr>
            <a:spLocks noGrp="1"/>
          </p:cNvSpPr>
          <p:nvPr>
            <p:ph idx="1"/>
          </p:nvPr>
        </p:nvSpPr>
        <p:spPr>
          <a:xfrm>
            <a:off x="351414" y="1143000"/>
            <a:ext cx="9146415" cy="5459804"/>
          </a:xfrm>
        </p:spPr>
        <p:txBody>
          <a:bodyPr>
            <a:normAutofit fontScale="92500" lnSpcReduction="10000"/>
          </a:bodyPr>
          <a:lstStyle/>
          <a:p>
            <a:r>
              <a:rPr kumimoji="1" lang="ja-JP" altLang="en-US" dirty="0" smtClean="0"/>
              <a:t>想定する読者</a:t>
            </a:r>
          </a:p>
          <a:p>
            <a:pPr lvl="1"/>
            <a:r>
              <a:rPr lang="ja-JP" altLang="en-US" dirty="0" smtClean="0"/>
              <a:t>自治体職員（データを利活用する立場の人）</a:t>
            </a:r>
          </a:p>
          <a:p>
            <a:pPr lvl="1"/>
            <a:r>
              <a:rPr lang="ja-JP" altLang="en-US" dirty="0" smtClean="0"/>
              <a:t>シビックテック</a:t>
            </a:r>
          </a:p>
          <a:p>
            <a:pPr lvl="1"/>
            <a:r>
              <a:rPr lang="ja-JP" altLang="en-US" dirty="0" smtClean="0"/>
              <a:t>地域</a:t>
            </a:r>
            <a:r>
              <a:rPr lang="ja-JP" altLang="en-US" dirty="0"/>
              <a:t>の地元</a:t>
            </a:r>
            <a:r>
              <a:rPr lang="ja-JP" altLang="en-US" dirty="0" smtClean="0"/>
              <a:t>企業の社員</a:t>
            </a:r>
          </a:p>
          <a:p>
            <a:r>
              <a:rPr kumimoji="1" lang="ja-JP" altLang="en-US" dirty="0" smtClean="0"/>
              <a:t>内容</a:t>
            </a:r>
          </a:p>
          <a:p>
            <a:pPr lvl="1"/>
            <a:r>
              <a:rPr lang="ja-JP" altLang="en-US" dirty="0"/>
              <a:t>オープンデータを利用して、まちの課題やマーケティング上の課題など、身近な課題を解決</a:t>
            </a:r>
            <a:r>
              <a:rPr lang="ja-JP" altLang="en-US" dirty="0" smtClean="0"/>
              <a:t>するための手法を、いくつかのシナリオを示して解説する。</a:t>
            </a:r>
          </a:p>
          <a:p>
            <a:pPr lvl="1"/>
            <a:r>
              <a:rPr lang="ja-JP" altLang="en-US" dirty="0" smtClean="0"/>
              <a:t>掲載すべき技術的手法</a:t>
            </a:r>
          </a:p>
          <a:p>
            <a:pPr lvl="2"/>
            <a:r>
              <a:rPr lang="ja-JP" altLang="en-US" dirty="0" smtClean="0"/>
              <a:t>オープンデータの入手方法</a:t>
            </a:r>
          </a:p>
          <a:p>
            <a:pPr lvl="2"/>
            <a:r>
              <a:rPr lang="ja-JP" altLang="en-US" dirty="0" smtClean="0"/>
              <a:t>データのクレンジング・形式の変換</a:t>
            </a:r>
          </a:p>
          <a:p>
            <a:pPr lvl="2"/>
            <a:r>
              <a:rPr lang="ja-JP" altLang="en-US" dirty="0" smtClean="0"/>
              <a:t>データの分析</a:t>
            </a:r>
            <a:endParaRPr lang="en-US" altLang="ja-JP" dirty="0" smtClean="0"/>
          </a:p>
          <a:p>
            <a:pPr lvl="3"/>
            <a:r>
              <a:rPr lang="en-US" altLang="ja-JP" dirty="0" smtClean="0"/>
              <a:t>Excel</a:t>
            </a:r>
            <a:r>
              <a:rPr lang="ja-JP" altLang="en-US" dirty="0" err="1" smtClean="0"/>
              <a:t>での</a:t>
            </a:r>
            <a:r>
              <a:rPr lang="ja-JP" altLang="en-US" dirty="0" smtClean="0"/>
              <a:t>分析・統計的分析・機械学習アルゴリズムによる分析 等</a:t>
            </a:r>
          </a:p>
          <a:p>
            <a:pPr lvl="2"/>
            <a:r>
              <a:rPr lang="ja-JP" altLang="en-US" dirty="0" smtClean="0"/>
              <a:t>分析結果のビジュアライズ</a:t>
            </a:r>
            <a:endParaRPr lang="en-US" altLang="ja-JP" dirty="0" smtClean="0"/>
          </a:p>
          <a:p>
            <a:pPr lvl="3"/>
            <a:r>
              <a:rPr lang="ja-JP" altLang="en-US" dirty="0" smtClean="0"/>
              <a:t>地図へのマッピング・グラフへの出力 等</a:t>
            </a:r>
            <a:endParaRPr lang="en-US" altLang="ja-JP" dirty="0" smtClean="0"/>
          </a:p>
          <a:p>
            <a:pPr lvl="1"/>
            <a:r>
              <a:rPr lang="ja-JP" altLang="en-US" dirty="0" smtClean="0"/>
              <a:t>シナリオ</a:t>
            </a:r>
            <a:endParaRPr lang="ja-JP" altLang="en-US" dirty="0"/>
          </a:p>
          <a:p>
            <a:pPr lvl="2"/>
            <a:r>
              <a:rPr lang="ja-JP" altLang="en-US" dirty="0" smtClean="0"/>
              <a:t>上記の技術手法を、シナリオに織り込んで説明する。</a:t>
            </a:r>
          </a:p>
          <a:p>
            <a:pPr lvl="2"/>
            <a:r>
              <a:rPr lang="ja-JP" altLang="en-US" dirty="0" smtClean="0"/>
              <a:t>シナリオをできるだけ現実に</a:t>
            </a:r>
            <a:r>
              <a:rPr lang="ja-JP" altLang="en-US" dirty="0"/>
              <a:t>即したものにするため、地方自治体や委員・社員・会員の意見を</a:t>
            </a:r>
            <a:r>
              <a:rPr lang="ja-JP" altLang="en-US" dirty="0" smtClean="0"/>
              <a:t>得て設定する。</a:t>
            </a:r>
          </a:p>
          <a:p>
            <a:pPr lvl="2"/>
            <a:r>
              <a:rPr lang="ja-JP" altLang="en-US" dirty="0" smtClean="0"/>
              <a:t>また、シナリオによる課題解決の理解を促進するために、必要に応じてサンプルプログラムを用意する。</a:t>
            </a:r>
          </a:p>
          <a:p>
            <a:pPr lvl="3"/>
            <a:endParaRPr lang="ja-JP" altLang="en-US" dirty="0"/>
          </a:p>
          <a:p>
            <a:pPr lvl="1"/>
            <a:endParaRPr kumimoji="1" lang="ja-JP" altLang="en-US"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Tree>
    <p:extLst>
      <p:ext uri="{BB962C8B-B14F-4D97-AF65-F5344CB8AC3E}">
        <p14:creationId xmlns:p14="http://schemas.microsoft.com/office/powerpoint/2010/main" val="14609276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1. </a:t>
            </a:r>
            <a:r>
              <a:rPr lang="ja-JP" altLang="en-US" dirty="0"/>
              <a:t>オープンデータガイド（活用編</a:t>
            </a:r>
            <a:r>
              <a:rPr lang="ja-JP" altLang="en-US" dirty="0" smtClean="0"/>
              <a:t>）</a:t>
            </a:r>
            <a:endParaRPr kumimoji="1" lang="ja-JP" altLang="en-US" dirty="0"/>
          </a:p>
        </p:txBody>
      </p:sp>
      <p:sp>
        <p:nvSpPr>
          <p:cNvPr id="3" name="コンテンツ プレースホルダー 2"/>
          <p:cNvSpPr>
            <a:spLocks noGrp="1"/>
          </p:cNvSpPr>
          <p:nvPr>
            <p:ph idx="1"/>
          </p:nvPr>
        </p:nvSpPr>
        <p:spPr>
          <a:xfrm>
            <a:off x="351414" y="1143000"/>
            <a:ext cx="9146415" cy="5094312"/>
          </a:xfrm>
        </p:spPr>
        <p:txBody>
          <a:bodyPr>
            <a:normAutofit fontScale="92500" lnSpcReduction="20000"/>
          </a:bodyPr>
          <a:lstStyle/>
          <a:p>
            <a:r>
              <a:rPr kumimoji="1" lang="ja-JP" altLang="en-US" dirty="0" smtClean="0"/>
              <a:t>参考になる既存のガイド</a:t>
            </a:r>
          </a:p>
          <a:p>
            <a:pPr lvl="1"/>
            <a:r>
              <a:rPr lang="en-US" altLang="ja-JP" dirty="0" smtClean="0"/>
              <a:t>Open Data Institute</a:t>
            </a:r>
            <a:r>
              <a:rPr lang="ja-JP" altLang="en-US" dirty="0" smtClean="0"/>
              <a:t>のガイド </a:t>
            </a:r>
            <a:r>
              <a:rPr lang="en-US" altLang="ja-JP" dirty="0" smtClean="0"/>
              <a:t>(ODI)</a:t>
            </a:r>
            <a:r>
              <a:rPr lang="en-US" altLang="ja-JP" baseline="30000" dirty="0" smtClean="0"/>
              <a:t>(*1)</a:t>
            </a:r>
            <a:endParaRPr lang="ja-JP" altLang="en-US" baseline="30000" dirty="0" smtClean="0"/>
          </a:p>
          <a:p>
            <a:pPr lvl="2"/>
            <a:r>
              <a:rPr lang="ja-JP" altLang="en-US" dirty="0" smtClean="0"/>
              <a:t>内容が公開編に寄っているが、まとめ方は参考になる</a:t>
            </a:r>
            <a:endParaRPr lang="ja-JP" altLang="en-US" dirty="0"/>
          </a:p>
          <a:p>
            <a:pPr lvl="1"/>
            <a:r>
              <a:rPr kumimoji="1" lang="en-US" altLang="ja-JP" dirty="0" smtClean="0"/>
              <a:t>Open Data for Resilience Initiative Field Guide (GFDRR</a:t>
            </a:r>
            <a:r>
              <a:rPr kumimoji="1" lang="ja-JP" altLang="en-US" dirty="0" smtClean="0"/>
              <a:t>）</a:t>
            </a:r>
            <a:r>
              <a:rPr kumimoji="1" lang="en-US" altLang="ja-JP" baseline="30000" dirty="0" smtClean="0"/>
              <a:t>(*2)</a:t>
            </a:r>
          </a:p>
          <a:p>
            <a:pPr lvl="2"/>
            <a:r>
              <a:rPr kumimoji="1" lang="ja-JP" altLang="en-US" dirty="0" smtClean="0"/>
              <a:t>世界銀行がまとめたガイド</a:t>
            </a:r>
          </a:p>
          <a:p>
            <a:pPr lvl="2"/>
            <a:r>
              <a:rPr kumimoji="1" lang="ja-JP" altLang="en-US" dirty="0" smtClean="0"/>
              <a:t>気候変動や災害リスクに関わるデータをオープンデータとして公開・利用する</a:t>
            </a:r>
            <a:br>
              <a:rPr kumimoji="1" lang="ja-JP" altLang="en-US" dirty="0" smtClean="0"/>
            </a:br>
            <a:r>
              <a:rPr kumimoji="1" lang="ja-JP" altLang="en-US" dirty="0" smtClean="0"/>
              <a:t>際のツール群も掲載されている。</a:t>
            </a:r>
          </a:p>
          <a:p>
            <a:r>
              <a:rPr kumimoji="1" lang="ja-JP" altLang="en-US" dirty="0" smtClean="0"/>
              <a:t>実施体制</a:t>
            </a:r>
          </a:p>
          <a:p>
            <a:pPr lvl="1"/>
            <a:r>
              <a:rPr kumimoji="1" lang="ja-JP" altLang="en-US" dirty="0" smtClean="0"/>
              <a:t>実作業を行うために、分科会を立ち上げる。</a:t>
            </a:r>
          </a:p>
          <a:p>
            <a:pPr lvl="2"/>
            <a:r>
              <a:rPr kumimoji="1" lang="ja-JP" altLang="en-US" dirty="0" smtClean="0"/>
              <a:t>分科会のメンバは、希望する委員・社員（・自治体会員）＋</a:t>
            </a:r>
            <a:r>
              <a:rPr kumimoji="1" lang="en-US" altLang="ja-JP" dirty="0" smtClean="0"/>
              <a:t>VLED</a:t>
            </a:r>
            <a:r>
              <a:rPr kumimoji="1" lang="ja-JP" altLang="en-US" dirty="0" smtClean="0"/>
              <a:t>関係者により構成される。</a:t>
            </a:r>
          </a:p>
          <a:p>
            <a:pPr lvl="2"/>
            <a:r>
              <a:rPr lang="ja-JP" altLang="en-US" dirty="0" smtClean="0"/>
              <a:t>分科会のメンバは、年に</a:t>
            </a:r>
            <a:r>
              <a:rPr lang="en-US" altLang="ja-JP" dirty="0" smtClean="0"/>
              <a:t>3</a:t>
            </a:r>
            <a:r>
              <a:rPr lang="ja-JP" altLang="en-US" dirty="0" smtClean="0"/>
              <a:t>回程度ミーティングを行うとともに、メーリングリストにて</a:t>
            </a:r>
            <a:r>
              <a:rPr lang="ja-JP" altLang="en-US" dirty="0"/>
              <a:t/>
            </a:r>
            <a:br>
              <a:rPr lang="ja-JP" altLang="en-US" dirty="0"/>
            </a:br>
            <a:r>
              <a:rPr lang="ja-JP" altLang="en-US" dirty="0"/>
              <a:t>「オープンデータガイド（活用編）」に掲載する課題（シナリオ）と</a:t>
            </a:r>
            <a:r>
              <a:rPr lang="ja-JP" altLang="en-US" dirty="0" smtClean="0"/>
              <a:t>、課題</a:t>
            </a:r>
            <a:r>
              <a:rPr lang="ja-JP" altLang="en-US" dirty="0"/>
              <a:t>を解決</a:t>
            </a:r>
            <a:r>
              <a:rPr lang="ja-JP" altLang="en-US" dirty="0" smtClean="0"/>
              <a:t>する</a:t>
            </a:r>
            <a:br>
              <a:rPr lang="ja-JP" altLang="en-US" dirty="0" smtClean="0"/>
            </a:br>
            <a:r>
              <a:rPr lang="ja-JP" altLang="en-US" dirty="0" smtClean="0"/>
              <a:t>手法に関する意見交換を行う。また後述する環境を利用して、ガイドを直接編集する。</a:t>
            </a:r>
          </a:p>
          <a:p>
            <a:pPr lvl="1"/>
            <a:r>
              <a:rPr lang="ja-JP" altLang="en-US" dirty="0" smtClean="0"/>
              <a:t>事務局は、ガイド編集のための環境を準備する。</a:t>
            </a:r>
          </a:p>
          <a:p>
            <a:pPr lvl="2"/>
            <a:r>
              <a:rPr lang="ja-JP" altLang="en-US" dirty="0" smtClean="0"/>
              <a:t>事務局は環境内にガイドの骨子を用意する。</a:t>
            </a:r>
          </a:p>
          <a:p>
            <a:pPr lvl="2"/>
            <a:r>
              <a:rPr lang="ja-JP" altLang="en-US" dirty="0" smtClean="0"/>
              <a:t>分科会メンバは、その骨子に加筆し、ガイドを精査していく。</a:t>
            </a:r>
          </a:p>
          <a:p>
            <a:pPr lvl="1"/>
            <a:r>
              <a:rPr lang="ja-JP" altLang="en-US" dirty="0" smtClean="0"/>
              <a:t>事務局は、シナリオを現実に即したものにするために、</a:t>
            </a:r>
            <a:r>
              <a:rPr lang="ja-JP" altLang="en-US" dirty="0"/>
              <a:t>委員・</a:t>
            </a:r>
            <a:r>
              <a:rPr lang="ja-JP" altLang="en-US" dirty="0" smtClean="0"/>
              <a:t>社員・会員に対するアンケートを実施する。（</a:t>
            </a:r>
            <a:r>
              <a:rPr lang="en-US" altLang="ja-JP" dirty="0" smtClean="0"/>
              <a:t>8</a:t>
            </a:r>
            <a:r>
              <a:rPr lang="ja-JP" altLang="en-US" dirty="0" smtClean="0"/>
              <a:t>月を予定）</a:t>
            </a:r>
            <a:endParaRPr kumimoji="1" lang="ja-JP" altLang="en-US" dirty="0" smtClean="0"/>
          </a:p>
          <a:p>
            <a:pPr lvl="1"/>
            <a:r>
              <a:rPr kumimoji="1" lang="ja-JP" altLang="en-US" dirty="0" smtClean="0"/>
              <a:t>事務局は、分科会での議論・作業をとりまとめ、技術委員会で進捗を報告する。</a:t>
            </a:r>
          </a:p>
          <a:p>
            <a:pPr lvl="1"/>
            <a:r>
              <a:rPr kumimoji="1" lang="ja-JP" altLang="en-US" dirty="0" smtClean="0"/>
              <a:t>委員・社員は、委員会での報告に対してレビューを行う。</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pic>
        <p:nvPicPr>
          <p:cNvPr id="5" name="図 4"/>
          <p:cNvPicPr>
            <a:picLocks noChangeAspect="1"/>
          </p:cNvPicPr>
          <p:nvPr/>
        </p:nvPicPr>
        <p:blipFill>
          <a:blip r:embed="rId2"/>
          <a:stretch>
            <a:fillRect/>
          </a:stretch>
        </p:blipFill>
        <p:spPr>
          <a:xfrm>
            <a:off x="7332274" y="1124744"/>
            <a:ext cx="2589278" cy="1418604"/>
          </a:xfrm>
          <a:prstGeom prst="rect">
            <a:avLst/>
          </a:prstGeom>
        </p:spPr>
      </p:pic>
      <p:pic>
        <p:nvPicPr>
          <p:cNvPr id="6" name="図 5"/>
          <p:cNvPicPr>
            <a:picLocks noChangeAspect="1"/>
          </p:cNvPicPr>
          <p:nvPr/>
        </p:nvPicPr>
        <p:blipFill>
          <a:blip r:embed="rId3"/>
          <a:stretch>
            <a:fillRect/>
          </a:stretch>
        </p:blipFill>
        <p:spPr>
          <a:xfrm>
            <a:off x="8383450" y="2617056"/>
            <a:ext cx="1538102" cy="1532024"/>
          </a:xfrm>
          <a:prstGeom prst="rect">
            <a:avLst/>
          </a:prstGeom>
        </p:spPr>
      </p:pic>
      <p:sp>
        <p:nvSpPr>
          <p:cNvPr id="7" name="テキスト ボックス 6"/>
          <p:cNvSpPr txBox="1"/>
          <p:nvPr/>
        </p:nvSpPr>
        <p:spPr>
          <a:xfrm>
            <a:off x="2772478" y="6021288"/>
            <a:ext cx="7077066" cy="523220"/>
          </a:xfrm>
          <a:prstGeom prst="rect">
            <a:avLst/>
          </a:prstGeom>
          <a:noFill/>
        </p:spPr>
        <p:txBody>
          <a:bodyPr wrap="none" rtlCol="0">
            <a:spAutoFit/>
          </a:bodyPr>
          <a:lstStyle/>
          <a:p>
            <a:pPr algn="l"/>
            <a:r>
              <a:rPr kumimoji="1" lang="en-US" altLang="ja-JP" sz="1400" dirty="0" smtClean="0">
                <a:solidFill>
                  <a:schemeClr val="bg2"/>
                </a:solidFill>
                <a:latin typeface="+mn-lt"/>
                <a:ea typeface="ヒラギノ角ゴ ProN W6"/>
                <a:cs typeface="ヒラギノ角ゴ ProN W6"/>
              </a:rPr>
              <a:t>(*1</a:t>
            </a:r>
            <a:r>
              <a:rPr kumimoji="1" lang="en-US" altLang="ja-JP" sz="1400" dirty="0">
                <a:solidFill>
                  <a:schemeClr val="bg2"/>
                </a:solidFill>
                <a:latin typeface="+mn-lt"/>
                <a:ea typeface="ヒラギノ角ゴ ProN W6"/>
                <a:cs typeface="ヒラギノ角ゴ ProN W6"/>
              </a:rPr>
              <a:t>) </a:t>
            </a:r>
            <a:r>
              <a:rPr kumimoji="1" lang="en-US" altLang="ja-JP" sz="1400" dirty="0">
                <a:solidFill>
                  <a:schemeClr val="bg2"/>
                </a:solidFill>
                <a:latin typeface="+mn-lt"/>
                <a:ea typeface="ヒラギノ角ゴ ProN W6"/>
                <a:cs typeface="ヒラギノ角ゴ ProN W6"/>
                <a:hlinkClick r:id="rId4"/>
              </a:rPr>
              <a:t>https://</a:t>
            </a:r>
            <a:r>
              <a:rPr kumimoji="1" lang="en-US" altLang="ja-JP" sz="1400" dirty="0" smtClean="0">
                <a:solidFill>
                  <a:schemeClr val="bg2"/>
                </a:solidFill>
                <a:latin typeface="+mn-lt"/>
                <a:ea typeface="ヒラギノ角ゴ ProN W6"/>
                <a:cs typeface="ヒラギノ角ゴ ProN W6"/>
                <a:hlinkClick r:id="rId4"/>
              </a:rPr>
              <a:t>theodi.org/guides</a:t>
            </a:r>
            <a:endParaRPr kumimoji="1" lang="en-US" altLang="ja-JP" sz="1400" dirty="0" smtClean="0">
              <a:solidFill>
                <a:schemeClr val="bg2"/>
              </a:solidFill>
              <a:latin typeface="+mn-lt"/>
              <a:ea typeface="ヒラギノ角ゴ ProN W6"/>
              <a:cs typeface="ヒラギノ角ゴ ProN W6"/>
            </a:endParaRPr>
          </a:p>
          <a:p>
            <a:pPr algn="l"/>
            <a:r>
              <a:rPr kumimoji="1" lang="en-US" altLang="ja-JP" sz="1400" dirty="0" smtClean="0">
                <a:solidFill>
                  <a:schemeClr val="bg2"/>
                </a:solidFill>
                <a:latin typeface="+mn-lt"/>
                <a:ea typeface="ヒラギノ角ゴ ProN W6"/>
                <a:cs typeface="ヒラギノ角ゴ ProN W6"/>
              </a:rPr>
              <a:t>(*2</a:t>
            </a:r>
            <a:r>
              <a:rPr kumimoji="1" lang="en-US" altLang="ja-JP" sz="1400" dirty="0">
                <a:solidFill>
                  <a:schemeClr val="bg2"/>
                </a:solidFill>
                <a:latin typeface="+mn-lt"/>
                <a:ea typeface="ヒラギノ角ゴ ProN W6"/>
                <a:cs typeface="ヒラギノ角ゴ ProN W6"/>
              </a:rPr>
              <a:t>) </a:t>
            </a:r>
            <a:r>
              <a:rPr kumimoji="1" lang="en-US" altLang="ja-JP" sz="1400" dirty="0">
                <a:solidFill>
                  <a:schemeClr val="bg2"/>
                </a:solidFill>
                <a:latin typeface="+mn-lt"/>
                <a:ea typeface="ヒラギノ角ゴ ProN W6"/>
                <a:cs typeface="ヒラギノ角ゴ ProN W6"/>
                <a:hlinkClick r:id="rId5"/>
              </a:rPr>
              <a:t>https://</a:t>
            </a:r>
            <a:r>
              <a:rPr kumimoji="1" lang="en-US" altLang="ja-JP" sz="1400" dirty="0" smtClean="0">
                <a:solidFill>
                  <a:schemeClr val="bg2"/>
                </a:solidFill>
                <a:latin typeface="+mn-lt"/>
                <a:ea typeface="ヒラギノ角ゴ ProN W6"/>
                <a:cs typeface="ヒラギノ角ゴ ProN W6"/>
                <a:hlinkClick r:id="rId5"/>
              </a:rPr>
              <a:t>www.gfdrr.org/sites/gfdrr/files/publication/opendri_fg_web_20140629b_0.pdf</a:t>
            </a:r>
            <a:endParaRPr kumimoji="1" lang="en-US" altLang="ja-JP" sz="1400" dirty="0" smtClean="0">
              <a:solidFill>
                <a:schemeClr val="bg2"/>
              </a:solidFill>
              <a:latin typeface="+mn-lt"/>
              <a:ea typeface="ヒラギノ角ゴ ProN W6"/>
              <a:cs typeface="ヒラギノ角ゴ ProN W6"/>
            </a:endParaRPr>
          </a:p>
        </p:txBody>
      </p:sp>
    </p:spTree>
    <p:extLst>
      <p:ext uri="{BB962C8B-B14F-4D97-AF65-F5344CB8AC3E}">
        <p14:creationId xmlns:p14="http://schemas.microsoft.com/office/powerpoint/2010/main" val="517732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 </a:t>
            </a:r>
            <a:r>
              <a:rPr kumimoji="1" lang="ja-JP" altLang="en-US" dirty="0" smtClean="0"/>
              <a:t>オープンデータガイド（公開編）</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想定する読者</a:t>
            </a:r>
            <a:endParaRPr lang="ja-JP" altLang="en-US" dirty="0"/>
          </a:p>
          <a:p>
            <a:pPr lvl="1"/>
            <a:r>
              <a:rPr lang="ja-JP" altLang="en-US" dirty="0" smtClean="0"/>
              <a:t>官庁の職員</a:t>
            </a:r>
          </a:p>
          <a:p>
            <a:pPr lvl="1"/>
            <a:r>
              <a:rPr lang="ja-JP" altLang="en-US" dirty="0" smtClean="0"/>
              <a:t>自治体職員</a:t>
            </a:r>
          </a:p>
          <a:p>
            <a:pPr lvl="1"/>
            <a:r>
              <a:rPr lang="ja-JP" altLang="en-US" dirty="0" smtClean="0"/>
              <a:t>その他、データを公開する立場にある人</a:t>
            </a:r>
            <a:endParaRPr lang="ja-JP" altLang="en-US" dirty="0"/>
          </a:p>
          <a:p>
            <a:r>
              <a:rPr lang="ja-JP" altLang="en-US" dirty="0" smtClean="0"/>
              <a:t>内容</a:t>
            </a:r>
          </a:p>
          <a:p>
            <a:pPr lvl="1"/>
            <a:r>
              <a:rPr lang="ja-JP" altLang="en-US" dirty="0" smtClean="0"/>
              <a:t>現在公開している「オープンデータガイド」の技術部分を精査し、改訂する。</a:t>
            </a:r>
          </a:p>
          <a:p>
            <a:pPr lvl="1"/>
            <a:r>
              <a:rPr lang="ja-JP" altLang="en-US" dirty="0" smtClean="0"/>
              <a:t>改訂のポイント</a:t>
            </a:r>
          </a:p>
          <a:p>
            <a:pPr lvl="2"/>
            <a:r>
              <a:rPr lang="ja-JP" altLang="en-US" dirty="0" smtClean="0"/>
              <a:t>記載されている技術</a:t>
            </a:r>
            <a:r>
              <a:rPr lang="ja-JP" altLang="en-US" dirty="0"/>
              <a:t>項目に関する最新動向を</a:t>
            </a:r>
            <a:r>
              <a:rPr lang="ja-JP" altLang="en-US" dirty="0" smtClean="0"/>
              <a:t>調査し、その結果を反映する。</a:t>
            </a:r>
          </a:p>
          <a:p>
            <a:pPr lvl="2"/>
            <a:r>
              <a:rPr lang="ja-JP" altLang="en-US" dirty="0" smtClean="0"/>
              <a:t>後述する「</a:t>
            </a:r>
            <a:r>
              <a:rPr lang="ja-JP" altLang="en-US" dirty="0"/>
              <a:t>データの利活用・公開に有用な</a:t>
            </a:r>
            <a:r>
              <a:rPr lang="ja-JP" altLang="en-US" dirty="0" smtClean="0"/>
              <a:t>ツール集」に掲載されたもののうち、オープンデータの公開に関連するものを追記する。</a:t>
            </a:r>
          </a:p>
          <a:p>
            <a:r>
              <a:rPr lang="ja-JP" altLang="en-US" dirty="0" smtClean="0"/>
              <a:t>実施体制</a:t>
            </a:r>
          </a:p>
          <a:p>
            <a:pPr lvl="1"/>
            <a:r>
              <a:rPr lang="ja-JP" altLang="en-US" dirty="0" smtClean="0"/>
              <a:t>事務局が作業を行い、技術委員会にて進捗を報告する。</a:t>
            </a:r>
          </a:p>
          <a:p>
            <a:pPr lvl="1"/>
            <a:r>
              <a:rPr lang="ja-JP" altLang="en-US" dirty="0" smtClean="0"/>
              <a:t>委員・社員はそれをレビューする。</a:t>
            </a:r>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Tree>
    <p:extLst>
      <p:ext uri="{BB962C8B-B14F-4D97-AF65-F5344CB8AC3E}">
        <p14:creationId xmlns:p14="http://schemas.microsoft.com/office/powerpoint/2010/main" val="1329063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3. </a:t>
            </a:r>
            <a:r>
              <a:rPr lang="ja-JP" altLang="en-US" dirty="0" smtClean="0"/>
              <a:t>データ</a:t>
            </a:r>
            <a:r>
              <a:rPr lang="ja-JP" altLang="en-US" dirty="0"/>
              <a:t>の利活用・公開に有用な</a:t>
            </a:r>
            <a:r>
              <a:rPr lang="ja-JP" altLang="en-US" dirty="0" smtClean="0"/>
              <a:t>ツール集</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想定する読者</a:t>
            </a:r>
          </a:p>
          <a:p>
            <a:pPr lvl="1"/>
            <a:r>
              <a:rPr lang="ja-JP" altLang="en-US" dirty="0" smtClean="0"/>
              <a:t>官庁の職員</a:t>
            </a:r>
          </a:p>
          <a:p>
            <a:pPr lvl="1"/>
            <a:r>
              <a:rPr lang="ja-JP" altLang="en-US" dirty="0" smtClean="0"/>
              <a:t>自治体職員</a:t>
            </a:r>
            <a:endParaRPr lang="ja-JP" altLang="en-US" dirty="0"/>
          </a:p>
          <a:p>
            <a:pPr lvl="1"/>
            <a:r>
              <a:rPr lang="ja-JP" altLang="en-US" dirty="0"/>
              <a:t>シビックテック</a:t>
            </a:r>
          </a:p>
          <a:p>
            <a:pPr lvl="1"/>
            <a:r>
              <a:rPr lang="ja-JP" altLang="en-US" dirty="0"/>
              <a:t>地域の地元企業の</a:t>
            </a:r>
            <a:r>
              <a:rPr lang="ja-JP" altLang="en-US" dirty="0" smtClean="0"/>
              <a:t>社員</a:t>
            </a:r>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Tree>
    <p:extLst>
      <p:ext uri="{BB962C8B-B14F-4D97-AF65-F5344CB8AC3E}">
        <p14:creationId xmlns:p14="http://schemas.microsoft.com/office/powerpoint/2010/main" val="35494938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3. </a:t>
            </a:r>
            <a:r>
              <a:rPr lang="ja-JP" altLang="en-US" dirty="0"/>
              <a:t>データの利活用・公開に有用なツール集</a:t>
            </a:r>
            <a:endParaRPr kumimoji="1" lang="ja-JP" altLang="en-US" dirty="0"/>
          </a:p>
        </p:txBody>
      </p:sp>
      <p:sp>
        <p:nvSpPr>
          <p:cNvPr id="3" name="コンテンツ プレースホルダー 2"/>
          <p:cNvSpPr>
            <a:spLocks noGrp="1"/>
          </p:cNvSpPr>
          <p:nvPr>
            <p:ph idx="1"/>
          </p:nvPr>
        </p:nvSpPr>
        <p:spPr/>
        <p:txBody>
          <a:bodyPr/>
          <a:lstStyle/>
          <a:p>
            <a:r>
              <a:rPr lang="ja-JP" altLang="en-US" dirty="0"/>
              <a:t>内容</a:t>
            </a:r>
          </a:p>
          <a:p>
            <a:pPr lvl="1"/>
            <a:r>
              <a:rPr lang="ja-JP" altLang="en-US" dirty="0"/>
              <a:t>オープンデータの利活用</a:t>
            </a:r>
            <a:r>
              <a:rPr lang="ja-JP" altLang="en-US" dirty="0" smtClean="0"/>
              <a:t>・公開に</a:t>
            </a:r>
            <a:r>
              <a:rPr lang="ja-JP" altLang="en-US" dirty="0"/>
              <a:t>有用なツール群や、地方創生に寄与するツール群をまとめる</a:t>
            </a:r>
            <a:r>
              <a:rPr lang="ja-JP" altLang="en-US" dirty="0" smtClean="0"/>
              <a:t>。</a:t>
            </a:r>
          </a:p>
          <a:p>
            <a:pPr lvl="2"/>
            <a:r>
              <a:rPr lang="ja-JP" altLang="en-US" dirty="0" smtClean="0"/>
              <a:t>ツールの利用例を示すために、必要に応じてサンプルプログラムを用意する。</a:t>
            </a:r>
            <a:endParaRPr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
        <p:nvSpPr>
          <p:cNvPr id="5" name="角丸四角形 4"/>
          <p:cNvSpPr/>
          <p:nvPr/>
        </p:nvSpPr>
        <p:spPr bwMode="auto">
          <a:xfrm>
            <a:off x="560512" y="2521325"/>
            <a:ext cx="2448272" cy="432048"/>
          </a:xfrm>
          <a:prstGeom prst="roundRect">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mn-ea"/>
                <a:ea typeface="+mn-ea"/>
              </a:rPr>
              <a:t>データの作成・加工</a:t>
            </a:r>
          </a:p>
        </p:txBody>
      </p:sp>
      <p:sp>
        <p:nvSpPr>
          <p:cNvPr id="6" name="角丸四角形 5"/>
          <p:cNvSpPr/>
          <p:nvPr/>
        </p:nvSpPr>
        <p:spPr bwMode="auto">
          <a:xfrm>
            <a:off x="560512" y="3313413"/>
            <a:ext cx="2448272" cy="432048"/>
          </a:xfrm>
          <a:prstGeom prst="roundRect">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mn-ea"/>
                <a:ea typeface="+mn-ea"/>
              </a:rPr>
              <a:t>データの公開</a:t>
            </a:r>
          </a:p>
        </p:txBody>
      </p:sp>
      <p:cxnSp>
        <p:nvCxnSpPr>
          <p:cNvPr id="7" name="直線矢印コネクタ 6"/>
          <p:cNvCxnSpPr>
            <a:stCxn id="5" idx="2"/>
            <a:endCxn id="6" idx="0"/>
          </p:cNvCxnSpPr>
          <p:nvPr/>
        </p:nvCxnSpPr>
        <p:spPr bwMode="auto">
          <a:xfrm>
            <a:off x="1784648" y="2953373"/>
            <a:ext cx="0" cy="360040"/>
          </a:xfrm>
          <a:prstGeom prst="straightConnector1">
            <a:avLst/>
          </a:prstGeom>
          <a:solidFill>
            <a:schemeClr val="accent1"/>
          </a:solidFill>
          <a:ln w="28575" cap="sq" cmpd="sng" algn="ctr">
            <a:solidFill>
              <a:schemeClr val="accent2"/>
            </a:solidFill>
            <a:prstDash val="solid"/>
            <a:round/>
            <a:headEnd type="none" w="sm" len="sm"/>
            <a:tailEnd type="triangle"/>
          </a:ln>
          <a:effectLst/>
        </p:spPr>
      </p:cxnSp>
      <p:sp>
        <p:nvSpPr>
          <p:cNvPr id="8" name="テキスト ボックス 7"/>
          <p:cNvSpPr txBox="1"/>
          <p:nvPr/>
        </p:nvSpPr>
        <p:spPr>
          <a:xfrm>
            <a:off x="1784648" y="3017284"/>
            <a:ext cx="3057247" cy="307777"/>
          </a:xfrm>
          <a:prstGeom prst="rect">
            <a:avLst/>
          </a:prstGeom>
          <a:noFill/>
        </p:spPr>
        <p:txBody>
          <a:bodyPr wrap="none" rtlCol="0">
            <a:spAutoFit/>
          </a:bodyPr>
          <a:lstStyle/>
          <a:p>
            <a:pPr algn="l"/>
            <a:r>
              <a:rPr kumimoji="1" lang="ja-JP" altLang="en-US" sz="1400" dirty="0" smtClean="0">
                <a:solidFill>
                  <a:schemeClr val="bg2"/>
                </a:solidFill>
                <a:latin typeface="+mn-ea"/>
                <a:ea typeface="+mn-ea"/>
                <a:cs typeface="ヒラギノ角ゴ ProN W6"/>
              </a:rPr>
              <a:t>データ形式の変換・作成補助ツール</a:t>
            </a:r>
          </a:p>
        </p:txBody>
      </p:sp>
      <p:sp>
        <p:nvSpPr>
          <p:cNvPr id="9" name="テキスト ボックス 8"/>
          <p:cNvSpPr txBox="1"/>
          <p:nvPr/>
        </p:nvSpPr>
        <p:spPr>
          <a:xfrm>
            <a:off x="1784648" y="3848057"/>
            <a:ext cx="1980029" cy="307777"/>
          </a:xfrm>
          <a:prstGeom prst="rect">
            <a:avLst/>
          </a:prstGeom>
          <a:noFill/>
        </p:spPr>
        <p:txBody>
          <a:bodyPr wrap="none" rtlCol="0">
            <a:spAutoFit/>
          </a:bodyPr>
          <a:lstStyle/>
          <a:p>
            <a:pPr algn="l"/>
            <a:r>
              <a:rPr kumimoji="1" lang="ja-JP" altLang="en-US" sz="1400" dirty="0" smtClean="0">
                <a:solidFill>
                  <a:schemeClr val="bg2"/>
                </a:solidFill>
                <a:latin typeface="+mn-ea"/>
                <a:ea typeface="+mn-ea"/>
                <a:cs typeface="ヒラギノ角ゴ ProN W6"/>
              </a:rPr>
              <a:t>データカタログサイト</a:t>
            </a:r>
          </a:p>
        </p:txBody>
      </p:sp>
      <p:sp>
        <p:nvSpPr>
          <p:cNvPr id="10" name="角丸四角形 9"/>
          <p:cNvSpPr/>
          <p:nvPr/>
        </p:nvSpPr>
        <p:spPr bwMode="auto">
          <a:xfrm>
            <a:off x="5247958" y="2521325"/>
            <a:ext cx="2448272" cy="432048"/>
          </a:xfrm>
          <a:prstGeom prst="roundRect">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mn-ea"/>
                <a:ea typeface="+mn-ea"/>
              </a:rPr>
              <a:t>データの検索</a:t>
            </a:r>
          </a:p>
        </p:txBody>
      </p:sp>
      <p:sp>
        <p:nvSpPr>
          <p:cNvPr id="11" name="テキスト ボックス 10"/>
          <p:cNvSpPr txBox="1"/>
          <p:nvPr/>
        </p:nvSpPr>
        <p:spPr>
          <a:xfrm>
            <a:off x="6699190" y="3021128"/>
            <a:ext cx="1441420" cy="307777"/>
          </a:xfrm>
          <a:prstGeom prst="rect">
            <a:avLst/>
          </a:prstGeom>
          <a:noFill/>
        </p:spPr>
        <p:txBody>
          <a:bodyPr wrap="none" rtlCol="0">
            <a:spAutoFit/>
          </a:bodyPr>
          <a:lstStyle/>
          <a:p>
            <a:pPr algn="l"/>
            <a:r>
              <a:rPr kumimoji="1" lang="ja-JP" altLang="en-US" sz="1400" dirty="0" smtClean="0">
                <a:solidFill>
                  <a:schemeClr val="bg2"/>
                </a:solidFill>
                <a:latin typeface="+mn-ea"/>
                <a:ea typeface="+mn-ea"/>
                <a:cs typeface="ヒラギノ角ゴ ProN W6"/>
              </a:rPr>
              <a:t>データセット等</a:t>
            </a:r>
          </a:p>
        </p:txBody>
      </p:sp>
      <p:sp>
        <p:nvSpPr>
          <p:cNvPr id="12" name="角丸四角形 11"/>
          <p:cNvSpPr/>
          <p:nvPr/>
        </p:nvSpPr>
        <p:spPr bwMode="auto">
          <a:xfrm>
            <a:off x="5247958" y="3256304"/>
            <a:ext cx="2448272" cy="432048"/>
          </a:xfrm>
          <a:prstGeom prst="roundRect">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mn-ea"/>
                <a:ea typeface="+mn-ea"/>
              </a:rPr>
              <a:t>データの分析</a:t>
            </a:r>
          </a:p>
        </p:txBody>
      </p:sp>
      <p:cxnSp>
        <p:nvCxnSpPr>
          <p:cNvPr id="13" name="直線矢印コネクタ 12"/>
          <p:cNvCxnSpPr>
            <a:stCxn id="10" idx="2"/>
            <a:endCxn id="12" idx="0"/>
          </p:cNvCxnSpPr>
          <p:nvPr/>
        </p:nvCxnSpPr>
        <p:spPr bwMode="auto">
          <a:xfrm>
            <a:off x="6472094" y="2953373"/>
            <a:ext cx="0" cy="302931"/>
          </a:xfrm>
          <a:prstGeom prst="straightConnector1">
            <a:avLst/>
          </a:prstGeom>
          <a:solidFill>
            <a:schemeClr val="accent1"/>
          </a:solidFill>
          <a:ln w="28575" cap="sq" cmpd="sng" algn="ctr">
            <a:solidFill>
              <a:schemeClr val="accent2"/>
            </a:solidFill>
            <a:prstDash val="solid"/>
            <a:round/>
            <a:headEnd type="none" w="sm" len="sm"/>
            <a:tailEnd type="triangle"/>
          </a:ln>
          <a:effectLst/>
        </p:spPr>
      </p:cxnSp>
      <p:sp>
        <p:nvSpPr>
          <p:cNvPr id="14" name="テキスト ボックス 13"/>
          <p:cNvSpPr txBox="1"/>
          <p:nvPr/>
        </p:nvSpPr>
        <p:spPr>
          <a:xfrm>
            <a:off x="6704312" y="3751403"/>
            <a:ext cx="2159566" cy="738664"/>
          </a:xfrm>
          <a:prstGeom prst="rect">
            <a:avLst/>
          </a:prstGeom>
          <a:noFill/>
        </p:spPr>
        <p:txBody>
          <a:bodyPr wrap="none" rtlCol="0">
            <a:spAutoFit/>
          </a:bodyPr>
          <a:lstStyle/>
          <a:p>
            <a:pPr algn="l"/>
            <a:r>
              <a:rPr kumimoji="1" lang="en-US" altLang="ja-JP" sz="1400" dirty="0" smtClean="0">
                <a:solidFill>
                  <a:schemeClr val="bg2"/>
                </a:solidFill>
                <a:latin typeface="+mn-ea"/>
                <a:ea typeface="+mn-ea"/>
                <a:cs typeface="ヒラギノ角ゴ ProN W6"/>
              </a:rPr>
              <a:t>BI</a:t>
            </a:r>
            <a:r>
              <a:rPr kumimoji="1" lang="ja-JP" altLang="en-US" sz="1400" dirty="0" smtClean="0">
                <a:solidFill>
                  <a:schemeClr val="bg2"/>
                </a:solidFill>
                <a:latin typeface="+mn-ea"/>
                <a:ea typeface="+mn-ea"/>
                <a:cs typeface="ヒラギノ角ゴ ProN W6"/>
              </a:rPr>
              <a:t>ツール</a:t>
            </a:r>
          </a:p>
          <a:p>
            <a:pPr algn="l"/>
            <a:r>
              <a:rPr kumimoji="1" lang="ja-JP" altLang="en-US" sz="1400" dirty="0" smtClean="0">
                <a:solidFill>
                  <a:schemeClr val="bg2"/>
                </a:solidFill>
                <a:latin typeface="+mn-ea"/>
                <a:ea typeface="+mn-ea"/>
                <a:cs typeface="ヒラギノ角ゴ ProN W6"/>
              </a:rPr>
              <a:t>統計分析ツール</a:t>
            </a:r>
          </a:p>
          <a:p>
            <a:pPr algn="l"/>
            <a:r>
              <a:rPr kumimoji="1" lang="ja-JP" altLang="en-US" sz="1400" dirty="0" smtClean="0">
                <a:solidFill>
                  <a:schemeClr val="bg2"/>
                </a:solidFill>
                <a:latin typeface="+mn-ea"/>
                <a:ea typeface="+mn-ea"/>
                <a:cs typeface="ヒラギノ角ゴ ProN W6"/>
              </a:rPr>
              <a:t>機械学習アルゴリズム等</a:t>
            </a:r>
          </a:p>
        </p:txBody>
      </p:sp>
      <p:sp>
        <p:nvSpPr>
          <p:cNvPr id="15" name="角丸四角形 14"/>
          <p:cNvSpPr/>
          <p:nvPr/>
        </p:nvSpPr>
        <p:spPr bwMode="auto">
          <a:xfrm>
            <a:off x="5247958" y="4587882"/>
            <a:ext cx="2448272" cy="432048"/>
          </a:xfrm>
          <a:prstGeom prst="roundRect">
            <a:avLst/>
          </a:prstGeom>
          <a:solidFill>
            <a:schemeClr val="accent2"/>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mn-ea"/>
                <a:ea typeface="+mn-ea"/>
              </a:rPr>
              <a:t>分析結果の可視化</a:t>
            </a:r>
          </a:p>
        </p:txBody>
      </p:sp>
      <p:cxnSp>
        <p:nvCxnSpPr>
          <p:cNvPr id="16" name="直線矢印コネクタ 15"/>
          <p:cNvCxnSpPr>
            <a:stCxn id="12" idx="2"/>
            <a:endCxn id="15" idx="0"/>
          </p:cNvCxnSpPr>
          <p:nvPr/>
        </p:nvCxnSpPr>
        <p:spPr bwMode="auto">
          <a:xfrm>
            <a:off x="6472094" y="3688352"/>
            <a:ext cx="0" cy="899530"/>
          </a:xfrm>
          <a:prstGeom prst="straightConnector1">
            <a:avLst/>
          </a:prstGeom>
          <a:solidFill>
            <a:schemeClr val="accent1"/>
          </a:solidFill>
          <a:ln w="28575" cap="sq" cmpd="sng" algn="ctr">
            <a:solidFill>
              <a:schemeClr val="accent2"/>
            </a:solidFill>
            <a:prstDash val="solid"/>
            <a:round/>
            <a:headEnd type="none" w="sm" len="sm"/>
            <a:tailEnd type="triangle"/>
          </a:ln>
          <a:effectLst/>
        </p:spPr>
      </p:cxnSp>
      <p:sp>
        <p:nvSpPr>
          <p:cNvPr id="19" name="テキスト ボックス 18"/>
          <p:cNvSpPr txBox="1"/>
          <p:nvPr/>
        </p:nvSpPr>
        <p:spPr>
          <a:xfrm>
            <a:off x="6699190" y="5019930"/>
            <a:ext cx="2159566" cy="523220"/>
          </a:xfrm>
          <a:prstGeom prst="rect">
            <a:avLst/>
          </a:prstGeom>
          <a:noFill/>
        </p:spPr>
        <p:txBody>
          <a:bodyPr wrap="none" rtlCol="0">
            <a:spAutoFit/>
          </a:bodyPr>
          <a:lstStyle/>
          <a:p>
            <a:pPr algn="l"/>
            <a:r>
              <a:rPr kumimoji="1" lang="ja-JP" altLang="en-US" sz="1400" dirty="0" smtClean="0">
                <a:solidFill>
                  <a:schemeClr val="bg2"/>
                </a:solidFill>
                <a:latin typeface="+mn-ea"/>
                <a:ea typeface="+mn-ea"/>
                <a:cs typeface="ヒラギノ角ゴ ProN W6"/>
              </a:rPr>
              <a:t>地図・</a:t>
            </a:r>
            <a:r>
              <a:rPr kumimoji="1" lang="en-US" altLang="ja-JP" sz="1400" dirty="0" smtClean="0">
                <a:solidFill>
                  <a:schemeClr val="bg2"/>
                </a:solidFill>
                <a:latin typeface="+mn-ea"/>
                <a:ea typeface="+mn-ea"/>
                <a:cs typeface="ヒラギノ角ゴ ProN W6"/>
              </a:rPr>
              <a:t>GIS</a:t>
            </a:r>
            <a:r>
              <a:rPr kumimoji="1" lang="ja-JP" altLang="en-US" sz="1400" dirty="0" smtClean="0">
                <a:solidFill>
                  <a:schemeClr val="bg2"/>
                </a:solidFill>
                <a:latin typeface="+mn-ea"/>
                <a:ea typeface="+mn-ea"/>
                <a:cs typeface="ヒラギノ角ゴ ProN W6"/>
              </a:rPr>
              <a:t>関連ツール</a:t>
            </a:r>
          </a:p>
          <a:p>
            <a:pPr algn="l"/>
            <a:r>
              <a:rPr kumimoji="1" lang="ja-JP" altLang="en-US" sz="1400" dirty="0" smtClean="0">
                <a:solidFill>
                  <a:schemeClr val="bg2"/>
                </a:solidFill>
                <a:latin typeface="+mn-ea"/>
                <a:ea typeface="+mn-ea"/>
                <a:cs typeface="ヒラギノ角ゴ ProN W6"/>
              </a:rPr>
              <a:t>アプリの構築支援ツール</a:t>
            </a:r>
          </a:p>
        </p:txBody>
      </p:sp>
      <p:sp>
        <p:nvSpPr>
          <p:cNvPr id="20" name="角丸四角形 19"/>
          <p:cNvSpPr/>
          <p:nvPr/>
        </p:nvSpPr>
        <p:spPr bwMode="auto">
          <a:xfrm>
            <a:off x="351413" y="2446011"/>
            <a:ext cx="4563351" cy="3181530"/>
          </a:xfrm>
          <a:prstGeom prst="roundRect">
            <a:avLst/>
          </a:prstGeom>
          <a:noFill/>
          <a:ln w="28575" cap="sq" cmpd="sng" algn="ctr">
            <a:solidFill>
              <a:schemeClr val="accent2"/>
            </a:solidFill>
            <a:prstDash val="dash"/>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1" name="角丸四角形 20"/>
          <p:cNvSpPr/>
          <p:nvPr/>
        </p:nvSpPr>
        <p:spPr bwMode="auto">
          <a:xfrm>
            <a:off x="5031934" y="2390182"/>
            <a:ext cx="4241546" cy="3181530"/>
          </a:xfrm>
          <a:prstGeom prst="roundRect">
            <a:avLst/>
          </a:prstGeom>
          <a:noFill/>
          <a:ln w="28575" cap="sq" cmpd="sng" algn="ctr">
            <a:solidFill>
              <a:schemeClr val="accent2"/>
            </a:solidFill>
            <a:prstDash val="dash"/>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2" name="テキスト ボックス 21"/>
          <p:cNvSpPr txBox="1"/>
          <p:nvPr/>
        </p:nvSpPr>
        <p:spPr>
          <a:xfrm>
            <a:off x="3454684" y="2420888"/>
            <a:ext cx="1338828" cy="369332"/>
          </a:xfrm>
          <a:prstGeom prst="rect">
            <a:avLst/>
          </a:prstGeom>
          <a:solidFill>
            <a:schemeClr val="tx1"/>
          </a:solidFill>
        </p:spPr>
        <p:txBody>
          <a:bodyPr wrap="none" rtlCol="0">
            <a:spAutoFit/>
          </a:bodyPr>
          <a:lstStyle/>
          <a:p>
            <a:pPr algn="l"/>
            <a:r>
              <a:rPr kumimoji="1" lang="ja-JP" altLang="en-US" dirty="0" smtClean="0">
                <a:solidFill>
                  <a:schemeClr val="accent2"/>
                </a:solidFill>
                <a:latin typeface="+mn-ea"/>
                <a:ea typeface="+mn-ea"/>
                <a:cs typeface="ヒラギノ角ゴ ProN W6"/>
              </a:rPr>
              <a:t>データ公開</a:t>
            </a:r>
          </a:p>
        </p:txBody>
      </p:sp>
      <p:sp>
        <p:nvSpPr>
          <p:cNvPr id="23" name="テキスト ボックス 22"/>
          <p:cNvSpPr txBox="1"/>
          <p:nvPr/>
        </p:nvSpPr>
        <p:spPr>
          <a:xfrm>
            <a:off x="8040344" y="2348880"/>
            <a:ext cx="1569660" cy="369332"/>
          </a:xfrm>
          <a:prstGeom prst="rect">
            <a:avLst/>
          </a:prstGeom>
          <a:solidFill>
            <a:schemeClr val="tx1"/>
          </a:solidFill>
        </p:spPr>
        <p:txBody>
          <a:bodyPr wrap="none" rtlCol="0">
            <a:spAutoFit/>
          </a:bodyPr>
          <a:lstStyle/>
          <a:p>
            <a:pPr algn="l"/>
            <a:r>
              <a:rPr kumimoji="1" lang="ja-JP" altLang="en-US" dirty="0" smtClean="0">
                <a:solidFill>
                  <a:schemeClr val="accent2"/>
                </a:solidFill>
                <a:latin typeface="+mn-ea"/>
                <a:ea typeface="+mn-ea"/>
                <a:cs typeface="ヒラギノ角ゴ ProN W6"/>
              </a:rPr>
              <a:t>データ利活用</a:t>
            </a:r>
          </a:p>
        </p:txBody>
      </p:sp>
      <p:sp>
        <p:nvSpPr>
          <p:cNvPr id="24" name="角丸四角形 23"/>
          <p:cNvSpPr/>
          <p:nvPr/>
        </p:nvSpPr>
        <p:spPr bwMode="auto">
          <a:xfrm>
            <a:off x="326532" y="5718679"/>
            <a:ext cx="8946948" cy="752564"/>
          </a:xfrm>
          <a:prstGeom prst="roundRect">
            <a:avLst/>
          </a:prstGeom>
          <a:noFill/>
          <a:ln w="28575" cap="sq" cmpd="sng" algn="ctr">
            <a:solidFill>
              <a:schemeClr val="accent2"/>
            </a:solidFill>
            <a:prstDash val="dash"/>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5" name="テキスト ボックス 24"/>
          <p:cNvSpPr txBox="1"/>
          <p:nvPr/>
        </p:nvSpPr>
        <p:spPr>
          <a:xfrm>
            <a:off x="8620666" y="5566895"/>
            <a:ext cx="877163" cy="369332"/>
          </a:xfrm>
          <a:prstGeom prst="rect">
            <a:avLst/>
          </a:prstGeom>
          <a:solidFill>
            <a:schemeClr val="tx1"/>
          </a:solidFill>
        </p:spPr>
        <p:txBody>
          <a:bodyPr wrap="none" rtlCol="0">
            <a:spAutoFit/>
          </a:bodyPr>
          <a:lstStyle/>
          <a:p>
            <a:pPr algn="l"/>
            <a:r>
              <a:rPr kumimoji="1" lang="ja-JP" altLang="en-US" dirty="0" smtClean="0">
                <a:solidFill>
                  <a:schemeClr val="accent2"/>
                </a:solidFill>
                <a:latin typeface="+mn-ea"/>
                <a:ea typeface="+mn-ea"/>
                <a:cs typeface="ヒラギノ角ゴ ProN W6"/>
              </a:rPr>
              <a:t>その他</a:t>
            </a:r>
          </a:p>
        </p:txBody>
      </p:sp>
      <p:sp>
        <p:nvSpPr>
          <p:cNvPr id="26" name="テキスト ボックス 25"/>
          <p:cNvSpPr txBox="1"/>
          <p:nvPr/>
        </p:nvSpPr>
        <p:spPr>
          <a:xfrm>
            <a:off x="387642" y="5786680"/>
            <a:ext cx="4314001" cy="738664"/>
          </a:xfrm>
          <a:prstGeom prst="rect">
            <a:avLst/>
          </a:prstGeom>
          <a:noFill/>
        </p:spPr>
        <p:txBody>
          <a:bodyPr wrap="none" rtlCol="0">
            <a:spAutoFit/>
          </a:bodyPr>
          <a:lstStyle/>
          <a:p>
            <a:pPr algn="l"/>
            <a:r>
              <a:rPr kumimoji="1" lang="ja-JP" altLang="en-US" sz="1400" dirty="0" smtClean="0">
                <a:solidFill>
                  <a:schemeClr val="bg2"/>
                </a:solidFill>
                <a:latin typeface="+mn-ea"/>
                <a:ea typeface="+mn-ea"/>
                <a:cs typeface="ヒラギノ角ゴ ProN W6"/>
              </a:rPr>
              <a:t>コミュニケーションツール（意見の共有・議論等）</a:t>
            </a:r>
            <a:endParaRPr kumimoji="1" lang="en-US" altLang="ja-JP" sz="1400" dirty="0" smtClean="0">
              <a:solidFill>
                <a:schemeClr val="bg2"/>
              </a:solidFill>
              <a:latin typeface="+mn-ea"/>
              <a:ea typeface="+mn-ea"/>
              <a:cs typeface="ヒラギノ角ゴ ProN W6"/>
            </a:endParaRPr>
          </a:p>
          <a:p>
            <a:pPr algn="l"/>
            <a:r>
              <a:rPr kumimoji="1" lang="ja-JP" altLang="en-US" sz="1400" dirty="0" smtClean="0">
                <a:solidFill>
                  <a:schemeClr val="bg2"/>
                </a:solidFill>
                <a:latin typeface="+mn-ea"/>
                <a:ea typeface="+mn-ea"/>
                <a:cs typeface="ヒラギノ角ゴ ProN W6"/>
              </a:rPr>
              <a:t>基本的なボキャブラリ</a:t>
            </a:r>
          </a:p>
          <a:p>
            <a:pPr algn="l"/>
            <a:r>
              <a:rPr kumimoji="1" lang="en-US" altLang="ja-JP" sz="1400" dirty="0" smtClean="0">
                <a:solidFill>
                  <a:schemeClr val="bg2"/>
                </a:solidFill>
                <a:latin typeface="+mn-ea"/>
                <a:ea typeface="+mn-ea"/>
                <a:cs typeface="ヒラギノ角ゴ ProN W6"/>
              </a:rPr>
              <a:t>…</a:t>
            </a:r>
            <a:endParaRPr kumimoji="1" lang="ja-JP" altLang="en-US" sz="1400" dirty="0" smtClean="0">
              <a:solidFill>
                <a:schemeClr val="bg2"/>
              </a:solidFill>
              <a:latin typeface="+mn-ea"/>
              <a:ea typeface="+mn-ea"/>
              <a:cs typeface="ヒラギノ角ゴ ProN W6"/>
            </a:endParaRPr>
          </a:p>
        </p:txBody>
      </p:sp>
    </p:spTree>
    <p:extLst>
      <p:ext uri="{BB962C8B-B14F-4D97-AF65-F5344CB8AC3E}">
        <p14:creationId xmlns:p14="http://schemas.microsoft.com/office/powerpoint/2010/main" val="766484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3. </a:t>
            </a:r>
            <a:r>
              <a:rPr lang="ja-JP" altLang="en-US" dirty="0"/>
              <a:t>データの利活用・公開に有用なツール集</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実施方法</a:t>
            </a:r>
          </a:p>
          <a:p>
            <a:pPr lvl="1"/>
            <a:r>
              <a:rPr lang="ja-JP" altLang="en-US" dirty="0"/>
              <a:t>実作業を行うために、分科会を立ち上げる。</a:t>
            </a:r>
          </a:p>
          <a:p>
            <a:pPr lvl="2"/>
            <a:r>
              <a:rPr lang="ja-JP" altLang="en-US" dirty="0"/>
              <a:t>分科会のメンバは、希望する委員・社員（・自治体会員）＋</a:t>
            </a:r>
            <a:r>
              <a:rPr lang="en-US" altLang="ja-JP" dirty="0"/>
              <a:t>VLED</a:t>
            </a:r>
            <a:r>
              <a:rPr lang="ja-JP" altLang="en-US" dirty="0"/>
              <a:t>関係者により構成される。</a:t>
            </a:r>
          </a:p>
          <a:p>
            <a:pPr lvl="2"/>
            <a:r>
              <a:rPr lang="ja-JP" altLang="en-US" dirty="0"/>
              <a:t>分科会のメンバは、年に</a:t>
            </a:r>
            <a:r>
              <a:rPr lang="en-US" altLang="ja-JP" dirty="0"/>
              <a:t>3</a:t>
            </a:r>
            <a:r>
              <a:rPr lang="ja-JP" altLang="en-US" dirty="0"/>
              <a:t>回程度ミーティングを行うとともに、メーリングリスト</a:t>
            </a:r>
            <a:r>
              <a:rPr lang="ja-JP" altLang="en-US" dirty="0" smtClean="0"/>
              <a:t>にて意見</a:t>
            </a:r>
            <a:r>
              <a:rPr lang="ja-JP" altLang="en-US" dirty="0"/>
              <a:t>交換を行う。また後述する環境を利用して</a:t>
            </a:r>
            <a:r>
              <a:rPr lang="ja-JP" altLang="en-US" dirty="0" smtClean="0"/>
              <a:t>、</a:t>
            </a:r>
            <a:r>
              <a:rPr lang="ja-JP" altLang="en-US" dirty="0"/>
              <a:t>自社のツールあるいはメンバが扱ったことのある有用なツールに関する、入手方法・利用方法等の情報</a:t>
            </a:r>
            <a:r>
              <a:rPr lang="ja-JP" altLang="en-US" dirty="0" smtClean="0"/>
              <a:t>を直接</a:t>
            </a:r>
            <a:r>
              <a:rPr lang="ja-JP" altLang="en-US" dirty="0"/>
              <a:t>編集する。</a:t>
            </a:r>
          </a:p>
          <a:p>
            <a:pPr lvl="1"/>
            <a:r>
              <a:rPr lang="ja-JP" altLang="en-US" dirty="0"/>
              <a:t>事務局は、ガイド編集のための環境を準備する。</a:t>
            </a:r>
          </a:p>
          <a:p>
            <a:pPr lvl="2"/>
            <a:r>
              <a:rPr lang="ja-JP" altLang="en-US" dirty="0"/>
              <a:t>事務局は環境内にガイドの骨子を用意する。</a:t>
            </a:r>
          </a:p>
          <a:p>
            <a:pPr lvl="2"/>
            <a:r>
              <a:rPr lang="ja-JP" altLang="en-US" dirty="0"/>
              <a:t>分科会メンバは、その骨子に加筆し、ガイドを精査していく。</a:t>
            </a:r>
          </a:p>
          <a:p>
            <a:pPr lvl="1"/>
            <a:r>
              <a:rPr lang="ja-JP" altLang="en-US" dirty="0" smtClean="0"/>
              <a:t>事務局</a:t>
            </a:r>
            <a:r>
              <a:rPr lang="ja-JP" altLang="en-US" dirty="0"/>
              <a:t>は</a:t>
            </a:r>
            <a:r>
              <a:rPr lang="ja-JP" altLang="en-US" dirty="0" smtClean="0"/>
              <a:t>、分科会で</a:t>
            </a:r>
            <a:r>
              <a:rPr lang="ja-JP" altLang="en-US" dirty="0"/>
              <a:t>の議論・作業をとりまとめ、技術委員会で報告する。</a:t>
            </a:r>
          </a:p>
          <a:p>
            <a:pPr lvl="1"/>
            <a:r>
              <a:rPr lang="ja-JP" altLang="en-US" dirty="0"/>
              <a:t>委員・社員は、委員会での報告に対してレビューを行う。</a:t>
            </a:r>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Tree>
    <p:extLst>
      <p:ext uri="{BB962C8B-B14F-4D97-AF65-F5344CB8AC3E}">
        <p14:creationId xmlns:p14="http://schemas.microsoft.com/office/powerpoint/2010/main" val="26209989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スケジュール</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graphicFrame>
        <p:nvGraphicFramePr>
          <p:cNvPr id="125" name="表 124"/>
          <p:cNvGraphicFramePr>
            <a:graphicFrameLocks noGrp="1"/>
          </p:cNvGraphicFramePr>
          <p:nvPr>
            <p:extLst>
              <p:ext uri="{D42A27DB-BD31-4B8C-83A1-F6EECF244321}">
                <p14:modId xmlns:p14="http://schemas.microsoft.com/office/powerpoint/2010/main" val="3092395597"/>
              </p:ext>
            </p:extLst>
          </p:nvPr>
        </p:nvGraphicFramePr>
        <p:xfrm>
          <a:off x="416491" y="1268761"/>
          <a:ext cx="9217027" cy="3546862"/>
        </p:xfrm>
        <a:graphic>
          <a:graphicData uri="http://schemas.openxmlformats.org/drawingml/2006/table">
            <a:tbl>
              <a:tblPr firstRow="1" bandRow="1">
                <a:tableStyleId>{21E4AEA4-8DFA-4A89-87EB-49C32662AFE0}</a:tableStyleId>
              </a:tblPr>
              <a:tblGrid>
                <a:gridCol w="3384381"/>
                <a:gridCol w="504056"/>
                <a:gridCol w="484806"/>
                <a:gridCol w="605473"/>
                <a:gridCol w="605473"/>
                <a:gridCol w="605473"/>
                <a:gridCol w="605473"/>
                <a:gridCol w="605473"/>
                <a:gridCol w="605473"/>
                <a:gridCol w="605473"/>
                <a:gridCol w="605473"/>
              </a:tblGrid>
              <a:tr h="258807">
                <a:tc>
                  <a:txBody>
                    <a:bodyPr/>
                    <a:lstStyle/>
                    <a:p>
                      <a:endParaRPr kumimoji="1" lang="ja-JP" altLang="en-US" dirty="0"/>
                    </a:p>
                  </a:txBody>
                  <a:tcPr/>
                </a:tc>
                <a:tc>
                  <a:txBody>
                    <a:bodyPr/>
                    <a:lstStyle/>
                    <a:p>
                      <a:pPr algn="ctr"/>
                      <a:r>
                        <a:rPr kumimoji="1" lang="ja-JP" altLang="en-US" smtClean="0"/>
                        <a:t>６</a:t>
                      </a:r>
                      <a:endParaRPr kumimoji="1" lang="ja-JP" altLang="en-US"/>
                    </a:p>
                  </a:txBody>
                  <a:tcPr/>
                </a:tc>
                <a:tc>
                  <a:txBody>
                    <a:bodyPr/>
                    <a:lstStyle/>
                    <a:p>
                      <a:pPr algn="ctr"/>
                      <a:r>
                        <a:rPr kumimoji="1" lang="ja-JP" altLang="en-US" smtClean="0"/>
                        <a:t>７</a:t>
                      </a:r>
                      <a:endParaRPr kumimoji="1" lang="ja-JP" altLang="en-US"/>
                    </a:p>
                  </a:txBody>
                  <a:tcPr/>
                </a:tc>
                <a:tc>
                  <a:txBody>
                    <a:bodyPr/>
                    <a:lstStyle/>
                    <a:p>
                      <a:pPr algn="ctr"/>
                      <a:r>
                        <a:rPr kumimoji="1" lang="ja-JP" altLang="en-US" dirty="0" smtClean="0"/>
                        <a:t>８</a:t>
                      </a:r>
                      <a:endParaRPr kumimoji="1" lang="ja-JP" altLang="en-US" dirty="0"/>
                    </a:p>
                  </a:txBody>
                  <a:tcPr/>
                </a:tc>
                <a:tc>
                  <a:txBody>
                    <a:bodyPr/>
                    <a:lstStyle/>
                    <a:p>
                      <a:pPr algn="ctr"/>
                      <a:r>
                        <a:rPr kumimoji="1" lang="ja-JP" altLang="en-US" smtClean="0"/>
                        <a:t>９</a:t>
                      </a:r>
                      <a:endParaRPr kumimoji="1" lang="ja-JP" altLang="en-US"/>
                    </a:p>
                  </a:txBody>
                  <a:tcPr/>
                </a:tc>
                <a:tc>
                  <a:txBody>
                    <a:bodyPr/>
                    <a:lstStyle/>
                    <a:p>
                      <a:pPr algn="ctr"/>
                      <a:r>
                        <a:rPr kumimoji="1" lang="ja-JP" altLang="en-US" smtClean="0"/>
                        <a:t>１０</a:t>
                      </a:r>
                      <a:endParaRPr kumimoji="1" lang="ja-JP" altLang="en-US"/>
                    </a:p>
                  </a:txBody>
                  <a:tcPr/>
                </a:tc>
                <a:tc>
                  <a:txBody>
                    <a:bodyPr/>
                    <a:lstStyle/>
                    <a:p>
                      <a:pPr algn="ctr"/>
                      <a:r>
                        <a:rPr kumimoji="1" lang="ja-JP" altLang="en-US" smtClean="0"/>
                        <a:t>１１</a:t>
                      </a:r>
                      <a:endParaRPr kumimoji="1" lang="ja-JP" altLang="en-US"/>
                    </a:p>
                  </a:txBody>
                  <a:tcPr/>
                </a:tc>
                <a:tc>
                  <a:txBody>
                    <a:bodyPr/>
                    <a:lstStyle/>
                    <a:p>
                      <a:pPr algn="ctr"/>
                      <a:r>
                        <a:rPr kumimoji="1" lang="ja-JP" altLang="en-US" smtClean="0"/>
                        <a:t>１２</a:t>
                      </a:r>
                      <a:endParaRPr kumimoji="1" lang="ja-JP" altLang="en-US"/>
                    </a:p>
                  </a:txBody>
                  <a:tcPr/>
                </a:tc>
                <a:tc>
                  <a:txBody>
                    <a:bodyPr/>
                    <a:lstStyle/>
                    <a:p>
                      <a:pPr algn="ctr"/>
                      <a:r>
                        <a:rPr kumimoji="1" lang="ja-JP" altLang="en-US" smtClean="0"/>
                        <a:t>１</a:t>
                      </a:r>
                      <a:endParaRPr kumimoji="1" lang="ja-JP" altLang="en-US"/>
                    </a:p>
                  </a:txBody>
                  <a:tcPr/>
                </a:tc>
                <a:tc>
                  <a:txBody>
                    <a:bodyPr/>
                    <a:lstStyle/>
                    <a:p>
                      <a:pPr algn="ctr"/>
                      <a:r>
                        <a:rPr kumimoji="1" lang="ja-JP" altLang="en-US" smtClean="0"/>
                        <a:t>２</a:t>
                      </a:r>
                      <a:endParaRPr kumimoji="1" lang="ja-JP" altLang="en-US"/>
                    </a:p>
                  </a:txBody>
                  <a:tcPr/>
                </a:tc>
                <a:tc>
                  <a:txBody>
                    <a:bodyPr/>
                    <a:lstStyle/>
                    <a:p>
                      <a:pPr algn="ctr"/>
                      <a:r>
                        <a:rPr kumimoji="1" lang="ja-JP" altLang="en-US" smtClean="0"/>
                        <a:t>３</a:t>
                      </a:r>
                      <a:endParaRPr kumimoji="1" lang="ja-JP" altLang="en-US"/>
                    </a:p>
                  </a:txBody>
                  <a:tcPr/>
                </a:tc>
              </a:tr>
              <a:tr h="718551">
                <a:tc>
                  <a:txBody>
                    <a:bodyPr/>
                    <a:lstStyle/>
                    <a:p>
                      <a:r>
                        <a:rPr kumimoji="1" lang="en-US" altLang="ja-JP" dirty="0" smtClean="0"/>
                        <a:t>1. </a:t>
                      </a:r>
                      <a:r>
                        <a:rPr kumimoji="1" lang="ja-JP" altLang="en-US" dirty="0" smtClean="0"/>
                        <a:t>オープンデータガイド（活用編）</a:t>
                      </a:r>
                    </a:p>
                  </a:txBody>
                  <a:tcPr anchor="ct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r>
              <a:tr h="669263">
                <a:tc>
                  <a:txBody>
                    <a:bodyPr/>
                    <a:lstStyle/>
                    <a:p>
                      <a:r>
                        <a:rPr kumimoji="1" lang="en-US" altLang="ja-JP" dirty="0" smtClean="0"/>
                        <a:t>2.</a:t>
                      </a:r>
                      <a:r>
                        <a:rPr kumimoji="1" lang="ja-JP" altLang="en-US" dirty="0" smtClean="0"/>
                        <a:t> オープンデータガイド（公開編）</a:t>
                      </a:r>
                    </a:p>
                  </a:txBody>
                  <a:tcPr anchor="ct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r>
              <a:tr h="1052023">
                <a:tc>
                  <a:txBody>
                    <a:bodyPr/>
                    <a:lstStyle/>
                    <a:p>
                      <a:r>
                        <a:rPr kumimoji="1" lang="en-US" altLang="ja-JP" dirty="0" smtClean="0"/>
                        <a:t>3.</a:t>
                      </a:r>
                      <a:r>
                        <a:rPr kumimoji="1" lang="ja-JP" altLang="en-US" dirty="0" smtClean="0"/>
                        <a:t> データの利活用・公開に有用なツール集</a:t>
                      </a:r>
                    </a:p>
                  </a:txBody>
                  <a:tcPr anchor="ct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817465">
                <a:tc>
                  <a:txBody>
                    <a:bodyPr/>
                    <a:lstStyle/>
                    <a:p>
                      <a:r>
                        <a:rPr kumimoji="1" lang="ja-JP" altLang="en-US" dirty="0" smtClean="0"/>
                        <a:t>技術委員会</a:t>
                      </a:r>
                      <a:endParaRPr kumimoji="1" lang="ja-JP" altLang="en-US" dirty="0"/>
                    </a:p>
                  </a:txBody>
                  <a:tcPr anchor="ct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r>
            </a:tbl>
          </a:graphicData>
        </a:graphic>
      </p:graphicFrame>
      <p:sp>
        <p:nvSpPr>
          <p:cNvPr id="126" name="右矢印 125"/>
          <p:cNvSpPr/>
          <p:nvPr/>
        </p:nvSpPr>
        <p:spPr bwMode="auto">
          <a:xfrm>
            <a:off x="3901268" y="1688124"/>
            <a:ext cx="1254477" cy="2308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27" name="テキスト ボックス 126"/>
          <p:cNvSpPr txBox="1"/>
          <p:nvPr/>
        </p:nvSpPr>
        <p:spPr>
          <a:xfrm>
            <a:off x="3914547" y="1572708"/>
            <a:ext cx="1107996"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シナリオ洗い出し</a:t>
            </a:r>
          </a:p>
        </p:txBody>
      </p:sp>
      <p:sp>
        <p:nvSpPr>
          <p:cNvPr id="128" name="右矢印 127"/>
          <p:cNvSpPr/>
          <p:nvPr/>
        </p:nvSpPr>
        <p:spPr bwMode="auto">
          <a:xfrm>
            <a:off x="5151790" y="1700808"/>
            <a:ext cx="593298" cy="202232"/>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29" name="テキスト ボックス 128"/>
          <p:cNvSpPr txBox="1"/>
          <p:nvPr/>
        </p:nvSpPr>
        <p:spPr>
          <a:xfrm>
            <a:off x="4977201" y="1553586"/>
            <a:ext cx="877163"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シナリオ整理</a:t>
            </a:r>
          </a:p>
        </p:txBody>
      </p:sp>
      <p:sp>
        <p:nvSpPr>
          <p:cNvPr id="130" name="右矢印 129"/>
          <p:cNvSpPr/>
          <p:nvPr/>
        </p:nvSpPr>
        <p:spPr bwMode="auto">
          <a:xfrm>
            <a:off x="5754216" y="1708220"/>
            <a:ext cx="1728192" cy="216024"/>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31" name="テキスト ボックス 130"/>
          <p:cNvSpPr txBox="1"/>
          <p:nvPr/>
        </p:nvSpPr>
        <p:spPr>
          <a:xfrm>
            <a:off x="6186264" y="1564204"/>
            <a:ext cx="992579"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ガイド原稿執筆</a:t>
            </a:r>
          </a:p>
        </p:txBody>
      </p:sp>
      <p:sp>
        <p:nvSpPr>
          <p:cNvPr id="132" name="右矢印 131"/>
          <p:cNvSpPr/>
          <p:nvPr/>
        </p:nvSpPr>
        <p:spPr bwMode="auto">
          <a:xfrm>
            <a:off x="7449779" y="1708220"/>
            <a:ext cx="1463661" cy="235873"/>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33" name="テキスト ボックス 132"/>
          <p:cNvSpPr txBox="1"/>
          <p:nvPr/>
        </p:nvSpPr>
        <p:spPr>
          <a:xfrm>
            <a:off x="7652108" y="1561856"/>
            <a:ext cx="992579"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ガイド原稿精査</a:t>
            </a:r>
          </a:p>
        </p:txBody>
      </p:sp>
      <p:sp>
        <p:nvSpPr>
          <p:cNvPr id="136" name="右矢印 135"/>
          <p:cNvSpPr/>
          <p:nvPr/>
        </p:nvSpPr>
        <p:spPr bwMode="auto">
          <a:xfrm>
            <a:off x="3909024" y="3253983"/>
            <a:ext cx="1242765" cy="210330"/>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37" name="テキスト ボックス 136"/>
          <p:cNvSpPr txBox="1"/>
          <p:nvPr/>
        </p:nvSpPr>
        <p:spPr>
          <a:xfrm>
            <a:off x="4193064" y="3103223"/>
            <a:ext cx="761747"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ツール調査</a:t>
            </a:r>
          </a:p>
        </p:txBody>
      </p:sp>
      <p:sp>
        <p:nvSpPr>
          <p:cNvPr id="138" name="右矢印 137"/>
          <p:cNvSpPr/>
          <p:nvPr/>
        </p:nvSpPr>
        <p:spPr bwMode="auto">
          <a:xfrm>
            <a:off x="5336605" y="3353548"/>
            <a:ext cx="368186" cy="226875"/>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39" name="テキスト ボックス 138"/>
          <p:cNvSpPr txBox="1"/>
          <p:nvPr/>
        </p:nvSpPr>
        <p:spPr>
          <a:xfrm>
            <a:off x="5122392" y="3068960"/>
            <a:ext cx="646331" cy="3693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調査結果</a:t>
            </a:r>
          </a:p>
          <a:p>
            <a:r>
              <a:rPr kumimoji="1" lang="ja-JP" altLang="en-US" sz="900" dirty="0" smtClean="0">
                <a:solidFill>
                  <a:schemeClr val="bg2"/>
                </a:solidFill>
                <a:latin typeface="+mn-ea"/>
                <a:ea typeface="+mn-ea"/>
                <a:cs typeface="ヒラギノ角ゴ ProN W6"/>
              </a:rPr>
              <a:t>整理</a:t>
            </a:r>
          </a:p>
        </p:txBody>
      </p:sp>
      <p:sp>
        <p:nvSpPr>
          <p:cNvPr id="140" name="右矢印 139"/>
          <p:cNvSpPr/>
          <p:nvPr/>
        </p:nvSpPr>
        <p:spPr bwMode="auto">
          <a:xfrm>
            <a:off x="5704791" y="3364043"/>
            <a:ext cx="1728192" cy="216024"/>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41" name="テキスト ボックス 140"/>
          <p:cNvSpPr txBox="1"/>
          <p:nvPr/>
        </p:nvSpPr>
        <p:spPr>
          <a:xfrm>
            <a:off x="6164069" y="3196404"/>
            <a:ext cx="877163"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ツール集執筆</a:t>
            </a:r>
          </a:p>
        </p:txBody>
      </p:sp>
      <p:sp>
        <p:nvSpPr>
          <p:cNvPr id="142" name="右矢印 141"/>
          <p:cNvSpPr/>
          <p:nvPr/>
        </p:nvSpPr>
        <p:spPr bwMode="auto">
          <a:xfrm>
            <a:off x="7430717" y="3375148"/>
            <a:ext cx="1482723" cy="215413"/>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43" name="テキスト ボックス 142"/>
          <p:cNvSpPr txBox="1"/>
          <p:nvPr/>
        </p:nvSpPr>
        <p:spPr>
          <a:xfrm>
            <a:off x="7748245" y="3219854"/>
            <a:ext cx="877163"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ツール集精査</a:t>
            </a:r>
          </a:p>
        </p:txBody>
      </p:sp>
      <p:sp>
        <p:nvSpPr>
          <p:cNvPr id="144" name="右矢印 143"/>
          <p:cNvSpPr/>
          <p:nvPr/>
        </p:nvSpPr>
        <p:spPr bwMode="auto">
          <a:xfrm>
            <a:off x="5148966" y="2497803"/>
            <a:ext cx="1152128" cy="216024"/>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mn-ea"/>
              <a:ea typeface="+mn-ea"/>
            </a:endParaRPr>
          </a:p>
        </p:txBody>
      </p:sp>
      <p:sp>
        <p:nvSpPr>
          <p:cNvPr id="145" name="テキスト ボックス 144"/>
          <p:cNvSpPr txBox="1"/>
          <p:nvPr/>
        </p:nvSpPr>
        <p:spPr>
          <a:xfrm>
            <a:off x="5079510" y="2353134"/>
            <a:ext cx="1223412"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現状調査・課題抽出</a:t>
            </a:r>
          </a:p>
        </p:txBody>
      </p:sp>
      <p:sp>
        <p:nvSpPr>
          <p:cNvPr id="146" name="右矢印 145"/>
          <p:cNvSpPr/>
          <p:nvPr/>
        </p:nvSpPr>
        <p:spPr bwMode="auto">
          <a:xfrm>
            <a:off x="6272852" y="2497803"/>
            <a:ext cx="1157865" cy="220165"/>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47" name="テキスト ボックス 146"/>
          <p:cNvSpPr txBox="1"/>
          <p:nvPr/>
        </p:nvSpPr>
        <p:spPr>
          <a:xfrm>
            <a:off x="6507852" y="2371893"/>
            <a:ext cx="646331"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改訂作業</a:t>
            </a:r>
          </a:p>
        </p:txBody>
      </p:sp>
      <p:sp>
        <p:nvSpPr>
          <p:cNvPr id="148" name="右矢印 147"/>
          <p:cNvSpPr/>
          <p:nvPr/>
        </p:nvSpPr>
        <p:spPr bwMode="auto">
          <a:xfrm>
            <a:off x="7424980" y="2508296"/>
            <a:ext cx="1324513" cy="204717"/>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49" name="テキスト ボックス 148"/>
          <p:cNvSpPr txBox="1"/>
          <p:nvPr/>
        </p:nvSpPr>
        <p:spPr>
          <a:xfrm>
            <a:off x="7302406" y="2348880"/>
            <a:ext cx="1569660"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レビューとフィードバック</a:t>
            </a:r>
          </a:p>
        </p:txBody>
      </p:sp>
      <p:sp>
        <p:nvSpPr>
          <p:cNvPr id="154" name="テキスト ボックス 153"/>
          <p:cNvSpPr txBox="1"/>
          <p:nvPr/>
        </p:nvSpPr>
        <p:spPr>
          <a:xfrm>
            <a:off x="4369342" y="4006225"/>
            <a:ext cx="607859" cy="430887"/>
          </a:xfrm>
          <a:prstGeom prst="rect">
            <a:avLst/>
          </a:prstGeom>
          <a:noFill/>
        </p:spPr>
        <p:txBody>
          <a:bodyPr wrap="none" rtlCol="0">
            <a:spAutoFit/>
          </a:bodyPr>
          <a:lstStyle/>
          <a:p>
            <a:r>
              <a:rPr kumimoji="1" lang="ja-JP" altLang="en-US" sz="1100" b="1" smtClean="0">
                <a:solidFill>
                  <a:schemeClr val="bg2"/>
                </a:solidFill>
                <a:latin typeface="+mn-ea"/>
                <a:ea typeface="+mn-ea"/>
                <a:cs typeface="ヒラギノ角ゴ ProN W6"/>
              </a:rPr>
              <a:t>★</a:t>
            </a:r>
            <a:endParaRPr kumimoji="1" lang="en-US" altLang="ja-JP" sz="1100" b="1" smtClean="0">
              <a:solidFill>
                <a:schemeClr val="bg2"/>
              </a:solidFill>
              <a:latin typeface="+mn-ea"/>
              <a:ea typeface="+mn-ea"/>
              <a:cs typeface="ヒラギノ角ゴ ProN W6"/>
            </a:endParaRPr>
          </a:p>
          <a:p>
            <a:r>
              <a:rPr kumimoji="1" lang="ja-JP" altLang="en-US" sz="1100" b="1" smtClean="0">
                <a:solidFill>
                  <a:schemeClr val="bg2"/>
                </a:solidFill>
                <a:latin typeface="+mn-ea"/>
                <a:ea typeface="+mn-ea"/>
                <a:cs typeface="ヒラギノ角ゴ ProN W6"/>
              </a:rPr>
              <a:t>第１回</a:t>
            </a:r>
            <a:endParaRPr kumimoji="1" lang="ja-JP" altLang="en-US" sz="1100" b="1" dirty="0" smtClean="0">
              <a:solidFill>
                <a:schemeClr val="bg2"/>
              </a:solidFill>
              <a:latin typeface="+mn-ea"/>
              <a:ea typeface="+mn-ea"/>
              <a:cs typeface="ヒラギノ角ゴ ProN W6"/>
            </a:endParaRPr>
          </a:p>
        </p:txBody>
      </p:sp>
      <p:sp>
        <p:nvSpPr>
          <p:cNvPr id="155" name="テキスト ボックス 154"/>
          <p:cNvSpPr txBox="1"/>
          <p:nvPr/>
        </p:nvSpPr>
        <p:spPr>
          <a:xfrm>
            <a:off x="5593478" y="4005064"/>
            <a:ext cx="607859" cy="430887"/>
          </a:xfrm>
          <a:prstGeom prst="rect">
            <a:avLst/>
          </a:prstGeom>
          <a:noFill/>
        </p:spPr>
        <p:txBody>
          <a:bodyPr wrap="none" rtlCol="0">
            <a:spAutoFit/>
          </a:bodyPr>
          <a:lstStyle/>
          <a:p>
            <a:r>
              <a:rPr kumimoji="1" lang="ja-JP" altLang="en-US" sz="1100" b="1" smtClean="0">
                <a:solidFill>
                  <a:schemeClr val="bg2"/>
                </a:solidFill>
                <a:latin typeface="+mn-ea"/>
                <a:ea typeface="+mn-ea"/>
                <a:cs typeface="ヒラギノ角ゴ ProN W6"/>
              </a:rPr>
              <a:t>★</a:t>
            </a:r>
            <a:endParaRPr kumimoji="1" lang="en-US" altLang="ja-JP" sz="1100" b="1" smtClean="0">
              <a:solidFill>
                <a:schemeClr val="bg2"/>
              </a:solidFill>
              <a:latin typeface="+mn-ea"/>
              <a:ea typeface="+mn-ea"/>
              <a:cs typeface="ヒラギノ角ゴ ProN W6"/>
            </a:endParaRPr>
          </a:p>
          <a:p>
            <a:r>
              <a:rPr kumimoji="1" lang="ja-JP" altLang="en-US" sz="1100" b="1" smtClean="0">
                <a:solidFill>
                  <a:schemeClr val="bg2"/>
                </a:solidFill>
                <a:latin typeface="+mn-ea"/>
                <a:ea typeface="+mn-ea"/>
                <a:cs typeface="ヒラギノ角ゴ ProN W6"/>
              </a:rPr>
              <a:t>第２回</a:t>
            </a:r>
            <a:endParaRPr kumimoji="1" lang="ja-JP" altLang="en-US" sz="1100" b="1" dirty="0" smtClean="0">
              <a:solidFill>
                <a:schemeClr val="bg2"/>
              </a:solidFill>
              <a:latin typeface="+mn-ea"/>
              <a:ea typeface="+mn-ea"/>
              <a:cs typeface="ヒラギノ角ゴ ProN W6"/>
            </a:endParaRPr>
          </a:p>
        </p:txBody>
      </p:sp>
      <p:sp>
        <p:nvSpPr>
          <p:cNvPr id="156" name="テキスト ボックス 155"/>
          <p:cNvSpPr txBox="1"/>
          <p:nvPr/>
        </p:nvSpPr>
        <p:spPr>
          <a:xfrm>
            <a:off x="7033638" y="4005064"/>
            <a:ext cx="607859" cy="430887"/>
          </a:xfrm>
          <a:prstGeom prst="rect">
            <a:avLst/>
          </a:prstGeom>
          <a:noFill/>
        </p:spPr>
        <p:txBody>
          <a:bodyPr wrap="none" rtlCol="0">
            <a:spAutoFit/>
          </a:bodyPr>
          <a:lstStyle/>
          <a:p>
            <a:r>
              <a:rPr kumimoji="1" lang="ja-JP" altLang="en-US" sz="1100" b="1" smtClean="0">
                <a:solidFill>
                  <a:schemeClr val="bg2"/>
                </a:solidFill>
                <a:latin typeface="+mn-ea"/>
                <a:ea typeface="+mn-ea"/>
                <a:cs typeface="ヒラギノ角ゴ ProN W6"/>
              </a:rPr>
              <a:t>★</a:t>
            </a:r>
            <a:endParaRPr kumimoji="1" lang="en-US" altLang="ja-JP" sz="1100" b="1" smtClean="0">
              <a:solidFill>
                <a:schemeClr val="bg2"/>
              </a:solidFill>
              <a:latin typeface="+mn-ea"/>
              <a:ea typeface="+mn-ea"/>
              <a:cs typeface="ヒラギノ角ゴ ProN W6"/>
            </a:endParaRPr>
          </a:p>
          <a:p>
            <a:r>
              <a:rPr kumimoji="1" lang="ja-JP" altLang="en-US" sz="1100" b="1" smtClean="0">
                <a:solidFill>
                  <a:schemeClr val="bg2"/>
                </a:solidFill>
                <a:latin typeface="+mn-ea"/>
                <a:ea typeface="+mn-ea"/>
                <a:cs typeface="ヒラギノ角ゴ ProN W6"/>
              </a:rPr>
              <a:t>第３回</a:t>
            </a:r>
            <a:endParaRPr kumimoji="1" lang="ja-JP" altLang="en-US" sz="1100" b="1" dirty="0" smtClean="0">
              <a:solidFill>
                <a:schemeClr val="bg2"/>
              </a:solidFill>
              <a:latin typeface="+mn-ea"/>
              <a:ea typeface="+mn-ea"/>
              <a:cs typeface="ヒラギノ角ゴ ProN W6"/>
            </a:endParaRPr>
          </a:p>
        </p:txBody>
      </p:sp>
      <p:sp>
        <p:nvSpPr>
          <p:cNvPr id="157" name="テキスト ボックス 156"/>
          <p:cNvSpPr txBox="1"/>
          <p:nvPr/>
        </p:nvSpPr>
        <p:spPr>
          <a:xfrm>
            <a:off x="8460710" y="4005064"/>
            <a:ext cx="607859" cy="430887"/>
          </a:xfrm>
          <a:prstGeom prst="rect">
            <a:avLst/>
          </a:prstGeom>
          <a:noFill/>
        </p:spPr>
        <p:txBody>
          <a:bodyPr wrap="none" rtlCol="0">
            <a:spAutoFit/>
          </a:bodyPr>
          <a:lstStyle/>
          <a:p>
            <a:r>
              <a:rPr kumimoji="1" lang="ja-JP" altLang="en-US" sz="1100" b="1" smtClean="0">
                <a:solidFill>
                  <a:schemeClr val="bg2"/>
                </a:solidFill>
                <a:latin typeface="+mn-ea"/>
                <a:ea typeface="+mn-ea"/>
                <a:cs typeface="ヒラギノ角ゴ ProN W6"/>
              </a:rPr>
              <a:t>★</a:t>
            </a:r>
            <a:endParaRPr kumimoji="1" lang="en-US" altLang="ja-JP" sz="1100" b="1" smtClean="0">
              <a:solidFill>
                <a:schemeClr val="bg2"/>
              </a:solidFill>
              <a:latin typeface="+mn-ea"/>
              <a:ea typeface="+mn-ea"/>
              <a:cs typeface="ヒラギノ角ゴ ProN W6"/>
            </a:endParaRPr>
          </a:p>
          <a:p>
            <a:r>
              <a:rPr kumimoji="1" lang="ja-JP" altLang="en-US" sz="1100" b="1" smtClean="0">
                <a:solidFill>
                  <a:schemeClr val="bg2"/>
                </a:solidFill>
                <a:latin typeface="+mn-ea"/>
                <a:ea typeface="+mn-ea"/>
                <a:cs typeface="ヒラギノ角ゴ ProN W6"/>
              </a:rPr>
              <a:t>第４回</a:t>
            </a:r>
            <a:endParaRPr kumimoji="1" lang="ja-JP" altLang="en-US" sz="1100" b="1" dirty="0" smtClean="0">
              <a:solidFill>
                <a:schemeClr val="bg2"/>
              </a:solidFill>
              <a:latin typeface="+mn-ea"/>
              <a:ea typeface="+mn-ea"/>
              <a:cs typeface="ヒラギノ角ゴ ProN W6"/>
            </a:endParaRPr>
          </a:p>
        </p:txBody>
      </p:sp>
      <p:sp>
        <p:nvSpPr>
          <p:cNvPr id="158" name="右矢印 157"/>
          <p:cNvSpPr/>
          <p:nvPr/>
        </p:nvSpPr>
        <p:spPr bwMode="auto">
          <a:xfrm>
            <a:off x="4656454" y="3666576"/>
            <a:ext cx="680152" cy="192454"/>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59" name="テキスト ボックス 158"/>
          <p:cNvSpPr txBox="1"/>
          <p:nvPr/>
        </p:nvSpPr>
        <p:spPr>
          <a:xfrm>
            <a:off x="4334252" y="3573016"/>
            <a:ext cx="1338828"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社員等からツール収集</a:t>
            </a:r>
          </a:p>
        </p:txBody>
      </p:sp>
      <p:sp>
        <p:nvSpPr>
          <p:cNvPr id="160" name="右矢印 159"/>
          <p:cNvSpPr/>
          <p:nvPr/>
        </p:nvSpPr>
        <p:spPr bwMode="auto">
          <a:xfrm>
            <a:off x="4808983" y="1978546"/>
            <a:ext cx="648073" cy="226318"/>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161" name="テキスト ボックス 160"/>
          <p:cNvSpPr txBox="1"/>
          <p:nvPr/>
        </p:nvSpPr>
        <p:spPr>
          <a:xfrm>
            <a:off x="4520952" y="1858616"/>
            <a:ext cx="992579"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アンケート実施</a:t>
            </a:r>
          </a:p>
        </p:txBody>
      </p:sp>
      <p:sp>
        <p:nvSpPr>
          <p:cNvPr id="3" name="角丸四角形 2"/>
          <p:cNvSpPr/>
          <p:nvPr/>
        </p:nvSpPr>
        <p:spPr bwMode="auto">
          <a:xfrm>
            <a:off x="4382584" y="4400070"/>
            <a:ext cx="786440" cy="272060"/>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lang="ja-JP" altLang="en-US" sz="1200" dirty="0" smtClean="0">
                <a:latin typeface="+mn-ea"/>
                <a:ea typeface="+mn-ea"/>
              </a:rPr>
              <a:t>分科会発足</a:t>
            </a:r>
            <a:endParaRPr kumimoji="0" lang="ja-JP" altLang="en-US" sz="1200" b="0" i="0" u="none" strike="noStrike" cap="none" normalizeH="0" baseline="0" dirty="0" smtClean="0">
              <a:ln>
                <a:noFill/>
              </a:ln>
              <a:solidFill>
                <a:schemeClr val="tx1"/>
              </a:solidFill>
              <a:effectLst/>
              <a:latin typeface="+mn-ea"/>
              <a:ea typeface="+mn-ea"/>
            </a:endParaRPr>
          </a:p>
        </p:txBody>
      </p:sp>
      <p:sp>
        <p:nvSpPr>
          <p:cNvPr id="53" name="角丸四角形 52"/>
          <p:cNvSpPr/>
          <p:nvPr/>
        </p:nvSpPr>
        <p:spPr bwMode="auto">
          <a:xfrm>
            <a:off x="5447377" y="4400069"/>
            <a:ext cx="786440" cy="272060"/>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lang="ja-JP" altLang="en-US" sz="1200" dirty="0" smtClean="0">
                <a:latin typeface="+mn-ea"/>
                <a:ea typeface="+mn-ea"/>
              </a:rPr>
              <a:t>分科会報告</a:t>
            </a:r>
            <a:endParaRPr kumimoji="0" lang="ja-JP" altLang="en-US" sz="1200" b="0" i="0" u="none" strike="noStrike" cap="none" normalizeH="0" baseline="0" dirty="0" smtClean="0">
              <a:ln>
                <a:noFill/>
              </a:ln>
              <a:solidFill>
                <a:schemeClr val="tx1"/>
              </a:solidFill>
              <a:effectLst/>
              <a:latin typeface="+mn-ea"/>
              <a:ea typeface="+mn-ea"/>
            </a:endParaRPr>
          </a:p>
        </p:txBody>
      </p:sp>
      <p:sp>
        <p:nvSpPr>
          <p:cNvPr id="54" name="角丸四角形 53"/>
          <p:cNvSpPr/>
          <p:nvPr/>
        </p:nvSpPr>
        <p:spPr bwMode="auto">
          <a:xfrm>
            <a:off x="6902864" y="4400069"/>
            <a:ext cx="786440" cy="272060"/>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lang="ja-JP" altLang="en-US" sz="1200" dirty="0" smtClean="0">
                <a:latin typeface="+mn-ea"/>
                <a:ea typeface="+mn-ea"/>
              </a:rPr>
              <a:t>分科会報告</a:t>
            </a:r>
            <a:endParaRPr kumimoji="0" lang="ja-JP" altLang="en-US" sz="1200" b="0" i="0" u="none" strike="noStrike" cap="none" normalizeH="0" baseline="0" dirty="0" smtClean="0">
              <a:ln>
                <a:noFill/>
              </a:ln>
              <a:solidFill>
                <a:schemeClr val="tx1"/>
              </a:solidFill>
              <a:effectLst/>
              <a:latin typeface="+mn-ea"/>
              <a:ea typeface="+mn-ea"/>
            </a:endParaRPr>
          </a:p>
        </p:txBody>
      </p:sp>
      <p:sp>
        <p:nvSpPr>
          <p:cNvPr id="55" name="角丸四角形 54"/>
          <p:cNvSpPr/>
          <p:nvPr/>
        </p:nvSpPr>
        <p:spPr bwMode="auto">
          <a:xfrm>
            <a:off x="8049344" y="4400069"/>
            <a:ext cx="1127730" cy="247055"/>
          </a:xfrm>
          <a:prstGeom prst="roundRect">
            <a:avLst/>
          </a:prstGeom>
          <a:solidFill>
            <a:srgbClr val="C00000"/>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lang="ja-JP" altLang="en-US" sz="1200" dirty="0" smtClean="0">
                <a:latin typeface="+mn-ea"/>
                <a:ea typeface="+mn-ea"/>
              </a:rPr>
              <a:t>年間とりまとめ</a:t>
            </a:r>
            <a:endParaRPr kumimoji="0" lang="ja-JP" altLang="en-US" sz="1200" b="0" i="0" u="none" strike="noStrike" cap="none" normalizeH="0" baseline="0" dirty="0" smtClean="0">
              <a:ln>
                <a:noFill/>
              </a:ln>
              <a:solidFill>
                <a:schemeClr val="tx1"/>
              </a:solidFill>
              <a:effectLst/>
              <a:latin typeface="+mn-ea"/>
              <a:ea typeface="+mn-ea"/>
            </a:endParaRPr>
          </a:p>
        </p:txBody>
      </p:sp>
      <p:sp>
        <p:nvSpPr>
          <p:cNvPr id="39" name="右矢印 38"/>
          <p:cNvSpPr/>
          <p:nvPr/>
        </p:nvSpPr>
        <p:spPr bwMode="auto">
          <a:xfrm>
            <a:off x="5470123" y="1978546"/>
            <a:ext cx="648073" cy="226318"/>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40" name="テキスト ボックス 39"/>
          <p:cNvSpPr txBox="1"/>
          <p:nvPr/>
        </p:nvSpPr>
        <p:spPr>
          <a:xfrm>
            <a:off x="5385048" y="1858616"/>
            <a:ext cx="877163"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編集環境準備</a:t>
            </a:r>
          </a:p>
        </p:txBody>
      </p:sp>
      <p:sp>
        <p:nvSpPr>
          <p:cNvPr id="41" name="右矢印 40"/>
          <p:cNvSpPr/>
          <p:nvPr/>
        </p:nvSpPr>
        <p:spPr bwMode="auto">
          <a:xfrm>
            <a:off x="6609184" y="2060848"/>
            <a:ext cx="1728192" cy="216024"/>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42" name="テキスト ボックス 41"/>
          <p:cNvSpPr txBox="1"/>
          <p:nvPr/>
        </p:nvSpPr>
        <p:spPr>
          <a:xfrm>
            <a:off x="6393160" y="1916832"/>
            <a:ext cx="2377574" cy="230832"/>
          </a:xfrm>
          <a:prstGeom prst="rect">
            <a:avLst/>
          </a:prstGeom>
          <a:noFill/>
        </p:spPr>
        <p:txBody>
          <a:bodyPr wrap="none" rtlCol="0">
            <a:spAutoFit/>
          </a:bodyPr>
          <a:lstStyle/>
          <a:p>
            <a:pPr algn="l"/>
            <a:r>
              <a:rPr kumimoji="1" lang="ja-JP" altLang="en-US" sz="900" smtClean="0">
                <a:solidFill>
                  <a:schemeClr val="bg2"/>
                </a:solidFill>
                <a:latin typeface="+mn-ea"/>
                <a:ea typeface="+mn-ea"/>
                <a:cs typeface="ヒラギノ角ゴ ProN W6"/>
              </a:rPr>
              <a:t>（必要に応じて）サンプルプログラム準備</a:t>
            </a:r>
            <a:endParaRPr kumimoji="1" lang="ja-JP" altLang="en-US" sz="900" dirty="0" smtClean="0">
              <a:solidFill>
                <a:schemeClr val="bg2"/>
              </a:solidFill>
              <a:latin typeface="+mn-ea"/>
              <a:ea typeface="+mn-ea"/>
              <a:cs typeface="ヒラギノ角ゴ ProN W6"/>
            </a:endParaRPr>
          </a:p>
        </p:txBody>
      </p:sp>
      <p:sp>
        <p:nvSpPr>
          <p:cNvPr id="43" name="右矢印 42"/>
          <p:cNvSpPr/>
          <p:nvPr/>
        </p:nvSpPr>
        <p:spPr bwMode="auto">
          <a:xfrm>
            <a:off x="6609184" y="3717032"/>
            <a:ext cx="1728192" cy="216024"/>
          </a:xfrm>
          <a:prstGeom prst="rightArrow">
            <a:avLst/>
          </a:prstGeom>
          <a:solidFill>
            <a:schemeClr val="accent2"/>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mn-ea"/>
              <a:ea typeface="+mn-ea"/>
            </a:endParaRPr>
          </a:p>
        </p:txBody>
      </p:sp>
      <p:sp>
        <p:nvSpPr>
          <p:cNvPr id="44" name="テキスト ボックス 43"/>
          <p:cNvSpPr txBox="1"/>
          <p:nvPr/>
        </p:nvSpPr>
        <p:spPr>
          <a:xfrm>
            <a:off x="6177136" y="3573016"/>
            <a:ext cx="3185487" cy="230832"/>
          </a:xfrm>
          <a:prstGeom prst="rect">
            <a:avLst/>
          </a:prstGeom>
          <a:noFill/>
        </p:spPr>
        <p:txBody>
          <a:bodyPr wrap="none" rtlCol="0">
            <a:spAutoFit/>
          </a:bodyPr>
          <a:lstStyle/>
          <a:p>
            <a:pPr algn="l"/>
            <a:r>
              <a:rPr kumimoji="1" lang="ja-JP" altLang="en-US" sz="900" dirty="0" smtClean="0">
                <a:solidFill>
                  <a:schemeClr val="bg2"/>
                </a:solidFill>
                <a:latin typeface="+mn-ea"/>
                <a:ea typeface="+mn-ea"/>
                <a:cs typeface="ヒラギノ角ゴ ProN W6"/>
              </a:rPr>
              <a:t>（必要に応じて）サンプルプログラム・新規ツールの検討</a:t>
            </a:r>
          </a:p>
        </p:txBody>
      </p:sp>
    </p:spTree>
    <p:extLst>
      <p:ext uri="{BB962C8B-B14F-4D97-AF65-F5344CB8AC3E}">
        <p14:creationId xmlns:p14="http://schemas.microsoft.com/office/powerpoint/2010/main" val="3351440887"/>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プレゼンテーション1" id="{9B8CA500-AB32-4A3C-B93E-CD492E224271}" vid="{D4CAFFFE-67A0-4DF2-B2F2-6BD9ABF8F007}"/>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1116</Words>
  <Application>Microsoft Office PowerPoint</Application>
  <PresentationFormat>A4 210 x 297 mm</PresentationFormat>
  <Paragraphs>178</Paragraphs>
  <Slides>11</Slides>
  <Notes>0</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VLEDパワポ基本テンプレート</vt:lpstr>
      <vt:lpstr>2015年度技術委員会の目標と 検討項目（案）</vt:lpstr>
      <vt:lpstr>技術委員会の目標</vt:lpstr>
      <vt:lpstr>1. オープンデータガイド（活用編）</vt:lpstr>
      <vt:lpstr>1. オープンデータガイド（活用編）</vt:lpstr>
      <vt:lpstr>2. オープンデータガイド（公開編）</vt:lpstr>
      <vt:lpstr>3. データの利活用・公開に有用なツール集</vt:lpstr>
      <vt:lpstr>3. データの利活用・公開に有用なツール集</vt:lpstr>
      <vt:lpstr>3. データの利活用・公開に有用なツール集</vt:lpstr>
      <vt:lpstr>スケジュール</vt:lpstr>
      <vt:lpstr>技術委員会での議題案</vt:lpstr>
      <vt:lpstr>PowerPoint プレゼンテーション</vt:lpstr>
    </vt:vector>
  </TitlesOfParts>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2015-02-01T00:57:09Z</dcterms:created>
  <dcterms:modified xsi:type="dcterms:W3CDTF">2015-09-08T07:01:29Z</dcterms:modified>
</cp:coreProperties>
</file>