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53" r:id="rId1"/>
  </p:sldMasterIdLst>
  <p:notesMasterIdLst>
    <p:notesMasterId r:id="rId8"/>
  </p:notesMasterIdLst>
  <p:handoutMasterIdLst>
    <p:handoutMasterId r:id="rId9"/>
  </p:handoutMasterIdLst>
  <p:sldIdLst>
    <p:sldId id="269" r:id="rId2"/>
    <p:sldId id="270" r:id="rId3"/>
    <p:sldId id="274" r:id="rId4"/>
    <p:sldId id="273" r:id="rId5"/>
    <p:sldId id="271" r:id="rId6"/>
    <p:sldId id="267" r:id="rId7"/>
  </p:sldIdLst>
  <p:sldSz cx="9906000" cy="6858000" type="A4"/>
  <p:notesSz cx="7099300" cy="10234613"/>
  <p:defaultTextStyle>
    <a:defPPr>
      <a:defRPr lang="ko-KR"/>
    </a:defPPr>
    <a:lvl1pPr algn="ctr" rtl="0" fontAlgn="base" latinLnBrk="1">
      <a:spcBef>
        <a:spcPct val="0"/>
      </a:spcBef>
      <a:spcAft>
        <a:spcPct val="0"/>
      </a:spcAft>
      <a:defRPr sz="1800" kern="1200">
        <a:solidFill>
          <a:schemeClr val="tx1"/>
        </a:solidFill>
        <a:latin typeface="ＤＦＧ華康ゴシック体W5" pitchFamily="50" charset="-128"/>
        <a:ea typeface="ＤＦＧ華康ゴシック体W5" pitchFamily="50" charset="-128"/>
        <a:cs typeface="+mn-cs"/>
      </a:defRPr>
    </a:lvl1pPr>
    <a:lvl2pPr marL="336271" algn="ctr" rtl="0" fontAlgn="base" latinLnBrk="1">
      <a:spcBef>
        <a:spcPct val="0"/>
      </a:spcBef>
      <a:spcAft>
        <a:spcPct val="0"/>
      </a:spcAft>
      <a:defRPr sz="1800" kern="1200">
        <a:solidFill>
          <a:schemeClr val="tx1"/>
        </a:solidFill>
        <a:latin typeface="ＤＦＧ華康ゴシック体W5" pitchFamily="50" charset="-128"/>
        <a:ea typeface="ＤＦＧ華康ゴシック体W5" pitchFamily="50" charset="-128"/>
        <a:cs typeface="+mn-cs"/>
      </a:defRPr>
    </a:lvl2pPr>
    <a:lvl3pPr marL="672541" algn="ctr" rtl="0" fontAlgn="base" latinLnBrk="1">
      <a:spcBef>
        <a:spcPct val="0"/>
      </a:spcBef>
      <a:spcAft>
        <a:spcPct val="0"/>
      </a:spcAft>
      <a:defRPr sz="1800" kern="1200">
        <a:solidFill>
          <a:schemeClr val="tx1"/>
        </a:solidFill>
        <a:latin typeface="ＤＦＧ華康ゴシック体W5" pitchFamily="50" charset="-128"/>
        <a:ea typeface="ＤＦＧ華康ゴシック体W5" pitchFamily="50" charset="-128"/>
        <a:cs typeface="+mn-cs"/>
      </a:defRPr>
    </a:lvl3pPr>
    <a:lvl4pPr marL="1008812" algn="ctr" rtl="0" fontAlgn="base" latinLnBrk="1">
      <a:spcBef>
        <a:spcPct val="0"/>
      </a:spcBef>
      <a:spcAft>
        <a:spcPct val="0"/>
      </a:spcAft>
      <a:defRPr sz="1800" kern="1200">
        <a:solidFill>
          <a:schemeClr val="tx1"/>
        </a:solidFill>
        <a:latin typeface="ＤＦＧ華康ゴシック体W5" pitchFamily="50" charset="-128"/>
        <a:ea typeface="ＤＦＧ華康ゴシック体W5" pitchFamily="50" charset="-128"/>
        <a:cs typeface="+mn-cs"/>
      </a:defRPr>
    </a:lvl4pPr>
    <a:lvl5pPr marL="1345082" algn="ctr" rtl="0" fontAlgn="base" latinLnBrk="1">
      <a:spcBef>
        <a:spcPct val="0"/>
      </a:spcBef>
      <a:spcAft>
        <a:spcPct val="0"/>
      </a:spcAft>
      <a:defRPr sz="1800" kern="1200">
        <a:solidFill>
          <a:schemeClr val="tx1"/>
        </a:solidFill>
        <a:latin typeface="ＤＦＧ華康ゴシック体W5" pitchFamily="50" charset="-128"/>
        <a:ea typeface="ＤＦＧ華康ゴシック体W5" pitchFamily="50" charset="-128"/>
        <a:cs typeface="+mn-cs"/>
      </a:defRPr>
    </a:lvl5pPr>
    <a:lvl6pPr marL="1681353" algn="l" defTabSz="672541" rtl="0" eaLnBrk="1" latinLnBrk="0" hangingPunct="1">
      <a:defRPr sz="1800" kern="1200">
        <a:solidFill>
          <a:schemeClr val="tx1"/>
        </a:solidFill>
        <a:latin typeface="ＤＦＧ華康ゴシック体W5" pitchFamily="50" charset="-128"/>
        <a:ea typeface="ＤＦＧ華康ゴシック体W5" pitchFamily="50" charset="-128"/>
        <a:cs typeface="+mn-cs"/>
      </a:defRPr>
    </a:lvl6pPr>
    <a:lvl7pPr marL="2017624" algn="l" defTabSz="672541" rtl="0" eaLnBrk="1" latinLnBrk="0" hangingPunct="1">
      <a:defRPr sz="1800" kern="1200">
        <a:solidFill>
          <a:schemeClr val="tx1"/>
        </a:solidFill>
        <a:latin typeface="ＤＦＧ華康ゴシック体W5" pitchFamily="50" charset="-128"/>
        <a:ea typeface="ＤＦＧ華康ゴシック体W5" pitchFamily="50" charset="-128"/>
        <a:cs typeface="+mn-cs"/>
      </a:defRPr>
    </a:lvl7pPr>
    <a:lvl8pPr marL="2353894" algn="l" defTabSz="672541" rtl="0" eaLnBrk="1" latinLnBrk="0" hangingPunct="1">
      <a:defRPr sz="1800" kern="1200">
        <a:solidFill>
          <a:schemeClr val="tx1"/>
        </a:solidFill>
        <a:latin typeface="ＤＦＧ華康ゴシック体W5" pitchFamily="50" charset="-128"/>
        <a:ea typeface="ＤＦＧ華康ゴシック体W5" pitchFamily="50" charset="-128"/>
        <a:cs typeface="+mn-cs"/>
      </a:defRPr>
    </a:lvl8pPr>
    <a:lvl9pPr marL="2690165" algn="l" defTabSz="672541" rtl="0" eaLnBrk="1" latinLnBrk="0" hangingPunct="1">
      <a:defRPr sz="1800" kern="1200">
        <a:solidFill>
          <a:schemeClr val="tx1"/>
        </a:solidFill>
        <a:latin typeface="ＤＦＧ華康ゴシック体W5" pitchFamily="50" charset="-128"/>
        <a:ea typeface="ＤＦＧ華康ゴシック体W5" pitchFamily="50" charset="-128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4180">
          <p15:clr>
            <a:srgbClr val="A4A3A4"/>
          </p15:clr>
        </p15:guide>
        <p15:guide id="2" pos="5984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3225">
          <p15:clr>
            <a:srgbClr val="A4A3A4"/>
          </p15:clr>
        </p15:guide>
        <p15:guide id="2" pos="223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3333FF"/>
    <a:srgbClr val="669900"/>
    <a:srgbClr val="FFFFFF"/>
    <a:srgbClr val="336699"/>
    <a:srgbClr val="E2D9B6"/>
    <a:srgbClr val="EAEAEA"/>
    <a:srgbClr val="003366"/>
    <a:srgbClr val="FF9933"/>
    <a:srgbClr val="DDDD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17292A2E-F333-43FB-9621-5CBBE7FDCDCB}" styleName="淡色 2 - アクセント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5A111915-BE36-4E01-A7E5-04B1672EAD32}" styleName="淡色 2 - アクセント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5C22544A-7EE6-4342-B048-85BDC9FD1C3A}" styleName="中間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EC20E35-A176-4012-BC5E-935CFFF8708E}" styleName="中間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73A0DAA-6AF3-43AB-8588-CEC1D06C72B9}" styleName="中間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202B0CA-FC54-4496-8BCA-5EF66A818D29}" styleName="濃色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7E9639D4-E3E2-4D34-9284-5A2195B3D0D7}" styleName="淡色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616DA210-FB5B-4158-B5E0-FEB733F419BA}" styleName="淡色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69012ECD-51FC-41F1-AA8D-1B2483CD663E}" styleName="淡色 2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C083E6E3-FA7D-4D7B-A595-EF9225AFEA82}" styleName="淡色 1 - アクセント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793D81CF-94F2-401A-BA57-92F5A7B2D0C5}" styleName="中間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9D7B26C5-4107-4FEC-AEDC-1716B250A1EF}" styleName="淡色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912C8C85-51F0-491E-9774-3900AFEF0FD7}" styleName="淡色スタイル 2 - アクセント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9DCAF9ED-07DC-4A11-8D7F-57B35C25682E}" styleName="中間 1 - アクセント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72833802-FEF1-4C79-8D5D-14CF1EAF98D9}" styleName="淡色 2 - アクセント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85BE263C-DBD7-4A20-BB59-AAB30ACAA65A}" styleName="中間 3 - アクセント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6E25E649-3F16-4E02-A733-19D2CDBF48F0}" styleName="中間 3 - アクセント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6" autoAdjust="0"/>
    <p:restoredTop sz="99566" autoAdjust="0"/>
  </p:normalViewPr>
  <p:slideViewPr>
    <p:cSldViewPr>
      <p:cViewPr varScale="1">
        <p:scale>
          <a:sx n="73" d="100"/>
          <a:sy n="73" d="100"/>
        </p:scale>
        <p:origin x="-456" y="-90"/>
      </p:cViewPr>
      <p:guideLst>
        <p:guide orient="horz" pos="4180"/>
        <p:guide pos="5984"/>
      </p:guideLst>
    </p:cSldViewPr>
  </p:slideViewPr>
  <p:outlineViewPr>
    <p:cViewPr>
      <p:scale>
        <a:sx n="33" d="100"/>
        <a:sy n="33" d="100"/>
      </p:scale>
      <p:origin x="0" y="43987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200" d="100"/>
        <a:sy n="200" d="100"/>
      </p:scale>
      <p:origin x="0" y="61400"/>
    </p:cViewPr>
  </p:sorterViewPr>
  <p:notesViewPr>
    <p:cSldViewPr>
      <p:cViewPr varScale="1">
        <p:scale>
          <a:sx n="91" d="100"/>
          <a:sy n="91" d="100"/>
        </p:scale>
        <p:origin x="-2772" y="-102"/>
      </p:cViewPr>
      <p:guideLst>
        <p:guide orient="horz" pos="3225"/>
        <p:guide pos="2234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5905" y="9726067"/>
            <a:ext cx="3073400" cy="5085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8848" tIns="49427" rIns="98848" bIns="49427" numCol="1" anchor="b" anchorCtr="0" compatLnSpc="1">
            <a:prstTxWarp prst="textNoShape">
              <a:avLst/>
            </a:prstTxWarp>
          </a:bodyPr>
          <a:lstStyle>
            <a:lvl1pPr algn="r" defTabSz="989047">
              <a:defRPr kumimoji="1" sz="1100" smtClean="0">
                <a:latin typeface="ＭＳ Ｐゴシック" pitchFamily="50" charset="-128"/>
                <a:ea typeface="ＭＳ Ｐゴシック" pitchFamily="50" charset="-128"/>
              </a:defRPr>
            </a:lvl1pPr>
          </a:lstStyle>
          <a:p>
            <a:pPr>
              <a:defRPr/>
            </a:pPr>
            <a:fld id="{434E4037-DC3D-481B-8B35-431345498003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73569616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3"/>
            <a:ext cx="3073400" cy="508552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none" lIns="98848" tIns="49427" rIns="98848" bIns="49427" numCol="1" anchor="ctr" anchorCtr="0" compatLnSpc="1">
            <a:prstTxWarp prst="textNoShape">
              <a:avLst/>
            </a:prstTxWarp>
          </a:bodyPr>
          <a:lstStyle>
            <a:lvl1pPr algn="l" defTabSz="989047">
              <a:defRPr kumimoji="1" sz="1100" smtClean="0">
                <a:latin typeface="ＭＳ Ｐ明朝" pitchFamily="18" charset="-128"/>
                <a:ea typeface="ＭＳ Ｐ明朝" pitchFamily="18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83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5905" y="3"/>
            <a:ext cx="3073400" cy="508552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none" lIns="98848" tIns="49427" rIns="98848" bIns="49427" numCol="1" anchor="ctr" anchorCtr="0" compatLnSpc="1">
            <a:prstTxWarp prst="textNoShape">
              <a:avLst/>
            </a:prstTxWarp>
          </a:bodyPr>
          <a:lstStyle>
            <a:lvl1pPr algn="r" defTabSz="989047">
              <a:defRPr kumimoji="1" sz="1100" smtClean="0">
                <a:latin typeface="ＭＳ Ｐ明朝" pitchFamily="18" charset="-128"/>
                <a:ea typeface="ＭＳ Ｐ明朝" pitchFamily="18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70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74700" y="766763"/>
            <a:ext cx="5549900" cy="38417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83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47739" y="4861448"/>
            <a:ext cx="5203825" cy="4607166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none" lIns="98848" tIns="49427" rIns="98848" bIns="49427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 smtClean="0"/>
              <a:t>マスター テキストの書式設定</a:t>
            </a:r>
          </a:p>
          <a:p>
            <a:pPr lvl="1"/>
            <a:r>
              <a:rPr lang="ja-JP" altLang="en-US" noProof="0" smtClean="0"/>
              <a:t>第 2 レベル</a:t>
            </a:r>
          </a:p>
          <a:p>
            <a:pPr lvl="2"/>
            <a:r>
              <a:rPr lang="ja-JP" altLang="en-US" noProof="0" smtClean="0"/>
              <a:t>第 3 レベル</a:t>
            </a:r>
          </a:p>
          <a:p>
            <a:pPr lvl="3"/>
            <a:r>
              <a:rPr lang="ja-JP" altLang="en-US" noProof="0" smtClean="0"/>
              <a:t>第 4 レベル</a:t>
            </a:r>
          </a:p>
          <a:p>
            <a:pPr lvl="4"/>
            <a:r>
              <a:rPr lang="ja-JP" altLang="en-US" noProof="0" smtClean="0"/>
              <a:t>第 5 レベル</a:t>
            </a:r>
          </a:p>
        </p:txBody>
      </p:sp>
      <p:sp>
        <p:nvSpPr>
          <p:cNvPr id="583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9726067"/>
            <a:ext cx="3073400" cy="508552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none" lIns="98848" tIns="49427" rIns="98848" bIns="49427" numCol="1" anchor="b" anchorCtr="0" compatLnSpc="1">
            <a:prstTxWarp prst="textNoShape">
              <a:avLst/>
            </a:prstTxWarp>
          </a:bodyPr>
          <a:lstStyle>
            <a:lvl1pPr algn="l" defTabSz="989047">
              <a:defRPr kumimoji="1" sz="1100" smtClean="0">
                <a:latin typeface="ＭＳ Ｐ明朝" pitchFamily="18" charset="-128"/>
                <a:ea typeface="ＭＳ Ｐ明朝" pitchFamily="18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83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5905" y="9726067"/>
            <a:ext cx="3073400" cy="508552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none" lIns="98848" tIns="49427" rIns="98848" bIns="49427" numCol="1" anchor="b" anchorCtr="0" compatLnSpc="1">
            <a:prstTxWarp prst="textNoShape">
              <a:avLst/>
            </a:prstTxWarp>
          </a:bodyPr>
          <a:lstStyle>
            <a:lvl1pPr algn="r" defTabSz="989047">
              <a:defRPr kumimoji="1" sz="1100" smtClean="0">
                <a:latin typeface="ＭＳ Ｐ明朝" pitchFamily="18" charset="-128"/>
                <a:ea typeface="ＭＳ Ｐ明朝" pitchFamily="18" charset="-128"/>
              </a:defRPr>
            </a:lvl1pPr>
          </a:lstStyle>
          <a:p>
            <a:pPr>
              <a:defRPr/>
            </a:pPr>
            <a:fld id="{7743D88F-1C60-4A18-8316-3E48C676585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42609636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latinLnBrk="1" hangingPunct="0">
      <a:spcBef>
        <a:spcPct val="30000"/>
      </a:spcBef>
      <a:spcAft>
        <a:spcPct val="0"/>
      </a:spcAft>
      <a:defRPr kumimoji="1" sz="900" kern="1200">
        <a:solidFill>
          <a:schemeClr val="tx1"/>
        </a:solidFill>
        <a:latin typeface="ＭＳ Ｐ明朝" pitchFamily="18" charset="-128"/>
        <a:ea typeface="ＭＳ Ｐ明朝" pitchFamily="18" charset="-128"/>
        <a:cs typeface="+mn-cs"/>
      </a:defRPr>
    </a:lvl1pPr>
    <a:lvl2pPr marL="336271" algn="l" rtl="0" eaLnBrk="0" fontAlgn="base" latinLnBrk="1" hangingPunct="0">
      <a:spcBef>
        <a:spcPct val="30000"/>
      </a:spcBef>
      <a:spcAft>
        <a:spcPct val="0"/>
      </a:spcAft>
      <a:defRPr kumimoji="1" sz="900" kern="1200">
        <a:solidFill>
          <a:schemeClr val="tx1"/>
        </a:solidFill>
        <a:latin typeface="ＭＳ Ｐ明朝" pitchFamily="18" charset="-128"/>
        <a:ea typeface="ＭＳ Ｐ明朝" pitchFamily="18" charset="-128"/>
        <a:cs typeface="+mn-cs"/>
      </a:defRPr>
    </a:lvl2pPr>
    <a:lvl3pPr marL="672541" algn="l" rtl="0" eaLnBrk="0" fontAlgn="base" latinLnBrk="1" hangingPunct="0">
      <a:spcBef>
        <a:spcPct val="30000"/>
      </a:spcBef>
      <a:spcAft>
        <a:spcPct val="0"/>
      </a:spcAft>
      <a:defRPr kumimoji="1" sz="900" kern="1200">
        <a:solidFill>
          <a:schemeClr val="tx1"/>
        </a:solidFill>
        <a:latin typeface="ＭＳ Ｐ明朝" pitchFamily="18" charset="-128"/>
        <a:ea typeface="ＭＳ Ｐ明朝" pitchFamily="18" charset="-128"/>
        <a:cs typeface="+mn-cs"/>
      </a:defRPr>
    </a:lvl3pPr>
    <a:lvl4pPr marL="1008812" algn="l" rtl="0" eaLnBrk="0" fontAlgn="base" latinLnBrk="1" hangingPunct="0">
      <a:spcBef>
        <a:spcPct val="30000"/>
      </a:spcBef>
      <a:spcAft>
        <a:spcPct val="0"/>
      </a:spcAft>
      <a:defRPr kumimoji="1" sz="900" kern="1200">
        <a:solidFill>
          <a:schemeClr val="tx1"/>
        </a:solidFill>
        <a:latin typeface="ＭＳ Ｐ明朝" pitchFamily="18" charset="-128"/>
        <a:ea typeface="ＭＳ Ｐ明朝" pitchFamily="18" charset="-128"/>
        <a:cs typeface="+mn-cs"/>
      </a:defRPr>
    </a:lvl4pPr>
    <a:lvl5pPr marL="1345082" algn="l" rtl="0" eaLnBrk="0" fontAlgn="base" latinLnBrk="1" hangingPunct="0">
      <a:spcBef>
        <a:spcPct val="30000"/>
      </a:spcBef>
      <a:spcAft>
        <a:spcPct val="0"/>
      </a:spcAft>
      <a:defRPr kumimoji="1" sz="900" kern="1200">
        <a:solidFill>
          <a:schemeClr val="tx1"/>
        </a:solidFill>
        <a:latin typeface="ＭＳ Ｐ明朝" pitchFamily="18" charset="-128"/>
        <a:ea typeface="ＭＳ Ｐ明朝" pitchFamily="18" charset="-128"/>
        <a:cs typeface="+mn-cs"/>
      </a:defRPr>
    </a:lvl5pPr>
    <a:lvl6pPr marL="1681353" algn="l" defTabSz="672541" rtl="0" eaLnBrk="1" latinLnBrk="0" hangingPunct="1">
      <a:defRPr kumimoji="1" sz="900" kern="1200">
        <a:solidFill>
          <a:schemeClr val="tx1"/>
        </a:solidFill>
        <a:latin typeface="+mn-lt"/>
        <a:ea typeface="+mn-ea"/>
        <a:cs typeface="+mn-cs"/>
      </a:defRPr>
    </a:lvl6pPr>
    <a:lvl7pPr marL="2017624" algn="l" defTabSz="672541" rtl="0" eaLnBrk="1" latinLnBrk="0" hangingPunct="1">
      <a:defRPr kumimoji="1" sz="900" kern="1200">
        <a:solidFill>
          <a:schemeClr val="tx1"/>
        </a:solidFill>
        <a:latin typeface="+mn-lt"/>
        <a:ea typeface="+mn-ea"/>
        <a:cs typeface="+mn-cs"/>
      </a:defRPr>
    </a:lvl7pPr>
    <a:lvl8pPr marL="2353894" algn="l" defTabSz="672541" rtl="0" eaLnBrk="1" latinLnBrk="0" hangingPunct="1">
      <a:defRPr kumimoji="1" sz="900" kern="1200">
        <a:solidFill>
          <a:schemeClr val="tx1"/>
        </a:solidFill>
        <a:latin typeface="+mn-lt"/>
        <a:ea typeface="+mn-ea"/>
        <a:cs typeface="+mn-cs"/>
      </a:defRPr>
    </a:lvl8pPr>
    <a:lvl9pPr marL="2690165" algn="l" defTabSz="672541" rtl="0" eaLnBrk="1" latinLnBrk="0" hangingPunct="1">
      <a:defRPr kumimoji="1" sz="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4886" name="Rectangle 6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2792760" y="5134039"/>
            <a:ext cx="6912767" cy="375677"/>
          </a:xfrm>
          <a:ln w="12700" cap="sq">
            <a:headEnd type="none" w="sm" len="sm"/>
            <a:tailEnd type="none" w="sm" len="sm"/>
          </a:ln>
        </p:spPr>
        <p:txBody>
          <a:bodyPr wrap="square" lIns="67245" rIns="67245" anchorCtr="0">
            <a:spAutoFit/>
          </a:bodyPr>
          <a:lstStyle>
            <a:lvl1pPr marL="0" indent="0" algn="l">
              <a:lnSpc>
                <a:spcPct val="100000"/>
              </a:lnSpc>
              <a:spcBef>
                <a:spcPct val="0"/>
              </a:spcBef>
              <a:buFont typeface="平成明朝" pitchFamily="17" charset="-128"/>
              <a:buNone/>
              <a:defRPr sz="2000">
                <a:solidFill>
                  <a:schemeClr val="bg2">
                    <a:lumMod val="50000"/>
                    <a:lumOff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1pPr>
          </a:lstStyle>
          <a:p>
            <a:r>
              <a:rPr lang="ja-JP" altLang="en-US" smtClean="0"/>
              <a:t>マスター サブタイトルの書式設定</a:t>
            </a:r>
            <a:endParaRPr lang="ja-JP" altLang="en-US" dirty="0"/>
          </a:p>
        </p:txBody>
      </p:sp>
      <p:sp>
        <p:nvSpPr>
          <p:cNvPr id="1914885" name="Rectangle 5"/>
          <p:cNvSpPr>
            <a:spLocks noGrp="1" noChangeArrowheads="1"/>
          </p:cNvSpPr>
          <p:nvPr>
            <p:ph type="ctrTitle" sz="quarter"/>
          </p:nvPr>
        </p:nvSpPr>
        <p:spPr>
          <a:xfrm>
            <a:off x="2792760" y="3084681"/>
            <a:ext cx="6912767" cy="560343"/>
          </a:xfrm>
          <a:ln w="12700" cap="sq">
            <a:headEnd type="none" w="sm" len="sm"/>
            <a:tailEnd type="none" w="sm" len="sm"/>
          </a:ln>
        </p:spPr>
        <p:txBody>
          <a:bodyPr wrap="square" lIns="67245" tIns="33622" rIns="67245" bIns="33622" anchor="b">
            <a:spAutoFit/>
          </a:bodyPr>
          <a:lstStyle>
            <a:lvl1pPr algn="l">
              <a:defRPr sz="3200" b="1" i="0">
                <a:solidFill>
                  <a:srgbClr val="404040"/>
                </a:solidFill>
                <a:latin typeface="メイリオ"/>
                <a:ea typeface="メイリオ"/>
                <a:cs typeface="メイリオ"/>
              </a:defRPr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 dirty="0"/>
          </a:p>
        </p:txBody>
      </p:sp>
      <p:sp>
        <p:nvSpPr>
          <p:cNvPr id="4" name="テキスト ボックス 3"/>
          <p:cNvSpPr txBox="1"/>
          <p:nvPr userDrawn="1"/>
        </p:nvSpPr>
        <p:spPr>
          <a:xfrm>
            <a:off x="2792760" y="2557264"/>
            <a:ext cx="7113240" cy="369332"/>
          </a:xfrm>
          <a:prstGeom prst="rect">
            <a:avLst/>
          </a:prstGeom>
          <a:solidFill>
            <a:schemeClr val="accent2"/>
          </a:solidFill>
          <a:ln>
            <a:solidFill>
              <a:srgbClr val="1F497D"/>
            </a:solidFill>
          </a:ln>
        </p:spPr>
        <p:txBody>
          <a:bodyPr wrap="square" rtlCol="0">
            <a:spAutoFit/>
          </a:bodyPr>
          <a:lstStyle/>
          <a:p>
            <a:pPr algn="l"/>
            <a:endParaRPr kumimoji="1" lang="ja-JP" altLang="en-US" dirty="0" smtClean="0">
              <a:latin typeface="ヒラギノ角ゴ ProN W6"/>
              <a:ea typeface="ヒラギノ角ゴ ProN W6"/>
              <a:cs typeface="ヒラギノ角ゴ ProN W6"/>
            </a:endParaRPr>
          </a:p>
        </p:txBody>
      </p:sp>
      <p:pic>
        <p:nvPicPr>
          <p:cNvPr id="5" name="Picture 2" descr="本法人の設立が承認されました。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985" y="1968470"/>
            <a:ext cx="2646293" cy="19442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テキスト プレースホルダー 6"/>
          <p:cNvSpPr>
            <a:spLocks noGrp="1"/>
          </p:cNvSpPr>
          <p:nvPr>
            <p:ph type="body" sz="quarter" idx="10"/>
          </p:nvPr>
        </p:nvSpPr>
        <p:spPr>
          <a:xfrm>
            <a:off x="2792760" y="2557264"/>
            <a:ext cx="7113240" cy="369332"/>
          </a:xfrm>
        </p:spPr>
        <p:txBody>
          <a:bodyPr anchor="ctr" anchorCtr="0"/>
          <a:lstStyle>
            <a:lvl1pPr marL="0" indent="0">
              <a:buNone/>
              <a:defRPr b="1">
                <a:solidFill>
                  <a:schemeClr val="tx1"/>
                </a:solidFill>
              </a:defRPr>
            </a:lvl1pPr>
          </a:lstStyle>
          <a:p>
            <a:pPr lvl="0"/>
            <a:endParaRPr kumimoji="1" lang="ja-JP" altLang="en-US" dirty="0" smtClean="0"/>
          </a:p>
        </p:txBody>
      </p:sp>
      <p:sp>
        <p:nvSpPr>
          <p:cNvPr id="11" name="Rectangle 6"/>
          <p:cNvSpPr txBox="1">
            <a:spLocks noChangeArrowheads="1"/>
          </p:cNvSpPr>
          <p:nvPr userDrawn="1"/>
        </p:nvSpPr>
        <p:spPr bwMode="auto">
          <a:xfrm>
            <a:off x="2798084" y="5707166"/>
            <a:ext cx="6912767" cy="314122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vert="horz" wrap="square" lIns="67245" tIns="33622" rIns="67245" bIns="33622" numCol="1" anchor="t" anchorCtr="0" compatLnSpc="1">
            <a:prstTxWarp prst="textNoShape">
              <a:avLst/>
            </a:prstTxWarp>
            <a:spAutoFit/>
          </a:bodyPr>
          <a:lstStyle>
            <a:lvl1pPr marL="0" indent="0" algn="l" defTabSz="972616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accent2"/>
              </a:buClr>
              <a:buFont typeface="平成明朝" pitchFamily="17" charset="-128"/>
              <a:buNone/>
              <a:tabLst>
                <a:tab pos="775291" algn="l"/>
              </a:tabLst>
              <a:defRPr kumimoji="1" sz="2400" b="0" i="0" baseline="0">
                <a:solidFill>
                  <a:schemeClr val="bg2">
                    <a:lumMod val="50000"/>
                    <a:lumOff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itchFamily="50" charset="-128"/>
              </a:defRPr>
            </a:lvl1pPr>
            <a:lvl2pPr marL="533400" indent="-177800" algn="l" defTabSz="972616" rtl="0" eaLnBrk="1" fontAlgn="base" hangingPunct="1">
              <a:spcBef>
                <a:spcPct val="35000"/>
              </a:spcBef>
              <a:spcAft>
                <a:spcPct val="0"/>
              </a:spcAft>
              <a:buClr>
                <a:schemeClr val="bg1"/>
              </a:buClr>
              <a:buSzPct val="75000"/>
              <a:buFont typeface="ヒラギノ角ゴ ProN W3"/>
              <a:buChar char="▶"/>
              <a:tabLst>
                <a:tab pos="533400" algn="l"/>
              </a:tabLst>
              <a:defRPr kumimoji="1" sz="1800" baseline="0">
                <a:solidFill>
                  <a:srgbClr val="464646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2pPr>
            <a:lvl3pPr marL="622300" indent="-88900" algn="l" defTabSz="972616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charset="2"/>
              <a:buChar char=""/>
              <a:tabLst>
                <a:tab pos="622300" algn="l"/>
              </a:tabLst>
              <a:defRPr kumimoji="1" sz="1500" baseline="0">
                <a:solidFill>
                  <a:srgbClr val="464646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3pPr>
            <a:lvl4pPr marL="923925" indent="-200025" algn="l" defTabSz="972616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3"/>
              </a:buClr>
              <a:buFont typeface="Wingdings" charset="2"/>
              <a:buChar char="u"/>
              <a:tabLst>
                <a:tab pos="924744" algn="l"/>
              </a:tabLst>
              <a:defRPr kumimoji="1" sz="1300" baseline="0">
                <a:solidFill>
                  <a:srgbClr val="464646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4pPr>
            <a:lvl5pPr marL="990130" indent="0" algn="l" defTabSz="972616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tabLst>
                <a:tab pos="990130" algn="l"/>
              </a:tabLst>
              <a:defRPr kumimoji="1" sz="1200" baseline="0">
                <a:solidFill>
                  <a:srgbClr val="464646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5pPr>
            <a:lvl6pPr marL="2322369" indent="-242862" algn="l" defTabSz="972616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tabLst>
                <a:tab pos="775291" algn="l"/>
              </a:tabLst>
              <a:defRPr kumimoji="1">
                <a:solidFill>
                  <a:srgbClr val="336699"/>
                </a:solidFill>
                <a:latin typeface="+mn-lt"/>
                <a:ea typeface="ＤＦＧ平成ゴシック体W3" pitchFamily="50" charset="-128"/>
              </a:defRPr>
            </a:lvl6pPr>
            <a:lvl7pPr marL="2658640" indent="-242862" algn="l" defTabSz="972616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tabLst>
                <a:tab pos="775291" algn="l"/>
              </a:tabLst>
              <a:defRPr kumimoji="1">
                <a:solidFill>
                  <a:srgbClr val="336699"/>
                </a:solidFill>
                <a:latin typeface="+mn-lt"/>
                <a:ea typeface="ＤＦＧ平成ゴシック体W3" pitchFamily="50" charset="-128"/>
              </a:defRPr>
            </a:lvl7pPr>
            <a:lvl8pPr marL="2994910" indent="-242862" algn="l" defTabSz="972616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tabLst>
                <a:tab pos="775291" algn="l"/>
              </a:tabLst>
              <a:defRPr kumimoji="1">
                <a:solidFill>
                  <a:srgbClr val="336699"/>
                </a:solidFill>
                <a:latin typeface="+mn-lt"/>
                <a:ea typeface="ＤＦＧ平成ゴシック体W3" pitchFamily="50" charset="-128"/>
              </a:defRPr>
            </a:lvl8pPr>
            <a:lvl9pPr marL="3331181" indent="-242862" algn="l" defTabSz="972616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tabLst>
                <a:tab pos="775291" algn="l"/>
              </a:tabLst>
              <a:defRPr kumimoji="1">
                <a:solidFill>
                  <a:srgbClr val="336699"/>
                </a:solidFill>
                <a:latin typeface="+mn-lt"/>
                <a:ea typeface="ＤＦＧ平成ゴシック体W3" pitchFamily="50" charset="-128"/>
              </a:defRPr>
            </a:lvl9pPr>
          </a:lstStyle>
          <a:p>
            <a:pPr algn="r" latinLnBrk="0"/>
            <a:r>
              <a:rPr lang="ja-JP" altLang="en-US" sz="1600" kern="0" dirty="0" smtClean="0"/>
              <a:t>オープン＆ビッグデータ活用・地方創生推進機構</a:t>
            </a:r>
            <a:r>
              <a:rPr lang="ja-JP" altLang="en-US" sz="1600" kern="0" baseline="0" dirty="0" smtClean="0"/>
              <a:t> 事務局</a:t>
            </a:r>
            <a:endParaRPr lang="ja-JP" altLang="en-US" sz="1600" kern="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aseline="0">
                <a:solidFill>
                  <a:schemeClr val="bg2">
                    <a:lumMod val="75000"/>
                    <a:lumOff val="25000"/>
                  </a:schemeClr>
                </a:solidFill>
                <a:latin typeface="Calibri" pitchFamily="34" charset="0"/>
              </a:defRPr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 anchor="t" anchorCtr="0"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00"/>
            </a:lvl4pPr>
            <a:lvl5pPr>
              <a:defRPr sz="1200"/>
            </a:lvl5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9168A96-8FC6-49A7-AAFF-8891F4FD4FE2}" type="slidenum">
              <a:rPr lang="ja-JP" altLang="en-US"/>
              <a:pPr/>
              <a:t>‹#›</a:t>
            </a:fld>
            <a:endParaRPr lang="en-US" altLang="ja-JP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112708" y="2225443"/>
            <a:ext cx="7090465" cy="1913424"/>
          </a:xfrm>
        </p:spPr>
        <p:txBody>
          <a:bodyPr/>
          <a:lstStyle>
            <a:lvl1pPr algn="l">
              <a:defRPr sz="4400" b="1" cap="none">
                <a:solidFill>
                  <a:schemeClr val="bg2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2112708" y="4431965"/>
            <a:ext cx="7090465" cy="1501093"/>
          </a:xfrm>
        </p:spPr>
        <p:txBody>
          <a:bodyPr/>
          <a:lstStyle>
            <a:lvl1pPr marL="0" indent="0" algn="l">
              <a:buNone/>
              <a:defRPr sz="2600">
                <a:solidFill>
                  <a:schemeClr val="bg2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1pPr>
            <a:lvl2pPr marL="336271" indent="0">
              <a:buNone/>
              <a:defRPr sz="1300"/>
            </a:lvl2pPr>
            <a:lvl3pPr marL="672541" indent="0">
              <a:buNone/>
              <a:defRPr sz="1200"/>
            </a:lvl3pPr>
            <a:lvl4pPr marL="1008812" indent="0">
              <a:buNone/>
              <a:defRPr sz="1000"/>
            </a:lvl4pPr>
            <a:lvl5pPr marL="1345082" indent="0">
              <a:buNone/>
              <a:defRPr sz="1000"/>
            </a:lvl5pPr>
            <a:lvl6pPr marL="1681353" indent="0">
              <a:buNone/>
              <a:defRPr sz="1000"/>
            </a:lvl6pPr>
            <a:lvl7pPr marL="2017624" indent="0">
              <a:buNone/>
              <a:defRPr sz="1000"/>
            </a:lvl7pPr>
            <a:lvl8pPr marL="2353894" indent="0">
              <a:buNone/>
              <a:defRPr sz="1000"/>
            </a:lvl8pPr>
            <a:lvl9pPr marL="2690165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2A7F7E3-2EA5-4E0E-99DF-9D27F789031C}" type="slidenum">
              <a:rPr lang="ja-JP" altLang="en-US"/>
              <a:pPr/>
              <a:t>‹#›</a:t>
            </a:fld>
            <a:endParaRPr lang="en-US" altLang="ja-JP"/>
          </a:p>
        </p:txBody>
      </p:sp>
      <p:sp>
        <p:nvSpPr>
          <p:cNvPr id="5" name="正方形/長方形 4"/>
          <p:cNvSpPr/>
          <p:nvPr userDrawn="1"/>
        </p:nvSpPr>
        <p:spPr bwMode="auto">
          <a:xfrm>
            <a:off x="0" y="0"/>
            <a:ext cx="9906000" cy="1128884"/>
          </a:xfrm>
          <a:prstGeom prst="rect">
            <a:avLst/>
          </a:prstGeom>
          <a:solidFill>
            <a:srgbClr val="FFFFFF"/>
          </a:solidFill>
          <a:ln w="38100" cap="sq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none" lIns="67254" tIns="33627" rIns="67254" bIns="33627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672541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ＤＦＧ華康ゴシック体W5" pitchFamily="50" charset="-128"/>
              <a:ea typeface="ＤＦＧ華康ゴシック体W5" pitchFamily="50" charset="-128"/>
            </a:endParaRPr>
          </a:p>
        </p:txBody>
      </p:sp>
      <p:sp>
        <p:nvSpPr>
          <p:cNvPr id="11" name="正方形/長方形 10"/>
          <p:cNvSpPr/>
          <p:nvPr userDrawn="1"/>
        </p:nvSpPr>
        <p:spPr bwMode="auto">
          <a:xfrm>
            <a:off x="1752600" y="2198705"/>
            <a:ext cx="154210" cy="3744895"/>
          </a:xfrm>
          <a:prstGeom prst="rect">
            <a:avLst/>
          </a:prstGeom>
          <a:solidFill>
            <a:schemeClr val="accent2"/>
          </a:solidFill>
          <a:ln w="38100" cap="sq" cmpd="sng" algn="ctr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none" lIns="67254" tIns="33627" rIns="67254" bIns="33627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672541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ＤＦＧ華康ゴシック体W5" pitchFamily="50" charset="-128"/>
              <a:ea typeface="ＤＦＧ華康ゴシック体W5" pitchFamily="50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_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351414" y="1322775"/>
            <a:ext cx="4515242" cy="5088353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 dirty="0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982586" y="1322775"/>
            <a:ext cx="4515243" cy="5088353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76C6A59-D97A-40CC-8D04-C7788F30EB56}" type="slidenum">
              <a:rPr lang="ja-JP" altLang="en-US"/>
              <a:pPr/>
              <a:t>‹#›</a:t>
            </a:fld>
            <a:endParaRPr lang="en-US" altLang="ja-JP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_縦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315789" y="1143000"/>
            <a:ext cx="9183247" cy="2514600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315789" y="3810001"/>
            <a:ext cx="9182040" cy="2601128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76C6A59-D97A-40CC-8D04-C7788F30EB56}" type="slidenum">
              <a:rPr lang="ja-JP" altLang="en-US"/>
              <a:pPr/>
              <a:t>‹#›</a:t>
            </a:fld>
            <a:endParaRPr lang="en-US" altLang="ja-JP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89EB0C9-E24B-463D-BB62-FF98DEA61778}" type="slidenum">
              <a:rPr lang="ja-JP" altLang="en-US"/>
              <a:pPr/>
              <a:t>‹#›</a:t>
            </a:fld>
            <a:endParaRPr lang="en-US" altLang="ja-JP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3D94DB2-09C9-4810-9F23-4FAAE8E978D7}" type="slidenum">
              <a:rPr lang="ja-JP" altLang="en-US"/>
              <a:pPr/>
              <a:t>‹#›</a:t>
            </a:fld>
            <a:endParaRPr lang="en-US" altLang="ja-JP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最後のペー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スライド番号プレースホルダー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B2DD74-10E0-4AB2-B6D0-27B412D7252C}" type="slidenum">
              <a:rPr lang="ja-JP" altLang="en-US" smtClean="0"/>
              <a:pPr/>
              <a:t>‹#›</a:t>
            </a:fld>
            <a:endParaRPr lang="en-US" altLang="ja-JP"/>
          </a:p>
        </p:txBody>
      </p:sp>
      <p:pic>
        <p:nvPicPr>
          <p:cNvPr id="4" name="Picture 2" descr="本法人の設立が承認されました。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49707" y="2492896"/>
            <a:ext cx="3332369" cy="24482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2794531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タイトル、コンテンツ、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64697" y="169366"/>
            <a:ext cx="9134339" cy="585081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351414" y="1272626"/>
            <a:ext cx="4515242" cy="5138501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quarter" idx="2"/>
          </p:nvPr>
        </p:nvSpPr>
        <p:spPr>
          <a:xfrm>
            <a:off x="4982586" y="1272626"/>
            <a:ext cx="4515243" cy="2457263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コンテンツ プレースホルダ 4"/>
          <p:cNvSpPr>
            <a:spLocks noGrp="1"/>
          </p:cNvSpPr>
          <p:nvPr>
            <p:ph sz="quarter" idx="3"/>
          </p:nvPr>
        </p:nvSpPr>
        <p:spPr>
          <a:xfrm>
            <a:off x="4982586" y="3930482"/>
            <a:ext cx="4515243" cy="2480645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6652962-3989-4FF4-990D-68B87D3CA273}" type="slidenum">
              <a:rPr lang="ja-JP" altLang="en-US"/>
              <a:pPr/>
              <a:t>‹#›</a:t>
            </a:fld>
            <a:endParaRPr lang="en-US" altLang="ja-JP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3871" name="Rectangle 15"/>
          <p:cNvSpPr>
            <a:spLocks noChangeArrowheads="1"/>
          </p:cNvSpPr>
          <p:nvPr/>
        </p:nvSpPr>
        <p:spPr bwMode="auto">
          <a:xfrm>
            <a:off x="0" y="1"/>
            <a:ext cx="9906000" cy="228599"/>
          </a:xfrm>
          <a:prstGeom prst="rect">
            <a:avLst/>
          </a:prstGeom>
          <a:solidFill>
            <a:schemeClr val="accent2"/>
          </a:solidFill>
          <a:ln>
            <a:solidFill>
              <a:schemeClr val="accent2"/>
            </a:solidFill>
            <a:headEnd type="none" w="sm" len="sm"/>
            <a:tailEnd type="none" w="sm" len="sm"/>
          </a:ln>
          <a:effectLst/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wrap="none" lIns="67254" tIns="33627" rIns="67254" bIns="33627" anchor="ctr"/>
          <a:lstStyle/>
          <a:p>
            <a:pPr algn="r">
              <a:defRPr/>
            </a:pPr>
            <a:r>
              <a:rPr lang="ja-JP" altLang="en-US" sz="1200" b="1" i="0" dirty="0" smtClean="0">
                <a:latin typeface="メイリオ"/>
                <a:ea typeface="メイリオ"/>
                <a:cs typeface="メイリオ"/>
              </a:rPr>
              <a:t>オープン＆ビッグデータ活用・地方創生推進機構</a:t>
            </a:r>
            <a:endParaRPr lang="en-US" altLang="ja-JP" sz="1200" b="1" i="0" dirty="0">
              <a:latin typeface="メイリオ"/>
              <a:ea typeface="メイリオ"/>
              <a:cs typeface="メイリオ"/>
            </a:endParaRPr>
          </a:p>
        </p:txBody>
      </p:sp>
      <p:sp>
        <p:nvSpPr>
          <p:cNvPr id="1913859" name="Line 3"/>
          <p:cNvSpPr>
            <a:spLocks noChangeShapeType="1"/>
          </p:cNvSpPr>
          <p:nvPr/>
        </p:nvSpPr>
        <p:spPr bwMode="auto">
          <a:xfrm>
            <a:off x="0" y="6576804"/>
            <a:ext cx="9906000" cy="0"/>
          </a:xfrm>
          <a:prstGeom prst="line">
            <a:avLst/>
          </a:prstGeom>
          <a:noFill/>
          <a:ln w="12700" cap="sq" cmpd="sng" algn="ctr">
            <a:solidFill>
              <a:srgbClr val="404040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wrap="none" lIns="67254" tIns="33627" rIns="67254" bIns="33627" anchor="ctr"/>
          <a:lstStyle/>
          <a:p>
            <a:pPr>
              <a:defRPr/>
            </a:pPr>
            <a:endParaRPr lang="ja-JP" altLang="en-US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351414" y="1143000"/>
            <a:ext cx="9146415" cy="52681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33622" rIns="0" bIns="33622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ja-JP" altLang="en-US" dirty="0" smtClean="0"/>
              <a:t>マスタ テキストの書式設定</a:t>
            </a:r>
          </a:p>
          <a:p>
            <a:pPr lvl="1"/>
            <a:r>
              <a:rPr lang="ja-JP" altLang="en-US" dirty="0" smtClean="0"/>
              <a:t>第 </a:t>
            </a:r>
            <a:r>
              <a:rPr lang="en-US" altLang="ja-JP" dirty="0" smtClean="0"/>
              <a:t>2 </a:t>
            </a:r>
            <a:r>
              <a:rPr lang="ja-JP" altLang="en-US" dirty="0" smtClean="0"/>
              <a:t>レベル</a:t>
            </a:r>
          </a:p>
          <a:p>
            <a:pPr lvl="2"/>
            <a:r>
              <a:rPr lang="ja-JP" altLang="en-US" dirty="0" smtClean="0"/>
              <a:t>第 </a:t>
            </a:r>
            <a:r>
              <a:rPr lang="en-US" altLang="ja-JP" dirty="0" smtClean="0"/>
              <a:t>3 </a:t>
            </a:r>
            <a:r>
              <a:rPr lang="ja-JP" altLang="en-US" dirty="0" smtClean="0"/>
              <a:t>レベル</a:t>
            </a:r>
          </a:p>
          <a:p>
            <a:pPr lvl="3"/>
            <a:r>
              <a:rPr lang="ja-JP" altLang="en-US" dirty="0" smtClean="0"/>
              <a:t>第 </a:t>
            </a:r>
            <a:r>
              <a:rPr lang="en-US" altLang="ja-JP" dirty="0" smtClean="0"/>
              <a:t>4 </a:t>
            </a:r>
            <a:r>
              <a:rPr lang="ja-JP" altLang="en-US" dirty="0" smtClean="0"/>
              <a:t>レベル</a:t>
            </a:r>
          </a:p>
          <a:p>
            <a:pPr lvl="4"/>
            <a:r>
              <a:rPr lang="ja-JP" altLang="en-US" dirty="0" smtClean="0"/>
              <a:t>第 </a:t>
            </a:r>
            <a:r>
              <a:rPr lang="en-US" altLang="ja-JP" dirty="0" smtClean="0"/>
              <a:t>5 </a:t>
            </a:r>
            <a:r>
              <a:rPr lang="ja-JP" altLang="en-US" dirty="0" smtClean="0"/>
              <a:t>レベル</a:t>
            </a:r>
          </a:p>
        </p:txBody>
      </p:sp>
      <p:sp>
        <p:nvSpPr>
          <p:cNvPr id="1913861" name="Rectangle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9499036" y="6602804"/>
            <a:ext cx="406964" cy="2551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67245" tIns="33622" rIns="67245" bIns="33622" numCol="1" anchor="b" anchorCtr="0" compatLnSpc="1">
            <a:prstTxWarp prst="textNoShape">
              <a:avLst/>
            </a:prstTxWarp>
          </a:bodyPr>
          <a:lstStyle>
            <a:lvl1pPr algn="r">
              <a:defRPr kumimoji="1" sz="1100">
                <a:solidFill>
                  <a:srgbClr val="336699"/>
                </a:solidFill>
                <a:latin typeface="Arial" charset="0"/>
                <a:ea typeface="굴림" pitchFamily="34" charset="-127"/>
              </a:defRPr>
            </a:lvl1pPr>
          </a:lstStyle>
          <a:p>
            <a:fld id="{4AB2DD74-10E0-4AB2-B6D0-27B412D7252C}" type="slidenum">
              <a:rPr lang="ja-JP" altLang="en-US" smtClean="0"/>
              <a:pPr/>
              <a:t>‹#›</a:t>
            </a:fld>
            <a:endParaRPr lang="en-US" altLang="ja-JP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387642" y="304800"/>
            <a:ext cx="9134339" cy="5817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ja-JP" altLang="en-US" dirty="0" smtClean="0"/>
              <a:t>マスタ タイトルの書式設定</a:t>
            </a:r>
          </a:p>
        </p:txBody>
      </p:sp>
      <p:sp>
        <p:nvSpPr>
          <p:cNvPr id="1913873" name="Text Box 17"/>
          <p:cNvSpPr txBox="1">
            <a:spLocks noChangeArrowheads="1"/>
          </p:cNvSpPr>
          <p:nvPr/>
        </p:nvSpPr>
        <p:spPr bwMode="auto">
          <a:xfrm>
            <a:off x="252420" y="6638448"/>
            <a:ext cx="5767171" cy="221799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 lIns="67254" tIns="33627" rIns="67254" bIns="33627">
            <a:spAutoFit/>
          </a:bodyPr>
          <a:lstStyle/>
          <a:p>
            <a:pPr algn="l">
              <a:defRPr/>
            </a:pPr>
            <a:r>
              <a:rPr lang="en-US" altLang="ja-JP" sz="1000" b="1" smtClean="0">
                <a:solidFill>
                  <a:srgbClr val="353535"/>
                </a:solidFill>
                <a:latin typeface="Arial" charset="0"/>
              </a:rPr>
              <a:t>© 2015 </a:t>
            </a:r>
            <a:r>
              <a:rPr lang="en-US" altLang="ja-JP" sz="1000" b="1" dirty="0" smtClean="0">
                <a:solidFill>
                  <a:srgbClr val="353535"/>
                </a:solidFill>
                <a:latin typeface="Arial" charset="0"/>
              </a:rPr>
              <a:t>Vitalizing Local </a:t>
            </a:r>
            <a:r>
              <a:rPr lang="en-US" altLang="ja-JP" sz="1000" b="1" smtClean="0">
                <a:solidFill>
                  <a:srgbClr val="353535"/>
                </a:solidFill>
                <a:latin typeface="Arial" charset="0"/>
              </a:rPr>
              <a:t>Economy organization by open Data &amp; big </a:t>
            </a:r>
            <a:r>
              <a:rPr lang="en-US" altLang="ja-JP" sz="1000" b="1" dirty="0" smtClean="0">
                <a:solidFill>
                  <a:srgbClr val="353535"/>
                </a:solidFill>
                <a:latin typeface="Arial" charset="0"/>
              </a:rPr>
              <a:t>D</a:t>
            </a:r>
            <a:r>
              <a:rPr lang="en-US" altLang="ja-JP" sz="1000" b="1" smtClean="0">
                <a:solidFill>
                  <a:srgbClr val="353535"/>
                </a:solidFill>
                <a:latin typeface="Arial" charset="0"/>
              </a:rPr>
              <a:t>ata</a:t>
            </a:r>
            <a:r>
              <a:rPr lang="en-US" altLang="ja-JP" sz="1000" b="1" baseline="0" dirty="0" smtClean="0">
                <a:solidFill>
                  <a:srgbClr val="353535"/>
                </a:solidFill>
                <a:latin typeface="Arial" charset="0"/>
              </a:rPr>
              <a:t>.</a:t>
            </a:r>
            <a:r>
              <a:rPr lang="en-US" altLang="ja-JP" sz="1000" b="1" dirty="0" smtClean="0">
                <a:solidFill>
                  <a:srgbClr val="353535"/>
                </a:solidFill>
                <a:latin typeface="Arial" charset="0"/>
              </a:rPr>
              <a:t> </a:t>
            </a:r>
            <a:r>
              <a:rPr lang="en-US" altLang="ja-JP" sz="1000" b="1" dirty="0">
                <a:solidFill>
                  <a:srgbClr val="353535"/>
                </a:solidFill>
                <a:latin typeface="Arial" charset="0"/>
              </a:rPr>
              <a:t>All Rights Reserved.</a:t>
            </a:r>
          </a:p>
        </p:txBody>
      </p:sp>
      <p:sp>
        <p:nvSpPr>
          <p:cNvPr id="9" name="Line 3"/>
          <p:cNvSpPr>
            <a:spLocks noChangeShapeType="1"/>
          </p:cNvSpPr>
          <p:nvPr/>
        </p:nvSpPr>
        <p:spPr bwMode="auto">
          <a:xfrm>
            <a:off x="0" y="836712"/>
            <a:ext cx="9906000" cy="0"/>
          </a:xfrm>
          <a:prstGeom prst="line">
            <a:avLst/>
          </a:prstGeom>
          <a:noFill/>
          <a:ln w="12700" cap="sq" cmpd="sng" algn="ctr">
            <a:solidFill>
              <a:schemeClr val="bg2">
                <a:lumMod val="75000"/>
                <a:lumOff val="25000"/>
              </a:schemeClr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wrap="none" lIns="67254" tIns="33627" rIns="67254" bIns="33627" anchor="ctr"/>
          <a:lstStyle/>
          <a:p>
            <a:pPr>
              <a:defRPr/>
            </a:pPr>
            <a:endParaRPr lang="ja-JP" alt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88" r:id="rId1"/>
    <p:sldLayoutId id="2147483672" r:id="rId2"/>
    <p:sldLayoutId id="2147483673" r:id="rId3"/>
    <p:sldLayoutId id="2147483674" r:id="rId4"/>
    <p:sldLayoutId id="2147483689" r:id="rId5"/>
    <p:sldLayoutId id="2147483676" r:id="rId6"/>
    <p:sldLayoutId id="2147483677" r:id="rId7"/>
    <p:sldLayoutId id="2147483706" r:id="rId8"/>
    <p:sldLayoutId id="2147483684" r:id="rId9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972616" rtl="0" eaLnBrk="1" fontAlgn="base" hangingPunct="1">
        <a:spcBef>
          <a:spcPct val="0"/>
        </a:spcBef>
        <a:spcAft>
          <a:spcPct val="0"/>
        </a:spcAft>
        <a:defRPr kumimoji="1" sz="2600" b="1" baseline="0">
          <a:solidFill>
            <a:schemeClr val="bg2">
              <a:lumMod val="75000"/>
              <a:lumOff val="25000"/>
            </a:schemeClr>
          </a:solidFill>
          <a:latin typeface="メイリオ" panose="020B0604030504040204" pitchFamily="50" charset="-128"/>
          <a:ea typeface="メイリオ" panose="020B0604030504040204" pitchFamily="50" charset="-128"/>
          <a:cs typeface="+mj-cs"/>
        </a:defRPr>
      </a:lvl1pPr>
      <a:lvl2pPr algn="l" defTabSz="972616" rtl="0" eaLnBrk="1" fontAlgn="base" hangingPunct="1">
        <a:spcBef>
          <a:spcPct val="0"/>
        </a:spcBef>
        <a:spcAft>
          <a:spcPct val="0"/>
        </a:spcAft>
        <a:defRPr kumimoji="1" sz="3500">
          <a:solidFill>
            <a:schemeClr val="tx1"/>
          </a:solidFill>
          <a:latin typeface="Franklin Gothic Demi" pitchFamily="34" charset="0"/>
          <a:ea typeface="ＤＦＧ平成ゴシック体W7" pitchFamily="50" charset="-128"/>
        </a:defRPr>
      </a:lvl2pPr>
      <a:lvl3pPr algn="l" defTabSz="972616" rtl="0" eaLnBrk="1" fontAlgn="base" hangingPunct="1">
        <a:spcBef>
          <a:spcPct val="0"/>
        </a:spcBef>
        <a:spcAft>
          <a:spcPct val="0"/>
        </a:spcAft>
        <a:defRPr kumimoji="1" sz="3500">
          <a:solidFill>
            <a:schemeClr val="tx1"/>
          </a:solidFill>
          <a:latin typeface="Franklin Gothic Demi" pitchFamily="34" charset="0"/>
          <a:ea typeface="ＤＦＧ平成ゴシック体W7" pitchFamily="50" charset="-128"/>
        </a:defRPr>
      </a:lvl3pPr>
      <a:lvl4pPr algn="l" defTabSz="972616" rtl="0" eaLnBrk="1" fontAlgn="base" hangingPunct="1">
        <a:spcBef>
          <a:spcPct val="0"/>
        </a:spcBef>
        <a:spcAft>
          <a:spcPct val="0"/>
        </a:spcAft>
        <a:defRPr kumimoji="1" sz="3500">
          <a:solidFill>
            <a:schemeClr val="tx1"/>
          </a:solidFill>
          <a:latin typeface="Franklin Gothic Demi" pitchFamily="34" charset="0"/>
          <a:ea typeface="ＤＦＧ平成ゴシック体W7" pitchFamily="50" charset="-128"/>
        </a:defRPr>
      </a:lvl4pPr>
      <a:lvl5pPr algn="l" defTabSz="972616" rtl="0" eaLnBrk="1" fontAlgn="base" hangingPunct="1">
        <a:spcBef>
          <a:spcPct val="0"/>
        </a:spcBef>
        <a:spcAft>
          <a:spcPct val="0"/>
        </a:spcAft>
        <a:defRPr kumimoji="1" sz="3500">
          <a:solidFill>
            <a:schemeClr val="tx1"/>
          </a:solidFill>
          <a:latin typeface="Franklin Gothic Demi" pitchFamily="34" charset="0"/>
          <a:ea typeface="ＤＦＧ平成ゴシック体W7" pitchFamily="50" charset="-128"/>
        </a:defRPr>
      </a:lvl5pPr>
      <a:lvl6pPr marL="336271" algn="l" defTabSz="972616" rtl="0" eaLnBrk="1" fontAlgn="base" hangingPunct="1">
        <a:spcBef>
          <a:spcPct val="0"/>
        </a:spcBef>
        <a:spcAft>
          <a:spcPct val="0"/>
        </a:spcAft>
        <a:defRPr kumimoji="1" sz="3500">
          <a:solidFill>
            <a:schemeClr val="tx1"/>
          </a:solidFill>
          <a:latin typeface="ＤＦＧ平成ゴシック体W7" pitchFamily="50" charset="-128"/>
          <a:ea typeface="ＤＦＧ平成ゴシック体W7" pitchFamily="50" charset="-128"/>
        </a:defRPr>
      </a:lvl6pPr>
      <a:lvl7pPr marL="672541" algn="l" defTabSz="972616" rtl="0" eaLnBrk="1" fontAlgn="base" hangingPunct="1">
        <a:spcBef>
          <a:spcPct val="0"/>
        </a:spcBef>
        <a:spcAft>
          <a:spcPct val="0"/>
        </a:spcAft>
        <a:defRPr kumimoji="1" sz="3500">
          <a:solidFill>
            <a:schemeClr val="tx1"/>
          </a:solidFill>
          <a:latin typeface="ＤＦＧ平成ゴシック体W7" pitchFamily="50" charset="-128"/>
          <a:ea typeface="ＤＦＧ平成ゴシック体W7" pitchFamily="50" charset="-128"/>
        </a:defRPr>
      </a:lvl7pPr>
      <a:lvl8pPr marL="1008812" algn="l" defTabSz="972616" rtl="0" eaLnBrk="1" fontAlgn="base" hangingPunct="1">
        <a:spcBef>
          <a:spcPct val="0"/>
        </a:spcBef>
        <a:spcAft>
          <a:spcPct val="0"/>
        </a:spcAft>
        <a:defRPr kumimoji="1" sz="3500">
          <a:solidFill>
            <a:schemeClr val="tx1"/>
          </a:solidFill>
          <a:latin typeface="ＤＦＧ平成ゴシック体W7" pitchFamily="50" charset="-128"/>
          <a:ea typeface="ＤＦＧ平成ゴシック体W7" pitchFamily="50" charset="-128"/>
        </a:defRPr>
      </a:lvl8pPr>
      <a:lvl9pPr marL="1345082" algn="l" defTabSz="972616" rtl="0" eaLnBrk="1" fontAlgn="base" hangingPunct="1">
        <a:spcBef>
          <a:spcPct val="0"/>
        </a:spcBef>
        <a:spcAft>
          <a:spcPct val="0"/>
        </a:spcAft>
        <a:defRPr kumimoji="1" sz="3500">
          <a:solidFill>
            <a:schemeClr val="tx1"/>
          </a:solidFill>
          <a:latin typeface="ＤＦＧ平成ゴシック体W7" pitchFamily="50" charset="-128"/>
          <a:ea typeface="ＤＦＧ平成ゴシック体W7" pitchFamily="50" charset="-128"/>
        </a:defRPr>
      </a:lvl9pPr>
    </p:titleStyle>
    <p:bodyStyle>
      <a:lvl1pPr marL="326930" indent="-326930" algn="l" defTabSz="972616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Font typeface="平成明朝" pitchFamily="17" charset="-128"/>
        <a:buChar char="■"/>
        <a:tabLst>
          <a:tab pos="775291" algn="l"/>
        </a:tabLst>
        <a:defRPr kumimoji="1" sz="2100" b="0" i="0" baseline="0">
          <a:solidFill>
            <a:srgbClr val="464646"/>
          </a:solidFill>
          <a:latin typeface="メイリオ" pitchFamily="50" charset="-128"/>
          <a:ea typeface="メイリオ" pitchFamily="50" charset="-128"/>
          <a:cs typeface="メイリオ" pitchFamily="50" charset="-128"/>
        </a:defRPr>
      </a:lvl1pPr>
      <a:lvl2pPr marL="533400" indent="-177800" algn="l" defTabSz="972616" rtl="0" eaLnBrk="1" fontAlgn="base" hangingPunct="1">
        <a:spcBef>
          <a:spcPct val="35000"/>
        </a:spcBef>
        <a:spcAft>
          <a:spcPct val="0"/>
        </a:spcAft>
        <a:buClr>
          <a:schemeClr val="bg1"/>
        </a:buClr>
        <a:buSzPct val="75000"/>
        <a:buFont typeface="ヒラギノ角ゴ ProN W3"/>
        <a:buChar char="▶"/>
        <a:tabLst>
          <a:tab pos="533400" algn="l"/>
        </a:tabLst>
        <a:defRPr kumimoji="1" sz="1800" baseline="0">
          <a:solidFill>
            <a:srgbClr val="464646"/>
          </a:solidFill>
          <a:latin typeface="メイリオ" pitchFamily="50" charset="-128"/>
          <a:ea typeface="メイリオ" pitchFamily="50" charset="-128"/>
          <a:cs typeface="メイリオ" pitchFamily="50" charset="-128"/>
        </a:defRPr>
      </a:lvl2pPr>
      <a:lvl3pPr marL="622300" indent="-88900" algn="l" defTabSz="972616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Font typeface="Wingdings" charset="2"/>
        <a:buChar char=""/>
        <a:tabLst>
          <a:tab pos="622300" algn="l"/>
        </a:tabLst>
        <a:defRPr kumimoji="1" sz="1500" baseline="0">
          <a:solidFill>
            <a:srgbClr val="464646"/>
          </a:solidFill>
          <a:latin typeface="メイリオ" pitchFamily="50" charset="-128"/>
          <a:ea typeface="メイリオ" pitchFamily="50" charset="-128"/>
          <a:cs typeface="メイリオ" pitchFamily="50" charset="-128"/>
        </a:defRPr>
      </a:lvl3pPr>
      <a:lvl4pPr marL="923925" indent="-200025" algn="l" defTabSz="972616" rtl="0" eaLnBrk="1" fontAlgn="base" hangingPunct="1">
        <a:spcBef>
          <a:spcPct val="20000"/>
        </a:spcBef>
        <a:spcAft>
          <a:spcPct val="0"/>
        </a:spcAft>
        <a:buClr>
          <a:schemeClr val="accent3"/>
        </a:buClr>
        <a:buFont typeface="Wingdings" charset="2"/>
        <a:buChar char="u"/>
        <a:tabLst>
          <a:tab pos="924744" algn="l"/>
        </a:tabLst>
        <a:defRPr kumimoji="1" sz="1300" baseline="0">
          <a:solidFill>
            <a:srgbClr val="464646"/>
          </a:solidFill>
          <a:latin typeface="メイリオ" pitchFamily="50" charset="-128"/>
          <a:ea typeface="メイリオ" pitchFamily="50" charset="-128"/>
          <a:cs typeface="メイリオ" pitchFamily="50" charset="-128"/>
        </a:defRPr>
      </a:lvl4pPr>
      <a:lvl5pPr marL="990130" indent="0" algn="l" defTabSz="972616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tabLst>
          <a:tab pos="990130" algn="l"/>
        </a:tabLst>
        <a:defRPr kumimoji="1" sz="1200" baseline="0">
          <a:solidFill>
            <a:srgbClr val="464646"/>
          </a:solidFill>
          <a:latin typeface="メイリオ" pitchFamily="50" charset="-128"/>
          <a:ea typeface="メイリオ" pitchFamily="50" charset="-128"/>
          <a:cs typeface="メイリオ" pitchFamily="50" charset="-128"/>
        </a:defRPr>
      </a:lvl5pPr>
      <a:lvl6pPr marL="2322369" indent="-242862" algn="l" defTabSz="972616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tabLst>
          <a:tab pos="775291" algn="l"/>
        </a:tabLst>
        <a:defRPr kumimoji="1">
          <a:solidFill>
            <a:srgbClr val="336699"/>
          </a:solidFill>
          <a:latin typeface="+mn-lt"/>
          <a:ea typeface="ＤＦＧ平成ゴシック体W3" pitchFamily="50" charset="-128"/>
        </a:defRPr>
      </a:lvl6pPr>
      <a:lvl7pPr marL="2658640" indent="-242862" algn="l" defTabSz="972616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tabLst>
          <a:tab pos="775291" algn="l"/>
        </a:tabLst>
        <a:defRPr kumimoji="1">
          <a:solidFill>
            <a:srgbClr val="336699"/>
          </a:solidFill>
          <a:latin typeface="+mn-lt"/>
          <a:ea typeface="ＤＦＧ平成ゴシック体W3" pitchFamily="50" charset="-128"/>
        </a:defRPr>
      </a:lvl7pPr>
      <a:lvl8pPr marL="2994910" indent="-242862" algn="l" defTabSz="972616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tabLst>
          <a:tab pos="775291" algn="l"/>
        </a:tabLst>
        <a:defRPr kumimoji="1">
          <a:solidFill>
            <a:srgbClr val="336699"/>
          </a:solidFill>
          <a:latin typeface="+mn-lt"/>
          <a:ea typeface="ＤＦＧ平成ゴシック体W3" pitchFamily="50" charset="-128"/>
        </a:defRPr>
      </a:lvl8pPr>
      <a:lvl9pPr marL="3331181" indent="-242862" algn="l" defTabSz="972616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tabLst>
          <a:tab pos="775291" algn="l"/>
        </a:tabLst>
        <a:defRPr kumimoji="1">
          <a:solidFill>
            <a:srgbClr val="336699"/>
          </a:solidFill>
          <a:latin typeface="+mn-lt"/>
          <a:ea typeface="ＤＦＧ平成ゴシック体W3" pitchFamily="50" charset="-128"/>
        </a:defRPr>
      </a:lvl9pPr>
    </p:bodyStyle>
    <p:otherStyle>
      <a:defPPr>
        <a:defRPr lang="ja-JP"/>
      </a:defPPr>
      <a:lvl1pPr marL="0" algn="l" defTabSz="672541" rtl="0" eaLnBrk="1" latinLnBrk="0" hangingPunct="1">
        <a:defRPr kumimoji="1" sz="1300" kern="1200">
          <a:solidFill>
            <a:schemeClr val="tx1"/>
          </a:solidFill>
          <a:latin typeface="+mn-lt"/>
          <a:ea typeface="+mn-ea"/>
          <a:cs typeface="+mn-cs"/>
        </a:defRPr>
      </a:lvl1pPr>
      <a:lvl2pPr marL="336271" algn="l" defTabSz="672541" rtl="0" eaLnBrk="1" latinLnBrk="0" hangingPunct="1">
        <a:defRPr kumimoji="1" sz="1300" kern="1200">
          <a:solidFill>
            <a:schemeClr val="tx1"/>
          </a:solidFill>
          <a:latin typeface="+mn-lt"/>
          <a:ea typeface="+mn-ea"/>
          <a:cs typeface="+mn-cs"/>
        </a:defRPr>
      </a:lvl2pPr>
      <a:lvl3pPr marL="672541" algn="l" defTabSz="672541" rtl="0" eaLnBrk="1" latinLnBrk="0" hangingPunct="1">
        <a:defRPr kumimoji="1" sz="1300" kern="1200">
          <a:solidFill>
            <a:schemeClr val="tx1"/>
          </a:solidFill>
          <a:latin typeface="+mn-lt"/>
          <a:ea typeface="+mn-ea"/>
          <a:cs typeface="+mn-cs"/>
        </a:defRPr>
      </a:lvl3pPr>
      <a:lvl4pPr marL="1008812" algn="l" defTabSz="672541" rtl="0" eaLnBrk="1" latinLnBrk="0" hangingPunct="1">
        <a:defRPr kumimoji="1" sz="1300" kern="1200">
          <a:solidFill>
            <a:schemeClr val="tx1"/>
          </a:solidFill>
          <a:latin typeface="+mn-lt"/>
          <a:ea typeface="+mn-ea"/>
          <a:cs typeface="+mn-cs"/>
        </a:defRPr>
      </a:lvl4pPr>
      <a:lvl5pPr marL="1345082" algn="l" defTabSz="672541" rtl="0" eaLnBrk="1" latinLnBrk="0" hangingPunct="1">
        <a:defRPr kumimoji="1" sz="1300" kern="1200">
          <a:solidFill>
            <a:schemeClr val="tx1"/>
          </a:solidFill>
          <a:latin typeface="+mn-lt"/>
          <a:ea typeface="+mn-ea"/>
          <a:cs typeface="+mn-cs"/>
        </a:defRPr>
      </a:lvl5pPr>
      <a:lvl6pPr marL="1681353" algn="l" defTabSz="672541" rtl="0" eaLnBrk="1" latinLnBrk="0" hangingPunct="1">
        <a:defRPr kumimoji="1"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2017624" algn="l" defTabSz="672541" rtl="0" eaLnBrk="1" latinLnBrk="0" hangingPunct="1">
        <a:defRPr kumimoji="1"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2353894" algn="l" defTabSz="672541" rtl="0" eaLnBrk="1" latinLnBrk="0" hangingPunct="1">
        <a:defRPr kumimoji="1"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2690165" algn="l" defTabSz="672541" rtl="0" eaLnBrk="1" latinLnBrk="0" hangingPunct="1">
        <a:defRPr kumimoji="1" sz="13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サブタイトル 5"/>
          <p:cNvSpPr>
            <a:spLocks noGrp="1"/>
          </p:cNvSpPr>
          <p:nvPr>
            <p:ph type="subTitle" sz="quarter" idx="1"/>
          </p:nvPr>
        </p:nvSpPr>
        <p:spPr/>
        <p:txBody>
          <a:bodyPr/>
          <a:lstStyle/>
          <a:p>
            <a:pPr algn="r"/>
            <a:r>
              <a:rPr kumimoji="1" lang="en-US" altLang="ja-JP" dirty="0" smtClean="0"/>
              <a:t>2015.6.5</a:t>
            </a:r>
            <a:endParaRPr kumimoji="1" lang="ja-JP" altLang="en-US" dirty="0"/>
          </a:p>
        </p:txBody>
      </p:sp>
      <p:sp>
        <p:nvSpPr>
          <p:cNvPr id="5" name="タイトル 4"/>
          <p:cNvSpPr>
            <a:spLocks noGrp="1"/>
          </p:cNvSpPr>
          <p:nvPr>
            <p:ph type="ctrTitle" sz="quarter"/>
          </p:nvPr>
        </p:nvSpPr>
        <p:spPr/>
        <p:txBody>
          <a:bodyPr/>
          <a:lstStyle/>
          <a:p>
            <a:r>
              <a:rPr kumimoji="1" lang="en-US" altLang="ja-JP" dirty="0" smtClean="0"/>
              <a:t>2015</a:t>
            </a:r>
            <a:r>
              <a:rPr kumimoji="1" lang="ja-JP" altLang="en-US" dirty="0" smtClean="0"/>
              <a:t>年度</a:t>
            </a:r>
            <a:r>
              <a:rPr kumimoji="1" lang="en-US" altLang="ja-JP" dirty="0" smtClean="0"/>
              <a:t>VLED</a:t>
            </a:r>
            <a:r>
              <a:rPr kumimoji="1" lang="ja-JP" altLang="en-US" dirty="0" smtClean="0"/>
              <a:t>事業計画</a:t>
            </a:r>
            <a:r>
              <a:rPr kumimoji="1" lang="en-US" altLang="ja-JP" dirty="0" smtClean="0"/>
              <a:t>(</a:t>
            </a:r>
            <a:r>
              <a:rPr kumimoji="1" lang="ja-JP" altLang="en-US" dirty="0" smtClean="0"/>
              <a:t>案</a:t>
            </a:r>
            <a:r>
              <a:rPr kumimoji="1" lang="en-US" altLang="ja-JP" dirty="0" smtClean="0"/>
              <a:t>)</a:t>
            </a:r>
            <a:endParaRPr kumimoji="1" lang="ja-JP" altLang="en-US" dirty="0"/>
          </a:p>
        </p:txBody>
      </p:sp>
      <p:sp>
        <p:nvSpPr>
          <p:cNvPr id="7" name="テキスト プレースホルダー 6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 lnSpcReduction="10000"/>
          </a:bodyPr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4294967295"/>
          </p:nvPr>
        </p:nvSpPr>
        <p:spPr>
          <a:xfrm>
            <a:off x="9499600" y="6602413"/>
            <a:ext cx="406400" cy="255587"/>
          </a:xfrm>
        </p:spPr>
        <p:txBody>
          <a:bodyPr/>
          <a:lstStyle/>
          <a:p>
            <a:fld id="{19168A96-8FC6-49A7-AAFF-8891F4FD4FE2}" type="slidenum">
              <a:rPr lang="ja-JP" altLang="en-US" smtClean="0"/>
              <a:pPr/>
              <a:t>1</a:t>
            </a:fld>
            <a:endParaRPr lang="en-US" altLang="ja-JP"/>
          </a:p>
        </p:txBody>
      </p:sp>
      <p:sp>
        <p:nvSpPr>
          <p:cNvPr id="9" name="Text Box 785"/>
          <p:cNvSpPr txBox="1">
            <a:spLocks noChangeArrowheads="1"/>
          </p:cNvSpPr>
          <p:nvPr/>
        </p:nvSpPr>
        <p:spPr bwMode="auto">
          <a:xfrm>
            <a:off x="8985448" y="195513"/>
            <a:ext cx="828675" cy="307777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defTabSz="957263" eaLnBrk="0" hangingPunct="0">
              <a:defRPr kumimoji="1" sz="1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defTabSz="957263" eaLnBrk="0" hangingPunct="0">
              <a:defRPr kumimoji="1" sz="1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defTabSz="957263" eaLnBrk="0" hangingPunct="0">
              <a:defRPr kumimoji="1" sz="1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defTabSz="957263" eaLnBrk="0" hangingPunct="0">
              <a:defRPr kumimoji="1" sz="1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defTabSz="957263" eaLnBrk="0" hangingPunct="0">
              <a:defRPr kumimoji="1" sz="1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ja-JP" altLang="en-US" sz="1400" dirty="0" smtClean="0">
                <a:solidFill>
                  <a:schemeClr val="bg2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資料５</a:t>
            </a:r>
            <a:endParaRPr lang="en-US" altLang="ja-JP" sz="1400" dirty="0">
              <a:solidFill>
                <a:schemeClr val="bg2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8931592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41814" y="260648"/>
            <a:ext cx="9134339" cy="581715"/>
          </a:xfrm>
        </p:spPr>
        <p:txBody>
          <a:bodyPr>
            <a:noAutofit/>
          </a:bodyPr>
          <a:lstStyle/>
          <a:p>
            <a:r>
              <a:rPr kumimoji="1" lang="ja-JP" altLang="en-US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１．</a:t>
            </a:r>
            <a:r>
              <a:rPr kumimoji="1" lang="en-US" altLang="ja-JP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2015</a:t>
            </a:r>
            <a:r>
              <a:rPr kumimoji="1" lang="ja-JP" altLang="en-US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年度推進体制（組織構成）</a:t>
            </a:r>
            <a:endParaRPr kumimoji="1" lang="ja-JP" altLang="en-US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168A96-8FC6-49A7-AAFF-8891F4FD4FE2}" type="slidenum">
              <a:rPr lang="ja-JP" altLang="en-US" smtClean="0"/>
              <a:pPr/>
              <a:t>2</a:t>
            </a:fld>
            <a:endParaRPr lang="en-US" altLang="ja-JP"/>
          </a:p>
        </p:txBody>
      </p:sp>
      <p:cxnSp>
        <p:nvCxnSpPr>
          <p:cNvPr id="5" name="直線コネクタ 4"/>
          <p:cNvCxnSpPr/>
          <p:nvPr/>
        </p:nvCxnSpPr>
        <p:spPr>
          <a:xfrm>
            <a:off x="3643813" y="3365833"/>
            <a:ext cx="0" cy="236023"/>
          </a:xfrm>
          <a:prstGeom prst="line">
            <a:avLst/>
          </a:prstGeom>
          <a:noFill/>
          <a:ln w="9525" cap="flat" cmpd="sng" algn="ctr">
            <a:solidFill>
              <a:srgbClr val="4F81BD">
                <a:shade val="95000"/>
                <a:satMod val="105000"/>
              </a:srgbClr>
            </a:solidFill>
            <a:prstDash val="solid"/>
          </a:ln>
          <a:effectLst/>
        </p:spPr>
      </p:cxnSp>
      <p:cxnSp>
        <p:nvCxnSpPr>
          <p:cNvPr id="6" name="直線矢印コネクタ 5"/>
          <p:cNvCxnSpPr/>
          <p:nvPr/>
        </p:nvCxnSpPr>
        <p:spPr>
          <a:xfrm flipH="1">
            <a:off x="4935163" y="2404610"/>
            <a:ext cx="1080120" cy="0"/>
          </a:xfrm>
          <a:prstGeom prst="straightConnector1">
            <a:avLst/>
          </a:prstGeom>
          <a:noFill/>
          <a:ln w="9525" cap="flat" cmpd="sng" algn="ctr">
            <a:solidFill>
              <a:srgbClr val="4F81BD">
                <a:shade val="95000"/>
                <a:satMod val="105000"/>
              </a:srgbClr>
            </a:solidFill>
            <a:prstDash val="dash"/>
            <a:headEnd type="none" w="med" len="med"/>
            <a:tailEnd type="none" w="med" len="med"/>
          </a:ln>
          <a:effectLst/>
        </p:spPr>
      </p:cxnSp>
      <p:cxnSp>
        <p:nvCxnSpPr>
          <p:cNvPr id="7" name="直線コネクタ 6"/>
          <p:cNvCxnSpPr/>
          <p:nvPr/>
        </p:nvCxnSpPr>
        <p:spPr>
          <a:xfrm>
            <a:off x="5868050" y="3363198"/>
            <a:ext cx="0" cy="236023"/>
          </a:xfrm>
          <a:prstGeom prst="line">
            <a:avLst/>
          </a:prstGeom>
          <a:noFill/>
          <a:ln w="9525" cap="flat" cmpd="sng" algn="ctr">
            <a:solidFill>
              <a:srgbClr val="4F81BD">
                <a:shade val="95000"/>
                <a:satMod val="105000"/>
              </a:srgbClr>
            </a:solidFill>
            <a:prstDash val="solid"/>
          </a:ln>
          <a:effectLst/>
        </p:spPr>
      </p:cxnSp>
      <p:cxnSp>
        <p:nvCxnSpPr>
          <p:cNvPr id="8" name="直線コネクタ 7"/>
          <p:cNvCxnSpPr/>
          <p:nvPr/>
        </p:nvCxnSpPr>
        <p:spPr>
          <a:xfrm>
            <a:off x="1553066" y="3363205"/>
            <a:ext cx="0" cy="236023"/>
          </a:xfrm>
          <a:prstGeom prst="line">
            <a:avLst/>
          </a:prstGeom>
          <a:noFill/>
          <a:ln w="9525" cap="flat" cmpd="sng" algn="ctr">
            <a:solidFill>
              <a:srgbClr val="4F81BD">
                <a:shade val="95000"/>
                <a:satMod val="105000"/>
              </a:srgbClr>
            </a:solidFill>
            <a:prstDash val="solid"/>
          </a:ln>
          <a:effectLst/>
        </p:spPr>
      </p:cxnSp>
      <p:cxnSp>
        <p:nvCxnSpPr>
          <p:cNvPr id="9" name="直線コネクタ 8"/>
          <p:cNvCxnSpPr/>
          <p:nvPr/>
        </p:nvCxnSpPr>
        <p:spPr>
          <a:xfrm>
            <a:off x="1559724" y="3363204"/>
            <a:ext cx="6624000" cy="2"/>
          </a:xfrm>
          <a:prstGeom prst="line">
            <a:avLst/>
          </a:prstGeom>
          <a:noFill/>
          <a:ln w="9525" cap="flat" cmpd="sng" algn="ctr">
            <a:solidFill>
              <a:srgbClr val="4F81BD">
                <a:shade val="95000"/>
                <a:satMod val="105000"/>
              </a:srgbClr>
            </a:solidFill>
            <a:prstDash val="solid"/>
          </a:ln>
          <a:effectLst/>
        </p:spPr>
      </p:cxnSp>
      <p:cxnSp>
        <p:nvCxnSpPr>
          <p:cNvPr id="10" name="直線コネクタ 9"/>
          <p:cNvCxnSpPr>
            <a:endCxn id="23" idx="2"/>
          </p:cNvCxnSpPr>
          <p:nvPr/>
        </p:nvCxnSpPr>
        <p:spPr>
          <a:xfrm>
            <a:off x="8173386" y="3364913"/>
            <a:ext cx="33901" cy="1579740"/>
          </a:xfrm>
          <a:prstGeom prst="line">
            <a:avLst/>
          </a:prstGeom>
          <a:noFill/>
          <a:ln w="9525" cap="flat" cmpd="sng" algn="ctr">
            <a:solidFill>
              <a:srgbClr val="4F81BD">
                <a:shade val="95000"/>
                <a:satMod val="105000"/>
              </a:srgbClr>
            </a:solidFill>
            <a:prstDash val="solid"/>
          </a:ln>
          <a:effectLst/>
        </p:spPr>
      </p:cxnSp>
      <p:sp>
        <p:nvSpPr>
          <p:cNvPr id="11" name="正方形/長方形 10"/>
          <p:cNvSpPr/>
          <p:nvPr/>
        </p:nvSpPr>
        <p:spPr>
          <a:xfrm>
            <a:off x="6015282" y="1700808"/>
            <a:ext cx="1944217" cy="288032"/>
          </a:xfrm>
          <a:prstGeom prst="rect">
            <a:avLst/>
          </a:prstGeom>
          <a:gradFill rotWithShape="1">
            <a:gsLst>
              <a:gs pos="0">
                <a:srgbClr val="4BACC6">
                  <a:tint val="50000"/>
                  <a:satMod val="300000"/>
                </a:srgbClr>
              </a:gs>
              <a:gs pos="35000">
                <a:srgbClr val="4BACC6">
                  <a:tint val="37000"/>
                  <a:satMod val="300000"/>
                </a:srgbClr>
              </a:gs>
              <a:gs pos="100000">
                <a:srgbClr val="4BACC6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4BACC6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400" b="0" i="0" u="none" strike="noStrike" kern="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最高顧問・顧問</a:t>
            </a:r>
          </a:p>
        </p:txBody>
      </p:sp>
      <p:sp>
        <p:nvSpPr>
          <p:cNvPr id="12" name="正方形/長方形 11"/>
          <p:cNvSpPr/>
          <p:nvPr/>
        </p:nvSpPr>
        <p:spPr>
          <a:xfrm>
            <a:off x="6015283" y="2983343"/>
            <a:ext cx="1124048" cy="288032"/>
          </a:xfrm>
          <a:prstGeom prst="rect">
            <a:avLst/>
          </a:prstGeom>
          <a:gradFill rotWithShape="1">
            <a:gsLst>
              <a:gs pos="0">
                <a:srgbClr val="F79646">
                  <a:tint val="50000"/>
                  <a:satMod val="300000"/>
                </a:srgbClr>
              </a:gs>
              <a:gs pos="35000">
                <a:srgbClr val="F79646">
                  <a:tint val="37000"/>
                  <a:satMod val="300000"/>
                </a:srgbClr>
              </a:gs>
              <a:gs pos="100000">
                <a:srgbClr val="F79646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F79646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400" b="0" i="0" u="none" strike="noStrike" kern="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事務局</a:t>
            </a:r>
          </a:p>
        </p:txBody>
      </p:sp>
      <p:sp>
        <p:nvSpPr>
          <p:cNvPr id="13" name="正方形/長方形 12"/>
          <p:cNvSpPr/>
          <p:nvPr/>
        </p:nvSpPr>
        <p:spPr>
          <a:xfrm>
            <a:off x="6015283" y="2252134"/>
            <a:ext cx="1944216" cy="288032"/>
          </a:xfrm>
          <a:prstGeom prst="rect">
            <a:avLst/>
          </a:prstGeom>
          <a:gradFill rotWithShape="1">
            <a:gsLst>
              <a:gs pos="0">
                <a:srgbClr val="4BACC6">
                  <a:tint val="50000"/>
                  <a:satMod val="300000"/>
                </a:srgbClr>
              </a:gs>
              <a:gs pos="35000">
                <a:srgbClr val="4BACC6">
                  <a:tint val="37000"/>
                  <a:satMod val="300000"/>
                </a:srgbClr>
              </a:gs>
              <a:gs pos="100000">
                <a:srgbClr val="4BACC6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4BACC6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400" b="0" i="0" u="none" strike="noStrike" kern="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オブザーバー（各府省）</a:t>
            </a:r>
          </a:p>
        </p:txBody>
      </p:sp>
      <p:sp>
        <p:nvSpPr>
          <p:cNvPr id="14" name="正方形/長方形 13"/>
          <p:cNvSpPr/>
          <p:nvPr/>
        </p:nvSpPr>
        <p:spPr>
          <a:xfrm>
            <a:off x="585229" y="5699906"/>
            <a:ext cx="8583777" cy="288032"/>
          </a:xfrm>
          <a:prstGeom prst="rect">
            <a:avLst/>
          </a:prstGeom>
          <a:gradFill rotWithShape="1">
            <a:gsLst>
              <a:gs pos="0">
                <a:srgbClr val="4BACC6">
                  <a:tint val="50000"/>
                  <a:satMod val="300000"/>
                </a:srgbClr>
              </a:gs>
              <a:gs pos="35000">
                <a:srgbClr val="4BACC6">
                  <a:tint val="37000"/>
                  <a:satMod val="300000"/>
                </a:srgbClr>
              </a:gs>
              <a:gs pos="100000">
                <a:srgbClr val="4BACC6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4BACC6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100" b="0" i="0" u="none" strike="noStrike" kern="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自治体分科会</a:t>
            </a:r>
          </a:p>
        </p:txBody>
      </p:sp>
      <p:sp>
        <p:nvSpPr>
          <p:cNvPr id="16" name="正方形/長方形 15"/>
          <p:cNvSpPr/>
          <p:nvPr/>
        </p:nvSpPr>
        <p:spPr>
          <a:xfrm>
            <a:off x="3904802" y="1724077"/>
            <a:ext cx="1296144" cy="288032"/>
          </a:xfrm>
          <a:prstGeom prst="rect">
            <a:avLst/>
          </a:prstGeom>
          <a:gradFill rotWithShape="1">
            <a:gsLst>
              <a:gs pos="0">
                <a:srgbClr val="9BBB59">
                  <a:tint val="50000"/>
                  <a:satMod val="300000"/>
                </a:srgbClr>
              </a:gs>
              <a:gs pos="35000">
                <a:srgbClr val="9BBB59">
                  <a:tint val="37000"/>
                  <a:satMod val="300000"/>
                </a:srgbClr>
              </a:gs>
              <a:gs pos="100000">
                <a:srgbClr val="9BBB59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400" b="0" i="0" u="none" strike="noStrike" kern="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社員総会</a:t>
            </a:r>
          </a:p>
        </p:txBody>
      </p:sp>
      <p:cxnSp>
        <p:nvCxnSpPr>
          <p:cNvPr id="17" name="直線矢印コネクタ 16"/>
          <p:cNvCxnSpPr/>
          <p:nvPr/>
        </p:nvCxnSpPr>
        <p:spPr>
          <a:xfrm flipH="1">
            <a:off x="4935163" y="1843302"/>
            <a:ext cx="1080120" cy="459164"/>
          </a:xfrm>
          <a:prstGeom prst="straightConnector1">
            <a:avLst/>
          </a:prstGeom>
          <a:noFill/>
          <a:ln w="9525" cap="flat" cmpd="sng" algn="ctr">
            <a:solidFill>
              <a:srgbClr val="4F81BD">
                <a:shade val="95000"/>
                <a:satMod val="105000"/>
              </a:srgbClr>
            </a:solidFill>
            <a:prstDash val="dash"/>
            <a:headEnd type="none" w="med" len="med"/>
            <a:tailEnd type="none" w="med" len="med"/>
          </a:ln>
          <a:effectLst/>
        </p:spPr>
      </p:cxnSp>
      <p:sp>
        <p:nvSpPr>
          <p:cNvPr id="18" name="テキスト ボックス 17"/>
          <p:cNvSpPr txBox="1"/>
          <p:nvPr/>
        </p:nvSpPr>
        <p:spPr>
          <a:xfrm>
            <a:off x="5367211" y="1780390"/>
            <a:ext cx="441146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ja-JP" altLang="en-US" sz="1000" dirty="0" smtClean="0">
                <a:solidFill>
                  <a:prstClr val="black"/>
                </a:solidFill>
                <a:latin typeface="Arial" charset="0"/>
              </a:rPr>
              <a:t>助言</a:t>
            </a:r>
            <a:endParaRPr lang="ja-JP" altLang="en-US" sz="1000" dirty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19" name="テキスト ボックス 18"/>
          <p:cNvSpPr txBox="1"/>
          <p:nvPr/>
        </p:nvSpPr>
        <p:spPr>
          <a:xfrm>
            <a:off x="5359738" y="2158389"/>
            <a:ext cx="441146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ja-JP" altLang="en-US" sz="1000" dirty="0" smtClean="0">
                <a:solidFill>
                  <a:prstClr val="black"/>
                </a:solidFill>
                <a:latin typeface="Arial" charset="0"/>
              </a:rPr>
              <a:t>出席</a:t>
            </a:r>
            <a:endParaRPr lang="ja-JP" altLang="en-US" sz="1000" dirty="0">
              <a:solidFill>
                <a:prstClr val="black"/>
              </a:solidFill>
              <a:latin typeface="Arial" charset="0"/>
            </a:endParaRPr>
          </a:p>
        </p:txBody>
      </p:sp>
      <p:cxnSp>
        <p:nvCxnSpPr>
          <p:cNvPr id="20" name="直線矢印コネクタ 19"/>
          <p:cNvCxnSpPr/>
          <p:nvPr/>
        </p:nvCxnSpPr>
        <p:spPr>
          <a:xfrm flipH="1" flipV="1">
            <a:off x="4908231" y="2590498"/>
            <a:ext cx="1087980" cy="535664"/>
          </a:xfrm>
          <a:prstGeom prst="straightConnector1">
            <a:avLst/>
          </a:prstGeom>
          <a:noFill/>
          <a:ln w="9525" cap="flat" cmpd="sng" algn="ctr">
            <a:solidFill>
              <a:srgbClr val="4F81BD">
                <a:shade val="95000"/>
                <a:satMod val="105000"/>
              </a:srgbClr>
            </a:solidFill>
            <a:prstDash val="dash"/>
            <a:headEnd type="none" w="med" len="med"/>
            <a:tailEnd type="none" w="med" len="med"/>
          </a:ln>
          <a:effectLst/>
        </p:spPr>
      </p:cxnSp>
      <p:sp>
        <p:nvSpPr>
          <p:cNvPr id="21" name="テキスト ボックス 20"/>
          <p:cNvSpPr txBox="1"/>
          <p:nvPr/>
        </p:nvSpPr>
        <p:spPr>
          <a:xfrm>
            <a:off x="5388145" y="2664620"/>
            <a:ext cx="441146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ja-JP" altLang="en-US" sz="1000" dirty="0" smtClean="0">
                <a:solidFill>
                  <a:prstClr val="black"/>
                </a:solidFill>
                <a:latin typeface="Arial" charset="0"/>
              </a:rPr>
              <a:t>事務</a:t>
            </a:r>
            <a:endParaRPr lang="ja-JP" altLang="en-US" sz="1000" dirty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5994462" y="2547225"/>
            <a:ext cx="349504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ja-JP" altLang="en-US" sz="1000" dirty="0" smtClean="0">
                <a:solidFill>
                  <a:prstClr val="black"/>
                </a:solidFill>
                <a:latin typeface="Arial" charset="0"/>
              </a:rPr>
              <a:t>オブザーバーは理事会のほか、社員総会、各委員会にも出席</a:t>
            </a:r>
            <a:endParaRPr lang="ja-JP" altLang="en-US" sz="1000" dirty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23" name="正方形/長方形 22"/>
          <p:cNvSpPr/>
          <p:nvPr/>
        </p:nvSpPr>
        <p:spPr>
          <a:xfrm>
            <a:off x="7245568" y="3674009"/>
            <a:ext cx="1923438" cy="1270644"/>
          </a:xfrm>
          <a:prstGeom prst="rect">
            <a:avLst/>
          </a:prstGeom>
          <a:solidFill>
            <a:srgbClr val="4F81BD">
              <a:lumMod val="20000"/>
              <a:lumOff val="80000"/>
            </a:srgbClr>
          </a:solidFill>
          <a:ln w="127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ja-JP" altLang="en-US" sz="180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</a:endParaRPr>
          </a:p>
        </p:txBody>
      </p:sp>
      <p:sp>
        <p:nvSpPr>
          <p:cNvPr id="24" name="正方形/長方形 23"/>
          <p:cNvSpPr/>
          <p:nvPr/>
        </p:nvSpPr>
        <p:spPr>
          <a:xfrm>
            <a:off x="7389826" y="3512420"/>
            <a:ext cx="1634922" cy="288032"/>
          </a:xfrm>
          <a:prstGeom prst="rect">
            <a:avLst/>
          </a:prstGeom>
          <a:gradFill rotWithShape="1">
            <a:gsLst>
              <a:gs pos="0">
                <a:srgbClr val="4BACC6">
                  <a:tint val="50000"/>
                  <a:satMod val="300000"/>
                </a:srgbClr>
              </a:gs>
              <a:gs pos="35000">
                <a:srgbClr val="4BACC6">
                  <a:tint val="37000"/>
                  <a:satMod val="300000"/>
                </a:srgbClr>
              </a:gs>
              <a:gs pos="100000">
                <a:srgbClr val="4BACC6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4BACC6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ja-JP" sz="7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2020</a:t>
            </a:r>
            <a:r>
              <a:rPr kumimoji="0" lang="ja-JP" altLang="en-US" sz="7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オープンデータシティ推進委員会</a:t>
            </a:r>
          </a:p>
        </p:txBody>
      </p:sp>
      <p:sp>
        <p:nvSpPr>
          <p:cNvPr id="25" name="正方形/長方形 24"/>
          <p:cNvSpPr/>
          <p:nvPr/>
        </p:nvSpPr>
        <p:spPr>
          <a:xfrm>
            <a:off x="7594768" y="4214658"/>
            <a:ext cx="1154063" cy="244317"/>
          </a:xfrm>
          <a:prstGeom prst="rect">
            <a:avLst/>
          </a:prstGeom>
          <a:gradFill rotWithShape="1">
            <a:gsLst>
              <a:gs pos="0">
                <a:srgbClr val="9BBB59">
                  <a:tint val="50000"/>
                  <a:satMod val="300000"/>
                </a:srgbClr>
              </a:gs>
              <a:gs pos="35000">
                <a:srgbClr val="9BBB59">
                  <a:tint val="37000"/>
                  <a:satMod val="300000"/>
                </a:srgbClr>
              </a:gs>
              <a:gs pos="100000">
                <a:srgbClr val="9BBB59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0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社員</a:t>
            </a:r>
          </a:p>
        </p:txBody>
      </p:sp>
      <p:sp>
        <p:nvSpPr>
          <p:cNvPr id="26" name="正方形/長方形 25"/>
          <p:cNvSpPr/>
          <p:nvPr/>
        </p:nvSpPr>
        <p:spPr>
          <a:xfrm>
            <a:off x="7594768" y="3893283"/>
            <a:ext cx="1154063" cy="244317"/>
          </a:xfrm>
          <a:prstGeom prst="rect">
            <a:avLst/>
          </a:prstGeom>
          <a:gradFill rotWithShape="1">
            <a:gsLst>
              <a:gs pos="0">
                <a:srgbClr val="C0504D">
                  <a:tint val="50000"/>
                  <a:satMod val="300000"/>
                </a:srgbClr>
              </a:gs>
              <a:gs pos="35000">
                <a:srgbClr val="C0504D">
                  <a:tint val="37000"/>
                  <a:satMod val="300000"/>
                </a:srgbClr>
              </a:gs>
              <a:gs pos="100000">
                <a:srgbClr val="C0504D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0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委員（有識者）</a:t>
            </a:r>
          </a:p>
        </p:txBody>
      </p:sp>
      <p:sp>
        <p:nvSpPr>
          <p:cNvPr id="27" name="正方形/長方形 26"/>
          <p:cNvSpPr/>
          <p:nvPr/>
        </p:nvSpPr>
        <p:spPr>
          <a:xfrm>
            <a:off x="2752674" y="3693835"/>
            <a:ext cx="1861710" cy="1270645"/>
          </a:xfrm>
          <a:prstGeom prst="rect">
            <a:avLst/>
          </a:prstGeom>
          <a:solidFill>
            <a:srgbClr val="4F81BD">
              <a:lumMod val="20000"/>
              <a:lumOff val="80000"/>
            </a:srgbClr>
          </a:solidFill>
          <a:ln w="127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ja-JP" altLang="en-US" sz="180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</a:endParaRPr>
          </a:p>
        </p:txBody>
      </p:sp>
      <p:sp>
        <p:nvSpPr>
          <p:cNvPr id="28" name="正方形/長方形 27"/>
          <p:cNvSpPr/>
          <p:nvPr/>
        </p:nvSpPr>
        <p:spPr>
          <a:xfrm>
            <a:off x="585229" y="3688777"/>
            <a:ext cx="1864984" cy="1255876"/>
          </a:xfrm>
          <a:prstGeom prst="rect">
            <a:avLst/>
          </a:prstGeom>
          <a:solidFill>
            <a:srgbClr val="4F81BD">
              <a:lumMod val="20000"/>
              <a:lumOff val="80000"/>
            </a:srgbClr>
          </a:solidFill>
          <a:ln w="127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ja-JP" altLang="en-US" sz="180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</a:endParaRPr>
          </a:p>
        </p:txBody>
      </p:sp>
      <p:sp>
        <p:nvSpPr>
          <p:cNvPr id="29" name="正方形/長方形 28"/>
          <p:cNvSpPr/>
          <p:nvPr/>
        </p:nvSpPr>
        <p:spPr>
          <a:xfrm>
            <a:off x="891906" y="3945022"/>
            <a:ext cx="1296144" cy="244317"/>
          </a:xfrm>
          <a:prstGeom prst="rect">
            <a:avLst/>
          </a:prstGeom>
          <a:gradFill rotWithShape="1">
            <a:gsLst>
              <a:gs pos="0">
                <a:srgbClr val="C0504D">
                  <a:tint val="50000"/>
                  <a:satMod val="300000"/>
                </a:srgbClr>
              </a:gs>
              <a:gs pos="35000">
                <a:srgbClr val="C0504D">
                  <a:tint val="37000"/>
                  <a:satMod val="300000"/>
                </a:srgbClr>
              </a:gs>
              <a:gs pos="100000">
                <a:srgbClr val="C0504D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000" b="0" i="0" u="none" strike="noStrike" kern="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委員（有識者）</a:t>
            </a:r>
          </a:p>
        </p:txBody>
      </p:sp>
      <p:sp>
        <p:nvSpPr>
          <p:cNvPr id="30" name="正方形/長方形 29"/>
          <p:cNvSpPr/>
          <p:nvPr/>
        </p:nvSpPr>
        <p:spPr>
          <a:xfrm>
            <a:off x="713557" y="3544761"/>
            <a:ext cx="1620090" cy="288032"/>
          </a:xfrm>
          <a:prstGeom prst="rect">
            <a:avLst/>
          </a:prstGeom>
          <a:gradFill rotWithShape="1">
            <a:gsLst>
              <a:gs pos="0">
                <a:srgbClr val="4BACC6">
                  <a:tint val="50000"/>
                  <a:satMod val="300000"/>
                </a:srgbClr>
              </a:gs>
              <a:gs pos="35000">
                <a:srgbClr val="4BACC6">
                  <a:tint val="37000"/>
                  <a:satMod val="300000"/>
                </a:srgbClr>
              </a:gs>
              <a:gs pos="100000">
                <a:srgbClr val="4BACC6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4BACC6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200" b="0" i="0" u="none" strike="noStrike" kern="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技術委員会</a:t>
            </a:r>
          </a:p>
        </p:txBody>
      </p:sp>
      <p:sp>
        <p:nvSpPr>
          <p:cNvPr id="31" name="正方形/長方形 30"/>
          <p:cNvSpPr/>
          <p:nvPr/>
        </p:nvSpPr>
        <p:spPr>
          <a:xfrm>
            <a:off x="2846453" y="3554286"/>
            <a:ext cx="1671619" cy="288032"/>
          </a:xfrm>
          <a:prstGeom prst="rect">
            <a:avLst/>
          </a:prstGeom>
          <a:gradFill rotWithShape="1">
            <a:gsLst>
              <a:gs pos="0">
                <a:srgbClr val="4BACC6">
                  <a:tint val="50000"/>
                  <a:satMod val="300000"/>
                </a:srgbClr>
              </a:gs>
              <a:gs pos="35000">
                <a:srgbClr val="4BACC6">
                  <a:tint val="37000"/>
                  <a:satMod val="300000"/>
                </a:srgbClr>
              </a:gs>
              <a:gs pos="100000">
                <a:srgbClr val="4BACC6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4BACC6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1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データガバナンス委員会</a:t>
            </a:r>
          </a:p>
        </p:txBody>
      </p:sp>
      <p:sp>
        <p:nvSpPr>
          <p:cNvPr id="32" name="正方形/長方形 31"/>
          <p:cNvSpPr/>
          <p:nvPr/>
        </p:nvSpPr>
        <p:spPr>
          <a:xfrm>
            <a:off x="891906" y="4281950"/>
            <a:ext cx="1296144" cy="244317"/>
          </a:xfrm>
          <a:prstGeom prst="rect">
            <a:avLst/>
          </a:prstGeom>
          <a:gradFill rotWithShape="1">
            <a:gsLst>
              <a:gs pos="0">
                <a:srgbClr val="9BBB59">
                  <a:tint val="50000"/>
                  <a:satMod val="300000"/>
                </a:srgbClr>
              </a:gs>
              <a:gs pos="35000">
                <a:srgbClr val="9BBB59">
                  <a:tint val="37000"/>
                  <a:satMod val="300000"/>
                </a:srgbClr>
              </a:gs>
              <a:gs pos="100000">
                <a:srgbClr val="9BBB59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000" b="0" i="0" u="none" strike="noStrike" kern="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社員</a:t>
            </a:r>
          </a:p>
        </p:txBody>
      </p:sp>
      <p:sp>
        <p:nvSpPr>
          <p:cNvPr id="33" name="正方形/長方形 32"/>
          <p:cNvSpPr/>
          <p:nvPr/>
        </p:nvSpPr>
        <p:spPr>
          <a:xfrm>
            <a:off x="3052467" y="3943661"/>
            <a:ext cx="1296144" cy="244317"/>
          </a:xfrm>
          <a:prstGeom prst="rect">
            <a:avLst/>
          </a:prstGeom>
          <a:gradFill rotWithShape="1">
            <a:gsLst>
              <a:gs pos="0">
                <a:srgbClr val="C0504D">
                  <a:tint val="50000"/>
                  <a:satMod val="300000"/>
                </a:srgbClr>
              </a:gs>
              <a:gs pos="35000">
                <a:srgbClr val="C0504D">
                  <a:tint val="37000"/>
                  <a:satMod val="300000"/>
                </a:srgbClr>
              </a:gs>
              <a:gs pos="100000">
                <a:srgbClr val="C0504D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000" b="0" i="0" u="none" strike="noStrike" kern="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委員（有識者）</a:t>
            </a:r>
          </a:p>
        </p:txBody>
      </p:sp>
      <p:sp>
        <p:nvSpPr>
          <p:cNvPr id="34" name="正方形/長方形 33"/>
          <p:cNvSpPr/>
          <p:nvPr/>
        </p:nvSpPr>
        <p:spPr>
          <a:xfrm>
            <a:off x="3051291" y="4291475"/>
            <a:ext cx="1296144" cy="244317"/>
          </a:xfrm>
          <a:prstGeom prst="rect">
            <a:avLst/>
          </a:prstGeom>
          <a:gradFill rotWithShape="1">
            <a:gsLst>
              <a:gs pos="0">
                <a:srgbClr val="9BBB59">
                  <a:tint val="50000"/>
                  <a:satMod val="300000"/>
                </a:srgbClr>
              </a:gs>
              <a:gs pos="35000">
                <a:srgbClr val="9BBB59">
                  <a:tint val="37000"/>
                  <a:satMod val="300000"/>
                </a:srgbClr>
              </a:gs>
              <a:gs pos="100000">
                <a:srgbClr val="9BBB59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000" b="0" i="0" u="none" strike="noStrike" kern="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社員</a:t>
            </a:r>
          </a:p>
        </p:txBody>
      </p:sp>
      <p:sp>
        <p:nvSpPr>
          <p:cNvPr id="35" name="正方形/長方形 34"/>
          <p:cNvSpPr/>
          <p:nvPr/>
        </p:nvSpPr>
        <p:spPr>
          <a:xfrm>
            <a:off x="4984922" y="3674008"/>
            <a:ext cx="1889813" cy="1608827"/>
          </a:xfrm>
          <a:prstGeom prst="rect">
            <a:avLst/>
          </a:prstGeom>
          <a:solidFill>
            <a:srgbClr val="4F81BD">
              <a:lumMod val="20000"/>
              <a:lumOff val="80000"/>
            </a:srgbClr>
          </a:solidFill>
          <a:ln w="127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ja-JP" altLang="en-US" sz="180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</a:endParaRPr>
          </a:p>
        </p:txBody>
      </p:sp>
      <p:sp>
        <p:nvSpPr>
          <p:cNvPr id="36" name="正方形/長方形 35"/>
          <p:cNvSpPr/>
          <p:nvPr/>
        </p:nvSpPr>
        <p:spPr>
          <a:xfrm>
            <a:off x="5074653" y="3517338"/>
            <a:ext cx="1678374" cy="288032"/>
          </a:xfrm>
          <a:prstGeom prst="rect">
            <a:avLst/>
          </a:prstGeom>
          <a:gradFill rotWithShape="1">
            <a:gsLst>
              <a:gs pos="0">
                <a:srgbClr val="4BACC6">
                  <a:tint val="50000"/>
                  <a:satMod val="300000"/>
                </a:srgbClr>
              </a:gs>
              <a:gs pos="35000">
                <a:srgbClr val="4BACC6">
                  <a:tint val="37000"/>
                  <a:satMod val="300000"/>
                </a:srgbClr>
              </a:gs>
              <a:gs pos="100000">
                <a:srgbClr val="4BACC6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4BACC6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2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利活用・普及委員会</a:t>
            </a:r>
          </a:p>
        </p:txBody>
      </p:sp>
      <p:sp>
        <p:nvSpPr>
          <p:cNvPr id="37" name="正方形/長方形 36"/>
          <p:cNvSpPr/>
          <p:nvPr/>
        </p:nvSpPr>
        <p:spPr>
          <a:xfrm>
            <a:off x="5267104" y="3937150"/>
            <a:ext cx="1296144" cy="244317"/>
          </a:xfrm>
          <a:prstGeom prst="rect">
            <a:avLst/>
          </a:prstGeom>
          <a:gradFill rotWithShape="1">
            <a:gsLst>
              <a:gs pos="0">
                <a:srgbClr val="C0504D">
                  <a:tint val="50000"/>
                  <a:satMod val="300000"/>
                </a:srgbClr>
              </a:gs>
              <a:gs pos="35000">
                <a:srgbClr val="C0504D">
                  <a:tint val="37000"/>
                  <a:satMod val="300000"/>
                </a:srgbClr>
              </a:gs>
              <a:gs pos="100000">
                <a:srgbClr val="C0504D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000" b="0" i="0" u="none" strike="noStrike" kern="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委員（有識者）</a:t>
            </a:r>
          </a:p>
        </p:txBody>
      </p:sp>
      <p:sp>
        <p:nvSpPr>
          <p:cNvPr id="38" name="正方形/長方形 37"/>
          <p:cNvSpPr/>
          <p:nvPr/>
        </p:nvSpPr>
        <p:spPr>
          <a:xfrm>
            <a:off x="5267104" y="4263885"/>
            <a:ext cx="1296144" cy="244317"/>
          </a:xfrm>
          <a:prstGeom prst="rect">
            <a:avLst/>
          </a:prstGeom>
          <a:gradFill rotWithShape="1">
            <a:gsLst>
              <a:gs pos="0">
                <a:srgbClr val="9BBB59">
                  <a:tint val="50000"/>
                  <a:satMod val="300000"/>
                </a:srgbClr>
              </a:gs>
              <a:gs pos="35000">
                <a:srgbClr val="9BBB59">
                  <a:tint val="37000"/>
                  <a:satMod val="300000"/>
                </a:srgbClr>
              </a:gs>
              <a:gs pos="100000">
                <a:srgbClr val="9BBB59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000" b="0" i="0" u="none" strike="noStrike" kern="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社員</a:t>
            </a:r>
          </a:p>
        </p:txBody>
      </p:sp>
      <p:cxnSp>
        <p:nvCxnSpPr>
          <p:cNvPr id="39" name="直線コネクタ 38"/>
          <p:cNvCxnSpPr/>
          <p:nvPr/>
        </p:nvCxnSpPr>
        <p:spPr>
          <a:xfrm>
            <a:off x="4552874" y="1993058"/>
            <a:ext cx="0" cy="1368000"/>
          </a:xfrm>
          <a:prstGeom prst="line">
            <a:avLst/>
          </a:prstGeom>
          <a:noFill/>
          <a:ln w="9525" cap="flat" cmpd="sng" algn="ctr">
            <a:solidFill>
              <a:srgbClr val="4F81BD">
                <a:shade val="95000"/>
                <a:satMod val="105000"/>
              </a:srgbClr>
            </a:solidFill>
            <a:prstDash val="solid"/>
          </a:ln>
          <a:effectLst/>
        </p:spPr>
      </p:cxnSp>
      <p:sp>
        <p:nvSpPr>
          <p:cNvPr id="40" name="正方形/長方形 39"/>
          <p:cNvSpPr/>
          <p:nvPr/>
        </p:nvSpPr>
        <p:spPr>
          <a:xfrm>
            <a:off x="3912562" y="2823117"/>
            <a:ext cx="1296144" cy="288032"/>
          </a:xfrm>
          <a:prstGeom prst="rect">
            <a:avLst/>
          </a:prstGeom>
          <a:gradFill rotWithShape="1">
            <a:gsLst>
              <a:gs pos="0">
                <a:srgbClr val="4BACC6">
                  <a:tint val="50000"/>
                  <a:satMod val="300000"/>
                </a:srgbClr>
              </a:gs>
              <a:gs pos="35000">
                <a:srgbClr val="4BACC6">
                  <a:tint val="37000"/>
                  <a:satMod val="300000"/>
                </a:srgbClr>
              </a:gs>
              <a:gs pos="100000">
                <a:srgbClr val="4BACC6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4BACC6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400" b="0" i="0" u="none" strike="noStrike" kern="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運営委員会</a:t>
            </a:r>
          </a:p>
        </p:txBody>
      </p:sp>
      <p:sp>
        <p:nvSpPr>
          <p:cNvPr id="41" name="正方形/長方形 40"/>
          <p:cNvSpPr/>
          <p:nvPr/>
        </p:nvSpPr>
        <p:spPr>
          <a:xfrm>
            <a:off x="5267104" y="4944652"/>
            <a:ext cx="1296144" cy="244317"/>
          </a:xfrm>
          <a:prstGeom prst="rect">
            <a:avLst/>
          </a:prstGeom>
          <a:gradFill rotWithShape="1">
            <a:gsLst>
              <a:gs pos="0">
                <a:srgbClr val="8064A2">
                  <a:tint val="50000"/>
                  <a:satMod val="300000"/>
                </a:srgbClr>
              </a:gs>
              <a:gs pos="35000">
                <a:srgbClr val="8064A2">
                  <a:tint val="37000"/>
                  <a:satMod val="300000"/>
                </a:srgbClr>
              </a:gs>
              <a:gs pos="100000">
                <a:srgbClr val="8064A2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8064A2">
                <a:shade val="95000"/>
                <a:satMod val="105000"/>
              </a:srgbClr>
            </a:solidFill>
            <a:prstDash val="dash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0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賛助会員</a:t>
            </a:r>
          </a:p>
        </p:txBody>
      </p:sp>
      <p:sp>
        <p:nvSpPr>
          <p:cNvPr id="42" name="正方形/長方形 41"/>
          <p:cNvSpPr/>
          <p:nvPr/>
        </p:nvSpPr>
        <p:spPr>
          <a:xfrm>
            <a:off x="891906" y="4606470"/>
            <a:ext cx="1296144" cy="244317"/>
          </a:xfrm>
          <a:prstGeom prst="rect">
            <a:avLst/>
          </a:prstGeom>
          <a:gradFill rotWithShape="1">
            <a:gsLst>
              <a:gs pos="0">
                <a:srgbClr val="8064A2">
                  <a:tint val="50000"/>
                  <a:satMod val="300000"/>
                </a:srgbClr>
              </a:gs>
              <a:gs pos="35000">
                <a:srgbClr val="8064A2">
                  <a:tint val="37000"/>
                  <a:satMod val="300000"/>
                </a:srgbClr>
              </a:gs>
              <a:gs pos="100000">
                <a:srgbClr val="8064A2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8064A2">
                <a:shade val="95000"/>
                <a:satMod val="105000"/>
              </a:srgbClr>
            </a:solidFill>
            <a:prstDash val="dash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000" b="0" i="0" u="none" strike="noStrike" kern="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自治体会員</a:t>
            </a:r>
          </a:p>
        </p:txBody>
      </p:sp>
      <p:sp>
        <p:nvSpPr>
          <p:cNvPr id="43" name="正方形/長方形 42"/>
          <p:cNvSpPr/>
          <p:nvPr/>
        </p:nvSpPr>
        <p:spPr>
          <a:xfrm>
            <a:off x="3052467" y="4615995"/>
            <a:ext cx="1296144" cy="244317"/>
          </a:xfrm>
          <a:prstGeom prst="rect">
            <a:avLst/>
          </a:prstGeom>
          <a:gradFill rotWithShape="1">
            <a:gsLst>
              <a:gs pos="0">
                <a:srgbClr val="8064A2">
                  <a:tint val="50000"/>
                  <a:satMod val="300000"/>
                </a:srgbClr>
              </a:gs>
              <a:gs pos="35000">
                <a:srgbClr val="8064A2">
                  <a:tint val="37000"/>
                  <a:satMod val="300000"/>
                </a:srgbClr>
              </a:gs>
              <a:gs pos="100000">
                <a:srgbClr val="8064A2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8064A2">
                <a:shade val="95000"/>
                <a:satMod val="105000"/>
              </a:srgbClr>
            </a:solidFill>
            <a:prstDash val="dash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000" b="0" i="0" u="none" strike="noStrike" kern="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自治体会員</a:t>
            </a:r>
          </a:p>
        </p:txBody>
      </p:sp>
      <p:sp>
        <p:nvSpPr>
          <p:cNvPr id="44" name="正方形/長方形 43"/>
          <p:cNvSpPr/>
          <p:nvPr/>
        </p:nvSpPr>
        <p:spPr>
          <a:xfrm>
            <a:off x="7594768" y="4564839"/>
            <a:ext cx="1154063" cy="244317"/>
          </a:xfrm>
          <a:prstGeom prst="rect">
            <a:avLst/>
          </a:prstGeom>
          <a:gradFill rotWithShape="1">
            <a:gsLst>
              <a:gs pos="0">
                <a:srgbClr val="8064A2">
                  <a:tint val="50000"/>
                  <a:satMod val="300000"/>
                </a:srgbClr>
              </a:gs>
              <a:gs pos="35000">
                <a:srgbClr val="8064A2">
                  <a:tint val="37000"/>
                  <a:satMod val="300000"/>
                </a:srgbClr>
              </a:gs>
              <a:gs pos="100000">
                <a:srgbClr val="8064A2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8064A2">
                <a:shade val="95000"/>
                <a:satMod val="105000"/>
              </a:srgbClr>
            </a:solidFill>
            <a:prstDash val="dash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0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自治体会員</a:t>
            </a:r>
          </a:p>
        </p:txBody>
      </p:sp>
      <p:sp>
        <p:nvSpPr>
          <p:cNvPr id="45" name="正方形/長方形 44"/>
          <p:cNvSpPr/>
          <p:nvPr/>
        </p:nvSpPr>
        <p:spPr>
          <a:xfrm>
            <a:off x="5267104" y="4616439"/>
            <a:ext cx="1296144" cy="244317"/>
          </a:xfrm>
          <a:prstGeom prst="rect">
            <a:avLst/>
          </a:prstGeom>
          <a:gradFill rotWithShape="1">
            <a:gsLst>
              <a:gs pos="0">
                <a:srgbClr val="8064A2">
                  <a:tint val="50000"/>
                  <a:satMod val="300000"/>
                </a:srgbClr>
              </a:gs>
              <a:gs pos="35000">
                <a:srgbClr val="8064A2">
                  <a:tint val="37000"/>
                  <a:satMod val="300000"/>
                </a:srgbClr>
              </a:gs>
              <a:gs pos="100000">
                <a:srgbClr val="8064A2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8064A2">
                <a:shade val="95000"/>
                <a:satMod val="105000"/>
              </a:srgbClr>
            </a:solidFill>
            <a:prstDash val="dash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0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自治体会員</a:t>
            </a:r>
          </a:p>
        </p:txBody>
      </p:sp>
      <p:sp>
        <p:nvSpPr>
          <p:cNvPr id="46" name="テキスト ボックス 45"/>
          <p:cNvSpPr txBox="1"/>
          <p:nvPr/>
        </p:nvSpPr>
        <p:spPr>
          <a:xfrm>
            <a:off x="1587935" y="4973525"/>
            <a:ext cx="185289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44000" indent="-144000" algn="l" fontAlgn="base">
              <a:spcBef>
                <a:spcPct val="0"/>
              </a:spcBef>
              <a:spcAft>
                <a:spcPct val="0"/>
              </a:spcAft>
            </a:pPr>
            <a:r>
              <a:rPr lang="en-US" altLang="ja-JP" sz="1100" dirty="0" smtClean="0">
                <a:solidFill>
                  <a:prstClr val="black"/>
                </a:solidFill>
                <a:latin typeface="Arial" charset="0"/>
              </a:rPr>
              <a:t>※</a:t>
            </a:r>
            <a:r>
              <a:rPr lang="ja-JP" altLang="en-US" sz="1100" dirty="0" smtClean="0">
                <a:solidFill>
                  <a:prstClr val="black"/>
                </a:solidFill>
                <a:latin typeface="Arial" charset="0"/>
              </a:rPr>
              <a:t>自治体会員は各委員会にオブザーバーとして参加</a:t>
            </a:r>
            <a:endParaRPr lang="ja-JP" altLang="en-US" sz="1100" dirty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47" name="正方形/長方形 46"/>
          <p:cNvSpPr/>
          <p:nvPr/>
        </p:nvSpPr>
        <p:spPr>
          <a:xfrm>
            <a:off x="7959498" y="5118228"/>
            <a:ext cx="1313982" cy="409947"/>
          </a:xfrm>
          <a:prstGeom prst="rect">
            <a:avLst/>
          </a:prstGeom>
          <a:gradFill rotWithShape="1">
            <a:gsLst>
              <a:gs pos="0">
                <a:srgbClr val="4BACC6">
                  <a:tint val="50000"/>
                  <a:satMod val="300000"/>
                </a:srgbClr>
              </a:gs>
              <a:gs pos="35000">
                <a:srgbClr val="4BACC6">
                  <a:tint val="37000"/>
                  <a:satMod val="300000"/>
                </a:srgbClr>
              </a:gs>
              <a:gs pos="100000">
                <a:srgbClr val="4BACC6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4BACC6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0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</a:rPr>
              <a:t>データ活用人材育成</a:t>
            </a:r>
            <a:endParaRPr kumimoji="0" lang="en-US" altLang="ja-JP" sz="1000" b="0" i="0" u="none" strike="noStrike" kern="0" cap="none" spc="0" normalizeH="0" baseline="0" noProof="0" dirty="0" smtClean="0">
              <a:ln>
                <a:noFill/>
              </a:ln>
              <a:solidFill>
                <a:schemeClr val="bg2"/>
              </a:solidFill>
              <a:effectLst/>
              <a:uLnTx/>
              <a:uFillTx/>
            </a:endParaRP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0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</a:rPr>
              <a:t>検討分科会</a:t>
            </a:r>
          </a:p>
        </p:txBody>
      </p:sp>
      <p:sp>
        <p:nvSpPr>
          <p:cNvPr id="48" name="テキスト ボックス 47"/>
          <p:cNvSpPr txBox="1"/>
          <p:nvPr/>
        </p:nvSpPr>
        <p:spPr>
          <a:xfrm>
            <a:off x="5704985" y="5282835"/>
            <a:ext cx="174464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44000" indent="-144000" algn="l" fontAlgn="base">
              <a:spcBef>
                <a:spcPct val="0"/>
              </a:spcBef>
              <a:spcAft>
                <a:spcPct val="0"/>
              </a:spcAft>
            </a:pPr>
            <a:r>
              <a:rPr lang="en-US" altLang="ja-JP" sz="1000" dirty="0" smtClean="0">
                <a:solidFill>
                  <a:prstClr val="black"/>
                </a:solidFill>
                <a:latin typeface="Arial" charset="0"/>
              </a:rPr>
              <a:t>※ </a:t>
            </a:r>
            <a:r>
              <a:rPr lang="ja-JP" altLang="en-US" sz="1000" dirty="0" smtClean="0">
                <a:solidFill>
                  <a:prstClr val="black"/>
                </a:solidFill>
                <a:latin typeface="Arial" charset="0"/>
              </a:rPr>
              <a:t>賛助会員は利活用・普及委員会のみに参加</a:t>
            </a:r>
            <a:endParaRPr lang="ja-JP" altLang="en-US" sz="1000" dirty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15" name="正方形/長方形 14"/>
          <p:cNvSpPr/>
          <p:nvPr/>
        </p:nvSpPr>
        <p:spPr>
          <a:xfrm>
            <a:off x="3904802" y="2302466"/>
            <a:ext cx="1296144" cy="288032"/>
          </a:xfrm>
          <a:prstGeom prst="rect">
            <a:avLst/>
          </a:prstGeom>
          <a:gradFill rotWithShape="1">
            <a:gsLst>
              <a:gs pos="0">
                <a:srgbClr val="4BACC6">
                  <a:tint val="50000"/>
                  <a:satMod val="300000"/>
                </a:srgbClr>
              </a:gs>
              <a:gs pos="35000">
                <a:srgbClr val="4BACC6">
                  <a:tint val="37000"/>
                  <a:satMod val="300000"/>
                </a:srgbClr>
              </a:gs>
              <a:gs pos="100000">
                <a:srgbClr val="4BACC6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4BACC6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4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理事会</a:t>
            </a:r>
          </a:p>
        </p:txBody>
      </p:sp>
      <p:cxnSp>
        <p:nvCxnSpPr>
          <p:cNvPr id="49" name="直線コネクタ 48"/>
          <p:cNvCxnSpPr/>
          <p:nvPr/>
        </p:nvCxnSpPr>
        <p:spPr>
          <a:xfrm>
            <a:off x="1559724" y="4944652"/>
            <a:ext cx="0" cy="757101"/>
          </a:xfrm>
          <a:prstGeom prst="line">
            <a:avLst/>
          </a:prstGeom>
          <a:noFill/>
          <a:ln w="9525" cap="flat" cmpd="sng" algn="ctr">
            <a:solidFill>
              <a:srgbClr val="4F81BD">
                <a:shade val="95000"/>
                <a:satMod val="105000"/>
              </a:srgbClr>
            </a:solidFill>
            <a:prstDash val="solid"/>
          </a:ln>
          <a:effectLst/>
        </p:spPr>
      </p:cxnSp>
      <p:cxnSp>
        <p:nvCxnSpPr>
          <p:cNvPr id="51" name="直線コネクタ 50"/>
          <p:cNvCxnSpPr/>
          <p:nvPr/>
        </p:nvCxnSpPr>
        <p:spPr>
          <a:xfrm>
            <a:off x="3700539" y="4955625"/>
            <a:ext cx="0" cy="757101"/>
          </a:xfrm>
          <a:prstGeom prst="line">
            <a:avLst/>
          </a:prstGeom>
          <a:noFill/>
          <a:ln w="9525" cap="flat" cmpd="sng" algn="ctr">
            <a:solidFill>
              <a:srgbClr val="4F81BD">
                <a:shade val="95000"/>
                <a:satMod val="105000"/>
              </a:srgbClr>
            </a:solidFill>
            <a:prstDash val="solid"/>
          </a:ln>
          <a:effectLst/>
        </p:spPr>
      </p:cxnSp>
      <p:cxnSp>
        <p:nvCxnSpPr>
          <p:cNvPr id="54" name="直線コネクタ 53"/>
          <p:cNvCxnSpPr>
            <a:endCxn id="47" idx="0"/>
          </p:cNvCxnSpPr>
          <p:nvPr/>
        </p:nvCxnSpPr>
        <p:spPr>
          <a:xfrm>
            <a:off x="8616489" y="4944652"/>
            <a:ext cx="0" cy="173576"/>
          </a:xfrm>
          <a:prstGeom prst="line">
            <a:avLst/>
          </a:prstGeom>
          <a:noFill/>
          <a:ln w="9525" cap="flat" cmpd="sng" algn="ctr">
            <a:solidFill>
              <a:srgbClr val="4F81BD">
                <a:shade val="95000"/>
                <a:satMod val="105000"/>
              </a:srgbClr>
            </a:solidFill>
            <a:prstDash val="solid"/>
          </a:ln>
          <a:effectLst/>
        </p:spPr>
      </p:cxnSp>
      <p:cxnSp>
        <p:nvCxnSpPr>
          <p:cNvPr id="57" name="直線コネクタ 56"/>
          <p:cNvCxnSpPr/>
          <p:nvPr/>
        </p:nvCxnSpPr>
        <p:spPr>
          <a:xfrm>
            <a:off x="7594768" y="4942805"/>
            <a:ext cx="0" cy="757101"/>
          </a:xfrm>
          <a:prstGeom prst="line">
            <a:avLst/>
          </a:prstGeom>
          <a:noFill/>
          <a:ln w="9525" cap="flat" cmpd="sng" algn="ctr">
            <a:solidFill>
              <a:srgbClr val="4F81BD">
                <a:shade val="95000"/>
                <a:satMod val="105000"/>
              </a:srgbClr>
            </a:solidFill>
            <a:prstDash val="solid"/>
          </a:ln>
          <a:effectLst/>
        </p:spPr>
      </p:cxnSp>
      <p:cxnSp>
        <p:nvCxnSpPr>
          <p:cNvPr id="58" name="直線コネクタ 57"/>
          <p:cNvCxnSpPr/>
          <p:nvPr/>
        </p:nvCxnSpPr>
        <p:spPr>
          <a:xfrm>
            <a:off x="5623016" y="5295655"/>
            <a:ext cx="0" cy="417071"/>
          </a:xfrm>
          <a:prstGeom prst="line">
            <a:avLst/>
          </a:prstGeom>
          <a:noFill/>
          <a:ln w="9525" cap="flat" cmpd="sng" algn="ctr">
            <a:solidFill>
              <a:srgbClr val="4F81BD">
                <a:shade val="95000"/>
                <a:satMod val="105000"/>
              </a:srgbClr>
            </a:solidFill>
            <a:prstDash val="solid"/>
          </a:ln>
          <a:effectLst/>
        </p:spPr>
      </p:cxnSp>
      <p:cxnSp>
        <p:nvCxnSpPr>
          <p:cNvPr id="60" name="直線コネクタ 59"/>
          <p:cNvCxnSpPr/>
          <p:nvPr/>
        </p:nvCxnSpPr>
        <p:spPr>
          <a:xfrm>
            <a:off x="4808984" y="3100267"/>
            <a:ext cx="0" cy="2582678"/>
          </a:xfrm>
          <a:prstGeom prst="line">
            <a:avLst/>
          </a:prstGeom>
          <a:noFill/>
          <a:ln w="9525" cap="flat" cmpd="sng" algn="ctr">
            <a:solidFill>
              <a:srgbClr val="4F81BD">
                <a:shade val="95000"/>
                <a:satMod val="105000"/>
              </a:srgbClr>
            </a:solidFill>
            <a:prstDash val="dash"/>
          </a:ln>
          <a:effectLst/>
        </p:spPr>
      </p:cxnSp>
      <p:sp>
        <p:nvSpPr>
          <p:cNvPr id="62" name="テキスト ボックス 61"/>
          <p:cNvSpPr txBox="1"/>
          <p:nvPr/>
        </p:nvSpPr>
        <p:spPr>
          <a:xfrm>
            <a:off x="3440832" y="6086086"/>
            <a:ext cx="3847065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44000" indent="-144000" algn="l" fontAlgn="base">
              <a:spcBef>
                <a:spcPct val="0"/>
              </a:spcBef>
              <a:spcAft>
                <a:spcPct val="0"/>
              </a:spcAft>
            </a:pPr>
            <a:r>
              <a:rPr lang="en-US" altLang="ja-JP" sz="1100" dirty="0" smtClean="0">
                <a:solidFill>
                  <a:prstClr val="black"/>
                </a:solidFill>
                <a:latin typeface="Arial" charset="0"/>
              </a:rPr>
              <a:t>※</a:t>
            </a:r>
            <a:r>
              <a:rPr lang="ja-JP" altLang="en-US" sz="1100" dirty="0" smtClean="0">
                <a:solidFill>
                  <a:prstClr val="black"/>
                </a:solidFill>
                <a:latin typeface="Arial" charset="0"/>
              </a:rPr>
              <a:t>自治体分科会は全ての委員会と連携</a:t>
            </a:r>
            <a:endParaRPr lang="en-US" altLang="ja-JP" sz="1100" dirty="0" smtClean="0">
              <a:solidFill>
                <a:prstClr val="black"/>
              </a:solidFill>
              <a:latin typeface="Arial" charset="0"/>
            </a:endParaRPr>
          </a:p>
          <a:p>
            <a:pPr marL="144000" indent="-144000" algn="l" fontAlgn="base">
              <a:spcBef>
                <a:spcPct val="0"/>
              </a:spcBef>
              <a:spcAft>
                <a:spcPct val="0"/>
              </a:spcAft>
            </a:pPr>
            <a:r>
              <a:rPr lang="en-US" altLang="ja-JP" sz="1100" dirty="0" smtClean="0">
                <a:solidFill>
                  <a:prstClr val="black"/>
                </a:solidFill>
                <a:latin typeface="Arial" charset="0"/>
              </a:rPr>
              <a:t>※</a:t>
            </a:r>
            <a:r>
              <a:rPr lang="ja-JP" altLang="en-US" sz="1100" dirty="0" smtClean="0">
                <a:solidFill>
                  <a:prstClr val="black"/>
                </a:solidFill>
                <a:latin typeface="Arial" charset="0"/>
              </a:rPr>
              <a:t>運営委員会とも連携</a:t>
            </a:r>
            <a:endParaRPr lang="ja-JP" altLang="en-US" sz="1100" dirty="0">
              <a:solidFill>
                <a:prstClr val="black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40043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00472" y="260648"/>
            <a:ext cx="9134339" cy="581715"/>
          </a:xfrm>
        </p:spPr>
        <p:txBody>
          <a:bodyPr>
            <a:noAutofit/>
          </a:bodyPr>
          <a:lstStyle/>
          <a:p>
            <a:r>
              <a:rPr lang="ja-JP" altLang="en-US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２．</a:t>
            </a:r>
            <a:r>
              <a:rPr lang="en-US" altLang="zh-TW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2015</a:t>
            </a:r>
            <a:r>
              <a:rPr lang="zh-TW" altLang="en-US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年度推進体制</a:t>
            </a:r>
            <a:r>
              <a:rPr lang="zh-TW" altLang="en-US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（</a:t>
            </a:r>
            <a:r>
              <a:rPr lang="ja-JP" altLang="en-US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理事会</a:t>
            </a:r>
            <a:r>
              <a:rPr lang="zh-TW" altLang="en-US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構成）</a:t>
            </a:r>
            <a:endParaRPr kumimoji="1" lang="ja-JP" altLang="en-US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168A96-8FC6-49A7-AAFF-8891F4FD4FE2}" type="slidenum">
              <a:rPr lang="ja-JP" altLang="en-US" smtClean="0"/>
              <a:pPr/>
              <a:t>3</a:t>
            </a:fld>
            <a:endParaRPr lang="en-US" altLang="ja-JP"/>
          </a:p>
        </p:txBody>
      </p:sp>
      <p:graphicFrame>
        <p:nvGraphicFramePr>
          <p:cNvPr id="6" name="表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25292832"/>
              </p:ext>
            </p:extLst>
          </p:nvPr>
        </p:nvGraphicFramePr>
        <p:xfrm>
          <a:off x="416496" y="1241256"/>
          <a:ext cx="9145016" cy="4389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11950"/>
                <a:gridCol w="2010917"/>
                <a:gridCol w="6322149"/>
              </a:tblGrid>
              <a:tr h="154182">
                <a:tc>
                  <a:txBody>
                    <a:bodyPr/>
                    <a:lstStyle/>
                    <a:p>
                      <a:pPr algn="ctr"/>
                      <a:endParaRPr kumimoji="1" lang="ja-JP" altLang="en-US" sz="140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組織</a:t>
                      </a:r>
                      <a:endParaRPr kumimoji="1" lang="ja-JP" altLang="en-US" sz="140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顧問・理事等</a:t>
                      </a:r>
                      <a:endParaRPr kumimoji="1" lang="ja-JP" altLang="en-US" sz="140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</a:tr>
              <a:tr h="225820">
                <a:tc rowSpan="2">
                  <a:txBody>
                    <a:bodyPr/>
                    <a:lstStyle/>
                    <a:p>
                      <a:pPr algn="ctr"/>
                      <a:r>
                        <a:rPr kumimoji="1" lang="ja-JP" altLang="en-US" sz="1400" b="1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顧問</a:t>
                      </a:r>
                      <a:endParaRPr kumimoji="1" lang="ja-JP" altLang="en-US" sz="1400" b="1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1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最高顧問</a:t>
                      </a:r>
                      <a:endParaRPr kumimoji="1" lang="ja-JP" altLang="en-US" sz="1400" b="1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1" lang="zh-TW" altLang="en-US" sz="12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小宮山 宏</a:t>
                      </a:r>
                      <a:r>
                        <a:rPr kumimoji="1" lang="ja-JP" altLang="en-US" sz="12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　</a:t>
                      </a:r>
                      <a:r>
                        <a:rPr kumimoji="1" lang="zh-TW" altLang="en-US" sz="12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（</a:t>
                      </a:r>
                      <a:r>
                        <a:rPr kumimoji="1" lang="ja-JP" altLang="en-US" sz="12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株式会社</a:t>
                      </a:r>
                      <a:r>
                        <a:rPr kumimoji="1" lang="zh-TW" altLang="en-US" sz="12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三菱総合研究所 理事長）</a:t>
                      </a:r>
                      <a:endParaRPr kumimoji="1" lang="ja-JP" altLang="en-US" sz="1200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</a:tr>
              <a:tr h="225820"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1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1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顧問</a:t>
                      </a:r>
                      <a:endParaRPr kumimoji="1" lang="ja-JP" altLang="en-US" sz="1400" b="1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kumimoji="1" lang="ja-JP" altLang="en-US" sz="12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徳田 英幸　（慶應義塾大学大学院 政策・メディア研究科委員長）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kumimoji="1" lang="ja-JP" altLang="en-US" sz="12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村井 純　（慶應義塾大学 環境情報学部長）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kumimoji="1" lang="ja-JP" altLang="en-US" sz="12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内山田 竹志　（日本経済団体連合会 副会長・情報通信委員長）</a:t>
                      </a:r>
                      <a:endParaRPr kumimoji="1" lang="ja-JP" altLang="en-US" sz="120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</a:tr>
              <a:tr h="225820">
                <a:tc rowSpan="4">
                  <a:txBody>
                    <a:bodyPr/>
                    <a:lstStyle/>
                    <a:p>
                      <a:pPr algn="ctr"/>
                      <a:r>
                        <a:rPr kumimoji="1" lang="ja-JP" altLang="en-US" sz="1400" b="1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理事</a:t>
                      </a:r>
                      <a:endParaRPr kumimoji="1" lang="ja-JP" altLang="en-US" sz="1400" b="1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1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理事長</a:t>
                      </a:r>
                      <a:endParaRPr kumimoji="1" lang="ja-JP" altLang="en-US" sz="1400" b="1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kumimoji="1" lang="zh-CN" altLang="en-US" sz="1200" dirty="0" smtClean="0">
                          <a:solidFill>
                            <a:srgbClr val="3333FF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坂村 健</a:t>
                      </a:r>
                      <a:r>
                        <a:rPr kumimoji="1" lang="ja-JP" altLang="en-US" sz="1200" dirty="0" smtClean="0">
                          <a:solidFill>
                            <a:srgbClr val="3333FF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　</a:t>
                      </a:r>
                      <a:r>
                        <a:rPr kumimoji="1" lang="zh-CN" altLang="en-US" sz="1200" dirty="0" smtClean="0">
                          <a:solidFill>
                            <a:srgbClr val="3333FF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（東京大学大学院 情報学環 教授）</a:t>
                      </a:r>
                      <a:endParaRPr kumimoji="1" lang="en-US" altLang="ja-JP" sz="1200" dirty="0" smtClean="0">
                        <a:solidFill>
                          <a:srgbClr val="3333FF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</a:tr>
              <a:tr h="225820"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1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1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副理事長</a:t>
                      </a:r>
                      <a:endParaRPr kumimoji="1" lang="ja-JP" altLang="en-US" sz="1400" b="1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1" lang="ja-JP" altLang="en-US" sz="1200" smtClean="0">
                          <a:solidFill>
                            <a:srgbClr val="3333FF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篠原弘道　（日本電信電話株式会社）</a:t>
                      </a:r>
                    </a:p>
                  </a:txBody>
                  <a:tcPr anchor="ctr"/>
                </a:tc>
              </a:tr>
              <a:tr h="225820"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1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1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専務理事</a:t>
                      </a:r>
                      <a:endParaRPr kumimoji="1" lang="ja-JP" altLang="en-US" sz="1400" b="1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kumimoji="1" lang="ja-JP" altLang="en-US" sz="1200" smtClean="0">
                          <a:solidFill>
                            <a:srgbClr val="3333FF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清水隆明　（日本電気株式会社）</a:t>
                      </a:r>
                    </a:p>
                  </a:txBody>
                  <a:tcPr anchor="ctr"/>
                </a:tc>
              </a:tr>
              <a:tr h="316148"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1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1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理事</a:t>
                      </a:r>
                      <a:endParaRPr kumimoji="1" lang="ja-JP" altLang="en-US" sz="1400" b="1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1" lang="ja-JP" altLang="en-US" sz="120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宇佐見正士　（</a:t>
                      </a:r>
                      <a:r>
                        <a:rPr kumimoji="1" lang="en-US" altLang="ja-JP" sz="120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KDDI</a:t>
                      </a:r>
                      <a:r>
                        <a:rPr kumimoji="1" lang="ja-JP" altLang="en-US" sz="120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株式会社）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1" lang="ja-JP" altLang="en-US" sz="120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廣野充俊　（富士通株式会社）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1" lang="ja-JP" altLang="en-US" sz="120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高橋伸明</a:t>
                      </a:r>
                      <a:r>
                        <a:rPr kumimoji="1" lang="ja-JP" altLang="en-US" sz="120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　（株式会社日立製作所）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1" lang="ja-JP" altLang="en-US" sz="120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小林伸司　（日本アイ・ビー・エム株式会社）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1" lang="ja-JP" altLang="en-US" sz="120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織田浩義　（日本マイクロソフト株式会社）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1" lang="ja-JP" altLang="en-US" sz="120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有井和久　（株式会社電通）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1" lang="ja-JP" altLang="en-US" sz="120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本多均　（株式会社三菱総合研究所）</a:t>
                      </a:r>
                      <a:endParaRPr kumimoji="1" lang="en-US" altLang="ja-JP" sz="1200" dirty="0" smtClean="0">
                        <a:solidFill>
                          <a:schemeClr val="bg2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1" lang="zh-TW" altLang="en-US" sz="1200" dirty="0" smtClean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越塚 登　（東京大学大学院 情報学環</a:t>
                      </a:r>
                      <a:r>
                        <a:rPr kumimoji="1" lang="zh-TW" altLang="en-US" sz="1200" baseline="0" dirty="0" smtClean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 </a:t>
                      </a:r>
                      <a:r>
                        <a:rPr kumimoji="1" lang="zh-TW" altLang="en-US" sz="1200" dirty="0" smtClean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教授）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1" lang="ja-JP" altLang="en-US" sz="1200" dirty="0" smtClean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井上 由里子　（一橋大学大学院 国際企業戦略研究科 教授）</a:t>
                      </a:r>
                      <a:endParaRPr kumimoji="1" lang="en-US" altLang="ja-JP" sz="1200" dirty="0" smtClean="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1" lang="ja-JP" altLang="en-US" sz="1200" dirty="0" smtClean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中村 伊知哉　（慶應義塾大学大学院 メディアデザイン研究科 教授）</a:t>
                      </a:r>
                    </a:p>
                  </a:txBody>
                  <a:tcPr anchor="ctr"/>
                </a:tc>
              </a:tr>
              <a:tr h="23624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1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役員他</a:t>
                      </a:r>
                      <a:endParaRPr kumimoji="1" lang="ja-JP" altLang="en-US" sz="1400" b="1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1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監事</a:t>
                      </a:r>
                      <a:endParaRPr kumimoji="1" lang="ja-JP" altLang="en-US" sz="1400" b="1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kumimoji="1" lang="ja-JP" altLang="en-US" sz="120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三尾 美枝子　（キューブＭ総合法律事務所）</a:t>
                      </a:r>
                      <a:endParaRPr kumimoji="1" lang="ja-JP" altLang="en-US" sz="1200" dirty="0">
                        <a:solidFill>
                          <a:schemeClr val="bg2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7" name="横巻き 6"/>
          <p:cNvSpPr/>
          <p:nvPr/>
        </p:nvSpPr>
        <p:spPr bwMode="auto">
          <a:xfrm>
            <a:off x="6537176" y="3429000"/>
            <a:ext cx="2952328" cy="936104"/>
          </a:xfrm>
          <a:prstGeom prst="horizontalScroll">
            <a:avLst/>
          </a:prstGeom>
          <a:solidFill>
            <a:schemeClr val="accent5">
              <a:lumMod val="60000"/>
              <a:lumOff val="40000"/>
            </a:schemeClr>
          </a:solidFill>
          <a:ln w="12700" cap="sq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ja-JP" altLang="en-US" sz="1200" dirty="0" smtClean="0">
                <a:solidFill>
                  <a:schemeClr val="bg2"/>
                </a:solidFill>
              </a:rPr>
              <a:t>青字：再任</a:t>
            </a:r>
            <a:endParaRPr lang="en-US" altLang="ja-JP" sz="1200" dirty="0" smtClean="0">
              <a:solidFill>
                <a:schemeClr val="bg2"/>
              </a:solidFill>
            </a:endParaRPr>
          </a:p>
          <a:p>
            <a:pPr marL="0" marR="0" indent="0" algn="l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ja-JP" altLang="en-US" sz="1200" dirty="0" smtClean="0">
                <a:solidFill>
                  <a:schemeClr val="bg2"/>
                </a:solidFill>
              </a:rPr>
              <a:t>赤字：新任（各委員会主査）</a:t>
            </a:r>
          </a:p>
          <a:p>
            <a:pPr marL="0" marR="0" indent="0" algn="l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en-US" sz="1200" b="0" i="0" u="none" strike="noStrike" cap="none" normalizeH="0" baseline="0" smtClean="0">
                <a:ln>
                  <a:noFill/>
                </a:ln>
                <a:solidFill>
                  <a:schemeClr val="bg2"/>
                </a:solidFill>
                <a:effectLst/>
              </a:rPr>
              <a:t>理事</a:t>
            </a:r>
            <a:r>
              <a:rPr lang="ja-JP" altLang="en-US" sz="1200">
                <a:solidFill>
                  <a:schemeClr val="bg2"/>
                </a:solidFill>
              </a:rPr>
              <a:t>の</a:t>
            </a:r>
            <a:r>
              <a:rPr kumimoji="0" lang="ja-JP" altLang="en-US" sz="1200" b="0" i="0" u="none" strike="noStrike" cap="none" normalizeH="0" baseline="0" smtClean="0">
                <a:ln>
                  <a:noFill/>
                </a:ln>
                <a:solidFill>
                  <a:schemeClr val="bg2"/>
                </a:solidFill>
                <a:effectLst/>
              </a:rPr>
              <a:t>一部は交代</a:t>
            </a:r>
            <a:endParaRPr kumimoji="0" lang="ja-JP" altLang="en-US" sz="1200" b="0" i="0" u="none" strike="noStrike" cap="none" normalizeH="0" baseline="0" dirty="0" smtClean="0">
              <a:ln>
                <a:noFill/>
              </a:ln>
              <a:solidFill>
                <a:schemeClr val="bg2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2933615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00472" y="332656"/>
            <a:ext cx="9134339" cy="581715"/>
          </a:xfrm>
        </p:spPr>
        <p:txBody>
          <a:bodyPr>
            <a:noAutofit/>
          </a:bodyPr>
          <a:lstStyle/>
          <a:p>
            <a:r>
              <a:rPr lang="ja-JP" altLang="en-US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３．</a:t>
            </a:r>
            <a:r>
              <a:rPr lang="en-US" altLang="zh-TW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2015</a:t>
            </a:r>
            <a:r>
              <a:rPr lang="zh-TW" altLang="en-US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年度推進体制（委員会構成）（案）</a:t>
            </a:r>
            <a:endParaRPr kumimoji="1" lang="ja-JP" altLang="en-US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168A96-8FC6-49A7-AAFF-8891F4FD4FE2}" type="slidenum">
              <a:rPr lang="ja-JP" altLang="en-US" smtClean="0"/>
              <a:pPr/>
              <a:t>4</a:t>
            </a:fld>
            <a:endParaRPr lang="en-US" altLang="ja-JP"/>
          </a:p>
        </p:txBody>
      </p:sp>
      <p:graphicFrame>
        <p:nvGraphicFramePr>
          <p:cNvPr id="5" name="表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89171400"/>
              </p:ext>
            </p:extLst>
          </p:nvPr>
        </p:nvGraphicFramePr>
        <p:xfrm>
          <a:off x="422764" y="980728"/>
          <a:ext cx="9138748" cy="5532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3584"/>
                <a:gridCol w="2263935"/>
                <a:gridCol w="6451229"/>
              </a:tblGrid>
              <a:tr h="144016">
                <a:tc>
                  <a:txBody>
                    <a:bodyPr/>
                    <a:lstStyle/>
                    <a:p>
                      <a:pPr algn="ctr"/>
                      <a:endParaRPr kumimoji="1" lang="ja-JP" altLang="en-US" sz="140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組織</a:t>
                      </a:r>
                      <a:endParaRPr kumimoji="1" lang="ja-JP" altLang="en-US" sz="140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委員</a:t>
                      </a:r>
                      <a:endParaRPr kumimoji="1" lang="ja-JP" altLang="en-US" sz="140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</a:tr>
              <a:tr h="508802">
                <a:tc rowSpan="4">
                  <a:txBody>
                    <a:bodyPr/>
                    <a:lstStyle/>
                    <a:p>
                      <a:pPr algn="ctr"/>
                      <a:r>
                        <a:rPr kumimoji="1" lang="ja-JP" altLang="en-US" sz="1400" b="1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委員会</a:t>
                      </a:r>
                      <a:endParaRPr kumimoji="1" lang="ja-JP" altLang="en-US" sz="1400" b="1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1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技術委員会</a:t>
                      </a:r>
                      <a:endParaRPr kumimoji="1" lang="ja-JP" altLang="en-US" sz="1400" b="1" dirty="0">
                        <a:solidFill>
                          <a:schemeClr val="bg2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kumimoji="1" lang="ja-JP" altLang="en-US" sz="110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◎</a:t>
                      </a:r>
                      <a:r>
                        <a:rPr kumimoji="1" lang="zh-TW" altLang="en-US" sz="110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越塚 登</a:t>
                      </a:r>
                      <a:r>
                        <a:rPr kumimoji="1" lang="ja-JP" altLang="en-US" sz="110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　</a:t>
                      </a:r>
                      <a:r>
                        <a:rPr kumimoji="1" lang="zh-TW" altLang="en-US" sz="110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（東京大学大学院</a:t>
                      </a:r>
                      <a:r>
                        <a:rPr kumimoji="1" lang="ja-JP" altLang="en-US" sz="110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　</a:t>
                      </a:r>
                      <a:r>
                        <a:rPr kumimoji="1" lang="zh-TW" altLang="en-US" sz="110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情報学環 教授）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kumimoji="1" lang="ja-JP" altLang="en-US" sz="90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○</a:t>
                      </a:r>
                      <a:r>
                        <a:rPr kumimoji="1" lang="zh-TW" altLang="en-US" sz="110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武田 英明</a:t>
                      </a:r>
                      <a:r>
                        <a:rPr kumimoji="1" lang="ja-JP" altLang="en-US" sz="110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　</a:t>
                      </a:r>
                      <a:r>
                        <a:rPr kumimoji="1" lang="zh-TW" altLang="en-US" sz="110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（国立情報学研究所 教授）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kumimoji="1" lang="zh-TW" altLang="en-US" sz="110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中尾 彰宏</a:t>
                      </a:r>
                      <a:r>
                        <a:rPr kumimoji="1" lang="ja-JP" altLang="en-US" sz="110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　</a:t>
                      </a:r>
                      <a:r>
                        <a:rPr kumimoji="1" lang="zh-TW" altLang="en-US" sz="110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（東京大学大学院</a:t>
                      </a:r>
                      <a:r>
                        <a:rPr kumimoji="1" lang="ja-JP" altLang="en-US" sz="110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　</a:t>
                      </a:r>
                      <a:r>
                        <a:rPr kumimoji="1" lang="zh-TW" altLang="en-US" sz="110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情報学環 教授）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kumimoji="1" lang="zh-TW" altLang="en-US" sz="110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平本 健二</a:t>
                      </a:r>
                      <a:r>
                        <a:rPr kumimoji="1" lang="ja-JP" altLang="en-US" sz="110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　</a:t>
                      </a:r>
                      <a:r>
                        <a:rPr kumimoji="1" lang="zh-TW" altLang="en-US" sz="110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（経済産業省 </a:t>
                      </a:r>
                      <a:r>
                        <a:rPr kumimoji="1" lang="en-US" altLang="zh-TW" sz="110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CIO</a:t>
                      </a:r>
                      <a:r>
                        <a:rPr kumimoji="1" lang="zh-TW" altLang="en-US" sz="110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補佐官）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kumimoji="1" lang="zh-TW" altLang="en-US" sz="110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深見 嘉明</a:t>
                      </a:r>
                      <a:r>
                        <a:rPr kumimoji="1" lang="ja-JP" altLang="en-US" sz="110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　</a:t>
                      </a:r>
                      <a:r>
                        <a:rPr kumimoji="1" lang="zh-TW" altLang="en-US" sz="110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（</a:t>
                      </a:r>
                      <a:r>
                        <a:rPr kumimoji="1" lang="ja-JP" altLang="en-US" sz="110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立教大学</a:t>
                      </a:r>
                      <a:r>
                        <a:rPr kumimoji="1" lang="ja-JP" altLang="en-US" sz="1100" baseline="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 特任</a:t>
                      </a:r>
                      <a:r>
                        <a:rPr kumimoji="1" lang="ja-JP" altLang="en-US" sz="110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准教授</a:t>
                      </a:r>
                      <a:r>
                        <a:rPr kumimoji="1" lang="zh-TW" altLang="en-US" sz="110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）</a:t>
                      </a:r>
                      <a:endParaRPr kumimoji="1" lang="ja-JP" altLang="en-US" sz="1100" dirty="0">
                        <a:solidFill>
                          <a:schemeClr val="bg2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</a:tr>
              <a:tr h="508802">
                <a:tc vMerge="1">
                  <a:txBody>
                    <a:bodyPr/>
                    <a:lstStyle/>
                    <a:p>
                      <a:pPr algn="ctr"/>
                      <a:endParaRPr kumimoji="1" lang="en-US" altLang="ja-JP" sz="1400" b="1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1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データガバナンス</a:t>
                      </a:r>
                      <a:endParaRPr kumimoji="1" lang="en-US" altLang="ja-JP" sz="1400" b="1" dirty="0" smtClean="0">
                        <a:solidFill>
                          <a:schemeClr val="bg2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1400" b="1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委員会</a:t>
                      </a:r>
                      <a:endParaRPr kumimoji="1" lang="en-US" altLang="ja-JP" sz="1400" b="1" dirty="0" smtClean="0">
                        <a:solidFill>
                          <a:schemeClr val="bg2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kumimoji="1" lang="ja-JP" altLang="en-US" sz="110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◎井上 由里子　（一橋大学大学院　国際企業戦略研究科</a:t>
                      </a:r>
                      <a:r>
                        <a:rPr kumimoji="1" lang="ja-JP" altLang="en-US" sz="1100" baseline="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 </a:t>
                      </a:r>
                      <a:r>
                        <a:rPr kumimoji="1" lang="ja-JP" altLang="en-US" sz="110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教授）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kumimoji="1" lang="ja-JP" altLang="en-US" sz="90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○</a:t>
                      </a:r>
                      <a:r>
                        <a:rPr kumimoji="1" lang="ja-JP" altLang="en-US" sz="110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野口 祐子　（グーグル株式会社 法務部長 弁護士）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kumimoji="1" lang="ja-JP" altLang="en-US" sz="110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沢田 登志子　（一般社団法人</a:t>
                      </a:r>
                      <a:r>
                        <a:rPr kumimoji="1" lang="en-US" altLang="ja-JP" sz="110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EC</a:t>
                      </a:r>
                      <a:r>
                        <a:rPr kumimoji="1" lang="ja-JP" altLang="en-US" sz="110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ネットワーク 理事）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kumimoji="1" lang="ja-JP" altLang="en-US" sz="110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友岡 史仁　（日本大学法学部 教授）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kumimoji="1" lang="ja-JP" altLang="en-US" sz="110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森 亮二　（英知法律事務所 弁護士）</a:t>
                      </a:r>
                      <a:endParaRPr kumimoji="1" lang="en-US" altLang="ja-JP" sz="1100" dirty="0" smtClean="0">
                        <a:solidFill>
                          <a:schemeClr val="bg2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kumimoji="1" lang="ja-JP" altLang="en-US" sz="110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宍戸 常寿（</a:t>
                      </a:r>
                      <a:r>
                        <a:rPr kumimoji="1" lang="zh-CN" altLang="en-US" sz="110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東京大学大学院</a:t>
                      </a:r>
                      <a:r>
                        <a:rPr kumimoji="1" lang="ja-JP" altLang="en-US" sz="110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　</a:t>
                      </a:r>
                      <a:r>
                        <a:rPr kumimoji="1" lang="zh-CN" altLang="en-US" sz="110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法学政治学研究科</a:t>
                      </a:r>
                      <a:r>
                        <a:rPr kumimoji="1" lang="zh-CN" altLang="en-US" sz="1100" baseline="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 </a:t>
                      </a:r>
                      <a:r>
                        <a:rPr kumimoji="1" lang="zh-CN" altLang="en-US" sz="110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教授</a:t>
                      </a:r>
                      <a:r>
                        <a:rPr kumimoji="1" lang="ja-JP" altLang="en-US" sz="110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）</a:t>
                      </a:r>
                      <a:endParaRPr kumimoji="1" lang="en-US" altLang="ja-JP" sz="1100" dirty="0" smtClean="0">
                        <a:solidFill>
                          <a:schemeClr val="bg2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</a:tr>
              <a:tr h="971348"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1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1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利活用・普及委員会</a:t>
                      </a:r>
                      <a:endParaRPr kumimoji="1" lang="ja-JP" altLang="en-US" sz="1400" b="1" dirty="0">
                        <a:solidFill>
                          <a:schemeClr val="bg2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kumimoji="1" lang="ja-JP" altLang="en-US" sz="110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◎中村 伊知哉　（慶應義塾大学大学院　メディアデザイン研究科 教授）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kumimoji="1" lang="ja-JP" altLang="en-US" sz="90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○</a:t>
                      </a:r>
                      <a:r>
                        <a:rPr kumimoji="1" lang="ja-JP" altLang="en-US" sz="110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村上 文洋　（株式会社三菱総合研究所 社会</a:t>
                      </a:r>
                      <a:r>
                        <a:rPr kumimoji="1" lang="en-US" altLang="ja-JP" sz="110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ICT</a:t>
                      </a:r>
                      <a:r>
                        <a:rPr kumimoji="1" lang="ja-JP" altLang="en-US" sz="110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ソリューション本部 主席研究員）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kumimoji="1" lang="ja-JP" altLang="en-US" sz="110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石川 雄章　（東京大学大学院　情報学環 特任教授）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kumimoji="1" lang="ja-JP" altLang="en-US" sz="110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大向 一輝　（国立情報学研究所 准教授）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kumimoji="1" lang="ja-JP" altLang="en-US" sz="110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川島 宏一　（筑波大学大学院　システム情報工学研究科</a:t>
                      </a:r>
                      <a:r>
                        <a:rPr kumimoji="1" lang="ja-JP" altLang="en-US" sz="1100" baseline="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 </a:t>
                      </a:r>
                      <a:r>
                        <a:rPr kumimoji="1" lang="ja-JP" altLang="en-US" sz="110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教授）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kumimoji="1" lang="ja-JP" altLang="en-US" sz="110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小林 巌生　（有限会社スコレックス 代表）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kumimoji="1" lang="ja-JP" altLang="en-US" sz="110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庄司 昌彦　（国際大学</a:t>
                      </a:r>
                      <a:r>
                        <a:rPr kumimoji="1" lang="en-US" altLang="ja-JP" sz="110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GLOCOM </a:t>
                      </a:r>
                      <a:r>
                        <a:rPr kumimoji="1" lang="ja-JP" altLang="en-US" sz="110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准教授・主任研究員）</a:t>
                      </a:r>
                    </a:p>
                    <a:p>
                      <a:pPr marL="984250" indent="-984250">
                        <a:buFont typeface="Arial" panose="020B0604020202020204" pitchFamily="34" charset="0"/>
                        <a:buNone/>
                      </a:pPr>
                      <a:r>
                        <a:rPr kumimoji="1" lang="ja-JP" altLang="en-US" sz="110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野原 佐和子　（株式会社イプシ・マーケティング研究　所代表取締役社長、慶應義塾大学大学院　政策・メディア研究科　特任教授）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kumimoji="1" lang="ja-JP" altLang="en-US" sz="110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福野 泰介　（株式会社</a:t>
                      </a:r>
                      <a:r>
                        <a:rPr kumimoji="1" lang="en-US" altLang="ja-JP" sz="110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jig.jp</a:t>
                      </a:r>
                      <a:r>
                        <a:rPr kumimoji="1" lang="ja-JP" altLang="en-US" sz="1100" baseline="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 </a:t>
                      </a:r>
                      <a:r>
                        <a:rPr kumimoji="1" lang="ja-JP" altLang="en-US" sz="110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代表取締役社長）</a:t>
                      </a:r>
                      <a:endParaRPr kumimoji="1" lang="ja-JP" altLang="en-US" sz="1100" dirty="0">
                        <a:solidFill>
                          <a:schemeClr val="bg2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</a:tr>
              <a:tr h="262110"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1400" b="1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b="1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2020</a:t>
                      </a:r>
                      <a:r>
                        <a:rPr kumimoji="1" lang="ja-JP" altLang="en-US" sz="1400" b="1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オープンデータ</a:t>
                      </a:r>
                      <a:endParaRPr kumimoji="1" lang="en-US" altLang="ja-JP" sz="1400" b="1" dirty="0" smtClean="0">
                        <a:solidFill>
                          <a:schemeClr val="bg2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1400" b="1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シティ推進委員会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1" lang="ja-JP" altLang="en-US" sz="110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◎</a:t>
                      </a:r>
                      <a:r>
                        <a:rPr kumimoji="1" lang="zh-TW" altLang="en-US" sz="110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越塚 登</a:t>
                      </a:r>
                      <a:r>
                        <a:rPr kumimoji="1" lang="ja-JP" altLang="en-US" sz="110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　</a:t>
                      </a:r>
                      <a:r>
                        <a:rPr kumimoji="1" lang="zh-TW" altLang="en-US" sz="110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（東京大学大学院</a:t>
                      </a:r>
                      <a:r>
                        <a:rPr kumimoji="1" lang="ja-JP" altLang="en-US" sz="110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　</a:t>
                      </a:r>
                      <a:r>
                        <a:rPr kumimoji="1" lang="zh-TW" altLang="en-US" sz="110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情報学環 教授）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1" lang="ja-JP" altLang="en-US" sz="110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◎井上 由里子　（一橋大学大学院　国際企業戦略研究科 教授）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1" lang="ja-JP" altLang="en-US" sz="110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◎中村 伊知哉　（慶應義塾大学大学院　メディアデザイン研究科 教授）</a:t>
                      </a:r>
                      <a:endParaRPr kumimoji="1" lang="en-US" altLang="ja-JP" sz="1100" b="1" u="sng" dirty="0" smtClean="0">
                        <a:solidFill>
                          <a:schemeClr val="bg2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1" lang="ja-JP" altLang="en-US" sz="1100" dirty="0" smtClean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石川 雄章</a:t>
                      </a:r>
                      <a:r>
                        <a:rPr kumimoji="1" lang="ja-JP" altLang="en-US" sz="1100" baseline="0" dirty="0" smtClean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　（</a:t>
                      </a:r>
                      <a:r>
                        <a:rPr kumimoji="1" lang="ja-JP" altLang="en-US" sz="1100" dirty="0" smtClean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東京大学大学院</a:t>
                      </a:r>
                      <a:r>
                        <a:rPr kumimoji="1" lang="ja-JP" altLang="en-US" sz="1100" baseline="0" dirty="0" smtClean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 </a:t>
                      </a:r>
                      <a:r>
                        <a:rPr kumimoji="1" lang="ja-JP" altLang="en-US" sz="1100" dirty="0" smtClean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情報学環</a:t>
                      </a:r>
                      <a:r>
                        <a:rPr kumimoji="1" lang="ja-JP" altLang="en-US" sz="1100" baseline="0" dirty="0" smtClean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 </a:t>
                      </a:r>
                      <a:r>
                        <a:rPr kumimoji="1" lang="ja-JP" altLang="en-US" sz="1100" dirty="0" smtClean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特任教授）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1" lang="ja-JP" altLang="en-US" sz="1100" dirty="0" smtClean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仲伏</a:t>
                      </a:r>
                      <a:r>
                        <a:rPr kumimoji="1" lang="ja-JP" altLang="en-US" sz="1100" baseline="0" dirty="0" smtClean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 </a:t>
                      </a:r>
                      <a:r>
                        <a:rPr kumimoji="1" lang="ja-JP" altLang="en-US" sz="1100" dirty="0" smtClean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達也　（株式会社三菱総合研究所</a:t>
                      </a:r>
                      <a:r>
                        <a:rPr kumimoji="1" lang="ja-JP" altLang="en-US" sz="1100" baseline="0" dirty="0" smtClean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 </a:t>
                      </a:r>
                      <a:r>
                        <a:rPr kumimoji="1" lang="en-US" altLang="ja-JP" sz="1100" baseline="0" dirty="0" smtClean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“</a:t>
                      </a:r>
                      <a:r>
                        <a:rPr kumimoji="1" lang="ja-JP" altLang="en-US" sz="1100" baseline="0" dirty="0" smtClean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ビジョン</a:t>
                      </a:r>
                      <a:r>
                        <a:rPr kumimoji="1" lang="en-US" altLang="ja-JP" sz="1100" baseline="0" dirty="0" smtClean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2020”</a:t>
                      </a:r>
                      <a:r>
                        <a:rPr kumimoji="1" lang="ja-JP" altLang="en-US" sz="1100" baseline="0" dirty="0" smtClean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推進センター長）</a:t>
                      </a:r>
                      <a:endParaRPr kumimoji="1" lang="en-US" altLang="ja-JP" sz="1100" dirty="0" smtClean="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1" lang="ja-JP" altLang="en-US" sz="1100" dirty="0" smtClean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福野 泰介　（株式会社</a:t>
                      </a:r>
                      <a:r>
                        <a:rPr kumimoji="1" lang="en-US" altLang="ja-JP" sz="1100" dirty="0" smtClean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jig.jp</a:t>
                      </a:r>
                      <a:r>
                        <a:rPr kumimoji="1" lang="ja-JP" altLang="en-US" sz="1100" baseline="0" dirty="0" smtClean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 </a:t>
                      </a:r>
                      <a:r>
                        <a:rPr kumimoji="1" lang="ja-JP" altLang="en-US" sz="1100" dirty="0" smtClean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代表取締役社長）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1" lang="ja-JP" altLang="en-US" sz="1100" dirty="0" smtClean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不破 泰　（信州大学　総合情報センター長</a:t>
                      </a:r>
                      <a:r>
                        <a:rPr kumimoji="1" lang="ja-JP" altLang="en-US" sz="1100" baseline="0" dirty="0" smtClean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 </a:t>
                      </a:r>
                      <a:r>
                        <a:rPr kumimoji="1" lang="ja-JP" altLang="en-US" sz="1100" dirty="0" smtClean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教授）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1" lang="ja-JP" altLang="en-US" sz="1100" dirty="0" smtClean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森本 登志男（佐賀県 最高情報統括監 </a:t>
                      </a:r>
                      <a:r>
                        <a:rPr kumimoji="1" lang="en-US" altLang="ja-JP" sz="1100" dirty="0" smtClean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(CIO)</a:t>
                      </a:r>
                      <a:r>
                        <a:rPr kumimoji="1" lang="ja-JP" altLang="en-US" sz="1100" dirty="0" smtClean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）</a:t>
                      </a:r>
                      <a:endParaRPr kumimoji="1" lang="en-US" altLang="ja-JP" sz="1100" dirty="0" smtClean="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3" name="横巻き 2"/>
          <p:cNvSpPr/>
          <p:nvPr/>
        </p:nvSpPr>
        <p:spPr bwMode="auto">
          <a:xfrm>
            <a:off x="7761312" y="5301208"/>
            <a:ext cx="1656184" cy="936104"/>
          </a:xfrm>
          <a:prstGeom prst="horizontalScroll">
            <a:avLst/>
          </a:prstGeom>
          <a:solidFill>
            <a:schemeClr val="accent5">
              <a:lumMod val="60000"/>
              <a:lumOff val="40000"/>
            </a:schemeClr>
          </a:solidFill>
          <a:ln w="12700" cap="sq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ja-JP" altLang="en-US" sz="1200" dirty="0" smtClean="0">
                <a:solidFill>
                  <a:schemeClr val="bg2"/>
                </a:solidFill>
              </a:rPr>
              <a:t>注：◎主査</a:t>
            </a:r>
            <a:endParaRPr lang="en-US" altLang="ja-JP" sz="1200" dirty="0" smtClean="0">
              <a:solidFill>
                <a:schemeClr val="bg2"/>
              </a:solidFill>
            </a:endParaRPr>
          </a:p>
          <a:p>
            <a:pPr marL="0" marR="0" indent="0" algn="l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en-US" sz="1200" b="0" i="0" u="none" strike="noStrike" cap="none" normalizeH="0" baseline="0" dirty="0" smtClean="0">
                <a:ln>
                  <a:noFill/>
                </a:ln>
                <a:solidFill>
                  <a:schemeClr val="bg2"/>
                </a:solidFill>
                <a:effectLst/>
              </a:rPr>
              <a:t>　　</a:t>
            </a:r>
            <a:r>
              <a:rPr kumimoji="0" lang="ja-JP" altLang="en-US" sz="1200" b="0" i="0" u="none" strike="noStrike" cap="none" normalizeH="0" dirty="0" smtClean="0">
                <a:ln>
                  <a:noFill/>
                </a:ln>
                <a:solidFill>
                  <a:schemeClr val="bg2"/>
                </a:solidFill>
                <a:effectLst/>
              </a:rPr>
              <a:t> </a:t>
            </a:r>
            <a:r>
              <a:rPr kumimoji="0" lang="ja-JP" altLang="en-US" sz="1200" b="0" i="0" u="none" strike="noStrike" cap="none" normalizeH="0" baseline="0" dirty="0" smtClean="0">
                <a:ln>
                  <a:noFill/>
                </a:ln>
                <a:solidFill>
                  <a:schemeClr val="bg2"/>
                </a:solidFill>
                <a:effectLst/>
              </a:rPr>
              <a:t>○副主査</a:t>
            </a:r>
            <a:endParaRPr kumimoji="0" lang="en-US" altLang="ja-JP" sz="1200" b="0" i="0" u="none" strike="noStrike" cap="none" normalizeH="0" baseline="0" dirty="0" smtClean="0">
              <a:ln>
                <a:noFill/>
              </a:ln>
              <a:solidFill>
                <a:schemeClr val="bg2"/>
              </a:solidFill>
              <a:effectLst/>
            </a:endParaRPr>
          </a:p>
          <a:p>
            <a:pPr marL="0" marR="0" indent="0" algn="l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ja-JP" altLang="en-US" sz="1200" dirty="0" smtClean="0">
                <a:solidFill>
                  <a:schemeClr val="bg2"/>
                </a:solidFill>
              </a:rPr>
              <a:t>赤字：新任</a:t>
            </a:r>
            <a:endParaRPr kumimoji="0" lang="ja-JP" altLang="en-US" sz="1200" b="0" i="0" u="none" strike="noStrike" cap="none" normalizeH="0" baseline="0" dirty="0" smtClean="0">
              <a:ln>
                <a:noFill/>
              </a:ln>
              <a:solidFill>
                <a:schemeClr val="bg2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195528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00472" y="260648"/>
            <a:ext cx="9134339" cy="581715"/>
          </a:xfrm>
        </p:spPr>
        <p:txBody>
          <a:bodyPr>
            <a:noAutofit/>
          </a:bodyPr>
          <a:lstStyle/>
          <a:p>
            <a:r>
              <a:rPr kumimoji="1" lang="ja-JP" altLang="en-US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４．</a:t>
            </a:r>
            <a:r>
              <a:rPr kumimoji="1" lang="en-US" altLang="ja-JP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2015</a:t>
            </a:r>
            <a:r>
              <a:rPr kumimoji="1" lang="ja-JP" altLang="en-US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年度事業計画案</a:t>
            </a:r>
            <a:endParaRPr kumimoji="1" lang="ja-JP" altLang="en-US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168A96-8FC6-49A7-AAFF-8891F4FD4FE2}" type="slidenum">
              <a:rPr lang="ja-JP" altLang="en-US" smtClean="0"/>
              <a:pPr/>
              <a:t>5</a:t>
            </a:fld>
            <a:endParaRPr lang="en-US" altLang="ja-JP"/>
          </a:p>
        </p:txBody>
      </p:sp>
      <p:graphicFrame>
        <p:nvGraphicFramePr>
          <p:cNvPr id="3" name="表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81996089"/>
              </p:ext>
            </p:extLst>
          </p:nvPr>
        </p:nvGraphicFramePr>
        <p:xfrm>
          <a:off x="56456" y="908720"/>
          <a:ext cx="9793088" cy="54991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20080"/>
                <a:gridCol w="864095"/>
                <a:gridCol w="3456385"/>
                <a:gridCol w="648072"/>
                <a:gridCol w="720080"/>
                <a:gridCol w="648072"/>
                <a:gridCol w="864096"/>
                <a:gridCol w="792088"/>
                <a:gridCol w="1080120"/>
              </a:tblGrid>
              <a:tr h="504056">
                <a:tc gridSpan="2"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事業区分</a:t>
                      </a:r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B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事業名</a:t>
                      </a:r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B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新規</a:t>
                      </a:r>
                      <a:r>
                        <a:rPr kumimoji="1" lang="en-US" altLang="ja-JP" sz="105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/</a:t>
                      </a:r>
                      <a:r>
                        <a:rPr kumimoji="1" lang="ja-JP" altLang="en-US" sz="105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継続</a:t>
                      </a:r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B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区分</a:t>
                      </a:r>
                      <a:endParaRPr kumimoji="1" lang="en-US" altLang="ja-JP" sz="1050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B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技術委員会</a:t>
                      </a:r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B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データガバナンス委員会</a:t>
                      </a:r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B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利活用・普及委員会</a:t>
                      </a:r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B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5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2020</a:t>
                      </a:r>
                      <a:r>
                        <a:rPr kumimoji="1" lang="ja-JP" altLang="en-US" sz="105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オープンデータシティ推進委員会</a:t>
                      </a:r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B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1472">
                <a:tc rowSpan="6">
                  <a:txBody>
                    <a:bodyPr/>
                    <a:lstStyle/>
                    <a:p>
                      <a:r>
                        <a:rPr kumimoji="1" lang="ja-JP" altLang="en-US" sz="105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周知広報・啓発活動</a:t>
                      </a:r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T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r>
                        <a:rPr kumimoji="1" lang="ja-JP" altLang="en-US" sz="105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イベント</a:t>
                      </a:r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T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05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シンポジウム開催</a:t>
                      </a:r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T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b="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継続</a:t>
                      </a:r>
                      <a:endParaRPr kumimoji="1" lang="ja-JP" altLang="en-US" sz="1050" b="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T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b="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自主事業</a:t>
                      </a:r>
                      <a:endParaRPr kumimoji="1" lang="en-US" altLang="ja-JP" sz="1050" b="0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T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T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T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○</a:t>
                      </a:r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T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5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T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271472">
                <a:tc vMerge="1">
                  <a:txBody>
                    <a:bodyPr/>
                    <a:lstStyle/>
                    <a:p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67254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5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勝手表彰</a:t>
                      </a:r>
                      <a:r>
                        <a:rPr kumimoji="1" lang="en-US" altLang="ja-JP" sz="105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/</a:t>
                      </a:r>
                      <a:r>
                        <a:rPr kumimoji="1" lang="ja-JP" altLang="en-US" sz="105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コンテスト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b="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継続</a:t>
                      </a:r>
                      <a:endParaRPr kumimoji="1" lang="ja-JP" altLang="en-US" sz="1050" b="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b="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自主事業</a:t>
                      </a:r>
                      <a:endParaRPr kumimoji="1" lang="en-US" altLang="ja-JP" sz="1050" b="0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○</a:t>
                      </a:r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</a:tr>
              <a:tr h="271472">
                <a:tc vMerge="1">
                  <a:txBody>
                    <a:bodyPr/>
                    <a:lstStyle/>
                    <a:p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105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国際会議等への参加・情報発信</a:t>
                      </a:r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b="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継続</a:t>
                      </a:r>
                      <a:endParaRPr kumimoji="1" lang="ja-JP" altLang="en-US" sz="1050" b="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b="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自主事業</a:t>
                      </a:r>
                      <a:endParaRPr kumimoji="1" lang="en-US" altLang="ja-JP" sz="1050" b="0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○</a:t>
                      </a:r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○</a:t>
                      </a:r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○</a:t>
                      </a:r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○</a:t>
                      </a:r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</a:tr>
              <a:tr h="271472">
                <a:tc vMerge="1">
                  <a:txBody>
                    <a:bodyPr/>
                    <a:lstStyle/>
                    <a:p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  <a:tc rowSpan="3">
                  <a:txBody>
                    <a:bodyPr/>
                    <a:lstStyle/>
                    <a:p>
                      <a:r>
                        <a:rPr kumimoji="1" lang="ja-JP" altLang="en-US" sz="105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情報発信</a:t>
                      </a:r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B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67254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5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ウェブによる情報発信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b="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継続</a:t>
                      </a:r>
                      <a:endParaRPr kumimoji="1" lang="ja-JP" altLang="en-US" sz="1050" b="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b="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自主事業</a:t>
                      </a:r>
                      <a:endParaRPr kumimoji="1" lang="en-US" altLang="ja-JP" sz="1050" b="0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○</a:t>
                      </a:r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○</a:t>
                      </a:r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○</a:t>
                      </a:r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○</a:t>
                      </a:r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</a:tr>
              <a:tr h="271472">
                <a:tc vMerge="1">
                  <a:txBody>
                    <a:bodyPr/>
                    <a:lstStyle/>
                    <a:p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105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オープンデータ</a:t>
                      </a:r>
                      <a:r>
                        <a:rPr kumimoji="1" lang="en-US" altLang="ja-JP" sz="105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100</a:t>
                      </a:r>
                      <a:r>
                        <a:rPr kumimoji="1" lang="ja-JP" altLang="en-US" sz="105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（仮称）（関連事例情報の発信）</a:t>
                      </a:r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b="0" dirty="0" smtClean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新規</a:t>
                      </a:r>
                      <a:endParaRPr kumimoji="1" lang="ja-JP" altLang="en-US" sz="1050" b="0" dirty="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b="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自主事業</a:t>
                      </a:r>
                      <a:endParaRPr kumimoji="1" lang="en-US" altLang="ja-JP" sz="1050" b="0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○</a:t>
                      </a:r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</a:tr>
              <a:tr h="271472">
                <a:tc vMerge="1">
                  <a:txBody>
                    <a:bodyPr/>
                    <a:lstStyle/>
                    <a:p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105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パンフレット印刷等</a:t>
                      </a:r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B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b="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継続</a:t>
                      </a:r>
                      <a:endParaRPr kumimoji="1" lang="ja-JP" altLang="en-US" sz="1050" b="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B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b="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自主事業</a:t>
                      </a:r>
                      <a:endParaRPr kumimoji="1" lang="en-US" altLang="ja-JP" sz="1050" b="0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B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○</a:t>
                      </a:r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B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○</a:t>
                      </a:r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B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○</a:t>
                      </a:r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B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○</a:t>
                      </a:r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B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1472">
                <a:tc rowSpan="11">
                  <a:txBody>
                    <a:bodyPr/>
                    <a:lstStyle/>
                    <a:p>
                      <a:r>
                        <a:rPr kumimoji="1" lang="ja-JP" altLang="en-US" sz="105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調査研究活動</a:t>
                      </a:r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r>
                        <a:rPr kumimoji="1" lang="ja-JP" altLang="en-US" sz="105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ガイドライン整備</a:t>
                      </a:r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T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05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「活用ガイドライン」の作成</a:t>
                      </a:r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T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b="0" dirty="0" smtClean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新規</a:t>
                      </a:r>
                      <a:endParaRPr kumimoji="1" lang="ja-JP" altLang="en-US" sz="1050" b="0" dirty="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T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b="0" dirty="0" smtClean="0">
                          <a:solidFill>
                            <a:srgbClr val="0070C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委託事業</a:t>
                      </a:r>
                      <a:endParaRPr kumimoji="1" lang="ja-JP" altLang="en-US" sz="1050" b="0" dirty="0">
                        <a:solidFill>
                          <a:srgbClr val="0070C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T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○</a:t>
                      </a:r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T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○</a:t>
                      </a:r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T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5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T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312604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05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サンプルプログラム</a:t>
                      </a:r>
                      <a:r>
                        <a:rPr kumimoji="1" lang="en-US" altLang="ja-JP" sz="105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/</a:t>
                      </a:r>
                      <a:r>
                        <a:rPr kumimoji="1" lang="ja-JP" altLang="en-US" sz="105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活用ツール等の収集・作成・公開</a:t>
                      </a:r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b="0" dirty="0" smtClean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新規</a:t>
                      </a:r>
                      <a:endParaRPr kumimoji="1" lang="ja-JP" altLang="en-US" sz="1050" b="0" dirty="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b="0" dirty="0" smtClean="0">
                          <a:solidFill>
                            <a:srgbClr val="0070C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委託事業</a:t>
                      </a:r>
                      <a:endParaRPr kumimoji="1" lang="ja-JP" altLang="en-US" sz="1050" b="0" dirty="0">
                        <a:solidFill>
                          <a:srgbClr val="0070C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○</a:t>
                      </a:r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271472">
                <a:tc vMerge="1">
                  <a:txBody>
                    <a:bodyPr/>
                    <a:lstStyle/>
                    <a:p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105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「公開ガイドライン」の更新</a:t>
                      </a:r>
                      <a:endParaRPr kumimoji="1" lang="en-US" altLang="ja-JP" sz="1050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b="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継続</a:t>
                      </a:r>
                      <a:endParaRPr kumimoji="1" lang="ja-JP" altLang="en-US" sz="1050" b="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b="0" dirty="0" smtClean="0">
                          <a:solidFill>
                            <a:srgbClr val="0070C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委託事業</a:t>
                      </a:r>
                      <a:endParaRPr kumimoji="1" lang="ja-JP" altLang="en-US" sz="1050" b="0" dirty="0">
                        <a:solidFill>
                          <a:srgbClr val="0070C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○</a:t>
                      </a:r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○</a:t>
                      </a:r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5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271472">
                <a:tc vMerge="1">
                  <a:txBody>
                    <a:bodyPr/>
                    <a:lstStyle/>
                    <a:p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  <a:tc rowSpan="3">
                  <a:txBody>
                    <a:bodyPr/>
                    <a:lstStyle/>
                    <a:p>
                      <a:r>
                        <a:rPr kumimoji="1" lang="ja-JP" altLang="en-US" sz="105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現状及び課題調査・分析</a:t>
                      </a:r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105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地方自治体等のデータ公開・活用事例等調査</a:t>
                      </a:r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b="0" dirty="0" smtClean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新規</a:t>
                      </a:r>
                      <a:endParaRPr kumimoji="1" lang="ja-JP" altLang="en-US" sz="1050" b="0" dirty="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b="0" dirty="0" smtClean="0">
                          <a:solidFill>
                            <a:srgbClr val="0070C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委託事業</a:t>
                      </a:r>
                      <a:endParaRPr kumimoji="1" lang="ja-JP" altLang="en-US" sz="1050" b="0" dirty="0">
                        <a:solidFill>
                          <a:srgbClr val="0070C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○</a:t>
                      </a:r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271472">
                <a:tc vMerge="1">
                  <a:txBody>
                    <a:bodyPr/>
                    <a:lstStyle/>
                    <a:p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105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普及啓発のあり方検討</a:t>
                      </a:r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b="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継続</a:t>
                      </a:r>
                      <a:endParaRPr kumimoji="1" lang="ja-JP" altLang="en-US" sz="1050" b="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b="0" dirty="0" smtClean="0">
                          <a:solidFill>
                            <a:srgbClr val="0070C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委託事業</a:t>
                      </a:r>
                      <a:endParaRPr kumimoji="1" lang="ja-JP" altLang="en-US" sz="1050" b="0" dirty="0">
                        <a:solidFill>
                          <a:srgbClr val="0070C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○</a:t>
                      </a:r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271472">
                <a:tc vMerge="1">
                  <a:txBody>
                    <a:bodyPr/>
                    <a:lstStyle/>
                    <a:p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105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地方自治体におけるガバナンス面の課題調査</a:t>
                      </a:r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b="0" dirty="0" smtClean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新規</a:t>
                      </a:r>
                      <a:endParaRPr kumimoji="1" lang="ja-JP" altLang="en-US" sz="1050" b="0" dirty="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b="0" dirty="0" smtClean="0">
                          <a:solidFill>
                            <a:srgbClr val="0070C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委託事業</a:t>
                      </a:r>
                      <a:endParaRPr kumimoji="1" lang="ja-JP" altLang="en-US" sz="1050" b="0" dirty="0">
                        <a:solidFill>
                          <a:srgbClr val="0070C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○</a:t>
                      </a:r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271472">
                <a:tc vMerge="1">
                  <a:txBody>
                    <a:bodyPr/>
                    <a:lstStyle/>
                    <a:p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r>
                        <a:rPr kumimoji="1" lang="ja-JP" altLang="en-US" sz="1050" b="1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研修プログラム検討</a:t>
                      </a:r>
                      <a:endParaRPr kumimoji="1" lang="ja-JP" altLang="en-US" sz="1050" b="1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67254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50" b="1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データ活用人材育成研修の検討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b="1" dirty="0" smtClean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新規</a:t>
                      </a:r>
                      <a:endParaRPr kumimoji="1" lang="ja-JP" altLang="en-US" sz="1050" b="1" dirty="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b="1" dirty="0" smtClean="0">
                          <a:solidFill>
                            <a:srgbClr val="0070C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委託事業</a:t>
                      </a:r>
                      <a:endParaRPr kumimoji="1" lang="ja-JP" altLang="en-US" sz="1050" b="1" dirty="0">
                        <a:solidFill>
                          <a:srgbClr val="0070C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50" b="1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50" b="1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50" b="1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b="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○</a:t>
                      </a:r>
                      <a:endParaRPr kumimoji="1" lang="ja-JP" altLang="en-US" sz="1050" b="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271472">
                <a:tc vMerge="1">
                  <a:txBody>
                    <a:bodyPr/>
                    <a:lstStyle/>
                    <a:p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67254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50" b="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地方自治体等への相談対応・</a:t>
                      </a:r>
                      <a:r>
                        <a:rPr kumimoji="1" lang="en-US" altLang="ja-JP" sz="1050" b="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FAQ</a:t>
                      </a:r>
                      <a:r>
                        <a:rPr kumimoji="1" lang="ja-JP" altLang="en-US" sz="1050" b="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作成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b="0" dirty="0" smtClean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新規</a:t>
                      </a:r>
                      <a:endParaRPr kumimoji="1" lang="ja-JP" altLang="en-US" sz="1050" b="0" dirty="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b="0" dirty="0" smtClean="0">
                          <a:solidFill>
                            <a:srgbClr val="0070C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委託事業</a:t>
                      </a:r>
                      <a:endParaRPr kumimoji="1" lang="ja-JP" altLang="en-US" sz="1050" b="0" dirty="0">
                        <a:solidFill>
                          <a:srgbClr val="0070C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b="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○</a:t>
                      </a:r>
                      <a:endParaRPr kumimoji="1" lang="ja-JP" altLang="en-US" sz="1050" b="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b="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○</a:t>
                      </a:r>
                      <a:endParaRPr kumimoji="1" lang="ja-JP" altLang="en-US" sz="1050" b="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b="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○</a:t>
                      </a:r>
                      <a:endParaRPr kumimoji="1" lang="ja-JP" altLang="en-US" sz="1050" b="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b="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○</a:t>
                      </a:r>
                      <a:endParaRPr kumimoji="1" lang="ja-JP" altLang="en-US" sz="1050" b="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271472">
                <a:tc vMerge="1">
                  <a:txBody>
                    <a:bodyPr/>
                    <a:lstStyle/>
                    <a:p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  <a:tc rowSpan="3">
                  <a:txBody>
                    <a:bodyPr/>
                    <a:lstStyle/>
                    <a:p>
                      <a:r>
                        <a:rPr kumimoji="1" lang="ja-JP" altLang="en-US" sz="1050" b="1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オープンデータシティ</a:t>
                      </a:r>
                      <a:endParaRPr kumimoji="1" lang="ja-JP" altLang="en-US" sz="1050" b="1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B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050" b="1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オリパラを念頭においた未来像の検討</a:t>
                      </a:r>
                      <a:endParaRPr kumimoji="1" lang="ja-JP" altLang="en-US" sz="1050" b="1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b="1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継続</a:t>
                      </a:r>
                      <a:endParaRPr kumimoji="1" lang="ja-JP" altLang="en-US" sz="1050" b="1" dirty="0">
                        <a:solidFill>
                          <a:schemeClr val="bg2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b="1" dirty="0" smtClean="0">
                          <a:solidFill>
                            <a:srgbClr val="0070C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委託事業</a:t>
                      </a:r>
                      <a:endParaRPr kumimoji="1" lang="ja-JP" altLang="en-US" sz="1050" b="1" dirty="0">
                        <a:solidFill>
                          <a:srgbClr val="0070C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50" b="1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50" b="1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50" b="1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b="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○</a:t>
                      </a:r>
                      <a:endParaRPr kumimoji="1" lang="ja-JP" altLang="en-US" sz="1050" b="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271472">
                <a:tc vMerge="1">
                  <a:txBody>
                    <a:bodyPr/>
                    <a:lstStyle/>
                    <a:p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67254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050" b="1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ICT</a:t>
                      </a:r>
                      <a:r>
                        <a:rPr kumimoji="1" lang="ja-JP" altLang="en-US" sz="1050" b="1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ショーケースの整備推進方策検討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b="1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継続</a:t>
                      </a:r>
                      <a:endParaRPr kumimoji="1" lang="ja-JP" altLang="en-US" sz="1050" b="1" dirty="0">
                        <a:solidFill>
                          <a:schemeClr val="bg2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b="1" dirty="0" smtClean="0">
                          <a:solidFill>
                            <a:srgbClr val="0070C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委託事業</a:t>
                      </a:r>
                      <a:endParaRPr kumimoji="1" lang="ja-JP" altLang="en-US" sz="1050" b="1" dirty="0">
                        <a:solidFill>
                          <a:srgbClr val="0070C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50" b="1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50" b="1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50" b="1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b="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○</a:t>
                      </a:r>
                      <a:endParaRPr kumimoji="1" lang="ja-JP" altLang="en-US" sz="1050" b="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271472">
                <a:tc vMerge="1">
                  <a:txBody>
                    <a:bodyPr/>
                    <a:lstStyle/>
                    <a:p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ja-JP" altLang="en-US" sz="1050" b="1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地方自治体におけるデータ活用モデル実地調査（ミニプロ）</a:t>
                      </a:r>
                      <a:endParaRPr lang="ja-JP" altLang="en-US" sz="1050" b="1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B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b="1" dirty="0" smtClean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新規</a:t>
                      </a:r>
                      <a:endParaRPr kumimoji="1" lang="ja-JP" altLang="en-US" sz="1050" b="1" dirty="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B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b="1" dirty="0" smtClean="0">
                          <a:solidFill>
                            <a:srgbClr val="0070C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委託事業</a:t>
                      </a:r>
                      <a:endParaRPr kumimoji="1" lang="ja-JP" altLang="en-US" sz="1050" b="1" dirty="0">
                        <a:solidFill>
                          <a:srgbClr val="0070C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B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50" b="1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B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50" b="1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B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50" b="1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B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b="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○</a:t>
                      </a:r>
                      <a:endParaRPr kumimoji="1" lang="ja-JP" altLang="en-US" sz="1050" b="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1472">
                <a:tc gridSpan="3">
                  <a:txBody>
                    <a:bodyPr/>
                    <a:lstStyle/>
                    <a:p>
                      <a:r>
                        <a:rPr kumimoji="1" lang="ja-JP" altLang="en-US" sz="105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委員会運営</a:t>
                      </a:r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T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b="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継続</a:t>
                      </a:r>
                      <a:endParaRPr kumimoji="1" lang="ja-JP" altLang="en-US" sz="1050" b="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T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b="0" dirty="0" smtClean="0">
                          <a:solidFill>
                            <a:srgbClr val="0070C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委託事業</a:t>
                      </a:r>
                      <a:endParaRPr kumimoji="1" lang="ja-JP" altLang="en-US" sz="1050" b="0" dirty="0">
                        <a:solidFill>
                          <a:srgbClr val="0070C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T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b="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○</a:t>
                      </a:r>
                      <a:endParaRPr kumimoji="1" lang="ja-JP" altLang="en-US" sz="1050" b="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T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b="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○</a:t>
                      </a:r>
                      <a:endParaRPr kumimoji="1" lang="ja-JP" altLang="en-US" sz="1050" b="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T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b="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○</a:t>
                      </a:r>
                      <a:endParaRPr kumimoji="1" lang="ja-JP" altLang="en-US" sz="1050" b="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T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b="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○</a:t>
                      </a:r>
                      <a:endParaRPr kumimoji="1" lang="ja-JP" altLang="en-US" sz="1050" b="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T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6" name="正方形/長方形 5"/>
          <p:cNvSpPr/>
          <p:nvPr/>
        </p:nvSpPr>
        <p:spPr bwMode="auto">
          <a:xfrm>
            <a:off x="776536" y="4797152"/>
            <a:ext cx="9073008" cy="1368152"/>
          </a:xfrm>
          <a:prstGeom prst="rect">
            <a:avLst/>
          </a:prstGeom>
          <a:noFill/>
          <a:ln w="38100" cap="sq" cmpd="sng" algn="ctr">
            <a:solidFill>
              <a:srgbClr val="669900"/>
            </a:solidFill>
            <a:prstDash val="sysDash"/>
            <a:round/>
            <a:headEnd type="none" w="sm" len="sm"/>
            <a:tailEnd type="none" w="sm" len="sm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ＤＦＧ華康ゴシック体W5" pitchFamily="50" charset="-128"/>
              <a:ea typeface="ＤＦＧ華康ゴシック体W5" pitchFamily="50" charset="-128"/>
            </a:endParaRPr>
          </a:p>
        </p:txBody>
      </p:sp>
      <p:sp>
        <p:nvSpPr>
          <p:cNvPr id="7" name="正方形/長方形 6"/>
          <p:cNvSpPr/>
          <p:nvPr/>
        </p:nvSpPr>
        <p:spPr bwMode="auto">
          <a:xfrm>
            <a:off x="6249144" y="511000"/>
            <a:ext cx="576064" cy="202232"/>
          </a:xfrm>
          <a:prstGeom prst="rect">
            <a:avLst/>
          </a:prstGeom>
          <a:noFill/>
          <a:ln w="19050" cap="sq" cmpd="sng" algn="ctr">
            <a:solidFill>
              <a:srgbClr val="669900"/>
            </a:solidFill>
            <a:prstDash val="sysDash"/>
            <a:round/>
            <a:headEnd type="none" w="sm" len="sm"/>
            <a:tailEnd type="none" w="sm" len="sm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ＤＦＧ華康ゴシック体W5" pitchFamily="50" charset="-128"/>
              <a:ea typeface="ＤＦＧ華康ゴシック体W5" pitchFamily="50" charset="-128"/>
            </a:endParaRP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6825208" y="473108"/>
            <a:ext cx="2773516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kumimoji="1" lang="ja-JP" altLang="en-US" sz="1050" dirty="0" smtClean="0">
                <a:solidFill>
                  <a:schemeClr val="bg2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オープンデータシティ推進委員会で扱う主なテーマ</a:t>
            </a:r>
          </a:p>
        </p:txBody>
      </p:sp>
    </p:spTree>
    <p:extLst>
      <p:ext uri="{BB962C8B-B14F-4D97-AF65-F5344CB8AC3E}">
        <p14:creationId xmlns:p14="http://schemas.microsoft.com/office/powerpoint/2010/main" val="28719312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168A96-8FC6-49A7-AAFF-8891F4FD4FE2}" type="slidenum">
              <a:rPr lang="ja-JP" altLang="en-US" smtClean="0"/>
              <a:pPr/>
              <a:t>6</a:t>
            </a:fld>
            <a:endParaRPr lang="en-US" altLang="ja-JP"/>
          </a:p>
        </p:txBody>
      </p:sp>
      <p:cxnSp>
        <p:nvCxnSpPr>
          <p:cNvPr id="5" name="直線矢印コネクタ 4"/>
          <p:cNvCxnSpPr/>
          <p:nvPr/>
        </p:nvCxnSpPr>
        <p:spPr>
          <a:xfrm flipV="1">
            <a:off x="1335966" y="5425244"/>
            <a:ext cx="0" cy="488032"/>
          </a:xfrm>
          <a:prstGeom prst="straightConnector1">
            <a:avLst/>
          </a:prstGeom>
          <a:noFill/>
          <a:ln w="9525" cap="flat" cmpd="sng" algn="ctr">
            <a:solidFill>
              <a:srgbClr val="4F81BD">
                <a:shade val="95000"/>
                <a:satMod val="105000"/>
              </a:srgbClr>
            </a:solidFill>
            <a:prstDash val="solid"/>
            <a:tailEnd type="arrow"/>
          </a:ln>
          <a:effectLst/>
        </p:spPr>
      </p:cxnSp>
      <p:cxnSp>
        <p:nvCxnSpPr>
          <p:cNvPr id="6" name="直線矢印コネクタ 5"/>
          <p:cNvCxnSpPr/>
          <p:nvPr/>
        </p:nvCxnSpPr>
        <p:spPr>
          <a:xfrm flipV="1">
            <a:off x="2828764" y="5431160"/>
            <a:ext cx="0" cy="488032"/>
          </a:xfrm>
          <a:prstGeom prst="straightConnector1">
            <a:avLst/>
          </a:prstGeom>
          <a:noFill/>
          <a:ln w="9525" cap="flat" cmpd="sng" algn="ctr">
            <a:solidFill>
              <a:srgbClr val="4F81BD">
                <a:shade val="95000"/>
                <a:satMod val="105000"/>
              </a:srgbClr>
            </a:solidFill>
            <a:prstDash val="solid"/>
            <a:tailEnd type="arrow"/>
          </a:ln>
          <a:effectLst/>
        </p:spPr>
      </p:cxnSp>
      <p:cxnSp>
        <p:nvCxnSpPr>
          <p:cNvPr id="7" name="直線矢印コネクタ 6"/>
          <p:cNvCxnSpPr/>
          <p:nvPr/>
        </p:nvCxnSpPr>
        <p:spPr>
          <a:xfrm flipV="1">
            <a:off x="4321562" y="5437076"/>
            <a:ext cx="0" cy="488032"/>
          </a:xfrm>
          <a:prstGeom prst="straightConnector1">
            <a:avLst/>
          </a:prstGeom>
          <a:noFill/>
          <a:ln w="9525" cap="flat" cmpd="sng" algn="ctr">
            <a:solidFill>
              <a:srgbClr val="4F81BD">
                <a:shade val="95000"/>
                <a:satMod val="105000"/>
              </a:srgbClr>
            </a:solidFill>
            <a:prstDash val="solid"/>
            <a:tailEnd type="arrow"/>
          </a:ln>
          <a:effectLst/>
        </p:spPr>
      </p:cxnSp>
      <p:cxnSp>
        <p:nvCxnSpPr>
          <p:cNvPr id="8" name="直線矢印コネクタ 7"/>
          <p:cNvCxnSpPr/>
          <p:nvPr/>
        </p:nvCxnSpPr>
        <p:spPr>
          <a:xfrm flipV="1">
            <a:off x="6177136" y="5431160"/>
            <a:ext cx="0" cy="488032"/>
          </a:xfrm>
          <a:prstGeom prst="straightConnector1">
            <a:avLst/>
          </a:prstGeom>
          <a:noFill/>
          <a:ln w="9525" cap="flat" cmpd="sng" algn="ctr">
            <a:solidFill>
              <a:srgbClr val="4F81BD">
                <a:shade val="95000"/>
                <a:satMod val="105000"/>
              </a:srgbClr>
            </a:solidFill>
            <a:prstDash val="solid"/>
            <a:tailEnd type="arrow"/>
          </a:ln>
          <a:effectLst/>
        </p:spPr>
      </p:cxnSp>
      <p:cxnSp>
        <p:nvCxnSpPr>
          <p:cNvPr id="9" name="直線矢印コネクタ 8"/>
          <p:cNvCxnSpPr/>
          <p:nvPr/>
        </p:nvCxnSpPr>
        <p:spPr>
          <a:xfrm flipV="1">
            <a:off x="8157356" y="5425244"/>
            <a:ext cx="0" cy="488032"/>
          </a:xfrm>
          <a:prstGeom prst="straightConnector1">
            <a:avLst/>
          </a:prstGeom>
          <a:noFill/>
          <a:ln w="9525" cap="flat" cmpd="sng" algn="ctr">
            <a:solidFill>
              <a:srgbClr val="4F81BD">
                <a:shade val="95000"/>
                <a:satMod val="105000"/>
              </a:srgbClr>
            </a:solidFill>
            <a:prstDash val="solid"/>
            <a:tailEnd type="arrow"/>
          </a:ln>
          <a:effectLst/>
        </p:spPr>
      </p:cxnSp>
      <p:cxnSp>
        <p:nvCxnSpPr>
          <p:cNvPr id="10" name="直線矢印コネクタ 9"/>
          <p:cNvCxnSpPr/>
          <p:nvPr/>
        </p:nvCxnSpPr>
        <p:spPr>
          <a:xfrm>
            <a:off x="1115616" y="3454186"/>
            <a:ext cx="1626671" cy="2434"/>
          </a:xfrm>
          <a:prstGeom prst="straightConnector1">
            <a:avLst/>
          </a:prstGeom>
          <a:noFill/>
          <a:ln w="9525" cap="flat" cmpd="sng" algn="ctr">
            <a:solidFill>
              <a:srgbClr val="4F81BD">
                <a:shade val="95000"/>
                <a:satMod val="105000"/>
              </a:srgbClr>
            </a:solidFill>
            <a:prstDash val="solid"/>
            <a:tailEnd type="arrow"/>
          </a:ln>
          <a:effectLst/>
        </p:spPr>
      </p:cxnSp>
      <p:cxnSp>
        <p:nvCxnSpPr>
          <p:cNvPr id="11" name="直線矢印コネクタ 10"/>
          <p:cNvCxnSpPr/>
          <p:nvPr/>
        </p:nvCxnSpPr>
        <p:spPr>
          <a:xfrm>
            <a:off x="1115616" y="3955808"/>
            <a:ext cx="1626671" cy="2434"/>
          </a:xfrm>
          <a:prstGeom prst="straightConnector1">
            <a:avLst/>
          </a:prstGeom>
          <a:noFill/>
          <a:ln w="9525" cap="flat" cmpd="sng" algn="ctr">
            <a:solidFill>
              <a:srgbClr val="4F81BD">
                <a:shade val="95000"/>
                <a:satMod val="105000"/>
              </a:srgbClr>
            </a:solidFill>
            <a:prstDash val="solid"/>
            <a:tailEnd type="arrow"/>
          </a:ln>
          <a:effectLst/>
        </p:spPr>
      </p:cxnSp>
      <p:cxnSp>
        <p:nvCxnSpPr>
          <p:cNvPr id="12" name="直線矢印コネクタ 11"/>
          <p:cNvCxnSpPr/>
          <p:nvPr/>
        </p:nvCxnSpPr>
        <p:spPr>
          <a:xfrm>
            <a:off x="1115616" y="4457430"/>
            <a:ext cx="1626671" cy="2434"/>
          </a:xfrm>
          <a:prstGeom prst="straightConnector1">
            <a:avLst/>
          </a:prstGeom>
          <a:noFill/>
          <a:ln w="9525" cap="flat" cmpd="sng" algn="ctr">
            <a:solidFill>
              <a:srgbClr val="4F81BD">
                <a:shade val="95000"/>
                <a:satMod val="105000"/>
              </a:srgbClr>
            </a:solidFill>
            <a:prstDash val="solid"/>
            <a:tailEnd type="arrow"/>
          </a:ln>
          <a:effectLst/>
        </p:spPr>
      </p:cxnSp>
      <p:cxnSp>
        <p:nvCxnSpPr>
          <p:cNvPr id="13" name="直線矢印コネクタ 12"/>
          <p:cNvCxnSpPr/>
          <p:nvPr/>
        </p:nvCxnSpPr>
        <p:spPr>
          <a:xfrm>
            <a:off x="2742287" y="4468180"/>
            <a:ext cx="0" cy="493306"/>
          </a:xfrm>
          <a:prstGeom prst="straightConnector1">
            <a:avLst/>
          </a:prstGeom>
          <a:noFill/>
          <a:ln w="9525" cap="flat" cmpd="sng" algn="ctr">
            <a:solidFill>
              <a:srgbClr val="4F81BD">
                <a:shade val="95000"/>
                <a:satMod val="105000"/>
              </a:srgbClr>
            </a:solidFill>
            <a:prstDash val="solid"/>
            <a:tailEnd type="arrow"/>
          </a:ln>
          <a:effectLst/>
        </p:spPr>
      </p:cxnSp>
      <p:sp>
        <p:nvSpPr>
          <p:cNvPr id="14" name="正方形/長方形 13"/>
          <p:cNvSpPr/>
          <p:nvPr/>
        </p:nvSpPr>
        <p:spPr>
          <a:xfrm>
            <a:off x="4034881" y="3198711"/>
            <a:ext cx="2592288" cy="1008112"/>
          </a:xfrm>
          <a:prstGeom prst="rect">
            <a:avLst/>
          </a:prstGeom>
          <a:solidFill>
            <a:sysClr val="window" lastClr="FFFFFF"/>
          </a:solidFill>
          <a:ln w="19050" cap="flat" cmpd="sng" algn="ctr">
            <a:solidFill>
              <a:srgbClr val="0070C0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2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VLED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5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データ分析による地域経営研修（仮称）</a:t>
            </a:r>
            <a:endParaRPr kumimoji="1" lang="en-US" altLang="ja-JP" sz="1050" b="1" i="0" u="none" strike="noStrike" kern="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1050" b="0" i="0" u="none" strike="noStrike" kern="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1050" b="0" i="0" u="none" strike="noStrike" kern="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5" name="角丸四角形 14"/>
          <p:cNvSpPr/>
          <p:nvPr/>
        </p:nvSpPr>
        <p:spPr>
          <a:xfrm>
            <a:off x="4250905" y="3846783"/>
            <a:ext cx="1008112" cy="216024"/>
          </a:xfrm>
          <a:prstGeom prst="roundRect">
            <a:avLst/>
          </a:prstGeom>
          <a:solidFill>
            <a:sysClr val="window" lastClr="FFFFFF"/>
          </a:solidFill>
          <a:ln w="9525" cap="flat" cmpd="sng" algn="ctr">
            <a:solidFill>
              <a:srgbClr val="0070C0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5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データを作る</a:t>
            </a:r>
          </a:p>
        </p:txBody>
      </p:sp>
      <p:sp>
        <p:nvSpPr>
          <p:cNvPr id="16" name="角丸四角形 15"/>
          <p:cNvSpPr/>
          <p:nvPr/>
        </p:nvSpPr>
        <p:spPr>
          <a:xfrm>
            <a:off x="5403033" y="3846783"/>
            <a:ext cx="1008112" cy="216024"/>
          </a:xfrm>
          <a:prstGeom prst="roundRect">
            <a:avLst/>
          </a:prstGeom>
          <a:solidFill>
            <a:sysClr val="window" lastClr="FFFFFF"/>
          </a:solidFill>
          <a:ln w="9525" cap="flat" cmpd="sng" algn="ctr">
            <a:solidFill>
              <a:srgbClr val="0070C0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5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データを使う</a:t>
            </a:r>
          </a:p>
        </p:txBody>
      </p:sp>
      <p:sp>
        <p:nvSpPr>
          <p:cNvPr id="17" name="正方形/長方形 16"/>
          <p:cNvSpPr/>
          <p:nvPr/>
        </p:nvSpPr>
        <p:spPr>
          <a:xfrm>
            <a:off x="7977336" y="3977343"/>
            <a:ext cx="1368152" cy="360040"/>
          </a:xfrm>
          <a:prstGeom prst="rect">
            <a:avLst/>
          </a:prstGeom>
          <a:solidFill>
            <a:sysClr val="window" lastClr="FFFFFF"/>
          </a:solidFill>
          <a:ln w="9525" cap="flat" cmpd="sng" algn="ctr">
            <a:solidFill>
              <a:srgbClr val="0070C0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5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自治体</a:t>
            </a:r>
            <a:endParaRPr kumimoji="1" lang="en-US" altLang="ja-JP" sz="1050" b="1" i="0" u="none" strike="noStrike" kern="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8" name="正方形/長方形 17"/>
          <p:cNvSpPr/>
          <p:nvPr/>
        </p:nvSpPr>
        <p:spPr>
          <a:xfrm>
            <a:off x="2058211" y="2772544"/>
            <a:ext cx="1368152" cy="360040"/>
          </a:xfrm>
          <a:prstGeom prst="rect">
            <a:avLst/>
          </a:prstGeom>
          <a:solidFill>
            <a:sysClr val="window" lastClr="FFFFFF"/>
          </a:solidFill>
          <a:ln w="9525" cap="flat" cmpd="sng" algn="ctr">
            <a:solidFill>
              <a:srgbClr val="0070C0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5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プラチナ構想</a:t>
            </a:r>
            <a:endParaRPr kumimoji="1" lang="en-US" altLang="ja-JP" sz="1050" b="1" i="0" u="none" strike="noStrike" kern="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5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ネットワーク</a:t>
            </a:r>
            <a:endParaRPr kumimoji="1" lang="en-US" altLang="ja-JP" sz="1050" b="1" i="0" u="none" strike="noStrike" kern="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9" name="正方形/長方形 18"/>
          <p:cNvSpPr/>
          <p:nvPr/>
        </p:nvSpPr>
        <p:spPr>
          <a:xfrm>
            <a:off x="2051720" y="3276600"/>
            <a:ext cx="1368152" cy="360040"/>
          </a:xfrm>
          <a:prstGeom prst="rect">
            <a:avLst/>
          </a:prstGeom>
          <a:solidFill>
            <a:sysClr val="window" lastClr="FFFFFF"/>
          </a:solidFill>
          <a:ln w="9525" cap="flat" cmpd="sng" algn="ctr">
            <a:solidFill>
              <a:srgbClr val="0070C0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05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Code for Japan</a:t>
            </a:r>
          </a:p>
        </p:txBody>
      </p:sp>
      <p:sp>
        <p:nvSpPr>
          <p:cNvPr id="20" name="正方形/長方形 19"/>
          <p:cNvSpPr/>
          <p:nvPr/>
        </p:nvSpPr>
        <p:spPr>
          <a:xfrm>
            <a:off x="342898" y="3274166"/>
            <a:ext cx="1368152" cy="360040"/>
          </a:xfrm>
          <a:prstGeom prst="rect">
            <a:avLst/>
          </a:prstGeom>
          <a:solidFill>
            <a:sysClr val="window" lastClr="FFFFFF"/>
          </a:solidFill>
          <a:ln w="9525" cap="flat" cmpd="sng" algn="ctr">
            <a:solidFill>
              <a:srgbClr val="0070C0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05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Code for America</a:t>
            </a:r>
          </a:p>
        </p:txBody>
      </p:sp>
      <p:sp>
        <p:nvSpPr>
          <p:cNvPr id="21" name="正方形/長方形 20"/>
          <p:cNvSpPr/>
          <p:nvPr/>
        </p:nvSpPr>
        <p:spPr>
          <a:xfrm>
            <a:off x="2051720" y="3780656"/>
            <a:ext cx="1368152" cy="360040"/>
          </a:xfrm>
          <a:prstGeom prst="rect">
            <a:avLst/>
          </a:prstGeom>
          <a:solidFill>
            <a:sysClr val="window" lastClr="FFFFFF"/>
          </a:solidFill>
          <a:ln w="9525" cap="flat" cmpd="sng" algn="ctr">
            <a:solidFill>
              <a:srgbClr val="0070C0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05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 OKFJ</a:t>
            </a:r>
          </a:p>
        </p:txBody>
      </p:sp>
      <p:sp>
        <p:nvSpPr>
          <p:cNvPr id="22" name="正方形/長方形 21"/>
          <p:cNvSpPr/>
          <p:nvPr/>
        </p:nvSpPr>
        <p:spPr>
          <a:xfrm>
            <a:off x="342898" y="3780656"/>
            <a:ext cx="1368152" cy="360040"/>
          </a:xfrm>
          <a:prstGeom prst="rect">
            <a:avLst/>
          </a:prstGeom>
          <a:solidFill>
            <a:sysClr val="window" lastClr="FFFFFF"/>
          </a:solidFill>
          <a:ln w="9525" cap="flat" cmpd="sng" algn="ctr">
            <a:solidFill>
              <a:srgbClr val="0070C0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05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 OKF</a:t>
            </a:r>
          </a:p>
        </p:txBody>
      </p:sp>
      <p:sp>
        <p:nvSpPr>
          <p:cNvPr id="23" name="正方形/長方形 22"/>
          <p:cNvSpPr/>
          <p:nvPr/>
        </p:nvSpPr>
        <p:spPr>
          <a:xfrm>
            <a:off x="2051720" y="4284712"/>
            <a:ext cx="1368152" cy="360040"/>
          </a:xfrm>
          <a:prstGeom prst="rect">
            <a:avLst/>
          </a:prstGeom>
          <a:solidFill>
            <a:sysClr val="window" lastClr="FFFFFF"/>
          </a:solidFill>
          <a:ln w="9525" cap="flat" cmpd="sng" algn="ctr">
            <a:solidFill>
              <a:srgbClr val="0070C0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05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 Osaka Innovation Hub</a:t>
            </a:r>
          </a:p>
        </p:txBody>
      </p:sp>
      <p:sp>
        <p:nvSpPr>
          <p:cNvPr id="24" name="正方形/長方形 23"/>
          <p:cNvSpPr/>
          <p:nvPr/>
        </p:nvSpPr>
        <p:spPr>
          <a:xfrm>
            <a:off x="342898" y="4288160"/>
            <a:ext cx="1368152" cy="360040"/>
          </a:xfrm>
          <a:prstGeom prst="rect">
            <a:avLst/>
          </a:prstGeom>
          <a:solidFill>
            <a:sysClr val="window" lastClr="FFFFFF"/>
          </a:solidFill>
          <a:ln w="9525" cap="flat" cmpd="sng" algn="ctr">
            <a:solidFill>
              <a:srgbClr val="0070C0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05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 ODI</a:t>
            </a:r>
          </a:p>
        </p:txBody>
      </p:sp>
      <p:sp>
        <p:nvSpPr>
          <p:cNvPr id="25" name="正方形/長方形 24"/>
          <p:cNvSpPr/>
          <p:nvPr/>
        </p:nvSpPr>
        <p:spPr>
          <a:xfrm>
            <a:off x="2051720" y="4797152"/>
            <a:ext cx="1368152" cy="360040"/>
          </a:xfrm>
          <a:prstGeom prst="rect">
            <a:avLst/>
          </a:prstGeom>
          <a:solidFill>
            <a:sysClr val="window" lastClr="FFFFFF"/>
          </a:solidFill>
          <a:ln w="9525" cap="flat" cmpd="sng" algn="ctr">
            <a:solidFill>
              <a:srgbClr val="0070C0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05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 LODI</a:t>
            </a:r>
          </a:p>
        </p:txBody>
      </p:sp>
      <p:sp>
        <p:nvSpPr>
          <p:cNvPr id="26" name="正方形/長方形 25"/>
          <p:cNvSpPr/>
          <p:nvPr/>
        </p:nvSpPr>
        <p:spPr>
          <a:xfrm>
            <a:off x="7977336" y="4435314"/>
            <a:ext cx="1368152" cy="360040"/>
          </a:xfrm>
          <a:prstGeom prst="rect">
            <a:avLst/>
          </a:prstGeom>
          <a:solidFill>
            <a:sysClr val="window" lastClr="FFFFFF"/>
          </a:solidFill>
          <a:ln w="9525" cap="flat" cmpd="sng" algn="ctr">
            <a:solidFill>
              <a:srgbClr val="0070C0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5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大学（データ分析）</a:t>
            </a:r>
            <a:endParaRPr kumimoji="1" lang="en-US" altLang="ja-JP" sz="1050" b="1" i="0" u="none" strike="noStrike" kern="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27" name="正方形/長方形 26"/>
          <p:cNvSpPr/>
          <p:nvPr/>
        </p:nvSpPr>
        <p:spPr>
          <a:xfrm>
            <a:off x="7977336" y="3068960"/>
            <a:ext cx="1368152" cy="360040"/>
          </a:xfrm>
          <a:prstGeom prst="rect">
            <a:avLst/>
          </a:prstGeom>
          <a:solidFill>
            <a:sysClr val="window" lastClr="FFFFFF"/>
          </a:solidFill>
          <a:ln w="9525" cap="flat" cmpd="sng" algn="ctr">
            <a:solidFill>
              <a:srgbClr val="0070C0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5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総務省</a:t>
            </a:r>
            <a:endParaRPr kumimoji="1" lang="en-US" altLang="ja-JP" sz="1050" b="1" i="0" u="none" strike="noStrike" kern="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28" name="正方形/長方形 27"/>
          <p:cNvSpPr/>
          <p:nvPr/>
        </p:nvSpPr>
        <p:spPr>
          <a:xfrm>
            <a:off x="7977336" y="4869160"/>
            <a:ext cx="1368152" cy="360040"/>
          </a:xfrm>
          <a:prstGeom prst="rect">
            <a:avLst/>
          </a:prstGeom>
          <a:solidFill>
            <a:sysClr val="window" lastClr="FFFFFF"/>
          </a:solidFill>
          <a:ln w="9525" cap="flat" cmpd="sng" algn="ctr">
            <a:solidFill>
              <a:srgbClr val="0070C0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5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地方企業等</a:t>
            </a:r>
            <a:endParaRPr kumimoji="1" lang="en-US" altLang="ja-JP" sz="1050" b="1" i="0" u="none" strike="noStrike" kern="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29" name="角丸四角形 28"/>
          <p:cNvSpPr/>
          <p:nvPr/>
        </p:nvSpPr>
        <p:spPr>
          <a:xfrm>
            <a:off x="651890" y="5317232"/>
            <a:ext cx="8333558" cy="216024"/>
          </a:xfrm>
          <a:prstGeom prst="roundRect">
            <a:avLst/>
          </a:prstGeom>
          <a:solidFill>
            <a:sysClr val="window" lastClr="FFFFFF"/>
          </a:solidFill>
          <a:ln w="9525" cap="flat" cmpd="sng" algn="ctr">
            <a:solidFill>
              <a:srgbClr val="0070C0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5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研修用の情報流通連携基盤（実験版）</a:t>
            </a:r>
          </a:p>
        </p:txBody>
      </p:sp>
      <p:sp>
        <p:nvSpPr>
          <p:cNvPr id="30" name="正方形/長方形 29"/>
          <p:cNvSpPr/>
          <p:nvPr/>
        </p:nvSpPr>
        <p:spPr>
          <a:xfrm>
            <a:off x="651890" y="5733256"/>
            <a:ext cx="1368152" cy="360040"/>
          </a:xfrm>
          <a:prstGeom prst="rect">
            <a:avLst/>
          </a:prstGeom>
          <a:solidFill>
            <a:sysClr val="window" lastClr="FFFFFF"/>
          </a:solidFill>
          <a:ln w="9525" cap="flat" cmpd="sng" algn="ctr">
            <a:solidFill>
              <a:srgbClr val="0070C0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05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 </a:t>
            </a:r>
            <a:r>
              <a:rPr kumimoji="1" lang="ja-JP" altLang="en-US" sz="105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地域経済分析</a:t>
            </a:r>
            <a:endParaRPr kumimoji="1" lang="en-US" altLang="ja-JP" sz="1050" b="1" i="0" u="none" strike="noStrike" kern="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5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システム（</a:t>
            </a:r>
            <a:r>
              <a:rPr kumimoji="1" lang="en-US" altLang="ja-JP" sz="105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METI</a:t>
            </a:r>
            <a:r>
              <a:rPr kumimoji="1" lang="ja-JP" altLang="en-US" sz="105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）</a:t>
            </a:r>
            <a:endParaRPr kumimoji="1" lang="en-US" altLang="ja-JP" sz="1050" b="1" i="0" u="none" strike="noStrike" kern="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31" name="正方形/長方形 30"/>
          <p:cNvSpPr/>
          <p:nvPr/>
        </p:nvSpPr>
        <p:spPr>
          <a:xfrm>
            <a:off x="2144688" y="5733256"/>
            <a:ext cx="1368152" cy="360040"/>
          </a:xfrm>
          <a:prstGeom prst="rect">
            <a:avLst/>
          </a:prstGeom>
          <a:solidFill>
            <a:sysClr val="window" lastClr="FFFFFF"/>
          </a:solidFill>
          <a:ln w="9525" cap="flat" cmpd="sng" algn="ctr">
            <a:solidFill>
              <a:srgbClr val="0070C0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05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 </a:t>
            </a:r>
            <a:r>
              <a:rPr kumimoji="1" lang="ja-JP" altLang="en-US" sz="105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公共クラウド</a:t>
            </a:r>
            <a:endParaRPr kumimoji="1" lang="en-US" altLang="ja-JP" sz="1050" b="1" i="0" u="none" strike="noStrike" kern="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5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（</a:t>
            </a:r>
            <a:r>
              <a:rPr kumimoji="1" lang="en-US" altLang="ja-JP" sz="105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MIC</a:t>
            </a:r>
            <a:r>
              <a:rPr kumimoji="1" lang="ja-JP" altLang="en-US" sz="105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）</a:t>
            </a:r>
            <a:endParaRPr kumimoji="1" lang="en-US" altLang="ja-JP" sz="1050" b="1" i="0" u="none" strike="noStrike" kern="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32" name="正方形/長方形 31"/>
          <p:cNvSpPr/>
          <p:nvPr/>
        </p:nvSpPr>
        <p:spPr>
          <a:xfrm>
            <a:off x="3656856" y="5733256"/>
            <a:ext cx="1368152" cy="360040"/>
          </a:xfrm>
          <a:prstGeom prst="rect">
            <a:avLst/>
          </a:prstGeom>
          <a:solidFill>
            <a:sysClr val="window" lastClr="FFFFFF"/>
          </a:solidFill>
          <a:ln w="9525" cap="flat" cmpd="sng" algn="ctr">
            <a:solidFill>
              <a:srgbClr val="0070C0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05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 </a:t>
            </a:r>
            <a:r>
              <a:rPr kumimoji="1" lang="ja-JP" altLang="en-US" sz="105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次世代統計システム</a:t>
            </a:r>
            <a:endParaRPr kumimoji="1" lang="en-US" altLang="ja-JP" sz="1050" b="1" i="0" u="none" strike="noStrike" kern="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5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（</a:t>
            </a:r>
            <a:r>
              <a:rPr kumimoji="1" lang="en-US" altLang="ja-JP" sz="105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MIC</a:t>
            </a:r>
            <a:r>
              <a:rPr kumimoji="1" lang="ja-JP" altLang="en-US" sz="105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）</a:t>
            </a:r>
            <a:endParaRPr kumimoji="1" lang="en-US" altLang="ja-JP" sz="1050" b="1" i="0" u="none" strike="noStrike" kern="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33" name="正方形/長方形 32"/>
          <p:cNvSpPr/>
          <p:nvPr/>
        </p:nvSpPr>
        <p:spPr>
          <a:xfrm>
            <a:off x="5169024" y="5733256"/>
            <a:ext cx="2016224" cy="360040"/>
          </a:xfrm>
          <a:prstGeom prst="rect">
            <a:avLst/>
          </a:prstGeom>
          <a:solidFill>
            <a:sysClr val="window" lastClr="FFFFFF"/>
          </a:solidFill>
          <a:ln w="9525" cap="flat" cmpd="sng" algn="ctr">
            <a:solidFill>
              <a:srgbClr val="0070C0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05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 </a:t>
            </a:r>
            <a:r>
              <a:rPr kumimoji="1" lang="ja-JP" altLang="en-US" sz="105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各自治体等が保有するデータ</a:t>
            </a:r>
            <a:endParaRPr kumimoji="1" lang="en-US" altLang="ja-JP" sz="1050" b="1" i="0" u="none" strike="noStrike" kern="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5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（例：観光、福祉・健康など）</a:t>
            </a:r>
            <a:endParaRPr kumimoji="1" lang="en-US" altLang="ja-JP" sz="1050" b="1" i="0" u="none" strike="noStrike" kern="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34" name="正方形/長方形 33"/>
          <p:cNvSpPr/>
          <p:nvPr/>
        </p:nvSpPr>
        <p:spPr>
          <a:xfrm>
            <a:off x="7329264" y="5733256"/>
            <a:ext cx="1656184" cy="360040"/>
          </a:xfrm>
          <a:prstGeom prst="rect">
            <a:avLst/>
          </a:prstGeom>
          <a:solidFill>
            <a:sysClr val="window" lastClr="FFFFFF"/>
          </a:solidFill>
          <a:ln w="9525" cap="flat" cmpd="sng" algn="ctr">
            <a:solidFill>
              <a:srgbClr val="0070C0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05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 </a:t>
            </a:r>
            <a:r>
              <a:rPr kumimoji="1" lang="ja-JP" altLang="en-US" sz="105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その他（例：気象、交通、</a:t>
            </a:r>
            <a:r>
              <a:rPr kumimoji="1" lang="en-US" altLang="ja-JP" sz="105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G</a:t>
            </a:r>
            <a:r>
              <a:rPr kumimoji="1" lang="ja-JP" altLang="en-US" sz="105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空間など）</a:t>
            </a:r>
            <a:endParaRPr kumimoji="1" lang="en-US" altLang="ja-JP" sz="1050" b="1" i="0" u="none" strike="noStrike" kern="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cxnSp>
        <p:nvCxnSpPr>
          <p:cNvPr id="35" name="直線矢印コネクタ 34"/>
          <p:cNvCxnSpPr>
            <a:stCxn id="21" idx="3"/>
          </p:cNvCxnSpPr>
          <p:nvPr/>
        </p:nvCxnSpPr>
        <p:spPr>
          <a:xfrm flipV="1">
            <a:off x="3419872" y="3846783"/>
            <a:ext cx="612068" cy="113893"/>
          </a:xfrm>
          <a:prstGeom prst="straightConnector1">
            <a:avLst/>
          </a:prstGeom>
          <a:noFill/>
          <a:ln w="9525" cap="flat" cmpd="sng" algn="ctr">
            <a:solidFill>
              <a:srgbClr val="4F81BD">
                <a:shade val="95000"/>
                <a:satMod val="105000"/>
              </a:srgbClr>
            </a:solidFill>
            <a:prstDash val="solid"/>
            <a:tailEnd type="arrow"/>
          </a:ln>
          <a:effectLst/>
        </p:spPr>
      </p:cxnSp>
      <p:sp>
        <p:nvSpPr>
          <p:cNvPr id="36" name="テキスト ボックス 35"/>
          <p:cNvSpPr txBox="1"/>
          <p:nvPr/>
        </p:nvSpPr>
        <p:spPr>
          <a:xfrm>
            <a:off x="3452506" y="3725706"/>
            <a:ext cx="453970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 fontAlgn="auto" latinLnBrk="0">
              <a:spcBef>
                <a:spcPts val="0"/>
              </a:spcBef>
              <a:spcAft>
                <a:spcPts val="0"/>
              </a:spcAft>
            </a:pPr>
            <a:r>
              <a:rPr kumimoji="1" lang="ja-JP" altLang="en-US" sz="105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協力</a:t>
            </a:r>
            <a:endParaRPr kumimoji="1" lang="ja-JP" altLang="en-US" sz="105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cxnSp>
        <p:nvCxnSpPr>
          <p:cNvPr id="37" name="直線矢印コネクタ 36"/>
          <p:cNvCxnSpPr>
            <a:stCxn id="19" idx="3"/>
            <a:endCxn id="14" idx="1"/>
          </p:cNvCxnSpPr>
          <p:nvPr/>
        </p:nvCxnSpPr>
        <p:spPr>
          <a:xfrm>
            <a:off x="3419872" y="3456620"/>
            <a:ext cx="615009" cy="246147"/>
          </a:xfrm>
          <a:prstGeom prst="straightConnector1">
            <a:avLst/>
          </a:prstGeom>
          <a:noFill/>
          <a:ln w="9525" cap="flat" cmpd="sng" algn="ctr">
            <a:solidFill>
              <a:srgbClr val="4F81BD">
                <a:shade val="95000"/>
                <a:satMod val="105000"/>
              </a:srgbClr>
            </a:solidFill>
            <a:prstDash val="solid"/>
            <a:tailEnd type="arrow"/>
          </a:ln>
          <a:effectLst/>
        </p:spPr>
      </p:cxnSp>
      <p:cxnSp>
        <p:nvCxnSpPr>
          <p:cNvPr id="38" name="直線矢印コネクタ 37"/>
          <p:cNvCxnSpPr>
            <a:stCxn id="18" idx="3"/>
          </p:cNvCxnSpPr>
          <p:nvPr/>
        </p:nvCxnSpPr>
        <p:spPr>
          <a:xfrm>
            <a:off x="3426363" y="2952564"/>
            <a:ext cx="605577" cy="502839"/>
          </a:xfrm>
          <a:prstGeom prst="straightConnector1">
            <a:avLst/>
          </a:prstGeom>
          <a:noFill/>
          <a:ln w="9525" cap="flat" cmpd="sng" algn="ctr">
            <a:solidFill>
              <a:srgbClr val="4F81BD">
                <a:shade val="95000"/>
                <a:satMod val="105000"/>
              </a:srgbClr>
            </a:solidFill>
            <a:prstDash val="solid"/>
            <a:tailEnd type="arrow"/>
          </a:ln>
          <a:effectLst/>
        </p:spPr>
      </p:cxnSp>
      <p:cxnSp>
        <p:nvCxnSpPr>
          <p:cNvPr id="39" name="直線矢印コネクタ 38"/>
          <p:cNvCxnSpPr/>
          <p:nvPr/>
        </p:nvCxnSpPr>
        <p:spPr>
          <a:xfrm flipV="1">
            <a:off x="3451481" y="3954795"/>
            <a:ext cx="580459" cy="501340"/>
          </a:xfrm>
          <a:prstGeom prst="straightConnector1">
            <a:avLst/>
          </a:prstGeom>
          <a:noFill/>
          <a:ln w="9525" cap="flat" cmpd="sng" algn="ctr">
            <a:solidFill>
              <a:srgbClr val="4F81BD">
                <a:shade val="95000"/>
                <a:satMod val="105000"/>
              </a:srgbClr>
            </a:solidFill>
            <a:prstDash val="solid"/>
            <a:tailEnd type="arrow"/>
          </a:ln>
          <a:effectLst/>
        </p:spPr>
      </p:cxnSp>
      <p:cxnSp>
        <p:nvCxnSpPr>
          <p:cNvPr id="40" name="直線矢印コネクタ 39"/>
          <p:cNvCxnSpPr>
            <a:stCxn id="25" idx="3"/>
          </p:cNvCxnSpPr>
          <p:nvPr/>
        </p:nvCxnSpPr>
        <p:spPr>
          <a:xfrm flipV="1">
            <a:off x="3419872" y="4140696"/>
            <a:ext cx="615009" cy="836476"/>
          </a:xfrm>
          <a:prstGeom prst="straightConnector1">
            <a:avLst/>
          </a:prstGeom>
          <a:noFill/>
          <a:ln w="9525" cap="flat" cmpd="sng" algn="ctr">
            <a:solidFill>
              <a:srgbClr val="4F81BD">
                <a:shade val="95000"/>
                <a:satMod val="105000"/>
              </a:srgbClr>
            </a:solidFill>
            <a:prstDash val="solid"/>
            <a:tailEnd type="arrow"/>
          </a:ln>
          <a:effectLst/>
        </p:spPr>
      </p:cxnSp>
      <p:cxnSp>
        <p:nvCxnSpPr>
          <p:cNvPr id="41" name="直線矢印コネクタ 40"/>
          <p:cNvCxnSpPr>
            <a:stCxn id="27" idx="1"/>
          </p:cNvCxnSpPr>
          <p:nvPr/>
        </p:nvCxnSpPr>
        <p:spPr>
          <a:xfrm flipH="1">
            <a:off x="6648129" y="3248980"/>
            <a:ext cx="1329207" cy="173887"/>
          </a:xfrm>
          <a:prstGeom prst="straightConnector1">
            <a:avLst/>
          </a:prstGeom>
          <a:noFill/>
          <a:ln w="9525" cap="flat" cmpd="sng" algn="ctr">
            <a:solidFill>
              <a:srgbClr val="4F81BD">
                <a:shade val="95000"/>
                <a:satMod val="105000"/>
              </a:srgbClr>
            </a:solidFill>
            <a:prstDash val="solid"/>
            <a:tailEnd type="arrow"/>
          </a:ln>
          <a:effectLst/>
        </p:spPr>
      </p:cxnSp>
      <p:cxnSp>
        <p:nvCxnSpPr>
          <p:cNvPr id="42" name="直線矢印コネクタ 41"/>
          <p:cNvCxnSpPr>
            <a:stCxn id="17" idx="1"/>
          </p:cNvCxnSpPr>
          <p:nvPr/>
        </p:nvCxnSpPr>
        <p:spPr>
          <a:xfrm flipH="1" flipV="1">
            <a:off x="6648129" y="3797503"/>
            <a:ext cx="1329207" cy="359860"/>
          </a:xfrm>
          <a:prstGeom prst="straightConnector1">
            <a:avLst/>
          </a:prstGeom>
          <a:noFill/>
          <a:ln w="9525" cap="flat" cmpd="sng" algn="ctr">
            <a:solidFill>
              <a:srgbClr val="4F81BD">
                <a:shade val="95000"/>
                <a:satMod val="105000"/>
              </a:srgbClr>
            </a:solidFill>
            <a:prstDash val="solid"/>
            <a:tailEnd type="arrow"/>
          </a:ln>
          <a:effectLst/>
        </p:spPr>
      </p:cxnSp>
      <p:cxnSp>
        <p:nvCxnSpPr>
          <p:cNvPr id="43" name="直線矢印コネクタ 42"/>
          <p:cNvCxnSpPr/>
          <p:nvPr/>
        </p:nvCxnSpPr>
        <p:spPr>
          <a:xfrm flipH="1" flipV="1">
            <a:off x="6638192" y="3912577"/>
            <a:ext cx="1314593" cy="675448"/>
          </a:xfrm>
          <a:prstGeom prst="straightConnector1">
            <a:avLst/>
          </a:prstGeom>
          <a:noFill/>
          <a:ln w="9525" cap="flat" cmpd="sng" algn="ctr">
            <a:solidFill>
              <a:srgbClr val="4F81BD">
                <a:shade val="95000"/>
                <a:satMod val="105000"/>
              </a:srgbClr>
            </a:solidFill>
            <a:prstDash val="solid"/>
            <a:tailEnd type="arrow"/>
          </a:ln>
          <a:effectLst/>
        </p:spPr>
      </p:cxnSp>
      <p:cxnSp>
        <p:nvCxnSpPr>
          <p:cNvPr id="44" name="直線矢印コネクタ 43"/>
          <p:cNvCxnSpPr>
            <a:stCxn id="28" idx="1"/>
          </p:cNvCxnSpPr>
          <p:nvPr/>
        </p:nvCxnSpPr>
        <p:spPr>
          <a:xfrm flipH="1" flipV="1">
            <a:off x="6648129" y="4062807"/>
            <a:ext cx="1329207" cy="986373"/>
          </a:xfrm>
          <a:prstGeom prst="straightConnector1">
            <a:avLst/>
          </a:prstGeom>
          <a:noFill/>
          <a:ln w="9525" cap="flat" cmpd="sng" algn="ctr">
            <a:solidFill>
              <a:srgbClr val="4F81BD">
                <a:shade val="95000"/>
                <a:satMod val="105000"/>
              </a:srgbClr>
            </a:solidFill>
            <a:prstDash val="solid"/>
            <a:tailEnd type="arrow"/>
          </a:ln>
          <a:effectLst/>
        </p:spPr>
      </p:cxnSp>
      <p:sp>
        <p:nvSpPr>
          <p:cNvPr id="47" name="テキスト ボックス 46"/>
          <p:cNvSpPr txBox="1"/>
          <p:nvPr/>
        </p:nvSpPr>
        <p:spPr>
          <a:xfrm>
            <a:off x="7125029" y="4030405"/>
            <a:ext cx="453970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 fontAlgn="auto" latinLnBrk="0">
              <a:spcBef>
                <a:spcPts val="0"/>
              </a:spcBef>
              <a:spcAft>
                <a:spcPts val="0"/>
              </a:spcAft>
            </a:pPr>
            <a:r>
              <a:rPr kumimoji="1" lang="ja-JP" altLang="en-US" sz="1050" b="1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参加</a:t>
            </a:r>
            <a:endParaRPr kumimoji="1" lang="ja-JP" altLang="en-US" sz="1050" b="1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cxnSp>
        <p:nvCxnSpPr>
          <p:cNvPr id="53" name="直線矢印コネクタ 52"/>
          <p:cNvCxnSpPr>
            <a:endCxn id="14" idx="2"/>
          </p:cNvCxnSpPr>
          <p:nvPr/>
        </p:nvCxnSpPr>
        <p:spPr>
          <a:xfrm flipV="1">
            <a:off x="5331025" y="4206823"/>
            <a:ext cx="0" cy="1094385"/>
          </a:xfrm>
          <a:prstGeom prst="straightConnector1">
            <a:avLst/>
          </a:prstGeom>
          <a:noFill/>
          <a:ln w="9525" cap="flat" cmpd="sng" algn="ctr">
            <a:solidFill>
              <a:srgbClr val="4F81BD">
                <a:shade val="95000"/>
                <a:satMod val="105000"/>
              </a:srgbClr>
            </a:solidFill>
            <a:prstDash val="solid"/>
            <a:tailEnd type="arrow"/>
          </a:ln>
          <a:effectLst/>
        </p:spPr>
      </p:cxnSp>
      <p:sp>
        <p:nvSpPr>
          <p:cNvPr id="54" name="テキスト ボックス 53"/>
          <p:cNvSpPr txBox="1"/>
          <p:nvPr/>
        </p:nvSpPr>
        <p:spPr>
          <a:xfrm>
            <a:off x="5328987" y="4627057"/>
            <a:ext cx="1696298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 fontAlgn="auto" latinLnBrk="0">
              <a:spcBef>
                <a:spcPts val="0"/>
              </a:spcBef>
              <a:spcAft>
                <a:spcPts val="0"/>
              </a:spcAft>
            </a:pPr>
            <a:r>
              <a:rPr kumimoji="1" lang="ja-JP" altLang="en-US" sz="105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データ活用／ハンズオン形式</a:t>
            </a:r>
            <a:endParaRPr kumimoji="1" lang="ja-JP" altLang="en-US" sz="105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55" name="正方形/長方形 54"/>
          <p:cNvSpPr/>
          <p:nvPr/>
        </p:nvSpPr>
        <p:spPr>
          <a:xfrm>
            <a:off x="7977336" y="2204712"/>
            <a:ext cx="1368152" cy="360040"/>
          </a:xfrm>
          <a:prstGeom prst="rect">
            <a:avLst/>
          </a:prstGeom>
          <a:solidFill>
            <a:sysClr val="window" lastClr="FFFFFF"/>
          </a:solidFill>
          <a:ln w="9525" cap="flat" cmpd="sng" algn="ctr">
            <a:solidFill>
              <a:srgbClr val="0070C0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5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社員企業等</a:t>
            </a:r>
            <a:endParaRPr kumimoji="1" lang="en-US" altLang="ja-JP" sz="1050" b="1" i="0" u="none" strike="noStrike" kern="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cxnSp>
        <p:nvCxnSpPr>
          <p:cNvPr id="56" name="直線矢印コネクタ 55"/>
          <p:cNvCxnSpPr/>
          <p:nvPr/>
        </p:nvCxnSpPr>
        <p:spPr>
          <a:xfrm flipH="1">
            <a:off x="6393160" y="2564904"/>
            <a:ext cx="1584176" cy="618399"/>
          </a:xfrm>
          <a:prstGeom prst="straightConnector1">
            <a:avLst/>
          </a:prstGeom>
          <a:noFill/>
          <a:ln w="9525" cap="flat" cmpd="sng" algn="ctr">
            <a:solidFill>
              <a:srgbClr val="4F81BD">
                <a:shade val="95000"/>
                <a:satMod val="105000"/>
              </a:srgbClr>
            </a:solidFill>
            <a:prstDash val="solid"/>
            <a:tailEnd type="arrow"/>
          </a:ln>
          <a:effectLst/>
        </p:spPr>
      </p:cxnSp>
      <p:sp>
        <p:nvSpPr>
          <p:cNvPr id="57" name="テキスト ボックス 56"/>
          <p:cNvSpPr txBox="1"/>
          <p:nvPr/>
        </p:nvSpPr>
        <p:spPr>
          <a:xfrm>
            <a:off x="7107626" y="3119650"/>
            <a:ext cx="453970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 fontAlgn="auto" latinLnBrk="0">
              <a:spcBef>
                <a:spcPts val="0"/>
              </a:spcBef>
              <a:spcAft>
                <a:spcPts val="0"/>
              </a:spcAft>
            </a:pPr>
            <a:r>
              <a:rPr kumimoji="1" lang="ja-JP" altLang="en-US" sz="105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協力</a:t>
            </a:r>
            <a:endParaRPr kumimoji="1" lang="ja-JP" altLang="en-US" sz="105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58" name="テキスト ボックス 57"/>
          <p:cNvSpPr txBox="1"/>
          <p:nvPr/>
        </p:nvSpPr>
        <p:spPr>
          <a:xfrm>
            <a:off x="303566" y="980728"/>
            <a:ext cx="7205819" cy="10002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 fontAlgn="auto" latinLnBrk="0">
              <a:spcBef>
                <a:spcPts val="600"/>
              </a:spcBef>
              <a:spcAft>
                <a:spcPts val="0"/>
              </a:spcAft>
            </a:pPr>
            <a:r>
              <a:rPr kumimoji="1" lang="ja-JP" altLang="en-US" sz="11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・ 地方創生に係る人材育成を目的とした研修プログラム。</a:t>
            </a:r>
            <a:endParaRPr kumimoji="1" lang="en-US" altLang="ja-JP" sz="1100" dirty="0" smtClean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algn="l" fontAlgn="auto" latinLnBrk="0">
              <a:spcBef>
                <a:spcPts val="600"/>
              </a:spcBef>
              <a:spcAft>
                <a:spcPts val="0"/>
              </a:spcAft>
            </a:pPr>
            <a:r>
              <a:rPr kumimoji="1" lang="ja-JP" altLang="en-US" sz="11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・ ワークショップ／ハンズオン形式のプログラムとし、研修用の情報流通連携基盤（実験版）を用意・活用することも考えられる。</a:t>
            </a:r>
            <a:endParaRPr kumimoji="1" lang="en-US" altLang="ja-JP" sz="1100" dirty="0" smtClean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algn="l" fontAlgn="auto" latinLnBrk="0">
              <a:spcBef>
                <a:spcPts val="600"/>
              </a:spcBef>
              <a:spcAft>
                <a:spcPts val="0"/>
              </a:spcAft>
            </a:pPr>
            <a:r>
              <a:rPr kumimoji="1" lang="ja-JP" altLang="en-US" sz="11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・ 一般向けのシンポジウム等と併催することも考えられる。</a:t>
            </a:r>
            <a:endParaRPr kumimoji="1" lang="en-US" altLang="ja-JP" sz="1100" dirty="0" smtClean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algn="l" fontAlgn="auto" latinLnBrk="0">
              <a:spcBef>
                <a:spcPts val="600"/>
              </a:spcBef>
              <a:spcAft>
                <a:spcPts val="0"/>
              </a:spcAft>
            </a:pPr>
            <a:r>
              <a:rPr kumimoji="1" lang="ja-JP" altLang="en-US" sz="11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・まずは試行的に開催し、将来的には、自治体や関係府省等の協力を得て、全国の主要都市で開催することも考えられる。</a:t>
            </a:r>
            <a:endParaRPr kumimoji="1" lang="ja-JP" altLang="en-US" sz="110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59" name="正方形/長方形 58"/>
          <p:cNvSpPr/>
          <p:nvPr/>
        </p:nvSpPr>
        <p:spPr>
          <a:xfrm>
            <a:off x="2036676" y="2215510"/>
            <a:ext cx="1368152" cy="360040"/>
          </a:xfrm>
          <a:prstGeom prst="rect">
            <a:avLst/>
          </a:prstGeom>
          <a:solidFill>
            <a:sysClr val="window" lastClr="FFFFFF"/>
          </a:solidFill>
          <a:ln w="9525" cap="flat" cmpd="sng" algn="ctr">
            <a:solidFill>
              <a:srgbClr val="0070C0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5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技術委員会</a:t>
            </a:r>
            <a:endParaRPr kumimoji="1" lang="en-US" altLang="ja-JP" sz="1050" b="1" i="0" u="none" strike="noStrike" kern="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60" name="正方形/長方形 59"/>
          <p:cNvSpPr/>
          <p:nvPr/>
        </p:nvSpPr>
        <p:spPr>
          <a:xfrm>
            <a:off x="3487797" y="2204864"/>
            <a:ext cx="1368152" cy="360040"/>
          </a:xfrm>
          <a:prstGeom prst="rect">
            <a:avLst/>
          </a:prstGeom>
          <a:solidFill>
            <a:sysClr val="window" lastClr="FFFFFF"/>
          </a:solidFill>
          <a:ln w="9525" cap="flat" cmpd="sng" algn="ctr">
            <a:solidFill>
              <a:srgbClr val="0070C0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5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データガバナンス</a:t>
            </a:r>
            <a:endParaRPr kumimoji="1" lang="en-US" altLang="ja-JP" sz="1050" b="1" i="0" u="none" strike="noStrike" kern="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5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委員会</a:t>
            </a:r>
            <a:endParaRPr kumimoji="1" lang="en-US" altLang="ja-JP" sz="1050" b="1" i="0" u="none" strike="noStrike" kern="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cxnSp>
        <p:nvCxnSpPr>
          <p:cNvPr id="61" name="直線矢印コネクタ 60"/>
          <p:cNvCxnSpPr/>
          <p:nvPr/>
        </p:nvCxnSpPr>
        <p:spPr>
          <a:xfrm>
            <a:off x="3404828" y="2575550"/>
            <a:ext cx="891691" cy="607753"/>
          </a:xfrm>
          <a:prstGeom prst="straightConnector1">
            <a:avLst/>
          </a:prstGeom>
          <a:noFill/>
          <a:ln w="9525" cap="flat" cmpd="sng" algn="ctr">
            <a:solidFill>
              <a:srgbClr val="4F81BD">
                <a:shade val="95000"/>
                <a:satMod val="105000"/>
              </a:srgbClr>
            </a:solidFill>
            <a:prstDash val="solid"/>
            <a:tailEnd type="arrow"/>
          </a:ln>
          <a:effectLst/>
        </p:spPr>
      </p:cxnSp>
      <p:cxnSp>
        <p:nvCxnSpPr>
          <p:cNvPr id="62" name="直線矢印コネクタ 61"/>
          <p:cNvCxnSpPr>
            <a:stCxn id="60" idx="2"/>
          </p:cNvCxnSpPr>
          <p:nvPr/>
        </p:nvCxnSpPr>
        <p:spPr>
          <a:xfrm>
            <a:off x="4171873" y="2564904"/>
            <a:ext cx="524802" cy="618399"/>
          </a:xfrm>
          <a:prstGeom prst="straightConnector1">
            <a:avLst/>
          </a:prstGeom>
          <a:noFill/>
          <a:ln w="9525" cap="flat" cmpd="sng" algn="ctr">
            <a:solidFill>
              <a:srgbClr val="4F81BD">
                <a:shade val="95000"/>
                <a:satMod val="105000"/>
              </a:srgbClr>
            </a:solidFill>
            <a:prstDash val="solid"/>
            <a:tailEnd type="arrow"/>
          </a:ln>
          <a:effectLst/>
        </p:spPr>
      </p:cxnSp>
      <p:sp>
        <p:nvSpPr>
          <p:cNvPr id="63" name="テキスト ボックス 62"/>
          <p:cNvSpPr txBox="1"/>
          <p:nvPr/>
        </p:nvSpPr>
        <p:spPr>
          <a:xfrm>
            <a:off x="4264433" y="2658651"/>
            <a:ext cx="2081019" cy="4154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fontAlgn="auto" latinLnBrk="0">
              <a:spcBef>
                <a:spcPts val="0"/>
              </a:spcBef>
              <a:spcAft>
                <a:spcPts val="0"/>
              </a:spcAft>
            </a:pPr>
            <a:r>
              <a:rPr kumimoji="1" lang="ja-JP" altLang="en-US" sz="105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協力</a:t>
            </a:r>
            <a:endParaRPr kumimoji="1" lang="en-US" altLang="ja-JP" sz="1050" dirty="0" smtClean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fontAlgn="auto" latinLnBrk="0">
              <a:spcBef>
                <a:spcPts val="0"/>
              </a:spcBef>
              <a:spcAft>
                <a:spcPts val="0"/>
              </a:spcAft>
            </a:pPr>
            <a:r>
              <a:rPr kumimoji="1" lang="ja-JP" altLang="en-US" sz="105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（研修プログラムの作成・講師等）</a:t>
            </a:r>
            <a:endParaRPr kumimoji="1" lang="ja-JP" altLang="en-US" sz="105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64" name="テキスト ボックス 63"/>
          <p:cNvSpPr txBox="1"/>
          <p:nvPr/>
        </p:nvSpPr>
        <p:spPr>
          <a:xfrm>
            <a:off x="3456825" y="6237312"/>
            <a:ext cx="3084499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 fontAlgn="auto" latinLnBrk="0">
              <a:spcBef>
                <a:spcPts val="0"/>
              </a:spcBef>
              <a:spcAft>
                <a:spcPts val="0"/>
              </a:spcAft>
            </a:pPr>
            <a:r>
              <a:rPr kumimoji="1" lang="ja-JP" altLang="en-US" sz="1050" b="1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図　地方創生に係る人材育成研修のイメージ（案）</a:t>
            </a:r>
            <a:endParaRPr kumimoji="1" lang="ja-JP" altLang="en-US" sz="1050" b="1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3" name="タイトル 2"/>
          <p:cNvSpPr>
            <a:spLocks noGrp="1"/>
          </p:cNvSpPr>
          <p:nvPr>
            <p:ph type="title"/>
          </p:nvPr>
        </p:nvSpPr>
        <p:spPr>
          <a:xfrm>
            <a:off x="129505" y="260648"/>
            <a:ext cx="9936063" cy="581715"/>
          </a:xfrm>
        </p:spPr>
        <p:txBody>
          <a:bodyPr>
            <a:noAutofit/>
          </a:bodyPr>
          <a:lstStyle/>
          <a:p>
            <a:r>
              <a:rPr lang="ja-JP" altLang="en-US" dirty="0" smtClean="0">
                <a:solidFill>
                  <a:schemeClr val="bg2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参考</a:t>
            </a:r>
            <a:r>
              <a:rPr lang="en-US" altLang="ja-JP" dirty="0" smtClean="0">
                <a:solidFill>
                  <a:schemeClr val="bg2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1</a:t>
            </a:r>
            <a:r>
              <a:rPr lang="ja-JP" altLang="en-US" dirty="0" err="1" smtClean="0">
                <a:solidFill>
                  <a:schemeClr val="bg2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．</a:t>
            </a:r>
            <a:r>
              <a:rPr lang="ja-JP" altLang="en-US" dirty="0" smtClean="0">
                <a:solidFill>
                  <a:schemeClr val="bg2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地方創生に係る人材育成研修（イメージ）</a:t>
            </a:r>
            <a:endParaRPr kumimoji="1" lang="ja-JP" altLang="en-US" dirty="0">
              <a:solidFill>
                <a:schemeClr val="bg2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66" name="正方形/長方形 65"/>
          <p:cNvSpPr/>
          <p:nvPr/>
        </p:nvSpPr>
        <p:spPr>
          <a:xfrm>
            <a:off x="4937611" y="2204864"/>
            <a:ext cx="1368152" cy="360040"/>
          </a:xfrm>
          <a:prstGeom prst="rect">
            <a:avLst/>
          </a:prstGeom>
          <a:solidFill>
            <a:sysClr val="window" lastClr="FFFFFF"/>
          </a:solidFill>
          <a:ln w="9525" cap="flat" cmpd="sng" algn="ctr">
            <a:solidFill>
              <a:srgbClr val="0070C0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50" b="1" i="0" u="none" strike="noStrike" kern="0" cap="none" spc="0" normalizeH="0" baseline="0" noProof="0" smtClean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利活用・普及委員会</a:t>
            </a:r>
            <a:endParaRPr kumimoji="1" lang="en-US" altLang="ja-JP" sz="1050" b="1" i="0" u="none" strike="noStrike" kern="0" cap="none" spc="0" normalizeH="0" baseline="0" noProof="0" dirty="0" smtClean="0">
              <a:ln>
                <a:noFill/>
              </a:ln>
              <a:solidFill>
                <a:schemeClr val="bg2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cxnSp>
        <p:nvCxnSpPr>
          <p:cNvPr id="67" name="直線矢印コネクタ 66"/>
          <p:cNvCxnSpPr>
            <a:stCxn id="66" idx="2"/>
          </p:cNvCxnSpPr>
          <p:nvPr/>
        </p:nvCxnSpPr>
        <p:spPr>
          <a:xfrm flipH="1">
            <a:off x="5529064" y="2564904"/>
            <a:ext cx="92623" cy="618399"/>
          </a:xfrm>
          <a:prstGeom prst="straightConnector1">
            <a:avLst/>
          </a:prstGeom>
          <a:noFill/>
          <a:ln w="9525" cap="flat" cmpd="sng" algn="ctr">
            <a:solidFill>
              <a:srgbClr val="4F81BD">
                <a:shade val="95000"/>
                <a:satMod val="105000"/>
              </a:srgbClr>
            </a:solidFill>
            <a:prstDash val="solid"/>
            <a:tailEnd type="arrow"/>
          </a:ln>
          <a:effectLst/>
        </p:spPr>
      </p:cxnSp>
      <p:sp>
        <p:nvSpPr>
          <p:cNvPr id="70" name="正方形/長方形 69"/>
          <p:cNvSpPr/>
          <p:nvPr/>
        </p:nvSpPr>
        <p:spPr>
          <a:xfrm>
            <a:off x="7977336" y="2655858"/>
            <a:ext cx="1368152" cy="360040"/>
          </a:xfrm>
          <a:prstGeom prst="rect">
            <a:avLst/>
          </a:prstGeom>
          <a:solidFill>
            <a:sysClr val="window" lastClr="FFFFFF"/>
          </a:solidFill>
          <a:ln w="9525" cap="flat" cmpd="sng" algn="ctr">
            <a:solidFill>
              <a:srgbClr val="0070C0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50" b="1" i="0" u="none" strike="noStrike" kern="0" cap="none" spc="0" normalizeH="0" baseline="0" noProof="0" smtClean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内閣官房</a:t>
            </a:r>
            <a:endParaRPr kumimoji="1" lang="en-US" altLang="ja-JP" sz="1050" b="1" i="0" u="none" strike="noStrike" kern="0" cap="none" spc="0" normalizeH="0" baseline="0" noProof="0" smtClean="0">
              <a:ln>
                <a:noFill/>
              </a:ln>
              <a:solidFill>
                <a:schemeClr val="bg2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050" b="1" i="0" u="none" strike="noStrike" kern="0" cap="none" spc="0" normalizeH="0" baseline="0" noProof="0" smtClean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IT</a:t>
            </a:r>
            <a:r>
              <a:rPr kumimoji="1" lang="ja-JP" altLang="en-US" sz="1050" b="1" i="0" u="none" strike="noStrike" kern="0" cap="none" spc="0" normalizeH="0" baseline="0" noProof="0" smtClean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総合戦略室</a:t>
            </a:r>
            <a:endParaRPr kumimoji="1" lang="en-US" altLang="ja-JP" sz="1050" b="1" i="0" u="none" strike="noStrike" kern="0" cap="none" spc="0" normalizeH="0" baseline="0" noProof="0" dirty="0" smtClean="0">
              <a:ln>
                <a:noFill/>
              </a:ln>
              <a:solidFill>
                <a:schemeClr val="bg2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cxnSp>
        <p:nvCxnSpPr>
          <p:cNvPr id="71" name="直線矢印コネクタ 70"/>
          <p:cNvCxnSpPr>
            <a:stCxn id="70" idx="1"/>
          </p:cNvCxnSpPr>
          <p:nvPr/>
        </p:nvCxnSpPr>
        <p:spPr>
          <a:xfrm flipH="1">
            <a:off x="6627169" y="2835878"/>
            <a:ext cx="1350167" cy="467725"/>
          </a:xfrm>
          <a:prstGeom prst="straightConnector1">
            <a:avLst/>
          </a:prstGeom>
          <a:noFill/>
          <a:ln w="9525" cap="flat" cmpd="sng" algn="ctr">
            <a:solidFill>
              <a:srgbClr val="4F81BD">
                <a:shade val="95000"/>
                <a:satMod val="105000"/>
              </a:srgbClr>
            </a:solidFill>
            <a:prstDash val="solid"/>
            <a:tailEnd type="arrow"/>
          </a:ln>
          <a:effectLst/>
        </p:spPr>
      </p:cxnSp>
      <p:sp>
        <p:nvSpPr>
          <p:cNvPr id="73" name="正方形/長方形 72"/>
          <p:cNvSpPr/>
          <p:nvPr/>
        </p:nvSpPr>
        <p:spPr>
          <a:xfrm>
            <a:off x="7977336" y="3486743"/>
            <a:ext cx="1368152" cy="360040"/>
          </a:xfrm>
          <a:prstGeom prst="rect">
            <a:avLst/>
          </a:prstGeom>
          <a:solidFill>
            <a:sysClr val="window" lastClr="FFFFFF"/>
          </a:solidFill>
          <a:ln w="9525" cap="flat" cmpd="sng" algn="ctr">
            <a:solidFill>
              <a:srgbClr val="0070C0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5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その他府省等</a:t>
            </a:r>
            <a:endParaRPr kumimoji="1" lang="en-US" altLang="ja-JP" sz="1050" b="1" i="0" u="none" strike="noStrike" kern="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cxnSp>
        <p:nvCxnSpPr>
          <p:cNvPr id="80" name="直線矢印コネクタ 79"/>
          <p:cNvCxnSpPr>
            <a:stCxn id="73" idx="1"/>
          </p:cNvCxnSpPr>
          <p:nvPr/>
        </p:nvCxnSpPr>
        <p:spPr>
          <a:xfrm flipH="1" flipV="1">
            <a:off x="6648129" y="3555958"/>
            <a:ext cx="1329207" cy="110805"/>
          </a:xfrm>
          <a:prstGeom prst="straightConnector1">
            <a:avLst/>
          </a:prstGeom>
          <a:noFill/>
          <a:ln w="9525" cap="flat" cmpd="sng" algn="ctr">
            <a:solidFill>
              <a:srgbClr val="4F81BD">
                <a:shade val="95000"/>
                <a:satMod val="105000"/>
              </a:srgbClr>
            </a:solidFill>
            <a:prstDash val="solid"/>
            <a:tailEnd type="arrow"/>
          </a:ln>
          <a:effectLst/>
        </p:spPr>
      </p:cxnSp>
      <p:sp>
        <p:nvSpPr>
          <p:cNvPr id="119" name="テキスト ボックス 118"/>
          <p:cNvSpPr txBox="1"/>
          <p:nvPr/>
        </p:nvSpPr>
        <p:spPr>
          <a:xfrm>
            <a:off x="355777" y="4808085"/>
            <a:ext cx="1242648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 fontAlgn="auto" latinLnBrk="0">
              <a:spcBef>
                <a:spcPts val="0"/>
              </a:spcBef>
              <a:spcAft>
                <a:spcPts val="0"/>
              </a:spcAft>
            </a:pPr>
            <a:r>
              <a:rPr kumimoji="1" lang="en-US" altLang="ja-JP" sz="105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※</a:t>
            </a:r>
            <a:r>
              <a:rPr kumimoji="1" lang="ja-JP" altLang="en-US" sz="105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協力団体名は仮</a:t>
            </a:r>
            <a:endParaRPr kumimoji="1" lang="ja-JP" altLang="en-US" sz="105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65" name="正方形/長方形 64"/>
          <p:cNvSpPr/>
          <p:nvPr/>
        </p:nvSpPr>
        <p:spPr>
          <a:xfrm>
            <a:off x="6393160" y="2204712"/>
            <a:ext cx="1368152" cy="360040"/>
          </a:xfrm>
          <a:prstGeom prst="rect">
            <a:avLst/>
          </a:prstGeom>
          <a:solidFill>
            <a:sysClr val="window" lastClr="FFFFFF"/>
          </a:solidFill>
          <a:ln w="9525" cap="flat" cmpd="sng" algn="ctr">
            <a:solidFill>
              <a:srgbClr val="0070C0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50" b="1" i="0" u="none" strike="noStrike" kern="0" cap="none" spc="0" normalizeH="0" baseline="0" noProof="0" dirty="0" smtClean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オープンデータシティ</a:t>
            </a:r>
            <a:endParaRPr kumimoji="1" lang="en-US" altLang="ja-JP" sz="1050" b="1" i="0" u="none" strike="noStrike" kern="0" cap="none" spc="0" normalizeH="0" baseline="0" noProof="0" dirty="0" smtClean="0">
              <a:ln>
                <a:noFill/>
              </a:ln>
              <a:solidFill>
                <a:schemeClr val="bg2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50" b="1" kern="0" dirty="0">
                <a:solidFill>
                  <a:schemeClr val="bg2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推進</a:t>
            </a:r>
            <a:r>
              <a:rPr kumimoji="1" lang="ja-JP" altLang="en-US" sz="1050" b="1" i="0" u="none" strike="noStrike" kern="0" cap="none" spc="0" normalizeH="0" baseline="0" noProof="0" dirty="0" smtClean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委員会</a:t>
            </a:r>
            <a:endParaRPr kumimoji="1" lang="en-US" altLang="ja-JP" sz="1050" b="1" i="0" u="none" strike="noStrike" kern="0" cap="none" spc="0" normalizeH="0" baseline="0" noProof="0" dirty="0" smtClean="0">
              <a:ln>
                <a:noFill/>
              </a:ln>
              <a:solidFill>
                <a:schemeClr val="bg2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cxnSp>
        <p:nvCxnSpPr>
          <p:cNvPr id="68" name="直線矢印コネクタ 67"/>
          <p:cNvCxnSpPr>
            <a:stCxn id="65" idx="2"/>
          </p:cNvCxnSpPr>
          <p:nvPr/>
        </p:nvCxnSpPr>
        <p:spPr>
          <a:xfrm flipH="1">
            <a:off x="5907089" y="2564752"/>
            <a:ext cx="1170147" cy="639231"/>
          </a:xfrm>
          <a:prstGeom prst="straightConnector1">
            <a:avLst/>
          </a:prstGeom>
          <a:noFill/>
          <a:ln w="9525" cap="flat" cmpd="sng" algn="ctr">
            <a:solidFill>
              <a:srgbClr val="4F81BD">
                <a:shade val="95000"/>
                <a:satMod val="105000"/>
              </a:srgbClr>
            </a:solidFill>
            <a:prstDash val="soli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17147873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VLEDパワポ基本テンプレー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ユーザー定義 1">
      <a:majorFont>
        <a:latin typeface="Helvetica Neue Medium"/>
        <a:ea typeface="メイリオ"/>
        <a:cs typeface="ＤＦＧ平成ゴシック体W7"/>
      </a:majorFont>
      <a:minorFont>
        <a:latin typeface="Arial"/>
        <a:ea typeface="メイリオ"/>
        <a:cs typeface="ＤＦＧ平成ゴシック体W7"/>
      </a:minorFont>
    </a:fontScheme>
    <a:fmtScheme name="ビジネス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1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ko-KR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ＤＦＧ華康ゴシック体W5" pitchFamily="50" charset="-128"/>
            <a:ea typeface="ＤＦＧ華康ゴシック体W5" pitchFamily="50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1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ko-KR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ＤＦＧ華康ゴシック体W5" pitchFamily="50" charset="-128"/>
            <a:ea typeface="ＤＦＧ華康ゴシック体W5" pitchFamily="50" charset="-128"/>
          </a:defRPr>
        </a:defPPr>
      </a:lstStyle>
    </a:lnDef>
    <a:txDef>
      <a:spPr>
        <a:noFill/>
      </a:spPr>
      <a:bodyPr wrap="square" rtlCol="0">
        <a:spAutoFit/>
      </a:bodyPr>
      <a:lstStyle>
        <a:defPPr algn="l">
          <a:defRPr kumimoji="1" dirty="0" smtClean="0">
            <a:solidFill>
              <a:schemeClr val="bg2"/>
            </a:solidFill>
            <a:latin typeface="ヒラギノ角ゴ ProN W6"/>
            <a:ea typeface="ヒラギノ角ゴ ProN W6"/>
            <a:cs typeface="ヒラギノ角ゴ ProN W6"/>
          </a:defRPr>
        </a:defPPr>
      </a:lstStyle>
    </a:txDef>
  </a:objectDefaults>
  <a:extraClrSchemeLst>
    <a:extraClrScheme>
      <a:clrScheme name="SUPERP 1">
        <a:dk1>
          <a:srgbClr val="000000"/>
        </a:dk1>
        <a:lt1>
          <a:srgbClr val="FFFFFF"/>
        </a:lt1>
        <a:dk2>
          <a:srgbClr val="0066CC"/>
        </a:dk2>
        <a:lt2>
          <a:srgbClr val="CBCBCB"/>
        </a:lt2>
        <a:accent1>
          <a:srgbClr val="00CCFF"/>
        </a:accent1>
        <a:accent2>
          <a:srgbClr val="00FFCC"/>
        </a:accent2>
        <a:accent3>
          <a:srgbClr val="AAB8E2"/>
        </a:accent3>
        <a:accent4>
          <a:srgbClr val="DADADA"/>
        </a:accent4>
        <a:accent5>
          <a:srgbClr val="AAE2FF"/>
        </a:accent5>
        <a:accent6>
          <a:srgbClr val="00E7B9"/>
        </a:accent6>
        <a:hlink>
          <a:srgbClr val="FF3300"/>
        </a:hlink>
        <a:folHlink>
          <a:srgbClr val="FF7C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UPERP 2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3366FF"/>
        </a:accent1>
        <a:accent2>
          <a:srgbClr val="009900"/>
        </a:accent2>
        <a:accent3>
          <a:srgbClr val="FFFFFF"/>
        </a:accent3>
        <a:accent4>
          <a:srgbClr val="000000"/>
        </a:accent4>
        <a:accent5>
          <a:srgbClr val="ADB8FF"/>
        </a:accent5>
        <a:accent6>
          <a:srgbClr val="008A00"/>
        </a:accent6>
        <a:hlink>
          <a:srgbClr val="FF0033"/>
        </a:hlink>
        <a:folHlink>
          <a:srgbClr val="CCCC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UPERP 3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EAEAEA"/>
        </a:accent1>
        <a:accent2>
          <a:srgbClr val="5F5F5F"/>
        </a:accent2>
        <a:accent3>
          <a:srgbClr val="FFFFFF"/>
        </a:accent3>
        <a:accent4>
          <a:srgbClr val="000000"/>
        </a:accent4>
        <a:accent5>
          <a:srgbClr val="F3F3F3"/>
        </a:accent5>
        <a:accent6>
          <a:srgbClr val="555555"/>
        </a:accent6>
        <a:hlink>
          <a:srgbClr val="969696"/>
        </a:hlink>
        <a:folHlink>
          <a:srgbClr val="CBCBCB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="" xmlns:thm15="http://schemas.microsoft.com/office/thememl/2012/main" name="プレゼンテーション1" id="{DE00921D-40F7-43B6-BD6D-305108E5D07E}" vid="{133BE196-5EE9-4F4C-B01D-66311A1AA8D5}"/>
    </a:ext>
  </a:extLst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VLEDパワポ基本テンプレート</Template>
  <TotalTime>0</TotalTime>
  <Words>782</Words>
  <Application>Microsoft Office PowerPoint</Application>
  <PresentationFormat>A4 210 x 297 mm</PresentationFormat>
  <Paragraphs>276</Paragraphs>
  <Slides>6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6</vt:i4>
      </vt:variant>
    </vt:vector>
  </HeadingPairs>
  <TitlesOfParts>
    <vt:vector size="7" baseType="lpstr">
      <vt:lpstr>VLEDパワポ基本テンプレート</vt:lpstr>
      <vt:lpstr>2015年度VLED事業計画(案)</vt:lpstr>
      <vt:lpstr>１．2015年度推進体制（組織構成）</vt:lpstr>
      <vt:lpstr>２．2015年度推進体制（理事会構成）</vt:lpstr>
      <vt:lpstr>３．2015年度推進体制（委員会構成）（案）</vt:lpstr>
      <vt:lpstr>４．2015年度事業計画案</vt:lpstr>
      <vt:lpstr>参考1．地方創生に係る人材育成研修（イメージ）</vt:lpstr>
    </vt:vector>
  </TitlesOfParts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2014-12-17T06:37:59Z</dcterms:created>
  <dcterms:modified xsi:type="dcterms:W3CDTF">2015-06-09T02:28:41Z</dcterms:modified>
</cp:coreProperties>
</file>