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13"/>
  </p:notesMasterIdLst>
  <p:handoutMasterIdLst>
    <p:handoutMasterId r:id="rId14"/>
  </p:handoutMasterIdLst>
  <p:sldIdLst>
    <p:sldId id="269" r:id="rId2"/>
    <p:sldId id="291" r:id="rId3"/>
    <p:sldId id="293" r:id="rId4"/>
    <p:sldId id="294" r:id="rId5"/>
    <p:sldId id="295" r:id="rId6"/>
    <p:sldId id="271" r:id="rId7"/>
    <p:sldId id="272" r:id="rId8"/>
    <p:sldId id="301" r:id="rId9"/>
    <p:sldId id="273" r:id="rId10"/>
    <p:sldId id="278" r:id="rId11"/>
    <p:sldId id="285" r:id="rId12"/>
  </p:sldIdLst>
  <p:sldSz cx="9906000" cy="6858000" type="A4"/>
  <p:notesSz cx="7099300" cy="10234613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5">
          <p15:clr>
            <a:srgbClr val="A4A3A4"/>
          </p15:clr>
        </p15:guide>
        <p15:guide id="2" pos="223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FF"/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6" autoAdjust="0"/>
    <p:restoredTop sz="99566" autoAdjust="0"/>
  </p:normalViewPr>
  <p:slideViewPr>
    <p:cSldViewPr>
      <p:cViewPr varScale="1">
        <p:scale>
          <a:sx n="73" d="100"/>
          <a:sy n="73" d="100"/>
        </p:scale>
        <p:origin x="-456" y="-90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225"/>
        <p:guide pos="22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5" y="9726067"/>
            <a:ext cx="3073400" cy="50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>
            <a:lvl1pPr algn="l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5" y="3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4700" y="766763"/>
            <a:ext cx="5549900" cy="384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9" y="4861448"/>
            <a:ext cx="5203825" cy="460716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6067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l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5" y="9726067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creativecommons.org/licenses/by/2.1/jp/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" name="Text Box 785"/>
          <p:cNvSpPr txBox="1">
            <a:spLocks noChangeArrowheads="1"/>
          </p:cNvSpPr>
          <p:nvPr userDrawn="1"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ja-JP" dirty="0">
              <a:solidFill>
                <a:schemeClr val="bg2"/>
              </a:solidFill>
            </a:endParaRP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1"/>
          </p:nvPr>
        </p:nvSpPr>
        <p:spPr>
          <a:xfrm>
            <a:off x="8985448" y="188913"/>
            <a:ext cx="828873" cy="290763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オープン＆ビッグデータ活用・地方創生推進機構</a:t>
            </a:r>
            <a:r>
              <a:rPr lang="ja-JP" altLang="en-US" sz="1600" kern="0" baseline="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事務局</a:t>
            </a:r>
            <a:endParaRPr lang="ja-JP" altLang="en-US" sz="1600" kern="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3" name="Picture 6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97" y="5805264"/>
            <a:ext cx="893968" cy="314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正方形/長方形 13"/>
          <p:cNvSpPr>
            <a:spLocks noChangeArrowheads="1"/>
          </p:cNvSpPr>
          <p:nvPr userDrawn="1"/>
        </p:nvSpPr>
        <p:spPr bwMode="auto">
          <a:xfrm>
            <a:off x="128464" y="6127836"/>
            <a:ext cx="4175498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作者自らが作成した図表等（出典や</a:t>
            </a:r>
            <a:r>
              <a:rPr lang="en-US" altLang="ja-JP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の記載のないもの）については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endParaRPr lang="en-US" altLang="ja-JP" sz="9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ja-JP" sz="9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CC</a:t>
            </a:r>
            <a:r>
              <a:rPr lang="en-US" altLang="ja-JP" sz="900" baseline="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 </a:t>
            </a:r>
            <a:r>
              <a:rPr lang="en-US" altLang="ja-JP" sz="9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BY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（表示</a:t>
            </a:r>
            <a:r>
              <a:rPr lang="en-US" altLang="ja-JP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2.1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）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で利用可能です。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出典や</a:t>
            </a:r>
            <a:r>
              <a:rPr lang="en-US" altLang="ja-JP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の記載がある図表等については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、著作権法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に基づいてご利用ください。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>
              <a:defRPr sz="18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2pPr>
            <a:lvl3pPr>
              <a:defRPr sz="15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3pPr>
            <a:lvl4pPr>
              <a:defRPr sz="13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4pPr>
            <a:lvl5pPr>
              <a:defRPr sz="12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© 2015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Vitalizing Local </a:t>
            </a: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Economy organization by open Data &amp; big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D</a:t>
            </a: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サブタイトル 5"/>
          <p:cNvSpPr>
            <a:spLocks noGrp="1"/>
          </p:cNvSpPr>
          <p:nvPr>
            <p:ph type="subTitle" sz="quarter" idx="1"/>
          </p:nvPr>
        </p:nvSpPr>
        <p:spPr>
          <a:xfrm>
            <a:off x="2792760" y="5157192"/>
            <a:ext cx="6912767" cy="375677"/>
          </a:xfrm>
        </p:spPr>
        <p:txBody>
          <a:bodyPr/>
          <a:lstStyle/>
          <a:p>
            <a:pPr algn="r"/>
            <a:r>
              <a:rPr kumimoji="1" lang="en-US" altLang="ja-JP" dirty="0" smtClean="0"/>
              <a:t>2015.6.5</a:t>
            </a:r>
            <a:endParaRPr kumimoji="1" lang="ja-JP" altLang="en-US" dirty="0"/>
          </a:p>
        </p:txBody>
      </p:sp>
      <p:sp>
        <p:nvSpPr>
          <p:cNvPr id="5" name="タイトル 4"/>
          <p:cNvSpPr>
            <a:spLocks noGrp="1"/>
          </p:cNvSpPr>
          <p:nvPr>
            <p:ph type="ctrTitle" sz="quarter"/>
          </p:nvPr>
        </p:nvSpPr>
        <p:spPr>
          <a:xfrm>
            <a:off x="2792760" y="3107834"/>
            <a:ext cx="6912767" cy="560343"/>
          </a:xfrm>
        </p:spPr>
        <p:txBody>
          <a:bodyPr/>
          <a:lstStyle/>
          <a:p>
            <a:r>
              <a:rPr lang="en-US" altLang="ja-JP" dirty="0" smtClean="0"/>
              <a:t>VLED</a:t>
            </a:r>
            <a:r>
              <a:rPr lang="ja-JP" altLang="en-US" dirty="0" smtClean="0"/>
              <a:t>の</a:t>
            </a:r>
            <a:r>
              <a:rPr lang="en-US" altLang="ja-JP" dirty="0" smtClean="0"/>
              <a:t>2014</a:t>
            </a:r>
            <a:r>
              <a:rPr lang="ja-JP" altLang="en-US" dirty="0" smtClean="0"/>
              <a:t>年度活動概要報告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9499600" y="6602413"/>
            <a:ext cx="406400" cy="255587"/>
          </a:xfrm>
        </p:spPr>
        <p:txBody>
          <a:bodyPr/>
          <a:lstStyle/>
          <a:p>
            <a:fld id="{19168A96-8FC6-49A7-AAFF-8891F4FD4FE2}" type="slidenum">
              <a:rPr lang="ja-JP" altLang="en-US" smtClean="0"/>
              <a:pPr/>
              <a:t>1</a:t>
            </a:fld>
            <a:endParaRPr lang="en-US" altLang="ja-JP"/>
          </a:p>
        </p:txBody>
      </p:sp>
      <p:sp>
        <p:nvSpPr>
          <p:cNvPr id="2" name="テキスト プレースホルダー 1"/>
          <p:cNvSpPr>
            <a:spLocks noGrp="1"/>
          </p:cNvSpPr>
          <p:nvPr>
            <p:ph type="body" sz="quarter" idx="11"/>
          </p:nvPr>
        </p:nvSpPr>
        <p:spPr/>
        <p:txBody>
          <a:bodyPr anchor="ctr" anchorCtr="0">
            <a:noAutofit/>
          </a:bodyPr>
          <a:lstStyle/>
          <a:p>
            <a:r>
              <a:rPr kumimoji="1" lang="ja-JP" altLang="en-US" dirty="0" smtClean="0"/>
              <a:t>資料３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9315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利</a:t>
            </a:r>
            <a:r>
              <a:rPr lang="ja-JP" altLang="en-US" dirty="0" smtClean="0"/>
              <a:t>活用・普及</a:t>
            </a:r>
            <a:r>
              <a:rPr kumimoji="1" lang="ja-JP" altLang="en-US" dirty="0" smtClean="0"/>
              <a:t>委員会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1600" b="1" dirty="0" smtClean="0"/>
              <a:t>主な検討内容</a:t>
            </a:r>
            <a:endParaRPr kumimoji="1" lang="en-US" altLang="ja-JP" sz="1600" b="1" dirty="0" smtClean="0"/>
          </a:p>
          <a:p>
            <a:pPr lvl="1"/>
            <a:r>
              <a:rPr lang="ja-JP" altLang="en-US" sz="1600" dirty="0"/>
              <a:t>「地方創生にどのようにオープンデータを活用するか」をテーマと</a:t>
            </a:r>
            <a:r>
              <a:rPr lang="ja-JP" altLang="en-US" sz="1600" dirty="0" smtClean="0"/>
              <a:t>した議論</a:t>
            </a:r>
            <a:endParaRPr lang="ja-JP" altLang="en-US" sz="1600" dirty="0"/>
          </a:p>
          <a:p>
            <a:pPr lvl="1"/>
            <a:r>
              <a:rPr lang="en-US" altLang="ja-JP" sz="1600" dirty="0"/>
              <a:t>『Open Data 500』</a:t>
            </a:r>
            <a:r>
              <a:rPr lang="ja-JP" altLang="en-US" sz="1600" dirty="0"/>
              <a:t>の</a:t>
            </a:r>
            <a:r>
              <a:rPr lang="ja-JP" altLang="en-US" sz="1600" dirty="0" smtClean="0"/>
              <a:t>日本版の検討</a:t>
            </a:r>
            <a:endParaRPr lang="en-US" altLang="ja-JP" sz="1600" dirty="0" smtClean="0"/>
          </a:p>
          <a:p>
            <a:pPr lvl="1"/>
            <a:r>
              <a:rPr lang="ja-JP" altLang="en-US" sz="1600" dirty="0" smtClean="0"/>
              <a:t>海外</a:t>
            </a:r>
            <a:r>
              <a:rPr lang="ja-JP" altLang="en-US" sz="1600" dirty="0"/>
              <a:t>動向の紹介</a:t>
            </a:r>
          </a:p>
          <a:p>
            <a:pPr lvl="1"/>
            <a:r>
              <a:rPr lang="ja-JP" altLang="en-US" sz="1600" dirty="0"/>
              <a:t>地域ビジネス継続モデルの検討に</a:t>
            </a:r>
            <a:r>
              <a:rPr lang="ja-JP" altLang="en-US" sz="1600" dirty="0" smtClean="0"/>
              <a:t>関する</a:t>
            </a:r>
            <a:r>
              <a:rPr lang="ja-JP" altLang="en-US" sz="1600" dirty="0"/>
              <a:t>検討</a:t>
            </a:r>
          </a:p>
          <a:p>
            <a:pPr lvl="1"/>
            <a:r>
              <a:rPr lang="ja-JP" altLang="en-US" sz="1600" dirty="0" smtClean="0"/>
              <a:t>オープンデータガイドの紹介（データガバナンス編</a:t>
            </a:r>
            <a:r>
              <a:rPr lang="ja-JP" altLang="en-US" sz="1600" dirty="0"/>
              <a:t>／</a:t>
            </a:r>
            <a:r>
              <a:rPr lang="ja-JP" altLang="en-US" sz="1600" dirty="0" smtClean="0"/>
              <a:t>技術編）</a:t>
            </a:r>
            <a:endParaRPr lang="en-US" altLang="ja-JP" sz="1600" dirty="0" smtClean="0"/>
          </a:p>
          <a:p>
            <a:pPr lvl="1"/>
            <a:r>
              <a:rPr lang="ja-JP" altLang="en-US" sz="1600" dirty="0"/>
              <a:t>経済産業省におけるオープンデータの取組に</a:t>
            </a:r>
            <a:r>
              <a:rPr lang="ja-JP" altLang="en-US" sz="1600" dirty="0" smtClean="0"/>
              <a:t>ついて（経済産業省）</a:t>
            </a:r>
            <a:endParaRPr lang="ja-JP" altLang="en-US" sz="1600" dirty="0"/>
          </a:p>
          <a:p>
            <a:pPr lvl="1"/>
            <a:r>
              <a:rPr lang="ja-JP" altLang="en-US" sz="1600" dirty="0"/>
              <a:t>地方公共団体オープンデータ推進ガイドライン等について（</a:t>
            </a:r>
            <a:r>
              <a:rPr lang="en-US" altLang="ja-JP" sz="1600" dirty="0"/>
              <a:t>IT</a:t>
            </a:r>
            <a:r>
              <a:rPr lang="ja-JP" altLang="en-US" sz="1600" dirty="0"/>
              <a:t>総合戦略室）</a:t>
            </a:r>
          </a:p>
          <a:p>
            <a:pPr lvl="1"/>
            <a:r>
              <a:rPr lang="ja-JP" altLang="en-US" sz="1600" dirty="0"/>
              <a:t>総務省オープンデータ実証実験の紹介（総務省事業受託者）</a:t>
            </a:r>
            <a:endParaRPr kumimoji="1" lang="ja-JP" altLang="en-US" sz="1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8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2020</a:t>
            </a:r>
            <a:r>
              <a:rPr kumimoji="1" lang="ja-JP" altLang="en-US" dirty="0" smtClean="0"/>
              <a:t>オープンデータシティ推進委員会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1600" b="1" dirty="0" smtClean="0"/>
              <a:t>主な検討内容</a:t>
            </a:r>
            <a:endParaRPr kumimoji="1" lang="en-US" altLang="ja-JP" sz="1600" b="1" dirty="0" smtClean="0"/>
          </a:p>
          <a:p>
            <a:pPr lvl="1"/>
            <a:r>
              <a:rPr lang="ja-JP" altLang="en-US" sz="1600" dirty="0"/>
              <a:t>オリンピック・パラリンピックレガシー</a:t>
            </a:r>
            <a:r>
              <a:rPr lang="ja-JP" altLang="en-US" sz="1600" dirty="0" smtClean="0"/>
              <a:t>に関する情報提供／</a:t>
            </a:r>
            <a:r>
              <a:rPr lang="ja-JP" altLang="en-US" sz="1600" dirty="0"/>
              <a:t>レガシー共創協議会</a:t>
            </a:r>
            <a:r>
              <a:rPr lang="ja-JP" altLang="en-US" sz="1600" dirty="0" smtClean="0"/>
              <a:t>の紹介</a:t>
            </a:r>
            <a:endParaRPr lang="en-US" altLang="ja-JP" sz="1600" dirty="0" smtClean="0"/>
          </a:p>
          <a:p>
            <a:pPr lvl="1"/>
            <a:r>
              <a:rPr lang="ja-JP" altLang="en-US" sz="1600" dirty="0" smtClean="0"/>
              <a:t>社員各社</a:t>
            </a:r>
            <a:r>
              <a:rPr lang="ja-JP" altLang="en-US" sz="1600" dirty="0"/>
              <a:t>へ</a:t>
            </a:r>
            <a:r>
              <a:rPr lang="ja-JP" altLang="en-US" sz="1600" dirty="0" smtClean="0"/>
              <a:t>のヒアリング（実証テーマ案など）</a:t>
            </a:r>
            <a:endParaRPr lang="ja-JP" altLang="en-US" sz="1600" dirty="0"/>
          </a:p>
          <a:p>
            <a:pPr lvl="1"/>
            <a:r>
              <a:rPr lang="ja-JP" altLang="en-US" sz="1600" dirty="0"/>
              <a:t>実証</a:t>
            </a:r>
            <a:r>
              <a:rPr lang="ja-JP" altLang="en-US" sz="1600" dirty="0" smtClean="0"/>
              <a:t>テーマの検討と活用データに関する議論</a:t>
            </a:r>
            <a:endParaRPr lang="en-US" altLang="ja-JP" sz="1600" dirty="0" smtClean="0"/>
          </a:p>
          <a:p>
            <a:pPr lvl="1"/>
            <a:r>
              <a:rPr lang="ja-JP" altLang="en-US" sz="1600" dirty="0"/>
              <a:t>実証</a:t>
            </a:r>
            <a:r>
              <a:rPr lang="ja-JP" altLang="en-US" sz="1600" dirty="0" smtClean="0"/>
              <a:t>テーマ案の整理</a:t>
            </a:r>
            <a:endParaRPr lang="ja-JP" altLang="en-US" sz="1600" dirty="0"/>
          </a:p>
          <a:p>
            <a:pPr lvl="1"/>
            <a:r>
              <a:rPr lang="ja-JP" altLang="en-US" sz="1600" dirty="0" smtClean="0"/>
              <a:t>公共</a:t>
            </a:r>
            <a:r>
              <a:rPr lang="ja-JP" altLang="en-US" sz="1600" dirty="0"/>
              <a:t>交通</a:t>
            </a:r>
            <a:r>
              <a:rPr lang="ja-JP" altLang="en-US" sz="1600" dirty="0" smtClean="0"/>
              <a:t>分野における検討（外国語対応／標準化など）</a:t>
            </a:r>
            <a:endParaRPr lang="ja-JP" altLang="en-US" sz="1600" dirty="0"/>
          </a:p>
          <a:p>
            <a:pPr lvl="1"/>
            <a:r>
              <a:rPr lang="ja-JP" altLang="en-US" sz="1600" dirty="0" smtClean="0"/>
              <a:t>データサイエンティスト</a:t>
            </a:r>
            <a:r>
              <a:rPr lang="ja-JP" altLang="en-US" sz="1600" dirty="0"/>
              <a:t>資格検討分科会報告</a:t>
            </a:r>
            <a:endParaRPr kumimoji="1" lang="ja-JP" altLang="en-US" sz="1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4053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2014</a:t>
            </a:r>
            <a:r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年度活動報告</a:t>
            </a:r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 smtClean="0"/>
              <a:t>イベント</a:t>
            </a:r>
            <a:endParaRPr kumimoji="1" lang="en-US" altLang="ja-JP" b="1" dirty="0" smtClean="0"/>
          </a:p>
          <a:p>
            <a:pPr lvl="1"/>
            <a:r>
              <a:rPr lang="en-US" altLang="ja-JP" dirty="0" smtClean="0"/>
              <a:t>Mashup Awards </a:t>
            </a:r>
            <a:r>
              <a:rPr lang="ja-JP" altLang="en-US" dirty="0" smtClean="0"/>
              <a:t>オープンデータ部門賞（アプリコンテスト）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オープンデータシンポジウム</a:t>
            </a:r>
            <a:endParaRPr lang="en-US" altLang="ja-JP" dirty="0" smtClean="0"/>
          </a:p>
          <a:p>
            <a:pPr lvl="1"/>
            <a:r>
              <a:rPr lang="ja-JP" altLang="en-US" dirty="0"/>
              <a:t>勝手</a:t>
            </a:r>
            <a:r>
              <a:rPr lang="ja-JP" altLang="en-US" dirty="0" smtClean="0"/>
              <a:t>表彰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r>
              <a:rPr lang="ja-JP" altLang="en-US" b="1" dirty="0" smtClean="0"/>
              <a:t>委員会活動</a:t>
            </a:r>
            <a:endParaRPr lang="en-US" altLang="ja-JP" b="1" dirty="0" smtClean="0"/>
          </a:p>
          <a:p>
            <a:pPr lvl="1"/>
            <a:r>
              <a:rPr kumimoji="1" lang="ja-JP" altLang="en-US" dirty="0"/>
              <a:t>技術</a:t>
            </a:r>
            <a:r>
              <a:rPr kumimoji="1" lang="ja-JP" altLang="en-US" dirty="0" smtClean="0"/>
              <a:t>委員会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データガバナンス委員会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利活用・普及委員会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2020</a:t>
            </a:r>
            <a:r>
              <a:rPr lang="ja-JP" altLang="en-US" dirty="0" smtClean="0"/>
              <a:t>オープンデータシティ推進委員会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469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Mashup </a:t>
            </a:r>
            <a:r>
              <a:rPr lang="en-US" altLang="ja-JP" dirty="0" smtClean="0"/>
              <a:t>Awards </a:t>
            </a:r>
            <a:r>
              <a:rPr lang="ja-JP" altLang="en-US" dirty="0" smtClean="0"/>
              <a:t>オープンデータ</a:t>
            </a:r>
            <a:r>
              <a:rPr lang="ja-JP" altLang="en-US" dirty="0"/>
              <a:t>部門</a:t>
            </a:r>
            <a:r>
              <a:rPr lang="ja-JP" altLang="en-US" dirty="0" smtClean="0"/>
              <a:t>賞（アプリコンテスト）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070992"/>
            <a:ext cx="9146415" cy="701824"/>
          </a:xfrm>
        </p:spPr>
        <p:txBody>
          <a:bodyPr>
            <a:normAutofit/>
          </a:bodyPr>
          <a:lstStyle/>
          <a:p>
            <a:r>
              <a:rPr lang="en-US" altLang="ja-JP" sz="1600" dirty="0" smtClean="0"/>
              <a:t>10</a:t>
            </a:r>
            <a:r>
              <a:rPr lang="ja-JP" altLang="en-US" sz="1600" dirty="0" smtClean="0"/>
              <a:t>回目を迎えるアプリコンテスト「</a:t>
            </a:r>
            <a:r>
              <a:rPr lang="en-US" altLang="ja-JP" sz="1600" dirty="0"/>
              <a:t>Mashup </a:t>
            </a:r>
            <a:r>
              <a:rPr lang="en-US" altLang="ja-JP" sz="1600" dirty="0" smtClean="0"/>
              <a:t>Awards</a:t>
            </a:r>
            <a:r>
              <a:rPr lang="ja-JP" altLang="en-US" sz="1600" dirty="0" smtClean="0"/>
              <a:t>」に、</a:t>
            </a:r>
            <a:r>
              <a:rPr lang="en-US" altLang="ja-JP" sz="1600" dirty="0" smtClean="0"/>
              <a:t>2014</a:t>
            </a:r>
            <a:r>
              <a:rPr lang="ja-JP" altLang="en-US" sz="1600" dirty="0" smtClean="0"/>
              <a:t>年度から新設された「オープンデータ部門賞」を総務省と</a:t>
            </a:r>
            <a:r>
              <a:rPr lang="en-US" altLang="ja-JP" sz="1600" dirty="0" smtClean="0"/>
              <a:t>VLED</a:t>
            </a:r>
            <a:r>
              <a:rPr lang="ja-JP" altLang="en-US" sz="1600" dirty="0" smtClean="0"/>
              <a:t>で主催。</a:t>
            </a:r>
            <a:endParaRPr lang="ja-JP" altLang="en-US" sz="1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885234"/>
              </p:ext>
            </p:extLst>
          </p:nvPr>
        </p:nvGraphicFramePr>
        <p:xfrm>
          <a:off x="560512" y="1916098"/>
          <a:ext cx="8856984" cy="2434123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936104"/>
                <a:gridCol w="7920880"/>
              </a:tblGrid>
              <a:tr h="236297">
                <a:tc>
                  <a:txBody>
                    <a:bodyPr/>
                    <a:lstStyle/>
                    <a:p>
                      <a:pPr indent="63500" algn="ctr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項目</a:t>
                      </a:r>
                      <a:endParaRPr lang="ja-JP" sz="11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ja-JP" altLang="en-US" sz="1100" b="1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内容</a:t>
                      </a:r>
                      <a:endParaRPr lang="ja-JP" sz="11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</a:tr>
              <a:tr h="613650">
                <a:tc>
                  <a:txBody>
                    <a:bodyPr/>
                    <a:lstStyle/>
                    <a:p>
                      <a:pPr indent="63500" algn="ctr">
                        <a:spcAft>
                          <a:spcPts val="0"/>
                        </a:spcAft>
                      </a:pPr>
                      <a:r>
                        <a:rPr lang="ja-JP" altLang="en-US" sz="1100" kern="100" baseline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主催</a:t>
                      </a:r>
                      <a:endParaRPr lang="en-US" altLang="ja-JP" sz="1100" kern="100" baseline="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Mashup Awards 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全体の主催：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Mashup Awards 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実行委員会</a:t>
                      </a:r>
                      <a:endParaRPr lang="en-US" altLang="ja-JP" sz="1100" b="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オープンデータ部門賞の主催：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VLED</a:t>
                      </a:r>
                      <a:r>
                        <a:rPr lang="ja-JP" altLang="en-US" sz="1100" b="0" kern="100" dirty="0" err="1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総務省</a:t>
                      </a:r>
                      <a:endParaRPr lang="en-US" altLang="ja-JP" sz="1100" b="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1704975" indent="-1704975" algn="l">
                        <a:spcAft>
                          <a:spcPts val="0"/>
                        </a:spcAft>
                      </a:pP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オープンデータ部門賞の後援：経済産業省、国土交通省、日本経済団体連合会、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ASP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SaaS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・クラウド コンソーシアム、国立国会図書館</a:t>
                      </a:r>
                    </a:p>
                  </a:txBody>
                  <a:tcPr marL="65450" marR="65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indent="63500"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後援</a:t>
                      </a:r>
                    </a:p>
                  </a:txBody>
                  <a:tcPr marL="65450" marR="65450" marT="0" marB="0" anchor="ctr"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経済産業省、国土交通省、日本経済団体連合会、</a:t>
                      </a:r>
                      <a:r>
                        <a:rPr kumimoji="1"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ASP</a:t>
                      </a:r>
                      <a:r>
                        <a:rPr kumimoji="1"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SaaS</a:t>
                      </a:r>
                      <a:r>
                        <a:rPr kumimoji="1"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・クラウド コンソーシアム、国立国会</a:t>
                      </a:r>
                      <a:r>
                        <a:rPr kumimoji="1" lang="ja-JP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図書館</a:t>
                      </a:r>
                      <a:r>
                        <a:rPr kumimoji="1"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、国立高等専門学校機構</a:t>
                      </a:r>
                      <a:endParaRPr kumimoji="1" lang="ja-JP" sz="1100" kern="100" dirty="0">
                        <a:solidFill>
                          <a:schemeClr val="dk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</a:tr>
              <a:tr h="576064">
                <a:tc>
                  <a:txBody>
                    <a:bodyPr/>
                    <a:lstStyle/>
                    <a:p>
                      <a:pPr indent="63500"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期間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応募受付期間：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r>
                        <a:rPr lang="ja-JP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</a:t>
                      </a:r>
                      <a:r>
                        <a:rPr lang="ja-JP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29</a:t>
                      </a:r>
                      <a:r>
                        <a:rPr lang="ja-JP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lang="ja-JP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金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lang="ja-JP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26</a:t>
                      </a:r>
                      <a:r>
                        <a:rPr lang="ja-JP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日（日）</a:t>
                      </a: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最終プレゼン・全体受賞者決定：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水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  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「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TechCrunch Tokyo 2014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」にて</a:t>
                      </a:r>
                      <a:endParaRPr lang="en-US" altLang="ja-JP" sz="1100" b="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オープンデータ部門賞表彰式：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日（水）開催の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VLED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創立記念パーティで表彰</a:t>
                      </a:r>
                      <a:endParaRPr lang="ja-JP" sz="1100" b="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</a:tr>
              <a:tr h="432048">
                <a:tc>
                  <a:txBody>
                    <a:bodyPr/>
                    <a:lstStyle/>
                    <a:p>
                      <a:pPr indent="63500"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募集</a:t>
                      </a:r>
                      <a:r>
                        <a:rPr lang="ja-JP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部門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ビジネス部門：</a:t>
                      </a:r>
                      <a:r>
                        <a:rPr kumimoji="1" lang="ja-JP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既</a:t>
                      </a:r>
                      <a:r>
                        <a:rPr kumimoji="1"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にビジネスでオープンデータを使っているもの、あるいは今後オープンデータを活用しビジネス化を具体的に目指しているもの</a:t>
                      </a:r>
                      <a:r>
                        <a:rPr kumimoji="1" lang="ja-JP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kumimoji="1" lang="en-US" altLang="ja-JP" sz="11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kern="100" dirty="0" smtClean="0">
                          <a:solidFill>
                            <a:schemeClr val="dk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試作部門：</a:t>
                      </a:r>
                      <a:r>
                        <a:rPr kumimoji="1" lang="ja-JP" altLang="ja-JP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ビジネス化はまだ想定していないが、実際に利用できるアプリやウェブサービスなどを開発したもの。</a:t>
                      </a:r>
                      <a:endParaRPr kumimoji="1" lang="ja-JP" altLang="ja-JP" sz="1100" kern="100" dirty="0" smtClean="0">
                        <a:solidFill>
                          <a:schemeClr val="dk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indent="63500"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応募数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Mashup Awards 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応募作品の中から、オープンデータを活用したものとして、ビジネス部門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10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件、試作部門</a:t>
                      </a:r>
                      <a:r>
                        <a:rPr lang="en-US" altLang="ja-JP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93</a:t>
                      </a:r>
                      <a:r>
                        <a:rPr lang="ja-JP" altLang="en-US" sz="1100" b="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件を対象に審査。</a:t>
                      </a:r>
                      <a:endParaRPr kumimoji="1" lang="ja-JP" altLang="ja-JP" sz="1100" kern="100" dirty="0" smtClean="0">
                        <a:solidFill>
                          <a:schemeClr val="dk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5450" marR="65450" marT="0" marB="0" anchor="ctr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704735"/>
              </p:ext>
            </p:extLst>
          </p:nvPr>
        </p:nvGraphicFramePr>
        <p:xfrm>
          <a:off x="560512" y="4703810"/>
          <a:ext cx="8856984" cy="1822451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286358"/>
                <a:gridCol w="3466170"/>
                <a:gridCol w="4104456"/>
              </a:tblGrid>
              <a:tr h="2679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賞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作品名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受賞者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49884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最優秀賞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GEEO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（あらゆる不動産の価値を評価します）</a:t>
                      </a: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小谷　祐一朗</a:t>
                      </a: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ビジネス部門賞</a:t>
                      </a:r>
                    </a:p>
                  </a:txBody>
                  <a:tcPr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子育てタウン</a:t>
                      </a: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株式会社アスコエパートナーズ</a:t>
                      </a: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35780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オープンデータプラットフォーム</a:t>
                      </a: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jig.jp</a:t>
                      </a: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試作部門賞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みんなでつくる案内板データベース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‐</a:t>
                      </a:r>
                      <a:r>
                        <a:rPr kumimoji="1" lang="en-US" altLang="ja-JP" sz="110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Monumento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株式会社まちクエスト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Pieces of Japan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Team </a:t>
                      </a:r>
                      <a:r>
                        <a:rPr kumimoji="1" lang="en-US" altLang="ja-JP" sz="1100" dirty="0" err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Mizuki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50628">
                <a:tc vMerge="1"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横浜市立体マップ</a:t>
                      </a: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早川聖奈、渡邊英徳、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LOCAL</a:t>
                      </a:r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GOOD</a:t>
                      </a:r>
                      <a:r>
                        <a:rPr kumimoji="1" lang="ja-JP" altLang="en-US" sz="11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YOKOHAMA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560512" y="1628800"/>
            <a:ext cx="10567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表　開催概要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55601" y="4437112"/>
            <a:ext cx="10567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表　受賞作品</a:t>
            </a:r>
          </a:p>
        </p:txBody>
      </p:sp>
    </p:spTree>
    <p:extLst>
      <p:ext uri="{BB962C8B-B14F-4D97-AF65-F5344CB8AC3E}">
        <p14:creationId xmlns:p14="http://schemas.microsoft.com/office/powerpoint/2010/main" val="260645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オープンデータシンポジウム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629816"/>
          </a:xfrm>
        </p:spPr>
        <p:txBody>
          <a:bodyPr>
            <a:normAutofit/>
          </a:bodyPr>
          <a:lstStyle/>
          <a:p>
            <a:r>
              <a:rPr lang="en-US" altLang="ja-JP" sz="1600" dirty="0" smtClean="0"/>
              <a:t>VLED</a:t>
            </a:r>
            <a:r>
              <a:rPr lang="ja-JP" altLang="en-US" sz="1600" dirty="0"/>
              <a:t>の設立発表会</a:t>
            </a:r>
            <a:r>
              <a:rPr lang="ja-JP" altLang="en-US" sz="1600" dirty="0" smtClean="0"/>
              <a:t>と併せて開催。基調講演は、</a:t>
            </a:r>
            <a:r>
              <a:rPr lang="en-US" altLang="ja-JP" sz="1600" dirty="0" err="1" smtClean="0"/>
              <a:t>OpenCorporates</a:t>
            </a:r>
            <a:r>
              <a:rPr lang="ja-JP" altLang="en-US" sz="1600" dirty="0" smtClean="0"/>
              <a:t>社の</a:t>
            </a:r>
            <a:r>
              <a:rPr lang="en-US" altLang="ja-JP" sz="1600" dirty="0" smtClean="0"/>
              <a:t>CEO</a:t>
            </a:r>
            <a:r>
              <a:rPr lang="ja-JP" altLang="en-US" sz="1600" dirty="0"/>
              <a:t> </a:t>
            </a:r>
            <a:r>
              <a:rPr lang="en-US" altLang="ja-JP" sz="1600" dirty="0" smtClean="0"/>
              <a:t>Chris Taggart</a:t>
            </a:r>
            <a:r>
              <a:rPr lang="ja-JP" altLang="en-US" sz="1600" dirty="0" smtClean="0"/>
              <a:t>氏。</a:t>
            </a:r>
            <a:endParaRPr lang="ja-JP" altLang="en-US" sz="1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pic>
        <p:nvPicPr>
          <p:cNvPr id="5" name="図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616" y="1988840"/>
            <a:ext cx="7045533" cy="446449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テキスト ボックス 5"/>
          <p:cNvSpPr txBox="1"/>
          <p:nvPr/>
        </p:nvSpPr>
        <p:spPr>
          <a:xfrm>
            <a:off x="1494746" y="1700808"/>
            <a:ext cx="10567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表　実施概要</a:t>
            </a:r>
          </a:p>
        </p:txBody>
      </p:sp>
    </p:spTree>
    <p:extLst>
      <p:ext uri="{BB962C8B-B14F-4D97-AF65-F5344CB8AC3E}">
        <p14:creationId xmlns:p14="http://schemas.microsoft.com/office/powerpoint/2010/main" val="329118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勝手表彰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701824"/>
          </a:xfrm>
        </p:spPr>
        <p:txBody>
          <a:bodyPr>
            <a:normAutofit/>
          </a:bodyPr>
          <a:lstStyle/>
          <a:p>
            <a:r>
              <a:rPr lang="ja-JP" altLang="en-US" sz="1600" dirty="0" smtClean="0"/>
              <a:t>オープンデータに優れた取り組みを、</a:t>
            </a:r>
            <a:r>
              <a:rPr lang="en-US" altLang="ja-JP" sz="1600" dirty="0" smtClean="0"/>
              <a:t>VLED</a:t>
            </a:r>
            <a:r>
              <a:rPr lang="ja-JP" altLang="en-US" sz="1600" dirty="0" err="1" smtClean="0"/>
              <a:t>の利</a:t>
            </a:r>
            <a:r>
              <a:rPr lang="ja-JP" altLang="en-US" sz="1600" dirty="0" smtClean="0"/>
              <a:t>活用・普及委員会委員が審査して表彰。</a:t>
            </a:r>
            <a:r>
              <a:rPr lang="en-US" altLang="ja-JP" sz="1600" dirty="0" smtClean="0"/>
              <a:t>2012</a:t>
            </a:r>
            <a:r>
              <a:rPr lang="ja-JP" altLang="en-US" sz="1600" dirty="0" smtClean="0"/>
              <a:t>年度から継続しており、昨年度で</a:t>
            </a:r>
            <a:r>
              <a:rPr lang="en-US" altLang="ja-JP" sz="1600" dirty="0" smtClean="0"/>
              <a:t>3</a:t>
            </a:r>
            <a:r>
              <a:rPr lang="ja-JP" altLang="en-US" sz="1600" dirty="0" smtClean="0"/>
              <a:t>回目。</a:t>
            </a:r>
            <a:endParaRPr lang="ja-JP" altLang="en-US" sz="1600" dirty="0"/>
          </a:p>
          <a:p>
            <a:endParaRPr kumimoji="1" lang="ja-JP" altLang="en-US" sz="1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5</a:t>
            </a:fld>
            <a:endParaRPr lang="en-US" altLang="ja-JP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656288"/>
              </p:ext>
            </p:extLst>
          </p:nvPr>
        </p:nvGraphicFramePr>
        <p:xfrm>
          <a:off x="610402" y="2276872"/>
          <a:ext cx="8879102" cy="324036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254366"/>
                <a:gridCol w="3312368"/>
                <a:gridCol w="3312368"/>
              </a:tblGrid>
              <a:tr h="2730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賞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表彰対象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</a:rPr>
                        <a:t>受賞者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4973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最優秀賞／日本マイクソフト賞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東京メトロ「オープンデータ活用コンテスト」</a:t>
                      </a:r>
                      <a:endParaRPr kumimoji="1" lang="ja-JP" altLang="en-US" sz="11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東京地下鉄株式会社</a:t>
                      </a:r>
                      <a:endParaRPr kumimoji="1" lang="ja-JP" altLang="en-US" sz="11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優秀賞</a:t>
                      </a:r>
                    </a:p>
                  </a:txBody>
                  <a:tcPr anchor="ctr"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Code for Japan</a:t>
                      </a:r>
                      <a:endParaRPr kumimoji="1" lang="ja-JP" altLang="en-US" sz="11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Code for Japan</a:t>
                      </a:r>
                      <a:endParaRPr kumimoji="1" lang="ja-JP" altLang="en-US" sz="1100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アパハウ賞</a:t>
                      </a:r>
                    </a:p>
                  </a:txBody>
                  <a:tcPr anchor="ctr"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</a:rPr>
                        <a:t>GEEO</a:t>
                      </a:r>
                      <a:endParaRPr kumimoji="1" lang="ja-JP" altLang="en-US" sz="1100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株式会社おたに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勝手地方創生賞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株式会社</a:t>
                      </a:r>
                      <a:r>
                        <a:rPr kumimoji="1" lang="en-US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CCL</a:t>
                      </a:r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　オープンデータ事業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株式会社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CCL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kumimoji="1" lang="en-US" altLang="ja-JP" sz="1100" dirty="0" err="1" smtClean="0">
                          <a:solidFill>
                            <a:schemeClr val="bg2"/>
                          </a:solidFill>
                        </a:rPr>
                        <a:t>CiP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準備会賞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家計簿・会計アプリ「</a:t>
                      </a:r>
                      <a:r>
                        <a:rPr kumimoji="1" lang="en-US" altLang="ja-JP" sz="1100" kern="1200" dirty="0" err="1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Zaim</a:t>
                      </a:r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」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株式会社</a:t>
                      </a:r>
                      <a:r>
                        <a:rPr kumimoji="1" lang="en-US" altLang="ja-JP" sz="1100" dirty="0" err="1" smtClean="0">
                          <a:solidFill>
                            <a:schemeClr val="bg2"/>
                          </a:solidFill>
                          <a:latin typeface="+mn-ea"/>
                          <a:ea typeface="+mn-ea"/>
                        </a:rPr>
                        <a:t>Zaim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7971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日本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</a:rPr>
                        <a:t>IBM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賞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横浜ユースフォーラム〜若者が起こす横浜のオープンイノベーション〜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横浜市・横浜オープンデータソリューション発展委員会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5368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ニューメディアリスク協会賞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病院データグラフィカ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病院データグラフィカ</a:t>
                      </a:r>
                      <a:r>
                        <a:rPr kumimoji="1" lang="ja-JP" altLang="en-US" sz="1100" kern="1200" dirty="0" smtClean="0">
                          <a:solidFill>
                            <a:schemeClr val="bg2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事務局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</a:rPr>
                        <a:t>融合研究所賞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東寺百合文書オープンデータ化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ja-JP" sz="1100" kern="1200" dirty="0" smtClean="0">
                          <a:solidFill>
                            <a:schemeClr val="bg2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京都府立総合資料館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632520" y="1988840"/>
            <a:ext cx="90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2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表　受賞者</a:t>
            </a:r>
          </a:p>
        </p:txBody>
      </p:sp>
    </p:spTree>
    <p:extLst>
      <p:ext uri="{BB962C8B-B14F-4D97-AF65-F5344CB8AC3E}">
        <p14:creationId xmlns:p14="http://schemas.microsoft.com/office/powerpoint/2010/main" val="379564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委員会活動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4488" y="1124744"/>
            <a:ext cx="9146415" cy="341784"/>
          </a:xfrm>
        </p:spPr>
        <p:txBody>
          <a:bodyPr>
            <a:normAutofit/>
          </a:bodyPr>
          <a:lstStyle/>
          <a:p>
            <a:r>
              <a:rPr kumimoji="1" lang="ja-JP" altLang="en-US" sz="1600" b="1" dirty="0" smtClean="0"/>
              <a:t>各委員会の委員</a:t>
            </a:r>
            <a:endParaRPr kumimoji="1" lang="ja-JP" altLang="en-US" sz="1600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6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850460"/>
              </p:ext>
            </p:extLst>
          </p:nvPr>
        </p:nvGraphicFramePr>
        <p:xfrm>
          <a:off x="566780" y="1537672"/>
          <a:ext cx="8922724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7853"/>
                <a:gridCol w="6604871"/>
              </a:tblGrid>
              <a:tr h="2570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委員会名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委員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8483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技術委員会</a:t>
                      </a:r>
                      <a:endParaRPr kumimoji="1" lang="ja-JP" altLang="en-US" sz="1400" b="1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越塚 登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（東京大学大学院情報学環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武田 英明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（国立情報学研究所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中尾 彰宏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（東京大学大学院情報学環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平本 健二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（経済産業省 </a:t>
                      </a:r>
                      <a:r>
                        <a:rPr kumimoji="1" lang="en-US" altLang="zh-TW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CIO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補佐官）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深見 嘉明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（慶應義塾大学</a:t>
                      </a:r>
                      <a:r>
                        <a:rPr kumimoji="1" lang="en-US" altLang="zh-TW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SFC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研究所 上席所員</a:t>
                      </a:r>
                      <a:r>
                        <a:rPr kumimoji="1" lang="en-US" altLang="zh-TW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訪問））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10026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データガバナンス</a:t>
                      </a:r>
                      <a:endParaRPr kumimoji="1" lang="en-US" altLang="ja-JP" sz="1400" b="1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委員会</a:t>
                      </a:r>
                      <a:endParaRPr kumimoji="1" lang="en-US" altLang="ja-JP" sz="1400" b="1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◎井上 由里子　（一橋大学大学院国際企業戦略研究科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○野口 祐子　（グーグル株式会社 法務部長 弁護士）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沢田 登志子　（一般社団法人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EC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ネットワーク 理事）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友岡 史仁　（日本大学法学部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森 亮二　（英知法律事務所 弁護士）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zh-CN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宍戸 常寿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CN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（東京大学大学院法学政治学研究科 准教授）</a:t>
                      </a:r>
                      <a:endParaRPr kumimoji="1" lang="en-US" altLang="ja-JP" sz="110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16196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利活用・普及委員会</a:t>
                      </a:r>
                      <a:endParaRPr kumimoji="1" lang="ja-JP" altLang="en-US" sz="1400" b="1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◎中村 伊知哉　（慶應義塾大学大学院メディアデザイン研究科 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○村上 文洋　（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三菱総合研究所 公共ソリューション本部 主席研究員）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石川 雄章　（東京大学大学院情報学環特任教授）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大向 一輝　（国立情報学研究所准教授）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川島 宏一　（株式会社公共イノベーション代表取締役）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小林 巌生　（有限会社スコレックス）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庄司 昌彦　（国際大学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GLOCOM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主任研究員・講師）</a:t>
                      </a:r>
                    </a:p>
                    <a:p>
                      <a:pPr marL="984250" indent="-98425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野原 佐和子　（株式会社イプシ・マーケティング研究所代表取締役社長、慶應義塾大学大学院政策・メディア研究科特任教授）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福野 泰介　（株式会社</a:t>
                      </a:r>
                      <a:r>
                        <a:rPr kumimoji="1" lang="en-US" altLang="ja-JP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jig.jp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代表取締役社長）</a:t>
                      </a:r>
                      <a:endParaRPr kumimoji="1" lang="ja-JP" altLang="en-US" sz="110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</a:tr>
              <a:tr h="5398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2020</a:t>
                      </a:r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オープンデータシティ</a:t>
                      </a:r>
                      <a:endParaRPr kumimoji="1" lang="en-US" altLang="ja-JP" sz="1400" b="1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推進委員会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越塚 登</a:t>
                      </a: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（東京大学大学院情報学環 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◎井上 由里子　（一橋大学大学院国際企業戦略研究科 教授）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◎中村 伊知哉　（慶應義塾大学大学院メディアデザイン研究科 教授）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2936776" y="6237312"/>
            <a:ext cx="49600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10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◎は主査、○は副主査、</a:t>
            </a:r>
            <a:r>
              <a:rPr kumimoji="1" lang="en-US" altLang="ja-JP" sz="110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r>
              <a:rPr kumimoji="1" lang="ja-JP" altLang="en-US" sz="110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オープンデータシティ推進委員会は</a:t>
            </a:r>
            <a:r>
              <a:rPr kumimoji="1" lang="en-US" altLang="ja-JP" sz="110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ja-JP" altLang="en-US" sz="110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名による共同主査</a:t>
            </a:r>
            <a:endParaRPr kumimoji="1" lang="ja-JP" altLang="en-US" sz="11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248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委員会活動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7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762346"/>
              </p:ext>
            </p:extLst>
          </p:nvPr>
        </p:nvGraphicFramePr>
        <p:xfrm>
          <a:off x="344488" y="1515698"/>
          <a:ext cx="9001000" cy="500964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00200"/>
                <a:gridCol w="1800200"/>
                <a:gridCol w="1800200"/>
                <a:gridCol w="1800200"/>
                <a:gridCol w="1800200"/>
              </a:tblGrid>
              <a:tr h="83494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委員会種別</a:t>
                      </a:r>
                      <a:endParaRPr kumimoji="1" lang="ja-JP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2014</a:t>
                      </a:r>
                      <a:r>
                        <a:rPr kumimoji="1" lang="ja-JP" altLang="en-US" sz="1400" dirty="0" smtClean="0"/>
                        <a:t>年</a:t>
                      </a:r>
                      <a:r>
                        <a:rPr kumimoji="1" lang="en-US" altLang="ja-JP" sz="1400" dirty="0" smtClean="0"/>
                        <a:t>12</a:t>
                      </a:r>
                      <a:r>
                        <a:rPr kumimoji="1" lang="ja-JP" altLang="en-US" sz="1400" dirty="0" smtClean="0"/>
                        <a:t>月</a:t>
                      </a:r>
                      <a:endParaRPr kumimoji="1" lang="ja-JP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2015</a:t>
                      </a:r>
                      <a:r>
                        <a:rPr kumimoji="1" lang="ja-JP" altLang="en-US" sz="1400" dirty="0" smtClean="0"/>
                        <a:t>年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月</a:t>
                      </a:r>
                      <a:endParaRPr kumimoji="1" lang="ja-JP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2015</a:t>
                      </a:r>
                      <a:r>
                        <a:rPr kumimoji="1" lang="ja-JP" altLang="en-US" sz="1400" dirty="0" smtClean="0"/>
                        <a:t>年</a:t>
                      </a:r>
                      <a:r>
                        <a:rPr kumimoji="1" lang="en-US" altLang="ja-JP" sz="1400" dirty="0" smtClean="0"/>
                        <a:t>2</a:t>
                      </a:r>
                      <a:r>
                        <a:rPr kumimoji="1" lang="ja-JP" altLang="en-US" sz="1400" dirty="0" smtClean="0"/>
                        <a:t>月</a:t>
                      </a:r>
                      <a:endParaRPr kumimoji="1" lang="ja-JP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2015</a:t>
                      </a:r>
                      <a:r>
                        <a:rPr kumimoji="1" lang="ja-JP" altLang="en-US" sz="1400" dirty="0" smtClean="0"/>
                        <a:t>年</a:t>
                      </a:r>
                      <a:r>
                        <a:rPr kumimoji="1" lang="en-US" altLang="ja-JP" sz="1400" dirty="0" smtClean="0"/>
                        <a:t>3</a:t>
                      </a:r>
                      <a:r>
                        <a:rPr kumimoji="1" lang="ja-JP" altLang="en-US" sz="1400" dirty="0" smtClean="0"/>
                        <a:t>月</a:t>
                      </a:r>
                      <a:endParaRPr kumimoji="1" lang="ja-JP" altLang="en-US" sz="1400" dirty="0"/>
                    </a:p>
                  </a:txBody>
                  <a:tcPr anchor="ctr"/>
                </a:tc>
              </a:tr>
              <a:tr h="83494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技術委員会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83494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データガバナンス</a:t>
                      </a:r>
                      <a:endParaRPr kumimoji="1" lang="en-US" altLang="ja-JP" sz="14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委員会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83494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利活用・普及委員会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83494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2020</a:t>
                      </a:r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オープンデータ</a:t>
                      </a:r>
                      <a:endParaRPr kumimoji="1" lang="en-US" altLang="ja-JP" sz="14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シティ推進委員会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83494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データサイエンティスト</a:t>
                      </a:r>
                      <a:endParaRPr kumimoji="1" lang="en-US" altLang="ja-JP" sz="14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資格検討分科会</a:t>
                      </a:r>
                      <a:endParaRPr kumimoji="1"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3560433" y="2564904"/>
            <a:ext cx="9605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12/24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1</a:t>
            </a:r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187987" y="2564904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2/10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2</a:t>
            </a:r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520873" y="2564904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3/3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3</a:t>
            </a:r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852283" y="2564904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3/26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4</a:t>
            </a:r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560433" y="3430161"/>
            <a:ext cx="9605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12/24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1</a:t>
            </a:r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080713" y="3429000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2/6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2</a:t>
            </a:r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276219" y="3429000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3/16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3</a:t>
            </a:r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9033041" y="3429000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3/30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4</a:t>
            </a:r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385048" y="4222249"/>
            <a:ext cx="9605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1/30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1</a:t>
            </a:r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404011" y="4221088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2/13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05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2</a:t>
            </a:r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8708267" y="4221088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3/24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3</a:t>
            </a:r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200393" y="5085184"/>
            <a:ext cx="9605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12/18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1</a:t>
            </a:r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072601" y="5085184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1/20</a:t>
            </a:r>
          </a:p>
          <a:p>
            <a:pPr algn="l"/>
            <a:r>
              <a:rPr kumimoji="1" lang="ja-JP" altLang="en-US" sz="105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05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2</a:t>
            </a:r>
            <a:r>
              <a:rPr kumimoji="1" lang="ja-JP" altLang="en-US" sz="1050" dirty="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回委員会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224729" y="5085184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2/10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3</a:t>
            </a:r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8193360" y="5085184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3/13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4</a:t>
            </a:r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回委員会</a:t>
            </a:r>
            <a:endParaRPr kumimoji="1" lang="ja-JP" altLang="en-US" sz="105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889104" y="5893822"/>
            <a:ext cx="85792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2/4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関係者会合</a:t>
            </a:r>
            <a:endParaRPr kumimoji="1" lang="ja-JP" altLang="en-US" sz="105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55513" y="5877272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◆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3/10</a:t>
            </a:r>
          </a:p>
          <a:p>
            <a:pPr algn="l"/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第</a:t>
            </a:r>
            <a:r>
              <a:rPr kumimoji="1" lang="en-US" altLang="ja-JP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1</a:t>
            </a:r>
            <a:r>
              <a:rPr kumimoji="1" lang="ja-JP" altLang="en-US" sz="1050" smtClean="0">
                <a:solidFill>
                  <a:schemeClr val="bg2"/>
                </a:solidFill>
                <a:latin typeface="ヒラギノ角ゴ ProN W6"/>
                <a:ea typeface="ヒラギノ角ゴ ProN W6"/>
                <a:cs typeface="ヒラギノ角ゴ ProN W6"/>
              </a:rPr>
              <a:t>回分科会</a:t>
            </a:r>
            <a:endParaRPr kumimoji="1" lang="ja-JP" altLang="en-US" sz="1050" dirty="0" smtClean="0">
              <a:solidFill>
                <a:schemeClr val="bg2"/>
              </a:solidFill>
              <a:latin typeface="ヒラギノ角ゴ ProN W6"/>
              <a:ea typeface="ヒラギノ角ゴ ProN W6"/>
              <a:cs typeface="ヒラギノ角ゴ ProN W6"/>
            </a:endParaRPr>
          </a:p>
        </p:txBody>
      </p:sp>
      <p:sp>
        <p:nvSpPr>
          <p:cNvPr id="2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413792"/>
          </a:xfrm>
        </p:spPr>
        <p:txBody>
          <a:bodyPr>
            <a:normAutofit/>
          </a:bodyPr>
          <a:lstStyle/>
          <a:p>
            <a:r>
              <a:rPr lang="ja-JP" altLang="en-US" sz="1600" b="1" dirty="0" smtClean="0"/>
              <a:t>委員会開催状況</a:t>
            </a:r>
            <a:endParaRPr kumimoji="1" lang="ja-JP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72326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技術委員会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1600" b="1" dirty="0" smtClean="0"/>
              <a:t>主な検討内容</a:t>
            </a:r>
            <a:endParaRPr kumimoji="1" lang="en-US" altLang="ja-JP" sz="1600" b="1" dirty="0" smtClean="0"/>
          </a:p>
          <a:p>
            <a:pPr lvl="1"/>
            <a:r>
              <a:rPr lang="ja-JP" altLang="en-US" sz="1600" dirty="0" smtClean="0"/>
              <a:t>オープンデータガイド第</a:t>
            </a:r>
            <a:r>
              <a:rPr lang="en-US" altLang="ja-JP" sz="1600" dirty="0" smtClean="0"/>
              <a:t>2</a:t>
            </a:r>
            <a:r>
              <a:rPr lang="ja-JP" altLang="en-US" sz="1600" dirty="0" smtClean="0"/>
              <a:t>版の検討（データガバナンス委員会と分担）</a:t>
            </a:r>
            <a:endParaRPr lang="en-US" altLang="ja-JP" sz="1600" dirty="0" smtClean="0"/>
          </a:p>
          <a:p>
            <a:pPr lvl="1"/>
            <a:r>
              <a:rPr lang="ja-JP" altLang="en-US" sz="1600" dirty="0"/>
              <a:t>外部</a:t>
            </a:r>
            <a:r>
              <a:rPr lang="ja-JP" altLang="en-US" sz="1600" dirty="0" smtClean="0"/>
              <a:t>仕様書第</a:t>
            </a:r>
            <a:r>
              <a:rPr lang="en-US" altLang="ja-JP" sz="1600" dirty="0" smtClean="0"/>
              <a:t>3</a:t>
            </a:r>
            <a:r>
              <a:rPr lang="ja-JP" altLang="en-US" sz="1600" dirty="0" smtClean="0"/>
              <a:t>版の検討</a:t>
            </a:r>
            <a:endParaRPr lang="en-US" altLang="ja-JP" sz="1600" dirty="0" smtClean="0"/>
          </a:p>
          <a:p>
            <a:pPr lvl="1"/>
            <a:r>
              <a:rPr lang="ja-JP" altLang="en-US" sz="1600" dirty="0" smtClean="0"/>
              <a:t>評価版ツールの検討</a:t>
            </a:r>
            <a:endParaRPr lang="en-US" altLang="ja-JP" sz="1600" dirty="0" smtClean="0"/>
          </a:p>
          <a:p>
            <a:pPr lvl="2"/>
            <a:r>
              <a:rPr lang="ja-JP" altLang="en-US" sz="1600" dirty="0" smtClean="0"/>
              <a:t>外部仕様書の参照実装パッケージ</a:t>
            </a:r>
            <a:endParaRPr lang="en-US" altLang="ja-JP" sz="1600" dirty="0" smtClean="0"/>
          </a:p>
          <a:p>
            <a:pPr lvl="2"/>
            <a:r>
              <a:rPr lang="ja-JP" altLang="en-US" sz="1600" dirty="0" smtClean="0"/>
              <a:t>ボキャブラリ管理サイト</a:t>
            </a:r>
            <a:endParaRPr lang="en-US" altLang="ja-JP" sz="1600" dirty="0" smtClean="0"/>
          </a:p>
          <a:p>
            <a:pPr lvl="2"/>
            <a:r>
              <a:rPr lang="ja-JP" altLang="en-US" sz="1600" dirty="0" smtClean="0"/>
              <a:t>オープンデータガイドに指針を基準としたデータのチェックツール</a:t>
            </a:r>
            <a:endParaRPr lang="en-US" altLang="ja-JP" sz="1600" dirty="0" smtClean="0"/>
          </a:p>
          <a:p>
            <a:pPr lvl="2"/>
            <a:r>
              <a:rPr lang="ja-JP" altLang="en-US" sz="1600" dirty="0" smtClean="0"/>
              <a:t>メタデータ抽出支援ツール</a:t>
            </a:r>
            <a:endParaRPr lang="en-US" altLang="ja-JP" sz="16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801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データガバナンス委員会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1600" b="1" dirty="0" smtClean="0"/>
              <a:t>主な検討内容</a:t>
            </a:r>
            <a:endParaRPr kumimoji="1" lang="en-US" altLang="ja-JP" sz="1600" b="1" dirty="0" smtClean="0"/>
          </a:p>
          <a:p>
            <a:pPr lvl="1"/>
            <a:r>
              <a:rPr lang="ja-JP" altLang="en-US" sz="1600" dirty="0"/>
              <a:t>オープンデータガイド第</a:t>
            </a:r>
            <a:r>
              <a:rPr lang="en-US" altLang="ja-JP" sz="1600" dirty="0"/>
              <a:t>2</a:t>
            </a:r>
            <a:r>
              <a:rPr lang="ja-JP" altLang="en-US" sz="1600" dirty="0"/>
              <a:t>版の検討</a:t>
            </a:r>
            <a:r>
              <a:rPr lang="ja-JP" altLang="en-US" sz="1600" dirty="0" smtClean="0"/>
              <a:t>（技術委員会</a:t>
            </a:r>
            <a:r>
              <a:rPr lang="ja-JP" altLang="en-US" sz="1600" dirty="0"/>
              <a:t>と分担</a:t>
            </a:r>
            <a:r>
              <a:rPr lang="ja-JP" altLang="en-US" sz="1600" dirty="0" smtClean="0"/>
              <a:t>）</a:t>
            </a:r>
            <a:endParaRPr lang="en-US" altLang="ja-JP" sz="1600" dirty="0" smtClean="0"/>
          </a:p>
          <a:p>
            <a:pPr lvl="1"/>
            <a:r>
              <a:rPr lang="ja-JP" altLang="en-US" sz="1600" dirty="0" smtClean="0"/>
              <a:t>オープンデータ関連の法</a:t>
            </a:r>
            <a:r>
              <a:rPr lang="ja-JP" altLang="en-US" sz="1600" dirty="0"/>
              <a:t>制度に関する議論</a:t>
            </a:r>
          </a:p>
          <a:p>
            <a:pPr lvl="1"/>
            <a:r>
              <a:rPr lang="ja-JP" altLang="en-US" sz="1600" dirty="0"/>
              <a:t>民間保有データの有効活用に関する議論</a:t>
            </a:r>
          </a:p>
          <a:p>
            <a:pPr lvl="1"/>
            <a:r>
              <a:rPr lang="ja-JP" altLang="en-US" sz="1600" dirty="0" smtClean="0"/>
              <a:t>対価性</a:t>
            </a:r>
            <a:r>
              <a:rPr lang="ja-JP" altLang="en-US" sz="1600" dirty="0"/>
              <a:t>のあるデータの</a:t>
            </a:r>
            <a:r>
              <a:rPr lang="ja-JP" altLang="en-US" sz="1600" dirty="0" smtClean="0"/>
              <a:t>オープン化</a:t>
            </a:r>
            <a:r>
              <a:rPr lang="ja-JP" altLang="en-US" sz="1600" dirty="0"/>
              <a:t>に</a:t>
            </a:r>
            <a:r>
              <a:rPr lang="ja-JP" altLang="en-US" sz="1600" dirty="0" smtClean="0"/>
              <a:t>ついての議論</a:t>
            </a:r>
            <a:endParaRPr lang="ja-JP" altLang="en-US" sz="1600" dirty="0"/>
          </a:p>
          <a:p>
            <a:pPr lvl="1"/>
            <a:r>
              <a:rPr lang="ja-JP" altLang="en-US" sz="1600" dirty="0" smtClean="0"/>
              <a:t>オープンデータ化に伴う責任</a:t>
            </a:r>
            <a:r>
              <a:rPr lang="ja-JP" altLang="en-US" sz="1600" dirty="0"/>
              <a:t>と</a:t>
            </a:r>
            <a:r>
              <a:rPr lang="ja-JP" altLang="en-US" sz="1600" dirty="0" smtClean="0"/>
              <a:t>保証に関する議論</a:t>
            </a:r>
            <a:endParaRPr lang="ja-JP" altLang="en-US" sz="1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5905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プレゼンテーション1" id="{DE00921D-40F7-43B6-BD6D-305108E5D07E}" vid="{133BE196-5EE9-4F4C-B01D-66311A1AA8D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VLEDパワポ基本テンプレート</Template>
  <TotalTime>0</TotalTime>
  <Words>968</Words>
  <Application>Microsoft Office PowerPoint</Application>
  <PresentationFormat>A4 210 x 297 mm</PresentationFormat>
  <Paragraphs>214</Paragraphs>
  <Slides>11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VLEDパワポ基本テンプレート</vt:lpstr>
      <vt:lpstr>VLEDの2014年度活動概要報告</vt:lpstr>
      <vt:lpstr>2014年度活動報告</vt:lpstr>
      <vt:lpstr>Mashup Awards オープンデータ部門賞（アプリコンテスト）</vt:lpstr>
      <vt:lpstr>オープンデータシンポジウム</vt:lpstr>
      <vt:lpstr>勝手表彰</vt:lpstr>
      <vt:lpstr>委員会活動</vt:lpstr>
      <vt:lpstr>委員会活動</vt:lpstr>
      <vt:lpstr>技術委員会</vt:lpstr>
      <vt:lpstr>データガバナンス委員会</vt:lpstr>
      <vt:lpstr>利活用・普及委員会</vt:lpstr>
      <vt:lpstr>2020オープンデータシティ推進委員会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2014-12-17T06:37:59Z</dcterms:created>
  <dcterms:modified xsi:type="dcterms:W3CDTF">2015-06-09T02:26:37Z</dcterms:modified>
</cp:coreProperties>
</file>