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20"/>
  </p:notesMasterIdLst>
  <p:handoutMasterIdLst>
    <p:handoutMasterId r:id="rId21"/>
  </p:handoutMasterIdLst>
  <p:sldIdLst>
    <p:sldId id="257" r:id="rId2"/>
    <p:sldId id="277" r:id="rId3"/>
    <p:sldId id="278" r:id="rId4"/>
    <p:sldId id="289" r:id="rId5"/>
    <p:sldId id="290" r:id="rId6"/>
    <p:sldId id="293" r:id="rId7"/>
    <p:sldId id="268" r:id="rId8"/>
    <p:sldId id="292" r:id="rId9"/>
    <p:sldId id="294" r:id="rId10"/>
    <p:sldId id="291" r:id="rId11"/>
    <p:sldId id="280" r:id="rId12"/>
    <p:sldId id="281" r:id="rId13"/>
    <p:sldId id="282" r:id="rId14"/>
    <p:sldId id="283" r:id="rId15"/>
    <p:sldId id="286" r:id="rId16"/>
    <p:sldId id="284" r:id="rId17"/>
    <p:sldId id="287" r:id="rId18"/>
    <p:sldId id="264" r:id="rId19"/>
  </p:sldIdLst>
  <p:sldSz cx="9906000" cy="6858000" type="A4"/>
  <p:notesSz cx="6807200" cy="994568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34"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BBFFBB"/>
    <a:srgbClr val="66FF99"/>
    <a:srgbClr val="99FF99"/>
    <a:srgbClr val="66FF66"/>
    <a:srgbClr val="FFFFFF"/>
    <a:srgbClr val="336699"/>
    <a:srgbClr val="E2D9B6"/>
    <a:srgbClr val="EAEAEA"/>
    <a:srgbClr val="003366"/>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52" autoAdjust="0"/>
    <p:restoredTop sz="99566" autoAdjust="0"/>
  </p:normalViewPr>
  <p:slideViewPr>
    <p:cSldViewPr>
      <p:cViewPr varScale="1">
        <p:scale>
          <a:sx n="84" d="100"/>
          <a:sy n="84" d="100"/>
        </p:scale>
        <p:origin x="972" y="96"/>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34"/>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1" y="9451498"/>
            <a:ext cx="2946945" cy="494196"/>
          </a:xfrm>
          <a:prstGeom prst="rect">
            <a:avLst/>
          </a:prstGeom>
          <a:noFill/>
          <a:ln w="9525">
            <a:noFill/>
            <a:miter lim="800000"/>
            <a:headEnd/>
            <a:tailEnd/>
          </a:ln>
          <a:effectLst/>
        </p:spPr>
        <p:txBody>
          <a:bodyPr vert="horz" wrap="square" lIns="95505" tIns="47755" rIns="95505" bIns="47755" numCol="1" anchor="b" anchorCtr="0" compatLnSpc="1">
            <a:prstTxWarp prst="textNoShape">
              <a:avLst/>
            </a:prstTxWarp>
          </a:bodyPr>
          <a:lstStyle>
            <a:lvl1pPr algn="r" defTabSz="955596">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3" y="3"/>
            <a:ext cx="2946945" cy="494196"/>
          </a:xfrm>
          <a:prstGeom prst="rect">
            <a:avLst/>
          </a:prstGeom>
          <a:noFill/>
          <a:ln w="12700" cap="sq">
            <a:noFill/>
            <a:miter lim="800000"/>
            <a:headEnd type="none" w="sm" len="sm"/>
            <a:tailEnd type="none" w="sm" len="sm"/>
          </a:ln>
          <a:effectLst/>
        </p:spPr>
        <p:txBody>
          <a:bodyPr vert="horz" wrap="none" lIns="95505" tIns="47755" rIns="95505" bIns="47755" numCol="1" anchor="ctr" anchorCtr="0" compatLnSpc="1">
            <a:prstTxWarp prst="textNoShape">
              <a:avLst/>
            </a:prstTxWarp>
          </a:bodyPr>
          <a:lstStyle>
            <a:lvl1pPr algn="l" defTabSz="955596">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1" y="3"/>
            <a:ext cx="2946945" cy="494196"/>
          </a:xfrm>
          <a:prstGeom prst="rect">
            <a:avLst/>
          </a:prstGeom>
          <a:noFill/>
          <a:ln w="12700" cap="sq">
            <a:noFill/>
            <a:miter lim="800000"/>
            <a:headEnd type="none" w="sm" len="sm"/>
            <a:tailEnd type="none" w="sm" len="sm"/>
          </a:ln>
          <a:effectLst/>
        </p:spPr>
        <p:txBody>
          <a:bodyPr vert="horz" wrap="none" lIns="95505" tIns="47755" rIns="95505" bIns="47755" numCol="1" anchor="ctr" anchorCtr="0" compatLnSpc="1">
            <a:prstTxWarp prst="textNoShape">
              <a:avLst/>
            </a:prstTxWarp>
          </a:bodyPr>
          <a:lstStyle>
            <a:lvl1pPr algn="r" defTabSz="955596">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8025" y="746125"/>
            <a:ext cx="5391150" cy="3732213"/>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4209"/>
            <a:ext cx="4989714" cy="4477105"/>
          </a:xfrm>
          <a:prstGeom prst="rect">
            <a:avLst/>
          </a:prstGeom>
          <a:noFill/>
          <a:ln w="12700" cap="sq">
            <a:noFill/>
            <a:miter lim="800000"/>
            <a:headEnd type="none" w="sm" len="sm"/>
            <a:tailEnd type="none" w="sm" len="sm"/>
          </a:ln>
          <a:effectLst/>
        </p:spPr>
        <p:txBody>
          <a:bodyPr vert="horz" wrap="none" lIns="95505" tIns="47755" rIns="95505" bIns="47755"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3" y="9451498"/>
            <a:ext cx="2946945" cy="494196"/>
          </a:xfrm>
          <a:prstGeom prst="rect">
            <a:avLst/>
          </a:prstGeom>
          <a:noFill/>
          <a:ln w="12700" cap="sq">
            <a:noFill/>
            <a:miter lim="800000"/>
            <a:headEnd type="none" w="sm" len="sm"/>
            <a:tailEnd type="none" w="sm" len="sm"/>
          </a:ln>
          <a:effectLst/>
        </p:spPr>
        <p:txBody>
          <a:bodyPr vert="horz" wrap="none" lIns="95505" tIns="47755" rIns="95505" bIns="47755" numCol="1" anchor="b" anchorCtr="0" compatLnSpc="1">
            <a:prstTxWarp prst="textNoShape">
              <a:avLst/>
            </a:prstTxWarp>
          </a:bodyPr>
          <a:lstStyle>
            <a:lvl1pPr algn="l" defTabSz="955596">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1" y="9451498"/>
            <a:ext cx="2946945" cy="494196"/>
          </a:xfrm>
          <a:prstGeom prst="rect">
            <a:avLst/>
          </a:prstGeom>
          <a:noFill/>
          <a:ln w="12700" cap="sq">
            <a:noFill/>
            <a:miter lim="800000"/>
            <a:headEnd type="none" w="sm" len="sm"/>
            <a:tailEnd type="none" w="sm" len="sm"/>
          </a:ln>
          <a:effectLst/>
        </p:spPr>
        <p:txBody>
          <a:bodyPr vert="horz" wrap="none" lIns="95505" tIns="47755" rIns="95505" bIns="47755" numCol="1" anchor="b" anchorCtr="0" compatLnSpc="1">
            <a:prstTxWarp prst="textNoShape">
              <a:avLst/>
            </a:prstTxWarp>
          </a:bodyPr>
          <a:lstStyle>
            <a:lvl1pPr algn="r" defTabSz="955596">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2015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png"/><Relationship Id="rId11" Type="http://schemas.openxmlformats.org/officeDocument/2006/relationships/oleObject" Target="../embeddings/oleObject2.bin"/><Relationship Id="rId5" Type="http://schemas.openxmlformats.org/officeDocument/2006/relationships/image" Target="../media/image7.png"/><Relationship Id="rId10" Type="http://schemas.openxmlformats.org/officeDocument/2006/relationships/image" Target="../media/image4.emf"/><Relationship Id="rId4" Type="http://schemas.openxmlformats.org/officeDocument/2006/relationships/image" Target="../media/image6.png"/><Relationship Id="rId9"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oleObject" Target="../embeddings/oleObject3.bin"/><Relationship Id="rId7"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10.wmf"/><Relationship Id="rId4" Type="http://schemas.openxmlformats.org/officeDocument/2006/relationships/image" Target="../media/image4.emf"/><Relationship Id="rId9"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r>
              <a:rPr lang="en-US" altLang="ja-JP" sz="2000" dirty="0" smtClean="0"/>
              <a:t>2015.03.26</a:t>
            </a:r>
          </a:p>
        </p:txBody>
      </p:sp>
      <p:sp>
        <p:nvSpPr>
          <p:cNvPr id="3" name="タイトル 2"/>
          <p:cNvSpPr>
            <a:spLocks noGrp="1"/>
          </p:cNvSpPr>
          <p:nvPr>
            <p:ph type="ctrTitle" sz="quarter"/>
          </p:nvPr>
        </p:nvSpPr>
        <p:spPr>
          <a:xfrm>
            <a:off x="2792760" y="3012674"/>
            <a:ext cx="6912767" cy="560343"/>
          </a:xfrm>
        </p:spPr>
        <p:txBody>
          <a:bodyPr anchor="t" anchorCtr="0"/>
          <a:lstStyle/>
          <a:p>
            <a:r>
              <a:rPr lang="ja-JP" altLang="en-US" dirty="0" smtClean="0">
                <a:latin typeface="メイリオ" pitchFamily="50" charset="-128"/>
                <a:ea typeface="メイリオ" pitchFamily="50" charset="-128"/>
                <a:cs typeface="メイリオ" pitchFamily="50" charset="-128"/>
              </a:rPr>
              <a:t>外部仕様書・ツール群の状況報告</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年度第</a:t>
            </a:r>
            <a:r>
              <a:rPr kumimoji="1" lang="en-US" altLang="ja-JP" dirty="0" smtClean="0"/>
              <a:t>3</a:t>
            </a:r>
            <a:r>
              <a:rPr kumimoji="1" lang="ja-JP" altLang="en-US" dirty="0" smtClean="0"/>
              <a:t>回 技術委員会</a:t>
            </a:r>
            <a:endParaRPr kumimoji="1" lang="ja-JP" altLang="en-US" dirty="0"/>
          </a:p>
        </p:txBody>
      </p:sp>
      <p:sp>
        <p:nvSpPr>
          <p:cNvPr id="8" name="テキスト プレースホルダー 7"/>
          <p:cNvSpPr>
            <a:spLocks noGrp="1"/>
          </p:cNvSpPr>
          <p:nvPr>
            <p:ph type="body" sz="quarter" idx="11"/>
          </p:nvPr>
        </p:nvSpPr>
        <p:spPr/>
        <p:txBody>
          <a:bodyPr anchor="ctr" anchorCtr="0"/>
          <a:lstStyle/>
          <a:p>
            <a:r>
              <a:rPr kumimoji="1" lang="ja-JP" altLang="en-US" dirty="0" smtClean="0"/>
              <a:t>資料</a:t>
            </a:r>
            <a:r>
              <a:rPr kumimoji="1" lang="en-US" altLang="ja-JP" dirty="0" smtClean="0"/>
              <a:t>4-3</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592820" cy="1913424"/>
          </a:xfrm>
        </p:spPr>
        <p:txBody>
          <a:bodyPr>
            <a:normAutofit/>
          </a:bodyPr>
          <a:lstStyle/>
          <a:p>
            <a:r>
              <a:rPr lang="en-US" altLang="ja-JP" dirty="0" smtClean="0"/>
              <a:t>3. </a:t>
            </a:r>
            <a:r>
              <a:rPr lang="ja-JP" altLang="en-US" dirty="0" smtClean="0"/>
              <a:t>情報流通連携基盤システム 外部仕様書</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Tree>
    <p:extLst>
      <p:ext uri="{BB962C8B-B14F-4D97-AF65-F5344CB8AC3E}">
        <p14:creationId xmlns:p14="http://schemas.microsoft.com/office/powerpoint/2010/main" val="7843392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zh-TW" altLang="en-US" dirty="0"/>
              <a:t>「情報流通連携</a:t>
            </a:r>
            <a:r>
              <a:rPr lang="zh-TW" altLang="en-US" dirty="0" smtClean="0"/>
              <a:t>基盤</a:t>
            </a:r>
            <a:r>
              <a:rPr lang="ja-JP" altLang="en-US" dirty="0" smtClean="0"/>
              <a:t>システム</a:t>
            </a:r>
            <a:r>
              <a:rPr lang="zh-TW" altLang="en-US" dirty="0" smtClean="0"/>
              <a:t>外部</a:t>
            </a:r>
            <a:r>
              <a:rPr lang="zh-TW" altLang="en-US" dirty="0"/>
              <a:t>仕様書</a:t>
            </a:r>
            <a:r>
              <a:rPr lang="zh-TW" altLang="en-US" dirty="0" smtClean="0"/>
              <a:t>」</a:t>
            </a:r>
            <a:r>
              <a:rPr lang="ja-JP" altLang="en-US" dirty="0" smtClean="0"/>
              <a:t>の位置づけ</a:t>
            </a:r>
            <a:endParaRPr kumimoji="1" lang="ja-JP" altLang="en-US" dirty="0"/>
          </a:p>
        </p:txBody>
      </p:sp>
      <p:sp>
        <p:nvSpPr>
          <p:cNvPr id="3" name="コンテンツ プレースホルダー 2"/>
          <p:cNvSpPr>
            <a:spLocks noGrp="1"/>
          </p:cNvSpPr>
          <p:nvPr>
            <p:ph idx="1"/>
          </p:nvPr>
        </p:nvSpPr>
        <p:spPr>
          <a:xfrm>
            <a:off x="705382" y="1143001"/>
            <a:ext cx="8568098" cy="5268127"/>
          </a:xfrm>
        </p:spPr>
        <p:txBody>
          <a:bodyPr>
            <a:normAutofit/>
          </a:bodyPr>
          <a:lstStyle/>
          <a:p>
            <a:r>
              <a:rPr lang="ja-JP" altLang="en-US" dirty="0" smtClean="0"/>
              <a:t>背景</a:t>
            </a:r>
          </a:p>
          <a:p>
            <a:pPr lvl="1"/>
            <a:r>
              <a:rPr lang="ja-JP" altLang="en-US" dirty="0" smtClean="0"/>
              <a:t>さまざまなデータを情報</a:t>
            </a:r>
            <a:r>
              <a:rPr lang="ja-JP" altLang="en-US" dirty="0"/>
              <a:t>通信ネットワークを経由して</a:t>
            </a:r>
            <a:r>
              <a:rPr lang="ja-JP" altLang="en-US" dirty="0" smtClean="0"/>
              <a:t>提供可能</a:t>
            </a:r>
          </a:p>
          <a:p>
            <a:pPr lvl="2"/>
            <a:r>
              <a:rPr lang="ja-JP" altLang="en-US" dirty="0" smtClean="0"/>
              <a:t>文書</a:t>
            </a:r>
            <a:r>
              <a:rPr lang="ja-JP" altLang="en-US" dirty="0"/>
              <a:t>や統計に関する</a:t>
            </a:r>
            <a:r>
              <a:rPr lang="ja-JP" altLang="en-US" dirty="0" smtClean="0"/>
              <a:t>データ</a:t>
            </a:r>
          </a:p>
          <a:p>
            <a:pPr lvl="2"/>
            <a:r>
              <a:rPr lang="ja-JP" altLang="en-US" dirty="0" smtClean="0"/>
              <a:t>センサ</a:t>
            </a:r>
            <a:r>
              <a:rPr lang="ja-JP" altLang="en-US" dirty="0"/>
              <a:t>によって計測された</a:t>
            </a:r>
            <a:r>
              <a:rPr lang="ja-JP" altLang="en-US" dirty="0" smtClean="0"/>
              <a:t>データ	など</a:t>
            </a:r>
          </a:p>
          <a:p>
            <a:pPr lvl="1"/>
            <a:r>
              <a:rPr lang="ja-JP" altLang="en-US" dirty="0" smtClean="0"/>
              <a:t>機械</a:t>
            </a:r>
            <a:r>
              <a:rPr lang="ja-JP" altLang="en-US" dirty="0"/>
              <a:t>判読に適したデータ</a:t>
            </a:r>
            <a:r>
              <a:rPr lang="ja-JP" altLang="en-US" dirty="0" smtClean="0"/>
              <a:t>形式＋二次</a:t>
            </a:r>
            <a:r>
              <a:rPr lang="ja-JP" altLang="en-US" dirty="0"/>
              <a:t>利用が可能な利用ルール（ライセンス）に</a:t>
            </a:r>
            <a:r>
              <a:rPr lang="ja-JP" altLang="en-US" dirty="0" smtClean="0"/>
              <a:t>より公開</a:t>
            </a:r>
            <a:r>
              <a:rPr lang="ja-JP" altLang="en-US" dirty="0"/>
              <a:t>し、流通させようとする、オープンデータ化の</a:t>
            </a:r>
            <a:r>
              <a:rPr lang="ja-JP" altLang="en-US" dirty="0" smtClean="0"/>
              <a:t>動き</a:t>
            </a:r>
            <a:r>
              <a:rPr lang="ja-JP" altLang="en-US" dirty="0"/>
              <a:t>の</a:t>
            </a:r>
            <a:r>
              <a:rPr lang="ja-JP" altLang="en-US" dirty="0" smtClean="0"/>
              <a:t>広がり</a:t>
            </a:r>
          </a:p>
          <a:p>
            <a:pPr lvl="1"/>
            <a:r>
              <a:rPr lang="ja-JP" altLang="en-US" dirty="0"/>
              <a:t>対象と</a:t>
            </a:r>
            <a:r>
              <a:rPr lang="ja-JP" altLang="en-US" dirty="0" smtClean="0"/>
              <a:t>するデータは多岐にわたり、その流通方法も数多く存在する</a:t>
            </a:r>
          </a:p>
          <a:p>
            <a:endParaRPr lang="ja-JP" altLang="en-US" dirty="0" smtClean="0"/>
          </a:p>
          <a:p>
            <a:r>
              <a:rPr lang="ja-JP" altLang="en-US" dirty="0" smtClean="0"/>
              <a:t>目的</a:t>
            </a:r>
            <a:endParaRPr lang="ja-JP" altLang="en-US" dirty="0"/>
          </a:p>
          <a:p>
            <a:pPr lvl="1"/>
            <a:r>
              <a:rPr lang="ja-JP" altLang="en-US" dirty="0" smtClean="0"/>
              <a:t>これら各種</a:t>
            </a:r>
            <a:r>
              <a:rPr lang="ja-JP" altLang="en-US" dirty="0"/>
              <a:t>のオープンデータを登録・利用するアプリケーションやサーバの構築方法を示すことにより、これらの構築を容易にする</a:t>
            </a:r>
            <a:r>
              <a:rPr lang="ja-JP" altLang="en-US" dirty="0" smtClean="0"/>
              <a:t>こと。</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
        <p:nvSpPr>
          <p:cNvPr id="5" name="下矢印 4"/>
          <p:cNvSpPr/>
          <p:nvPr/>
        </p:nvSpPr>
        <p:spPr bwMode="auto">
          <a:xfrm>
            <a:off x="4525759" y="3469341"/>
            <a:ext cx="731158" cy="685800"/>
          </a:xfrm>
          <a:prstGeom prst="downArrow">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endParaRPr lang="ja-JP" altLang="en-US" sz="2400"/>
          </a:p>
        </p:txBody>
      </p:sp>
      <p:sp>
        <p:nvSpPr>
          <p:cNvPr id="6" name="テキスト ボックス 5"/>
          <p:cNvSpPr txBox="1"/>
          <p:nvPr/>
        </p:nvSpPr>
        <p:spPr>
          <a:xfrm>
            <a:off x="3272118" y="5450155"/>
            <a:ext cx="5955476" cy="1077218"/>
          </a:xfrm>
          <a:prstGeom prst="rect">
            <a:avLst/>
          </a:prstGeom>
          <a:noFill/>
        </p:spPr>
        <p:txBody>
          <a:bodyPr wrap="none" rtlCol="0">
            <a:spAutoFit/>
          </a:bodyPr>
          <a:lstStyle/>
          <a:p>
            <a:pPr algn="l"/>
            <a:r>
              <a:rPr lang="ja-JP" altLang="en-US"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以下、「</a:t>
            </a:r>
            <a:r>
              <a:rPr lang="zh-TW" altLang="en-US"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情報流通連携基盤</a:t>
            </a:r>
            <a:r>
              <a:rPr lang="ja-JP" altLang="en-US"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システム</a:t>
            </a:r>
            <a:r>
              <a:rPr lang="zh-TW" altLang="en-US"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外部仕様書」</a:t>
            </a:r>
            <a:r>
              <a:rPr lang="ja-JP" altLang="en-US"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を単に</a:t>
            </a:r>
            <a:br>
              <a:rPr lang="ja-JP" altLang="en-US"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「外部仕様書」と呼ぶ。</a:t>
            </a:r>
          </a:p>
          <a:p>
            <a:pPr algn="l"/>
            <a:r>
              <a:rPr kumimoji="1" lang="en-US" altLang="ja-JP" sz="1400"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外部仕様書は、下記から取得できる。</a:t>
            </a:r>
          </a:p>
          <a:p>
            <a:pPr algn="l"/>
            <a:r>
              <a:rPr lang="en-US" altLang="ja-JP" sz="1400"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   http://www.opendata.gr.jp/cfc/</a:t>
            </a:r>
            <a:endParaRPr kumimoji="1" lang="ja-JP" altLang="en-US" sz="1400" dirty="0">
              <a:solidFill>
                <a:schemeClr val="bg2">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63771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情報流通連携基盤の全体像</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情報流通連携基盤（</a:t>
            </a:r>
            <a:r>
              <a:rPr kumimoji="1" lang="en-US" altLang="ja-JP" dirty="0" smtClean="0"/>
              <a:t>Open Data Distribution Platform: ODDP</a:t>
            </a:r>
            <a:r>
              <a:rPr kumimoji="1" lang="ja-JP" altLang="en-US" dirty="0" smtClean="0"/>
              <a:t>）とは</a:t>
            </a:r>
          </a:p>
          <a:p>
            <a:pPr lvl="1"/>
            <a:r>
              <a:rPr lang="ja-JP" altLang="en-US" dirty="0"/>
              <a:t>データを</a:t>
            </a:r>
            <a:r>
              <a:rPr lang="ja-JP" altLang="en-US" dirty="0" smtClean="0"/>
              <a:t>登録</a:t>
            </a:r>
            <a:r>
              <a:rPr lang="ja-JP" altLang="en-US" dirty="0"/>
              <a:t>・利用するアプリケーションの構築を流通・連携させるため</a:t>
            </a:r>
            <a:r>
              <a:rPr lang="ja-JP" altLang="en-US" dirty="0" smtClean="0"/>
              <a:t>の、汎用性</a:t>
            </a:r>
            <a:r>
              <a:rPr lang="ja-JP" altLang="en-US" dirty="0"/>
              <a:t>を持つ技術・運用</a:t>
            </a:r>
            <a:r>
              <a:rPr lang="ja-JP" altLang="en-US" dirty="0" smtClean="0"/>
              <a:t>ルール</a:t>
            </a:r>
            <a:r>
              <a:rPr lang="ja-JP" altLang="en-US" dirty="0"/>
              <a:t>が整った環境</a:t>
            </a:r>
            <a:endParaRPr kumimoji="1" lang="ja-JP" altLang="en-US" dirty="0"/>
          </a:p>
        </p:txBody>
      </p:sp>
      <p:sp>
        <p:nvSpPr>
          <p:cNvPr id="4" name="スライド番号プレースホルダー 3"/>
          <p:cNvSpPr>
            <a:spLocks noGrp="1"/>
          </p:cNvSpPr>
          <p:nvPr>
            <p:ph type="sldNum" sz="quarter" idx="10"/>
          </p:nvPr>
        </p:nvSpPr>
        <p:spPr/>
        <p:txBody>
          <a:bodyPr/>
          <a:lstStyle/>
          <a:p>
            <a:fld id="{C140608F-B86E-B348-B2D5-58A4308397F8}" type="slidenum">
              <a:rPr lang="ja-JP" altLang="en-US" smtClean="0"/>
              <a:pPr/>
              <a:t>12</a:t>
            </a:fld>
            <a:endParaRPr lang="ja-JP" altLang="en-US"/>
          </a:p>
        </p:txBody>
      </p:sp>
      <p:cxnSp>
        <p:nvCxnSpPr>
          <p:cNvPr id="5" name="直線コネクタ 4"/>
          <p:cNvCxnSpPr>
            <a:stCxn id="31" idx="0"/>
            <a:endCxn id="24" idx="2"/>
          </p:cNvCxnSpPr>
          <p:nvPr/>
        </p:nvCxnSpPr>
        <p:spPr>
          <a:xfrm flipH="1" flipV="1">
            <a:off x="5509686" y="2954936"/>
            <a:ext cx="727142" cy="992829"/>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a:stCxn id="31" idx="0"/>
            <a:endCxn id="25" idx="2"/>
          </p:cNvCxnSpPr>
          <p:nvPr/>
        </p:nvCxnSpPr>
        <p:spPr>
          <a:xfrm flipV="1">
            <a:off x="6236828" y="2954936"/>
            <a:ext cx="520100" cy="992829"/>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7" name="Picture 2" descr="FieldSerevr2_002a"/>
          <p:cNvPicPr>
            <a:picLocks noChangeAspect="1" noChangeArrowheads="1"/>
          </p:cNvPicPr>
          <p:nvPr/>
        </p:nvPicPr>
        <p:blipFill>
          <a:blip r:embed="rId3" cstate="print"/>
          <a:srcRect/>
          <a:stretch>
            <a:fillRect/>
          </a:stretch>
        </p:blipFill>
        <p:spPr bwMode="auto">
          <a:xfrm>
            <a:off x="3231321" y="5544163"/>
            <a:ext cx="533157" cy="635717"/>
          </a:xfrm>
          <a:prstGeom prst="rect">
            <a:avLst/>
          </a:prstGeom>
          <a:ln>
            <a:noFill/>
          </a:ln>
          <a:effectLst>
            <a:softEdge rad="112500"/>
          </a:effectLst>
        </p:spPr>
      </p:pic>
      <p:pic>
        <p:nvPicPr>
          <p:cNvPr id="8" name="図 39"/>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81384" y="5585090"/>
            <a:ext cx="516201" cy="648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図 40"/>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42924" y="5639167"/>
            <a:ext cx="601399" cy="540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06183" y="5647054"/>
            <a:ext cx="469843" cy="554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テキスト ボックス 46"/>
          <p:cNvSpPr txBox="1">
            <a:spLocks noChangeArrowheads="1"/>
          </p:cNvSpPr>
          <p:nvPr/>
        </p:nvSpPr>
        <p:spPr bwMode="auto">
          <a:xfrm>
            <a:off x="2907791" y="6238144"/>
            <a:ext cx="32191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1200" dirty="0">
                <a:solidFill>
                  <a:schemeClr val="bg2"/>
                </a:solidFill>
              </a:rPr>
              <a:t>センサ・メータ・</a:t>
            </a:r>
            <a:r>
              <a:rPr lang="en-US" altLang="ja-JP" sz="1200" dirty="0">
                <a:solidFill>
                  <a:schemeClr val="bg2"/>
                </a:solidFill>
              </a:rPr>
              <a:t>RFID</a:t>
            </a:r>
            <a:r>
              <a:rPr lang="ja-JP" altLang="en-US" sz="1200" dirty="0">
                <a:solidFill>
                  <a:schemeClr val="bg2"/>
                </a:solidFill>
              </a:rPr>
              <a:t>等から得られる環境データ</a:t>
            </a:r>
          </a:p>
        </p:txBody>
      </p:sp>
      <p:pic>
        <p:nvPicPr>
          <p:cNvPr id="12" name="Picture 3" descr="C:\Users\shindo\Pictures\materials\text.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319325" y="5617762"/>
            <a:ext cx="567571" cy="519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テキスト ボックス 52"/>
          <p:cNvSpPr txBox="1">
            <a:spLocks noChangeArrowheads="1"/>
          </p:cNvSpPr>
          <p:nvPr/>
        </p:nvSpPr>
        <p:spPr bwMode="auto">
          <a:xfrm>
            <a:off x="6295287" y="6164501"/>
            <a:ext cx="8595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1200" dirty="0">
                <a:solidFill>
                  <a:schemeClr val="bg2"/>
                </a:solidFill>
              </a:rPr>
              <a:t>ファイル型</a:t>
            </a:r>
          </a:p>
          <a:p>
            <a:pPr eaLnBrk="1" hangingPunct="1"/>
            <a:r>
              <a:rPr lang="ja-JP" altLang="en-US" sz="1200" dirty="0">
                <a:solidFill>
                  <a:schemeClr val="bg2"/>
                </a:solidFill>
              </a:rPr>
              <a:t>データ</a:t>
            </a:r>
          </a:p>
        </p:txBody>
      </p:sp>
      <p:cxnSp>
        <p:nvCxnSpPr>
          <p:cNvPr id="16" name="直線コネクタ 15"/>
          <p:cNvCxnSpPr>
            <a:endCxn id="30" idx="2"/>
          </p:cNvCxnSpPr>
          <p:nvPr/>
        </p:nvCxnSpPr>
        <p:spPr>
          <a:xfrm flipV="1">
            <a:off x="3497758" y="4725144"/>
            <a:ext cx="1045754" cy="1133133"/>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8" idx="0"/>
            <a:endCxn id="30" idx="2"/>
          </p:cNvCxnSpPr>
          <p:nvPr/>
        </p:nvCxnSpPr>
        <p:spPr>
          <a:xfrm flipV="1">
            <a:off x="4239485" y="4725144"/>
            <a:ext cx="304028" cy="859946"/>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9" idx="0"/>
          </p:cNvCxnSpPr>
          <p:nvPr/>
        </p:nvCxnSpPr>
        <p:spPr>
          <a:xfrm flipV="1">
            <a:off x="4943623" y="4506035"/>
            <a:ext cx="1236628" cy="1133133"/>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10" idx="0"/>
            <a:endCxn id="30" idx="2"/>
          </p:cNvCxnSpPr>
          <p:nvPr/>
        </p:nvCxnSpPr>
        <p:spPr>
          <a:xfrm flipH="1" flipV="1">
            <a:off x="4543513" y="4725144"/>
            <a:ext cx="1197592" cy="92191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12" idx="0"/>
            <a:endCxn id="30" idx="2"/>
          </p:cNvCxnSpPr>
          <p:nvPr/>
        </p:nvCxnSpPr>
        <p:spPr>
          <a:xfrm flipH="1" flipV="1">
            <a:off x="4543513" y="4725144"/>
            <a:ext cx="2059598" cy="892618"/>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a:stCxn id="22" idx="0"/>
          </p:cNvCxnSpPr>
          <p:nvPr/>
        </p:nvCxnSpPr>
        <p:spPr>
          <a:xfrm flipH="1" flipV="1">
            <a:off x="6180251" y="4454931"/>
            <a:ext cx="1639690" cy="174643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2" name="テキスト ボックス 57"/>
          <p:cNvSpPr txBox="1">
            <a:spLocks noChangeArrowheads="1"/>
          </p:cNvSpPr>
          <p:nvPr/>
        </p:nvSpPr>
        <p:spPr bwMode="auto">
          <a:xfrm>
            <a:off x="7362924" y="6201361"/>
            <a:ext cx="91403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1200" dirty="0">
                <a:solidFill>
                  <a:schemeClr val="bg2"/>
                </a:solidFill>
              </a:rPr>
              <a:t>SNS</a:t>
            </a:r>
            <a:r>
              <a:rPr lang="ja-JP" altLang="en-US" sz="1200" dirty="0">
                <a:solidFill>
                  <a:schemeClr val="bg2"/>
                </a:solidFill>
              </a:rPr>
              <a:t>データ</a:t>
            </a:r>
          </a:p>
        </p:txBody>
      </p:sp>
      <p:pic>
        <p:nvPicPr>
          <p:cNvPr id="23" name="Picture 2" descr="C:\Users\shindo\Pictures\materials\PicturesFromWeb\t_kiki01_smartphone.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209737" y="2178424"/>
            <a:ext cx="516217" cy="776512"/>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C:\Users\shindo\Pictures\materials\PicturesFromWeb\t_kiki01_smartphone.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251577" y="2178424"/>
            <a:ext cx="516217" cy="77651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C:\Users\shindo\Pictures\materials\PicturesFromWeb\t_kiki01_smartphone.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498819" y="2178424"/>
            <a:ext cx="516217" cy="776512"/>
          </a:xfrm>
          <a:prstGeom prst="rect">
            <a:avLst/>
          </a:prstGeom>
          <a:noFill/>
          <a:extLst>
            <a:ext uri="{909E8E84-426E-40DD-AFC4-6F175D3DCCD1}">
              <a14:hiddenFill xmlns:a14="http://schemas.microsoft.com/office/drawing/2010/main">
                <a:solidFill>
                  <a:srgbClr val="FFFFFF"/>
                </a:solidFill>
              </a14:hiddenFill>
            </a:ext>
          </a:extLst>
        </p:spPr>
      </p:pic>
      <p:sp>
        <p:nvSpPr>
          <p:cNvPr id="26" name="テキスト ボックス 25"/>
          <p:cNvSpPr txBox="1"/>
          <p:nvPr/>
        </p:nvSpPr>
        <p:spPr>
          <a:xfrm>
            <a:off x="1551728" y="2542499"/>
            <a:ext cx="1826141" cy="338554"/>
          </a:xfrm>
          <a:prstGeom prst="rect">
            <a:avLst/>
          </a:prstGeom>
          <a:noFill/>
        </p:spPr>
        <p:txBody>
          <a:bodyPr wrap="none" rtlCol="0">
            <a:spAutoFit/>
          </a:bodyPr>
          <a:lstStyle/>
          <a:p>
            <a:pPr algn="ctr"/>
            <a:r>
              <a:rPr lang="ja-JP" altLang="en-US" sz="1600" dirty="0">
                <a:solidFill>
                  <a:schemeClr val="bg2"/>
                </a:solidFill>
                <a:latin typeface="メイリオ" pitchFamily="50" charset="-128"/>
                <a:ea typeface="メイリオ" pitchFamily="50" charset="-128"/>
                <a:cs typeface="メイリオ" pitchFamily="50" charset="-128"/>
              </a:rPr>
              <a:t>アプリケーション</a:t>
            </a:r>
            <a:endParaRPr kumimoji="1" lang="ja-JP" altLang="en-US" sz="1600" dirty="0">
              <a:solidFill>
                <a:schemeClr val="bg2"/>
              </a:solidFill>
              <a:latin typeface="メイリオ" pitchFamily="50" charset="-128"/>
              <a:ea typeface="メイリオ" pitchFamily="50" charset="-128"/>
              <a:cs typeface="メイリオ" pitchFamily="50" charset="-128"/>
            </a:endParaRPr>
          </a:p>
        </p:txBody>
      </p:sp>
      <p:sp>
        <p:nvSpPr>
          <p:cNvPr id="27" name="テキスト ボックス 26"/>
          <p:cNvSpPr txBox="1"/>
          <p:nvPr/>
        </p:nvSpPr>
        <p:spPr>
          <a:xfrm>
            <a:off x="2049843" y="5730963"/>
            <a:ext cx="800219" cy="338554"/>
          </a:xfrm>
          <a:prstGeom prst="rect">
            <a:avLst/>
          </a:prstGeom>
          <a:noFill/>
        </p:spPr>
        <p:txBody>
          <a:bodyPr wrap="none" rtlCol="0">
            <a:spAutoFit/>
          </a:bodyPr>
          <a:lstStyle/>
          <a:p>
            <a:pPr algn="ctr"/>
            <a:r>
              <a:rPr kumimoji="1" lang="ja-JP" altLang="en-US" sz="1600" dirty="0">
                <a:solidFill>
                  <a:schemeClr val="bg2"/>
                </a:solidFill>
                <a:latin typeface="メイリオ" pitchFamily="50" charset="-128"/>
                <a:ea typeface="メイリオ" pitchFamily="50" charset="-128"/>
                <a:cs typeface="メイリオ" pitchFamily="50" charset="-128"/>
              </a:rPr>
              <a:t>情報源</a:t>
            </a:r>
          </a:p>
        </p:txBody>
      </p:sp>
      <p:cxnSp>
        <p:nvCxnSpPr>
          <p:cNvPr id="28" name="直線コネクタ 27"/>
          <p:cNvCxnSpPr>
            <a:stCxn id="30" idx="0"/>
            <a:endCxn id="23" idx="2"/>
          </p:cNvCxnSpPr>
          <p:nvPr/>
        </p:nvCxnSpPr>
        <p:spPr>
          <a:xfrm flipH="1" flipV="1">
            <a:off x="4467846" y="2954936"/>
            <a:ext cx="75667" cy="992829"/>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9" name="円柱 28"/>
          <p:cNvSpPr/>
          <p:nvPr/>
        </p:nvSpPr>
        <p:spPr>
          <a:xfrm rot="5400000">
            <a:off x="4782430" y="1534902"/>
            <a:ext cx="1466498" cy="5058001"/>
          </a:xfrm>
          <a:prstGeom prst="can">
            <a:avLst>
              <a:gd name="adj" fmla="val 66336"/>
            </a:avLst>
          </a:prstGeom>
          <a:solidFill>
            <a:srgbClr val="FFFF6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t" anchorCtr="0"/>
          <a:lstStyle/>
          <a:p>
            <a:pPr algn="ctr">
              <a:defRPr/>
            </a:pPr>
            <a:r>
              <a:rPr lang="en-US" altLang="ja-JP" dirty="0" smtClean="0">
                <a:solidFill>
                  <a:schemeClr val="bg2"/>
                </a:solidFill>
              </a:rPr>
              <a:t>Open Data Distribution Platform</a:t>
            </a:r>
            <a:br>
              <a:rPr lang="en-US" altLang="ja-JP" dirty="0" smtClean="0">
                <a:solidFill>
                  <a:schemeClr val="bg2"/>
                </a:solidFill>
              </a:rPr>
            </a:br>
            <a:r>
              <a:rPr lang="ja-JP" altLang="en-US" sz="1600" dirty="0" smtClean="0">
                <a:solidFill>
                  <a:schemeClr val="bg2"/>
                </a:solidFill>
              </a:rPr>
              <a:t>（情報</a:t>
            </a:r>
            <a:r>
              <a:rPr lang="ja-JP" altLang="en-US" sz="1600" dirty="0">
                <a:solidFill>
                  <a:schemeClr val="bg2"/>
                </a:solidFill>
              </a:rPr>
              <a:t>流通連携</a:t>
            </a:r>
            <a:r>
              <a:rPr lang="ja-JP" altLang="en-US" sz="1600" dirty="0" smtClean="0">
                <a:solidFill>
                  <a:schemeClr val="bg2"/>
                </a:solidFill>
              </a:rPr>
              <a:t>基盤）</a:t>
            </a:r>
            <a:endParaRPr lang="ja-JP" altLang="en-US" sz="1600" dirty="0">
              <a:solidFill>
                <a:schemeClr val="bg2"/>
              </a:solidFill>
            </a:endParaRPr>
          </a:p>
        </p:txBody>
      </p:sp>
      <p:graphicFrame>
        <p:nvGraphicFramePr>
          <p:cNvPr id="30" name="オブジェクト 29"/>
          <p:cNvGraphicFramePr>
            <a:graphicFrameLocks noChangeAspect="1"/>
          </p:cNvGraphicFramePr>
          <p:nvPr>
            <p:extLst/>
          </p:nvPr>
        </p:nvGraphicFramePr>
        <p:xfrm>
          <a:off x="4205226" y="3947765"/>
          <a:ext cx="676575" cy="777379"/>
        </p:xfrm>
        <a:graphic>
          <a:graphicData uri="http://schemas.openxmlformats.org/presentationml/2006/ole">
            <mc:AlternateContent xmlns:mc="http://schemas.openxmlformats.org/markup-compatibility/2006">
              <mc:Choice xmlns:v="urn:schemas-microsoft-com:vml" Requires="v">
                <p:oleObj spid="_x0000_s1042" name="Visio" r:id="rId9" imgW="741578" imgH="947623" progId="Visio.Drawing.11">
                  <p:embed/>
                </p:oleObj>
              </mc:Choice>
              <mc:Fallback>
                <p:oleObj name="Visio" r:id="rId9" imgW="741578" imgH="947623" progId="Visio.Drawing.11">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05226" y="3947765"/>
                        <a:ext cx="676575" cy="7773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オブジェクト 30"/>
          <p:cNvGraphicFramePr>
            <a:graphicFrameLocks noChangeAspect="1"/>
          </p:cNvGraphicFramePr>
          <p:nvPr>
            <p:extLst/>
          </p:nvPr>
        </p:nvGraphicFramePr>
        <p:xfrm>
          <a:off x="5899167" y="3947765"/>
          <a:ext cx="675322" cy="777379"/>
        </p:xfrm>
        <a:graphic>
          <a:graphicData uri="http://schemas.openxmlformats.org/presentationml/2006/ole">
            <mc:AlternateContent xmlns:mc="http://schemas.openxmlformats.org/markup-compatibility/2006">
              <mc:Choice xmlns:v="urn:schemas-microsoft-com:vml" Requires="v">
                <p:oleObj spid="_x0000_s1043" name="Visio" r:id="rId11" imgW="741578" imgH="947623" progId="Visio.Drawing.11">
                  <p:embed/>
                </p:oleObj>
              </mc:Choice>
              <mc:Fallback>
                <p:oleObj name="Visio" r:id="rId11" imgW="741578" imgH="947623" progId="Visio.Drawing.11">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99167" y="3947765"/>
                        <a:ext cx="675322" cy="7773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2" name="直線コネクタ 31"/>
          <p:cNvCxnSpPr/>
          <p:nvPr/>
        </p:nvCxnSpPr>
        <p:spPr bwMode="auto">
          <a:xfrm>
            <a:off x="3600937" y="3091518"/>
            <a:ext cx="3583786" cy="0"/>
          </a:xfrm>
          <a:prstGeom prst="line">
            <a:avLst/>
          </a:prstGeom>
          <a:solidFill>
            <a:schemeClr val="accent1"/>
          </a:solidFill>
          <a:ln w="57150" cap="sq" cmpd="sng" algn="ctr">
            <a:solidFill>
              <a:srgbClr val="C00000"/>
            </a:solidFill>
            <a:prstDash val="solid"/>
            <a:round/>
            <a:headEnd type="none" w="sm" len="sm"/>
            <a:tailEnd type="none" w="sm" len="sm"/>
          </a:ln>
          <a:effectLst/>
        </p:spPr>
      </p:cxnSp>
      <p:sp>
        <p:nvSpPr>
          <p:cNvPr id="33" name="テキスト ボックス 32"/>
          <p:cNvSpPr txBox="1"/>
          <p:nvPr/>
        </p:nvSpPr>
        <p:spPr>
          <a:xfrm>
            <a:off x="7184724" y="2987502"/>
            <a:ext cx="556563" cy="338554"/>
          </a:xfrm>
          <a:prstGeom prst="rect">
            <a:avLst/>
          </a:prstGeom>
          <a:noFill/>
        </p:spPr>
        <p:txBody>
          <a:bodyPr wrap="none" rtlCol="0">
            <a:spAutoFit/>
          </a:bodyPr>
          <a:lstStyle/>
          <a:p>
            <a:pPr algn="l"/>
            <a:r>
              <a:rPr kumimoji="1" lang="en-US" altLang="ja-JP" sz="1600" dirty="0">
                <a:solidFill>
                  <a:schemeClr val="bg2"/>
                </a:solidFill>
                <a:latin typeface="ヒラギノ角ゴ ProN W6"/>
                <a:ea typeface="ヒラギノ角ゴ ProN W6"/>
                <a:cs typeface="ヒラギノ角ゴ ProN W6"/>
              </a:rPr>
              <a:t>API</a:t>
            </a:r>
            <a:endParaRPr kumimoji="1" lang="ja-JP" altLang="en-US" sz="1600" dirty="0">
              <a:solidFill>
                <a:schemeClr val="bg2"/>
              </a:solidFill>
              <a:latin typeface="ヒラギノ角ゴ ProN W6"/>
              <a:ea typeface="ヒラギノ角ゴ ProN W6"/>
              <a:cs typeface="ヒラギノ角ゴ ProN W6"/>
            </a:endParaRPr>
          </a:p>
        </p:txBody>
      </p:sp>
      <p:cxnSp>
        <p:nvCxnSpPr>
          <p:cNvPr id="34" name="直線コネクタ 33"/>
          <p:cNvCxnSpPr/>
          <p:nvPr/>
        </p:nvCxnSpPr>
        <p:spPr bwMode="auto">
          <a:xfrm>
            <a:off x="3691580" y="5138679"/>
            <a:ext cx="3583786" cy="0"/>
          </a:xfrm>
          <a:prstGeom prst="line">
            <a:avLst/>
          </a:prstGeom>
          <a:solidFill>
            <a:schemeClr val="accent1"/>
          </a:solidFill>
          <a:ln w="57150" cap="sq" cmpd="sng" algn="ctr">
            <a:solidFill>
              <a:srgbClr val="C00000"/>
            </a:solidFill>
            <a:prstDash val="solid"/>
            <a:round/>
            <a:headEnd type="none" w="sm" len="sm"/>
            <a:tailEnd type="none" w="sm" len="sm"/>
          </a:ln>
          <a:effectLst/>
        </p:spPr>
      </p:cxnSp>
      <p:sp>
        <p:nvSpPr>
          <p:cNvPr id="35" name="テキスト ボックス 34"/>
          <p:cNvSpPr txBox="1"/>
          <p:nvPr/>
        </p:nvSpPr>
        <p:spPr>
          <a:xfrm>
            <a:off x="7275367" y="5034662"/>
            <a:ext cx="556563" cy="338554"/>
          </a:xfrm>
          <a:prstGeom prst="rect">
            <a:avLst/>
          </a:prstGeom>
          <a:noFill/>
        </p:spPr>
        <p:txBody>
          <a:bodyPr wrap="none" rtlCol="0">
            <a:spAutoFit/>
          </a:bodyPr>
          <a:lstStyle/>
          <a:p>
            <a:pPr algn="l"/>
            <a:r>
              <a:rPr kumimoji="1" lang="en-US" altLang="ja-JP" sz="1600" dirty="0">
                <a:solidFill>
                  <a:schemeClr val="bg2"/>
                </a:solidFill>
                <a:latin typeface="ヒラギノ角ゴ ProN W6"/>
                <a:ea typeface="ヒラギノ角ゴ ProN W6"/>
                <a:cs typeface="ヒラギノ角ゴ ProN W6"/>
              </a:rPr>
              <a:t>API</a:t>
            </a:r>
            <a:endParaRPr kumimoji="1" lang="ja-JP" altLang="en-US" sz="1600" dirty="0">
              <a:solidFill>
                <a:schemeClr val="bg2"/>
              </a:solidFill>
              <a:latin typeface="ヒラギノ角ゴ ProN W6"/>
              <a:ea typeface="ヒラギノ角ゴ ProN W6"/>
              <a:cs typeface="ヒラギノ角ゴ ProN W6"/>
            </a:endParaRPr>
          </a:p>
        </p:txBody>
      </p:sp>
    </p:spTree>
    <p:extLst>
      <p:ext uri="{BB962C8B-B14F-4D97-AF65-F5344CB8AC3E}">
        <p14:creationId xmlns:p14="http://schemas.microsoft.com/office/powerpoint/2010/main" val="13009077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外部仕様書の規定方針・特徴</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外部仕様書が</a:t>
            </a:r>
            <a:r>
              <a:rPr kumimoji="1" lang="ja-JP" altLang="en-US" u="sng" dirty="0" smtClean="0"/>
              <a:t>規定する</a:t>
            </a:r>
            <a:r>
              <a:rPr kumimoji="1" lang="ja-JP" altLang="en-US" dirty="0" smtClean="0"/>
              <a:t>もの</a:t>
            </a:r>
          </a:p>
          <a:p>
            <a:pPr lvl="1"/>
            <a:r>
              <a:rPr lang="ja-JP" altLang="en-US" dirty="0"/>
              <a:t>データ</a:t>
            </a:r>
            <a:r>
              <a:rPr lang="ja-JP" altLang="en-US" dirty="0" smtClean="0"/>
              <a:t>規格</a:t>
            </a:r>
          </a:p>
          <a:p>
            <a:pPr lvl="1"/>
            <a:r>
              <a:rPr kumimoji="1" lang="en-US" altLang="ja-JP" dirty="0" smtClean="0"/>
              <a:t>API</a:t>
            </a:r>
            <a:r>
              <a:rPr kumimoji="1" lang="ja-JP" altLang="en-US" dirty="0" smtClean="0"/>
              <a:t>規格</a:t>
            </a:r>
          </a:p>
          <a:p>
            <a:r>
              <a:rPr lang="ja-JP" altLang="en-US" dirty="0"/>
              <a:t>外部</a:t>
            </a:r>
            <a:r>
              <a:rPr lang="ja-JP" altLang="en-US" dirty="0" smtClean="0"/>
              <a:t>仕様書が</a:t>
            </a:r>
            <a:r>
              <a:rPr lang="ja-JP" altLang="en-US" u="sng" dirty="0" smtClean="0"/>
              <a:t>規定しない</a:t>
            </a:r>
            <a:r>
              <a:rPr lang="ja-JP" altLang="en-US" dirty="0" smtClean="0"/>
              <a:t>もの</a:t>
            </a:r>
          </a:p>
          <a:p>
            <a:pPr lvl="1"/>
            <a:r>
              <a:rPr kumimoji="1" lang="ja-JP" altLang="en-US" dirty="0" smtClean="0"/>
              <a:t>データベースの実装方法</a:t>
            </a:r>
          </a:p>
          <a:p>
            <a:pPr lvl="1"/>
            <a:r>
              <a:rPr lang="ja-JP" altLang="en-US" dirty="0" smtClean="0"/>
              <a:t>システムの実装方法</a:t>
            </a:r>
          </a:p>
          <a:p>
            <a:r>
              <a:rPr lang="ja-JP" altLang="en-US" dirty="0" smtClean="0"/>
              <a:t>既存の規格との互換性を考慮</a:t>
            </a:r>
          </a:p>
          <a:p>
            <a:r>
              <a:rPr lang="ja-JP" altLang="en-US" dirty="0" smtClean="0"/>
              <a:t>規格の選択利用・拡張の許容</a:t>
            </a:r>
          </a:p>
          <a:p>
            <a:pPr lvl="1"/>
            <a:r>
              <a:rPr kumimoji="1" lang="ja-JP" altLang="en-US" dirty="0"/>
              <a:t>外部</a:t>
            </a:r>
            <a:r>
              <a:rPr kumimoji="1" lang="ja-JP" altLang="en-US" dirty="0" smtClean="0"/>
              <a:t>仕様書に記載された機能のうち</a:t>
            </a:r>
            <a:br>
              <a:rPr kumimoji="1" lang="ja-JP" altLang="en-US" dirty="0" smtClean="0"/>
            </a:br>
            <a:r>
              <a:rPr kumimoji="1" lang="ja-JP" altLang="en-US" dirty="0" smtClean="0"/>
              <a:t>必要なものを選択して、アプリケー</a:t>
            </a:r>
            <a:br>
              <a:rPr kumimoji="1" lang="ja-JP" altLang="en-US" dirty="0" smtClean="0"/>
            </a:br>
            <a:r>
              <a:rPr kumimoji="1" lang="ja-JP" altLang="en-US" dirty="0" smtClean="0"/>
              <a:t>ションやサーバを実装してよい。</a:t>
            </a:r>
          </a:p>
          <a:p>
            <a:pPr lvl="1"/>
            <a:r>
              <a:rPr lang="ja-JP" altLang="en-US" dirty="0" smtClean="0"/>
              <a:t>ユーザビリティの確保や性能向上の</a:t>
            </a:r>
            <a:br>
              <a:rPr lang="ja-JP" altLang="en-US" dirty="0" smtClean="0"/>
            </a:br>
            <a:r>
              <a:rPr lang="ja-JP" altLang="en-US" dirty="0" smtClean="0"/>
              <a:t>ため、独自の拡張を行ってよい。</a:t>
            </a:r>
          </a:p>
          <a:p>
            <a:pPr lvl="1"/>
            <a:r>
              <a:rPr kumimoji="1" lang="ja-JP" altLang="en-US" dirty="0" smtClean="0"/>
              <a:t>ただし、これらの選択・拡張に関する</a:t>
            </a:r>
            <a:br>
              <a:rPr kumimoji="1" lang="ja-JP" altLang="en-US" dirty="0" smtClean="0"/>
            </a:br>
            <a:r>
              <a:rPr kumimoji="1" lang="ja-JP" altLang="en-US" dirty="0" smtClean="0"/>
              <a:t>仕様を開発者に提示すべき。</a:t>
            </a:r>
            <a:endParaRPr kumimoji="1" lang="ja-JP" altLang="en-US" dirty="0"/>
          </a:p>
        </p:txBody>
      </p:sp>
      <p:sp>
        <p:nvSpPr>
          <p:cNvPr id="4" name="スライド番号プレースホルダー 3"/>
          <p:cNvSpPr>
            <a:spLocks noGrp="1"/>
          </p:cNvSpPr>
          <p:nvPr>
            <p:ph type="sldNum" sz="quarter" idx="10"/>
          </p:nvPr>
        </p:nvSpPr>
        <p:spPr/>
        <p:txBody>
          <a:bodyPr/>
          <a:lstStyle/>
          <a:p>
            <a:fld id="{C140608F-B86E-B348-B2D5-58A4308397F8}" type="slidenum">
              <a:rPr lang="ja-JP" altLang="en-US" smtClean="0"/>
              <a:pPr/>
              <a:t>13</a:t>
            </a:fld>
            <a:endParaRPr lang="ja-JP" altLang="en-US"/>
          </a:p>
        </p:txBody>
      </p:sp>
      <p:graphicFrame>
        <p:nvGraphicFramePr>
          <p:cNvPr id="5" name="オブジェクト 4"/>
          <p:cNvGraphicFramePr>
            <a:graphicFrameLocks noChangeAspect="1"/>
          </p:cNvGraphicFramePr>
          <p:nvPr>
            <p:extLst/>
          </p:nvPr>
        </p:nvGraphicFramePr>
        <p:xfrm>
          <a:off x="5377559" y="2716681"/>
          <a:ext cx="540594" cy="771630"/>
        </p:xfrm>
        <a:graphic>
          <a:graphicData uri="http://schemas.openxmlformats.org/presentationml/2006/ole">
            <mc:AlternateContent xmlns:mc="http://schemas.openxmlformats.org/markup-compatibility/2006">
              <mc:Choice xmlns:v="urn:schemas-microsoft-com:vml" Requires="v">
                <p:oleObj spid="_x0000_s2074" name="Visio" r:id="rId3" imgW="741578" imgH="947623" progId="Visio.Drawing.11">
                  <p:embed/>
                </p:oleObj>
              </mc:Choice>
              <mc:Fallback>
                <p:oleObj name="Visio" r:id="rId3" imgW="741578" imgH="947623" progId="Visio.Drawing.1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7559" y="2716681"/>
                        <a:ext cx="540594" cy="7716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円柱 5"/>
          <p:cNvSpPr/>
          <p:nvPr/>
        </p:nvSpPr>
        <p:spPr>
          <a:xfrm>
            <a:off x="5877062" y="3325388"/>
            <a:ext cx="454093" cy="45653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DB</a:t>
            </a:r>
            <a:endParaRPr kumimoji="1"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7" name="カギ線コネクタ 6"/>
          <p:cNvCxnSpPr>
            <a:stCxn id="6" idx="1"/>
            <a:endCxn id="5" idx="3"/>
          </p:cNvCxnSpPr>
          <p:nvPr/>
        </p:nvCxnSpPr>
        <p:spPr>
          <a:xfrm rot="16200000" flipV="1">
            <a:off x="5899684" y="3120965"/>
            <a:ext cx="222892" cy="185954"/>
          </a:xfrm>
          <a:prstGeom prst="bentConnector2">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bwMode="auto">
          <a:xfrm>
            <a:off x="5195923" y="2564504"/>
            <a:ext cx="1431751" cy="0"/>
          </a:xfrm>
          <a:prstGeom prst="line">
            <a:avLst/>
          </a:prstGeom>
          <a:solidFill>
            <a:schemeClr val="accent1"/>
          </a:solidFill>
          <a:ln w="57150" cap="sq" cmpd="sng" algn="ctr">
            <a:solidFill>
              <a:srgbClr val="C00000"/>
            </a:solidFill>
            <a:prstDash val="solid"/>
            <a:round/>
            <a:headEnd type="none" w="sm" len="sm"/>
            <a:tailEnd type="none" w="sm" len="sm"/>
          </a:ln>
          <a:effectLst/>
        </p:spPr>
      </p:cxnSp>
      <p:sp>
        <p:nvSpPr>
          <p:cNvPr id="9" name="テキスト ボックス 8"/>
          <p:cNvSpPr txBox="1"/>
          <p:nvPr/>
        </p:nvSpPr>
        <p:spPr>
          <a:xfrm>
            <a:off x="6142458" y="2264805"/>
            <a:ext cx="486030" cy="307777"/>
          </a:xfrm>
          <a:prstGeom prst="rect">
            <a:avLst/>
          </a:prstGeom>
          <a:noFill/>
        </p:spPr>
        <p:txBody>
          <a:bodyPr wrap="none" rtlCol="0">
            <a:spAutoFit/>
          </a:bodyPr>
          <a:lstStyle/>
          <a:p>
            <a:pPr algn="l"/>
            <a:r>
              <a:rPr kumimoji="1"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API</a:t>
            </a:r>
            <a:endParaRPr kumimoji="1"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 name="Picture 2" descr="C:\Users\shindo\Pictures\materials\PicturesFromWeb\t_kiki01_smartphone.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441623" y="1631024"/>
            <a:ext cx="412466" cy="770770"/>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直線矢印コネクタ 10"/>
          <p:cNvCxnSpPr/>
          <p:nvPr/>
        </p:nvCxnSpPr>
        <p:spPr>
          <a:xfrm>
            <a:off x="5647856" y="2401793"/>
            <a:ext cx="0" cy="314888"/>
          </a:xfrm>
          <a:prstGeom prst="straightConnector1">
            <a:avLst/>
          </a:prstGeom>
          <a:ln>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bwMode="auto">
          <a:xfrm>
            <a:off x="5214104" y="4270552"/>
            <a:ext cx="1413570" cy="0"/>
          </a:xfrm>
          <a:prstGeom prst="line">
            <a:avLst/>
          </a:prstGeom>
          <a:solidFill>
            <a:schemeClr val="accent1"/>
          </a:solidFill>
          <a:ln w="57150" cap="sq" cmpd="sng" algn="ctr">
            <a:solidFill>
              <a:srgbClr val="C00000"/>
            </a:solidFill>
            <a:prstDash val="solid"/>
            <a:round/>
            <a:headEnd type="none" w="sm" len="sm"/>
            <a:tailEnd type="none" w="sm" len="sm"/>
          </a:ln>
          <a:effectLst/>
        </p:spPr>
      </p:cxnSp>
      <p:sp>
        <p:nvSpPr>
          <p:cNvPr id="13" name="テキスト ボックス 12"/>
          <p:cNvSpPr txBox="1"/>
          <p:nvPr/>
        </p:nvSpPr>
        <p:spPr>
          <a:xfrm>
            <a:off x="6198702" y="3957978"/>
            <a:ext cx="486030" cy="307777"/>
          </a:xfrm>
          <a:prstGeom prst="rect">
            <a:avLst/>
          </a:prstGeom>
          <a:noFill/>
        </p:spPr>
        <p:txBody>
          <a:bodyPr wrap="none" rtlCol="0">
            <a:spAutoFit/>
          </a:bodyPr>
          <a:lstStyle/>
          <a:p>
            <a:pPr algn="l"/>
            <a:r>
              <a:rPr kumimoji="1"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API</a:t>
            </a:r>
            <a:endParaRPr kumimoji="1"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4" name="Picture 2" descr="FieldSerevr2_002a"/>
          <p:cNvPicPr>
            <a:picLocks noChangeAspect="1" noChangeArrowheads="1"/>
          </p:cNvPicPr>
          <p:nvPr/>
        </p:nvPicPr>
        <p:blipFill>
          <a:blip r:embed="rId6" cstate="print"/>
          <a:srcRect/>
          <a:stretch>
            <a:fillRect/>
          </a:stretch>
        </p:blipFill>
        <p:spPr bwMode="auto">
          <a:xfrm>
            <a:off x="5186936" y="5186787"/>
            <a:ext cx="426001" cy="631016"/>
          </a:xfrm>
          <a:prstGeom prst="rect">
            <a:avLst/>
          </a:prstGeom>
          <a:ln>
            <a:noFill/>
          </a:ln>
          <a:effectLst>
            <a:softEdge rad="112500"/>
          </a:effectLst>
        </p:spPr>
      </p:pic>
      <p:pic>
        <p:nvPicPr>
          <p:cNvPr id="15" name="図 39"/>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86250" y="5227411"/>
            <a:ext cx="412453" cy="644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6" name="直線矢印コネクタ 15"/>
          <p:cNvCxnSpPr>
            <a:stCxn id="5" idx="2"/>
            <a:endCxn id="14" idx="0"/>
          </p:cNvCxnSpPr>
          <p:nvPr/>
        </p:nvCxnSpPr>
        <p:spPr>
          <a:xfrm flipH="1">
            <a:off x="5399936" y="3488313"/>
            <a:ext cx="247920" cy="1698475"/>
          </a:xfrm>
          <a:prstGeom prst="straightConnector1">
            <a:avLst/>
          </a:prstGeom>
          <a:ln>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5" idx="2"/>
            <a:endCxn id="15" idx="0"/>
          </p:cNvCxnSpPr>
          <p:nvPr/>
        </p:nvCxnSpPr>
        <p:spPr>
          <a:xfrm>
            <a:off x="5647857" y="3488312"/>
            <a:ext cx="344619" cy="1739100"/>
          </a:xfrm>
          <a:prstGeom prst="straightConnector1">
            <a:avLst/>
          </a:prstGeom>
          <a:ln>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5849737" y="2716681"/>
            <a:ext cx="1313180" cy="430887"/>
          </a:xfrm>
          <a:prstGeom prst="rect">
            <a:avLst/>
          </a:prstGeom>
          <a:noFill/>
        </p:spPr>
        <p:txBody>
          <a:bodyPr wrap="none" rtlCol="0">
            <a:spAutoFit/>
          </a:bodyPr>
          <a:lstStyle/>
          <a:p>
            <a:r>
              <a:rPr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情報流通連携基盤</a:t>
            </a:r>
          </a:p>
          <a:p>
            <a:r>
              <a:rPr kumimoji="1"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システム</a:t>
            </a:r>
          </a:p>
        </p:txBody>
      </p:sp>
      <p:graphicFrame>
        <p:nvGraphicFramePr>
          <p:cNvPr id="19" name="オブジェクト 18"/>
          <p:cNvGraphicFramePr>
            <a:graphicFrameLocks noChangeAspect="1"/>
          </p:cNvGraphicFramePr>
          <p:nvPr>
            <p:extLst/>
          </p:nvPr>
        </p:nvGraphicFramePr>
        <p:xfrm>
          <a:off x="7689926" y="3812225"/>
          <a:ext cx="540594" cy="771630"/>
        </p:xfrm>
        <a:graphic>
          <a:graphicData uri="http://schemas.openxmlformats.org/presentationml/2006/ole">
            <mc:AlternateContent xmlns:mc="http://schemas.openxmlformats.org/markup-compatibility/2006">
              <mc:Choice xmlns:v="urn:schemas-microsoft-com:vml" Requires="v">
                <p:oleObj spid="_x0000_s2075" name="Visio" r:id="rId8" imgW="741578" imgH="947623" progId="Visio.Drawing.11">
                  <p:embed/>
                </p:oleObj>
              </mc:Choice>
              <mc:Fallback>
                <p:oleObj name="Visio" r:id="rId8" imgW="741578" imgH="947623" progId="Visio.Drawing.1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9926" y="3812225"/>
                        <a:ext cx="540594" cy="7716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オブジェクト 19"/>
          <p:cNvGraphicFramePr>
            <a:graphicFrameLocks noChangeAspect="1"/>
          </p:cNvGraphicFramePr>
          <p:nvPr>
            <p:extLst/>
          </p:nvPr>
        </p:nvGraphicFramePr>
        <p:xfrm>
          <a:off x="7689926" y="2838524"/>
          <a:ext cx="540594" cy="771630"/>
        </p:xfrm>
        <a:graphic>
          <a:graphicData uri="http://schemas.openxmlformats.org/presentationml/2006/ole">
            <mc:AlternateContent xmlns:mc="http://schemas.openxmlformats.org/markup-compatibility/2006">
              <mc:Choice xmlns:v="urn:schemas-microsoft-com:vml" Requires="v">
                <p:oleObj spid="_x0000_s2076" name="Visio" r:id="rId9" imgW="741578" imgH="947623" progId="Visio.Drawing.11">
                  <p:embed/>
                </p:oleObj>
              </mc:Choice>
              <mc:Fallback>
                <p:oleObj name="Visio" r:id="rId9" imgW="741578" imgH="947623" progId="Visio.Drawing.1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9926" y="2838524"/>
                        <a:ext cx="540594" cy="7716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円柱 20"/>
          <p:cNvSpPr/>
          <p:nvPr/>
        </p:nvSpPr>
        <p:spPr>
          <a:xfrm>
            <a:off x="8285989" y="4475567"/>
            <a:ext cx="454093" cy="45653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DB</a:t>
            </a:r>
            <a:endParaRPr kumimoji="1"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22" name="カギ線コネクタ 21"/>
          <p:cNvCxnSpPr>
            <a:stCxn id="21" idx="1"/>
            <a:endCxn id="19" idx="3"/>
          </p:cNvCxnSpPr>
          <p:nvPr/>
        </p:nvCxnSpPr>
        <p:spPr>
          <a:xfrm rot="16200000" flipV="1">
            <a:off x="8233014" y="4195546"/>
            <a:ext cx="277528" cy="282514"/>
          </a:xfrm>
          <a:prstGeom prst="bentConnector2">
            <a:avLst/>
          </a:prstGeom>
          <a:ln>
            <a:solidFill>
              <a:schemeClr val="accent2"/>
            </a:solidFill>
          </a:ln>
        </p:spPr>
        <p:style>
          <a:lnRef idx="1">
            <a:schemeClr val="accent1"/>
          </a:lnRef>
          <a:fillRef idx="0">
            <a:schemeClr val="accent1"/>
          </a:fillRef>
          <a:effectRef idx="0">
            <a:schemeClr val="accent1"/>
          </a:effectRef>
          <a:fontRef idx="minor">
            <a:schemeClr val="tx1"/>
          </a:fontRef>
        </p:style>
      </p:cxnSp>
      <p:pic>
        <p:nvPicPr>
          <p:cNvPr id="23" name="Picture 2" descr="FieldSerevr2_002a"/>
          <p:cNvPicPr>
            <a:picLocks noChangeAspect="1" noChangeArrowheads="1"/>
          </p:cNvPicPr>
          <p:nvPr/>
        </p:nvPicPr>
        <p:blipFill>
          <a:blip r:embed="rId6" cstate="print"/>
          <a:srcRect/>
          <a:stretch>
            <a:fillRect/>
          </a:stretch>
        </p:blipFill>
        <p:spPr bwMode="auto">
          <a:xfrm>
            <a:off x="7519241" y="5186787"/>
            <a:ext cx="426001" cy="631016"/>
          </a:xfrm>
          <a:prstGeom prst="rect">
            <a:avLst/>
          </a:prstGeom>
          <a:ln>
            <a:noFill/>
          </a:ln>
          <a:effectLst>
            <a:softEdge rad="112500"/>
          </a:effectLst>
        </p:spPr>
      </p:pic>
      <p:pic>
        <p:nvPicPr>
          <p:cNvPr id="24" name="図 39"/>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18555" y="5227411"/>
            <a:ext cx="412453" cy="644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2" descr="C:\Users\shindo\Pictures\materials\PicturesFromWeb\t_kiki01_smartphone.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53990" y="1631024"/>
            <a:ext cx="412466" cy="770770"/>
          </a:xfrm>
          <a:prstGeom prst="rect">
            <a:avLst/>
          </a:prstGeom>
          <a:noFill/>
          <a:extLst>
            <a:ext uri="{909E8E84-426E-40DD-AFC4-6F175D3DCCD1}">
              <a14:hiddenFill xmlns:a14="http://schemas.microsoft.com/office/drawing/2010/main">
                <a:solidFill>
                  <a:srgbClr val="FFFFFF"/>
                </a:solidFill>
              </a14:hiddenFill>
            </a:ext>
          </a:extLst>
        </p:spPr>
      </p:pic>
      <p:sp>
        <p:nvSpPr>
          <p:cNvPr id="26" name="テキスト ボックス 25"/>
          <p:cNvSpPr txBox="1"/>
          <p:nvPr/>
        </p:nvSpPr>
        <p:spPr>
          <a:xfrm>
            <a:off x="8187140" y="2711919"/>
            <a:ext cx="1313180" cy="430887"/>
          </a:xfrm>
          <a:prstGeom prst="rect">
            <a:avLst/>
          </a:prstGeom>
          <a:noFill/>
        </p:spPr>
        <p:txBody>
          <a:bodyPr wrap="none" rtlCol="0">
            <a:spAutoFit/>
          </a:bodyPr>
          <a:lstStyle/>
          <a:p>
            <a:r>
              <a:rPr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情報流通連携基盤</a:t>
            </a:r>
          </a:p>
          <a:p>
            <a:r>
              <a:rPr kumimoji="1"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システム</a:t>
            </a:r>
          </a:p>
        </p:txBody>
      </p:sp>
      <p:cxnSp>
        <p:nvCxnSpPr>
          <p:cNvPr id="27" name="直線矢印コネクタ 26"/>
          <p:cNvCxnSpPr/>
          <p:nvPr/>
        </p:nvCxnSpPr>
        <p:spPr>
          <a:xfrm>
            <a:off x="7960223" y="2401794"/>
            <a:ext cx="0" cy="436731"/>
          </a:xfrm>
          <a:prstGeom prst="straightConnector1">
            <a:avLst/>
          </a:prstGeom>
          <a:ln>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20" idx="2"/>
            <a:endCxn id="19" idx="0"/>
          </p:cNvCxnSpPr>
          <p:nvPr/>
        </p:nvCxnSpPr>
        <p:spPr>
          <a:xfrm>
            <a:off x="7960223" y="3610154"/>
            <a:ext cx="0" cy="202070"/>
          </a:xfrm>
          <a:prstGeom prst="straightConnector1">
            <a:avLst/>
          </a:prstGeom>
          <a:ln>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19" idx="2"/>
            <a:endCxn id="23" idx="0"/>
          </p:cNvCxnSpPr>
          <p:nvPr/>
        </p:nvCxnSpPr>
        <p:spPr>
          <a:xfrm flipH="1">
            <a:off x="7732242" y="4583855"/>
            <a:ext cx="227983" cy="602932"/>
          </a:xfrm>
          <a:prstGeom prst="straightConnector1">
            <a:avLst/>
          </a:prstGeom>
          <a:ln>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19" idx="2"/>
            <a:endCxn id="24" idx="0"/>
          </p:cNvCxnSpPr>
          <p:nvPr/>
        </p:nvCxnSpPr>
        <p:spPr>
          <a:xfrm>
            <a:off x="7960224" y="4583855"/>
            <a:ext cx="364557" cy="643556"/>
          </a:xfrm>
          <a:prstGeom prst="straightConnector1">
            <a:avLst/>
          </a:prstGeom>
          <a:ln>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8195517" y="3796218"/>
            <a:ext cx="1313180" cy="430887"/>
          </a:xfrm>
          <a:prstGeom prst="rect">
            <a:avLst/>
          </a:prstGeom>
          <a:noFill/>
        </p:spPr>
        <p:txBody>
          <a:bodyPr wrap="none" rtlCol="0">
            <a:spAutoFit/>
          </a:bodyPr>
          <a:lstStyle/>
          <a:p>
            <a:r>
              <a:rPr kumimoji="1"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（既存の）</a:t>
            </a:r>
          </a:p>
          <a:p>
            <a:r>
              <a:rPr kumimoji="1"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データ管理サーバ</a:t>
            </a:r>
          </a:p>
        </p:txBody>
      </p:sp>
      <p:sp>
        <p:nvSpPr>
          <p:cNvPr id="32" name="テキスト ボックス 31"/>
          <p:cNvSpPr txBox="1"/>
          <p:nvPr/>
        </p:nvSpPr>
        <p:spPr>
          <a:xfrm>
            <a:off x="5133935" y="5896305"/>
            <a:ext cx="1313180" cy="261610"/>
          </a:xfrm>
          <a:prstGeom prst="rect">
            <a:avLst/>
          </a:prstGeom>
          <a:noFill/>
        </p:spPr>
        <p:txBody>
          <a:bodyPr wrap="none" rtlCol="0">
            <a:spAutoFit/>
          </a:bodyPr>
          <a:lstStyle/>
          <a:p>
            <a:r>
              <a:rPr kumimoji="1"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センサ等の情報源</a:t>
            </a:r>
          </a:p>
        </p:txBody>
      </p:sp>
      <p:sp>
        <p:nvSpPr>
          <p:cNvPr id="33" name="テキスト ボックス 32"/>
          <p:cNvSpPr txBox="1"/>
          <p:nvPr/>
        </p:nvSpPr>
        <p:spPr>
          <a:xfrm>
            <a:off x="5189480" y="1414212"/>
            <a:ext cx="1313180" cy="261610"/>
          </a:xfrm>
          <a:prstGeom prst="rect">
            <a:avLst/>
          </a:prstGeom>
          <a:noFill/>
        </p:spPr>
        <p:txBody>
          <a:bodyPr wrap="none" rtlCol="0">
            <a:spAutoFit/>
          </a:bodyPr>
          <a:lstStyle/>
          <a:p>
            <a:r>
              <a:rPr kumimoji="1"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アプリケーション</a:t>
            </a:r>
          </a:p>
        </p:txBody>
      </p:sp>
      <p:sp>
        <p:nvSpPr>
          <p:cNvPr id="34" name="テキスト ボックス 33"/>
          <p:cNvSpPr txBox="1"/>
          <p:nvPr/>
        </p:nvSpPr>
        <p:spPr>
          <a:xfrm>
            <a:off x="7528233" y="1413163"/>
            <a:ext cx="1313180" cy="261610"/>
          </a:xfrm>
          <a:prstGeom prst="rect">
            <a:avLst/>
          </a:prstGeom>
          <a:noFill/>
        </p:spPr>
        <p:txBody>
          <a:bodyPr wrap="none" rtlCol="0">
            <a:spAutoFit/>
          </a:bodyPr>
          <a:lstStyle/>
          <a:p>
            <a:r>
              <a:rPr kumimoji="1"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アプリケーション</a:t>
            </a:r>
          </a:p>
        </p:txBody>
      </p:sp>
      <p:cxnSp>
        <p:nvCxnSpPr>
          <p:cNvPr id="35" name="直線コネクタ 34"/>
          <p:cNvCxnSpPr/>
          <p:nvPr/>
        </p:nvCxnSpPr>
        <p:spPr bwMode="auto">
          <a:xfrm>
            <a:off x="7266490" y="2554991"/>
            <a:ext cx="1431751" cy="0"/>
          </a:xfrm>
          <a:prstGeom prst="line">
            <a:avLst/>
          </a:prstGeom>
          <a:solidFill>
            <a:schemeClr val="accent1"/>
          </a:solidFill>
          <a:ln w="57150" cap="sq" cmpd="sng" algn="ctr">
            <a:solidFill>
              <a:srgbClr val="C00000"/>
            </a:solidFill>
            <a:prstDash val="solid"/>
            <a:round/>
            <a:headEnd type="none" w="sm" len="sm"/>
            <a:tailEnd type="none" w="sm" len="sm"/>
          </a:ln>
          <a:effectLst/>
        </p:spPr>
      </p:cxnSp>
      <p:sp>
        <p:nvSpPr>
          <p:cNvPr id="36" name="テキスト ボックス 35"/>
          <p:cNvSpPr txBox="1"/>
          <p:nvPr/>
        </p:nvSpPr>
        <p:spPr>
          <a:xfrm>
            <a:off x="8287992" y="2264805"/>
            <a:ext cx="486030" cy="307777"/>
          </a:xfrm>
          <a:prstGeom prst="rect">
            <a:avLst/>
          </a:prstGeom>
          <a:noFill/>
        </p:spPr>
        <p:txBody>
          <a:bodyPr wrap="none" rtlCol="0">
            <a:spAutoFit/>
          </a:bodyPr>
          <a:lstStyle/>
          <a:p>
            <a:pPr algn="l"/>
            <a:r>
              <a:rPr kumimoji="1"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API</a:t>
            </a:r>
            <a:endParaRPr kumimoji="1"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テキスト ボックス 36"/>
          <p:cNvSpPr txBox="1"/>
          <p:nvPr/>
        </p:nvSpPr>
        <p:spPr>
          <a:xfrm>
            <a:off x="7504939" y="5846424"/>
            <a:ext cx="1313180" cy="261610"/>
          </a:xfrm>
          <a:prstGeom prst="rect">
            <a:avLst/>
          </a:prstGeom>
          <a:noFill/>
        </p:spPr>
        <p:txBody>
          <a:bodyPr wrap="none" rtlCol="0">
            <a:spAutoFit/>
          </a:bodyPr>
          <a:lstStyle/>
          <a:p>
            <a:r>
              <a:rPr kumimoji="1" lang="ja-JP" altLang="en-US" sz="11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センサ等の情報源</a:t>
            </a:r>
          </a:p>
        </p:txBody>
      </p:sp>
    </p:spTree>
    <p:extLst>
      <p:ext uri="{BB962C8B-B14F-4D97-AF65-F5344CB8AC3E}">
        <p14:creationId xmlns:p14="http://schemas.microsoft.com/office/powerpoint/2010/main" val="15608366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外部仕様書の規定内容</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データ規格（</a:t>
            </a:r>
            <a:r>
              <a:rPr kumimoji="1" lang="en-US" altLang="ja-JP" dirty="0" smtClean="0"/>
              <a:t>ODDP</a:t>
            </a:r>
            <a:r>
              <a:rPr kumimoji="1" lang="ja-JP" altLang="en-US" dirty="0" smtClean="0"/>
              <a:t>データ規格）</a:t>
            </a:r>
          </a:p>
          <a:p>
            <a:pPr lvl="1"/>
            <a:r>
              <a:rPr lang="ja-JP" altLang="en-US" dirty="0" smtClean="0"/>
              <a:t>データモデルは、</a:t>
            </a:r>
            <a:r>
              <a:rPr lang="en-US" altLang="ja-JP" dirty="0" smtClean="0"/>
              <a:t>RDF</a:t>
            </a:r>
            <a:r>
              <a:rPr lang="ja-JP" altLang="en-US" dirty="0" smtClean="0"/>
              <a:t>データモデルに準拠する。</a:t>
            </a:r>
          </a:p>
          <a:p>
            <a:pPr lvl="1"/>
            <a:r>
              <a:rPr kumimoji="1" lang="ja-JP" altLang="en-US" dirty="0" smtClean="0"/>
              <a:t>表現形式は、</a:t>
            </a:r>
            <a:r>
              <a:rPr kumimoji="1" lang="en-US" altLang="ja-JP" dirty="0" smtClean="0"/>
              <a:t>RDF/XML</a:t>
            </a:r>
            <a:r>
              <a:rPr kumimoji="1" lang="ja-JP" altLang="en-US" dirty="0" err="1" smtClean="0"/>
              <a:t>、</a:t>
            </a:r>
            <a:r>
              <a:rPr kumimoji="1" lang="en-US" altLang="ja-JP" dirty="0" smtClean="0"/>
              <a:t>Notation3</a:t>
            </a:r>
            <a:r>
              <a:rPr kumimoji="1" lang="ja-JP" altLang="en-US" dirty="0" err="1" smtClean="0"/>
              <a:t>、</a:t>
            </a:r>
            <a:r>
              <a:rPr kumimoji="1" lang="en-US" altLang="ja-JP" dirty="0" smtClean="0"/>
              <a:t>N-Triples</a:t>
            </a:r>
            <a:r>
              <a:rPr kumimoji="1" lang="ja-JP" altLang="en-US" dirty="0" err="1" smtClean="0"/>
              <a:t>、</a:t>
            </a:r>
            <a:r>
              <a:rPr kumimoji="1" lang="en-US" altLang="ja-JP" dirty="0" smtClean="0"/>
              <a:t>Turtle</a:t>
            </a:r>
            <a:r>
              <a:rPr kumimoji="1" lang="ja-JP" altLang="en-US" dirty="0" smtClean="0"/>
              <a:t>などを利用する。</a:t>
            </a:r>
          </a:p>
          <a:p>
            <a:pPr lvl="1"/>
            <a:r>
              <a:rPr lang="ja-JP" altLang="en-US" dirty="0"/>
              <a:t>データの</a:t>
            </a:r>
            <a:r>
              <a:rPr lang="ja-JP" altLang="en-US" dirty="0" smtClean="0"/>
              <a:t>意味を共通に理解するための辞書である、ボキャブラリを規定する。</a:t>
            </a:r>
            <a:endParaRPr lang="en-US" altLang="ja-JP" dirty="0" smtClean="0"/>
          </a:p>
          <a:p>
            <a:pPr lvl="2"/>
            <a:r>
              <a:rPr lang="ja-JP" altLang="en-US" dirty="0" smtClean="0"/>
              <a:t>ただし、個々のボキャブラリの規定は「ボキャブラリ管理サイト」で行い、本仕様書に含まない。</a:t>
            </a:r>
            <a:endParaRPr lang="en-US" altLang="ja-JP" dirty="0" smtClean="0"/>
          </a:p>
          <a:p>
            <a:r>
              <a:rPr kumimoji="1" lang="en-US" altLang="ja-JP" dirty="0" smtClean="0"/>
              <a:t>API</a:t>
            </a:r>
            <a:r>
              <a:rPr kumimoji="1" lang="ja-JP" altLang="en-US" dirty="0" smtClean="0"/>
              <a:t>規格（</a:t>
            </a:r>
            <a:r>
              <a:rPr kumimoji="1" lang="en-US" altLang="ja-JP" dirty="0" smtClean="0"/>
              <a:t>ODDP API</a:t>
            </a:r>
            <a:r>
              <a:rPr kumimoji="1" lang="ja-JP" altLang="en-US" dirty="0" smtClean="0"/>
              <a:t>規格）</a:t>
            </a:r>
          </a:p>
          <a:p>
            <a:pPr lvl="1"/>
            <a:r>
              <a:rPr lang="en-US" altLang="ja-JP" dirty="0" smtClean="0"/>
              <a:t>2</a:t>
            </a:r>
            <a:r>
              <a:rPr lang="ja-JP" altLang="en-US" dirty="0" smtClean="0"/>
              <a:t>種類の</a:t>
            </a:r>
            <a:r>
              <a:rPr lang="en-US" altLang="ja-JP" dirty="0" smtClean="0"/>
              <a:t>API</a:t>
            </a:r>
            <a:r>
              <a:rPr lang="ja-JP" altLang="en-US" dirty="0" smtClean="0"/>
              <a:t>規格を規定する。</a:t>
            </a:r>
          </a:p>
          <a:p>
            <a:pPr marL="876066" lvl="2" indent="-342900">
              <a:buFont typeface="+mj-lt"/>
              <a:buAutoNum type="arabicPeriod"/>
            </a:pPr>
            <a:r>
              <a:rPr lang="en-US" altLang="ja-JP" dirty="0" smtClean="0"/>
              <a:t>SPARQL</a:t>
            </a:r>
            <a:r>
              <a:rPr lang="ja-JP" altLang="en-US" dirty="0" smtClean="0"/>
              <a:t>ベースの</a:t>
            </a:r>
            <a:r>
              <a:rPr lang="en-US" altLang="ja-JP" dirty="0" smtClean="0"/>
              <a:t>API</a:t>
            </a:r>
          </a:p>
          <a:p>
            <a:pPr marL="876066" lvl="2" indent="-342900">
              <a:buFont typeface="+mj-lt"/>
              <a:buAutoNum type="arabicPeriod"/>
            </a:pPr>
            <a:r>
              <a:rPr kumimoji="1" lang="en-US" altLang="ja-JP" dirty="0" smtClean="0"/>
              <a:t>REST</a:t>
            </a:r>
            <a:r>
              <a:rPr kumimoji="1" lang="ja-JP" altLang="en-US" dirty="0" smtClean="0"/>
              <a:t>ベースの</a:t>
            </a:r>
            <a:r>
              <a:rPr kumimoji="1" lang="en-US" altLang="ja-JP" dirty="0" smtClean="0"/>
              <a:t>API</a:t>
            </a:r>
            <a:endParaRPr kumimoji="1" lang="ja-JP" altLang="en-US" dirty="0" smtClean="0"/>
          </a:p>
        </p:txBody>
      </p:sp>
      <p:sp>
        <p:nvSpPr>
          <p:cNvPr id="4" name="スライド番号プレースホルダー 3"/>
          <p:cNvSpPr>
            <a:spLocks noGrp="1"/>
          </p:cNvSpPr>
          <p:nvPr>
            <p:ph type="sldNum" sz="quarter" idx="10"/>
          </p:nvPr>
        </p:nvSpPr>
        <p:spPr/>
        <p:txBody>
          <a:bodyPr/>
          <a:lstStyle/>
          <a:p>
            <a:fld id="{C140608F-B86E-B348-B2D5-58A4308397F8}" type="slidenum">
              <a:rPr lang="ja-JP" altLang="en-US" smtClean="0"/>
              <a:pPr/>
              <a:t>14</a:t>
            </a:fld>
            <a:endParaRPr lang="ja-JP" altLang="en-US"/>
          </a:p>
        </p:txBody>
      </p:sp>
    </p:spTree>
    <p:extLst>
      <p:ext uri="{BB962C8B-B14F-4D97-AF65-F5344CB8AC3E}">
        <p14:creationId xmlns:p14="http://schemas.microsoft.com/office/powerpoint/2010/main" val="4009980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en-US" altLang="ja-JP" dirty="0" smtClean="0"/>
              <a:t>ODDP</a:t>
            </a:r>
            <a:r>
              <a:rPr lang="ja-JP" altLang="en-US" dirty="0" smtClean="0"/>
              <a:t>データ規格</a:t>
            </a:r>
            <a:endParaRPr kumimoji="1" lang="ja-JP" altLang="en-US" dirty="0"/>
          </a:p>
        </p:txBody>
      </p:sp>
      <p:sp>
        <p:nvSpPr>
          <p:cNvPr id="8" name="コンテンツ プレースホルダー 7"/>
          <p:cNvSpPr>
            <a:spLocks noGrp="1"/>
          </p:cNvSpPr>
          <p:nvPr>
            <p:ph idx="1"/>
          </p:nvPr>
        </p:nvSpPr>
        <p:spPr/>
        <p:txBody>
          <a:bodyPr>
            <a:normAutofit/>
          </a:bodyPr>
          <a:lstStyle/>
          <a:p>
            <a:r>
              <a:rPr lang="ja-JP" altLang="en-US" dirty="0" smtClean="0"/>
              <a:t>データモデル</a:t>
            </a:r>
          </a:p>
          <a:p>
            <a:pPr lvl="1"/>
            <a:r>
              <a:rPr lang="en-US" altLang="ja-JP" dirty="0" smtClean="0"/>
              <a:t>RDF</a:t>
            </a:r>
            <a:r>
              <a:rPr lang="ja-JP" altLang="en-US" dirty="0" smtClean="0"/>
              <a:t>モデルに準拠する。</a:t>
            </a:r>
          </a:p>
          <a:p>
            <a:r>
              <a:rPr lang="ja-JP" altLang="en-US" dirty="0"/>
              <a:t>表現形式</a:t>
            </a:r>
            <a:endParaRPr lang="ja-JP" altLang="en-US" dirty="0" smtClean="0"/>
          </a:p>
          <a:p>
            <a:pPr lvl="1"/>
            <a:r>
              <a:rPr lang="en-US" altLang="ja-JP" dirty="0"/>
              <a:t>RDF/XML</a:t>
            </a:r>
            <a:r>
              <a:rPr lang="ja-JP" altLang="en-US" dirty="0" err="1"/>
              <a:t>、</a:t>
            </a:r>
            <a:r>
              <a:rPr lang="en-US" altLang="ja-JP" dirty="0"/>
              <a:t>Notation3</a:t>
            </a:r>
            <a:r>
              <a:rPr lang="ja-JP" altLang="en-US" dirty="0" err="1"/>
              <a:t>、</a:t>
            </a:r>
            <a:r>
              <a:rPr lang="en-US" altLang="ja-JP" dirty="0"/>
              <a:t>N-Triples</a:t>
            </a:r>
            <a:r>
              <a:rPr lang="ja-JP" altLang="en-US" dirty="0" err="1"/>
              <a:t>、</a:t>
            </a:r>
            <a:r>
              <a:rPr lang="en-US" altLang="ja-JP" dirty="0"/>
              <a:t>Turtle</a:t>
            </a:r>
            <a:r>
              <a:rPr lang="ja-JP" altLang="en-US" dirty="0"/>
              <a:t>などを利用する</a:t>
            </a:r>
            <a:r>
              <a:rPr lang="ja-JP" altLang="en-US" dirty="0" smtClean="0"/>
              <a:t>。</a:t>
            </a:r>
            <a:endParaRPr lang="ja-JP" altLang="en-US" dirty="0"/>
          </a:p>
          <a:p>
            <a:r>
              <a:rPr lang="ja-JP" altLang="en-US" dirty="0" smtClean="0"/>
              <a:t>ボキャブラリ</a:t>
            </a:r>
            <a:endParaRPr lang="en-US" altLang="ja-JP" dirty="0" smtClean="0"/>
          </a:p>
          <a:p>
            <a:pPr lvl="1"/>
            <a:r>
              <a:rPr lang="ja-JP" altLang="en-US" dirty="0"/>
              <a:t>ボキャブラリとはデータの意味を共通に理解するための，辞書に相当する</a:t>
            </a:r>
            <a:r>
              <a:rPr lang="ja-JP" altLang="en-US" dirty="0" smtClean="0"/>
              <a:t>情報</a:t>
            </a:r>
            <a:endParaRPr lang="ja-JP" altLang="en-US" dirty="0"/>
          </a:p>
          <a:p>
            <a:pPr lvl="1"/>
            <a:r>
              <a:rPr lang="en-US" altLang="ja-JP" dirty="0" smtClean="0"/>
              <a:t>DCMI Metadata Terms</a:t>
            </a:r>
            <a:r>
              <a:rPr lang="ja-JP" altLang="en-US" dirty="0" smtClean="0"/>
              <a:t>に</a:t>
            </a:r>
            <a:r>
              <a:rPr lang="ja-JP" altLang="en-US" dirty="0"/>
              <a:t>基づき、ボキャブラリを定義する際に明記すること</a:t>
            </a:r>
            <a:r>
              <a:rPr lang="ja-JP" altLang="en-US" dirty="0" smtClean="0"/>
              <a:t>を推奨</a:t>
            </a:r>
            <a:r>
              <a:rPr lang="ja-JP" altLang="en-US" dirty="0"/>
              <a:t>する</a:t>
            </a:r>
            <a:r>
              <a:rPr lang="ja-JP" altLang="en-US" dirty="0" smtClean="0"/>
              <a:t>メタデータを列記</a:t>
            </a:r>
          </a:p>
          <a:p>
            <a:pPr lvl="2"/>
            <a:r>
              <a:rPr lang="en-US" altLang="ja-JP" dirty="0" smtClean="0"/>
              <a:t>Name</a:t>
            </a:r>
            <a:r>
              <a:rPr lang="en-US" altLang="ja-JP" dirty="0"/>
              <a:t>: A token appended to the URI of a DCMI namespace to create the URI </a:t>
            </a:r>
            <a:r>
              <a:rPr lang="en-US" altLang="ja-JP" dirty="0" smtClean="0"/>
              <a:t>of the term</a:t>
            </a:r>
            <a:endParaRPr lang="en-US" altLang="ja-JP" dirty="0"/>
          </a:p>
          <a:p>
            <a:pPr lvl="2"/>
            <a:r>
              <a:rPr lang="en-US" altLang="ja-JP" dirty="0" smtClean="0"/>
              <a:t>Label</a:t>
            </a:r>
            <a:r>
              <a:rPr lang="en-US" altLang="ja-JP" dirty="0"/>
              <a:t>: The human-readable label assigned to the </a:t>
            </a:r>
            <a:r>
              <a:rPr lang="en-US" altLang="ja-JP" dirty="0" smtClean="0"/>
              <a:t>term</a:t>
            </a:r>
            <a:endParaRPr lang="en-US" altLang="ja-JP" dirty="0"/>
          </a:p>
          <a:p>
            <a:pPr lvl="2"/>
            <a:r>
              <a:rPr lang="en-US" altLang="ja-JP" dirty="0" smtClean="0"/>
              <a:t>URI</a:t>
            </a:r>
            <a:r>
              <a:rPr lang="en-US" altLang="ja-JP" dirty="0"/>
              <a:t>: The Uniform Resource </a:t>
            </a:r>
            <a:r>
              <a:rPr lang="en-US" altLang="ja-JP" dirty="0" err="1" smtClean="0"/>
              <a:t>Identier</a:t>
            </a:r>
            <a:r>
              <a:rPr lang="en-US" altLang="ja-JP" dirty="0" smtClean="0"/>
              <a:t> </a:t>
            </a:r>
            <a:r>
              <a:rPr lang="en-US" altLang="ja-JP" dirty="0"/>
              <a:t>used to uniquely identify a </a:t>
            </a:r>
            <a:r>
              <a:rPr lang="en-US" altLang="ja-JP" dirty="0" smtClean="0"/>
              <a:t>term</a:t>
            </a:r>
            <a:endParaRPr lang="en-US" altLang="ja-JP" dirty="0"/>
          </a:p>
          <a:p>
            <a:pPr lvl="2"/>
            <a:r>
              <a:rPr lang="en-US" altLang="ja-JP" dirty="0" smtClean="0"/>
              <a:t>Definition</a:t>
            </a:r>
            <a:r>
              <a:rPr lang="en-US" altLang="ja-JP" dirty="0"/>
              <a:t>: A statement that represents the concept and essential nature of </a:t>
            </a:r>
            <a:r>
              <a:rPr lang="en-US" altLang="ja-JP" dirty="0" smtClean="0"/>
              <a:t>the term</a:t>
            </a:r>
            <a:endParaRPr lang="en-US" altLang="ja-JP" dirty="0"/>
          </a:p>
          <a:p>
            <a:pPr lvl="2"/>
            <a:r>
              <a:rPr lang="en-US" altLang="ja-JP" dirty="0" smtClean="0"/>
              <a:t>Type </a:t>
            </a:r>
            <a:r>
              <a:rPr lang="en-US" altLang="ja-JP" dirty="0"/>
              <a:t>of Term: The type of term as described in the DCMI Abstract </a:t>
            </a:r>
            <a:r>
              <a:rPr lang="en-US" altLang="ja-JP" dirty="0" smtClean="0"/>
              <a:t>Model</a:t>
            </a:r>
          </a:p>
          <a:p>
            <a:pPr marL="533400" lvl="2" indent="0">
              <a:buNone/>
            </a:pPr>
            <a:r>
              <a:rPr lang="ja-JP" altLang="en-US" dirty="0" smtClean="0"/>
              <a:t>など</a:t>
            </a:r>
          </a:p>
          <a:p>
            <a:pPr lvl="1"/>
            <a:r>
              <a:rPr lang="ja-JP" altLang="en-US" dirty="0" smtClean="0"/>
              <a:t>参考となるボキャブラリ一覧は「ボキャブラリ管理ツール」に掲載</a:t>
            </a:r>
            <a:endParaRPr lang="en-US" altLang="ja-JP" dirty="0" smtClean="0"/>
          </a:p>
        </p:txBody>
      </p:sp>
      <p:sp>
        <p:nvSpPr>
          <p:cNvPr id="5" name="スライド番号プレースホルダー 4"/>
          <p:cNvSpPr>
            <a:spLocks noGrp="1"/>
          </p:cNvSpPr>
          <p:nvPr>
            <p:ph type="sldNum" sz="quarter" idx="10"/>
          </p:nvPr>
        </p:nvSpPr>
        <p:spPr/>
        <p:txBody>
          <a:bodyPr/>
          <a:lstStyle/>
          <a:p>
            <a:fld id="{276C6A59-D97A-40CC-8D04-C7788F30EB56}" type="slidenum">
              <a:rPr lang="ja-JP" altLang="en-US" smtClean="0"/>
              <a:pPr/>
              <a:t>15</a:t>
            </a:fld>
            <a:endParaRPr lang="en-US" altLang="ja-JP"/>
          </a:p>
        </p:txBody>
      </p:sp>
    </p:spTree>
    <p:extLst>
      <p:ext uri="{BB962C8B-B14F-4D97-AF65-F5344CB8AC3E}">
        <p14:creationId xmlns:p14="http://schemas.microsoft.com/office/powerpoint/2010/main" val="42551863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情報流通連携基盤システムの構成</a:t>
            </a:r>
            <a:endParaRPr kumimoji="1" lang="ja-JP" altLang="en-US" dirty="0"/>
          </a:p>
        </p:txBody>
      </p:sp>
      <p:sp>
        <p:nvSpPr>
          <p:cNvPr id="4" name="スライド番号プレースホルダー 3"/>
          <p:cNvSpPr>
            <a:spLocks noGrp="1"/>
          </p:cNvSpPr>
          <p:nvPr>
            <p:ph type="sldNum" sz="quarter" idx="10"/>
          </p:nvPr>
        </p:nvSpPr>
        <p:spPr/>
        <p:txBody>
          <a:bodyPr/>
          <a:lstStyle/>
          <a:p>
            <a:fld id="{C140608F-B86E-B348-B2D5-58A4308397F8}" type="slidenum">
              <a:rPr lang="ja-JP" altLang="en-US" smtClean="0"/>
              <a:pPr/>
              <a:t>16</a:t>
            </a:fld>
            <a:endParaRPr lang="ja-JP" altLang="en-US"/>
          </a:p>
        </p:txBody>
      </p:sp>
      <p:sp>
        <p:nvSpPr>
          <p:cNvPr id="5" name="Rectangle 4"/>
          <p:cNvSpPr>
            <a:spLocks noChangeArrowheads="1"/>
          </p:cNvSpPr>
          <p:nvPr/>
        </p:nvSpPr>
        <p:spPr bwMode="auto">
          <a:xfrm>
            <a:off x="1640458" y="1047562"/>
            <a:ext cx="6769100" cy="576262"/>
          </a:xfrm>
          <a:prstGeom prst="rect">
            <a:avLst/>
          </a:prstGeom>
          <a:solidFill>
            <a:schemeClr val="accent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User Program</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Rectangle 5"/>
          <p:cNvSpPr>
            <a:spLocks noChangeArrowheads="1"/>
          </p:cNvSpPr>
          <p:nvPr/>
        </p:nvSpPr>
        <p:spPr bwMode="auto">
          <a:xfrm>
            <a:off x="848370" y="1911164"/>
            <a:ext cx="8459986" cy="3665909"/>
          </a:xfrm>
          <a:prstGeom prst="rect">
            <a:avLst/>
          </a:prstGeom>
          <a:noFill/>
          <a:ln w="9525">
            <a:solidFill>
              <a:srgbClr val="FF505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ja-JP">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Rectangle 10"/>
          <p:cNvSpPr>
            <a:spLocks noChangeArrowheads="1"/>
          </p:cNvSpPr>
          <p:nvPr/>
        </p:nvSpPr>
        <p:spPr bwMode="auto">
          <a:xfrm>
            <a:off x="974775" y="2199071"/>
            <a:ext cx="8082757" cy="1008459"/>
          </a:xfrm>
          <a:prstGeom prst="rect">
            <a:avLst/>
          </a:prstGeom>
          <a:solidFill>
            <a:srgbClr val="FF7C80"/>
          </a:solidFill>
          <a:ln w="9525">
            <a:solidFill>
              <a:schemeClr val="tx1"/>
            </a:solidFill>
            <a:miter lim="800000"/>
            <a:headEnd/>
            <a:tailEnd/>
          </a:ln>
          <a:effectLst>
            <a:outerShdw dist="107763" dir="2700000" algn="ctr" rotWithShape="0">
              <a:schemeClr val="bg2">
                <a:alpha val="50000"/>
              </a:schemeClr>
            </a:outerShdw>
          </a:effectLst>
        </p:spPr>
        <p:txBody>
          <a:bodyPr wrap="none"/>
          <a:lstStyle/>
          <a:p>
            <a:pPr algn="ctr"/>
            <a:r>
              <a:rPr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ODDP API</a:t>
            </a:r>
            <a:endParaRPr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Rectangle 26"/>
          <p:cNvSpPr>
            <a:spLocks noChangeArrowheads="1"/>
          </p:cNvSpPr>
          <p:nvPr/>
        </p:nvSpPr>
        <p:spPr bwMode="auto">
          <a:xfrm>
            <a:off x="1750269" y="4711884"/>
            <a:ext cx="2808287" cy="647700"/>
          </a:xfrm>
          <a:prstGeom prst="rect">
            <a:avLst/>
          </a:prstGeom>
          <a:solidFill>
            <a:srgbClr val="FF7C80"/>
          </a:solidFill>
          <a:ln w="9525">
            <a:solidFill>
              <a:schemeClr val="tx1"/>
            </a:solidFill>
            <a:miter lim="800000"/>
            <a:headEnd/>
            <a:tailEnd/>
          </a:ln>
          <a:effectLst>
            <a:outerShdw dist="107763" dir="2700000" algn="ctr" rotWithShape="0">
              <a:schemeClr val="bg2">
                <a:alpha val="50000"/>
              </a:schemeClr>
            </a:outerShdw>
          </a:effectLst>
        </p:spPr>
        <p:txBody>
          <a:bodyPr wrap="none" anchor="b"/>
          <a:lstStyle/>
          <a:p>
            <a:pPr algn="ctr"/>
            <a:r>
              <a:rPr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ODDP API</a:t>
            </a:r>
            <a:endParaRPr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Rectangle 27"/>
          <p:cNvSpPr>
            <a:spLocks noChangeArrowheads="1"/>
          </p:cNvSpPr>
          <p:nvPr/>
        </p:nvSpPr>
        <p:spPr bwMode="auto">
          <a:xfrm>
            <a:off x="2432893" y="5864410"/>
            <a:ext cx="1441450" cy="576263"/>
          </a:xfrm>
          <a:prstGeom prst="rect">
            <a:avLst/>
          </a:prstGeom>
          <a:solidFill>
            <a:schemeClr val="accent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Smart Meters,</a:t>
            </a:r>
          </a:p>
          <a:p>
            <a:pPr algn="ct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Sensors, etc.</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Rectangle 28"/>
          <p:cNvSpPr>
            <a:spLocks noChangeArrowheads="1"/>
          </p:cNvSpPr>
          <p:nvPr/>
        </p:nvSpPr>
        <p:spPr bwMode="auto">
          <a:xfrm>
            <a:off x="4701430" y="4711313"/>
            <a:ext cx="3563938" cy="648494"/>
          </a:xfrm>
          <a:prstGeom prst="rect">
            <a:avLst/>
          </a:prstGeom>
          <a:solidFill>
            <a:schemeClr val="accent1"/>
          </a:solidFill>
          <a:ln w="9525">
            <a:solidFill>
              <a:schemeClr val="tx1"/>
            </a:solidFill>
            <a:miter lim="800000"/>
            <a:headEnd/>
            <a:tailEnd/>
          </a:ln>
          <a:effectLst>
            <a:outerShdw dist="35921" dir="2700000" algn="ctr" rotWithShape="0">
              <a:schemeClr val="bg2"/>
            </a:outerShdw>
          </a:effectLst>
          <a:extLst/>
        </p:spPr>
        <p:txBody>
          <a:bodyPr wrap="none" anchor="ctr"/>
          <a:lstStyle/>
          <a:p>
            <a:pPr algn="ct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Data Management Interface</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4" name="AutoShape 29"/>
          <p:cNvCxnSpPr>
            <a:cxnSpLocks noChangeShapeType="1"/>
            <a:stCxn id="12" idx="0"/>
            <a:endCxn id="11" idx="2"/>
          </p:cNvCxnSpPr>
          <p:nvPr/>
        </p:nvCxnSpPr>
        <p:spPr bwMode="auto">
          <a:xfrm flipV="1">
            <a:off x="3153618" y="5359585"/>
            <a:ext cx="794" cy="504825"/>
          </a:xfrm>
          <a:prstGeom prst="straightConnector1">
            <a:avLst/>
          </a:prstGeom>
          <a:noFill/>
          <a:ln w="9525">
            <a:solidFill>
              <a:srgbClr val="FF5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Rectangle 30"/>
          <p:cNvSpPr>
            <a:spLocks noChangeArrowheads="1"/>
          </p:cNvSpPr>
          <p:nvPr/>
        </p:nvSpPr>
        <p:spPr bwMode="auto">
          <a:xfrm>
            <a:off x="5761880" y="5864410"/>
            <a:ext cx="1441450" cy="576263"/>
          </a:xfrm>
          <a:prstGeom prst="rect">
            <a:avLst/>
          </a:prstGeom>
          <a:solidFill>
            <a:schemeClr val="accent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Users</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6" name="AutoShape 31"/>
          <p:cNvCxnSpPr>
            <a:cxnSpLocks noChangeShapeType="1"/>
            <a:stCxn id="15" idx="0"/>
            <a:endCxn id="13" idx="2"/>
          </p:cNvCxnSpPr>
          <p:nvPr/>
        </p:nvCxnSpPr>
        <p:spPr bwMode="auto">
          <a:xfrm flipV="1">
            <a:off x="6482605" y="5359807"/>
            <a:ext cx="794" cy="504602"/>
          </a:xfrm>
          <a:prstGeom prst="straightConnector1">
            <a:avLst/>
          </a:prstGeom>
          <a:noFill/>
          <a:ln w="9525">
            <a:solidFill>
              <a:srgbClr val="FF5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 Box 32"/>
          <p:cNvSpPr txBox="1">
            <a:spLocks noChangeArrowheads="1"/>
          </p:cNvSpPr>
          <p:nvPr/>
        </p:nvSpPr>
        <p:spPr bwMode="auto">
          <a:xfrm>
            <a:off x="3098055" y="5577073"/>
            <a:ext cx="110799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l" eaLnBrk="1" hangingPunct="1"/>
            <a:r>
              <a:rPr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Data Upload</a:t>
            </a:r>
            <a:endParaRPr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Text Box 34"/>
          <p:cNvSpPr txBox="1">
            <a:spLocks noChangeArrowheads="1"/>
          </p:cNvSpPr>
          <p:nvPr/>
        </p:nvSpPr>
        <p:spPr bwMode="auto">
          <a:xfrm>
            <a:off x="6484530" y="5575485"/>
            <a:ext cx="107561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Registration</a:t>
            </a:r>
            <a:endParaRPr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20" name="AutoShape 36"/>
          <p:cNvCxnSpPr>
            <a:cxnSpLocks noChangeShapeType="1"/>
            <a:stCxn id="5" idx="2"/>
            <a:endCxn id="7" idx="0"/>
          </p:cNvCxnSpPr>
          <p:nvPr/>
        </p:nvCxnSpPr>
        <p:spPr bwMode="auto">
          <a:xfrm flipH="1">
            <a:off x="5016154" y="1623824"/>
            <a:ext cx="8855" cy="575246"/>
          </a:xfrm>
          <a:prstGeom prst="straightConnector1">
            <a:avLst/>
          </a:prstGeom>
          <a:noFill/>
          <a:ln w="9525">
            <a:solidFill>
              <a:srgbClr val="FF5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Rectangle 41"/>
          <p:cNvSpPr>
            <a:spLocks noChangeArrowheads="1"/>
          </p:cNvSpPr>
          <p:nvPr/>
        </p:nvSpPr>
        <p:spPr bwMode="auto">
          <a:xfrm>
            <a:off x="1928490" y="2618385"/>
            <a:ext cx="922238" cy="4320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SPARQL-Based</a:t>
            </a:r>
          </a:p>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Command</a:t>
            </a:r>
          </a:p>
        </p:txBody>
      </p:sp>
      <p:sp>
        <p:nvSpPr>
          <p:cNvPr id="22" name="Rectangle 42"/>
          <p:cNvSpPr>
            <a:spLocks noChangeArrowheads="1"/>
          </p:cNvSpPr>
          <p:nvPr/>
        </p:nvSpPr>
        <p:spPr bwMode="auto">
          <a:xfrm>
            <a:off x="2936603" y="2618385"/>
            <a:ext cx="906279" cy="4320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Traceability/</a:t>
            </a:r>
            <a:b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900"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RealtimeData</a:t>
            </a: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a:r>
            <a:b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Command</a:t>
            </a:r>
          </a:p>
        </p:txBody>
      </p:sp>
      <p:sp>
        <p:nvSpPr>
          <p:cNvPr id="23" name="Rectangle 43"/>
          <p:cNvSpPr>
            <a:spLocks noChangeArrowheads="1"/>
          </p:cNvSpPr>
          <p:nvPr/>
        </p:nvSpPr>
        <p:spPr bwMode="auto">
          <a:xfrm>
            <a:off x="7040538" y="2618385"/>
            <a:ext cx="936625" cy="4320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Geographical</a:t>
            </a:r>
            <a:r>
              <a:rPr lang="ja-JP" altLang="en-US"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Data </a:t>
            </a:r>
            <a:b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Management</a:t>
            </a:r>
            <a:b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Command</a:t>
            </a:r>
          </a:p>
        </p:txBody>
      </p:sp>
      <p:sp>
        <p:nvSpPr>
          <p:cNvPr id="24" name="Rectangle 44"/>
          <p:cNvSpPr>
            <a:spLocks noChangeArrowheads="1"/>
          </p:cNvSpPr>
          <p:nvPr/>
        </p:nvSpPr>
        <p:spPr bwMode="auto">
          <a:xfrm>
            <a:off x="1064394" y="2618385"/>
            <a:ext cx="824706" cy="432000"/>
          </a:xfrm>
          <a:prstGeom prst="rect">
            <a:avLst/>
          </a:prstGeom>
          <a:solidFill>
            <a:schemeClr val="accent6">
              <a:lumMod val="50000"/>
            </a:schemeClr>
          </a:solidFill>
          <a:ln w="9525">
            <a:solidFill>
              <a:schemeClr val="tx1"/>
            </a:solidFill>
            <a:miter lim="800000"/>
            <a:headEnd/>
            <a:tailEnd/>
          </a:ln>
          <a:effectLst/>
          <a:extLst/>
        </p:spPr>
        <p:txBody>
          <a:bodyPr wrap="none" anchor="ctr"/>
          <a:lstStyle/>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Identification</a:t>
            </a:r>
            <a:b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Resolution</a:t>
            </a:r>
          </a:p>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Command</a:t>
            </a:r>
          </a:p>
        </p:txBody>
      </p:sp>
      <p:sp>
        <p:nvSpPr>
          <p:cNvPr id="25" name="Rectangle 45"/>
          <p:cNvSpPr>
            <a:spLocks noChangeArrowheads="1"/>
          </p:cNvSpPr>
          <p:nvPr/>
        </p:nvSpPr>
        <p:spPr bwMode="auto">
          <a:xfrm>
            <a:off x="3944715" y="2618385"/>
            <a:ext cx="936625" cy="4320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Security</a:t>
            </a:r>
          </a:p>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Management </a:t>
            </a:r>
            <a:b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Command</a:t>
            </a:r>
          </a:p>
        </p:txBody>
      </p:sp>
      <p:sp>
        <p:nvSpPr>
          <p:cNvPr id="26" name="Rectangle 46"/>
          <p:cNvSpPr>
            <a:spLocks noChangeArrowheads="1"/>
          </p:cNvSpPr>
          <p:nvPr/>
        </p:nvSpPr>
        <p:spPr bwMode="auto">
          <a:xfrm>
            <a:off x="4952827" y="2618385"/>
            <a:ext cx="936625" cy="432000"/>
          </a:xfrm>
          <a:prstGeom prst="rect">
            <a:avLst/>
          </a:prstGeom>
          <a:solidFill>
            <a:schemeClr val="accent6">
              <a:lumMod val="50000"/>
            </a:schemeClr>
          </a:solidFill>
          <a:ln w="9525">
            <a:solidFill>
              <a:schemeClr val="tx1"/>
            </a:solidFill>
            <a:miter lim="800000"/>
            <a:headEnd/>
            <a:tailEnd/>
          </a:ln>
          <a:effectLst/>
          <a:extLst/>
        </p:spPr>
        <p:txBody>
          <a:bodyPr wrap="none" anchor="ctr"/>
          <a:lstStyle/>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Notification</a:t>
            </a:r>
          </a:p>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Management</a:t>
            </a:r>
            <a:b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Command</a:t>
            </a:r>
          </a:p>
        </p:txBody>
      </p:sp>
      <p:sp>
        <p:nvSpPr>
          <p:cNvPr id="27" name="Rectangle 47"/>
          <p:cNvSpPr>
            <a:spLocks noChangeArrowheads="1"/>
          </p:cNvSpPr>
          <p:nvPr/>
        </p:nvSpPr>
        <p:spPr bwMode="auto">
          <a:xfrm>
            <a:off x="8049171" y="2618385"/>
            <a:ext cx="936625" cy="432000"/>
          </a:xfrm>
          <a:prstGeom prst="rect">
            <a:avLst/>
          </a:prstGeom>
          <a:solidFill>
            <a:schemeClr val="accent6">
              <a:lumMod val="50000"/>
            </a:schemeClr>
          </a:solidFill>
          <a:ln w="9525">
            <a:solidFill>
              <a:schemeClr val="tx1"/>
            </a:solidFill>
            <a:miter lim="800000"/>
            <a:headEnd/>
            <a:tailEnd/>
          </a:ln>
          <a:effectLst/>
          <a:extLst/>
        </p:spPr>
        <p:txBody>
          <a:bodyPr wrap="none" anchor="ctr"/>
          <a:lstStyle/>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Vocabulary</a:t>
            </a:r>
          </a:p>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Management</a:t>
            </a:r>
            <a:b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Command</a:t>
            </a:r>
          </a:p>
        </p:txBody>
      </p:sp>
      <p:sp>
        <p:nvSpPr>
          <p:cNvPr id="28" name="Rectangle 37"/>
          <p:cNvSpPr>
            <a:spLocks noChangeArrowheads="1"/>
          </p:cNvSpPr>
          <p:nvPr/>
        </p:nvSpPr>
        <p:spPr bwMode="auto">
          <a:xfrm>
            <a:off x="2217390" y="4827690"/>
            <a:ext cx="1873250" cy="217487"/>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0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Triplet </a:t>
            </a:r>
            <a:r>
              <a:rPr lang="en-US" altLang="ja-JP" sz="10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Management Command</a:t>
            </a:r>
          </a:p>
        </p:txBody>
      </p:sp>
      <p:sp>
        <p:nvSpPr>
          <p:cNvPr id="29" name="Text Box 62"/>
          <p:cNvSpPr txBox="1">
            <a:spLocks noChangeArrowheads="1"/>
          </p:cNvSpPr>
          <p:nvPr/>
        </p:nvSpPr>
        <p:spPr bwMode="auto">
          <a:xfrm>
            <a:off x="7802382" y="1760697"/>
            <a:ext cx="1753942" cy="369332"/>
          </a:xfrm>
          <a:prstGeom prst="rect">
            <a:avLst/>
          </a:prstGeom>
          <a:solidFill>
            <a:schemeClr val="tx1"/>
          </a:solidFill>
          <a:ln>
            <a:noFill/>
          </a:ln>
          <a:effectLs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r" eaLnBrk="1" hangingPunct="1"/>
            <a:r>
              <a:rPr lang="en-US" altLang="ja-JP" dirty="0" smtClean="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ODDP System</a:t>
            </a:r>
            <a:endParaRPr lang="ja-JP" altLang="en-US"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Rectangle 10"/>
          <p:cNvSpPr>
            <a:spLocks noChangeArrowheads="1"/>
          </p:cNvSpPr>
          <p:nvPr/>
        </p:nvSpPr>
        <p:spPr bwMode="auto">
          <a:xfrm>
            <a:off x="974775" y="3351546"/>
            <a:ext cx="8087519" cy="1152475"/>
          </a:xfrm>
          <a:prstGeom prst="rect">
            <a:avLst/>
          </a:prstGeom>
          <a:solidFill>
            <a:srgbClr val="92D050"/>
          </a:solidFill>
          <a:ln w="9525">
            <a:solidFill>
              <a:schemeClr val="tx1"/>
            </a:solidFill>
            <a:miter lim="800000"/>
            <a:headEnd/>
            <a:tailEnd/>
          </a:ln>
          <a:effectLst>
            <a:outerShdw dist="107763" dir="2700000" algn="ctr" rotWithShape="0">
              <a:schemeClr val="bg2">
                <a:alpha val="50000"/>
              </a:schemeClr>
            </a:outerShdw>
          </a:effectLst>
        </p:spPr>
        <p:txBody>
          <a:bodyPr wrap="none"/>
          <a:lstStyle/>
          <a:p>
            <a:pPr algn="ctr"/>
            <a:r>
              <a:rPr lang="en-US" altLang="ja-JP"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Processing Units and Databases</a:t>
            </a:r>
            <a:endParaRPr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AutoShape 13"/>
          <p:cNvSpPr>
            <a:spLocks noChangeArrowheads="1"/>
          </p:cNvSpPr>
          <p:nvPr/>
        </p:nvSpPr>
        <p:spPr bwMode="auto">
          <a:xfrm>
            <a:off x="1510557" y="3635772"/>
            <a:ext cx="1879185" cy="792162"/>
          </a:xfrm>
          <a:prstGeom prst="can">
            <a:avLst>
              <a:gd name="adj" fmla="val 25000"/>
            </a:avLst>
          </a:prstGeom>
          <a:solidFill>
            <a:srgbClr val="00FF00"/>
          </a:solidFill>
          <a:ln>
            <a:noFill/>
          </a:ln>
          <a:effectLst>
            <a:outerShdw dist="107763" dir="2700000" algn="ctr" rotWithShape="0">
              <a:schemeClr val="bg2">
                <a:alpha val="50000"/>
              </a:schemeClr>
            </a:outerShdw>
          </a:effectLst>
          <a:extLst/>
        </p:spPr>
        <p:txBody>
          <a:bodyPr wrap="none" anchor="ctr"/>
          <a:lstStyle/>
          <a:p>
            <a:pPr algn="ctr"/>
            <a:r>
              <a:rPr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Identification Resolution</a:t>
            </a:r>
          </a:p>
          <a:p>
            <a:pPr algn="ctr"/>
            <a:r>
              <a:rPr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Database</a:t>
            </a:r>
            <a:endParaRPr lang="ja-JP" altLang="en-US"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AutoShape 13"/>
          <p:cNvSpPr>
            <a:spLocks noChangeArrowheads="1"/>
          </p:cNvSpPr>
          <p:nvPr/>
        </p:nvSpPr>
        <p:spPr bwMode="auto">
          <a:xfrm>
            <a:off x="3656683" y="3647804"/>
            <a:ext cx="1844228" cy="792162"/>
          </a:xfrm>
          <a:prstGeom prst="can">
            <a:avLst>
              <a:gd name="adj" fmla="val 25000"/>
            </a:avLst>
          </a:prstGeom>
          <a:solidFill>
            <a:srgbClr val="00FF00"/>
          </a:solidFill>
          <a:ln>
            <a:noFill/>
          </a:ln>
          <a:effectLst>
            <a:outerShdw dist="107763" dir="2700000" algn="ctr" rotWithShape="0">
              <a:schemeClr val="bg2">
                <a:alpha val="50000"/>
              </a:schemeClr>
            </a:outerShdw>
          </a:effectLst>
          <a:extLst/>
        </p:spPr>
        <p:txBody>
          <a:bodyPr wrap="none" anchor="ctr"/>
          <a:lstStyle/>
          <a:p>
            <a:pPr algn="ctr"/>
            <a:r>
              <a:rPr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Triple Management</a:t>
            </a:r>
          </a:p>
          <a:p>
            <a:pPr algn="ctr"/>
            <a:r>
              <a:rPr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Database</a:t>
            </a:r>
            <a:endParaRPr lang="ja-JP" altLang="en-US"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AutoShape 13"/>
          <p:cNvSpPr>
            <a:spLocks noChangeArrowheads="1"/>
          </p:cNvSpPr>
          <p:nvPr/>
        </p:nvSpPr>
        <p:spPr bwMode="auto">
          <a:xfrm>
            <a:off x="5889452" y="3671323"/>
            <a:ext cx="2628031" cy="792162"/>
          </a:xfrm>
          <a:prstGeom prst="can">
            <a:avLst>
              <a:gd name="adj" fmla="val 25000"/>
            </a:avLst>
          </a:prstGeom>
          <a:solidFill>
            <a:srgbClr val="00FF00"/>
          </a:solidFill>
          <a:ln>
            <a:noFill/>
          </a:ln>
          <a:effectLst>
            <a:outerShdw dist="107763" dir="2700000" algn="ctr" rotWithShape="0">
              <a:schemeClr val="bg2">
                <a:alpha val="50000"/>
              </a:schemeClr>
            </a:outerShdw>
          </a:effectLst>
          <a:extLst/>
        </p:spPr>
        <p:txBody>
          <a:bodyPr wrap="none" anchor="ctr"/>
          <a:lstStyle/>
          <a:p>
            <a:pPr algn="ctr"/>
            <a:r>
              <a:rPr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Literal Data Management Database</a:t>
            </a:r>
          </a:p>
          <a:p>
            <a:pPr algn="ctr"/>
            <a:r>
              <a:rPr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(Traceability, GIS, etc.)</a:t>
            </a:r>
            <a:endParaRPr lang="ja-JP" altLang="en-US"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Rectangle 37"/>
          <p:cNvSpPr>
            <a:spLocks noChangeArrowheads="1"/>
          </p:cNvSpPr>
          <p:nvPr/>
        </p:nvSpPr>
        <p:spPr bwMode="auto">
          <a:xfrm>
            <a:off x="5960938" y="2618385"/>
            <a:ext cx="994022" cy="4320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9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Triplet</a:t>
            </a:r>
            <a:endPar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Management </a:t>
            </a:r>
            <a:b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9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Command</a:t>
            </a:r>
          </a:p>
        </p:txBody>
      </p:sp>
      <p:cxnSp>
        <p:nvCxnSpPr>
          <p:cNvPr id="36" name="AutoShape 25"/>
          <p:cNvCxnSpPr>
            <a:cxnSpLocks noChangeShapeType="1"/>
          </p:cNvCxnSpPr>
          <p:nvPr/>
        </p:nvCxnSpPr>
        <p:spPr bwMode="auto">
          <a:xfrm flipV="1">
            <a:off x="3167483" y="4503673"/>
            <a:ext cx="0" cy="207864"/>
          </a:xfrm>
          <a:prstGeom prst="straightConnector1">
            <a:avLst/>
          </a:prstGeom>
          <a:noFill/>
          <a:ln w="9525">
            <a:solidFill>
              <a:srgbClr val="FF5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AutoShape 25"/>
          <p:cNvCxnSpPr>
            <a:cxnSpLocks noChangeShapeType="1"/>
          </p:cNvCxnSpPr>
          <p:nvPr/>
        </p:nvCxnSpPr>
        <p:spPr bwMode="auto">
          <a:xfrm flipV="1">
            <a:off x="6479851" y="4503673"/>
            <a:ext cx="0" cy="207864"/>
          </a:xfrm>
          <a:prstGeom prst="straightConnector1">
            <a:avLst/>
          </a:prstGeom>
          <a:noFill/>
          <a:ln w="9525">
            <a:solidFill>
              <a:srgbClr val="FF5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AutoShape 36"/>
          <p:cNvCxnSpPr>
            <a:cxnSpLocks noChangeShapeType="1"/>
            <a:stCxn id="7" idx="2"/>
            <a:endCxn id="30" idx="0"/>
          </p:cNvCxnSpPr>
          <p:nvPr/>
        </p:nvCxnSpPr>
        <p:spPr bwMode="auto">
          <a:xfrm>
            <a:off x="5016154" y="3207529"/>
            <a:ext cx="2381" cy="144016"/>
          </a:xfrm>
          <a:prstGeom prst="straightConnector1">
            <a:avLst/>
          </a:prstGeom>
          <a:noFill/>
          <a:ln w="9525">
            <a:solidFill>
              <a:srgbClr val="FF5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0437975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今年度版外部仕様書の変更点</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実証で使用されなかった</a:t>
            </a:r>
            <a:r>
              <a:rPr kumimoji="1" lang="en-US" altLang="ja-JP" dirty="0" smtClean="0"/>
              <a:t>API</a:t>
            </a:r>
            <a:r>
              <a:rPr kumimoji="1" lang="ja-JP" altLang="en-US" dirty="0" smtClean="0"/>
              <a:t>を削除</a:t>
            </a:r>
          </a:p>
          <a:p>
            <a:pPr lvl="1"/>
            <a:r>
              <a:rPr lang="en-US" altLang="ja-JP" dirty="0" smtClean="0"/>
              <a:t>Notification Management Command</a:t>
            </a:r>
          </a:p>
          <a:p>
            <a:pPr lvl="1"/>
            <a:r>
              <a:rPr lang="en-US" altLang="ja-JP" dirty="0" smtClean="0"/>
              <a:t>Vocabulary Management Command</a:t>
            </a:r>
          </a:p>
          <a:p>
            <a:pPr lvl="1"/>
            <a:r>
              <a:rPr lang="en-US" altLang="ja-JP" dirty="0" smtClean="0"/>
              <a:t>ID Management Command</a:t>
            </a:r>
          </a:p>
          <a:p>
            <a:r>
              <a:rPr lang="ja-JP" altLang="en-US" dirty="0" smtClean="0"/>
              <a:t>ボキャブラリの一覧を「ボキャブラリ管理ツール」に移動</a:t>
            </a:r>
          </a:p>
          <a:p>
            <a:pPr lvl="1"/>
            <a:r>
              <a:rPr lang="en-US" altLang="ja-JP" dirty="0" smtClean="0"/>
              <a:t>2015</a:t>
            </a:r>
            <a:r>
              <a:rPr lang="ja-JP" altLang="en-US" dirty="0" smtClean="0"/>
              <a:t>年</a:t>
            </a:r>
            <a:r>
              <a:rPr lang="en-US" altLang="ja-JP" dirty="0" smtClean="0"/>
              <a:t>2</a:t>
            </a:r>
            <a:r>
              <a:rPr lang="ja-JP" altLang="en-US" dirty="0" smtClean="0"/>
              <a:t>月にリリースされた「共通語彙基盤 コア語彙</a:t>
            </a:r>
            <a:r>
              <a:rPr lang="en-US" altLang="ja-JP" dirty="0" smtClean="0"/>
              <a:t>2.2</a:t>
            </a:r>
            <a:r>
              <a:rPr lang="ja-JP" altLang="en-US" dirty="0" smtClean="0"/>
              <a:t>」をリストに追加</a:t>
            </a:r>
          </a:p>
          <a:p>
            <a:r>
              <a:rPr lang="ja-JP" altLang="en-US" dirty="0" smtClean="0"/>
              <a:t>単位付き数値やひらがな・カタカナによる文字列を表記するための方法を、参考として追記</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17</a:t>
            </a:fld>
            <a:endParaRPr lang="en-US" altLang="ja-JP"/>
          </a:p>
        </p:txBody>
      </p:sp>
      <p:sp>
        <p:nvSpPr>
          <p:cNvPr id="21" name="円/楕円 20"/>
          <p:cNvSpPr/>
          <p:nvPr/>
        </p:nvSpPr>
        <p:spPr bwMode="auto">
          <a:xfrm>
            <a:off x="345059" y="4605040"/>
            <a:ext cx="1080120" cy="364211"/>
          </a:xfrm>
          <a:prstGeom prst="ellipse">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lang="en-US" altLang="ja-JP" sz="1000" dirty="0" smtClean="0">
                <a:solidFill>
                  <a:schemeClr val="bg2"/>
                </a:solidFill>
                <a:latin typeface="+mn-lt"/>
                <a:ea typeface="メイリオ" panose="020B0604030504040204" pitchFamily="50" charset="-128"/>
              </a:rPr>
              <a:t>urn:ucode:u1</a:t>
            </a:r>
            <a:endParaRPr kumimoji="1" lang="ja-JP" altLang="en-US" sz="10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22" name="角丸四角形 21"/>
          <p:cNvSpPr/>
          <p:nvPr/>
        </p:nvSpPr>
        <p:spPr bwMode="auto">
          <a:xfrm>
            <a:off x="2505299" y="4605040"/>
            <a:ext cx="999883" cy="364211"/>
          </a:xfrm>
          <a:prstGeom prst="roundRect">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bg2"/>
                </a:solidFill>
                <a:effectLst/>
                <a:latin typeface="+mn-lt"/>
                <a:ea typeface="メイリオ" panose="020B0604030504040204" pitchFamily="50" charset="-128"/>
              </a:rPr>
              <a:t>20m</a:t>
            </a:r>
            <a:endParaRPr kumimoji="1" lang="ja-JP" altLang="en-US" sz="10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23" name="直線矢印コネクタ 22"/>
          <p:cNvCxnSpPr>
            <a:stCxn id="21" idx="6"/>
            <a:endCxn id="22" idx="1"/>
          </p:cNvCxnSpPr>
          <p:nvPr/>
        </p:nvCxnSpPr>
        <p:spPr bwMode="auto">
          <a:xfrm>
            <a:off x="1425179" y="4787146"/>
            <a:ext cx="1080120" cy="0"/>
          </a:xfrm>
          <a:prstGeom prst="straightConnector1">
            <a:avLst/>
          </a:prstGeom>
          <a:solidFill>
            <a:schemeClr val="bg1"/>
          </a:solidFill>
          <a:ln w="9525" cap="flat" cmpd="sng" algn="ctr">
            <a:solidFill>
              <a:schemeClr val="bg2"/>
            </a:solidFill>
            <a:prstDash val="solid"/>
            <a:round/>
            <a:headEnd type="none" w="med" len="med"/>
            <a:tailEnd type="triangle"/>
          </a:ln>
          <a:effectLst/>
        </p:spPr>
      </p:cxnSp>
      <p:sp>
        <p:nvSpPr>
          <p:cNvPr id="24" name="テキスト ボックス 23"/>
          <p:cNvSpPr txBox="1"/>
          <p:nvPr/>
        </p:nvSpPr>
        <p:spPr>
          <a:xfrm>
            <a:off x="1569195" y="4605040"/>
            <a:ext cx="736967" cy="246221"/>
          </a:xfrm>
          <a:prstGeom prst="rect">
            <a:avLst/>
          </a:prstGeom>
          <a:noFill/>
          <a:ln>
            <a:noFill/>
          </a:ln>
        </p:spPr>
        <p:txBody>
          <a:bodyPr wrap="square" rtlCol="0">
            <a:spAutoFit/>
          </a:bodyPr>
          <a:lstStyle/>
          <a:p>
            <a:r>
              <a:rPr kumimoji="1" lang="en-US" altLang="ja-JP" sz="1000" dirty="0" err="1" smtClean="0">
                <a:solidFill>
                  <a:schemeClr val="bg2"/>
                </a:solidFill>
                <a:latin typeface="+mn-lt"/>
                <a:ea typeface="メイリオ" panose="020B0604030504040204" pitchFamily="50" charset="-128"/>
              </a:rPr>
              <a:t>uc:length</a:t>
            </a:r>
            <a:endParaRPr kumimoji="1" lang="ja-JP" altLang="en-US" sz="1000" dirty="0">
              <a:solidFill>
                <a:schemeClr val="bg2"/>
              </a:solidFill>
              <a:latin typeface="+mn-lt"/>
              <a:ea typeface="メイリオ" panose="020B0604030504040204" pitchFamily="50" charset="-128"/>
            </a:endParaRPr>
          </a:p>
        </p:txBody>
      </p:sp>
      <p:sp>
        <p:nvSpPr>
          <p:cNvPr id="25" name="テキスト ボックス 24"/>
          <p:cNvSpPr txBox="1"/>
          <p:nvPr/>
        </p:nvSpPr>
        <p:spPr>
          <a:xfrm>
            <a:off x="128464" y="4293096"/>
            <a:ext cx="4358886" cy="369332"/>
          </a:xfrm>
          <a:prstGeom prst="rect">
            <a:avLst/>
          </a:prstGeom>
          <a:noFill/>
        </p:spPr>
        <p:txBody>
          <a:bodyPr wrap="none" rtlCol="0">
            <a:spAutoFit/>
          </a:bodyPr>
          <a:lstStyle/>
          <a:p>
            <a:r>
              <a:rPr kumimoji="1" lang="en-US" altLang="ja-JP" dirty="0" smtClean="0">
                <a:solidFill>
                  <a:schemeClr val="bg2"/>
                </a:solidFill>
                <a:latin typeface="メイリオ" panose="020B0604030504040204" pitchFamily="50" charset="-128"/>
                <a:ea typeface="メイリオ" panose="020B0604030504040204" pitchFamily="50" charset="-128"/>
              </a:rPr>
              <a:t>1.  </a:t>
            </a:r>
            <a:r>
              <a:rPr kumimoji="1" lang="ja-JP" altLang="en-US" dirty="0" smtClean="0">
                <a:solidFill>
                  <a:schemeClr val="bg2"/>
                </a:solidFill>
                <a:latin typeface="メイリオ" panose="020B0604030504040204" pitchFamily="50" charset="-128"/>
                <a:ea typeface="メイリオ" panose="020B0604030504040204" pitchFamily="50" charset="-128"/>
              </a:rPr>
              <a:t>目的語リテラルに数値と単位を記述</a:t>
            </a:r>
            <a:endParaRPr kumimoji="1" lang="ja-JP" altLang="en-US" dirty="0">
              <a:solidFill>
                <a:schemeClr val="bg2"/>
              </a:solidFill>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203680" y="5342423"/>
            <a:ext cx="3025187" cy="369332"/>
          </a:xfrm>
          <a:prstGeom prst="rect">
            <a:avLst/>
          </a:prstGeom>
          <a:noFill/>
        </p:spPr>
        <p:txBody>
          <a:bodyPr wrap="none" rtlCol="0">
            <a:spAutoFit/>
          </a:bodyPr>
          <a:lstStyle/>
          <a:p>
            <a:r>
              <a:rPr kumimoji="1" lang="en-US" altLang="ja-JP" dirty="0" smtClean="0">
                <a:solidFill>
                  <a:schemeClr val="bg2"/>
                </a:solidFill>
                <a:latin typeface="メイリオ" panose="020B0604030504040204" pitchFamily="50" charset="-128"/>
                <a:ea typeface="メイリオ" panose="020B0604030504040204" pitchFamily="50" charset="-128"/>
              </a:rPr>
              <a:t>2. </a:t>
            </a:r>
            <a:r>
              <a:rPr kumimoji="1" lang="ja-JP" altLang="en-US" dirty="0" smtClean="0">
                <a:solidFill>
                  <a:schemeClr val="bg2"/>
                </a:solidFill>
                <a:latin typeface="メイリオ" panose="020B0604030504040204" pitchFamily="50" charset="-128"/>
                <a:ea typeface="メイリオ" panose="020B0604030504040204" pitchFamily="50" charset="-128"/>
              </a:rPr>
              <a:t>空白ノードを介して記述</a:t>
            </a:r>
            <a:endParaRPr kumimoji="1" lang="ja-JP" altLang="en-US" dirty="0">
              <a:solidFill>
                <a:schemeClr val="bg2"/>
              </a:solidFill>
              <a:latin typeface="メイリオ" panose="020B0604030504040204" pitchFamily="50" charset="-128"/>
              <a:ea typeface="メイリオ" panose="020B0604030504040204" pitchFamily="50" charset="-128"/>
            </a:endParaRPr>
          </a:p>
        </p:txBody>
      </p:sp>
      <p:sp>
        <p:nvSpPr>
          <p:cNvPr id="27" name="円/楕円 26"/>
          <p:cNvSpPr/>
          <p:nvPr/>
        </p:nvSpPr>
        <p:spPr bwMode="auto">
          <a:xfrm>
            <a:off x="275688" y="5650200"/>
            <a:ext cx="1080120" cy="364211"/>
          </a:xfrm>
          <a:prstGeom prst="ellipse">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lang="en-US" altLang="ja-JP" sz="1000" dirty="0" smtClean="0">
                <a:solidFill>
                  <a:schemeClr val="bg2"/>
                </a:solidFill>
                <a:latin typeface="+mj-lt"/>
                <a:ea typeface="メイリオ" panose="020B0604030504040204" pitchFamily="50" charset="-128"/>
              </a:rPr>
              <a:t>urn:ucode:u1</a:t>
            </a:r>
            <a:endParaRPr kumimoji="1" lang="ja-JP" altLang="en-US" sz="1000" b="0" i="0" u="none" strike="noStrike" cap="none" normalizeH="0" baseline="0" dirty="0" smtClean="0">
              <a:ln>
                <a:noFill/>
              </a:ln>
              <a:solidFill>
                <a:schemeClr val="bg2"/>
              </a:solidFill>
              <a:effectLst/>
              <a:latin typeface="+mj-lt"/>
              <a:ea typeface="メイリオ" panose="020B0604030504040204" pitchFamily="50" charset="-128"/>
            </a:endParaRPr>
          </a:p>
        </p:txBody>
      </p:sp>
      <p:sp>
        <p:nvSpPr>
          <p:cNvPr id="28" name="円/楕円 27"/>
          <p:cNvSpPr/>
          <p:nvPr/>
        </p:nvSpPr>
        <p:spPr bwMode="auto">
          <a:xfrm>
            <a:off x="2363920" y="5650198"/>
            <a:ext cx="1080120" cy="364211"/>
          </a:xfrm>
          <a:prstGeom prst="ellipse">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endParaRPr kumimoji="1" lang="ja-JP" altLang="en-US" sz="1000" b="0" i="0" u="none" strike="noStrike" cap="none" normalizeH="0" baseline="0" dirty="0" smtClean="0">
              <a:ln>
                <a:noFill/>
              </a:ln>
              <a:solidFill>
                <a:schemeClr val="bg2"/>
              </a:solidFill>
              <a:effectLst/>
              <a:latin typeface="+mj-lt"/>
              <a:ea typeface="メイリオ" panose="020B0604030504040204" pitchFamily="50" charset="-128"/>
            </a:endParaRPr>
          </a:p>
        </p:txBody>
      </p:sp>
      <p:cxnSp>
        <p:nvCxnSpPr>
          <p:cNvPr id="29" name="直線矢印コネクタ 28"/>
          <p:cNvCxnSpPr>
            <a:stCxn id="27" idx="6"/>
            <a:endCxn id="28" idx="2"/>
          </p:cNvCxnSpPr>
          <p:nvPr/>
        </p:nvCxnSpPr>
        <p:spPr bwMode="auto">
          <a:xfrm flipV="1">
            <a:off x="1355808" y="5832304"/>
            <a:ext cx="1008112" cy="2"/>
          </a:xfrm>
          <a:prstGeom prst="straightConnector1">
            <a:avLst/>
          </a:prstGeom>
          <a:solidFill>
            <a:schemeClr val="bg1"/>
          </a:solidFill>
          <a:ln w="9525" cap="flat" cmpd="sng" algn="ctr">
            <a:solidFill>
              <a:schemeClr val="bg2"/>
            </a:solidFill>
            <a:prstDash val="solid"/>
            <a:round/>
            <a:headEnd type="none" w="med" len="med"/>
            <a:tailEnd type="triangle"/>
          </a:ln>
          <a:effectLst/>
        </p:spPr>
      </p:cxnSp>
      <p:sp>
        <p:nvSpPr>
          <p:cNvPr id="30" name="テキスト ボックス 29"/>
          <p:cNvSpPr txBox="1"/>
          <p:nvPr/>
        </p:nvSpPr>
        <p:spPr>
          <a:xfrm>
            <a:off x="1427816" y="5624172"/>
            <a:ext cx="736967" cy="246221"/>
          </a:xfrm>
          <a:prstGeom prst="rect">
            <a:avLst/>
          </a:prstGeom>
          <a:noFill/>
        </p:spPr>
        <p:txBody>
          <a:bodyPr wrap="square" rtlCol="0">
            <a:spAutoFit/>
          </a:bodyPr>
          <a:lstStyle/>
          <a:p>
            <a:r>
              <a:rPr kumimoji="1" lang="en-US" altLang="ja-JP" sz="1000" dirty="0" err="1" smtClean="0">
                <a:solidFill>
                  <a:schemeClr val="bg2"/>
                </a:solidFill>
                <a:latin typeface="+mj-lt"/>
                <a:ea typeface="メイリオ" panose="020B0604030504040204" pitchFamily="50" charset="-128"/>
              </a:rPr>
              <a:t>uc:length</a:t>
            </a:r>
            <a:endParaRPr kumimoji="1" lang="ja-JP" altLang="en-US" sz="1000" dirty="0">
              <a:solidFill>
                <a:schemeClr val="bg2"/>
              </a:solidFill>
              <a:latin typeface="+mj-lt"/>
              <a:ea typeface="メイリオ" panose="020B0604030504040204" pitchFamily="50" charset="-128"/>
            </a:endParaRPr>
          </a:p>
        </p:txBody>
      </p:sp>
      <p:sp>
        <p:nvSpPr>
          <p:cNvPr id="31" name="角丸四角形 30"/>
          <p:cNvSpPr/>
          <p:nvPr/>
        </p:nvSpPr>
        <p:spPr bwMode="auto">
          <a:xfrm>
            <a:off x="4236128" y="5645432"/>
            <a:ext cx="999883" cy="364211"/>
          </a:xfrm>
          <a:prstGeom prst="roundRect">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bg2"/>
                </a:solidFill>
                <a:effectLst/>
                <a:latin typeface="+mj-lt"/>
                <a:ea typeface="メイリオ" panose="020B0604030504040204" pitchFamily="50" charset="-128"/>
              </a:rPr>
              <a:t>20</a:t>
            </a:r>
            <a:endParaRPr kumimoji="1" lang="ja-JP" altLang="en-US" sz="1000" b="0" i="0" u="none" strike="noStrike" cap="none" normalizeH="0" baseline="0" dirty="0" smtClean="0">
              <a:ln>
                <a:noFill/>
              </a:ln>
              <a:solidFill>
                <a:schemeClr val="bg2"/>
              </a:solidFill>
              <a:effectLst/>
              <a:latin typeface="+mj-lt"/>
              <a:ea typeface="メイリオ" panose="020B0604030504040204" pitchFamily="50" charset="-128"/>
            </a:endParaRPr>
          </a:p>
        </p:txBody>
      </p:sp>
      <p:cxnSp>
        <p:nvCxnSpPr>
          <p:cNvPr id="32" name="直線矢印コネクタ 31"/>
          <p:cNvCxnSpPr>
            <a:stCxn id="28" idx="6"/>
            <a:endCxn id="31" idx="1"/>
          </p:cNvCxnSpPr>
          <p:nvPr/>
        </p:nvCxnSpPr>
        <p:spPr bwMode="auto">
          <a:xfrm flipV="1">
            <a:off x="3444040" y="5827538"/>
            <a:ext cx="792088" cy="4766"/>
          </a:xfrm>
          <a:prstGeom prst="straightConnector1">
            <a:avLst/>
          </a:prstGeom>
          <a:solidFill>
            <a:schemeClr val="bg1"/>
          </a:solidFill>
          <a:ln w="9525" cap="flat" cmpd="sng" algn="ctr">
            <a:solidFill>
              <a:schemeClr val="bg2"/>
            </a:solidFill>
            <a:prstDash val="solid"/>
            <a:round/>
            <a:headEnd type="none" w="med" len="med"/>
            <a:tailEnd type="triangle"/>
          </a:ln>
          <a:effectLst/>
        </p:spPr>
      </p:cxnSp>
      <p:sp>
        <p:nvSpPr>
          <p:cNvPr id="33" name="角丸四角形 32"/>
          <p:cNvSpPr/>
          <p:nvPr/>
        </p:nvSpPr>
        <p:spPr bwMode="auto">
          <a:xfrm>
            <a:off x="4236128" y="6082246"/>
            <a:ext cx="999883" cy="364211"/>
          </a:xfrm>
          <a:prstGeom prst="roundRect">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bg2"/>
                </a:solidFill>
                <a:effectLst/>
                <a:latin typeface="+mj-lt"/>
                <a:ea typeface="メイリオ" panose="020B0604030504040204" pitchFamily="50" charset="-128"/>
              </a:rPr>
              <a:t>m</a:t>
            </a:r>
            <a:endParaRPr kumimoji="1" lang="ja-JP" altLang="en-US" sz="1000" b="0" i="0" u="none" strike="noStrike" cap="none" normalizeH="0" baseline="0" dirty="0" smtClean="0">
              <a:ln>
                <a:noFill/>
              </a:ln>
              <a:solidFill>
                <a:schemeClr val="bg2"/>
              </a:solidFill>
              <a:effectLst/>
              <a:latin typeface="+mj-lt"/>
              <a:ea typeface="メイリオ" panose="020B0604030504040204" pitchFamily="50" charset="-128"/>
            </a:endParaRPr>
          </a:p>
        </p:txBody>
      </p:sp>
      <p:cxnSp>
        <p:nvCxnSpPr>
          <p:cNvPr id="34" name="カギ線コネクタ 33"/>
          <p:cNvCxnSpPr>
            <a:stCxn id="28" idx="5"/>
            <a:endCxn id="33" idx="1"/>
          </p:cNvCxnSpPr>
          <p:nvPr/>
        </p:nvCxnSpPr>
        <p:spPr bwMode="auto">
          <a:xfrm rot="16200000" flipH="1">
            <a:off x="3609354" y="5637578"/>
            <a:ext cx="303280" cy="950268"/>
          </a:xfrm>
          <a:prstGeom prst="bentConnector2">
            <a:avLst/>
          </a:prstGeom>
          <a:solidFill>
            <a:schemeClr val="bg1"/>
          </a:solidFill>
          <a:ln w="9525" cap="flat" cmpd="sng" algn="ctr">
            <a:solidFill>
              <a:schemeClr val="bg2"/>
            </a:solidFill>
            <a:prstDash val="solid"/>
            <a:round/>
            <a:headEnd type="none" w="med" len="med"/>
            <a:tailEnd type="triangle"/>
          </a:ln>
          <a:effectLst/>
        </p:spPr>
      </p:cxnSp>
      <p:sp>
        <p:nvSpPr>
          <p:cNvPr id="35" name="テキスト ボックス 34"/>
          <p:cNvSpPr txBox="1"/>
          <p:nvPr/>
        </p:nvSpPr>
        <p:spPr>
          <a:xfrm>
            <a:off x="3427153" y="5582361"/>
            <a:ext cx="736967" cy="246221"/>
          </a:xfrm>
          <a:prstGeom prst="rect">
            <a:avLst/>
          </a:prstGeom>
          <a:noFill/>
        </p:spPr>
        <p:txBody>
          <a:bodyPr wrap="square" rtlCol="0">
            <a:spAutoFit/>
          </a:bodyPr>
          <a:lstStyle/>
          <a:p>
            <a:r>
              <a:rPr kumimoji="1" lang="en-US" altLang="ja-JP" sz="1000" dirty="0" err="1" smtClean="0">
                <a:solidFill>
                  <a:schemeClr val="bg2"/>
                </a:solidFill>
                <a:latin typeface="+mj-lt"/>
                <a:ea typeface="メイリオ" panose="020B0604030504040204" pitchFamily="50" charset="-128"/>
              </a:rPr>
              <a:t>rdf:value</a:t>
            </a:r>
            <a:endParaRPr kumimoji="1" lang="ja-JP" altLang="en-US" sz="1000" dirty="0">
              <a:solidFill>
                <a:schemeClr val="bg2"/>
              </a:solidFill>
              <a:latin typeface="+mj-lt"/>
              <a:ea typeface="メイリオ" panose="020B0604030504040204" pitchFamily="50" charset="-128"/>
            </a:endParaRPr>
          </a:p>
        </p:txBody>
      </p:sp>
      <p:sp>
        <p:nvSpPr>
          <p:cNvPr id="36" name="テキスト ボックス 35"/>
          <p:cNvSpPr txBox="1"/>
          <p:nvPr/>
        </p:nvSpPr>
        <p:spPr>
          <a:xfrm>
            <a:off x="3427153" y="6056220"/>
            <a:ext cx="736967" cy="246221"/>
          </a:xfrm>
          <a:prstGeom prst="rect">
            <a:avLst/>
          </a:prstGeom>
          <a:noFill/>
        </p:spPr>
        <p:txBody>
          <a:bodyPr wrap="square" rtlCol="0">
            <a:spAutoFit/>
          </a:bodyPr>
          <a:lstStyle/>
          <a:p>
            <a:r>
              <a:rPr kumimoji="1" lang="en-US" altLang="ja-JP" sz="1000" dirty="0" err="1" smtClean="0">
                <a:solidFill>
                  <a:schemeClr val="bg2"/>
                </a:solidFill>
                <a:latin typeface="+mj-lt"/>
                <a:ea typeface="メイリオ" panose="020B0604030504040204" pitchFamily="50" charset="-128"/>
              </a:rPr>
              <a:t>uc:unit</a:t>
            </a:r>
            <a:endParaRPr kumimoji="1" lang="ja-JP" altLang="en-US" sz="1000" dirty="0">
              <a:solidFill>
                <a:schemeClr val="bg2"/>
              </a:solidFill>
              <a:latin typeface="+mj-lt"/>
              <a:ea typeface="メイリオ" panose="020B0604030504040204" pitchFamily="50" charset="-128"/>
            </a:endParaRPr>
          </a:p>
        </p:txBody>
      </p:sp>
      <p:sp>
        <p:nvSpPr>
          <p:cNvPr id="37" name="円/楕円 36"/>
          <p:cNvSpPr/>
          <p:nvPr/>
        </p:nvSpPr>
        <p:spPr bwMode="auto">
          <a:xfrm>
            <a:off x="5680014" y="4605040"/>
            <a:ext cx="1080120" cy="364211"/>
          </a:xfrm>
          <a:prstGeom prst="ellipse">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lang="en-US" altLang="ja-JP" sz="1000" dirty="0" smtClean="0">
                <a:solidFill>
                  <a:schemeClr val="bg2"/>
                </a:solidFill>
                <a:latin typeface="+mj-lt"/>
                <a:ea typeface="メイリオ" panose="020B0604030504040204" pitchFamily="50" charset="-128"/>
              </a:rPr>
              <a:t>urn:ucode:u1</a:t>
            </a:r>
            <a:endParaRPr kumimoji="1" lang="ja-JP" altLang="en-US" sz="1000" b="0" i="0" u="none" strike="noStrike" cap="none" normalizeH="0" baseline="0" dirty="0" smtClean="0">
              <a:ln>
                <a:noFill/>
              </a:ln>
              <a:solidFill>
                <a:schemeClr val="bg2"/>
              </a:solidFill>
              <a:effectLst/>
              <a:latin typeface="+mj-lt"/>
              <a:ea typeface="メイリオ" panose="020B0604030504040204" pitchFamily="50" charset="-128"/>
            </a:endParaRPr>
          </a:p>
        </p:txBody>
      </p:sp>
      <p:sp>
        <p:nvSpPr>
          <p:cNvPr id="38" name="角丸四角形 37"/>
          <p:cNvSpPr/>
          <p:nvPr/>
        </p:nvSpPr>
        <p:spPr bwMode="auto">
          <a:xfrm>
            <a:off x="7840254" y="4605040"/>
            <a:ext cx="999883" cy="364211"/>
          </a:xfrm>
          <a:prstGeom prst="roundRect">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bg2"/>
                </a:solidFill>
                <a:effectLst/>
                <a:latin typeface="+mj-lt"/>
                <a:ea typeface="メイリオ" panose="020B0604030504040204" pitchFamily="50" charset="-128"/>
              </a:rPr>
              <a:t>20</a:t>
            </a:r>
            <a:endParaRPr kumimoji="1" lang="ja-JP" altLang="en-US" sz="1000" b="0" i="0" u="none" strike="noStrike" cap="none" normalizeH="0" baseline="0" dirty="0" smtClean="0">
              <a:ln>
                <a:noFill/>
              </a:ln>
              <a:solidFill>
                <a:schemeClr val="bg2"/>
              </a:solidFill>
              <a:effectLst/>
              <a:latin typeface="+mj-lt"/>
              <a:ea typeface="メイリオ" panose="020B0604030504040204" pitchFamily="50" charset="-128"/>
            </a:endParaRPr>
          </a:p>
        </p:txBody>
      </p:sp>
      <p:cxnSp>
        <p:nvCxnSpPr>
          <p:cNvPr id="39" name="直線矢印コネクタ 38"/>
          <p:cNvCxnSpPr>
            <a:stCxn id="37" idx="6"/>
            <a:endCxn id="38" idx="1"/>
          </p:cNvCxnSpPr>
          <p:nvPr/>
        </p:nvCxnSpPr>
        <p:spPr bwMode="auto">
          <a:xfrm>
            <a:off x="6760134" y="4787146"/>
            <a:ext cx="1080120" cy="0"/>
          </a:xfrm>
          <a:prstGeom prst="straightConnector1">
            <a:avLst/>
          </a:prstGeom>
          <a:solidFill>
            <a:schemeClr val="bg1"/>
          </a:solidFill>
          <a:ln w="9525" cap="flat" cmpd="sng" algn="ctr">
            <a:solidFill>
              <a:schemeClr val="bg2"/>
            </a:solidFill>
            <a:prstDash val="solid"/>
            <a:round/>
            <a:headEnd type="none" w="med" len="med"/>
            <a:tailEnd type="triangle"/>
          </a:ln>
          <a:effectLst/>
        </p:spPr>
      </p:cxnSp>
      <p:sp>
        <p:nvSpPr>
          <p:cNvPr id="40" name="テキスト ボックス 39"/>
          <p:cNvSpPr txBox="1"/>
          <p:nvPr/>
        </p:nvSpPr>
        <p:spPr>
          <a:xfrm>
            <a:off x="6904150" y="4605040"/>
            <a:ext cx="736967" cy="246221"/>
          </a:xfrm>
          <a:prstGeom prst="rect">
            <a:avLst/>
          </a:prstGeom>
          <a:noFill/>
        </p:spPr>
        <p:txBody>
          <a:bodyPr wrap="square" rtlCol="0">
            <a:spAutoFit/>
          </a:bodyPr>
          <a:lstStyle/>
          <a:p>
            <a:r>
              <a:rPr kumimoji="1" lang="en-US" altLang="ja-JP" sz="1000" dirty="0" err="1" smtClean="0">
                <a:solidFill>
                  <a:schemeClr val="bg2"/>
                </a:solidFill>
                <a:latin typeface="+mj-lt"/>
                <a:ea typeface="メイリオ" panose="020B0604030504040204" pitchFamily="50" charset="-128"/>
              </a:rPr>
              <a:t>uc:length</a:t>
            </a:r>
            <a:endParaRPr kumimoji="1" lang="ja-JP" altLang="en-US" sz="1000" dirty="0">
              <a:solidFill>
                <a:schemeClr val="bg2"/>
              </a:solidFill>
              <a:latin typeface="+mj-lt"/>
              <a:ea typeface="メイリオ" panose="020B0604030504040204" pitchFamily="50" charset="-128"/>
            </a:endParaRPr>
          </a:p>
        </p:txBody>
      </p:sp>
      <p:sp>
        <p:nvSpPr>
          <p:cNvPr id="41" name="テキスト ボックス 40"/>
          <p:cNvSpPr txBox="1"/>
          <p:nvPr/>
        </p:nvSpPr>
        <p:spPr>
          <a:xfrm>
            <a:off x="5463418" y="4293096"/>
            <a:ext cx="4027064" cy="369332"/>
          </a:xfrm>
          <a:prstGeom prst="rect">
            <a:avLst/>
          </a:prstGeom>
          <a:noFill/>
        </p:spPr>
        <p:txBody>
          <a:bodyPr wrap="none" rtlCol="0">
            <a:spAutoFit/>
          </a:bodyPr>
          <a:lstStyle/>
          <a:p>
            <a:pPr algn="l"/>
            <a:r>
              <a:rPr kumimoji="1" lang="en-US" altLang="ja-JP" dirty="0" smtClean="0">
                <a:solidFill>
                  <a:schemeClr val="bg2"/>
                </a:solidFill>
                <a:latin typeface="メイリオ" panose="020B0604030504040204" pitchFamily="50" charset="-128"/>
                <a:ea typeface="メイリオ" panose="020B0604030504040204" pitchFamily="50" charset="-128"/>
              </a:rPr>
              <a:t>3. </a:t>
            </a:r>
            <a:r>
              <a:rPr kumimoji="1" lang="ja-JP" altLang="en-US" dirty="0" smtClean="0">
                <a:solidFill>
                  <a:schemeClr val="bg2"/>
                </a:solidFill>
                <a:latin typeface="メイリオ" panose="020B0604030504040204" pitchFamily="50" charset="-128"/>
                <a:ea typeface="メイリオ" panose="020B0604030504040204" pitchFamily="50" charset="-128"/>
              </a:rPr>
              <a:t>目的語リテラルの型に単位を記述</a:t>
            </a:r>
            <a:endParaRPr kumimoji="1" lang="ja-JP" altLang="en-US" dirty="0">
              <a:solidFill>
                <a:schemeClr val="bg2"/>
              </a:solidFill>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8804574" y="4605040"/>
            <a:ext cx="756938" cy="246221"/>
          </a:xfrm>
          <a:prstGeom prst="rect">
            <a:avLst/>
          </a:prstGeom>
          <a:noFill/>
        </p:spPr>
        <p:txBody>
          <a:bodyPr wrap="none" rtlCol="0">
            <a:spAutoFit/>
          </a:bodyPr>
          <a:lstStyle/>
          <a:p>
            <a:r>
              <a:rPr kumimoji="1" lang="en-US" altLang="ja-JP" sz="1000" dirty="0" smtClean="0">
                <a:solidFill>
                  <a:schemeClr val="bg2"/>
                </a:solidFill>
                <a:latin typeface="+mj-lt"/>
                <a:ea typeface="メイリオ" panose="020B0604030504040204" pitchFamily="50" charset="-128"/>
              </a:rPr>
              <a:t>^^</a:t>
            </a:r>
            <a:r>
              <a:rPr kumimoji="1" lang="en-US" altLang="ja-JP" sz="1000" dirty="0" err="1" smtClean="0">
                <a:solidFill>
                  <a:schemeClr val="bg2"/>
                </a:solidFill>
                <a:latin typeface="+mj-lt"/>
                <a:ea typeface="メイリオ" panose="020B0604030504040204" pitchFamily="50" charset="-128"/>
              </a:rPr>
              <a:t>uc:Meter</a:t>
            </a:r>
            <a:endParaRPr kumimoji="1" lang="ja-JP" altLang="en-US" sz="1000" dirty="0">
              <a:solidFill>
                <a:schemeClr val="bg2"/>
              </a:solidFill>
              <a:latin typeface="+mj-lt"/>
              <a:ea typeface="メイリオ" panose="020B0604030504040204" pitchFamily="50" charset="-128"/>
            </a:endParaRPr>
          </a:p>
        </p:txBody>
      </p:sp>
      <p:sp>
        <p:nvSpPr>
          <p:cNvPr id="43" name="テキスト ボックス 42"/>
          <p:cNvSpPr txBox="1"/>
          <p:nvPr/>
        </p:nvSpPr>
        <p:spPr>
          <a:xfrm>
            <a:off x="5463418" y="5339863"/>
            <a:ext cx="3256020" cy="369332"/>
          </a:xfrm>
          <a:prstGeom prst="rect">
            <a:avLst/>
          </a:prstGeom>
          <a:noFill/>
        </p:spPr>
        <p:txBody>
          <a:bodyPr wrap="none" rtlCol="0">
            <a:spAutoFit/>
          </a:bodyPr>
          <a:lstStyle/>
          <a:p>
            <a:pPr algn="l"/>
            <a:r>
              <a:rPr lang="en-US" altLang="ja-JP" dirty="0" smtClean="0">
                <a:solidFill>
                  <a:schemeClr val="bg2"/>
                </a:solidFill>
                <a:latin typeface="メイリオ" panose="020B0604030504040204" pitchFamily="50" charset="-128"/>
                <a:ea typeface="メイリオ" panose="020B0604030504040204" pitchFamily="50" charset="-128"/>
              </a:rPr>
              <a:t>4.</a:t>
            </a:r>
            <a:r>
              <a:rPr kumimoji="1" lang="en-US" altLang="ja-JP" dirty="0" smtClean="0">
                <a:solidFill>
                  <a:schemeClr val="bg2"/>
                </a:solidFill>
                <a:latin typeface="メイリオ" panose="020B0604030504040204" pitchFamily="50" charset="-128"/>
                <a:ea typeface="メイリオ" panose="020B0604030504040204" pitchFamily="50" charset="-128"/>
              </a:rPr>
              <a:t> </a:t>
            </a:r>
            <a:r>
              <a:rPr kumimoji="1" lang="ja-JP" altLang="en-US" dirty="0" smtClean="0">
                <a:solidFill>
                  <a:schemeClr val="bg2"/>
                </a:solidFill>
                <a:latin typeface="メイリオ" panose="020B0604030504040204" pitchFamily="50" charset="-128"/>
                <a:ea typeface="メイリオ" panose="020B0604030504040204" pitchFamily="50" charset="-128"/>
              </a:rPr>
              <a:t>プロパティに単位を含める</a:t>
            </a:r>
            <a:endParaRPr kumimoji="1" lang="ja-JP" altLang="en-US" dirty="0">
              <a:solidFill>
                <a:schemeClr val="bg2"/>
              </a:solidFill>
              <a:latin typeface="メイリオ" panose="020B0604030504040204" pitchFamily="50" charset="-128"/>
              <a:ea typeface="メイリオ" panose="020B0604030504040204" pitchFamily="50" charset="-128"/>
            </a:endParaRPr>
          </a:p>
        </p:txBody>
      </p:sp>
      <p:sp>
        <p:nvSpPr>
          <p:cNvPr id="44" name="円/楕円 43"/>
          <p:cNvSpPr/>
          <p:nvPr/>
        </p:nvSpPr>
        <p:spPr bwMode="auto">
          <a:xfrm>
            <a:off x="5687671" y="5643469"/>
            <a:ext cx="1080120" cy="364211"/>
          </a:xfrm>
          <a:prstGeom prst="ellipse">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lang="en-US" altLang="ja-JP" sz="1000" dirty="0" smtClean="0">
                <a:solidFill>
                  <a:schemeClr val="bg2"/>
                </a:solidFill>
                <a:latin typeface="+mj-lt"/>
                <a:ea typeface="メイリオ" panose="020B0604030504040204" pitchFamily="50" charset="-128"/>
              </a:rPr>
              <a:t>urn:ucode:u1</a:t>
            </a:r>
            <a:endParaRPr kumimoji="1" lang="ja-JP" altLang="en-US" sz="1000" b="0" i="0" u="none" strike="noStrike" cap="none" normalizeH="0" baseline="0" dirty="0" smtClean="0">
              <a:ln>
                <a:noFill/>
              </a:ln>
              <a:solidFill>
                <a:schemeClr val="bg2"/>
              </a:solidFill>
              <a:effectLst/>
              <a:latin typeface="+mj-lt"/>
              <a:ea typeface="メイリオ" panose="020B0604030504040204" pitchFamily="50" charset="-128"/>
            </a:endParaRPr>
          </a:p>
        </p:txBody>
      </p:sp>
      <p:sp>
        <p:nvSpPr>
          <p:cNvPr id="45" name="角丸四角形 44"/>
          <p:cNvSpPr/>
          <p:nvPr/>
        </p:nvSpPr>
        <p:spPr bwMode="auto">
          <a:xfrm>
            <a:off x="8135943" y="5643469"/>
            <a:ext cx="999883" cy="364211"/>
          </a:xfrm>
          <a:prstGeom prst="roundRect">
            <a:avLst/>
          </a:prstGeom>
          <a:noFill/>
          <a:ln w="9525"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 latinLnBrk="0" hangingPunct="1">
              <a:lnSpc>
                <a:spcPct val="100000"/>
              </a:lnSpc>
              <a:spcBef>
                <a:spcPct val="0"/>
              </a:spcBef>
              <a:spcAft>
                <a:spcPct val="0"/>
              </a:spcAft>
              <a:buClrTx/>
              <a:buSzTx/>
              <a:buFont typeface="Wingdings" pitchFamily="2" charset="2"/>
              <a:buNone/>
              <a:tabLst/>
            </a:pPr>
            <a:r>
              <a:rPr kumimoji="1" lang="en-US" altLang="ja-JP" sz="1000" b="0" i="0" u="none" strike="noStrike" cap="none" normalizeH="0" baseline="0" dirty="0" smtClean="0">
                <a:ln>
                  <a:noFill/>
                </a:ln>
                <a:solidFill>
                  <a:schemeClr val="bg2"/>
                </a:solidFill>
                <a:effectLst/>
                <a:latin typeface="+mj-lt"/>
                <a:ea typeface="メイリオ" panose="020B0604030504040204" pitchFamily="50" charset="-128"/>
              </a:rPr>
              <a:t>20</a:t>
            </a:r>
            <a:endParaRPr kumimoji="1" lang="ja-JP" altLang="en-US" sz="1000" b="0" i="0" u="none" strike="noStrike" cap="none" normalizeH="0" baseline="0" dirty="0" smtClean="0">
              <a:ln>
                <a:noFill/>
              </a:ln>
              <a:solidFill>
                <a:schemeClr val="bg2"/>
              </a:solidFill>
              <a:effectLst/>
              <a:latin typeface="+mj-lt"/>
              <a:ea typeface="メイリオ" panose="020B0604030504040204" pitchFamily="50" charset="-128"/>
            </a:endParaRPr>
          </a:p>
        </p:txBody>
      </p:sp>
      <p:cxnSp>
        <p:nvCxnSpPr>
          <p:cNvPr id="46" name="直線矢印コネクタ 45"/>
          <p:cNvCxnSpPr>
            <a:stCxn id="44" idx="6"/>
            <a:endCxn id="45" idx="1"/>
          </p:cNvCxnSpPr>
          <p:nvPr/>
        </p:nvCxnSpPr>
        <p:spPr bwMode="auto">
          <a:xfrm>
            <a:off x="6767791" y="5825575"/>
            <a:ext cx="1368152" cy="0"/>
          </a:xfrm>
          <a:prstGeom prst="straightConnector1">
            <a:avLst/>
          </a:prstGeom>
          <a:solidFill>
            <a:schemeClr val="bg1"/>
          </a:solidFill>
          <a:ln w="9525" cap="flat" cmpd="sng" algn="ctr">
            <a:solidFill>
              <a:schemeClr val="bg2"/>
            </a:solidFill>
            <a:prstDash val="solid"/>
            <a:round/>
            <a:headEnd type="none" w="med" len="med"/>
            <a:tailEnd type="triangle"/>
          </a:ln>
          <a:effectLst/>
        </p:spPr>
      </p:cxnSp>
      <p:sp>
        <p:nvSpPr>
          <p:cNvPr id="47" name="テキスト ボックス 46"/>
          <p:cNvSpPr txBox="1"/>
          <p:nvPr/>
        </p:nvSpPr>
        <p:spPr>
          <a:xfrm>
            <a:off x="6911807" y="5643469"/>
            <a:ext cx="1055004" cy="246221"/>
          </a:xfrm>
          <a:prstGeom prst="rect">
            <a:avLst/>
          </a:prstGeom>
          <a:noFill/>
        </p:spPr>
        <p:txBody>
          <a:bodyPr wrap="square" rtlCol="0">
            <a:spAutoFit/>
          </a:bodyPr>
          <a:lstStyle/>
          <a:p>
            <a:r>
              <a:rPr kumimoji="1" lang="en-US" altLang="ja-JP" sz="1000" dirty="0" err="1" smtClean="0">
                <a:solidFill>
                  <a:schemeClr val="bg2"/>
                </a:solidFill>
                <a:latin typeface="+mj-lt"/>
                <a:ea typeface="メイリオ" panose="020B0604030504040204" pitchFamily="50" charset="-128"/>
              </a:rPr>
              <a:t>uc:lengthMeter</a:t>
            </a:r>
            <a:endParaRPr kumimoji="1" lang="ja-JP" altLang="en-US" sz="1000" dirty="0">
              <a:solidFill>
                <a:schemeClr val="bg2"/>
              </a:solidFill>
              <a:latin typeface="+mj-lt"/>
              <a:ea typeface="メイリオ" panose="020B0604030504040204" pitchFamily="50" charset="-128"/>
            </a:endParaRPr>
          </a:p>
        </p:txBody>
      </p:sp>
    </p:spTree>
    <p:extLst>
      <p:ext uri="{BB962C8B-B14F-4D97-AF65-F5344CB8AC3E}">
        <p14:creationId xmlns:p14="http://schemas.microsoft.com/office/powerpoint/2010/main" val="32113500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normAutofit/>
          </a:bodyPr>
          <a:lstStyle/>
          <a:p>
            <a:r>
              <a:rPr kumimoji="1" lang="ja-JP" altLang="en-US" dirty="0" smtClean="0"/>
              <a:t>今年度の検討項目の中での位置づけ</a:t>
            </a:r>
          </a:p>
          <a:p>
            <a:pPr marL="698500" lvl="1" indent="-342900">
              <a:buFont typeface="+mj-lt"/>
              <a:buAutoNum type="arabicPeriod"/>
            </a:pPr>
            <a:r>
              <a:rPr kumimoji="1" lang="ja-JP" altLang="en-US" dirty="0" smtClean="0"/>
              <a:t>オープンデータガイドの精査</a:t>
            </a:r>
          </a:p>
          <a:p>
            <a:pPr marL="698500" lvl="1" indent="-342900">
              <a:buFont typeface="+mj-lt"/>
              <a:buAutoNum type="arabicPeriod"/>
            </a:pPr>
            <a:r>
              <a:rPr kumimoji="1" lang="ja-JP" altLang="en-US" dirty="0" smtClean="0"/>
              <a:t>情報流通連携基盤 外部仕様書の精査</a:t>
            </a:r>
          </a:p>
          <a:p>
            <a:pPr marL="698500" lvl="1" indent="-342900">
              <a:buFont typeface="+mj-lt"/>
              <a:buAutoNum type="arabicPeriod"/>
            </a:pPr>
            <a:r>
              <a:rPr kumimoji="1" lang="ja-JP" altLang="en-US" dirty="0" smtClean="0"/>
              <a:t>評価版ツールの作成</a:t>
            </a:r>
          </a:p>
          <a:p>
            <a:pPr lvl="2"/>
            <a:r>
              <a:rPr lang="ja-JP" altLang="en-US" dirty="0"/>
              <a:t>情報流通連携基盤システム 外部仕様書の参照実装パッケージ</a:t>
            </a:r>
          </a:p>
          <a:p>
            <a:pPr lvl="2"/>
            <a:r>
              <a:rPr lang="ja-JP" altLang="en-US" dirty="0"/>
              <a:t>ボキャブラリ管理サイト</a:t>
            </a:r>
          </a:p>
          <a:p>
            <a:pPr lvl="2"/>
            <a:r>
              <a:rPr lang="ja-JP" altLang="en-US" dirty="0"/>
              <a:t>「オープンデータガイド」</a:t>
            </a:r>
            <a:r>
              <a:rPr lang="en-US" altLang="ja-JP" dirty="0"/>
              <a:t>9.3</a:t>
            </a:r>
            <a:r>
              <a:rPr lang="ja-JP" altLang="en-US" dirty="0"/>
              <a:t>節の「技術的指針」に関するチェックツール</a:t>
            </a:r>
          </a:p>
          <a:p>
            <a:pPr lvl="2"/>
            <a:r>
              <a:rPr lang="ja-JP" altLang="en-US" dirty="0"/>
              <a:t>メタデータ抽出支援</a:t>
            </a:r>
            <a:r>
              <a:rPr lang="ja-JP" altLang="en-US" dirty="0" smtClean="0"/>
              <a:t>ツール</a:t>
            </a:r>
          </a:p>
          <a:p>
            <a:pPr marL="698500" lvl="1" indent="-342900">
              <a:buFont typeface="+mj-lt"/>
              <a:buAutoNum type="arabicPeriod"/>
            </a:pPr>
            <a:r>
              <a:rPr lang="ja-JP" altLang="en-US" dirty="0" smtClean="0"/>
              <a:t>次年度実施内容の検討</a:t>
            </a:r>
          </a:p>
          <a:p>
            <a:r>
              <a:rPr lang="ja-JP" altLang="en-US" dirty="0" smtClean="0"/>
              <a:t>今回報告するツールの扱い</a:t>
            </a:r>
          </a:p>
          <a:p>
            <a:pPr lvl="1"/>
            <a:r>
              <a:rPr lang="ja-JP" altLang="en-US" dirty="0"/>
              <a:t>次年度の検討テーマ案の</a:t>
            </a:r>
            <a:r>
              <a:rPr lang="en-US" altLang="ja-JP" dirty="0"/>
              <a:t>1</a:t>
            </a:r>
            <a:r>
              <a:rPr lang="ja-JP" altLang="en-US" dirty="0"/>
              <a:t>つである「ツール集の検討」に先立ち、昨年度の技術委員会や実証の中で要望されたツールを試作したもの</a:t>
            </a:r>
            <a:r>
              <a:rPr lang="ja-JP" altLang="en-US" dirty="0" smtClean="0"/>
              <a:t>。</a:t>
            </a:r>
            <a:endParaRPr lang="en-US" altLang="ja-JP" dirty="0" smtClean="0"/>
          </a:p>
          <a:p>
            <a:pPr lvl="1"/>
            <a:r>
              <a:rPr lang="ja-JP" altLang="en-US" dirty="0" smtClean="0"/>
              <a:t>本資料は、その試作ツールができたことを報告するものである。</a:t>
            </a:r>
            <a:endParaRPr lang="ja-JP" altLang="en-US" dirty="0" smtClean="0"/>
          </a:p>
          <a:p>
            <a:pPr lvl="1"/>
            <a:r>
              <a:rPr lang="ja-JP" altLang="en-US" dirty="0" smtClean="0"/>
              <a:t>前回報告したツールを含め、現時点では下記サイトにて公開中</a:t>
            </a:r>
            <a:br>
              <a:rPr lang="ja-JP" altLang="en-US" dirty="0" smtClean="0"/>
            </a:br>
            <a:r>
              <a:rPr lang="en-US" altLang="ja-JP" dirty="0" smtClean="0"/>
              <a:t>http://www.ubin.jp/opendata/opendata2014.html</a:t>
            </a:r>
            <a:endParaRPr lang="ja-JP" altLang="en-US" dirty="0"/>
          </a:p>
        </p:txBody>
      </p:sp>
      <p:sp>
        <p:nvSpPr>
          <p:cNvPr id="2" name="タイトル 1"/>
          <p:cNvSpPr>
            <a:spLocks noGrp="1"/>
          </p:cNvSpPr>
          <p:nvPr>
            <p:ph type="title"/>
          </p:nvPr>
        </p:nvSpPr>
        <p:spPr/>
        <p:txBody>
          <a:bodyPr/>
          <a:lstStyle/>
          <a:p>
            <a:r>
              <a:rPr kumimoji="1" lang="ja-JP" altLang="en-US" dirty="0" smtClean="0"/>
              <a:t>ドキュメント・ツールの位置づけ</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6" name="角丸四角形 5"/>
          <p:cNvSpPr/>
          <p:nvPr/>
        </p:nvSpPr>
        <p:spPr bwMode="auto">
          <a:xfrm>
            <a:off x="560512" y="1916832"/>
            <a:ext cx="5760640" cy="1224136"/>
          </a:xfrm>
          <a:prstGeom prst="roundRect">
            <a:avLst/>
          </a:prstGeom>
          <a:noFill/>
          <a:ln w="28575" cap="sq" cmpd="sng" algn="ctr">
            <a:solidFill>
              <a:srgbClr val="C0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7" name="角丸四角形 6"/>
          <p:cNvSpPr/>
          <p:nvPr/>
        </p:nvSpPr>
        <p:spPr bwMode="auto">
          <a:xfrm>
            <a:off x="560512" y="3140968"/>
            <a:ext cx="6984776" cy="576063"/>
          </a:xfrm>
          <a:prstGeom prst="roundRect">
            <a:avLst/>
          </a:prstGeom>
          <a:noFill/>
          <a:ln w="28575" cap="sq" cmpd="sng" algn="ctr">
            <a:solidFill>
              <a:srgbClr val="C0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9" name="テキスト ボックス 8"/>
          <p:cNvSpPr txBox="1"/>
          <p:nvPr/>
        </p:nvSpPr>
        <p:spPr>
          <a:xfrm>
            <a:off x="7478732" y="3275692"/>
            <a:ext cx="2427268" cy="369332"/>
          </a:xfrm>
          <a:prstGeom prst="rect">
            <a:avLst/>
          </a:prstGeom>
          <a:noFill/>
        </p:spPr>
        <p:txBody>
          <a:bodyPr wrap="none" rtlCol="0">
            <a:spAutoFit/>
          </a:bodyPr>
          <a:lstStyle/>
          <a:p>
            <a:pPr algn="l"/>
            <a:r>
              <a:rPr kumimoji="1" lang="ja-JP" altLang="en-US" dirty="0" smtClean="0">
                <a:solidFill>
                  <a:srgbClr val="C00000"/>
                </a:solidFill>
                <a:latin typeface="+mj-ea"/>
                <a:ea typeface="+mj-ea"/>
                <a:cs typeface="ヒラギノ角ゴ ProN W6"/>
              </a:rPr>
              <a:t>第</a:t>
            </a:r>
            <a:r>
              <a:rPr kumimoji="1" lang="en-US" altLang="ja-JP" dirty="0" smtClean="0">
                <a:solidFill>
                  <a:srgbClr val="C00000"/>
                </a:solidFill>
                <a:latin typeface="+mj-ea"/>
                <a:ea typeface="+mj-ea"/>
                <a:cs typeface="ヒラギノ角ゴ ProN W6"/>
              </a:rPr>
              <a:t>3</a:t>
            </a:r>
            <a:r>
              <a:rPr kumimoji="1" lang="ja-JP" altLang="en-US" dirty="0" smtClean="0">
                <a:solidFill>
                  <a:srgbClr val="C00000"/>
                </a:solidFill>
                <a:latin typeface="+mj-ea"/>
                <a:ea typeface="+mj-ea"/>
                <a:cs typeface="ヒラギノ角ゴ ProN W6"/>
              </a:rPr>
              <a:t>回委員会にて報告</a:t>
            </a:r>
          </a:p>
        </p:txBody>
      </p:sp>
      <p:sp>
        <p:nvSpPr>
          <p:cNvPr id="10" name="テキスト ボックス 9"/>
          <p:cNvSpPr txBox="1"/>
          <p:nvPr/>
        </p:nvSpPr>
        <p:spPr>
          <a:xfrm>
            <a:off x="6321152" y="2411596"/>
            <a:ext cx="2492990" cy="369332"/>
          </a:xfrm>
          <a:prstGeom prst="rect">
            <a:avLst/>
          </a:prstGeom>
          <a:noFill/>
        </p:spPr>
        <p:txBody>
          <a:bodyPr wrap="none" rtlCol="0">
            <a:spAutoFit/>
          </a:bodyPr>
          <a:lstStyle/>
          <a:p>
            <a:pPr algn="l"/>
            <a:r>
              <a:rPr kumimoji="1" lang="ja-JP" altLang="en-US" dirty="0" smtClean="0">
                <a:solidFill>
                  <a:srgbClr val="C00000"/>
                </a:solidFill>
                <a:latin typeface="+mj-ea"/>
                <a:ea typeface="+mj-ea"/>
                <a:cs typeface="ヒラギノ角ゴ ProN W6"/>
              </a:rPr>
              <a:t>今回の委員会にて報告</a:t>
            </a:r>
          </a:p>
        </p:txBody>
      </p:sp>
      <p:sp>
        <p:nvSpPr>
          <p:cNvPr id="11" name="角丸四角形 10"/>
          <p:cNvSpPr/>
          <p:nvPr/>
        </p:nvSpPr>
        <p:spPr bwMode="auto">
          <a:xfrm>
            <a:off x="581482" y="1484784"/>
            <a:ext cx="5760640" cy="432048"/>
          </a:xfrm>
          <a:prstGeom prst="roundRect">
            <a:avLst/>
          </a:prstGeom>
          <a:noFill/>
          <a:ln w="28575" cap="sq" cmpd="sng" algn="ctr">
            <a:solidFill>
              <a:srgbClr val="C0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2" name="テキスト ボックス 11"/>
          <p:cNvSpPr txBox="1"/>
          <p:nvPr/>
        </p:nvSpPr>
        <p:spPr>
          <a:xfrm>
            <a:off x="6321152" y="1527105"/>
            <a:ext cx="2404826" cy="369332"/>
          </a:xfrm>
          <a:prstGeom prst="rect">
            <a:avLst/>
          </a:prstGeom>
          <a:noFill/>
        </p:spPr>
        <p:txBody>
          <a:bodyPr wrap="none" rtlCol="0">
            <a:spAutoFit/>
          </a:bodyPr>
          <a:lstStyle/>
          <a:p>
            <a:pPr algn="l"/>
            <a:r>
              <a:rPr kumimoji="1" lang="ja-JP" altLang="en-US" dirty="0" smtClean="0">
                <a:solidFill>
                  <a:srgbClr val="C00000"/>
                </a:solidFill>
                <a:latin typeface="+mj-ea"/>
                <a:ea typeface="+mj-ea"/>
                <a:cs typeface="ヒラギノ角ゴ ProN W6"/>
              </a:rPr>
              <a:t>第</a:t>
            </a:r>
            <a:r>
              <a:rPr kumimoji="1" lang="en-US" altLang="ja-JP" dirty="0" smtClean="0">
                <a:solidFill>
                  <a:srgbClr val="C00000"/>
                </a:solidFill>
                <a:latin typeface="+mj-ea"/>
                <a:ea typeface="+mj-ea"/>
                <a:cs typeface="ヒラギノ角ゴ ProN W6"/>
              </a:rPr>
              <a:t>2</a:t>
            </a:r>
            <a:r>
              <a:rPr kumimoji="1" lang="ja-JP" altLang="en-US" dirty="0" smtClean="0">
                <a:solidFill>
                  <a:srgbClr val="C00000"/>
                </a:solidFill>
                <a:latin typeface="+mj-ea"/>
                <a:ea typeface="+mj-ea"/>
                <a:cs typeface="ヒラギノ角ゴ ProN W6"/>
              </a:rPr>
              <a:t>回委員会にて報告</a:t>
            </a:r>
          </a:p>
        </p:txBody>
      </p:sp>
    </p:spTree>
    <p:extLst>
      <p:ext uri="{BB962C8B-B14F-4D97-AF65-F5344CB8AC3E}">
        <p14:creationId xmlns:p14="http://schemas.microsoft.com/office/powerpoint/2010/main" val="3875101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ドキュメントのリリース手順案</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昨年度のリリース手順を、下記のように文書化</a:t>
            </a:r>
          </a:p>
          <a:p>
            <a:pPr marL="698500" lvl="1" indent="-342900">
              <a:buFont typeface="+mj-lt"/>
              <a:buAutoNum type="arabicPeriod"/>
            </a:pPr>
            <a:r>
              <a:rPr lang="ja-JP" altLang="en-US" dirty="0" smtClean="0"/>
              <a:t>関連する委員会の</a:t>
            </a:r>
            <a:r>
              <a:rPr lang="ja-JP" altLang="en-US" dirty="0"/>
              <a:t>議題に挙げ、</a:t>
            </a:r>
            <a:r>
              <a:rPr lang="ja-JP" altLang="en-US" dirty="0" smtClean="0"/>
              <a:t>委員・社員・オブザーバ</a:t>
            </a:r>
            <a:r>
              <a:rPr lang="ja-JP" altLang="en-US" dirty="0"/>
              <a:t>からの意見を求め、得られた意見をフィードバックする。これを少なくとも</a:t>
            </a:r>
            <a:r>
              <a:rPr lang="en-US" altLang="ja-JP" dirty="0"/>
              <a:t>1</a:t>
            </a:r>
            <a:r>
              <a:rPr lang="ja-JP" altLang="en-US" dirty="0"/>
              <a:t>回実施する。</a:t>
            </a:r>
          </a:p>
          <a:p>
            <a:pPr marL="698500" lvl="1" indent="-342900">
              <a:buFont typeface="+mj-lt"/>
              <a:buAutoNum type="arabicPeriod"/>
            </a:pPr>
            <a:r>
              <a:rPr lang="ja-JP" altLang="en-US" dirty="0" smtClean="0"/>
              <a:t>主査</a:t>
            </a:r>
            <a:r>
              <a:rPr lang="ja-JP" altLang="en-US" dirty="0"/>
              <a:t>の判断により</a:t>
            </a:r>
            <a:r>
              <a:rPr lang="en-US" altLang="ja-JP" dirty="0"/>
              <a:t>Call for Comment</a:t>
            </a:r>
            <a:r>
              <a:rPr lang="ja-JP" altLang="en-US" dirty="0"/>
              <a:t>にかける。</a:t>
            </a:r>
          </a:p>
          <a:p>
            <a:pPr marL="698500" lvl="1" indent="-342900">
              <a:buFont typeface="+mj-lt"/>
              <a:buAutoNum type="arabicPeriod"/>
            </a:pPr>
            <a:r>
              <a:rPr lang="en-US" altLang="ja-JP" dirty="0" smtClean="0"/>
              <a:t>Call </a:t>
            </a:r>
            <a:r>
              <a:rPr lang="en-US" altLang="ja-JP" dirty="0"/>
              <a:t>for </a:t>
            </a:r>
            <a:r>
              <a:rPr lang="en-US" altLang="ja-JP" dirty="0" smtClean="0"/>
              <a:t>Comment</a:t>
            </a:r>
            <a:r>
              <a:rPr lang="ja-JP" altLang="en-US" dirty="0" smtClean="0"/>
              <a:t>で得られた</a:t>
            </a:r>
            <a:r>
              <a:rPr lang="ja-JP" altLang="en-US" dirty="0"/>
              <a:t>意見のうち、軽微なものについて修正し、</a:t>
            </a:r>
            <a:r>
              <a:rPr lang="ja-JP" altLang="en-US" dirty="0" smtClean="0"/>
              <a:t>委員・社員・オブザーバ</a:t>
            </a:r>
            <a:r>
              <a:rPr lang="ja-JP" altLang="en-US" dirty="0"/>
              <a:t>に</a:t>
            </a:r>
            <a:r>
              <a:rPr lang="ja-JP" altLang="en-US" dirty="0" smtClean="0"/>
              <a:t>回覧して公開する。</a:t>
            </a:r>
            <a:br>
              <a:rPr lang="ja-JP" altLang="en-US" dirty="0" smtClean="0"/>
            </a:br>
            <a:r>
              <a:rPr lang="ja-JP" altLang="en-US" dirty="0" smtClean="0"/>
              <a:t>軽微</a:t>
            </a:r>
            <a:r>
              <a:rPr lang="ja-JP" altLang="en-US" dirty="0"/>
              <a:t>でない修正については、次バージョンの検討項目として挙げる。</a:t>
            </a:r>
          </a:p>
          <a:p>
            <a:pPr marL="698500" lvl="1" indent="-342900">
              <a:buFont typeface="+mj-lt"/>
              <a:buAutoNum type="arabicPeriod"/>
            </a:pP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2430491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592820" cy="1913424"/>
          </a:xfrm>
        </p:spPr>
        <p:txBody>
          <a:bodyPr>
            <a:normAutofit/>
          </a:bodyPr>
          <a:lstStyle/>
          <a:p>
            <a:r>
              <a:rPr lang="en-US" altLang="ja-JP" dirty="0" smtClean="0"/>
              <a:t>1. </a:t>
            </a:r>
            <a:r>
              <a:rPr lang="ja-JP" altLang="en-US" dirty="0" smtClean="0"/>
              <a:t>情報流通連携基盤システム 参照実装パッケージ</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34053547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情報流通連携基盤システム 外部仕様書 参照パッケージの概要</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情報流通連携基盤システム 外部仕様書（「外部仕様書」と略す）</a:t>
            </a:r>
          </a:p>
          <a:p>
            <a:pPr lvl="1"/>
            <a:r>
              <a:rPr lang="ja-JP" altLang="en-US" dirty="0"/>
              <a:t>各種のオープンデータを登録・利用するアプリケーションやサーバの構築方法を示すことにより、これらの構築を容易にすることを目的としてまとめた仕様書。</a:t>
            </a:r>
          </a:p>
          <a:p>
            <a:pPr lvl="1"/>
            <a:r>
              <a:rPr kumimoji="1" lang="ja-JP" altLang="en-US" dirty="0" smtClean="0"/>
              <a:t>データの登録・参照・検索等を行うための</a:t>
            </a:r>
            <a:r>
              <a:rPr kumimoji="1" lang="en-US" altLang="ja-JP" dirty="0" smtClean="0"/>
              <a:t>SPARQL</a:t>
            </a:r>
            <a:r>
              <a:rPr kumimoji="1" lang="ja-JP" altLang="en-US" dirty="0" smtClean="0"/>
              <a:t>ベースおよび</a:t>
            </a:r>
            <a:r>
              <a:rPr kumimoji="1" lang="en-US" altLang="ja-JP" dirty="0" smtClean="0"/>
              <a:t>REST</a:t>
            </a:r>
            <a:r>
              <a:rPr kumimoji="1" lang="ja-JP" altLang="en-US" dirty="0" smtClean="0"/>
              <a:t>ベースの</a:t>
            </a:r>
            <a:r>
              <a:rPr kumimoji="1" lang="en-US" altLang="ja-JP" dirty="0" smtClean="0"/>
              <a:t>API</a:t>
            </a:r>
            <a:r>
              <a:rPr kumimoji="1" lang="ja-JP" altLang="en-US" dirty="0" smtClean="0"/>
              <a:t>を規定している。</a:t>
            </a:r>
          </a:p>
          <a:p>
            <a:r>
              <a:rPr kumimoji="1" lang="ja-JP" altLang="en-US" dirty="0" smtClean="0"/>
              <a:t>この仕様書に基づくシステム構築を、特に自治体等の組織において容易にするためには、システムの構築方法を少なくとも</a:t>
            </a:r>
            <a:r>
              <a:rPr kumimoji="1" lang="en-US" altLang="ja-JP" dirty="0" smtClean="0"/>
              <a:t>1</a:t>
            </a:r>
            <a:r>
              <a:rPr kumimoji="1" lang="ja-JP" altLang="en-US" dirty="0" smtClean="0"/>
              <a:t>つ示すことが必要。</a:t>
            </a:r>
          </a:p>
          <a:p>
            <a:pPr lvl="1"/>
            <a:r>
              <a:rPr lang="ja-JP" altLang="en-US" dirty="0" smtClean="0"/>
              <a:t>既存のシステムに接続する例として、</a:t>
            </a:r>
            <a:r>
              <a:rPr lang="en-US" altLang="ja-JP" dirty="0" smtClean="0"/>
              <a:t>CKAN</a:t>
            </a:r>
            <a:r>
              <a:rPr lang="ja-JP" altLang="en-US" dirty="0" smtClean="0"/>
              <a:t>を選択した。</a:t>
            </a:r>
          </a:p>
          <a:p>
            <a:pPr lvl="2"/>
            <a:r>
              <a:rPr lang="ja-JP" altLang="en-US" dirty="0" smtClean="0"/>
              <a:t>今日</a:t>
            </a:r>
            <a:r>
              <a:rPr lang="ja-JP" altLang="en-US" dirty="0"/>
              <a:t>オープンデータとして公開されているデータの多くは、統計データや文書データなどのファイル形式の</a:t>
            </a:r>
            <a:r>
              <a:rPr lang="ja-JP" altLang="en-US" dirty="0" smtClean="0"/>
              <a:t>データである。</a:t>
            </a:r>
          </a:p>
          <a:p>
            <a:pPr lvl="2"/>
            <a:r>
              <a:rPr lang="ja-JP" altLang="en-US" dirty="0" smtClean="0"/>
              <a:t>これら</a:t>
            </a:r>
            <a:r>
              <a:rPr lang="ja-JP" altLang="en-US" dirty="0"/>
              <a:t>は</a:t>
            </a:r>
            <a:r>
              <a:rPr lang="en-US" altLang="ja-JP" dirty="0"/>
              <a:t>CKAN</a:t>
            </a:r>
            <a:r>
              <a:rPr lang="ja-JP" altLang="en-US" dirty="0"/>
              <a:t>に代表されるデータカタログシステムを利用して公開されていることが</a:t>
            </a:r>
            <a:r>
              <a:rPr lang="ja-JP" altLang="en-US" dirty="0" smtClean="0"/>
              <a:t>多い。</a:t>
            </a:r>
            <a:endParaRPr lang="en-US" altLang="ja-JP" dirty="0" smtClean="0"/>
          </a:p>
          <a:p>
            <a:pPr lvl="1"/>
            <a:r>
              <a:rPr lang="ja-JP" altLang="en-US" dirty="0"/>
              <a:t>参照実装</a:t>
            </a:r>
            <a:r>
              <a:rPr lang="ja-JP" altLang="en-US" dirty="0" smtClean="0"/>
              <a:t>パッケージは、</a:t>
            </a:r>
            <a:r>
              <a:rPr lang="ja-JP" altLang="en-US" dirty="0"/>
              <a:t>外部仕様書が規定する</a:t>
            </a:r>
            <a:r>
              <a:rPr lang="en-US" altLang="ja-JP" dirty="0"/>
              <a:t>SPARQL-Based Command</a:t>
            </a:r>
            <a:r>
              <a:rPr lang="ja-JP" altLang="en-US" dirty="0" smtClean="0"/>
              <a:t>の</a:t>
            </a:r>
            <a:r>
              <a:rPr lang="en-US" altLang="ja-JP" dirty="0" smtClean="0"/>
              <a:t>SPARQL </a:t>
            </a:r>
            <a:r>
              <a:rPr lang="en-US" altLang="ja-JP" dirty="0"/>
              <a:t>1.1</a:t>
            </a:r>
            <a:r>
              <a:rPr lang="ja-JP" altLang="en-US" dirty="0"/>
              <a:t>規格に基づく検索</a:t>
            </a:r>
            <a:r>
              <a:rPr lang="ja-JP" altLang="en-US" dirty="0" smtClean="0"/>
              <a:t>機能と、下記のような既存システムとを連携させることを想定している。</a:t>
            </a:r>
          </a:p>
          <a:p>
            <a:pPr lvl="2"/>
            <a:r>
              <a:rPr lang="ja-JP" altLang="en-US" dirty="0" smtClean="0"/>
              <a:t>内部で管理するデータを</a:t>
            </a:r>
            <a:r>
              <a:rPr lang="en-US" altLang="ja-JP" dirty="0" smtClean="0"/>
              <a:t>RDF</a:t>
            </a:r>
            <a:r>
              <a:rPr lang="ja-JP" altLang="en-US" dirty="0"/>
              <a:t>形式で出力する</a:t>
            </a:r>
            <a:r>
              <a:rPr lang="ja-JP" altLang="en-US" dirty="0" smtClean="0"/>
              <a:t>機能と、データの更新差分を取得する機能を有している。</a:t>
            </a:r>
          </a:p>
          <a:p>
            <a:pPr lvl="2"/>
            <a:r>
              <a:rPr lang="en-US" altLang="ja-JP" dirty="0" smtClean="0"/>
              <a:t>SPARQL</a:t>
            </a:r>
            <a:r>
              <a:rPr lang="ja-JP" altLang="en-US" dirty="0"/>
              <a:t>を利用してそれを検索する</a:t>
            </a:r>
            <a:r>
              <a:rPr lang="ja-JP" altLang="en-US" dirty="0" smtClean="0"/>
              <a:t>機能を提供</a:t>
            </a:r>
            <a:r>
              <a:rPr lang="ja-JP" altLang="en-US" dirty="0"/>
              <a:t>していない</a:t>
            </a:r>
            <a:r>
              <a:rPr lang="ja-JP" altLang="en-US" dirty="0" smtClean="0"/>
              <a:t>。</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Tree>
    <p:extLst>
      <p:ext uri="{BB962C8B-B14F-4D97-AF65-F5344CB8AC3E}">
        <p14:creationId xmlns:p14="http://schemas.microsoft.com/office/powerpoint/2010/main" val="3231693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情報流通連携基盤システム 外部仕様書 参照パッケージの構成</a:t>
            </a:r>
            <a:endParaRPr lang="ja-JP" altLang="en-US" dirty="0"/>
          </a:p>
        </p:txBody>
      </p:sp>
      <p:sp>
        <p:nvSpPr>
          <p:cNvPr id="44" name="コンテンツ プレースホルダー 43"/>
          <p:cNvSpPr>
            <a:spLocks noGrp="1"/>
          </p:cNvSpPr>
          <p:nvPr>
            <p:ph idx="1"/>
          </p:nvPr>
        </p:nvSpPr>
        <p:spPr>
          <a:xfrm>
            <a:off x="351414" y="1143000"/>
            <a:ext cx="9146415" cy="2545036"/>
          </a:xfrm>
        </p:spPr>
        <p:txBody>
          <a:bodyPr>
            <a:normAutofit fontScale="85000" lnSpcReduction="20000"/>
          </a:bodyPr>
          <a:lstStyle/>
          <a:p>
            <a:r>
              <a:rPr kumimoji="1" lang="en-US" altLang="ja-JP" dirty="0" smtClean="0"/>
              <a:t>Reverse Proxy</a:t>
            </a:r>
          </a:p>
          <a:p>
            <a:pPr lvl="1"/>
            <a:r>
              <a:rPr lang="ja-JP" altLang="en-US" dirty="0" smtClean="0"/>
              <a:t>外部</a:t>
            </a:r>
            <a:r>
              <a:rPr lang="ja-JP" altLang="en-US" dirty="0"/>
              <a:t>のアプリケーションに対して、</a:t>
            </a:r>
            <a:r>
              <a:rPr lang="en-US" altLang="ja-JP" dirty="0"/>
              <a:t>Graph Database</a:t>
            </a:r>
            <a:r>
              <a:rPr lang="ja-JP" altLang="en-US" dirty="0" err="1"/>
              <a:t>が提</a:t>
            </a:r>
            <a:r>
              <a:rPr lang="ja-JP" altLang="en-US" dirty="0"/>
              <a:t>供する</a:t>
            </a:r>
            <a:r>
              <a:rPr lang="en-US" altLang="ja-JP" dirty="0"/>
              <a:t>API</a:t>
            </a:r>
            <a:r>
              <a:rPr lang="ja-JP" altLang="en-US" dirty="0" smtClean="0"/>
              <a:t>を外部</a:t>
            </a:r>
            <a:r>
              <a:rPr lang="ja-JP" altLang="en-US" dirty="0"/>
              <a:t>仕様書が規定する</a:t>
            </a:r>
            <a:r>
              <a:rPr lang="en-US" altLang="ja-JP" dirty="0" smtClean="0"/>
              <a:t>API</a:t>
            </a:r>
            <a:r>
              <a:rPr lang="ja-JP" altLang="en-US" dirty="0" smtClean="0"/>
              <a:t>に</a:t>
            </a:r>
            <a:r>
              <a:rPr lang="ja-JP" altLang="en-US" dirty="0"/>
              <a:t>変換して提供する。</a:t>
            </a:r>
          </a:p>
          <a:p>
            <a:r>
              <a:rPr lang="en-US" altLang="ja-JP" dirty="0"/>
              <a:t>G</a:t>
            </a:r>
            <a:r>
              <a:rPr lang="en-US" altLang="ja-JP" dirty="0" smtClean="0"/>
              <a:t>raph </a:t>
            </a:r>
            <a:r>
              <a:rPr lang="en-US" altLang="ja-JP" dirty="0"/>
              <a:t>Database</a:t>
            </a:r>
          </a:p>
          <a:p>
            <a:pPr lvl="1"/>
            <a:r>
              <a:rPr lang="en-US" altLang="ja-JP" dirty="0" smtClean="0"/>
              <a:t>RDF</a:t>
            </a:r>
            <a:r>
              <a:rPr lang="ja-JP" altLang="en-US" dirty="0"/>
              <a:t>データを格納し、</a:t>
            </a:r>
            <a:r>
              <a:rPr lang="en-US" altLang="ja-JP" dirty="0"/>
              <a:t>SPARQL</a:t>
            </a:r>
            <a:r>
              <a:rPr lang="ja-JP" altLang="en-US" dirty="0"/>
              <a:t>で検索する機能を提供する。</a:t>
            </a:r>
          </a:p>
          <a:p>
            <a:r>
              <a:rPr lang="en-US" altLang="ja-JP" dirty="0" smtClean="0"/>
              <a:t>Synchronizer</a:t>
            </a:r>
            <a:endParaRPr lang="en-US" altLang="ja-JP" dirty="0"/>
          </a:p>
          <a:p>
            <a:pPr lvl="1"/>
            <a:r>
              <a:rPr lang="ja-JP" altLang="en-US" dirty="0" smtClean="0"/>
              <a:t>周期的</a:t>
            </a:r>
            <a:r>
              <a:rPr lang="ja-JP" altLang="en-US" dirty="0"/>
              <a:t>に実行され、任意の</a:t>
            </a:r>
            <a:r>
              <a:rPr lang="en-US" altLang="ja-JP" dirty="0"/>
              <a:t>CKAN</a:t>
            </a:r>
            <a:r>
              <a:rPr lang="ja-JP" altLang="en-US" dirty="0"/>
              <a:t>のデータを差分ダウンロードして</a:t>
            </a:r>
            <a:r>
              <a:rPr lang="en-US" altLang="ja-JP" dirty="0"/>
              <a:t>Graph Database</a:t>
            </a:r>
            <a:r>
              <a:rPr lang="ja-JP" altLang="en-US" dirty="0"/>
              <a:t>に格納することで、同期を実現する</a:t>
            </a:r>
            <a:r>
              <a:rPr lang="ja-JP" altLang="en-US" dirty="0" smtClean="0"/>
              <a:t>。</a:t>
            </a:r>
          </a:p>
          <a:p>
            <a:pPr lvl="2"/>
            <a:r>
              <a:rPr lang="ja-JP" altLang="en-US" dirty="0" smtClean="0"/>
              <a:t>この部分を書き換えることにより、他の既存システムへの連携も可能である。</a:t>
            </a:r>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
        <p:nvSpPr>
          <p:cNvPr id="23" name="正方形/長方形 22"/>
          <p:cNvSpPr/>
          <p:nvPr/>
        </p:nvSpPr>
        <p:spPr>
          <a:xfrm>
            <a:off x="1928664" y="4036482"/>
            <a:ext cx="6192688" cy="1827274"/>
          </a:xfrm>
          <a:prstGeom prst="rect">
            <a:avLst/>
          </a:prstGeom>
          <a:solidFill>
            <a:schemeClr val="accent2">
              <a:lumMod val="20000"/>
              <a:lumOff val="80000"/>
            </a:schemeClr>
          </a:solidFill>
          <a:ln>
            <a:prstDash val="dash"/>
          </a:ln>
        </p:spPr>
        <p:style>
          <a:lnRef idx="2">
            <a:schemeClr val="accent2"/>
          </a:lnRef>
          <a:fillRef idx="1">
            <a:schemeClr val="lt1"/>
          </a:fillRef>
          <a:effectRef idx="0">
            <a:schemeClr val="accent2"/>
          </a:effectRef>
          <a:fontRef idx="minor">
            <a:schemeClr val="dk1"/>
          </a:fontRef>
        </p:style>
        <p:txBody>
          <a:bodyPr rtlCol="0" anchor="ctr"/>
          <a:lstStyle/>
          <a:p>
            <a:pPr algn="r"/>
            <a:r>
              <a:rPr kumimoji="1" lang="ja-JP" altLang="en-US" sz="1400" b="1" dirty="0" smtClean="0">
                <a:solidFill>
                  <a:schemeClr val="bg2"/>
                </a:solidFill>
                <a:latin typeface="+mn-ea"/>
              </a:rPr>
              <a:t>参照パッケージの範囲</a:t>
            </a:r>
            <a:endParaRPr kumimoji="1" lang="ja-JP" altLang="en-US" sz="1400" b="1" dirty="0">
              <a:solidFill>
                <a:schemeClr val="bg2"/>
              </a:solidFill>
              <a:latin typeface="+mn-ea"/>
            </a:endParaRPr>
          </a:p>
        </p:txBody>
      </p:sp>
      <p:sp>
        <p:nvSpPr>
          <p:cNvPr id="24" name="角丸四角形 23"/>
          <p:cNvSpPr/>
          <p:nvPr/>
        </p:nvSpPr>
        <p:spPr>
          <a:xfrm>
            <a:off x="4335632" y="4150687"/>
            <a:ext cx="1481005" cy="1636933"/>
          </a:xfrm>
          <a:prstGeom prst="roundRect">
            <a:avLst>
              <a:gd name="adj" fmla="val 5783"/>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solidFill>
                <a:schemeClr val="bg2"/>
              </a:solidFill>
              <a:latin typeface="+mn-ea"/>
            </a:endParaRPr>
          </a:p>
        </p:txBody>
      </p:sp>
      <p:sp>
        <p:nvSpPr>
          <p:cNvPr id="25" name="角丸四角形 24"/>
          <p:cNvSpPr/>
          <p:nvPr/>
        </p:nvSpPr>
        <p:spPr>
          <a:xfrm>
            <a:off x="2772175" y="4150687"/>
            <a:ext cx="1481005" cy="1636933"/>
          </a:xfrm>
          <a:prstGeom prst="roundRect">
            <a:avLst>
              <a:gd name="adj" fmla="val 5783"/>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dirty="0">
              <a:solidFill>
                <a:schemeClr val="bg2"/>
              </a:solidFill>
              <a:latin typeface="+mn-ea"/>
            </a:endParaRPr>
          </a:p>
        </p:txBody>
      </p:sp>
      <p:sp>
        <p:nvSpPr>
          <p:cNvPr id="26" name="正方形/長方形 25"/>
          <p:cNvSpPr/>
          <p:nvPr/>
        </p:nvSpPr>
        <p:spPr>
          <a:xfrm>
            <a:off x="4931453" y="4479403"/>
            <a:ext cx="370292" cy="34261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kumimoji="1" lang="ja-JP" altLang="en-US" sz="1200">
              <a:solidFill>
                <a:schemeClr val="bg2"/>
              </a:solidFill>
              <a:latin typeface="+mn-ea"/>
            </a:endParaRPr>
          </a:p>
        </p:txBody>
      </p:sp>
      <p:sp>
        <p:nvSpPr>
          <p:cNvPr id="27" name="テキスト ボックス 26"/>
          <p:cNvSpPr txBox="1"/>
          <p:nvPr/>
        </p:nvSpPr>
        <p:spPr>
          <a:xfrm>
            <a:off x="4734564" y="4822017"/>
            <a:ext cx="713279" cy="146440"/>
          </a:xfrm>
          <a:prstGeom prst="rect">
            <a:avLst/>
          </a:prstGeom>
          <a:noFill/>
        </p:spPr>
        <p:txBody>
          <a:bodyPr wrap="none" rtlCol="0">
            <a:spAutoFit/>
          </a:bodyPr>
          <a:lstStyle/>
          <a:p>
            <a:r>
              <a:rPr lang="en-US" altLang="ja-JP" sz="1200" dirty="0" smtClean="0">
                <a:solidFill>
                  <a:schemeClr val="bg2"/>
                </a:solidFill>
                <a:latin typeface="+mn-ea"/>
                <a:ea typeface="+mn-ea"/>
              </a:rPr>
              <a:t>Reverse Proxy</a:t>
            </a:r>
            <a:endParaRPr kumimoji="1" lang="ja-JP" altLang="en-US" sz="1200" dirty="0">
              <a:solidFill>
                <a:schemeClr val="bg2"/>
              </a:solidFill>
              <a:latin typeface="+mn-ea"/>
              <a:ea typeface="+mn-ea"/>
            </a:endParaRPr>
          </a:p>
        </p:txBody>
      </p:sp>
      <p:sp>
        <p:nvSpPr>
          <p:cNvPr id="28" name="正方形/長方形 27"/>
          <p:cNvSpPr/>
          <p:nvPr/>
        </p:nvSpPr>
        <p:spPr>
          <a:xfrm>
            <a:off x="3339478" y="5178528"/>
            <a:ext cx="370292" cy="34261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kumimoji="1" lang="ja-JP" altLang="en-US" sz="1200">
              <a:solidFill>
                <a:schemeClr val="bg2"/>
              </a:solidFill>
              <a:latin typeface="+mn-ea"/>
            </a:endParaRPr>
          </a:p>
        </p:txBody>
      </p:sp>
      <p:sp>
        <p:nvSpPr>
          <p:cNvPr id="29" name="テキスト ボックス 28"/>
          <p:cNvSpPr txBox="1"/>
          <p:nvPr/>
        </p:nvSpPr>
        <p:spPr>
          <a:xfrm>
            <a:off x="3127660" y="4797846"/>
            <a:ext cx="793953" cy="146440"/>
          </a:xfrm>
          <a:prstGeom prst="rect">
            <a:avLst/>
          </a:prstGeom>
          <a:noFill/>
        </p:spPr>
        <p:txBody>
          <a:bodyPr wrap="none" rtlCol="0">
            <a:spAutoFit/>
          </a:bodyPr>
          <a:lstStyle/>
          <a:p>
            <a:r>
              <a:rPr lang="en-US" altLang="ja-JP" sz="1200" dirty="0" smtClean="0">
                <a:solidFill>
                  <a:schemeClr val="bg2"/>
                </a:solidFill>
                <a:latin typeface="+mn-ea"/>
                <a:ea typeface="+mn-ea"/>
              </a:rPr>
              <a:t>Graph Database</a:t>
            </a:r>
            <a:endParaRPr kumimoji="1" lang="ja-JP" altLang="en-US" sz="1200" dirty="0">
              <a:solidFill>
                <a:schemeClr val="bg2"/>
              </a:solidFill>
              <a:latin typeface="+mn-ea"/>
              <a:ea typeface="+mn-ea"/>
            </a:endParaRPr>
          </a:p>
        </p:txBody>
      </p:sp>
      <p:sp>
        <p:nvSpPr>
          <p:cNvPr id="30" name="フローチャート : 磁気ディスク 10"/>
          <p:cNvSpPr/>
          <p:nvPr/>
        </p:nvSpPr>
        <p:spPr>
          <a:xfrm>
            <a:off x="3330797" y="4493301"/>
            <a:ext cx="370292" cy="323886"/>
          </a:xfrm>
          <a:prstGeom prst="flowChartMagneticDisk">
            <a:avLst/>
          </a:prstGeom>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200">
              <a:solidFill>
                <a:schemeClr val="bg2"/>
              </a:solidFill>
              <a:latin typeface="+mn-ea"/>
            </a:endParaRPr>
          </a:p>
        </p:txBody>
      </p:sp>
      <p:sp>
        <p:nvSpPr>
          <p:cNvPr id="31" name="テキスト ボックス 30"/>
          <p:cNvSpPr txBox="1"/>
          <p:nvPr/>
        </p:nvSpPr>
        <p:spPr>
          <a:xfrm>
            <a:off x="3198222" y="5483074"/>
            <a:ext cx="658874" cy="146440"/>
          </a:xfrm>
          <a:prstGeom prst="rect">
            <a:avLst/>
          </a:prstGeom>
          <a:noFill/>
        </p:spPr>
        <p:txBody>
          <a:bodyPr wrap="none" rtlCol="0">
            <a:spAutoFit/>
          </a:bodyPr>
          <a:lstStyle/>
          <a:p>
            <a:r>
              <a:rPr lang="en-US" altLang="ja-JP" sz="1200" dirty="0" smtClean="0">
                <a:solidFill>
                  <a:schemeClr val="bg2"/>
                </a:solidFill>
                <a:latin typeface="+mn-ea"/>
                <a:ea typeface="+mn-ea"/>
              </a:rPr>
              <a:t>Synchronizer</a:t>
            </a:r>
            <a:endParaRPr kumimoji="1" lang="ja-JP" altLang="en-US" sz="1200" dirty="0">
              <a:solidFill>
                <a:schemeClr val="bg2"/>
              </a:solidFill>
              <a:latin typeface="+mn-ea"/>
              <a:ea typeface="+mn-ea"/>
            </a:endParaRPr>
          </a:p>
        </p:txBody>
      </p:sp>
      <p:sp>
        <p:nvSpPr>
          <p:cNvPr id="32" name="フローチャート : 磁気ディスク 13"/>
          <p:cNvSpPr/>
          <p:nvPr/>
        </p:nvSpPr>
        <p:spPr>
          <a:xfrm>
            <a:off x="3348185" y="6201458"/>
            <a:ext cx="370292" cy="323886"/>
          </a:xfrm>
          <a:prstGeom prst="flowChartMagneticDisk">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a:solidFill>
                <a:schemeClr val="bg2"/>
              </a:solidFill>
              <a:latin typeface="+mn-ea"/>
            </a:endParaRPr>
          </a:p>
        </p:txBody>
      </p:sp>
      <p:cxnSp>
        <p:nvCxnSpPr>
          <p:cNvPr id="33" name="直線コネクタ 32"/>
          <p:cNvCxnSpPr>
            <a:stCxn id="31" idx="2"/>
            <a:endCxn id="32" idx="1"/>
          </p:cNvCxnSpPr>
          <p:nvPr/>
        </p:nvCxnSpPr>
        <p:spPr>
          <a:xfrm>
            <a:off x="3527659" y="5629514"/>
            <a:ext cx="5673" cy="571943"/>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34" name="角丸四角形 33"/>
          <p:cNvSpPr/>
          <p:nvPr/>
        </p:nvSpPr>
        <p:spPr>
          <a:xfrm>
            <a:off x="2772175" y="5925464"/>
            <a:ext cx="1440026" cy="16670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1200" dirty="0" smtClean="0">
                <a:solidFill>
                  <a:schemeClr val="bg2"/>
                </a:solidFill>
                <a:latin typeface="+mn-ea"/>
              </a:rPr>
              <a:t>CKAN API</a:t>
            </a:r>
            <a:endParaRPr kumimoji="1" lang="ja-JP" altLang="en-US" sz="1200" dirty="0">
              <a:solidFill>
                <a:schemeClr val="bg2"/>
              </a:solidFill>
              <a:latin typeface="+mn-ea"/>
            </a:endParaRPr>
          </a:p>
        </p:txBody>
      </p:sp>
      <p:cxnSp>
        <p:nvCxnSpPr>
          <p:cNvPr id="35" name="直線コネクタ 34"/>
          <p:cNvCxnSpPr>
            <a:stCxn id="29" idx="2"/>
            <a:endCxn id="28" idx="0"/>
          </p:cNvCxnSpPr>
          <p:nvPr/>
        </p:nvCxnSpPr>
        <p:spPr>
          <a:xfrm flipH="1">
            <a:off x="3524624" y="4944286"/>
            <a:ext cx="13" cy="23424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a:stCxn id="26" idx="1"/>
            <a:endCxn id="30" idx="4"/>
          </p:cNvCxnSpPr>
          <p:nvPr/>
        </p:nvCxnSpPr>
        <p:spPr>
          <a:xfrm flipH="1">
            <a:off x="3701090" y="4650710"/>
            <a:ext cx="1230363" cy="4534"/>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3140769" y="4180088"/>
            <a:ext cx="785124" cy="146440"/>
          </a:xfrm>
          <a:prstGeom prst="rect">
            <a:avLst/>
          </a:prstGeom>
          <a:noFill/>
        </p:spPr>
        <p:txBody>
          <a:bodyPr wrap="none" rtlCol="0">
            <a:spAutoFit/>
          </a:bodyPr>
          <a:lstStyle/>
          <a:p>
            <a:r>
              <a:rPr lang="en-US" altLang="ja-JP" sz="1200" dirty="0" smtClean="0">
                <a:solidFill>
                  <a:schemeClr val="bg2"/>
                </a:solidFill>
                <a:latin typeface="+mn-ea"/>
                <a:ea typeface="+mn-ea"/>
              </a:rPr>
              <a:t>ODDP container</a:t>
            </a:r>
            <a:endParaRPr kumimoji="1" lang="ja-JP" altLang="en-US" sz="1200" dirty="0">
              <a:solidFill>
                <a:schemeClr val="bg2"/>
              </a:solidFill>
              <a:latin typeface="+mn-ea"/>
              <a:ea typeface="+mn-ea"/>
            </a:endParaRPr>
          </a:p>
        </p:txBody>
      </p:sp>
      <p:sp>
        <p:nvSpPr>
          <p:cNvPr id="38" name="テキスト ボックス 37"/>
          <p:cNvSpPr txBox="1"/>
          <p:nvPr/>
        </p:nvSpPr>
        <p:spPr>
          <a:xfrm>
            <a:off x="4446330" y="5349835"/>
            <a:ext cx="1370307" cy="451406"/>
          </a:xfrm>
          <a:prstGeom prst="rect">
            <a:avLst/>
          </a:prstGeom>
          <a:noFill/>
        </p:spPr>
        <p:txBody>
          <a:bodyPr wrap="square" rtlCol="0">
            <a:spAutoFit/>
          </a:bodyPr>
          <a:lstStyle/>
          <a:p>
            <a:pPr>
              <a:lnSpc>
                <a:spcPts val="1400"/>
              </a:lnSpc>
            </a:pPr>
            <a:r>
              <a:rPr lang="en-US" altLang="ja-JP" sz="1200" dirty="0" smtClean="0">
                <a:solidFill>
                  <a:schemeClr val="bg2"/>
                </a:solidFill>
                <a:latin typeface="+mn-ea"/>
                <a:ea typeface="+mn-ea"/>
              </a:rPr>
              <a:t>Reverse proxy </a:t>
            </a:r>
            <a:br>
              <a:rPr lang="en-US" altLang="ja-JP" sz="1200" dirty="0" smtClean="0">
                <a:solidFill>
                  <a:schemeClr val="bg2"/>
                </a:solidFill>
                <a:latin typeface="+mn-ea"/>
                <a:ea typeface="+mn-ea"/>
              </a:rPr>
            </a:br>
            <a:r>
              <a:rPr lang="en-US" altLang="ja-JP" sz="1200" dirty="0" smtClean="0">
                <a:solidFill>
                  <a:schemeClr val="bg2"/>
                </a:solidFill>
                <a:latin typeface="+mn-ea"/>
                <a:ea typeface="+mn-ea"/>
              </a:rPr>
              <a:t>container</a:t>
            </a:r>
            <a:endParaRPr kumimoji="1" lang="ja-JP" altLang="en-US" sz="1200" dirty="0">
              <a:solidFill>
                <a:schemeClr val="bg2"/>
              </a:solidFill>
              <a:latin typeface="+mn-ea"/>
              <a:ea typeface="+mn-ea"/>
            </a:endParaRPr>
          </a:p>
        </p:txBody>
      </p:sp>
      <p:cxnSp>
        <p:nvCxnSpPr>
          <p:cNvPr id="39" name="直線コネクタ 38"/>
          <p:cNvCxnSpPr>
            <a:endCxn id="26" idx="0"/>
          </p:cNvCxnSpPr>
          <p:nvPr/>
        </p:nvCxnSpPr>
        <p:spPr>
          <a:xfrm flipH="1">
            <a:off x="5116599" y="3922278"/>
            <a:ext cx="761" cy="55712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4500552" y="3617732"/>
            <a:ext cx="1212600" cy="244067"/>
          </a:xfrm>
          <a:prstGeom prst="rect">
            <a:avLst/>
          </a:prstGeom>
          <a:noFill/>
        </p:spPr>
        <p:txBody>
          <a:bodyPr wrap="none" rtlCol="0">
            <a:spAutoFit/>
          </a:bodyPr>
          <a:lstStyle/>
          <a:p>
            <a:r>
              <a:rPr lang="ja-JP" altLang="en-US" sz="1200" dirty="0">
                <a:solidFill>
                  <a:schemeClr val="bg2"/>
                </a:solidFill>
                <a:latin typeface="+mn-ea"/>
                <a:ea typeface="+mn-ea"/>
              </a:rPr>
              <a:t>情報流通</a:t>
            </a:r>
            <a:r>
              <a:rPr lang="ja-JP" altLang="en-US" sz="1200" dirty="0" smtClean="0">
                <a:solidFill>
                  <a:schemeClr val="bg2"/>
                </a:solidFill>
                <a:latin typeface="+mn-ea"/>
                <a:ea typeface="+mn-ea"/>
              </a:rPr>
              <a:t>連携基盤</a:t>
            </a:r>
            <a:r>
              <a:rPr lang="en-US" altLang="ja-JP" sz="1200" dirty="0" smtClean="0">
                <a:solidFill>
                  <a:schemeClr val="bg2"/>
                </a:solidFill>
                <a:latin typeface="+mn-ea"/>
                <a:ea typeface="+mn-ea"/>
              </a:rPr>
              <a:t/>
            </a:r>
            <a:br>
              <a:rPr lang="en-US" altLang="ja-JP" sz="1200" dirty="0" smtClean="0">
                <a:solidFill>
                  <a:schemeClr val="bg2"/>
                </a:solidFill>
                <a:latin typeface="+mn-ea"/>
                <a:ea typeface="+mn-ea"/>
              </a:rPr>
            </a:br>
            <a:r>
              <a:rPr lang="en-US" altLang="ja-JP" sz="1200" dirty="0" smtClean="0">
                <a:solidFill>
                  <a:schemeClr val="bg2"/>
                </a:solidFill>
                <a:latin typeface="+mn-ea"/>
                <a:ea typeface="+mn-ea"/>
              </a:rPr>
              <a:t>SPARQL-Based Command</a:t>
            </a:r>
          </a:p>
        </p:txBody>
      </p:sp>
    </p:spTree>
    <p:extLst>
      <p:ext uri="{BB962C8B-B14F-4D97-AF65-F5344CB8AC3E}">
        <p14:creationId xmlns:p14="http://schemas.microsoft.com/office/powerpoint/2010/main" val="323095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2112708" y="2225443"/>
            <a:ext cx="7592820" cy="1913424"/>
          </a:xfrm>
        </p:spPr>
        <p:txBody>
          <a:bodyPr>
            <a:normAutofit/>
          </a:bodyPr>
          <a:lstStyle/>
          <a:p>
            <a:r>
              <a:rPr lang="en-US" altLang="ja-JP" dirty="0" smtClean="0"/>
              <a:t>2. </a:t>
            </a:r>
            <a:r>
              <a:rPr lang="ja-JP" altLang="en-US" dirty="0" smtClean="0"/>
              <a:t>ボキャブラリ管理サイト</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2283735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ボキャブラリ管理サイト</a:t>
            </a:r>
            <a:endParaRPr kumimoji="1" lang="ja-JP" altLang="en-US" dirty="0"/>
          </a:p>
        </p:txBody>
      </p:sp>
      <p:sp>
        <p:nvSpPr>
          <p:cNvPr id="6" name="コンテンツ プレースホルダー 5"/>
          <p:cNvSpPr>
            <a:spLocks noGrp="1"/>
          </p:cNvSpPr>
          <p:nvPr>
            <p:ph idx="1"/>
          </p:nvPr>
        </p:nvSpPr>
        <p:spPr>
          <a:xfrm>
            <a:off x="351414" y="1143000"/>
            <a:ext cx="9282106" cy="5268127"/>
          </a:xfrm>
        </p:spPr>
        <p:txBody>
          <a:bodyPr>
            <a:normAutofit fontScale="92500" lnSpcReduction="10000"/>
          </a:bodyPr>
          <a:lstStyle/>
          <a:p>
            <a:r>
              <a:rPr lang="ja-JP" altLang="en-US" u="sng" dirty="0"/>
              <a:t>情報流通連携基盤</a:t>
            </a:r>
            <a:r>
              <a:rPr lang="ja-JP" altLang="en-US" u="sng" dirty="0" smtClean="0"/>
              <a:t>システムにおいて利用が推奨されるボキャブラリ</a:t>
            </a:r>
            <a:r>
              <a:rPr lang="ja-JP" altLang="en-US" dirty="0"/>
              <a:t>を、検索・参照・登録できるシステム</a:t>
            </a:r>
          </a:p>
          <a:p>
            <a:r>
              <a:rPr lang="ja-JP" altLang="en-US" dirty="0"/>
              <a:t>個々のボキャブラリを情報流通連携基盤システム 外部仕様書から参照できるサイトにおいた方がよい理由（昨年度の議論による）</a:t>
            </a:r>
          </a:p>
          <a:p>
            <a:pPr marL="698500" lvl="1" indent="-342900">
              <a:buFont typeface="+mj-lt"/>
              <a:buAutoNum type="arabicPeriod"/>
            </a:pPr>
            <a:r>
              <a:rPr lang="ja-JP" altLang="en-US" dirty="0"/>
              <a:t>ボキャブラリの登録・更新の頻度が、外部仕様書のそれよりも短いため。</a:t>
            </a:r>
          </a:p>
          <a:p>
            <a:pPr marL="698500" lvl="1" indent="-342900">
              <a:buFont typeface="+mj-lt"/>
              <a:buAutoNum type="arabicPeriod"/>
            </a:pPr>
            <a:r>
              <a:rPr lang="ja-JP" altLang="en-US" dirty="0"/>
              <a:t>個々のボキャブラリの是非については、個々のボキャブラリに関連した専門的知見から検討するべきであり、技術委員会でその是非を判断できないため。</a:t>
            </a:r>
          </a:p>
          <a:p>
            <a:r>
              <a:rPr lang="ja-JP" altLang="en-US" dirty="0"/>
              <a:t>ボキャブラリ管理サイトが提供する機能</a:t>
            </a:r>
          </a:p>
          <a:p>
            <a:pPr marL="698500" lvl="1" indent="-342900">
              <a:buFont typeface="+mj-lt"/>
              <a:buAutoNum type="arabicPeriod"/>
            </a:pPr>
            <a:r>
              <a:rPr lang="ja-JP" altLang="en-US" dirty="0"/>
              <a:t>ボキャブラリ閲覧・検索機能</a:t>
            </a:r>
          </a:p>
          <a:p>
            <a:pPr marL="698500" lvl="1" indent="-342900">
              <a:buFont typeface="+mj-lt"/>
              <a:buAutoNum type="arabicPeriod"/>
            </a:pPr>
            <a:r>
              <a:rPr lang="ja-JP" altLang="en-US" dirty="0"/>
              <a:t>ボキャブラリ登録機能</a:t>
            </a:r>
          </a:p>
          <a:p>
            <a:pPr lvl="2"/>
            <a:r>
              <a:rPr lang="ja-JP" altLang="en-US" dirty="0"/>
              <a:t>登録の際に、入力を支援するための機能を含む。</a:t>
            </a:r>
            <a:br>
              <a:rPr lang="ja-JP" altLang="en-US" dirty="0"/>
            </a:br>
            <a:r>
              <a:rPr lang="ja-JP" altLang="en-US" dirty="0"/>
              <a:t>たとえば、サイトが管理する任意のボキャブラリに対して、指定されたタームの利用箇所を示す、など。</a:t>
            </a:r>
          </a:p>
          <a:p>
            <a:r>
              <a:rPr kumimoji="1" lang="ja-JP" altLang="en-US" dirty="0" smtClean="0"/>
              <a:t>他のボキャブラリ管理サイトとの連携方法</a:t>
            </a:r>
          </a:p>
          <a:p>
            <a:pPr lvl="1"/>
            <a:r>
              <a:rPr lang="ja-JP" altLang="en-US" dirty="0" smtClean="0"/>
              <a:t>ボキャブラリ管理サイトは、ボキャブラリの</a:t>
            </a:r>
            <a:r>
              <a:rPr lang="en-US" altLang="ja-JP" dirty="0" smtClean="0"/>
              <a:t>RDF Schema</a:t>
            </a:r>
            <a:r>
              <a:rPr lang="ja-JP" altLang="en-US" dirty="0" smtClean="0"/>
              <a:t>を入出力する機能を有している。</a:t>
            </a:r>
          </a:p>
          <a:p>
            <a:pPr lvl="1"/>
            <a:r>
              <a:rPr lang="ja-JP" altLang="en-US" dirty="0" smtClean="0"/>
              <a:t>他</a:t>
            </a:r>
            <a:r>
              <a:rPr lang="ja-JP" altLang="en-US" dirty="0"/>
              <a:t>の</a:t>
            </a:r>
            <a:r>
              <a:rPr lang="ja-JP" altLang="en-US" dirty="0" smtClean="0"/>
              <a:t>ボキャブラリサイトとは、</a:t>
            </a:r>
            <a:r>
              <a:rPr lang="en-US" altLang="ja-JP" dirty="0" smtClean="0"/>
              <a:t>RDF Schema</a:t>
            </a:r>
            <a:r>
              <a:rPr lang="ja-JP" altLang="en-US" dirty="0" smtClean="0"/>
              <a:t>を介して相互に登録し合うことにより、連携が可能である。</a:t>
            </a:r>
            <a:endParaRPr kumimoji="1" lang="ja-JP" altLang="en-US" dirty="0"/>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8</a:t>
            </a:fld>
            <a:endParaRPr lang="en-US" altLang="ja-JP"/>
          </a:p>
        </p:txBody>
      </p:sp>
    </p:spTree>
    <p:extLst>
      <p:ext uri="{BB962C8B-B14F-4D97-AF65-F5344CB8AC3E}">
        <p14:creationId xmlns:p14="http://schemas.microsoft.com/office/powerpoint/2010/main" val="721725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ボキャブラリ管理サイト</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pic>
        <p:nvPicPr>
          <p:cNvPr id="5" name="図 4"/>
          <p:cNvPicPr>
            <a:picLocks noChangeAspect="1"/>
          </p:cNvPicPr>
          <p:nvPr/>
        </p:nvPicPr>
        <p:blipFill>
          <a:blip r:embed="rId2"/>
          <a:stretch>
            <a:fillRect/>
          </a:stretch>
        </p:blipFill>
        <p:spPr>
          <a:xfrm>
            <a:off x="128464" y="2492896"/>
            <a:ext cx="4730103" cy="3331225"/>
          </a:xfrm>
          <a:prstGeom prst="rect">
            <a:avLst/>
          </a:prstGeom>
        </p:spPr>
      </p:pic>
      <p:pic>
        <p:nvPicPr>
          <p:cNvPr id="7" name="図 6"/>
          <p:cNvPicPr>
            <a:picLocks noChangeAspect="1"/>
          </p:cNvPicPr>
          <p:nvPr/>
        </p:nvPicPr>
        <p:blipFill>
          <a:blip r:embed="rId3"/>
          <a:stretch>
            <a:fillRect/>
          </a:stretch>
        </p:blipFill>
        <p:spPr>
          <a:xfrm>
            <a:off x="4968895" y="2492897"/>
            <a:ext cx="4808641" cy="3403598"/>
          </a:xfrm>
          <a:prstGeom prst="rect">
            <a:avLst/>
          </a:prstGeom>
        </p:spPr>
      </p:pic>
      <p:sp>
        <p:nvSpPr>
          <p:cNvPr id="8" name="テキスト ボックス 7"/>
          <p:cNvSpPr txBox="1"/>
          <p:nvPr/>
        </p:nvSpPr>
        <p:spPr>
          <a:xfrm>
            <a:off x="1362436" y="2099578"/>
            <a:ext cx="2262158" cy="369332"/>
          </a:xfrm>
          <a:prstGeom prst="rect">
            <a:avLst/>
          </a:prstGeom>
          <a:noFill/>
        </p:spPr>
        <p:txBody>
          <a:bodyPr wrap="none" rtlCol="0">
            <a:spAutoFit/>
          </a:bodyPr>
          <a:lstStyle/>
          <a:p>
            <a:pPr algn="l"/>
            <a:r>
              <a:rPr kumimoji="1" lang="ja-JP" altLang="en-US" dirty="0" smtClean="0">
                <a:solidFill>
                  <a:schemeClr val="bg2"/>
                </a:solidFill>
                <a:latin typeface="+mn-ea"/>
                <a:ea typeface="+mn-ea"/>
                <a:cs typeface="ヒラギノ角ゴ ProN W6"/>
              </a:rPr>
              <a:t>ボキャブラリの検索</a:t>
            </a:r>
          </a:p>
        </p:txBody>
      </p:sp>
      <p:sp>
        <p:nvSpPr>
          <p:cNvPr id="9" name="テキスト ボックス 8"/>
          <p:cNvSpPr txBox="1"/>
          <p:nvPr/>
        </p:nvSpPr>
        <p:spPr>
          <a:xfrm>
            <a:off x="6357553" y="2099578"/>
            <a:ext cx="2031325" cy="369332"/>
          </a:xfrm>
          <a:prstGeom prst="rect">
            <a:avLst/>
          </a:prstGeom>
          <a:noFill/>
        </p:spPr>
        <p:txBody>
          <a:bodyPr wrap="none" rtlCol="0">
            <a:spAutoFit/>
          </a:bodyPr>
          <a:lstStyle/>
          <a:p>
            <a:r>
              <a:rPr kumimoji="1" lang="ja-JP" altLang="en-US" dirty="0" smtClean="0">
                <a:solidFill>
                  <a:schemeClr val="bg2"/>
                </a:solidFill>
                <a:latin typeface="+mn-ea"/>
                <a:ea typeface="+mn-ea"/>
                <a:cs typeface="ヒラギノ角ゴ ProN W6"/>
              </a:rPr>
              <a:t>タームの定義参照</a:t>
            </a:r>
          </a:p>
        </p:txBody>
      </p:sp>
      <p:sp>
        <p:nvSpPr>
          <p:cNvPr id="10" name="テキスト ボックス 9"/>
          <p:cNvSpPr txBox="1"/>
          <p:nvPr/>
        </p:nvSpPr>
        <p:spPr>
          <a:xfrm>
            <a:off x="3872880" y="6233472"/>
            <a:ext cx="6193299" cy="369332"/>
          </a:xfrm>
          <a:prstGeom prst="rect">
            <a:avLst/>
          </a:prstGeom>
          <a:noFill/>
        </p:spPr>
        <p:txBody>
          <a:bodyPr wrap="none" rtlCol="0">
            <a:spAutoFit/>
          </a:bodyPr>
          <a:lstStyle/>
          <a:p>
            <a:pPr algn="l"/>
            <a:r>
              <a:rPr kumimoji="1" lang="ja-JP" altLang="en-US" dirty="0" smtClean="0">
                <a:solidFill>
                  <a:schemeClr val="bg2"/>
                </a:solidFill>
                <a:latin typeface="+mn-ea"/>
                <a:ea typeface="+mn-ea"/>
                <a:cs typeface="ヒラギノ角ゴ ProN W6"/>
              </a:rPr>
              <a:t>現在 </a:t>
            </a:r>
            <a:r>
              <a:rPr kumimoji="1" lang="en-US" altLang="ja-JP" dirty="0" smtClean="0">
                <a:solidFill>
                  <a:schemeClr val="bg2"/>
                </a:solidFill>
                <a:latin typeface="+mn-ea"/>
                <a:ea typeface="+mn-ea"/>
                <a:cs typeface="ヒラギノ角ゴ ProN W6"/>
              </a:rPr>
              <a:t>https://vocabulary-manager.ubin.jp/ </a:t>
            </a:r>
            <a:r>
              <a:rPr kumimoji="1" lang="ja-JP" altLang="en-US" dirty="0" err="1" smtClean="0">
                <a:solidFill>
                  <a:schemeClr val="bg2"/>
                </a:solidFill>
                <a:latin typeface="+mn-ea"/>
                <a:ea typeface="+mn-ea"/>
                <a:cs typeface="ヒラギノ角ゴ ProN W6"/>
              </a:rPr>
              <a:t>にて</a:t>
            </a:r>
            <a:r>
              <a:rPr kumimoji="1" lang="ja-JP" altLang="en-US" dirty="0" smtClean="0">
                <a:solidFill>
                  <a:schemeClr val="bg2"/>
                </a:solidFill>
                <a:latin typeface="+mn-ea"/>
                <a:ea typeface="+mn-ea"/>
                <a:cs typeface="ヒラギノ角ゴ ProN W6"/>
              </a:rPr>
              <a:t>公開中</a:t>
            </a:r>
            <a:r>
              <a:rPr kumimoji="1" lang="en-US" altLang="ja-JP" dirty="0" smtClean="0">
                <a:solidFill>
                  <a:schemeClr val="bg2"/>
                </a:solidFill>
                <a:latin typeface="+mn-ea"/>
                <a:ea typeface="+mn-ea"/>
                <a:cs typeface="ヒラギノ角ゴ ProN W6"/>
              </a:rPr>
              <a:t> </a:t>
            </a:r>
            <a:endParaRPr kumimoji="1" lang="ja-JP" altLang="en-US" dirty="0" smtClean="0">
              <a:solidFill>
                <a:schemeClr val="bg2"/>
              </a:solidFill>
              <a:latin typeface="+mn-ea"/>
              <a:ea typeface="+mn-ea"/>
              <a:cs typeface="ヒラギノ角ゴ ProN W6"/>
            </a:endParaRPr>
          </a:p>
        </p:txBody>
      </p:sp>
    </p:spTree>
    <p:extLst>
      <p:ext uri="{BB962C8B-B14F-4D97-AF65-F5344CB8AC3E}">
        <p14:creationId xmlns:p14="http://schemas.microsoft.com/office/powerpoint/2010/main" val="3721942544"/>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1473</Words>
  <Application>Microsoft Office PowerPoint</Application>
  <PresentationFormat>A4 210 x 297 mm</PresentationFormat>
  <Paragraphs>226</Paragraphs>
  <Slides>18</Slides>
  <Notes>0</Notes>
  <HiddenSlides>0</HiddenSlides>
  <MMClips>0</MMClips>
  <ScaleCrop>false</ScaleCrop>
  <HeadingPairs>
    <vt:vector size="8" baseType="variant">
      <vt:variant>
        <vt:lpstr>使用されているフォント</vt:lpstr>
      </vt:variant>
      <vt:variant>
        <vt:i4>15</vt:i4>
      </vt: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35" baseType="lpstr">
      <vt:lpstr>ＤＦＧ華康ゴシック体W5</vt:lpstr>
      <vt:lpstr>ＤＦＧ平成ゴシック体W3</vt:lpstr>
      <vt:lpstr>ＤＦＧ平成ゴシック体W7</vt:lpstr>
      <vt:lpstr>Franklin Gothic Demi</vt:lpstr>
      <vt:lpstr>굴림</vt:lpstr>
      <vt:lpstr>Helvetica Neue Medium</vt:lpstr>
      <vt:lpstr>ＭＳ Ｐゴシック</vt:lpstr>
      <vt:lpstr>ＭＳ Ｐ明朝</vt:lpstr>
      <vt:lpstr>ヒラギノ角ゴ ProN W3</vt:lpstr>
      <vt:lpstr>ヒラギノ角ゴ ProN W6</vt:lpstr>
      <vt:lpstr>メイリオ</vt:lpstr>
      <vt:lpstr>平成明朝</vt:lpstr>
      <vt:lpstr>Arial</vt:lpstr>
      <vt:lpstr>Calibri</vt:lpstr>
      <vt:lpstr>Wingdings</vt:lpstr>
      <vt:lpstr>VLEDパワポ基本テンプレート</vt:lpstr>
      <vt:lpstr>Visio</vt:lpstr>
      <vt:lpstr>外部仕様書・ツール群の状況報告</vt:lpstr>
      <vt:lpstr>ドキュメント・ツールの位置づけ</vt:lpstr>
      <vt:lpstr>ドキュメントのリリース手順案</vt:lpstr>
      <vt:lpstr>1. 情報流通連携基盤システム 参照実装パッケージ</vt:lpstr>
      <vt:lpstr>情報流通連携基盤システム 外部仕様書 参照パッケージの概要</vt:lpstr>
      <vt:lpstr>情報流通連携基盤システム 外部仕様書 参照パッケージの構成</vt:lpstr>
      <vt:lpstr>2. ボキャブラリ管理サイト</vt:lpstr>
      <vt:lpstr>ボキャブラリ管理サイト</vt:lpstr>
      <vt:lpstr>ボキャブラリ管理サイト</vt:lpstr>
      <vt:lpstr>3. 情報流通連携基盤システム 外部仕様書</vt:lpstr>
      <vt:lpstr>「情報流通連携基盤システム外部仕様書」の位置づけ</vt:lpstr>
      <vt:lpstr>情報流通連携基盤の全体像</vt:lpstr>
      <vt:lpstr>外部仕様書の規定方針・特徴</vt:lpstr>
      <vt:lpstr>外部仕様書の規定内容</vt:lpstr>
      <vt:lpstr>ODDPデータ規格</vt:lpstr>
      <vt:lpstr>情報流通連携基盤システムの構成</vt:lpstr>
      <vt:lpstr>今年度版外部仕様書の変更点</vt:lpstr>
      <vt:lpstr>PowerPoint プレゼンテーション</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2015-02-26T02:00:19Z</dcterms:created>
  <dcterms:modified xsi:type="dcterms:W3CDTF">2015-03-31T02:03:03Z</dcterms:modified>
</cp:coreProperties>
</file>