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906000" cy="6858000" type="A4"/>
  <p:notesSz cx="7099300" cy="10234613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1pPr>
    <a:lvl2pPr marL="33627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2pPr>
    <a:lvl3pPr marL="67254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3pPr>
    <a:lvl4pPr marL="100881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4pPr>
    <a:lvl5pPr marL="134508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5pPr>
    <a:lvl6pPr marL="1681353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6pPr>
    <a:lvl7pPr marL="201762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7pPr>
    <a:lvl8pPr marL="235389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8pPr>
    <a:lvl9pPr marL="2690165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80">
          <p15:clr>
            <a:srgbClr val="A4A3A4"/>
          </p15:clr>
        </p15:guide>
        <p15:guide id="2" pos="59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>
          <p15:clr>
            <a:srgbClr val="A4A3A4"/>
          </p15:clr>
        </p15:guide>
        <p15:guide id="2" pos="22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FF"/>
    <a:srgbClr val="FFFFFF"/>
    <a:srgbClr val="336699"/>
    <a:srgbClr val="E2D9B6"/>
    <a:srgbClr val="EAEAEA"/>
    <a:srgbClr val="003366"/>
    <a:srgbClr val="FF9933"/>
    <a:srgbClr val="DDDDDD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6" autoAdjust="0"/>
    <p:restoredTop sz="99566" autoAdjust="0"/>
  </p:normalViewPr>
  <p:slideViewPr>
    <p:cSldViewPr>
      <p:cViewPr varScale="1">
        <p:scale>
          <a:sx n="102" d="100"/>
          <a:sy n="102" d="100"/>
        </p:scale>
        <p:origin x="-198" y="-90"/>
      </p:cViewPr>
      <p:guideLst>
        <p:guide orient="horz" pos="4180"/>
        <p:guide pos="5984"/>
      </p:guideLst>
    </p:cSldViewPr>
  </p:slideViewPr>
  <p:outlineViewPr>
    <p:cViewPr>
      <p:scale>
        <a:sx n="33" d="100"/>
        <a:sy n="33" d="100"/>
      </p:scale>
      <p:origin x="0" y="439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400"/>
    </p:cViewPr>
  </p:sorterViewPr>
  <p:notesViewPr>
    <p:cSldViewPr>
      <p:cViewPr varScale="1">
        <p:scale>
          <a:sx n="91" d="100"/>
          <a:sy n="91" d="100"/>
        </p:scale>
        <p:origin x="-2772" y="-102"/>
      </p:cViewPr>
      <p:guideLst>
        <p:guide orient="horz" pos="3225"/>
        <p:guide pos="22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5" y="9726067"/>
            <a:ext cx="3073400" cy="5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48" tIns="49427" rIns="98848" bIns="49427" numCol="1" anchor="b" anchorCtr="0" compatLnSpc="1">
            <a:prstTxWarp prst="textNoShape">
              <a:avLst/>
            </a:prstTxWarp>
          </a:bodyPr>
          <a:lstStyle>
            <a:lvl1pPr algn="r" defTabSz="989047">
              <a:defRPr kumimoji="1" sz="1100" smtClean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434E4037-DC3D-481B-8B35-4313454980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56961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ctr" anchorCtr="0" compatLnSpc="1">
            <a:prstTxWarp prst="textNoShape">
              <a:avLst/>
            </a:prstTxWarp>
          </a:bodyPr>
          <a:lstStyle>
            <a:lvl1pPr algn="l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5" y="3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ctr" anchorCtr="0" compatLnSpc="1">
            <a:prstTxWarp prst="textNoShape">
              <a:avLst/>
            </a:prstTxWarp>
          </a:bodyPr>
          <a:lstStyle>
            <a:lvl1pPr algn="r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4700" y="766763"/>
            <a:ext cx="5549900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9" y="4861448"/>
            <a:ext cx="5203825" cy="46071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6067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b" anchorCtr="0" compatLnSpc="1">
            <a:prstTxWarp prst="textNoShape">
              <a:avLst/>
            </a:prstTxWarp>
          </a:bodyPr>
          <a:lstStyle>
            <a:lvl1pPr algn="l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5" y="9726067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b" anchorCtr="0" compatLnSpc="1">
            <a:prstTxWarp prst="textNoShape">
              <a:avLst/>
            </a:prstTxWarp>
          </a:bodyPr>
          <a:lstStyle>
            <a:lvl1pPr algn="r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7743D88F-1C60-4A18-8316-3E48C67658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260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1pPr>
    <a:lvl2pPr marL="33627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2pPr>
    <a:lvl3pPr marL="67254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3pPr>
    <a:lvl4pPr marL="100881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4pPr>
    <a:lvl5pPr marL="134508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1681353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1762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35389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690165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2.1/jp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92760" y="5134039"/>
            <a:ext cx="6912767" cy="375677"/>
          </a:xfrm>
          <a:ln w="12700" cap="sq">
            <a:headEnd type="none" w="sm" len="sm"/>
            <a:tailEnd type="none" w="sm" len="sm"/>
          </a:ln>
        </p:spPr>
        <p:txBody>
          <a:bodyPr wrap="square" lIns="67245" rIns="67245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Font typeface="平成明朝" pitchFamily="17" charset="-128"/>
              <a:buNone/>
              <a:defRPr sz="2000">
                <a:solidFill>
                  <a:schemeClr val="bg2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9148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792760" y="3084681"/>
            <a:ext cx="6912767" cy="560343"/>
          </a:xfrm>
          <a:ln w="12700" cap="sq">
            <a:headEnd type="none" w="sm" len="sm"/>
            <a:tailEnd type="none" w="sm" len="sm"/>
          </a:ln>
        </p:spPr>
        <p:txBody>
          <a:bodyPr wrap="square" lIns="67245" tIns="33622" rIns="67245" bIns="33622" anchor="b">
            <a:spAutoFit/>
          </a:bodyPr>
          <a:lstStyle>
            <a:lvl1pPr algn="l">
              <a:defRPr sz="3200" b="1" i="0">
                <a:solidFill>
                  <a:srgbClr val="404040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2792760" y="2557264"/>
            <a:ext cx="7113240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l"/>
            <a:endParaRPr kumimoji="1" lang="ja-JP" altLang="en-US" dirty="0" smtClean="0">
              <a:latin typeface="ヒラギノ角ゴ ProN W6"/>
              <a:ea typeface="ヒラギノ角ゴ ProN W6"/>
              <a:cs typeface="ヒラギノ角ゴ ProN W6"/>
            </a:endParaRPr>
          </a:p>
        </p:txBody>
      </p:sp>
      <p:pic>
        <p:nvPicPr>
          <p:cNvPr id="5" name="Picture 2" descr="本法人の設立が承認されました。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" y="1968470"/>
            <a:ext cx="26462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>
          <a:xfrm>
            <a:off x="2792760" y="2557264"/>
            <a:ext cx="7113240" cy="369332"/>
          </a:xfrm>
        </p:spPr>
        <p:txBody>
          <a:bodyPr anchor="ctr" anchorCtr="0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" name="Text Box 785"/>
          <p:cNvSpPr txBox="1">
            <a:spLocks noChangeArrowheads="1"/>
          </p:cNvSpPr>
          <p:nvPr userDrawn="1"/>
        </p:nvSpPr>
        <p:spPr bwMode="auto">
          <a:xfrm>
            <a:off x="8985448" y="195513"/>
            <a:ext cx="828675" cy="284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dirty="0">
              <a:solidFill>
                <a:schemeClr val="bg2"/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1"/>
          </p:nvPr>
        </p:nvSpPr>
        <p:spPr>
          <a:xfrm>
            <a:off x="8985448" y="188913"/>
            <a:ext cx="828873" cy="290763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2798084" y="5707166"/>
            <a:ext cx="6912767" cy="3141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67245" tIns="33622" rIns="67245" bIns="33622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972616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平成明朝" pitchFamily="17" charset="-128"/>
              <a:buNone/>
              <a:tabLst>
                <a:tab pos="775291" algn="l"/>
              </a:tabLst>
              <a:defRPr kumimoji="1" sz="2400" b="0" i="0" baseline="0">
                <a:solidFill>
                  <a:schemeClr val="bg2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defRPr>
            </a:lvl1pPr>
            <a:lvl2pPr marL="533400" indent="-177800" algn="l" defTabSz="972616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ヒラギノ角ゴ ProN W3"/>
              <a:buChar char="▶"/>
              <a:tabLst>
                <a:tab pos="533400" algn="l"/>
              </a:tabLst>
              <a:defRPr kumimoji="1" sz="18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622300" indent="-88900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"/>
              <a:tabLst>
                <a:tab pos="622300" algn="l"/>
              </a:tabLst>
              <a:defRPr kumimoji="1" sz="15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923925" indent="-200025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u"/>
              <a:tabLst>
                <a:tab pos="924744" algn="l"/>
              </a:tabLst>
              <a:defRPr kumimoji="1" sz="13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990130" indent="0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90130" algn="l"/>
              </a:tabLst>
              <a:defRPr kumimoji="1" sz="12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322369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6pPr>
            <a:lvl7pPr marL="2658640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7pPr>
            <a:lvl8pPr marL="2994910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8pPr>
            <a:lvl9pPr marL="3331181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9pPr>
          </a:lstStyle>
          <a:p>
            <a:pPr algn="r" latinLnBrk="0"/>
            <a:r>
              <a:rPr lang="ja-JP" altLang="en-US" sz="1600" kern="0" dirty="0" smtClean="0"/>
              <a:t>オープン＆ビッグデータ活用・地方創生推進機構</a:t>
            </a:r>
            <a:r>
              <a:rPr lang="ja-JP" altLang="en-US" sz="1600" kern="0" baseline="0" dirty="0" smtClean="0"/>
              <a:t> 事務局</a:t>
            </a:r>
            <a:endParaRPr lang="ja-JP" altLang="en-US" sz="1600" kern="0" dirty="0" smtClean="0"/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2792759" y="1772816"/>
            <a:ext cx="6912767" cy="4372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67245" tIns="33622" rIns="67245" bIns="33622" numCol="1" anchor="b" anchorCtr="0" compatLnSpc="1">
            <a:prstTxWarp prst="textNoShape">
              <a:avLst/>
            </a:prstTxWarp>
            <a:spAutoFit/>
          </a:bodyPr>
          <a:lstStyle>
            <a:lvl1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i="0" baseline="0">
                <a:solidFill>
                  <a:srgbClr val="404040"/>
                </a:solidFill>
                <a:latin typeface="メイリオ"/>
                <a:ea typeface="メイリオ"/>
                <a:cs typeface="メイリオ"/>
              </a:defRPr>
            </a:lvl1pPr>
            <a:lvl2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2pPr>
            <a:lvl3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3pPr>
            <a:lvl4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4pPr>
            <a:lvl5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5pPr>
            <a:lvl6pPr marL="336271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6pPr>
            <a:lvl7pPr marL="672541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7pPr>
            <a:lvl8pPr marL="1008812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8pPr>
            <a:lvl9pPr marL="1345082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9pPr>
          </a:lstStyle>
          <a:p>
            <a:pPr latinLnBrk="0"/>
            <a:r>
              <a:rPr lang="ja-JP" altLang="en-US" sz="2400" kern="0" dirty="0" smtClean="0"/>
              <a:t>オープン＆ビッグデータ活用・地方創生推進機構</a:t>
            </a:r>
          </a:p>
        </p:txBody>
      </p:sp>
      <p:pic>
        <p:nvPicPr>
          <p:cNvPr id="13" name="Picture 6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7" y="5805264"/>
            <a:ext cx="893968" cy="31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>
            <a:spLocks noChangeArrowheads="1"/>
          </p:cNvSpPr>
          <p:nvPr userDrawn="1"/>
        </p:nvSpPr>
        <p:spPr bwMode="auto">
          <a:xfrm>
            <a:off x="128464" y="6127836"/>
            <a:ext cx="417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</a:rPr>
              <a:t>作者自らが作成した図表等（出典や</a:t>
            </a:r>
            <a:r>
              <a:rPr lang="en-US" altLang="ja-JP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</a:rPr>
              <a:t>URL</a:t>
            </a:r>
            <a:r>
              <a:rPr lang="ja-JP" altLang="en-US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</a:rPr>
              <a:t>の記載のないもの）については</a:t>
            </a:r>
            <a:r>
              <a:rPr lang="ja-JP" altLang="en-US" sz="900" dirty="0" smtClean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</a:rPr>
              <a:t>、</a:t>
            </a:r>
            <a:endParaRPr lang="en-US" altLang="ja-JP" sz="900" dirty="0" smtClean="0">
              <a:solidFill>
                <a:schemeClr val="bg2"/>
              </a:solidFill>
              <a:latin typeface="+mn-ea"/>
              <a:ea typeface="+mn-ea"/>
              <a:cs typeface="Meiryo UI" pitchFamily="50" charset="-128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ja-JP" sz="900" smtClean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  <a:hlinkClick r:id="rId4"/>
              </a:rPr>
              <a:t>CC</a:t>
            </a:r>
            <a:r>
              <a:rPr lang="en-US" altLang="ja-JP" sz="900" baseline="0" smtClean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  <a:hlinkClick r:id="rId4"/>
              </a:rPr>
              <a:t> </a:t>
            </a:r>
            <a:r>
              <a:rPr lang="en-US" altLang="ja-JP" sz="900" smtClean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  <a:hlinkClick r:id="rId4"/>
              </a:rPr>
              <a:t>BY</a:t>
            </a:r>
            <a:r>
              <a:rPr lang="ja-JP" altLang="en-US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  <a:hlinkClick r:id="rId4"/>
              </a:rPr>
              <a:t>（表示</a:t>
            </a:r>
            <a:r>
              <a:rPr lang="en-US" altLang="ja-JP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  <a:hlinkClick r:id="rId4"/>
              </a:rPr>
              <a:t>2.1</a:t>
            </a:r>
            <a:r>
              <a:rPr lang="ja-JP" altLang="en-US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  <a:hlinkClick r:id="rId4"/>
              </a:rPr>
              <a:t>）</a:t>
            </a:r>
            <a:r>
              <a:rPr lang="ja-JP" altLang="en-US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</a:rPr>
              <a:t>で利用可能です。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</a:rPr>
              <a:t>出典や</a:t>
            </a:r>
            <a:r>
              <a:rPr lang="en-US" altLang="ja-JP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</a:rPr>
              <a:t>URL</a:t>
            </a:r>
            <a:r>
              <a:rPr lang="ja-JP" altLang="en-US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</a:rPr>
              <a:t>の記載がある図表等については</a:t>
            </a:r>
            <a:r>
              <a:rPr lang="ja-JP" altLang="en-US" sz="900" dirty="0" smtClean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</a:rPr>
              <a:t>、著作権法</a:t>
            </a:r>
            <a:r>
              <a:rPr lang="ja-JP" altLang="en-US" sz="900" dirty="0">
                <a:solidFill>
                  <a:schemeClr val="bg2"/>
                </a:solidFill>
                <a:latin typeface="+mn-ea"/>
                <a:ea typeface="+mn-ea"/>
                <a:cs typeface="Meiryo UI" pitchFamily="50" charset="-128"/>
              </a:rPr>
              <a:t>に基づいてご利用ください。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68A96-8FC6-49A7-AAFF-8891F4FD4FE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2708" y="2225443"/>
            <a:ext cx="7090465" cy="1913424"/>
          </a:xfrm>
        </p:spPr>
        <p:txBody>
          <a:bodyPr/>
          <a:lstStyle>
            <a:lvl1pPr algn="l">
              <a:defRPr sz="4400" b="1" cap="none">
                <a:solidFill>
                  <a:schemeClr val="bg2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112708" y="4431965"/>
            <a:ext cx="7090465" cy="1501093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36271" indent="0">
              <a:buNone/>
              <a:defRPr sz="1300"/>
            </a:lvl2pPr>
            <a:lvl3pPr marL="672541" indent="0">
              <a:buNone/>
              <a:defRPr sz="1200"/>
            </a:lvl3pPr>
            <a:lvl4pPr marL="1008812" indent="0">
              <a:buNone/>
              <a:defRPr sz="1000"/>
            </a:lvl4pPr>
            <a:lvl5pPr marL="1345082" indent="0">
              <a:buNone/>
              <a:defRPr sz="1000"/>
            </a:lvl5pPr>
            <a:lvl6pPr marL="1681353" indent="0">
              <a:buNone/>
              <a:defRPr sz="1000"/>
            </a:lvl6pPr>
            <a:lvl7pPr marL="2017624" indent="0">
              <a:buNone/>
              <a:defRPr sz="1000"/>
            </a:lvl7pPr>
            <a:lvl8pPr marL="2353894" indent="0">
              <a:buNone/>
              <a:defRPr sz="1000"/>
            </a:lvl8pPr>
            <a:lvl9pPr marL="269016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906000" cy="1128884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11" name="正方形/長方形 10"/>
          <p:cNvSpPr/>
          <p:nvPr userDrawn="1"/>
        </p:nvSpPr>
        <p:spPr bwMode="auto">
          <a:xfrm>
            <a:off x="1752600" y="2198705"/>
            <a:ext cx="154210" cy="3744895"/>
          </a:xfrm>
          <a:prstGeom prst="rect">
            <a:avLst/>
          </a:prstGeom>
          <a:solidFill>
            <a:schemeClr val="accent2"/>
          </a:solidFill>
          <a:ln w="38100" cap="sq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_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322775"/>
            <a:ext cx="4515242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82586" y="1322775"/>
            <a:ext cx="4515243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_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5789" y="1143000"/>
            <a:ext cx="9183247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5789" y="3810001"/>
            <a:ext cx="9182040" cy="26011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B0C9-E24B-463D-BB62-FF98DEA6177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94DB2-09C9-4810-9F23-4FAAE8E978D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後の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2DD74-10E0-4AB2-B6D0-27B412D7252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pic>
        <p:nvPicPr>
          <p:cNvPr id="4" name="Picture 2" descr="本法人の設立が承認されました。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07" y="2492896"/>
            <a:ext cx="33323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4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697" y="169366"/>
            <a:ext cx="9134339" cy="58508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272626"/>
            <a:ext cx="4515242" cy="513850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982586" y="1272626"/>
            <a:ext cx="4515243" cy="24572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982586" y="3930482"/>
            <a:ext cx="4515243" cy="248064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52962-3989-4FF4-990D-68B87D3CA27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71" name="Rectangle 15"/>
          <p:cNvSpPr>
            <a:spLocks noChangeArrowheads="1"/>
          </p:cNvSpPr>
          <p:nvPr/>
        </p:nvSpPr>
        <p:spPr bwMode="auto">
          <a:xfrm>
            <a:off x="0" y="1"/>
            <a:ext cx="9906000" cy="2285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7254" tIns="33627" rIns="67254" bIns="33627" anchor="ctr"/>
          <a:lstStyle/>
          <a:p>
            <a:pPr algn="r">
              <a:defRPr/>
            </a:pPr>
            <a:r>
              <a:rPr lang="ja-JP" altLang="en-US" sz="1200" b="1" i="0" dirty="0" smtClean="0">
                <a:latin typeface="メイリオ"/>
                <a:ea typeface="メイリオ"/>
                <a:cs typeface="メイリオ"/>
              </a:rPr>
              <a:t>オープン＆ビッグデータ活用・地方創生推進機構</a:t>
            </a:r>
            <a:endParaRPr lang="en-US" altLang="ja-JP" sz="1200" b="1" i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13859" name="Line 3"/>
          <p:cNvSpPr>
            <a:spLocks noChangeShapeType="1"/>
          </p:cNvSpPr>
          <p:nvPr/>
        </p:nvSpPr>
        <p:spPr bwMode="auto">
          <a:xfrm>
            <a:off x="0" y="6576804"/>
            <a:ext cx="9906000" cy="0"/>
          </a:xfrm>
          <a:prstGeom prst="line">
            <a:avLst/>
          </a:prstGeom>
          <a:noFill/>
          <a:ln w="12700" cap="sq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254" tIns="33627" rIns="67254" bIns="33627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414" y="1143000"/>
            <a:ext cx="9146415" cy="52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3622" rIns="0" bIns="3362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913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036" y="6602804"/>
            <a:ext cx="406964" cy="2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245" tIns="33622" rIns="67245" bIns="33622" numCol="1" anchor="b" anchorCtr="0" compatLnSpc="1">
            <a:prstTxWarp prst="textNoShape">
              <a:avLst/>
            </a:prstTxWarp>
          </a:bodyPr>
          <a:lstStyle>
            <a:lvl1pPr algn="r">
              <a:defRPr kumimoji="1" sz="1100">
                <a:solidFill>
                  <a:srgbClr val="336699"/>
                </a:solidFill>
                <a:latin typeface="Arial" charset="0"/>
                <a:ea typeface="굴림" pitchFamily="34" charset="-127"/>
              </a:defRPr>
            </a:lvl1pPr>
          </a:lstStyle>
          <a:p>
            <a:fld id="{4AB2DD74-10E0-4AB2-B6D0-27B412D7252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7642" y="304800"/>
            <a:ext cx="9134339" cy="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913873" name="Text Box 17"/>
          <p:cNvSpPr txBox="1">
            <a:spLocks noChangeArrowheads="1"/>
          </p:cNvSpPr>
          <p:nvPr/>
        </p:nvSpPr>
        <p:spPr bwMode="auto">
          <a:xfrm>
            <a:off x="252420" y="6638448"/>
            <a:ext cx="5767171" cy="2217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7254" tIns="33627" rIns="67254" bIns="33627">
            <a:spAutoFit/>
          </a:bodyPr>
          <a:lstStyle/>
          <a:p>
            <a:pPr algn="l">
              <a:defRPr/>
            </a:pPr>
            <a:r>
              <a:rPr lang="en-US" altLang="ja-JP" sz="1000" b="1" smtClean="0">
                <a:solidFill>
                  <a:srgbClr val="353535"/>
                </a:solidFill>
                <a:latin typeface="Arial" charset="0"/>
              </a:rPr>
              <a:t>© 2015 </a:t>
            </a: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Vitalizing Local </a:t>
            </a:r>
            <a:r>
              <a:rPr lang="en-US" altLang="ja-JP" sz="1000" b="1" smtClean="0">
                <a:solidFill>
                  <a:srgbClr val="353535"/>
                </a:solidFill>
                <a:latin typeface="Arial" charset="0"/>
              </a:rPr>
              <a:t>Economy organization by open Data &amp; big </a:t>
            </a: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D</a:t>
            </a:r>
            <a:r>
              <a:rPr lang="en-US" altLang="ja-JP" sz="1000" b="1" smtClean="0">
                <a:solidFill>
                  <a:srgbClr val="353535"/>
                </a:solidFill>
                <a:latin typeface="Arial" charset="0"/>
              </a:rPr>
              <a:t>ata</a:t>
            </a:r>
            <a:r>
              <a:rPr lang="en-US" altLang="ja-JP" sz="1000" b="1" baseline="0" dirty="0" smtClean="0">
                <a:solidFill>
                  <a:srgbClr val="353535"/>
                </a:solidFill>
                <a:latin typeface="Arial" charset="0"/>
              </a:rPr>
              <a:t>.</a:t>
            </a: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 </a:t>
            </a:r>
            <a:r>
              <a:rPr lang="en-US" altLang="ja-JP" sz="1000" b="1" dirty="0">
                <a:solidFill>
                  <a:srgbClr val="353535"/>
                </a:solidFill>
                <a:latin typeface="Arial" charset="0"/>
              </a:rPr>
              <a:t>All Rights Reserved.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990600"/>
            <a:ext cx="9906000" cy="0"/>
          </a:xfrm>
          <a:prstGeom prst="line">
            <a:avLst/>
          </a:prstGeom>
          <a:noFill/>
          <a:ln w="12700" cap="sq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254" tIns="33627" rIns="67254" bIns="33627" anchor="ctr"/>
          <a:lstStyle/>
          <a:p>
            <a:pPr>
              <a:defRPr/>
            </a:pPr>
            <a:endParaRPr lang="ja-JP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2" r:id="rId2"/>
    <p:sldLayoutId id="2147483673" r:id="rId3"/>
    <p:sldLayoutId id="2147483674" r:id="rId4"/>
    <p:sldLayoutId id="2147483689" r:id="rId5"/>
    <p:sldLayoutId id="2147483676" r:id="rId6"/>
    <p:sldLayoutId id="2147483677" r:id="rId7"/>
    <p:sldLayoutId id="2147483706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2616" rtl="0" eaLnBrk="1" fontAlgn="base" hangingPunct="1">
        <a:spcBef>
          <a:spcPct val="0"/>
        </a:spcBef>
        <a:spcAft>
          <a:spcPct val="0"/>
        </a:spcAft>
        <a:defRPr kumimoji="1" sz="2600" b="1" baseline="0">
          <a:solidFill>
            <a:schemeClr val="bg2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2pPr>
      <a:lvl3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3pPr>
      <a:lvl4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4pPr>
      <a:lvl5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5pPr>
      <a:lvl6pPr marL="336271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6pPr>
      <a:lvl7pPr marL="672541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7pPr>
      <a:lvl8pPr marL="1008812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8pPr>
      <a:lvl9pPr marL="1345082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9pPr>
    </p:titleStyle>
    <p:bodyStyle>
      <a:lvl1pPr marL="326930" indent="-326930" algn="l" defTabSz="972616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平成明朝" pitchFamily="17" charset="-128"/>
        <a:buChar char="■"/>
        <a:tabLst>
          <a:tab pos="775291" algn="l"/>
        </a:tabLst>
        <a:defRPr kumimoji="1" sz="2100" b="0" i="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533400" indent="-177800" algn="l" defTabSz="972616" rtl="0" eaLnBrk="1" fontAlgn="base" hangingPunct="1">
        <a:spcBef>
          <a:spcPct val="35000"/>
        </a:spcBef>
        <a:spcAft>
          <a:spcPct val="0"/>
        </a:spcAft>
        <a:buClr>
          <a:schemeClr val="bg1"/>
        </a:buClr>
        <a:buSzPct val="75000"/>
        <a:buFont typeface="ヒラギノ角ゴ ProN W3"/>
        <a:buChar char="▶"/>
        <a:tabLst>
          <a:tab pos="533400" algn="l"/>
        </a:tabLst>
        <a:defRPr kumimoji="1" sz="18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622300" indent="-88900" algn="l" defTabSz="972616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"/>
        <a:tabLst>
          <a:tab pos="622300" algn="l"/>
        </a:tabLst>
        <a:defRPr kumimoji="1" sz="15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923925" indent="-200025" algn="l" defTabSz="972616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Char char="u"/>
        <a:tabLst>
          <a:tab pos="924744" algn="l"/>
        </a:tabLst>
        <a:defRPr kumimoji="1" sz="13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990130" indent="0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990130" algn="l"/>
        </a:tabLst>
        <a:defRPr kumimoji="1" sz="12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322369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6pPr>
      <a:lvl7pPr marL="2658640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7pPr>
      <a:lvl8pPr marL="2994910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8pPr>
      <a:lvl9pPr marL="3331181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9pPr>
    </p:bodyStyle>
    <p:otherStyle>
      <a:defPPr>
        <a:defRPr lang="ja-JP"/>
      </a:defPPr>
      <a:lvl1pPr marL="0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27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4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81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08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353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62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89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0165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r"/>
            <a:r>
              <a:rPr kumimoji="1" lang="en-US" altLang="ja-JP" smtClean="0"/>
              <a:t>2015.3.26</a:t>
            </a:r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ja-JP" altLang="en-US"/>
              <a:t>他</a:t>
            </a:r>
            <a:r>
              <a:rPr lang="ja-JP" altLang="en-US" smtClean="0"/>
              <a:t>の委員会の活動報告</a:t>
            </a:r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26</a:t>
            </a:r>
            <a:r>
              <a:rPr lang="ja-JP" altLang="en-US" smtClean="0"/>
              <a:t>年度第</a:t>
            </a:r>
            <a:r>
              <a:rPr lang="en-US" altLang="ja-JP" smtClean="0"/>
              <a:t>4</a:t>
            </a:r>
            <a:r>
              <a:rPr lang="ja-JP" altLang="en-US" smtClean="0"/>
              <a:t>回技術</a:t>
            </a:r>
            <a:r>
              <a:rPr kumimoji="1" lang="ja-JP" altLang="en-US" smtClean="0"/>
              <a:t>委員会</a:t>
            </a:r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資料</a:t>
            </a:r>
            <a:r>
              <a:rPr kumimoji="1" lang="en-US" altLang="ja-JP" smtClean="0"/>
              <a:t>4-2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9499600" y="6602413"/>
            <a:ext cx="406400" cy="255587"/>
          </a:xfrm>
        </p:spPr>
        <p:txBody>
          <a:bodyPr/>
          <a:lstStyle/>
          <a:p>
            <a:fld id="{19168A96-8FC6-49A7-AAFF-8891F4FD4FE2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31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利</a:t>
            </a:r>
            <a:r>
              <a:rPr lang="ja-JP" altLang="en-US" smtClean="0"/>
              <a:t>活用・普及</a:t>
            </a:r>
            <a:r>
              <a:rPr kumimoji="1" lang="ja-JP" altLang="en-US" smtClean="0"/>
              <a:t>委員会</a:t>
            </a:r>
            <a:r>
              <a:rPr kumimoji="1" lang="ja-JP" altLang="en-US" smtClean="0"/>
              <a:t>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主な検討</a:t>
            </a:r>
            <a:r>
              <a:rPr kumimoji="1" lang="ja-JP" altLang="en-US" smtClean="0"/>
              <a:t>内容</a:t>
            </a:r>
            <a:endParaRPr kumimoji="1" lang="en-US" altLang="ja-JP" smtClean="0"/>
          </a:p>
          <a:p>
            <a:pPr lvl="1"/>
            <a:r>
              <a:rPr lang="ja-JP" altLang="en-US"/>
              <a:t>「地方創生にどのようにオープンデータを活用するか」をテーマとした現状分析について</a:t>
            </a:r>
          </a:p>
          <a:p>
            <a:pPr lvl="1"/>
            <a:r>
              <a:rPr lang="en-US" altLang="ja-JP"/>
              <a:t>『Open Data 500』</a:t>
            </a:r>
            <a:r>
              <a:rPr lang="ja-JP" altLang="en-US"/>
              <a:t>の日本版について</a:t>
            </a:r>
          </a:p>
          <a:p>
            <a:pPr lvl="1"/>
            <a:r>
              <a:rPr lang="ja-JP" altLang="en-US"/>
              <a:t>オープンデータ関連イベント紹介</a:t>
            </a:r>
          </a:p>
          <a:p>
            <a:pPr lvl="1"/>
            <a:r>
              <a:rPr lang="ja-JP" altLang="en-US"/>
              <a:t>海外動向の紹介</a:t>
            </a:r>
          </a:p>
          <a:p>
            <a:pPr lvl="1"/>
            <a:r>
              <a:rPr lang="ja-JP" altLang="en-US"/>
              <a:t>地域ビジネス継続モデルの検討に関する報告</a:t>
            </a:r>
          </a:p>
          <a:p>
            <a:pPr lvl="1"/>
            <a:r>
              <a:rPr lang="ja-JP" altLang="en-US"/>
              <a:t>オープンデータガイド解説　データ・ガバナンス編</a:t>
            </a:r>
            <a:r>
              <a:rPr lang="ja-JP" altLang="en-US"/>
              <a:t>／</a:t>
            </a:r>
            <a:r>
              <a:rPr lang="ja-JP" altLang="en-US" smtClean="0"/>
              <a:t>技術編</a:t>
            </a:r>
            <a:endParaRPr lang="en-US" altLang="ja-JP" smtClean="0"/>
          </a:p>
          <a:p>
            <a:pPr lvl="1"/>
            <a:r>
              <a:rPr lang="ja-JP" altLang="en-US"/>
              <a:t>経済産業省におけるオープンデータの取組</a:t>
            </a:r>
            <a:r>
              <a:rPr lang="ja-JP" altLang="en-US"/>
              <a:t>に</a:t>
            </a:r>
            <a:r>
              <a:rPr lang="ja-JP" altLang="en-US" smtClean="0"/>
              <a:t>ついて（経済産業省）</a:t>
            </a:r>
            <a:endParaRPr lang="ja-JP" altLang="en-US"/>
          </a:p>
          <a:p>
            <a:pPr lvl="1"/>
            <a:r>
              <a:rPr lang="ja-JP" altLang="en-US"/>
              <a:t>地方公共団体オープンデータ推進ガイドライン等について（</a:t>
            </a:r>
            <a:r>
              <a:rPr lang="en-US" altLang="ja-JP"/>
              <a:t>IT</a:t>
            </a:r>
            <a:r>
              <a:rPr lang="ja-JP" altLang="en-US"/>
              <a:t>総合戦略室）</a:t>
            </a:r>
          </a:p>
          <a:p>
            <a:pPr lvl="1"/>
            <a:r>
              <a:rPr lang="ja-JP" altLang="en-US"/>
              <a:t>総務省オープンデータ実証実験の紹介（総務省事業受託者）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利活用・普及委員会活動報告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85800"/>
          </a:xfrm>
        </p:spPr>
        <p:txBody>
          <a:bodyPr/>
          <a:lstStyle/>
          <a:p>
            <a:r>
              <a:rPr lang="ja-JP" altLang="en-US"/>
              <a:t>地方創生にどのようにオープンデータを活用するか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11</a:t>
            </a:fld>
            <a:endParaRPr lang="en-US" altLang="ja-JP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1556792"/>
            <a:ext cx="3528392" cy="24956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149080"/>
            <a:ext cx="3528392" cy="24956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1556792"/>
            <a:ext cx="4075474" cy="288265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3645024"/>
            <a:ext cx="4032448" cy="285221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利活用・普及委員会活動報告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85800"/>
          </a:xfrm>
        </p:spPr>
        <p:txBody>
          <a:bodyPr/>
          <a:lstStyle/>
          <a:p>
            <a:r>
              <a:rPr lang="en-US" altLang="ja-JP"/>
              <a:t>『Open Data 500』</a:t>
            </a:r>
            <a:r>
              <a:rPr lang="ja-JP" altLang="en-US"/>
              <a:t>の日本版</a:t>
            </a:r>
            <a:r>
              <a:rPr lang="ja-JP" altLang="en-US"/>
              <a:t>に</a:t>
            </a:r>
            <a:r>
              <a:rPr lang="ja-JP" altLang="en-US" smtClean="0"/>
              <a:t>ついて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12</a:t>
            </a:fld>
            <a:endParaRPr lang="en-US" altLang="ja-JP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628800"/>
            <a:ext cx="6413678" cy="45365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利活用・普及委員会活動報告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85800"/>
          </a:xfrm>
        </p:spPr>
        <p:txBody>
          <a:bodyPr/>
          <a:lstStyle/>
          <a:p>
            <a:r>
              <a:rPr lang="ja-JP" altLang="en-US"/>
              <a:t>総務省オープンデータ実証実験</a:t>
            </a:r>
            <a:r>
              <a:rPr lang="ja-JP" altLang="en-US"/>
              <a:t>の</a:t>
            </a:r>
            <a:r>
              <a:rPr lang="ja-JP" altLang="en-US" smtClean="0"/>
              <a:t>紹介「公共施設等情報実証」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13</a:t>
            </a:fld>
            <a:endParaRPr lang="en-US" altLang="ja-JP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556792"/>
            <a:ext cx="3750196" cy="265257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79" y="1556792"/>
            <a:ext cx="4075474" cy="288265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51" y="2708920"/>
            <a:ext cx="4032448" cy="28522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63" y="3789040"/>
            <a:ext cx="3871865" cy="273863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利活用・普及委員会活動報告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85800"/>
          </a:xfrm>
        </p:spPr>
        <p:txBody>
          <a:bodyPr/>
          <a:lstStyle/>
          <a:p>
            <a:r>
              <a:rPr kumimoji="1" lang="ja-JP" altLang="en-US" smtClean="0"/>
              <a:t>勝手表彰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14</a:t>
            </a:fld>
            <a:endParaRPr lang="en-US" altLang="ja-JP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84783"/>
            <a:ext cx="4968552" cy="351434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3075986"/>
            <a:ext cx="4896544" cy="346341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利活用・普及委員会活動報告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85800"/>
          </a:xfrm>
        </p:spPr>
        <p:txBody>
          <a:bodyPr/>
          <a:lstStyle/>
          <a:p>
            <a:r>
              <a:rPr kumimoji="1" lang="ja-JP" altLang="en-US" smtClean="0"/>
              <a:t>勝手表彰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15</a:t>
            </a:fld>
            <a:endParaRPr lang="en-US" altLang="ja-JP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84784"/>
            <a:ext cx="5184576" cy="366713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3234052"/>
            <a:ext cx="4680520" cy="331061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2020</a:t>
            </a:r>
            <a:r>
              <a:rPr kumimoji="1" lang="ja-JP" altLang="en-US" smtClean="0"/>
              <a:t>オープンデータシティ推進委員会</a:t>
            </a:r>
            <a:r>
              <a:rPr kumimoji="1" lang="ja-JP" altLang="en-US" smtClean="0"/>
              <a:t>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主な検討</a:t>
            </a:r>
            <a:r>
              <a:rPr kumimoji="1" lang="ja-JP" altLang="en-US" smtClean="0"/>
              <a:t>内容</a:t>
            </a:r>
            <a:endParaRPr kumimoji="1" lang="en-US" altLang="ja-JP" smtClean="0"/>
          </a:p>
          <a:p>
            <a:pPr lvl="1"/>
            <a:r>
              <a:rPr lang="ja-JP" altLang="en-US"/>
              <a:t>オリンピック・パラリンピックレガシーについて</a:t>
            </a:r>
          </a:p>
          <a:p>
            <a:pPr lvl="1"/>
            <a:r>
              <a:rPr lang="ja-JP" altLang="en-US"/>
              <a:t>実証テーマ案について</a:t>
            </a:r>
          </a:p>
          <a:p>
            <a:pPr lvl="1"/>
            <a:r>
              <a:rPr lang="ja-JP" altLang="en-US"/>
              <a:t>レガシー共創協議会のご紹介</a:t>
            </a:r>
          </a:p>
          <a:p>
            <a:pPr lvl="1"/>
            <a:r>
              <a:rPr lang="ja-JP" altLang="en-US"/>
              <a:t>オープンデータを活用した街づくり</a:t>
            </a:r>
            <a:r>
              <a:rPr lang="ja-JP" altLang="en-US"/>
              <a:t>に</a:t>
            </a:r>
            <a:r>
              <a:rPr lang="ja-JP" altLang="en-US" smtClean="0"/>
              <a:t>ついて（</a:t>
            </a:r>
            <a:r>
              <a:rPr lang="en-US" altLang="ja-JP" smtClean="0"/>
              <a:t>NEC</a:t>
            </a:r>
            <a:r>
              <a:rPr lang="ja-JP" altLang="en-US" smtClean="0"/>
              <a:t>）</a:t>
            </a:r>
            <a:endParaRPr lang="ja-JP" altLang="en-US"/>
          </a:p>
          <a:p>
            <a:pPr lvl="1"/>
            <a:r>
              <a:rPr lang="ja-JP" altLang="en-US"/>
              <a:t>公共交通分野の検討状況について</a:t>
            </a:r>
          </a:p>
          <a:p>
            <a:pPr lvl="1"/>
            <a:r>
              <a:rPr lang="ja-JP" altLang="en-US"/>
              <a:t>実証テーマ例と活用データについて</a:t>
            </a:r>
          </a:p>
          <a:p>
            <a:pPr lvl="1"/>
            <a:r>
              <a:rPr lang="ja-JP" altLang="en-US"/>
              <a:t>実証テーマ案について</a:t>
            </a:r>
          </a:p>
          <a:p>
            <a:pPr lvl="1"/>
            <a:r>
              <a:rPr lang="ja-JP" altLang="en-US"/>
              <a:t>データサイエンティスト資格検討分科会報告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05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2020</a:t>
            </a:r>
            <a:r>
              <a:rPr kumimoji="1" lang="ja-JP" altLang="en-US" smtClean="0"/>
              <a:t>オープンデータシティ推進委員会</a:t>
            </a:r>
            <a:r>
              <a:rPr kumimoji="1" lang="ja-JP" altLang="en-US" smtClean="0"/>
              <a:t>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/>
          <a:lstStyle/>
          <a:p>
            <a:r>
              <a:rPr lang="ja-JP" altLang="en-US" smtClean="0"/>
              <a:t>オリンピック</a:t>
            </a:r>
            <a:r>
              <a:rPr lang="ja-JP" altLang="en-US"/>
              <a:t>・パラリンピックレガシー</a:t>
            </a:r>
            <a:r>
              <a:rPr lang="ja-JP" altLang="en-US"/>
              <a:t>に</a:t>
            </a:r>
            <a:r>
              <a:rPr lang="ja-JP" altLang="en-US" smtClean="0"/>
              <a:t>ついて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17</a:t>
            </a:fld>
            <a:endParaRPr lang="en-US" altLang="ja-JP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484784"/>
            <a:ext cx="3528392" cy="499224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484784"/>
            <a:ext cx="3528392" cy="499224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2020</a:t>
            </a:r>
            <a:r>
              <a:rPr kumimoji="1" lang="ja-JP" altLang="en-US" smtClean="0"/>
              <a:t>オープンデータシティ推進委員会</a:t>
            </a:r>
            <a:r>
              <a:rPr kumimoji="1" lang="ja-JP" altLang="en-US" smtClean="0"/>
              <a:t>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/>
          <a:lstStyle/>
          <a:p>
            <a:r>
              <a:rPr lang="ja-JP" altLang="en-US"/>
              <a:t>実証テーマ案について</a:t>
            </a:r>
          </a:p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18</a:t>
            </a:fld>
            <a:endParaRPr lang="en-US" altLang="ja-JP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556792"/>
            <a:ext cx="3451690" cy="488372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556792"/>
            <a:ext cx="3456384" cy="48903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2020</a:t>
            </a:r>
            <a:r>
              <a:rPr kumimoji="1" lang="ja-JP" altLang="en-US" smtClean="0"/>
              <a:t>オープンデータシティ推進委員会</a:t>
            </a:r>
            <a:r>
              <a:rPr kumimoji="1" lang="ja-JP" altLang="en-US" smtClean="0"/>
              <a:t>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85800"/>
          </a:xfrm>
        </p:spPr>
        <p:txBody>
          <a:bodyPr/>
          <a:lstStyle/>
          <a:p>
            <a:r>
              <a:rPr lang="ja-JP" altLang="en-US" smtClean="0"/>
              <a:t>オープンデータ</a:t>
            </a:r>
            <a:r>
              <a:rPr lang="ja-JP" altLang="en-US"/>
              <a:t>を活用した街づくり</a:t>
            </a:r>
            <a:r>
              <a:rPr lang="ja-JP" altLang="en-US"/>
              <a:t>に</a:t>
            </a:r>
            <a:r>
              <a:rPr lang="ja-JP" altLang="en-US" smtClean="0"/>
              <a:t>ついて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19</a:t>
            </a:fld>
            <a:endParaRPr lang="en-US" altLang="ja-JP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56792"/>
            <a:ext cx="4788105" cy="33867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2996952"/>
            <a:ext cx="4830316" cy="34165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委員会構成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2</a:t>
            </a:fld>
            <a:endParaRPr lang="en-US" altLang="ja-JP"/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4833678" y="2938178"/>
            <a:ext cx="1176" cy="235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733862" y="4187778"/>
            <a:ext cx="0" cy="23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448574" y="4187778"/>
            <a:ext cx="677020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endCxn id="55" idx="0"/>
          </p:cNvCxnSpPr>
          <p:nvPr/>
        </p:nvCxnSpPr>
        <p:spPr>
          <a:xfrm>
            <a:off x="8214052" y="4187779"/>
            <a:ext cx="15313" cy="1928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448574" y="4187778"/>
            <a:ext cx="0" cy="26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967620" y="4187777"/>
            <a:ext cx="0" cy="23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824564" y="3951754"/>
            <a:ext cx="0" cy="23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944888" y="1925520"/>
            <a:ext cx="1728192" cy="1104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88904" y="2168752"/>
            <a:ext cx="144016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smtClean="0">
                <a:solidFill>
                  <a:schemeClr val="bg2"/>
                </a:solidFill>
              </a:rPr>
              <a:t>理事長</a:t>
            </a:r>
            <a:endParaRPr kumimoji="1" lang="ja-JP" altLang="en-US" sz="1100">
              <a:solidFill>
                <a:schemeClr val="bg2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094553" y="2548404"/>
            <a:ext cx="1434511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smtClean="0">
                <a:solidFill>
                  <a:schemeClr val="bg2"/>
                </a:solidFill>
              </a:rPr>
              <a:t>理事</a:t>
            </a:r>
            <a:endParaRPr kumimoji="1" lang="ja-JP" altLang="en-US" sz="1100">
              <a:solidFill>
                <a:schemeClr val="bg2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753199" y="1839554"/>
            <a:ext cx="2160241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smtClean="0">
                <a:solidFill>
                  <a:schemeClr val="bg2"/>
                </a:solidFill>
              </a:rPr>
              <a:t>最高顧問・顧問</a:t>
            </a:r>
            <a:endParaRPr kumimoji="1" lang="ja-JP" altLang="en-US" sz="1400">
              <a:solidFill>
                <a:schemeClr val="bg2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753200" y="3122089"/>
            <a:ext cx="1296144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smtClean="0">
                <a:solidFill>
                  <a:schemeClr val="bg2"/>
                </a:solidFill>
              </a:rPr>
              <a:t>事務局</a:t>
            </a:r>
            <a:endParaRPr kumimoji="1" lang="ja-JP" altLang="en-US" sz="1400">
              <a:solidFill>
                <a:schemeClr val="bg2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753200" y="2390880"/>
            <a:ext cx="2160240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smtClean="0">
                <a:solidFill>
                  <a:schemeClr val="bg2"/>
                </a:solidFill>
              </a:rPr>
              <a:t>オブザーバー（各府省）</a:t>
            </a:r>
            <a:endParaRPr kumimoji="1" lang="ja-JP" altLang="en-US" sz="1400">
              <a:solidFill>
                <a:schemeClr val="bg2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97548" y="6107688"/>
            <a:ext cx="1296144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smtClean="0">
                <a:solidFill>
                  <a:schemeClr val="bg2"/>
                </a:solidFill>
              </a:rPr>
              <a:t>自治体分科会</a:t>
            </a:r>
            <a:endParaRPr kumimoji="1" lang="ja-JP" altLang="en-US" sz="1100">
              <a:solidFill>
                <a:schemeClr val="bg2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155263" y="1789253"/>
            <a:ext cx="1296144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smtClean="0">
                <a:solidFill>
                  <a:schemeClr val="bg2"/>
                </a:solidFill>
              </a:rPr>
              <a:t>理事会</a:t>
            </a:r>
            <a:endParaRPr kumimoji="1" lang="ja-JP" altLang="en-US" sz="1400">
              <a:solidFill>
                <a:schemeClr val="bg2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155263" y="1210864"/>
            <a:ext cx="1296144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smtClean="0">
                <a:solidFill>
                  <a:schemeClr val="bg2"/>
                </a:solidFill>
              </a:rPr>
              <a:t>社員総会</a:t>
            </a:r>
            <a:endParaRPr kumimoji="1" lang="ja-JP" altLang="en-US" sz="1400">
              <a:solidFill>
                <a:schemeClr val="bg2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5673080" y="1982048"/>
            <a:ext cx="1080120" cy="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992567" y="1735827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smtClean="0">
                <a:solidFill>
                  <a:schemeClr val="bg2"/>
                </a:solidFill>
              </a:rPr>
              <a:t>助言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cxnSp>
        <p:nvCxnSpPr>
          <p:cNvPr id="23" name="直線コネクタ 22"/>
          <p:cNvCxnSpPr>
            <a:stCxn id="37" idx="2"/>
            <a:endCxn id="18" idx="0"/>
          </p:cNvCxnSpPr>
          <p:nvPr/>
        </p:nvCxnSpPr>
        <p:spPr>
          <a:xfrm>
            <a:off x="3733862" y="4629943"/>
            <a:ext cx="11758" cy="1477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5673080" y="2543356"/>
            <a:ext cx="1080120" cy="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992567" y="229713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smtClean="0">
                <a:solidFill>
                  <a:schemeClr val="bg2"/>
                </a:solidFill>
              </a:rPr>
              <a:t>出席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5697774" y="2795040"/>
            <a:ext cx="1036354" cy="46986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105128" y="2815067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smtClean="0">
                <a:solidFill>
                  <a:schemeClr val="bg2"/>
                </a:solidFill>
              </a:rPr>
              <a:t>事務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01272" y="268597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smtClean="0">
                <a:solidFill>
                  <a:schemeClr val="bg2"/>
                </a:solidFill>
              </a:rPr>
              <a:t>オブザーバは理事会の他、</a:t>
            </a:r>
            <a:endParaRPr kumimoji="1" lang="en-US" altLang="ja-JP" sz="1000" smtClean="0">
              <a:solidFill>
                <a:schemeClr val="bg2"/>
              </a:solidFill>
            </a:endParaRPr>
          </a:p>
          <a:p>
            <a:r>
              <a:rPr kumimoji="1" lang="ja-JP" altLang="en-US" sz="1000" smtClean="0">
                <a:solidFill>
                  <a:schemeClr val="bg2"/>
                </a:solidFill>
              </a:rPr>
              <a:t>社員総会、各委員会にも出席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149245" y="4498582"/>
            <a:ext cx="2160240" cy="1270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221253" y="4349613"/>
            <a:ext cx="1995060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smtClean="0">
                <a:solidFill>
                  <a:schemeClr val="bg2"/>
                </a:solidFill>
              </a:rPr>
              <a:t>2020</a:t>
            </a:r>
            <a:r>
              <a:rPr lang="ja-JP" altLang="en-US" sz="900" smtClean="0">
                <a:solidFill>
                  <a:schemeClr val="bg2"/>
                </a:solidFill>
              </a:rPr>
              <a:t>オープンデータシティ推進委員</a:t>
            </a:r>
            <a:r>
              <a:rPr kumimoji="1" lang="ja-JP" altLang="en-US" sz="900" smtClean="0">
                <a:solidFill>
                  <a:schemeClr val="bg2"/>
                </a:solidFill>
              </a:rPr>
              <a:t>会</a:t>
            </a:r>
            <a:endParaRPr kumimoji="1" lang="ja-JP" altLang="en-US" sz="900">
              <a:solidFill>
                <a:schemeClr val="bg2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565980" y="5072185"/>
            <a:ext cx="1296144" cy="244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社員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570711" y="4735232"/>
            <a:ext cx="1296144" cy="244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smtClean="0">
                <a:solidFill>
                  <a:schemeClr val="bg2"/>
                </a:solidFill>
              </a:rPr>
              <a:t>委員（有識者）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666677" y="4498581"/>
            <a:ext cx="2157887" cy="1270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44488" y="4513350"/>
            <a:ext cx="2230702" cy="1255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74990" y="4769595"/>
            <a:ext cx="1296144" cy="244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委員（有識者）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51044" y="4369334"/>
            <a:ext cx="1995060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smtClean="0">
                <a:solidFill>
                  <a:schemeClr val="bg2"/>
                </a:solidFill>
              </a:rPr>
              <a:t>技術</a:t>
            </a:r>
            <a:r>
              <a:rPr lang="ja-JP" altLang="en-US" sz="1200">
                <a:solidFill>
                  <a:schemeClr val="bg2"/>
                </a:solidFill>
              </a:rPr>
              <a:t>委員</a:t>
            </a:r>
            <a:r>
              <a:rPr kumimoji="1" lang="ja-JP" altLang="en-US" sz="1200" smtClean="0">
                <a:solidFill>
                  <a:schemeClr val="bg2"/>
                </a:solidFill>
              </a:rPr>
              <a:t>会</a:t>
            </a:r>
            <a:endParaRPr kumimoji="1" lang="ja-JP" altLang="en-US" sz="1200">
              <a:solidFill>
                <a:schemeClr val="bg2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736332" y="4341911"/>
            <a:ext cx="1995060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smtClean="0">
                <a:solidFill>
                  <a:schemeClr val="bg2"/>
                </a:solidFill>
              </a:rPr>
              <a:t>データガバナンス委員</a:t>
            </a:r>
            <a:r>
              <a:rPr kumimoji="1" lang="ja-JP" altLang="en-US" sz="1200" smtClean="0">
                <a:solidFill>
                  <a:schemeClr val="bg2"/>
                </a:solidFill>
              </a:rPr>
              <a:t>会</a:t>
            </a:r>
            <a:endParaRPr kumimoji="1" lang="ja-JP" altLang="en-US" sz="1200">
              <a:solidFill>
                <a:schemeClr val="bg2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74990" y="5106523"/>
            <a:ext cx="1296144" cy="244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社員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097548" y="4769595"/>
            <a:ext cx="1296144" cy="244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委員（有識者）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096372" y="5106523"/>
            <a:ext cx="1296144" cy="244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社員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913623" y="4498581"/>
            <a:ext cx="2157887" cy="1608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983278" y="4341911"/>
            <a:ext cx="1995060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smtClean="0">
                <a:solidFill>
                  <a:schemeClr val="bg2"/>
                </a:solidFill>
              </a:rPr>
              <a:t>利活用・普及委員</a:t>
            </a:r>
            <a:r>
              <a:rPr kumimoji="1" lang="ja-JP" altLang="en-US" sz="1200" smtClean="0">
                <a:solidFill>
                  <a:schemeClr val="bg2"/>
                </a:solidFill>
              </a:rPr>
              <a:t>会</a:t>
            </a:r>
            <a:endParaRPr kumimoji="1" lang="ja-JP" altLang="en-US" sz="1200">
              <a:solidFill>
                <a:schemeClr val="bg2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5319548" y="4761723"/>
            <a:ext cx="1296144" cy="244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委員（有識者）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319548" y="5088458"/>
            <a:ext cx="1296144" cy="244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社員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cxnSp>
        <p:nvCxnSpPr>
          <p:cNvPr id="45" name="直線コネクタ 44"/>
          <p:cNvCxnSpPr>
            <a:stCxn id="20" idx="2"/>
          </p:cNvCxnSpPr>
          <p:nvPr/>
        </p:nvCxnSpPr>
        <p:spPr>
          <a:xfrm>
            <a:off x="4803335" y="1498896"/>
            <a:ext cx="0" cy="289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3969582" y="3309805"/>
            <a:ext cx="1728192" cy="7093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082617" y="3574644"/>
            <a:ext cx="1434511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smtClean="0">
                <a:solidFill>
                  <a:schemeClr val="bg2"/>
                </a:solidFill>
              </a:rPr>
              <a:t>社員</a:t>
            </a:r>
            <a:endParaRPr kumimoji="1" lang="ja-JP" altLang="en-US" sz="1100">
              <a:solidFill>
                <a:schemeClr val="bg2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179957" y="3173538"/>
            <a:ext cx="1296144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smtClean="0">
                <a:solidFill>
                  <a:schemeClr val="bg2"/>
                </a:solidFill>
              </a:rPr>
              <a:t>運営委員会</a:t>
            </a:r>
            <a:endParaRPr kumimoji="1" lang="ja-JP" altLang="en-US" sz="1400">
              <a:solidFill>
                <a:schemeClr val="bg2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319548" y="5769225"/>
            <a:ext cx="1296144" cy="244317"/>
          </a:xfrm>
          <a:prstGeom prst="rect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賛助会員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774990" y="5431043"/>
            <a:ext cx="1296144" cy="244317"/>
          </a:xfrm>
          <a:prstGeom prst="rect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自治体会員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097548" y="5431043"/>
            <a:ext cx="1296144" cy="244317"/>
          </a:xfrm>
          <a:prstGeom prst="rect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自治体会員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7565980" y="5431042"/>
            <a:ext cx="1296144" cy="244317"/>
          </a:xfrm>
          <a:prstGeom prst="rect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自治体会員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319548" y="5441012"/>
            <a:ext cx="1296144" cy="244317"/>
          </a:xfrm>
          <a:prstGeom prst="rect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smtClean="0">
                <a:solidFill>
                  <a:schemeClr val="bg2"/>
                </a:solidFill>
              </a:rPr>
              <a:t>自治体会員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59340" y="5801065"/>
            <a:ext cx="1744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smtClean="0">
                <a:solidFill>
                  <a:schemeClr val="bg2"/>
                </a:solidFill>
              </a:rPr>
              <a:t>※</a:t>
            </a:r>
            <a:r>
              <a:rPr kumimoji="1" lang="ja-JP" altLang="en-US" sz="1000" smtClean="0">
                <a:solidFill>
                  <a:schemeClr val="bg2"/>
                </a:solidFill>
              </a:rPr>
              <a:t>自治体会員は各委員会にオブザーバとして参加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149245" y="6116072"/>
            <a:ext cx="2160240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>
                <a:solidFill>
                  <a:schemeClr val="bg2"/>
                </a:solidFill>
              </a:rPr>
              <a:t>データサイエンティスト資格</a:t>
            </a:r>
          </a:p>
          <a:p>
            <a:pPr algn="ctr"/>
            <a:r>
              <a:rPr lang="ja-JP" altLang="en-US" sz="1000">
                <a:solidFill>
                  <a:schemeClr val="bg2"/>
                </a:solidFill>
              </a:rPr>
              <a:t>検討分科会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137982" y="6125234"/>
            <a:ext cx="1744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smtClean="0">
                <a:solidFill>
                  <a:schemeClr val="bg2"/>
                </a:solidFill>
              </a:rPr>
              <a:t>※</a:t>
            </a:r>
            <a:r>
              <a:rPr kumimoji="1" lang="ja-JP" altLang="en-US" sz="1000" smtClean="0">
                <a:solidFill>
                  <a:schemeClr val="bg2"/>
                </a:solidFill>
              </a:rPr>
              <a:t>賛助会員は利活用・普及委員会のみに参加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2020</a:t>
            </a:r>
            <a:r>
              <a:rPr kumimoji="1" lang="ja-JP" altLang="en-US" smtClean="0"/>
              <a:t>オープンデータシティ推進委員会</a:t>
            </a:r>
            <a:r>
              <a:rPr kumimoji="1" lang="ja-JP" altLang="en-US" smtClean="0"/>
              <a:t>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85800"/>
          </a:xfrm>
        </p:spPr>
        <p:txBody>
          <a:bodyPr/>
          <a:lstStyle/>
          <a:p>
            <a:r>
              <a:rPr lang="ja-JP" altLang="en-US" smtClean="0"/>
              <a:t>実証</a:t>
            </a:r>
            <a:r>
              <a:rPr lang="ja-JP" altLang="en-US"/>
              <a:t>テーマ案</a:t>
            </a:r>
            <a:r>
              <a:rPr lang="ja-JP" altLang="en-US"/>
              <a:t>に</a:t>
            </a:r>
            <a:r>
              <a:rPr lang="ja-JP" altLang="en-US" smtClean="0"/>
              <a:t>ついて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20</a:t>
            </a:fld>
            <a:endParaRPr lang="en-US" altLang="ja-JP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484784"/>
            <a:ext cx="3528392" cy="499224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56837" y="328498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480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～</a:t>
            </a:r>
            <a:endParaRPr kumimoji="1" lang="ja-JP" altLang="en-US" sz="480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26" y="1484784"/>
            <a:ext cx="3511646" cy="496855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2020</a:t>
            </a:r>
            <a:r>
              <a:rPr kumimoji="1" lang="ja-JP" altLang="en-US" smtClean="0"/>
              <a:t>オープンデータシティ推進委員会</a:t>
            </a:r>
            <a:r>
              <a:rPr kumimoji="1" lang="ja-JP" altLang="en-US" smtClean="0"/>
              <a:t>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85800"/>
          </a:xfrm>
        </p:spPr>
        <p:txBody>
          <a:bodyPr/>
          <a:lstStyle/>
          <a:p>
            <a:r>
              <a:rPr lang="ja-JP" altLang="en-US" smtClean="0"/>
              <a:t>データサイエンティスト</a:t>
            </a:r>
            <a:r>
              <a:rPr lang="ja-JP" altLang="en-US"/>
              <a:t>資格検討</a:t>
            </a:r>
            <a:r>
              <a:rPr lang="ja-JP" altLang="en-US"/>
              <a:t>分科会</a:t>
            </a:r>
            <a:r>
              <a:rPr lang="ja-JP" altLang="en-US" smtClean="0"/>
              <a:t>報告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21</a:t>
            </a:fld>
            <a:endParaRPr lang="en-US" altLang="ja-JP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554460"/>
            <a:ext cx="5093518" cy="360273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04" y="3068960"/>
            <a:ext cx="4812934" cy="340427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委員会構成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/>
          <a:lstStyle/>
          <a:p>
            <a:r>
              <a:rPr kumimoji="1" lang="ja-JP" altLang="en-US" smtClean="0"/>
              <a:t>各委員会の委員（有識者）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3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10835"/>
              </p:ext>
            </p:extLst>
          </p:nvPr>
        </p:nvGraphicFramePr>
        <p:xfrm>
          <a:off x="566780" y="1537672"/>
          <a:ext cx="8922724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853"/>
                <a:gridCol w="6604871"/>
              </a:tblGrid>
              <a:tr h="2570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組織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smtClean="0"/>
                        <a:t>候補者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8483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smtClean="0">
                          <a:solidFill>
                            <a:schemeClr val="bg2"/>
                          </a:solidFill>
                        </a:rPr>
                        <a:t>技術委員会</a:t>
                      </a:r>
                      <a:endParaRPr kumimoji="1" lang="ja-JP" alt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◎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越塚 登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（東京大学大学院情報学環 教授）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○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武田 英明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（国立情報学研究所 教授）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中尾 彰宏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（東京大学大学院情報学環 教授）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平本 健二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（経済産業省 </a:t>
                      </a:r>
                      <a:r>
                        <a:rPr kumimoji="1" lang="en-US" altLang="zh-TW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CIO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補佐官）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深見 嘉明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（慶應義塾大学</a:t>
                      </a:r>
                      <a:r>
                        <a:rPr kumimoji="1" lang="en-US" altLang="zh-TW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SFC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研究所 上席所員</a:t>
                      </a:r>
                      <a:r>
                        <a:rPr kumimoji="1" lang="en-US" altLang="zh-TW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(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訪問））</a:t>
                      </a:r>
                      <a:endParaRPr kumimoji="1" lang="ja-JP" altLang="en-US" sz="1100" dirty="0">
                        <a:solidFill>
                          <a:schemeClr val="bg2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/>
                </a:tc>
              </a:tr>
              <a:tr h="10026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smtClean="0">
                          <a:solidFill>
                            <a:schemeClr val="bg2"/>
                          </a:solidFill>
                        </a:rPr>
                        <a:t>データガバナンス</a:t>
                      </a:r>
                      <a:endParaRPr kumimoji="1" lang="en-US" altLang="ja-JP" sz="1400" b="1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400" b="1" smtClean="0">
                          <a:solidFill>
                            <a:schemeClr val="bg2"/>
                          </a:solidFill>
                        </a:rPr>
                        <a:t>委員会</a:t>
                      </a:r>
                      <a:endParaRPr kumimoji="1" lang="en-US" altLang="ja-JP" sz="14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◎井上 由里子　（一橋大学大学院国際企業戦略研究科 教授）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○野口 祐子　（グーグル株式会社 法務部長 弁護士）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沢田 登志子　（一般社団法人</a:t>
                      </a:r>
                      <a:r>
                        <a:rPr kumimoji="1" lang="en-US" altLang="ja-JP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EC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ネットワーク 理事）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友岡 史仁　（日本大学法学部 教授）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森 亮二　（英知法律事務所 弁護士）</a:t>
                      </a:r>
                      <a:endParaRPr kumimoji="1" lang="en-US" altLang="ja-JP" sz="1100" smtClean="0">
                        <a:solidFill>
                          <a:schemeClr val="bg2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宍戸 常寿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kumimoji="1" lang="zh-CN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（東京大学大学院法学政治学研究科 准教授）</a:t>
                      </a:r>
                      <a:endParaRPr kumimoji="1" lang="en-US" altLang="ja-JP" sz="1100" dirty="0" smtClean="0">
                        <a:solidFill>
                          <a:schemeClr val="bg2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/>
                </a:tc>
              </a:tr>
              <a:tr h="16196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smtClean="0">
                          <a:solidFill>
                            <a:schemeClr val="bg2"/>
                          </a:solidFill>
                        </a:rPr>
                        <a:t>利活用・普及委員会</a:t>
                      </a:r>
                      <a:endParaRPr kumimoji="1" lang="ja-JP" alt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◎中村 伊知哉　（慶應義塾大学大学院メディアデザイン研究科 教授）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○村上 文洋　（</a:t>
                      </a:r>
                      <a:r>
                        <a:rPr kumimoji="1" lang="en-US" altLang="ja-JP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(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株</a:t>
                      </a:r>
                      <a:r>
                        <a:rPr kumimoji="1" lang="en-US" altLang="ja-JP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)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三菱総合研究所 公共ソリューション本部 主席研究員）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石川 雄章　（東京大学大学院情報学環特任教授）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大向 一輝　（国立情報学研究所准教授）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川島 宏一　（株式会社公共イノベーション代表取締役）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小林 巌生　（有限会社スコレックス）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庄司 昌彦　（国際大学</a:t>
                      </a:r>
                      <a:r>
                        <a:rPr kumimoji="1" lang="en-US" altLang="ja-JP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GLOCOM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主任研究員・講師）</a:t>
                      </a:r>
                    </a:p>
                    <a:p>
                      <a:pPr marL="984250" indent="-98425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野原 佐和子　（株式会社イプシ・マーケティング研究所代表取締役社長、慶應義塾大学大学院政策・メディア研究科特任教授）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福野 泰介　（株式会社</a:t>
                      </a:r>
                      <a:r>
                        <a:rPr kumimoji="1" lang="en-US" altLang="ja-JP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jig.jp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代表取締役社長）</a:t>
                      </a:r>
                      <a:endParaRPr kumimoji="1" lang="ja-JP" altLang="en-US" sz="1100" dirty="0">
                        <a:solidFill>
                          <a:schemeClr val="bg2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/>
                </a:tc>
              </a:tr>
              <a:tr h="5398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smtClean="0">
                          <a:solidFill>
                            <a:schemeClr val="bg2"/>
                          </a:solidFill>
                        </a:rPr>
                        <a:t>2020</a:t>
                      </a:r>
                      <a:r>
                        <a:rPr kumimoji="1" lang="ja-JP" altLang="en-US" sz="1400" b="1" smtClean="0">
                          <a:solidFill>
                            <a:schemeClr val="bg2"/>
                          </a:solidFill>
                        </a:rPr>
                        <a:t>オープンデータシティ推進委員会</a:t>
                      </a:r>
                      <a:endParaRPr kumimoji="1" lang="ja-JP" altLang="en-US" sz="14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◎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越塚 登</a:t>
                      </a: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kumimoji="1" lang="zh-TW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（東京大学大学院情報学環 教授）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◎井上 由里子　（一橋大学大学院国際企業戦略研究科 教授）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smtClean="0">
                          <a:solidFill>
                            <a:schemeClr val="bg2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◎中村 伊知哉　（慶應義塾大学大学院メディアデザイン研究科 教授）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936776" y="6237312"/>
            <a:ext cx="5612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◎は主査、○は副主査、</a:t>
            </a:r>
            <a:r>
              <a:rPr kumimoji="1" lang="en-US" altLang="ja-JP" sz="120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2020</a:t>
            </a:r>
            <a:r>
              <a:rPr kumimoji="1" lang="ja-JP" altLang="en-US" sz="120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オープンデータシティ推進委員会は</a:t>
            </a:r>
            <a:r>
              <a:rPr kumimoji="1" lang="en-US" altLang="ja-JP" sz="120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</a:t>
            </a:r>
            <a:r>
              <a:rPr kumimoji="1" lang="ja-JP" altLang="en-US" sz="120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名による共同主査</a:t>
            </a:r>
            <a:endParaRPr kumimoji="1" lang="ja-JP" altLang="en-US" sz="120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38624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各</a:t>
            </a:r>
            <a:r>
              <a:rPr kumimoji="1" lang="ja-JP" altLang="en-US" smtClean="0"/>
              <a:t>委員会開催スケジュール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4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59961"/>
              </p:ext>
            </p:extLst>
          </p:nvPr>
        </p:nvGraphicFramePr>
        <p:xfrm>
          <a:off x="344488" y="1227666"/>
          <a:ext cx="9001000" cy="50096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200"/>
                <a:gridCol w="1800200"/>
                <a:gridCol w="1800200"/>
                <a:gridCol w="1800200"/>
                <a:gridCol w="1800200"/>
              </a:tblGrid>
              <a:tr h="8349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smtClean="0"/>
                        <a:t>委員会種別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2014</a:t>
                      </a:r>
                      <a:r>
                        <a:rPr kumimoji="1" lang="ja-JP" altLang="en-US" sz="1800" smtClean="0"/>
                        <a:t>年</a:t>
                      </a:r>
                      <a:r>
                        <a:rPr kumimoji="1" lang="en-US" altLang="ja-JP" sz="1800" smtClean="0"/>
                        <a:t>12</a:t>
                      </a:r>
                      <a:r>
                        <a:rPr kumimoji="1" lang="ja-JP" altLang="en-US" sz="1800" smtClean="0"/>
                        <a:t>月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2015</a:t>
                      </a:r>
                      <a:r>
                        <a:rPr kumimoji="1" lang="ja-JP" altLang="en-US" sz="1800" smtClean="0"/>
                        <a:t>年</a:t>
                      </a:r>
                      <a:r>
                        <a:rPr kumimoji="1" lang="en-US" altLang="ja-JP" sz="1800" smtClean="0"/>
                        <a:t>1</a:t>
                      </a:r>
                      <a:r>
                        <a:rPr kumimoji="1" lang="ja-JP" altLang="en-US" sz="1800" smtClean="0"/>
                        <a:t>月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2015</a:t>
                      </a:r>
                      <a:r>
                        <a:rPr kumimoji="1" lang="ja-JP" altLang="en-US" sz="1800" smtClean="0"/>
                        <a:t>年</a:t>
                      </a:r>
                      <a:r>
                        <a:rPr kumimoji="1" lang="en-US" altLang="ja-JP" sz="1800" smtClean="0"/>
                        <a:t>2</a:t>
                      </a:r>
                      <a:r>
                        <a:rPr kumimoji="1" lang="ja-JP" altLang="en-US" sz="1800" smtClean="0"/>
                        <a:t>月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2015</a:t>
                      </a:r>
                      <a:r>
                        <a:rPr kumimoji="1" lang="ja-JP" altLang="en-US" sz="1800" smtClean="0"/>
                        <a:t>年</a:t>
                      </a:r>
                      <a:r>
                        <a:rPr kumimoji="1" lang="en-US" altLang="ja-JP" sz="1800" smtClean="0"/>
                        <a:t>3</a:t>
                      </a:r>
                      <a:r>
                        <a:rPr kumimoji="1" lang="ja-JP" altLang="en-US" sz="1800" smtClean="0"/>
                        <a:t>月</a:t>
                      </a:r>
                      <a:endParaRPr kumimoji="1" lang="ja-JP" altLang="en-US" sz="1800"/>
                    </a:p>
                  </a:txBody>
                  <a:tcPr anchor="ctr"/>
                </a:tc>
              </a:tr>
              <a:tr h="834941">
                <a:tc>
                  <a:txBody>
                    <a:bodyPr/>
                    <a:lstStyle/>
                    <a:p>
                      <a:r>
                        <a:rPr kumimoji="1" lang="ja-JP" altLang="en-US" smtClean="0"/>
                        <a:t>技術委員会</a:t>
                      </a:r>
                      <a:endParaRPr kumimoji="1" lang="ja-JP" altLang="en-US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34941">
                <a:tc>
                  <a:txBody>
                    <a:bodyPr/>
                    <a:lstStyle/>
                    <a:p>
                      <a:r>
                        <a:rPr kumimoji="1" lang="ja-JP" altLang="en-US" smtClean="0"/>
                        <a:t>データガバナンス委員会</a:t>
                      </a:r>
                      <a:endParaRPr kumimoji="1" lang="ja-JP" altLang="en-US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34941">
                <a:tc>
                  <a:txBody>
                    <a:bodyPr/>
                    <a:lstStyle/>
                    <a:p>
                      <a:r>
                        <a:rPr kumimoji="1" lang="ja-JP" altLang="en-US" smtClean="0"/>
                        <a:t>利活用・普及委員会</a:t>
                      </a:r>
                      <a:endParaRPr kumimoji="1" lang="ja-JP" altLang="en-US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34941">
                <a:tc>
                  <a:txBody>
                    <a:bodyPr/>
                    <a:lstStyle/>
                    <a:p>
                      <a:r>
                        <a:rPr kumimoji="1" lang="en-US" altLang="ja-JP" smtClean="0"/>
                        <a:t>2020</a:t>
                      </a:r>
                      <a:r>
                        <a:rPr kumimoji="1" lang="ja-JP" altLang="en-US" smtClean="0"/>
                        <a:t>オープンデータシティ推進委員会</a:t>
                      </a:r>
                      <a:endParaRPr kumimoji="1" lang="ja-JP" altLang="en-US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34941">
                <a:tc>
                  <a:txBody>
                    <a:bodyPr/>
                    <a:lstStyle/>
                    <a:p>
                      <a:r>
                        <a:rPr kumimoji="1" lang="ja-JP" altLang="en-US" smtClean="0"/>
                        <a:t>データサイエンティスト資格検討分科会</a:t>
                      </a:r>
                      <a:endParaRPr kumimoji="1" lang="ja-JP" altLang="en-US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560433" y="2276872"/>
            <a:ext cx="960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12/24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87987" y="2276872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2/10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2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20873" y="2276872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3/3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52283" y="2276872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3/26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4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0433" y="3142129"/>
            <a:ext cx="960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12/24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80713" y="3140968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2/6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2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6219" y="3140968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3/16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33041" y="3140968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3/30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4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85048" y="3934217"/>
            <a:ext cx="960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1/30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04011" y="3933056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2/13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2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8267" y="3933056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3/24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00393" y="4797152"/>
            <a:ext cx="960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12/18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72601" y="4797152"/>
            <a:ext cx="960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1/20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24729" y="4797152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2/10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193360" y="4797152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3/13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4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回委員会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89104" y="5605790"/>
            <a:ext cx="8579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2/4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関係者会合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055513" y="5589240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◆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3/10</a:t>
            </a:r>
          </a:p>
          <a:p>
            <a:pPr algn="l"/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第</a:t>
            </a:r>
            <a:r>
              <a:rPr kumimoji="1" lang="en-US" altLang="ja-JP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kumimoji="1" lang="ja-JP" altLang="en-US" sz="105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回分科会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37232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データガバナンス委員会活動報告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主な検討</a:t>
            </a:r>
            <a:r>
              <a:rPr kumimoji="1" lang="ja-JP" altLang="en-US" smtClean="0"/>
              <a:t>内容</a:t>
            </a:r>
            <a:endParaRPr kumimoji="1" lang="en-US" altLang="ja-JP" smtClean="0"/>
          </a:p>
          <a:p>
            <a:pPr lvl="1"/>
            <a:r>
              <a:rPr lang="ja-JP" altLang="en-US"/>
              <a:t>オープンデータと関連する法制度に関する議論</a:t>
            </a:r>
          </a:p>
          <a:p>
            <a:pPr lvl="1"/>
            <a:r>
              <a:rPr lang="ja-JP" altLang="en-US"/>
              <a:t>民間保有データの有効活用に関する議論</a:t>
            </a:r>
          </a:p>
          <a:p>
            <a:pPr lvl="1"/>
            <a:r>
              <a:rPr lang="ja-JP" altLang="en-US"/>
              <a:t>自治体向けガイドのマッピングと、オープンデータガイドの改訂</a:t>
            </a:r>
          </a:p>
          <a:p>
            <a:pPr lvl="1"/>
            <a:r>
              <a:rPr lang="ja-JP" altLang="en-US"/>
              <a:t>対価性のあるデータのオープンデータ化について</a:t>
            </a:r>
          </a:p>
          <a:p>
            <a:pPr lvl="1"/>
            <a:r>
              <a:rPr lang="ja-JP" altLang="en-US"/>
              <a:t>データの責任と保証の整理</a:t>
            </a:r>
          </a:p>
          <a:p>
            <a:pPr lvl="1"/>
            <a:r>
              <a:rPr lang="ja-JP" altLang="en-US"/>
              <a:t>オープンデータガイド</a:t>
            </a:r>
            <a:r>
              <a:rPr lang="ja-JP" altLang="en-US" smtClean="0"/>
              <a:t>改訂</a:t>
            </a:r>
            <a:r>
              <a:rPr lang="ja-JP" altLang="en-US"/>
              <a:t>作業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90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データガバナンス委員会活動報告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/>
          <a:lstStyle/>
          <a:p>
            <a:r>
              <a:rPr lang="ja-JP" altLang="en-US"/>
              <a:t>民間保有データの有効活用に関する議論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6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56792"/>
            <a:ext cx="4032448" cy="285221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3645024"/>
            <a:ext cx="4032448" cy="28522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1556792"/>
            <a:ext cx="4614292" cy="32637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データガバナンス委員会活動報告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85800"/>
          </a:xfrm>
        </p:spPr>
        <p:txBody>
          <a:bodyPr/>
          <a:lstStyle/>
          <a:p>
            <a:r>
              <a:rPr lang="ja-JP" altLang="en-US"/>
              <a:t>自治体向けガイドのマッピングと、オープンデータガイド</a:t>
            </a:r>
            <a:r>
              <a:rPr lang="ja-JP" altLang="en-US"/>
              <a:t>の</a:t>
            </a:r>
            <a:r>
              <a:rPr lang="ja-JP" altLang="en-US" smtClean="0"/>
              <a:t>改訂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7</a:t>
            </a:fld>
            <a:endParaRPr lang="en-US" altLang="ja-JP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700808"/>
            <a:ext cx="4788104" cy="33867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140968"/>
            <a:ext cx="4581198" cy="324036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データガバナンス委員会活動報告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85800"/>
          </a:xfrm>
        </p:spPr>
        <p:txBody>
          <a:bodyPr/>
          <a:lstStyle/>
          <a:p>
            <a:r>
              <a:rPr lang="ja-JP" altLang="en-US"/>
              <a:t>対価性のあるデータのオープンデータ化</a:t>
            </a:r>
            <a:r>
              <a:rPr lang="ja-JP" altLang="en-US"/>
              <a:t>に</a:t>
            </a:r>
            <a:r>
              <a:rPr lang="ja-JP" altLang="en-US" smtClean="0"/>
              <a:t>ついて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8</a:t>
            </a:fld>
            <a:endParaRPr lang="en-US" altLang="ja-JP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56791"/>
            <a:ext cx="4608512" cy="325967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3212976"/>
            <a:ext cx="4614292" cy="32637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データガバナンス委員会活動報告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413792"/>
          </a:xfrm>
        </p:spPr>
        <p:txBody>
          <a:bodyPr/>
          <a:lstStyle/>
          <a:p>
            <a:r>
              <a:rPr lang="ja-JP" altLang="en-US"/>
              <a:t>データの責任と保証</a:t>
            </a:r>
            <a:r>
              <a:rPr lang="ja-JP" altLang="en-US"/>
              <a:t>の</a:t>
            </a:r>
            <a:r>
              <a:rPr lang="ja-JP" altLang="en-US" smtClean="0"/>
              <a:t>整理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9</a:t>
            </a:fld>
            <a:endParaRPr lang="en-US" altLang="ja-JP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556792"/>
            <a:ext cx="4686300" cy="3314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3212975"/>
            <a:ext cx="4608512" cy="325967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EDパワポ基本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Helvetica Neue Medium"/>
        <a:ea typeface="メイリオ"/>
        <a:cs typeface="ＤＦＧ平成ゴシック体W7"/>
      </a:majorFont>
      <a:minorFont>
        <a:latin typeface="Arial"/>
        <a:ea typeface="メイリオ"/>
        <a:cs typeface="ＤＦＧ平成ゴシック体W7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dirty="0" smtClean="0">
            <a:solidFill>
              <a:schemeClr val="bg2"/>
            </a:solidFill>
            <a:latin typeface="ヒラギノ角ゴ ProN W6"/>
            <a:ea typeface="ヒラギノ角ゴ ProN W6"/>
            <a:cs typeface="ヒラギノ角ゴ ProN W6"/>
          </a:defRPr>
        </a:defPPr>
      </a:lstStyle>
    </a:txDef>
  </a:objectDefaults>
  <a:extraClrSchemeLst>
    <a:extraClrScheme>
      <a:clrScheme name="SUP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プレゼンテーション1" id="{DE00921D-40F7-43B6-BD6D-305108E5D07E}" vid="{133BE196-5EE9-4F4C-B01D-66311A1AA8D5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VLEDパワポ基本テンプレート</Template>
  <TotalTime>0</TotalTime>
  <Words>674</Words>
  <Application>Microsoft Office PowerPoint</Application>
  <PresentationFormat>A4 210 x 297 mm</PresentationFormat>
  <Paragraphs>198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VLEDパワポ基本テンプレート</vt:lpstr>
      <vt:lpstr>他の委員会の活動報告</vt:lpstr>
      <vt:lpstr>委員会構成</vt:lpstr>
      <vt:lpstr>委員会構成</vt:lpstr>
      <vt:lpstr>各委員会開催スケジュール</vt:lpstr>
      <vt:lpstr>データガバナンス委員会活動報告</vt:lpstr>
      <vt:lpstr>データガバナンス委員会活動報告</vt:lpstr>
      <vt:lpstr>データガバナンス委員会活動報告</vt:lpstr>
      <vt:lpstr>データガバナンス委員会活動報告</vt:lpstr>
      <vt:lpstr>データガバナンス委員会活動報告</vt:lpstr>
      <vt:lpstr>利活用・普及委員会活動報告</vt:lpstr>
      <vt:lpstr>利活用・普及委員会活動報告</vt:lpstr>
      <vt:lpstr>利活用・普及委員会活動報告</vt:lpstr>
      <vt:lpstr>利活用・普及委員会活動報告</vt:lpstr>
      <vt:lpstr>利活用・普及委員会活動報告</vt:lpstr>
      <vt:lpstr>利活用・普及委員会活動報告</vt:lpstr>
      <vt:lpstr>2020オープンデータシティ推進委員会活動報告</vt:lpstr>
      <vt:lpstr>2020オープンデータシティ推進委員会活動報告</vt:lpstr>
      <vt:lpstr>2020オープンデータシティ推進委員会活動報告</vt:lpstr>
      <vt:lpstr>2020オープンデータシティ推進委員会活動報告</vt:lpstr>
      <vt:lpstr>2020オープンデータシティ推進委員会活動報告</vt:lpstr>
      <vt:lpstr>2020オープンデータシティ推進委員会活動報告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2014-12-17T06:37:59Z</dcterms:created>
  <dcterms:modified xsi:type="dcterms:W3CDTF">2015-03-25T16:07:20Z</dcterms:modified>
</cp:coreProperties>
</file>