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9" r:id="rId3"/>
    <p:sldId id="258" r:id="rId4"/>
    <p:sldId id="257" r:id="rId5"/>
    <p:sldId id="260" r:id="rId6"/>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CCFF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232" autoAdjust="0"/>
    <p:restoredTop sz="94660"/>
  </p:normalViewPr>
  <p:slideViewPr>
    <p:cSldViewPr>
      <p:cViewPr varScale="1">
        <p:scale>
          <a:sx n="80" d="100"/>
          <a:sy n="80" d="100"/>
        </p:scale>
        <p:origin x="-180" y="-9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3326F9AA-EA99-4F8E-88E7-36CACDAF52F5}" type="datetimeFigureOut">
              <a:rPr kumimoji="1" lang="ja-JP" altLang="en-US" smtClean="0"/>
              <a:t>2015/3/19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1EA30D4-1996-440F-857A-D0BE6FF509AB}" type="slidenum">
              <a:rPr kumimoji="1" lang="ja-JP" altLang="en-US" smtClean="0"/>
              <a:t>‹#›</a:t>
            </a:fld>
            <a:endParaRPr kumimoji="1" lang="ja-JP" altLang="en-US"/>
          </a:p>
        </p:txBody>
      </p:sp>
    </p:spTree>
    <p:extLst>
      <p:ext uri="{BB962C8B-B14F-4D97-AF65-F5344CB8AC3E}">
        <p14:creationId xmlns:p14="http://schemas.microsoft.com/office/powerpoint/2010/main" val="3596041951"/>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1148247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2943332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26148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1046955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878136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3341655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172212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175345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3275945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202496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BCB9369-7470-4E36-8D37-CA18C883BC30}" type="datetimeFigureOut">
              <a:rPr kumimoji="1" lang="ja-JP" altLang="en-US" smtClean="0"/>
              <a:t>2015/3/19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358182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4BCB9369-7470-4E36-8D37-CA18C883BC30}" type="datetimeFigureOut">
              <a:rPr kumimoji="1" lang="ja-JP" altLang="en-US" smtClean="0"/>
              <a:t>2015/3/19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741FA7A-C8FC-43AC-A9E6-3C41ED923A89}" type="slidenum">
              <a:rPr kumimoji="1" lang="ja-JP" altLang="en-US" smtClean="0"/>
              <a:t>‹#›</a:t>
            </a:fld>
            <a:endParaRPr kumimoji="1" lang="ja-JP" altLang="en-US"/>
          </a:p>
        </p:txBody>
      </p:sp>
    </p:spTree>
    <p:extLst>
      <p:ext uri="{BB962C8B-B14F-4D97-AF65-F5344CB8AC3E}">
        <p14:creationId xmlns:p14="http://schemas.microsoft.com/office/powerpoint/2010/main" val="2116263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712166" y="1604839"/>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１．外国人</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観光客</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設置箇所、</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、飲食店情報、</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712166" y="2296444"/>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05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者・社会的</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弱者</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公共交通バリアフリー情報、公共施設情報、タクシー配車情報、</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712166" y="3006665"/>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３．子どもの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各種統計情報、地理空間情報、気象情報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、地域の歴史・文化情報など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712166" y="3695278"/>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４．子どもの安全・</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安心</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交通事故・犯罪情報、街灯の位置情報、通学路情報、子供の位置情報など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712166" y="4384094"/>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食</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生産者情報、品質情報、レシピ、食文化に関する情報、各国の規制情報など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712166" y="5072707"/>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６．公共</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路線情報、時刻表情報、運行情報、気象情報、イベント情報など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角丸四角形 9"/>
          <p:cNvSpPr/>
          <p:nvPr/>
        </p:nvSpPr>
        <p:spPr>
          <a:xfrm>
            <a:off x="712166" y="5761320"/>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７．道路</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道路情報、混雑情報、プローブ情報、工事情報、気象情報など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a:xfrm>
            <a:off x="712166" y="6449932"/>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８．環境</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マネジメント</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、河川水位情報、</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地理空間情報、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エネルギー消費情報など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11"/>
          <p:cNvSpPr/>
          <p:nvPr/>
        </p:nvSpPr>
        <p:spPr>
          <a:xfrm>
            <a:off x="712166" y="7159937"/>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ヘルスケア</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健</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診情報、検査情報、診断・治療・投薬情報、身体情報など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角丸四角形 12"/>
          <p:cNvSpPr/>
          <p:nvPr/>
        </p:nvSpPr>
        <p:spPr>
          <a:xfrm>
            <a:off x="712166" y="7851447"/>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感染症</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罹患</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情報、感染拡大予測、投薬効果、人の移動情報など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3376462" y="1587157"/>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、地質情報、住民情報、ハザードマップ、避難所情報など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角丸四角形 14"/>
          <p:cNvSpPr/>
          <p:nvPr/>
        </p:nvSpPr>
        <p:spPr>
          <a:xfrm>
            <a:off x="3376462" y="2296444"/>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１２．</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マーケティング</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各種統計情報、観光・イベント情報、気象情報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、商品販売情報など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角丸四角形 15"/>
          <p:cNvSpPr/>
          <p:nvPr/>
        </p:nvSpPr>
        <p:spPr>
          <a:xfrm>
            <a:off x="3376462" y="2985056"/>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１３．企業</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の輸出促進</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各国</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の規制、マーケティング情報、現地販売チャネル、輸出支援制度など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3376462" y="3673669"/>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zh-TW"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１４．生産</a:t>
            </a:r>
            <a:r>
              <a:rPr lang="zh-TW"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技術</a:t>
            </a:r>
            <a:endParaRPr lang="en-US" altLang="zh-TW"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特許情報、企業情報、生産現場情報、人材・職人・研究者情報など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角丸四角形 17"/>
          <p:cNvSpPr/>
          <p:nvPr/>
        </p:nvSpPr>
        <p:spPr>
          <a:xfrm>
            <a:off x="3376462" y="4395514"/>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コミュニケーションロボット</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、ニュース、</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交通情報、観光・イベント情報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角丸四角形 18"/>
          <p:cNvSpPr/>
          <p:nvPr/>
        </p:nvSpPr>
        <p:spPr>
          <a:xfrm>
            <a:off x="3376462" y="5105736"/>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オープンサイエンス</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論文、学会情報、大学研究室情報、研究者情報など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19"/>
          <p:cNvSpPr/>
          <p:nvPr/>
        </p:nvSpPr>
        <p:spPr>
          <a:xfrm>
            <a:off x="3376462" y="5797042"/>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１７．</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海洋関係</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海象情報、海上輸送関係情報、海賊などの犯罪情報など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角丸四角形 20"/>
          <p:cNvSpPr/>
          <p:nvPr/>
        </p:nvSpPr>
        <p:spPr>
          <a:xfrm>
            <a:off x="3376462" y="6485655"/>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１８．</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宇宙</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天文関係情報、宇宙船・宇宙飛行士に関する情報、教育教材情報など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角丸四角形 21"/>
          <p:cNvSpPr/>
          <p:nvPr/>
        </p:nvSpPr>
        <p:spPr>
          <a:xfrm>
            <a:off x="3376462" y="7174268"/>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１９．</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オリパラ競技関係</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競技予定・結果、映像、選手、競技会場へのアクセス、混雑予測など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角丸四角形 22"/>
          <p:cNvSpPr/>
          <p:nvPr/>
        </p:nvSpPr>
        <p:spPr>
          <a:xfrm>
            <a:off x="3376462" y="7851447"/>
            <a:ext cx="2448274" cy="59207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２０．競技施設の後</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施設情報、地域情報、イベント情報、競技記録情報など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角丸四角形 23"/>
          <p:cNvSpPr/>
          <p:nvPr/>
        </p:nvSpPr>
        <p:spPr>
          <a:xfrm>
            <a:off x="6472808" y="1587883"/>
            <a:ext cx="2819487" cy="76444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２１．海外への地域の魅力発信と観光地でのおもてなし情報提供による海外観光客</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誘致</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設置箇所、</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、飲食店情報、</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p>
        </p:txBody>
      </p:sp>
      <p:sp>
        <p:nvSpPr>
          <p:cNvPr id="25" name="角丸四角形 24"/>
          <p:cNvSpPr/>
          <p:nvPr/>
        </p:nvSpPr>
        <p:spPr>
          <a:xfrm>
            <a:off x="6480078" y="2499575"/>
            <a:ext cx="2810398" cy="78885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２２．イベント・観光情報提供を中核とした地域</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活性化</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設置箇所、</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、飲食店情報、</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角丸四角形 25"/>
          <p:cNvSpPr/>
          <p:nvPr/>
        </p:nvSpPr>
        <p:spPr>
          <a:xfrm>
            <a:off x="6472807" y="3432446"/>
            <a:ext cx="2819489" cy="833297"/>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２３．訪日外国人観光客に対する情報提供</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5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設置箇所、</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、飲食店情報、</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角丸四角形 26"/>
          <p:cNvSpPr/>
          <p:nvPr/>
        </p:nvSpPr>
        <p:spPr>
          <a:xfrm>
            <a:off x="6480078" y="4384095"/>
            <a:ext cx="2810400" cy="48851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２４．体験型</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気象</a:t>
            </a:r>
            <a:r>
              <a:rPr lang="ja-JP" altLang="en-US" sz="9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27"/>
          <p:cNvSpPr/>
          <p:nvPr/>
        </p:nvSpPr>
        <p:spPr>
          <a:xfrm>
            <a:off x="6480078" y="4976170"/>
            <a:ext cx="2810399" cy="472501"/>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２５．ふるさと魅力配信</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ふるさと納税情報、自治体</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情報、特産品情報など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角丸四角形 28"/>
          <p:cNvSpPr/>
          <p:nvPr/>
        </p:nvSpPr>
        <p:spPr>
          <a:xfrm>
            <a:off x="6480079" y="5553795"/>
            <a:ext cx="2810398" cy="90298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２６．海外消費者へのトレーサビリティ情報の提供による日本の農産物高付加価値化（ブランド化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米の銘柄情報、安全・安心情報、調理情報、消費者評価情報など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29"/>
          <p:cNvSpPr/>
          <p:nvPr/>
        </p:nvSpPr>
        <p:spPr>
          <a:xfrm>
            <a:off x="6480079" y="6548312"/>
            <a:ext cx="2810398" cy="48453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２７．</a:t>
            </a:r>
            <a:r>
              <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LOD</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活用による農畜産業の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振興</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生産実績、育成条件、</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a:xfrm>
            <a:off x="6472808" y="7104855"/>
            <a:ext cx="2813781" cy="50298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２８．</a:t>
            </a:r>
            <a:r>
              <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スポーツ</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位置情報、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地理空間情報、気象情報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、混雑情報など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角丸四角形 31"/>
          <p:cNvSpPr/>
          <p:nvPr/>
        </p:nvSpPr>
        <p:spPr>
          <a:xfrm>
            <a:off x="6477370" y="7680919"/>
            <a:ext cx="2813786" cy="50405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２９．</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糖尿病予備軍に対する重症化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予防</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検査情報、レセプト情報、投薬情報など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32"/>
          <p:cNvSpPr/>
          <p:nvPr/>
        </p:nvSpPr>
        <p:spPr>
          <a:xfrm>
            <a:off x="6472807" y="8256983"/>
            <a:ext cx="2813383" cy="60975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３０．</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高度な</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リアルタイムナビゲーション</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交通情報、地理空間情報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、プローブ情報、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角丸四角形 33"/>
          <p:cNvSpPr/>
          <p:nvPr/>
        </p:nvSpPr>
        <p:spPr>
          <a:xfrm>
            <a:off x="9514498" y="1560239"/>
            <a:ext cx="2813383" cy="79209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３１．</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地域住民へのわかりやすい災害リスク情報提供と避難誘導による</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減災</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ハザードマップ、避難所情報、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地理空間情報、気象情報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角丸四角形 34"/>
          <p:cNvSpPr/>
          <p:nvPr/>
        </p:nvSpPr>
        <p:spPr>
          <a:xfrm>
            <a:off x="9514496" y="2496343"/>
            <a:ext cx="2813383" cy="64807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３２．</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災害時における避難誘導</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、災害情報、避難所情報、ハザードマップ、</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プローブ</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p>
        </p:txBody>
      </p:sp>
      <p:sp>
        <p:nvSpPr>
          <p:cNvPr id="36" name="角丸四角形 35"/>
          <p:cNvSpPr/>
          <p:nvPr/>
        </p:nvSpPr>
        <p:spPr>
          <a:xfrm>
            <a:off x="9514501" y="3234998"/>
            <a:ext cx="2813383" cy="58360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３３．</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高齢者や身障者向け移動</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バリアフリー情報、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交通情報、</a:t>
            </a:r>
            <a:r>
              <a:rPr lang="ja-JP" altLang="en-US" sz="90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地理空間</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角丸四角形 36"/>
          <p:cNvSpPr/>
          <p:nvPr/>
        </p:nvSpPr>
        <p:spPr>
          <a:xfrm>
            <a:off x="9514496" y="3937420"/>
            <a:ext cx="2813382" cy="60302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３４．</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プログラミング教育による人材の育成とイノベーションの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促進</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テキスト、サンプルプログラムなど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角丸四角形 37"/>
          <p:cNvSpPr/>
          <p:nvPr/>
        </p:nvSpPr>
        <p:spPr>
          <a:xfrm>
            <a:off x="9514497" y="4623831"/>
            <a:ext cx="2813383" cy="74823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３５．</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子ども連れ家族向け</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子供向け施設・サービス情報、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、混雑情報、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交通情報、気象情報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、おむつ交換・授乳室情報など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角丸四角形 38"/>
          <p:cNvSpPr/>
          <p:nvPr/>
        </p:nvSpPr>
        <p:spPr>
          <a:xfrm>
            <a:off x="9514493" y="5459257"/>
            <a:ext cx="2813385" cy="77875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３６．</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公共インフラの異常発生の早期検知・長寿</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命化</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センサー情報、</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CAD</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情報（施工図など）、点検・修繕記録、</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交通情報、気象情報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39"/>
          <p:cNvSpPr/>
          <p:nvPr/>
        </p:nvSpPr>
        <p:spPr>
          <a:xfrm>
            <a:off x="9514499" y="6313682"/>
            <a:ext cx="2813385" cy="72008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３７．</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オープンデータを活用した複合的空き家</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空き家情報、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各種統計情報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、農地基本台帳（遊休農地情報）など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角丸四角形 40"/>
          <p:cNvSpPr/>
          <p:nvPr/>
        </p:nvSpPr>
        <p:spPr>
          <a:xfrm>
            <a:off x="9514500" y="7105769"/>
            <a:ext cx="2813383" cy="79117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３８．</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不動産取引等の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活性化</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地質情報、建築計画概要書、公園・緑地情報、行政サービス情報、</a:t>
            </a:r>
            <a:r>
              <a:rPr lang="ja-JP" altLang="en-US" sz="9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交通情報、地理空間情報、気象情報</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スライド番号プレースホルダー 15"/>
          <p:cNvSpPr>
            <a:spLocks noGrp="1"/>
          </p:cNvSpPr>
          <p:nvPr>
            <p:ph type="sldNum" sz="quarter" idx="12"/>
          </p:nvPr>
        </p:nvSpPr>
        <p:spPr>
          <a:xfrm>
            <a:off x="9797677" y="9125456"/>
            <a:ext cx="2987040" cy="475744"/>
          </a:xfrm>
        </p:spPr>
        <p:txBody>
          <a:bodyPr/>
          <a:lstStyle/>
          <a:p>
            <a:fld id="{9741FA7A-C8FC-43AC-A9E6-3C41ED923A89}" type="slidenum">
              <a:rPr kumimoji="1" lang="ja-JP" altLang="en-US" smtClean="0"/>
              <a:t>1</a:t>
            </a:fld>
            <a:endParaRPr kumimoji="1" lang="ja-JP" altLang="en-US" dirty="0"/>
          </a:p>
        </p:txBody>
      </p:sp>
      <p:sp>
        <p:nvSpPr>
          <p:cNvPr id="46" name="正方形/長方形 45"/>
          <p:cNvSpPr/>
          <p:nvPr/>
        </p:nvSpPr>
        <p:spPr>
          <a:xfrm>
            <a:off x="496144" y="1333181"/>
            <a:ext cx="5544616" cy="7787899"/>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6256784" y="1333182"/>
            <a:ext cx="6264695" cy="7787898"/>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496144" y="1056183"/>
            <a:ext cx="1107996"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事務局検討</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案</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48"/>
          <p:cNvSpPr txBox="1"/>
          <p:nvPr/>
        </p:nvSpPr>
        <p:spPr>
          <a:xfrm>
            <a:off x="6256785" y="1056183"/>
            <a:ext cx="2124299" cy="276999"/>
          </a:xfrm>
          <a:prstGeom prst="rect">
            <a:avLst/>
          </a:prstGeom>
          <a:noFill/>
        </p:spPr>
        <p:txBody>
          <a:bodyPr wrap="none" rtlCol="0">
            <a:spAutoFit/>
          </a:bodyPr>
          <a:lstStyle/>
          <a:p>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社員</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企業からの</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アイデア</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p:cNvSpPr txBox="1"/>
          <p:nvPr/>
        </p:nvSpPr>
        <p:spPr>
          <a:xfrm>
            <a:off x="-1091" y="565498"/>
            <a:ext cx="8885766" cy="369332"/>
          </a:xfrm>
          <a:prstGeom prst="rect">
            <a:avLst/>
          </a:prstGeom>
          <a:noFill/>
        </p:spPr>
        <p:txBody>
          <a:bodyPr wrap="non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１．実証テーマ案一覧（各実証テーマ案の概要は資料１、主な活用データは資料４参照）</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11950214" y="61987"/>
            <a:ext cx="723275" cy="307777"/>
          </a:xfrm>
          <a:prstGeom prst="rect">
            <a:avLst/>
          </a:prstGeom>
        </p:spPr>
        <p:txBody>
          <a:bodyPr wrap="none">
            <a:spAutoFit/>
          </a:bodyPr>
          <a:lstStyle/>
          <a:p>
            <a:pPr algn="r"/>
            <a:r>
              <a:rPr lang="ja-JP" altLang="en-US" sz="1400" smtClean="0">
                <a:latin typeface="Meiryo UI" panose="020B0604030504040204" pitchFamily="50" charset="-128"/>
                <a:ea typeface="Meiryo UI" panose="020B0604030504040204" pitchFamily="50" charset="-128"/>
                <a:cs typeface="Meiryo UI" panose="020B0604030504040204" pitchFamily="50" charset="-128"/>
              </a:rPr>
              <a:t>資料６</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p:cNvSpPr txBox="1"/>
          <p:nvPr/>
        </p:nvSpPr>
        <p:spPr>
          <a:xfrm>
            <a:off x="0" y="4440"/>
            <a:ext cx="2334293" cy="400110"/>
          </a:xfrm>
          <a:prstGeom prst="rect">
            <a:avLst/>
          </a:prstGeom>
          <a:noFill/>
        </p:spPr>
        <p:txBody>
          <a:bodyPr wrap="none" rtlCol="0">
            <a:spAutoFit/>
          </a:bodyPr>
          <a:lstStyle/>
          <a:p>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実証テーマ案の整理</a:t>
            </a:r>
            <a:endParaRPr kumimoji="1" lang="ja-JP" altLang="en-US" sz="20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83640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スライド番号プレースホルダー 15"/>
          <p:cNvSpPr>
            <a:spLocks noGrp="1"/>
          </p:cNvSpPr>
          <p:nvPr>
            <p:ph type="sldNum" sz="quarter" idx="12"/>
          </p:nvPr>
        </p:nvSpPr>
        <p:spPr>
          <a:xfrm>
            <a:off x="9797677" y="9125456"/>
            <a:ext cx="2987040" cy="475744"/>
          </a:xfrm>
        </p:spPr>
        <p:txBody>
          <a:bodyPr/>
          <a:lstStyle/>
          <a:p>
            <a:fld id="{9741FA7A-C8FC-43AC-A9E6-3C41ED923A89}" type="slidenum">
              <a:rPr kumimoji="1" lang="ja-JP" altLang="en-US" smtClean="0"/>
              <a:t>2</a:t>
            </a:fld>
            <a:endParaRPr kumimoji="1" lang="ja-JP" altLang="en-US" dirty="0"/>
          </a:p>
        </p:txBody>
      </p:sp>
      <p:sp>
        <p:nvSpPr>
          <p:cNvPr id="50" name="テキスト ボックス 49"/>
          <p:cNvSpPr txBox="1"/>
          <p:nvPr/>
        </p:nvSpPr>
        <p:spPr>
          <a:xfrm>
            <a:off x="0" y="23083"/>
            <a:ext cx="6479659" cy="369332"/>
          </a:xfrm>
          <a:prstGeom prst="rect">
            <a:avLst/>
          </a:prstGeom>
          <a:noFill/>
        </p:spPr>
        <p:txBody>
          <a:bodyPr wrap="non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２．評価方法（各実証テーマ案の評価結果詳細は資料３参照）</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1" name="表 50"/>
          <p:cNvGraphicFramePr>
            <a:graphicFrameLocks noGrp="1"/>
          </p:cNvGraphicFramePr>
          <p:nvPr>
            <p:extLst>
              <p:ext uri="{D42A27DB-BD31-4B8C-83A1-F6EECF244321}">
                <p14:modId xmlns:p14="http://schemas.microsoft.com/office/powerpoint/2010/main" val="345968183"/>
              </p:ext>
            </p:extLst>
          </p:nvPr>
        </p:nvGraphicFramePr>
        <p:xfrm>
          <a:off x="640160" y="696144"/>
          <a:ext cx="10873208" cy="5976664"/>
        </p:xfrm>
        <a:graphic>
          <a:graphicData uri="http://schemas.openxmlformats.org/drawingml/2006/table">
            <a:tbl>
              <a:tblPr firstRow="1" bandRow="1">
                <a:tableStyleId>{5C22544A-7EE6-4342-B048-85BDC9FD1C3A}</a:tableStyleId>
              </a:tblPr>
              <a:tblGrid>
                <a:gridCol w="1656184"/>
                <a:gridCol w="4752528"/>
                <a:gridCol w="4464496"/>
              </a:tblGrid>
              <a:tr h="370840">
                <a:tc>
                  <a:txBody>
                    <a:bodyPr/>
                    <a:lstStyle/>
                    <a:p>
                      <a:pPr algn="ctr">
                        <a:spcAft>
                          <a:spcPts val="0"/>
                        </a:spcAft>
                      </a:pPr>
                      <a:r>
                        <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評価項目</a:t>
                      </a:r>
                    </a:p>
                  </a:txBody>
                  <a:tcPr marL="68580" marR="68580" marT="0" marB="0" anchor="ctr"/>
                </a:tc>
                <a:tc>
                  <a:txBody>
                    <a:bodyPr/>
                    <a:lstStyle/>
                    <a:p>
                      <a:pPr algn="ctr">
                        <a:spcAft>
                          <a:spcPts val="0"/>
                        </a:spcAft>
                      </a:pPr>
                      <a:r>
                        <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評価の</a:t>
                      </a:r>
                      <a:r>
                        <a:rPr lang="ja-JP"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視点</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ctr">
                        <a:spcAft>
                          <a:spcPts val="0"/>
                        </a:spcAft>
                      </a:pPr>
                      <a:r>
                        <a:rPr lang="ja-JP" altLang="en-US" sz="1200" b="1" kern="100" dirty="0" smtClean="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評価方法</a:t>
                      </a:r>
                      <a:endParaRPr lang="ja-JP" sz="12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812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社会的ニーズ</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・関連施策の</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位置付け</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（参考）</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・影響範囲の規模（対象者数など</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indent="133350" algn="just">
                        <a:spcAft>
                          <a:spcPts val="0"/>
                        </a:spcAft>
                      </a:pP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億人以上：★★★</a:t>
                      </a:r>
                    </a:p>
                    <a:p>
                      <a:pPr indent="133350" algn="just">
                        <a:spcAft>
                          <a:spcPts val="0"/>
                        </a:spcAft>
                      </a:pP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1000</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万人以上</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億人未満：★★</a:t>
                      </a:r>
                    </a:p>
                    <a:p>
                      <a:pPr indent="133350" algn="just">
                        <a:spcAft>
                          <a:spcPts val="0"/>
                        </a:spcAft>
                      </a:pP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1000</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万人未満</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または不明：★</a:t>
                      </a:r>
                    </a:p>
                  </a:txBody>
                  <a:tcPr marL="68580" marR="68580" marT="0" marB="0" anchor="ctr"/>
                </a:tc>
              </a:tr>
              <a:tr h="7920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レガシー実現</a:t>
                      </a:r>
                    </a:p>
                  </a:txBody>
                  <a:tcPr marL="68580" marR="68580" marT="0" marB="0" anchor="ctr"/>
                </a:tc>
                <a:tc>
                  <a:txBody>
                    <a:bodyPr/>
                    <a:lstStyle/>
                    <a:p>
                      <a:pPr marL="110490" indent="-110490"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・社会課題の解決につながる</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10490" indent="-110490"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2020</a:t>
                      </a: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オリンピック・パラリンピックを契機に社会課題の解決を加速することができる</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marL="110490" indent="-110490"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レガシーとの関係が大きい：★★★</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10490" indent="-110490"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レガシーとの関係がやや大きい：★★</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10490" indent="-110490"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レガシーとの関係はそれほど大きくない、または不明：★</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864096">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実証の必要性</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・純粋民間事業や公共事業で推進することに課題があるか。</a:t>
                      </a:r>
                    </a:p>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・実証で明らかにすべきことは明確か。</a:t>
                      </a:r>
                    </a:p>
                  </a:txBody>
                  <a:tcPr marL="68580" marR="68580" marT="0" marB="0" anchor="ctr"/>
                </a:tc>
                <a:tc>
                  <a:txBody>
                    <a:bodyPr/>
                    <a:lstStyle/>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実証の必要性や課題が明確：★★★</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実証の必要性や課題がやや明確：★★</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実証の必要性が低い、または不明：★</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情報発信</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・情報発信効果は大きい</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情報発信効果が大きい：★★★</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情報発信効果がやや大きい：★★</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情報発信効果はそれほど大きくない、または不明：★</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ビジネス性</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・将来的に民間ビジネスとして継続・拡大することが期待できる</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将来的な民間ビジネス展開が期待できる：★★★</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将来的な民間ビジネス展開がやや期待できる：★★</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将来的な民間ビジネス展開はそれほど期待できない、または不明：★</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普及展開</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・実証成果を踏まえ全国への普及展開が期待できる</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か</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全国への普及展開が期待できる：★★★</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全国の一部への普及展開が期待できる：★★</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全国への普及展開はそれほど期待できない、または不明：★</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r>
              <a:tr h="792088">
                <a:tc>
                  <a:txBody>
                    <a:bodyPr/>
                    <a:lstStyle/>
                    <a:p>
                      <a:pPr algn="ctr">
                        <a:spcAft>
                          <a:spcPts val="0"/>
                        </a:spcAft>
                      </a:pPr>
                      <a:r>
                        <a:rPr lang="ja-JP" sz="1200" b="1"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総合評価</a:t>
                      </a:r>
                    </a:p>
                  </a:txBody>
                  <a:tcPr marL="68580" marR="68580" marT="0" marB="0" anchor="ctr"/>
                </a:tc>
                <a:tc>
                  <a:txBody>
                    <a:bodyPr/>
                    <a:lstStyle/>
                    <a:p>
                      <a:pPr algn="just">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・以上の評価内容を総合的に</a:t>
                      </a:r>
                      <a:r>
                        <a:rPr 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評価</a:t>
                      </a: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8580" marR="68580" marT="0" marB="0" anchor="ctr"/>
                </a:tc>
                <a:tc>
                  <a:txBody>
                    <a:bodyPr/>
                    <a:lstStyle/>
                    <a:p>
                      <a:pPr algn="just">
                        <a:spcAft>
                          <a:spcPts val="0"/>
                        </a:spcAft>
                      </a:pP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15</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/18</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spcAft>
                          <a:spcPts val="0"/>
                        </a:spcAft>
                      </a:pP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10-14/18</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indent="0" algn="just" defTabSz="128016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以下</a:t>
                      </a:r>
                      <a:r>
                        <a:rPr lang="en-US"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/18</a:t>
                      </a:r>
                      <a:r>
                        <a:rPr lang="ja-JP" altLang="ja-JP" sz="1200" b="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68580" marR="68580" marT="0" marB="0" anchor="ctr"/>
                </a:tc>
              </a:tr>
            </a:tbl>
          </a:graphicData>
        </a:graphic>
      </p:graphicFrame>
    </p:spTree>
    <p:extLst>
      <p:ext uri="{BB962C8B-B14F-4D97-AF65-F5344CB8AC3E}">
        <p14:creationId xmlns:p14="http://schemas.microsoft.com/office/powerpoint/2010/main" val="1467434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正方形/長方形 158"/>
          <p:cNvSpPr/>
          <p:nvPr/>
        </p:nvSpPr>
        <p:spPr>
          <a:xfrm>
            <a:off x="7346154" y="712094"/>
            <a:ext cx="1680817" cy="6248746"/>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正方形/長方形 157"/>
          <p:cNvSpPr/>
          <p:nvPr/>
        </p:nvSpPr>
        <p:spPr>
          <a:xfrm>
            <a:off x="5536704" y="712093"/>
            <a:ext cx="1668502" cy="6248747"/>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正方形/長方形 156"/>
          <p:cNvSpPr/>
          <p:nvPr/>
        </p:nvSpPr>
        <p:spPr>
          <a:xfrm>
            <a:off x="3736506" y="712094"/>
            <a:ext cx="1680124" cy="6248746"/>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6" name="正方形/長方形 155"/>
          <p:cNvSpPr/>
          <p:nvPr/>
        </p:nvSpPr>
        <p:spPr>
          <a:xfrm>
            <a:off x="1966072" y="712094"/>
            <a:ext cx="1656183" cy="6248746"/>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165871" y="712094"/>
            <a:ext cx="1680818" cy="6248746"/>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5"/>
          <p:cNvSpPr>
            <a:spLocks noGrp="1"/>
          </p:cNvSpPr>
          <p:nvPr>
            <p:ph type="sldNum" sz="quarter" idx="12"/>
          </p:nvPr>
        </p:nvSpPr>
        <p:spPr>
          <a:xfrm>
            <a:off x="9797677" y="9125456"/>
            <a:ext cx="2987040" cy="475744"/>
          </a:xfrm>
        </p:spPr>
        <p:txBody>
          <a:bodyPr/>
          <a:lstStyle/>
          <a:p>
            <a:fld id="{9741FA7A-C8FC-43AC-A9E6-3C41ED923A89}" type="slidenum">
              <a:rPr kumimoji="1" lang="ja-JP" altLang="en-US" smtClean="0"/>
              <a:t>3</a:t>
            </a:fld>
            <a:endParaRPr kumimoji="1" lang="ja-JP" altLang="en-US" dirty="0"/>
          </a:p>
        </p:txBody>
      </p:sp>
      <p:sp>
        <p:nvSpPr>
          <p:cNvPr id="25" name="正方形/長方形 24"/>
          <p:cNvSpPr/>
          <p:nvPr/>
        </p:nvSpPr>
        <p:spPr>
          <a:xfrm>
            <a:off x="2092377" y="523435"/>
            <a:ext cx="1391513"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者への理解・環境整備</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3880521" y="512694"/>
            <a:ext cx="1379834"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海外への和食や食文化の</a:t>
            </a:r>
            <a:r>
              <a:rPr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PR</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5680720" y="511416"/>
            <a:ext cx="1399489"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都市イメージ向上・転入促進</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7492716" y="512693"/>
            <a:ext cx="1387692"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健康・ヘルスケア</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323657" y="512694"/>
            <a:ext cx="1389532"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外国人旅行者受入環境整備</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角丸四角形 101"/>
          <p:cNvSpPr/>
          <p:nvPr/>
        </p:nvSpPr>
        <p:spPr>
          <a:xfrm>
            <a:off x="309619" y="984460"/>
            <a:ext cx="1403570" cy="52006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１．外国人</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観光客</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角丸四角形 103"/>
          <p:cNvSpPr/>
          <p:nvPr/>
        </p:nvSpPr>
        <p:spPr>
          <a:xfrm>
            <a:off x="2092377" y="984176"/>
            <a:ext cx="1403571" cy="52035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050" b="1"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者・社会的</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弱者</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角丸四角形 104"/>
          <p:cNvSpPr/>
          <p:nvPr/>
        </p:nvSpPr>
        <p:spPr>
          <a:xfrm>
            <a:off x="11026495" y="984179"/>
            <a:ext cx="1422977" cy="52034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３．子どもの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教育</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角丸四角形 107"/>
          <p:cNvSpPr/>
          <p:nvPr/>
        </p:nvSpPr>
        <p:spPr>
          <a:xfrm>
            <a:off x="5692364" y="984179"/>
            <a:ext cx="1395980" cy="52034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４．子どもの安全・</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安心</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角丸四角形 109"/>
          <p:cNvSpPr/>
          <p:nvPr/>
        </p:nvSpPr>
        <p:spPr>
          <a:xfrm>
            <a:off x="3848940" y="984176"/>
            <a:ext cx="1411415" cy="52035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食</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角丸四角形 110"/>
          <p:cNvSpPr/>
          <p:nvPr/>
        </p:nvSpPr>
        <p:spPr>
          <a:xfrm>
            <a:off x="309619" y="7536904"/>
            <a:ext cx="12139852" cy="30404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公共交通</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 name="角丸四角形 111"/>
          <p:cNvSpPr/>
          <p:nvPr/>
        </p:nvSpPr>
        <p:spPr>
          <a:xfrm>
            <a:off x="323657" y="7944935"/>
            <a:ext cx="12125813" cy="30404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７．道路</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角丸四角形 120"/>
          <p:cNvSpPr/>
          <p:nvPr/>
        </p:nvSpPr>
        <p:spPr>
          <a:xfrm>
            <a:off x="9281120" y="984179"/>
            <a:ext cx="1412685" cy="52034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８．環境</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マネジメント</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2" name="角丸四角形 121"/>
          <p:cNvSpPr/>
          <p:nvPr/>
        </p:nvSpPr>
        <p:spPr>
          <a:xfrm>
            <a:off x="7480921" y="984179"/>
            <a:ext cx="1411414" cy="52034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ヘルスケア</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7" name="角丸四角形 126"/>
          <p:cNvSpPr/>
          <p:nvPr/>
        </p:nvSpPr>
        <p:spPr>
          <a:xfrm>
            <a:off x="7480921" y="1607688"/>
            <a:ext cx="1411416" cy="52729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8" name="角丸四角形 127"/>
          <p:cNvSpPr/>
          <p:nvPr/>
        </p:nvSpPr>
        <p:spPr>
          <a:xfrm>
            <a:off x="316636" y="8328993"/>
            <a:ext cx="12123984" cy="28803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１１．</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角丸四角形 128"/>
          <p:cNvSpPr/>
          <p:nvPr/>
        </p:nvSpPr>
        <p:spPr>
          <a:xfrm>
            <a:off x="5680720" y="1607687"/>
            <a:ext cx="1403570" cy="52729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１２．</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マーケティング</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0" name="角丸四角形 129"/>
          <p:cNvSpPr/>
          <p:nvPr/>
        </p:nvSpPr>
        <p:spPr>
          <a:xfrm>
            <a:off x="3848941" y="1607688"/>
            <a:ext cx="1411414" cy="527291"/>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１３．企業</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の輸出促進</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3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角丸四角形 130"/>
          <p:cNvSpPr/>
          <p:nvPr/>
        </p:nvSpPr>
        <p:spPr>
          <a:xfrm>
            <a:off x="9274567" y="1623507"/>
            <a:ext cx="1419238" cy="527291"/>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zh-TW"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１４．生産</a:t>
            </a:r>
            <a:r>
              <a:rPr lang="zh-TW"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技術</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zh-TW"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角丸四角形 131"/>
          <p:cNvSpPr/>
          <p:nvPr/>
        </p:nvSpPr>
        <p:spPr>
          <a:xfrm>
            <a:off x="2092377" y="1607688"/>
            <a:ext cx="1403570" cy="52729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コミュニケーションロボット</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角丸四角形 132"/>
          <p:cNvSpPr/>
          <p:nvPr/>
        </p:nvSpPr>
        <p:spPr>
          <a:xfrm>
            <a:off x="9281119" y="2226659"/>
            <a:ext cx="1412686" cy="525907"/>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オープンサイエンス</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角丸四角形 133"/>
          <p:cNvSpPr/>
          <p:nvPr/>
        </p:nvSpPr>
        <p:spPr>
          <a:xfrm>
            <a:off x="9281119" y="2856384"/>
            <a:ext cx="1412686" cy="55653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１７．</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海洋関係</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角丸四角形 134"/>
          <p:cNvSpPr/>
          <p:nvPr/>
        </p:nvSpPr>
        <p:spPr>
          <a:xfrm>
            <a:off x="11026496" y="1610688"/>
            <a:ext cx="1422977" cy="52453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１８．</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宇宙</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角丸四角形 135"/>
          <p:cNvSpPr/>
          <p:nvPr/>
        </p:nvSpPr>
        <p:spPr>
          <a:xfrm>
            <a:off x="323657" y="8713485"/>
            <a:ext cx="12125816" cy="27747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１９．</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オリパラ競技関係</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角丸四角形 136"/>
          <p:cNvSpPr/>
          <p:nvPr/>
        </p:nvSpPr>
        <p:spPr>
          <a:xfrm>
            <a:off x="323657" y="9075551"/>
            <a:ext cx="12125814" cy="26155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２０．競技施設の後</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角丸四角形 137"/>
          <p:cNvSpPr/>
          <p:nvPr/>
        </p:nvSpPr>
        <p:spPr>
          <a:xfrm>
            <a:off x="309619" y="1614522"/>
            <a:ext cx="1403570" cy="116769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２１．海外への地域の魅力発信と観光地でのおもてなし情報提供による海外観光客</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誘致</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角丸四角形 138"/>
          <p:cNvSpPr/>
          <p:nvPr/>
        </p:nvSpPr>
        <p:spPr>
          <a:xfrm>
            <a:off x="5686040" y="2226659"/>
            <a:ext cx="1402304" cy="740017"/>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２２．イベント・観光情報提供を中核とした地域</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活性化</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0" name="角丸四角形 139"/>
          <p:cNvSpPr/>
          <p:nvPr/>
        </p:nvSpPr>
        <p:spPr>
          <a:xfrm>
            <a:off x="314195" y="2919453"/>
            <a:ext cx="1394418" cy="75893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２３．訪日外国人観光客に対する情報提供</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1" name="角丸四角形 140"/>
          <p:cNvSpPr/>
          <p:nvPr/>
        </p:nvSpPr>
        <p:spPr>
          <a:xfrm>
            <a:off x="305271" y="3822399"/>
            <a:ext cx="1394418" cy="400633"/>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２４．体験型</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2" name="角丸四角形 141"/>
          <p:cNvSpPr/>
          <p:nvPr/>
        </p:nvSpPr>
        <p:spPr>
          <a:xfrm>
            <a:off x="5694918" y="3079447"/>
            <a:ext cx="1393425" cy="52825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２５．ふるさと魅力配信</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3" name="角丸四角形 142"/>
          <p:cNvSpPr/>
          <p:nvPr/>
        </p:nvSpPr>
        <p:spPr>
          <a:xfrm>
            <a:off x="3848940" y="2239115"/>
            <a:ext cx="1411416" cy="127238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２６．海外消費者へのトレーサビリティ情報の提供による日本の農産物高付加価値化（ブランド化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角丸四角形 143"/>
          <p:cNvSpPr/>
          <p:nvPr/>
        </p:nvSpPr>
        <p:spPr>
          <a:xfrm>
            <a:off x="3848940" y="3660285"/>
            <a:ext cx="1411415" cy="761899"/>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２７．</a:t>
            </a:r>
            <a:r>
              <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LOD</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活用に</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よる農畜</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産業の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振興</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5" name="角丸四角形 144"/>
          <p:cNvSpPr/>
          <p:nvPr/>
        </p:nvSpPr>
        <p:spPr>
          <a:xfrm>
            <a:off x="7480920" y="2226660"/>
            <a:ext cx="1411416" cy="52590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２８．</a:t>
            </a:r>
            <a:r>
              <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スポーツ</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6" name="角丸四角形 145"/>
          <p:cNvSpPr/>
          <p:nvPr/>
        </p:nvSpPr>
        <p:spPr>
          <a:xfrm>
            <a:off x="7480920" y="2875306"/>
            <a:ext cx="1411416" cy="78020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２９．</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糖尿病予備軍に対する重症化</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予防</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7" name="角丸四角形 146"/>
          <p:cNvSpPr/>
          <p:nvPr/>
        </p:nvSpPr>
        <p:spPr>
          <a:xfrm>
            <a:off x="301773" y="4328138"/>
            <a:ext cx="1403570" cy="641012"/>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３０．</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高度な</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リアルタイムナビゲーション</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8" name="角丸四角形 147"/>
          <p:cNvSpPr/>
          <p:nvPr/>
        </p:nvSpPr>
        <p:spPr>
          <a:xfrm>
            <a:off x="5694918" y="3727073"/>
            <a:ext cx="1393425" cy="101088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３１．</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地域住民へのわかりやすい災害リスク情報提供と避難誘導による</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減災</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9" name="角丸四角形 148"/>
          <p:cNvSpPr/>
          <p:nvPr/>
        </p:nvSpPr>
        <p:spPr>
          <a:xfrm>
            <a:off x="301773" y="5118543"/>
            <a:ext cx="3182117" cy="259095"/>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３２．</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災害時における避難誘導</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0" name="角丸四角形 149"/>
          <p:cNvSpPr/>
          <p:nvPr/>
        </p:nvSpPr>
        <p:spPr>
          <a:xfrm>
            <a:off x="2092377" y="2226660"/>
            <a:ext cx="1403571" cy="649254"/>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３３．</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高齢者や</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身障者向け移動支援</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1" name="角丸四角形 150"/>
          <p:cNvSpPr/>
          <p:nvPr/>
        </p:nvSpPr>
        <p:spPr>
          <a:xfrm>
            <a:off x="11026495" y="2239114"/>
            <a:ext cx="1422977" cy="727561"/>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３４．</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プログラミング教育による人材の育成とイノベーションの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促進</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角丸四角形 151"/>
          <p:cNvSpPr/>
          <p:nvPr/>
        </p:nvSpPr>
        <p:spPr>
          <a:xfrm>
            <a:off x="5694919" y="4835657"/>
            <a:ext cx="1393424" cy="583406"/>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３５．</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子ども連れ</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家族向け</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サービス</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角丸四角形 152"/>
          <p:cNvSpPr/>
          <p:nvPr/>
        </p:nvSpPr>
        <p:spPr>
          <a:xfrm>
            <a:off x="9281120" y="3504456"/>
            <a:ext cx="1412685" cy="761900"/>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３６．</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公共インフラの異常発生の早期検知・長寿</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命化</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4" name="角丸四角形 153"/>
          <p:cNvSpPr/>
          <p:nvPr/>
        </p:nvSpPr>
        <p:spPr>
          <a:xfrm>
            <a:off x="5694919" y="5535135"/>
            <a:ext cx="1393424" cy="571141"/>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３７．</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オープンデータを活用した複合的空き家</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角丸四角形 154"/>
          <p:cNvSpPr/>
          <p:nvPr/>
        </p:nvSpPr>
        <p:spPr>
          <a:xfrm>
            <a:off x="5694918" y="6235391"/>
            <a:ext cx="1393425" cy="53588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３８．</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不動産取引等の</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活性化</a:t>
            </a:r>
            <a:r>
              <a:rPr lang="ja-JP" altLang="en-US" sz="105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0" name="正方形/長方形 159"/>
          <p:cNvSpPr/>
          <p:nvPr/>
        </p:nvSpPr>
        <p:spPr>
          <a:xfrm>
            <a:off x="165871" y="7266874"/>
            <a:ext cx="12427618" cy="2214246"/>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正方形/長方形 160"/>
          <p:cNvSpPr/>
          <p:nvPr/>
        </p:nvSpPr>
        <p:spPr>
          <a:xfrm>
            <a:off x="5422119" y="7104856"/>
            <a:ext cx="2173386" cy="324036"/>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分野横断</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正方形/長方形 161"/>
          <p:cNvSpPr/>
          <p:nvPr/>
        </p:nvSpPr>
        <p:spPr>
          <a:xfrm>
            <a:off x="9144909" y="722836"/>
            <a:ext cx="1662886" cy="6236599"/>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3" name="正方形/長方形 162"/>
          <p:cNvSpPr/>
          <p:nvPr/>
        </p:nvSpPr>
        <p:spPr>
          <a:xfrm>
            <a:off x="9265601" y="512694"/>
            <a:ext cx="1387692"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産業・技術開発</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正方形/長方形 163"/>
          <p:cNvSpPr/>
          <p:nvPr/>
        </p:nvSpPr>
        <p:spPr>
          <a:xfrm>
            <a:off x="10925685" y="726361"/>
            <a:ext cx="1667804" cy="6232614"/>
          </a:xfrm>
          <a:prstGeom prst="rect">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正方形/長方形 164"/>
          <p:cNvSpPr/>
          <p:nvPr/>
        </p:nvSpPr>
        <p:spPr>
          <a:xfrm>
            <a:off x="11019741" y="507552"/>
            <a:ext cx="1395827" cy="36141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教育・人材育成</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6" name="テキスト ボックス 165"/>
          <p:cNvSpPr txBox="1"/>
          <p:nvPr/>
        </p:nvSpPr>
        <p:spPr>
          <a:xfrm>
            <a:off x="0" y="-3745"/>
            <a:ext cx="9270487" cy="369332"/>
          </a:xfrm>
          <a:prstGeom prst="rect">
            <a:avLst/>
          </a:prstGeom>
          <a:noFill/>
        </p:spPr>
        <p:txBody>
          <a:bodyPr wrap="non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３．実証テーマ案の評価結果と</a:t>
            </a:r>
            <a:r>
              <a:rPr lang="ja-JP" altLang="en-US" sz="1800" b="1" dirty="0">
                <a:latin typeface="Meiryo UI" panose="020B0604030504040204" pitchFamily="50" charset="-128"/>
                <a:ea typeface="Meiryo UI" panose="020B0604030504040204" pitchFamily="50" charset="-128"/>
                <a:cs typeface="Meiryo UI" panose="020B0604030504040204" pitchFamily="50" charset="-128"/>
              </a:rPr>
              <a:t>グルーピング（各実証テーマ案の評価</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結果詳細は資料５参照）</a:t>
            </a:r>
            <a:endParaRPr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08353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スライド番号プレースホルダー 15"/>
          <p:cNvSpPr>
            <a:spLocks noGrp="1"/>
          </p:cNvSpPr>
          <p:nvPr>
            <p:ph type="sldNum" sz="quarter" idx="12"/>
          </p:nvPr>
        </p:nvSpPr>
        <p:spPr>
          <a:xfrm>
            <a:off x="9814560" y="9125456"/>
            <a:ext cx="2987040" cy="475744"/>
          </a:xfrm>
        </p:spPr>
        <p:txBody>
          <a:bodyPr/>
          <a:lstStyle/>
          <a:p>
            <a:fld id="{9741FA7A-C8FC-43AC-A9E6-3C41ED923A89}" type="slidenum">
              <a:rPr kumimoji="1" lang="ja-JP" altLang="en-US" smtClean="0"/>
              <a:t>4</a:t>
            </a:fld>
            <a:endParaRPr kumimoji="1" lang="ja-JP" altLang="en-US" dirty="0"/>
          </a:p>
        </p:txBody>
      </p:sp>
      <p:cxnSp>
        <p:nvCxnSpPr>
          <p:cNvPr id="20" name="直線コネクタ 19"/>
          <p:cNvCxnSpPr/>
          <p:nvPr/>
        </p:nvCxnSpPr>
        <p:spPr>
          <a:xfrm>
            <a:off x="280120" y="8700482"/>
            <a:ext cx="12313368" cy="0"/>
          </a:xfrm>
          <a:prstGeom prst="line">
            <a:avLst/>
          </a:prstGeom>
          <a:ln w="19050">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295989" y="521594"/>
            <a:ext cx="1547061"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者への理解</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・環境整備</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正方形/長方形 25"/>
          <p:cNvSpPr/>
          <p:nvPr/>
        </p:nvSpPr>
        <p:spPr>
          <a:xfrm>
            <a:off x="4968890" y="521594"/>
            <a:ext cx="1484501"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海外への和食や</a:t>
            </a:r>
            <a:endParaRPr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食文化の</a:t>
            </a:r>
            <a:r>
              <a:rPr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PR</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6536350" y="521594"/>
            <a:ext cx="1441235"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都市イメージ向上</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・転入促進</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8063805" y="521594"/>
            <a:ext cx="1433338"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ヘルスケア</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2" name="直線コネクタ 31"/>
          <p:cNvCxnSpPr/>
          <p:nvPr/>
        </p:nvCxnSpPr>
        <p:spPr>
          <a:xfrm>
            <a:off x="280120" y="5664696"/>
            <a:ext cx="12313368" cy="0"/>
          </a:xfrm>
          <a:prstGeom prst="line">
            <a:avLst/>
          </a:prstGeom>
          <a:ln w="19050">
            <a:solidFill>
              <a:srgbClr val="0070C0"/>
            </a:solidFill>
            <a:prstDash val="sysDash"/>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1616167" y="5759503"/>
            <a:ext cx="10888591"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公共交通情報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（鉄道、バス、タクシー、航空機、船</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など）（路線</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、時刻表、料金、運行</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情報、施設情報など</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37" name="角丸四角形 36"/>
          <p:cNvSpPr/>
          <p:nvPr/>
        </p:nvSpPr>
        <p:spPr>
          <a:xfrm>
            <a:off x="1610545" y="6119543"/>
            <a:ext cx="10901620"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（道路施設情報、混雑状況、工事情報など）</a:t>
            </a:r>
          </a:p>
        </p:txBody>
      </p:sp>
      <p:sp>
        <p:nvSpPr>
          <p:cNvPr id="38" name="角丸四角形 37"/>
          <p:cNvSpPr/>
          <p:nvPr/>
        </p:nvSpPr>
        <p:spPr>
          <a:xfrm>
            <a:off x="1610545" y="6479583"/>
            <a:ext cx="10901620"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気象情報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（天気図、実測値、予報、警報、海象情報など）</a:t>
            </a:r>
          </a:p>
        </p:txBody>
      </p:sp>
      <p:sp>
        <p:nvSpPr>
          <p:cNvPr id="39" name="角丸四角形 38"/>
          <p:cNvSpPr/>
          <p:nvPr/>
        </p:nvSpPr>
        <p:spPr>
          <a:xfrm>
            <a:off x="1616166" y="6854773"/>
            <a:ext cx="10888591"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地理空間情報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（地図、航空写真、地質情報、古地図など）</a:t>
            </a:r>
          </a:p>
        </p:txBody>
      </p:sp>
      <p:sp>
        <p:nvSpPr>
          <p:cNvPr id="40" name="角丸四角形 39"/>
          <p:cNvSpPr/>
          <p:nvPr/>
        </p:nvSpPr>
        <p:spPr>
          <a:xfrm>
            <a:off x="1616167" y="7214813"/>
            <a:ext cx="10888590"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統計情報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（人口、産業、雇用、消費、住宅・土地など）</a:t>
            </a:r>
          </a:p>
        </p:txBody>
      </p:sp>
      <p:sp>
        <p:nvSpPr>
          <p:cNvPr id="41" name="角丸四角形 40"/>
          <p:cNvSpPr/>
          <p:nvPr/>
        </p:nvSpPr>
        <p:spPr>
          <a:xfrm>
            <a:off x="1616166" y="7559703"/>
            <a:ext cx="10888591"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公共施設情報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（学校、病院、</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公園、商業施設など</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2" name="角丸四角形 41"/>
          <p:cNvSpPr/>
          <p:nvPr/>
        </p:nvSpPr>
        <p:spPr>
          <a:xfrm>
            <a:off x="1616166" y="7919743"/>
            <a:ext cx="10888591"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観光・イベント情報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（観光地情報、アクセス、利用可能時間、</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料金、混雑予想、宿泊施設、飲食店、買い物など</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43" name="角丸四角形 42"/>
          <p:cNvSpPr/>
          <p:nvPr/>
        </p:nvSpPr>
        <p:spPr>
          <a:xfrm>
            <a:off x="1616166" y="8271599"/>
            <a:ext cx="10888591" cy="295441"/>
          </a:xfrm>
          <a:prstGeom prst="roundRect">
            <a:avLst/>
          </a:prstGeom>
          <a:solidFill>
            <a:srgbClr val="CC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緊急・災害情報</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（避難指示・誘導、避難所、ハザードマップ、警報・注意報、緊急車両接近など）</a:t>
            </a:r>
          </a:p>
        </p:txBody>
      </p:sp>
      <p:sp>
        <p:nvSpPr>
          <p:cNvPr id="44" name="角丸四角形 43"/>
          <p:cNvSpPr/>
          <p:nvPr/>
        </p:nvSpPr>
        <p:spPr>
          <a:xfrm>
            <a:off x="1616167" y="8786228"/>
            <a:ext cx="10888590" cy="295441"/>
          </a:xfrm>
          <a:prstGeom prst="roundRect">
            <a:avLst/>
          </a:prstGeom>
          <a:solidFill>
            <a:srgbClr val="CCFF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競技・選手情報</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（競技時間・会場</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、チケット</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情報、選手プロフィール、競技結果、過去の記録など）</a:t>
            </a:r>
          </a:p>
        </p:txBody>
      </p:sp>
      <p:sp>
        <p:nvSpPr>
          <p:cNvPr id="45" name="角丸四角形 44"/>
          <p:cNvSpPr/>
          <p:nvPr/>
        </p:nvSpPr>
        <p:spPr>
          <a:xfrm>
            <a:off x="1616166" y="9163624"/>
            <a:ext cx="10888591" cy="295441"/>
          </a:xfrm>
          <a:prstGeom prst="roundRect">
            <a:avLst/>
          </a:prstGeom>
          <a:solidFill>
            <a:srgbClr val="CCFF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競技施設情報</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（場所、アクセス、施設情報など）</a:t>
            </a:r>
          </a:p>
        </p:txBody>
      </p:sp>
      <p:sp>
        <p:nvSpPr>
          <p:cNvPr id="46" name="正方形/長方形 45"/>
          <p:cNvSpPr/>
          <p:nvPr/>
        </p:nvSpPr>
        <p:spPr>
          <a:xfrm>
            <a:off x="335310" y="5775664"/>
            <a:ext cx="1160480" cy="2791375"/>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分野横断で</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共通</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利用</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ニーズ</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が高い</a:t>
            </a: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a:t>
            </a:r>
          </a:p>
        </p:txBody>
      </p:sp>
      <p:sp>
        <p:nvSpPr>
          <p:cNvPr id="51" name="正方形/長方形 50"/>
          <p:cNvSpPr/>
          <p:nvPr/>
        </p:nvSpPr>
        <p:spPr>
          <a:xfrm>
            <a:off x="343661" y="8802390"/>
            <a:ext cx="1152127" cy="67431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オリパラ時の情報</a:t>
            </a:r>
          </a:p>
        </p:txBody>
      </p:sp>
      <p:sp>
        <p:nvSpPr>
          <p:cNvPr id="52" name="正方形/長方形 51"/>
          <p:cNvSpPr/>
          <p:nvPr/>
        </p:nvSpPr>
        <p:spPr>
          <a:xfrm>
            <a:off x="335309" y="4512125"/>
            <a:ext cx="1160479" cy="57650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分野別情報</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正方形/長方形 52"/>
          <p:cNvSpPr/>
          <p:nvPr/>
        </p:nvSpPr>
        <p:spPr>
          <a:xfrm>
            <a:off x="335309" y="4001568"/>
            <a:ext cx="1160479" cy="43155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個人が保有</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4" name="正方形/長方形 53"/>
          <p:cNvSpPr/>
          <p:nvPr/>
        </p:nvSpPr>
        <p:spPr>
          <a:xfrm>
            <a:off x="335310" y="5153683"/>
            <a:ext cx="1160479" cy="439005"/>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必要機能</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p:cNvSpPr/>
          <p:nvPr/>
        </p:nvSpPr>
        <p:spPr>
          <a:xfrm>
            <a:off x="335631" y="521594"/>
            <a:ext cx="1160479" cy="397099"/>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テーマ</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58"/>
          <p:cNvSpPr/>
          <p:nvPr/>
        </p:nvSpPr>
        <p:spPr>
          <a:xfrm>
            <a:off x="343661" y="990701"/>
            <a:ext cx="1152128"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概要</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7" name="直線コネクタ 76"/>
          <p:cNvCxnSpPr/>
          <p:nvPr/>
        </p:nvCxnSpPr>
        <p:spPr>
          <a:xfrm>
            <a:off x="2644147" y="1260889"/>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79" name="テキスト ボックス 78"/>
          <p:cNvSpPr txBox="1"/>
          <p:nvPr/>
        </p:nvSpPr>
        <p:spPr>
          <a:xfrm>
            <a:off x="2468559" y="576231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角丸四角形 33"/>
          <p:cNvSpPr/>
          <p:nvPr/>
        </p:nvSpPr>
        <p:spPr>
          <a:xfrm>
            <a:off x="1632267" y="5155399"/>
            <a:ext cx="1552846"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翻訳・多言語対応、クレジットカード決済、ナビゲーションなど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角丸四角形 54"/>
          <p:cNvSpPr/>
          <p:nvPr/>
        </p:nvSpPr>
        <p:spPr>
          <a:xfrm>
            <a:off x="1608628" y="4001567"/>
            <a:ext cx="1552846" cy="43155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現在地、行動予定、食事に関する制約、使用言語など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角丸四角形 55"/>
          <p:cNvSpPr/>
          <p:nvPr/>
        </p:nvSpPr>
        <p:spPr>
          <a:xfrm>
            <a:off x="1616168" y="4516982"/>
            <a:ext cx="1552846" cy="571650"/>
          </a:xfrm>
          <a:prstGeom prst="roundRect">
            <a:avLst>
              <a:gd name="adj" fmla="val 11536"/>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スポット情報、食に関する情報（ハラールなど）、観光案内所、口コミ情報など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正方形/長方形 59"/>
          <p:cNvSpPr/>
          <p:nvPr/>
        </p:nvSpPr>
        <p:spPr>
          <a:xfrm>
            <a:off x="1567798" y="990701"/>
            <a:ext cx="1584175"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外国人旅行者向けのパーソナルアシスタント（コンシェルジュ）サービス向上に向け、情報サービス事業者等の協力を得て、オープンデータ化が必要な情報や、公開方法などを検証。</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1567797" y="521594"/>
            <a:ext cx="1584175"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外国人旅行者</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受入環境整備</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テキスト ボックス 79"/>
          <p:cNvSpPr txBox="1"/>
          <p:nvPr/>
        </p:nvSpPr>
        <p:spPr>
          <a:xfrm>
            <a:off x="2468559" y="612235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テキスト ボックス 80"/>
          <p:cNvSpPr txBox="1"/>
          <p:nvPr/>
        </p:nvSpPr>
        <p:spPr>
          <a:xfrm>
            <a:off x="2468559" y="648239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テキスト ボックス 81"/>
          <p:cNvSpPr txBox="1"/>
          <p:nvPr/>
        </p:nvSpPr>
        <p:spPr>
          <a:xfrm>
            <a:off x="2476100" y="683853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テキスト ボックス 82"/>
          <p:cNvSpPr txBox="1"/>
          <p:nvPr/>
        </p:nvSpPr>
        <p:spPr>
          <a:xfrm>
            <a:off x="2468559" y="756251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テキスト ボックス 83"/>
          <p:cNvSpPr txBox="1"/>
          <p:nvPr/>
        </p:nvSpPr>
        <p:spPr>
          <a:xfrm>
            <a:off x="2468559" y="792255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テキスト ボックス 84"/>
          <p:cNvSpPr txBox="1"/>
          <p:nvPr/>
        </p:nvSpPr>
        <p:spPr>
          <a:xfrm>
            <a:off x="2468559" y="828259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テキスト ボックス 85"/>
          <p:cNvSpPr txBox="1"/>
          <p:nvPr/>
        </p:nvSpPr>
        <p:spPr>
          <a:xfrm>
            <a:off x="2468559" y="878904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テキスト ボックス 86"/>
          <p:cNvSpPr txBox="1"/>
          <p:nvPr/>
        </p:nvSpPr>
        <p:spPr>
          <a:xfrm>
            <a:off x="2468559" y="9166438"/>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正方形/長方形 75"/>
          <p:cNvSpPr/>
          <p:nvPr/>
        </p:nvSpPr>
        <p:spPr>
          <a:xfrm>
            <a:off x="335309" y="2142828"/>
            <a:ext cx="1160479"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主な関連</a:t>
            </a:r>
            <a:endPar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プロジェクト</a:t>
            </a:r>
            <a:endPar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正方形/長方形 77"/>
          <p:cNvSpPr/>
          <p:nvPr/>
        </p:nvSpPr>
        <p:spPr>
          <a:xfrm>
            <a:off x="1587025" y="2142828"/>
            <a:ext cx="1569424"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・多言語対応協議会（国、東京都、民間企業等）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無料公衆無線</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LAN</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整備促進協議会（総務省等）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機関</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における</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患者受入環境</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整備（厚生労働省）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・外国人来訪者等への救急・防災</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対応（総務省）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・おもてなしプラットフォーム研究会（経済産業省等）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2" name="直線コネクタ 91"/>
          <p:cNvCxnSpPr/>
          <p:nvPr/>
        </p:nvCxnSpPr>
        <p:spPr>
          <a:xfrm>
            <a:off x="4024536" y="1267794"/>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93" name="テキスト ボックス 92"/>
          <p:cNvSpPr txBox="1"/>
          <p:nvPr/>
        </p:nvSpPr>
        <p:spPr>
          <a:xfrm>
            <a:off x="3862944" y="576922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テキスト ボックス 93"/>
          <p:cNvSpPr txBox="1"/>
          <p:nvPr/>
        </p:nvSpPr>
        <p:spPr>
          <a:xfrm>
            <a:off x="3862944" y="612926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テキスト ボックス 94"/>
          <p:cNvSpPr txBox="1"/>
          <p:nvPr/>
        </p:nvSpPr>
        <p:spPr>
          <a:xfrm>
            <a:off x="3862944" y="648930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テキスト ボックス 95"/>
          <p:cNvSpPr txBox="1"/>
          <p:nvPr/>
        </p:nvSpPr>
        <p:spPr>
          <a:xfrm>
            <a:off x="3870485" y="684544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テキスト ボックス 96"/>
          <p:cNvSpPr txBox="1"/>
          <p:nvPr/>
        </p:nvSpPr>
        <p:spPr>
          <a:xfrm>
            <a:off x="3862944" y="756942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テキスト ボックス 97"/>
          <p:cNvSpPr txBox="1"/>
          <p:nvPr/>
        </p:nvSpPr>
        <p:spPr>
          <a:xfrm>
            <a:off x="3862944" y="792946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テキスト ボックス 98"/>
          <p:cNvSpPr txBox="1"/>
          <p:nvPr/>
        </p:nvSpPr>
        <p:spPr>
          <a:xfrm>
            <a:off x="3862944" y="828950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テキスト ボックス 99"/>
          <p:cNvSpPr txBox="1"/>
          <p:nvPr/>
        </p:nvSpPr>
        <p:spPr>
          <a:xfrm>
            <a:off x="3862944" y="879594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テキスト ボックス 100"/>
          <p:cNvSpPr txBox="1"/>
          <p:nvPr/>
        </p:nvSpPr>
        <p:spPr>
          <a:xfrm>
            <a:off x="3862944" y="917334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角丸四角形 57"/>
          <p:cNvSpPr/>
          <p:nvPr/>
        </p:nvSpPr>
        <p:spPr>
          <a:xfrm>
            <a:off x="3295989" y="4001567"/>
            <a:ext cx="1547061"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現在地、行動予定</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、障がいの状況など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角丸四角形 63"/>
          <p:cNvSpPr/>
          <p:nvPr/>
        </p:nvSpPr>
        <p:spPr>
          <a:xfrm>
            <a:off x="3295990" y="5155399"/>
            <a:ext cx="1547061"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文字・音声変換、ナビゲーションなど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角丸四角形 64"/>
          <p:cNvSpPr/>
          <p:nvPr/>
        </p:nvSpPr>
        <p:spPr>
          <a:xfrm>
            <a:off x="3295991" y="4516982"/>
            <a:ext cx="1547060" cy="571650"/>
          </a:xfrm>
          <a:prstGeom prst="roundRect">
            <a:avLst>
              <a:gd name="adj" fmla="val 12562"/>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交通や施設等に関するアクセシビリティ情報、サポート情報など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65"/>
          <p:cNvSpPr/>
          <p:nvPr/>
        </p:nvSpPr>
        <p:spPr>
          <a:xfrm>
            <a:off x="3295991" y="990701"/>
            <a:ext cx="1547060"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海外からの</a:t>
            </a:r>
            <a:r>
              <a:rPr lang="ja-JP" altLang="en-US" sz="9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障がいを</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持つ観光客の受入や、内外の障がい者の国内での自立活動拡大を図るため、オープンデータ化が必要な情報や、公開方法などを検証。</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正方形/長方形 87"/>
          <p:cNvSpPr/>
          <p:nvPr/>
        </p:nvSpPr>
        <p:spPr>
          <a:xfrm>
            <a:off x="3295991" y="2142828"/>
            <a:ext cx="1547059"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・アクセシビリティ協議会（組織委、都、国等）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・バリアフリー</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WG</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（国土交通省）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・競技施設のバリアフリー化（文部科学省等）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歩行者移動支援の普及促進（国土交通省、総務省）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err="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者スポーツの推進（文部科学省等）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3" name="直線コネクタ 102"/>
          <p:cNvCxnSpPr/>
          <p:nvPr/>
        </p:nvCxnSpPr>
        <p:spPr>
          <a:xfrm>
            <a:off x="5643433" y="1267794"/>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06" name="テキスト ボックス 105"/>
          <p:cNvSpPr txBox="1"/>
          <p:nvPr/>
        </p:nvSpPr>
        <p:spPr>
          <a:xfrm>
            <a:off x="5464696" y="645678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テキスト ボックス 106"/>
          <p:cNvSpPr txBox="1"/>
          <p:nvPr/>
        </p:nvSpPr>
        <p:spPr>
          <a:xfrm>
            <a:off x="5472237" y="681292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テキスト ボックス 108"/>
          <p:cNvSpPr txBox="1"/>
          <p:nvPr/>
        </p:nvSpPr>
        <p:spPr>
          <a:xfrm>
            <a:off x="5464696" y="789694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角丸四角形 60"/>
          <p:cNvSpPr/>
          <p:nvPr/>
        </p:nvSpPr>
        <p:spPr>
          <a:xfrm>
            <a:off x="4952173" y="4001567"/>
            <a:ext cx="1497328"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（特になし）</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角丸四角形 66"/>
          <p:cNvSpPr/>
          <p:nvPr/>
        </p:nvSpPr>
        <p:spPr>
          <a:xfrm>
            <a:off x="4952173" y="5155399"/>
            <a:ext cx="1497327"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生産地や品質のトレーサビリティ</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角丸四角形 67"/>
          <p:cNvSpPr/>
          <p:nvPr/>
        </p:nvSpPr>
        <p:spPr>
          <a:xfrm>
            <a:off x="4952173" y="4516982"/>
            <a:ext cx="1497327" cy="571650"/>
          </a:xfrm>
          <a:prstGeom prst="roundRect">
            <a:avLst>
              <a:gd name="adj" fmla="val 10510"/>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日本の食、レシピ、食文化、気候・風土などに関する情報、口コミ情報、品質情報など</a:t>
            </a:r>
          </a:p>
        </p:txBody>
      </p:sp>
      <p:sp>
        <p:nvSpPr>
          <p:cNvPr id="69" name="正方形/長方形 68"/>
          <p:cNvSpPr/>
          <p:nvPr/>
        </p:nvSpPr>
        <p:spPr>
          <a:xfrm>
            <a:off x="4974990" y="990701"/>
            <a:ext cx="1479820"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和食や日本の食材、食文化に関する情報を効果的に海外に発信・</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PR</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するための方法を検証。コンテンツをオープンデータ化することで、二次利用を促進し、拡散させることが考えられる。</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正方形/長方形 88"/>
          <p:cNvSpPr/>
          <p:nvPr/>
        </p:nvSpPr>
        <p:spPr>
          <a:xfrm>
            <a:off x="4959364" y="2152378"/>
            <a:ext cx="1491809"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・国際的注目度</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を活かした</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訪日</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プロモーション（内閣官房等）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文化プログラムの推進</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（内閣官房、文部科学省、外務省等）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・和食・和の文化の発信強化（農林水産省等）</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・多言語</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対応協議会（国、東京都、民間企業等）</a:t>
            </a: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・大会とクール・ジャパンの連携（経済産業省）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3" name="直線コネクタ 112"/>
          <p:cNvCxnSpPr/>
          <p:nvPr/>
        </p:nvCxnSpPr>
        <p:spPr>
          <a:xfrm>
            <a:off x="7264896" y="1267794"/>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14" name="テキスト ボックス 113"/>
          <p:cNvSpPr txBox="1"/>
          <p:nvPr/>
        </p:nvSpPr>
        <p:spPr>
          <a:xfrm>
            <a:off x="7103304" y="576922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テキスト ボックス 114"/>
          <p:cNvSpPr txBox="1"/>
          <p:nvPr/>
        </p:nvSpPr>
        <p:spPr>
          <a:xfrm>
            <a:off x="7103304" y="612926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テキスト ボックス 115"/>
          <p:cNvSpPr txBox="1"/>
          <p:nvPr/>
        </p:nvSpPr>
        <p:spPr>
          <a:xfrm>
            <a:off x="7103304" y="648930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テキスト ボックス 116"/>
          <p:cNvSpPr txBox="1"/>
          <p:nvPr/>
        </p:nvSpPr>
        <p:spPr>
          <a:xfrm>
            <a:off x="7110845" y="684544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テキスト ボックス 117"/>
          <p:cNvSpPr txBox="1"/>
          <p:nvPr/>
        </p:nvSpPr>
        <p:spPr>
          <a:xfrm>
            <a:off x="7103304" y="756942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9" name="テキスト ボックス 118"/>
          <p:cNvSpPr txBox="1"/>
          <p:nvPr/>
        </p:nvSpPr>
        <p:spPr>
          <a:xfrm>
            <a:off x="7103304" y="792946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テキスト ボックス 119"/>
          <p:cNvSpPr txBox="1"/>
          <p:nvPr/>
        </p:nvSpPr>
        <p:spPr>
          <a:xfrm>
            <a:off x="7103304" y="828950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角丸四角形 61"/>
          <p:cNvSpPr/>
          <p:nvPr/>
        </p:nvSpPr>
        <p:spPr>
          <a:xfrm>
            <a:off x="6542060" y="4005288"/>
            <a:ext cx="1436557"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所得、貯蓄額、通勤など（購入シミュレーション）</a:t>
            </a:r>
          </a:p>
        </p:txBody>
      </p:sp>
      <p:sp>
        <p:nvSpPr>
          <p:cNvPr id="70" name="角丸四角形 69"/>
          <p:cNvSpPr/>
          <p:nvPr/>
        </p:nvSpPr>
        <p:spPr>
          <a:xfrm>
            <a:off x="6536349" y="5155399"/>
            <a:ext cx="1441235"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地域間比較、シミュレーションなど</a:t>
            </a:r>
          </a:p>
        </p:txBody>
      </p:sp>
      <p:sp>
        <p:nvSpPr>
          <p:cNvPr id="71" name="角丸四角形 70"/>
          <p:cNvSpPr/>
          <p:nvPr/>
        </p:nvSpPr>
        <p:spPr>
          <a:xfrm>
            <a:off x="6536350" y="4516982"/>
            <a:ext cx="1441235" cy="571650"/>
          </a:xfrm>
          <a:prstGeom prst="roundRect">
            <a:avLst>
              <a:gd name="adj" fmla="val 11536"/>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地域の交通事故・犯罪情報、緑の多さ、買い物などの利便性、教育環境、行政サービス比較</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2" name="正方形/長方形 71"/>
          <p:cNvSpPr/>
          <p:nvPr/>
        </p:nvSpPr>
        <p:spPr>
          <a:xfrm>
            <a:off x="6542060" y="990701"/>
            <a:ext cx="1436557"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地域の住みやすさや各種サービス水準などが比較検討できるようにするため、不動産事業者等の協力を得て、オープンデータ化が必要な情報や、公開方法などを検証。</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正方形/長方形 89"/>
          <p:cNvSpPr/>
          <p:nvPr/>
        </p:nvSpPr>
        <p:spPr>
          <a:xfrm>
            <a:off x="6548511" y="2152378"/>
            <a:ext cx="1431905"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街づくり推進</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会議（総務省）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・ホストシティ・タウン構想の推進（</a:t>
            </a:r>
            <a:r>
              <a:rPr lang="zh-TW"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内閣官房、総務省、外務省、文部科学省</a:t>
            </a:r>
            <a:r>
              <a:rPr lang="zh-TW"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・広域観光周遊ルートの</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形成（観光庁等）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3" name="テキスト ボックス 122"/>
          <p:cNvSpPr txBox="1"/>
          <p:nvPr/>
        </p:nvSpPr>
        <p:spPr>
          <a:xfrm>
            <a:off x="7110845" y="722471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テキスト ボックス 123"/>
          <p:cNvSpPr txBox="1"/>
          <p:nvPr/>
        </p:nvSpPr>
        <p:spPr>
          <a:xfrm>
            <a:off x="2480263" y="722471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テキスト ボックス 124"/>
          <p:cNvSpPr txBox="1"/>
          <p:nvPr/>
        </p:nvSpPr>
        <p:spPr>
          <a:xfrm>
            <a:off x="3870485" y="722471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6" name="テキスト ボックス 125"/>
          <p:cNvSpPr txBox="1"/>
          <p:nvPr/>
        </p:nvSpPr>
        <p:spPr>
          <a:xfrm>
            <a:off x="5472237" y="7192195"/>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27" name="直線コネクタ 126"/>
          <p:cNvCxnSpPr/>
          <p:nvPr/>
        </p:nvCxnSpPr>
        <p:spPr>
          <a:xfrm>
            <a:off x="8808636" y="1272208"/>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30" name="テキスト ボックス 129"/>
          <p:cNvSpPr txBox="1"/>
          <p:nvPr/>
        </p:nvSpPr>
        <p:spPr>
          <a:xfrm>
            <a:off x="8633048" y="6493716"/>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テキスト ボックス 130"/>
          <p:cNvSpPr txBox="1"/>
          <p:nvPr/>
        </p:nvSpPr>
        <p:spPr>
          <a:xfrm>
            <a:off x="8640589" y="6849856"/>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テキスト ボックス 131"/>
          <p:cNvSpPr txBox="1"/>
          <p:nvPr/>
        </p:nvSpPr>
        <p:spPr>
          <a:xfrm>
            <a:off x="8633048" y="758916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テキスト ボックス 132"/>
          <p:cNvSpPr txBox="1"/>
          <p:nvPr/>
        </p:nvSpPr>
        <p:spPr>
          <a:xfrm>
            <a:off x="8633048" y="789694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テキスト ボックス 133"/>
          <p:cNvSpPr txBox="1"/>
          <p:nvPr/>
        </p:nvSpPr>
        <p:spPr>
          <a:xfrm>
            <a:off x="8633048" y="825698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テキスト ボックス 134"/>
          <p:cNvSpPr txBox="1"/>
          <p:nvPr/>
        </p:nvSpPr>
        <p:spPr>
          <a:xfrm>
            <a:off x="8640589" y="722912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角丸四角形 62"/>
          <p:cNvSpPr/>
          <p:nvPr/>
        </p:nvSpPr>
        <p:spPr>
          <a:xfrm>
            <a:off x="8063806" y="4009009"/>
            <a:ext cx="1433338"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身体</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情報、活動情報、健診結果、服薬情報など</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角丸四角形 72"/>
          <p:cNvSpPr/>
          <p:nvPr/>
        </p:nvSpPr>
        <p:spPr>
          <a:xfrm>
            <a:off x="8063806" y="5155399"/>
            <a:ext cx="1433338"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ウェアラブルセンサー等による自動測定、可視化など</a:t>
            </a:r>
          </a:p>
        </p:txBody>
      </p:sp>
      <p:sp>
        <p:nvSpPr>
          <p:cNvPr id="74" name="角丸四角形 73"/>
          <p:cNvSpPr/>
          <p:nvPr/>
        </p:nvSpPr>
        <p:spPr>
          <a:xfrm>
            <a:off x="8063806" y="4516982"/>
            <a:ext cx="1433338" cy="571650"/>
          </a:xfrm>
          <a:prstGeom prst="roundRect">
            <a:avLst>
              <a:gd name="adj" fmla="val 12562"/>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生活習慣病予防方法、重症化予防方法、お薦め健康増進方法など</a:t>
            </a:r>
          </a:p>
        </p:txBody>
      </p:sp>
      <p:sp>
        <p:nvSpPr>
          <p:cNvPr id="75" name="正方形/長方形 74"/>
          <p:cNvSpPr/>
          <p:nvPr/>
        </p:nvSpPr>
        <p:spPr>
          <a:xfrm>
            <a:off x="8063805" y="990701"/>
            <a:ext cx="1433337"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健康データ等</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を有効活用し、ひとりひとりにあった健康維持・増進サービスを提供するとともに、匿名化して疫学的分析等に活用する。</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1" name="正方形/長方形 90"/>
          <p:cNvSpPr/>
          <p:nvPr/>
        </p:nvSpPr>
        <p:spPr>
          <a:xfrm>
            <a:off x="8048517" y="2173363"/>
            <a:ext cx="1431905"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・スマートプラチナ社会推進</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会議（総務省）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・健康・医療・介護分野に</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おける</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化</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推進（厚生労働省）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・データヘルス計画、コラボヘルス（厚生労働省）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テキスト ボックス 135"/>
          <p:cNvSpPr txBox="1"/>
          <p:nvPr/>
        </p:nvSpPr>
        <p:spPr>
          <a:xfrm>
            <a:off x="-9674" y="0"/>
            <a:ext cx="2581156" cy="369332"/>
          </a:xfrm>
          <a:prstGeom prst="rect">
            <a:avLst/>
          </a:prstGeom>
          <a:noFill/>
        </p:spPr>
        <p:txBody>
          <a:bodyPr wrap="non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４．実証テーマ案の整理</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9560686" y="521594"/>
            <a:ext cx="1441235"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産業・技術開発</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正方形/長方形 103"/>
          <p:cNvSpPr/>
          <p:nvPr/>
        </p:nvSpPr>
        <p:spPr>
          <a:xfrm>
            <a:off x="11088141" y="521594"/>
            <a:ext cx="1433338" cy="397099"/>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教育・人材育成</a:t>
            </a:r>
            <a:endParaRPr kumimoji="1" lang="en-US" altLang="ja-JP" sz="105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38" name="直線コネクタ 137"/>
          <p:cNvCxnSpPr/>
          <p:nvPr/>
        </p:nvCxnSpPr>
        <p:spPr>
          <a:xfrm>
            <a:off x="10293439" y="1255430"/>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a:xfrm>
            <a:off x="11766669" y="1255430"/>
            <a:ext cx="8712" cy="8071801"/>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05" name="角丸四角形 104"/>
          <p:cNvSpPr/>
          <p:nvPr/>
        </p:nvSpPr>
        <p:spPr>
          <a:xfrm>
            <a:off x="9566396" y="4005288"/>
            <a:ext cx="1436557"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家庭の電力消費量（</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HEMS</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角丸四角形 107"/>
          <p:cNvSpPr/>
          <p:nvPr/>
        </p:nvSpPr>
        <p:spPr>
          <a:xfrm>
            <a:off x="9560685" y="5155399"/>
            <a:ext cx="1441235"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ビッグデータ解析、シミュレーションなど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角丸四角形 109"/>
          <p:cNvSpPr/>
          <p:nvPr/>
        </p:nvSpPr>
        <p:spPr>
          <a:xfrm>
            <a:off x="9560686" y="4516982"/>
            <a:ext cx="1441235" cy="571650"/>
          </a:xfrm>
          <a:prstGeom prst="roundRect">
            <a:avLst>
              <a:gd name="adj" fmla="val 11536"/>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プローブ情報、各種センサー情報（環境、インフラ管理など）など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正方形/長方形 110"/>
          <p:cNvSpPr/>
          <p:nvPr/>
        </p:nvSpPr>
        <p:spPr>
          <a:xfrm>
            <a:off x="9566396" y="990701"/>
            <a:ext cx="1436557"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各種計測データや研究成果などをプライバシーに配慮してオープンにし、世界中の研究者の知恵を集めて課題解決に取り組むことの可能性と課題を検証。</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2" name="正方形/長方形 111"/>
          <p:cNvSpPr/>
          <p:nvPr/>
        </p:nvSpPr>
        <p:spPr>
          <a:xfrm>
            <a:off x="9572847" y="2152378"/>
            <a:ext cx="1431905"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国際的動向を踏まえたオープンサイエンスに関する</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検討会（内閣府）</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新事業創出推進会議</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（総務省</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・データ駆動型（ドリブン）イノベーション創出戦略協</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議会（経済産業省）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角丸四角形 120"/>
          <p:cNvSpPr/>
          <p:nvPr/>
        </p:nvSpPr>
        <p:spPr>
          <a:xfrm>
            <a:off x="11088142" y="4009009"/>
            <a:ext cx="1433338" cy="431551"/>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（特になし）</a:t>
            </a:r>
            <a:endParaRPr kumimoji="1"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2" name="角丸四角形 121"/>
          <p:cNvSpPr/>
          <p:nvPr/>
        </p:nvSpPr>
        <p:spPr>
          <a:xfrm>
            <a:off x="11088142" y="5155399"/>
            <a:ext cx="1433338" cy="436462"/>
          </a:xfrm>
          <a:prstGeom prst="round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プレゼンテーションツール、プログラミングキット</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p>
        </p:txBody>
      </p:sp>
      <p:sp>
        <p:nvSpPr>
          <p:cNvPr id="128" name="角丸四角形 127"/>
          <p:cNvSpPr/>
          <p:nvPr/>
        </p:nvSpPr>
        <p:spPr>
          <a:xfrm>
            <a:off x="11088142" y="4516982"/>
            <a:ext cx="1433338" cy="571650"/>
          </a:xfrm>
          <a:prstGeom prst="roundRect">
            <a:avLst>
              <a:gd name="adj" fmla="val 12562"/>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地域の情報（地理、歴史、文化、観光など）、写真などのコンテンツなど</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正方形/長方形 128"/>
          <p:cNvSpPr/>
          <p:nvPr/>
        </p:nvSpPr>
        <p:spPr>
          <a:xfrm>
            <a:off x="11088141" y="990701"/>
            <a:ext cx="1433337" cy="108012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小学生を対象に、英語による自分の住む地域のプレゼンテーションプログラムと、コンピュータプログラミング教育を導入し、効果を検証。</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正方形/長方形 136"/>
          <p:cNvSpPr/>
          <p:nvPr/>
        </p:nvSpPr>
        <p:spPr>
          <a:xfrm>
            <a:off x="11072853" y="2173363"/>
            <a:ext cx="1431905" cy="176314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を活用した教育の推進に関する</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懇談会（文部科学省）</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・小学生向けプログラミング教室（武雄市、民間企業など）　など</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0" name="テキスト ボックス 139"/>
          <p:cNvSpPr txBox="1"/>
          <p:nvPr/>
        </p:nvSpPr>
        <p:spPr>
          <a:xfrm>
            <a:off x="10117113" y="648239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1" name="テキスト ボックス 140"/>
          <p:cNvSpPr txBox="1"/>
          <p:nvPr/>
        </p:nvSpPr>
        <p:spPr>
          <a:xfrm>
            <a:off x="10117113" y="686615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2" name="テキスト ボックス 141"/>
          <p:cNvSpPr txBox="1"/>
          <p:nvPr/>
        </p:nvSpPr>
        <p:spPr>
          <a:xfrm>
            <a:off x="10117113" y="7191499"/>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3" name="テキスト ボックス 142"/>
          <p:cNvSpPr txBox="1"/>
          <p:nvPr/>
        </p:nvSpPr>
        <p:spPr>
          <a:xfrm>
            <a:off x="10117113" y="610720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テキスト ボックス 143"/>
          <p:cNvSpPr txBox="1"/>
          <p:nvPr/>
        </p:nvSpPr>
        <p:spPr>
          <a:xfrm>
            <a:off x="11581631" y="6466631"/>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5" name="テキスト ボックス 144"/>
          <p:cNvSpPr txBox="1"/>
          <p:nvPr/>
        </p:nvSpPr>
        <p:spPr>
          <a:xfrm>
            <a:off x="11581630" y="686171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6" name="テキスト ボックス 145"/>
          <p:cNvSpPr txBox="1"/>
          <p:nvPr/>
        </p:nvSpPr>
        <p:spPr>
          <a:xfrm>
            <a:off x="11581628" y="7191498"/>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7" name="テキスト ボックス 146"/>
          <p:cNvSpPr txBox="1"/>
          <p:nvPr/>
        </p:nvSpPr>
        <p:spPr>
          <a:xfrm>
            <a:off x="11581628" y="575333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8" name="テキスト ボックス 147"/>
          <p:cNvSpPr txBox="1"/>
          <p:nvPr/>
        </p:nvSpPr>
        <p:spPr>
          <a:xfrm>
            <a:off x="11590343" y="826913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9" name="テキスト ボックス 148"/>
          <p:cNvSpPr txBox="1"/>
          <p:nvPr/>
        </p:nvSpPr>
        <p:spPr>
          <a:xfrm>
            <a:off x="11581627" y="8773892"/>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0" name="テキスト ボックス 149"/>
          <p:cNvSpPr txBox="1"/>
          <p:nvPr/>
        </p:nvSpPr>
        <p:spPr>
          <a:xfrm>
            <a:off x="11581627" y="7923924"/>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1" name="テキスト ボックス 150"/>
          <p:cNvSpPr txBox="1"/>
          <p:nvPr/>
        </p:nvSpPr>
        <p:spPr>
          <a:xfrm>
            <a:off x="11585987" y="7559703"/>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テキスト ボックス 151"/>
          <p:cNvSpPr txBox="1"/>
          <p:nvPr/>
        </p:nvSpPr>
        <p:spPr>
          <a:xfrm>
            <a:off x="10117113" y="5775477"/>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テキスト ボックス 152"/>
          <p:cNvSpPr txBox="1"/>
          <p:nvPr/>
        </p:nvSpPr>
        <p:spPr>
          <a:xfrm>
            <a:off x="10117113" y="8271599"/>
            <a:ext cx="370075" cy="307777"/>
          </a:xfrm>
          <a:prstGeom prst="rect">
            <a:avLst/>
          </a:prstGeom>
          <a:noFill/>
        </p:spPr>
        <p:txBody>
          <a:bodyPr wrap="square" rtlCol="0">
            <a:spAutoFit/>
          </a:bodyPr>
          <a:lstStyle/>
          <a:p>
            <a:r>
              <a:rPr kumimoji="1" lang="ja-JP" altLang="en-US" sz="14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400" dirty="0">
              <a:solidFill>
                <a:srgbClr val="00B0F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18806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スライド番号プレースホルダー 15"/>
          <p:cNvSpPr>
            <a:spLocks noGrp="1"/>
          </p:cNvSpPr>
          <p:nvPr>
            <p:ph type="sldNum" sz="quarter" idx="12"/>
          </p:nvPr>
        </p:nvSpPr>
        <p:spPr>
          <a:xfrm>
            <a:off x="9797677" y="9125456"/>
            <a:ext cx="2987040" cy="475744"/>
          </a:xfrm>
        </p:spPr>
        <p:txBody>
          <a:bodyPr/>
          <a:lstStyle/>
          <a:p>
            <a:fld id="{9741FA7A-C8FC-43AC-A9E6-3C41ED923A89}" type="slidenum">
              <a:rPr kumimoji="1" lang="ja-JP" altLang="en-US" smtClean="0"/>
              <a:t>5</a:t>
            </a:fld>
            <a:endParaRPr kumimoji="1" lang="ja-JP" altLang="en-US" dirty="0"/>
          </a:p>
        </p:txBody>
      </p:sp>
      <p:sp>
        <p:nvSpPr>
          <p:cNvPr id="136" name="テキスト ボックス 135"/>
          <p:cNvSpPr txBox="1"/>
          <p:nvPr/>
        </p:nvSpPr>
        <p:spPr>
          <a:xfrm>
            <a:off x="0" y="-3745"/>
            <a:ext cx="3735318" cy="369332"/>
          </a:xfrm>
          <a:prstGeom prst="rect">
            <a:avLst/>
          </a:prstGeom>
          <a:noFill/>
        </p:spPr>
        <p:txBody>
          <a:bodyPr wrap="none" rtlCol="0">
            <a:spAutoFit/>
          </a:bodyPr>
          <a:lstStyle/>
          <a:p>
            <a:r>
              <a:rPr kumimoji="1"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５．実証テーマ案（整理後）の概要</a:t>
            </a: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5616560"/>
              </p:ext>
            </p:extLst>
          </p:nvPr>
        </p:nvGraphicFramePr>
        <p:xfrm>
          <a:off x="280120" y="461904"/>
          <a:ext cx="12241360" cy="9003808"/>
        </p:xfrm>
        <a:graphic>
          <a:graphicData uri="http://schemas.openxmlformats.org/drawingml/2006/table">
            <a:tbl>
              <a:tblPr firstRow="1" bandRow="1">
                <a:tableStyleId>{5C22544A-7EE6-4342-B048-85BDC9FD1C3A}</a:tableStyleId>
              </a:tblPr>
              <a:tblGrid>
                <a:gridCol w="1224136"/>
                <a:gridCol w="1584176"/>
                <a:gridCol w="1728192"/>
                <a:gridCol w="4320480"/>
                <a:gridCol w="3384376"/>
              </a:tblGrid>
              <a:tr h="370840">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テーマ</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現在の課題</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実証で明らかにすること</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実証方法</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活用するデータの例</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447576">
                <a:tc>
                  <a:txBody>
                    <a:bodyPr/>
                    <a:lstStyle/>
                    <a:p>
                      <a:pPr algn="ctr"/>
                      <a:r>
                        <a:rPr kumimoji="1" lang="zh-TW" altLang="en-US" sz="1050" b="1" dirty="0" smtClean="0">
                          <a:latin typeface="Meiryo UI" panose="020B0604030504040204" pitchFamily="50" charset="-128"/>
                          <a:ea typeface="Meiryo UI" panose="020B0604030504040204" pitchFamily="50" charset="-128"/>
                          <a:cs typeface="Meiryo UI" panose="020B0604030504040204" pitchFamily="50" charset="-128"/>
                        </a:rPr>
                        <a:t>外国人旅行者</a:t>
                      </a:r>
                      <a:endParaRPr kumimoji="1" lang="en-US" altLang="zh-TW" sz="105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zh-TW" altLang="en-US" sz="1050" b="1" dirty="0" smtClean="0">
                          <a:latin typeface="Meiryo UI" panose="020B0604030504040204" pitchFamily="50" charset="-128"/>
                          <a:ea typeface="Meiryo UI" panose="020B0604030504040204" pitchFamily="50" charset="-128"/>
                          <a:cs typeface="Meiryo UI" panose="020B0604030504040204" pitchFamily="50" charset="-128"/>
                        </a:rPr>
                        <a:t>受入環境整備</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・外国語での情報提供が不十分。</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・外国語で接客できるスタッフが不足。</a:t>
                      </a:r>
                      <a:endParaRPr kumimoji="1" lang="zh-TW" altLang="en-US"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・訪日外国人が、国際空港に着いてから目的地や宿泊地までの、円滑な移動や活動を支援するための、情報サービスの可能性と必要な情報を明らかにする。</a:t>
                      </a:r>
                      <a:endParaRPr kumimoji="1" lang="zh-TW" altLang="en-US"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・国際空港で、外国人モニターにスマートフォンを利用した</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外国人向け「パーソナルアシスタント」（仮称）</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を貸し出し、目的地まで利用してもらう</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。各自が保有するスマートフォン等にアプリを入れて利用することも検討。</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・機能は、移動案内（道路、公共交通機関など）、施設・観光・イベント案内、カメラや音声認識を利用した自動翻訳、料金決済など。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・サービス構築時の情報利用制約や、外国人モニターの評価などをもとに、商用化に向けた課題を明らかにする。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2017</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年の冬季アジア大会（札幌）で本格試行し、</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年のラグビーワールドカップ日本大会での本格利用を目指す。</a:t>
                      </a:r>
                      <a:endParaRPr kumimoji="1" lang="zh-TW" altLang="en-US"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・移動案内（地図、公共交通機関利用など）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・観光施設案内（内容、アクセス、営業時間、所要時間、料金、評判・口コミ情報など）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・イベント案内（内容、会場、開始・終了時間、料金、</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SNS</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情報など）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・宿泊・店舗案内（飲食、物販、サービスなど）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・困った時（病院、警察など）</a:t>
                      </a:r>
                    </a:p>
                  </a:txBody>
                  <a:tcPr anchor="ctr"/>
                </a:tc>
              </a:tr>
              <a:tr h="1026328">
                <a:tc>
                  <a:txBody>
                    <a:bodyPr/>
                    <a:lstStyle/>
                    <a:p>
                      <a:pPr algn="ctr"/>
                      <a:r>
                        <a:rPr kumimoji="1" lang="ja-JP" altLang="en-US" sz="1050" b="1"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者への</a:t>
                      </a:r>
                      <a:endParaRPr kumimoji="1" lang="en-US" altLang="ja-JP" sz="105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理解・環境整備</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・公共交通機関や公共施設などのバリアフリー化が進みつつあるものの、必ずしも十分ではない。</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・点から線・面での整備と情報提供が必要。</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128016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者に対する周囲の人やサービススタッフの理解が不十分。</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者が、原則介助なしに街を移動し活動できるようにするための、情報サービスの可能性と必要な情報を明らかにする。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者モニターにスマートフォンを利用した</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障がい者向け「パーソナルアシスタント」（仮称）</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を貸し出し、街の中で利用してもらう</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。各自が保有するスマートフォン等にアプリを入れて利用することも検討。</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・障がいの種類によって、必要な機能や情報は異なる。まずは、車いす利用者、視覚障害者（全盲・弱視・色覚障害）、聴覚障害者を対象とした機能を盛り込む。</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128016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・サービス構築時の情報利用制約や、モニターの評価などをもとに、商用化に向けた課題を明らかにする。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marR="0" indent="-85725" algn="l" defTabSz="128016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年のパラリンピックでの本格利用を目指す。</a:t>
                      </a:r>
                      <a:endParaRPr kumimoji="1" lang="zh-TW" altLang="en-US"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err="1" smtClean="0">
                          <a:latin typeface="Meiryo UI" panose="020B0604030504040204" pitchFamily="50" charset="-128"/>
                          <a:ea typeface="Meiryo UI" panose="020B0604030504040204" pitchFamily="50" charset="-128"/>
                          <a:cs typeface="Meiryo UI" panose="020B0604030504040204" pitchFamily="50" charset="-128"/>
                        </a:rPr>
                        <a:t>障がい</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別のアクセス支援情報（車いすで利用しやすい経路、多機能トイレの位置、案内所の位置など）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・障害別のコミュニケーションサポートに必要な情報</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492716">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海外への和食や</a:t>
                      </a:r>
                      <a:endParaRPr kumimoji="1" lang="en-US" altLang="ja-JP" sz="1050" b="1"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食文化の</a:t>
                      </a:r>
                      <a:r>
                        <a:rPr kumimoji="1" lang="en-US" altLang="ja-JP" sz="1050" b="1" dirty="0" smtClean="0">
                          <a:latin typeface="Meiryo UI" panose="020B0604030504040204" pitchFamily="50" charset="-128"/>
                          <a:ea typeface="Meiryo UI" panose="020B0604030504040204" pitchFamily="50" charset="-128"/>
                          <a:cs typeface="Meiryo UI" panose="020B0604030504040204" pitchFamily="50" charset="-128"/>
                        </a:rPr>
                        <a:t>PR</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・訪日観光客増や、農産物・食品の輸出促進のためには、和食や日本の生活文化に関する情報発信の強化が必要。</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marR="0" indent="-85725" algn="l" defTabSz="128016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・オープンデータの持つ情報拡散性をうまく活用して、海外に和食や日本文化を</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PR</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する方法の可能性を明らかにする。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・単体の情報ではなく、相手に合わせて編集して届けることが必要。コンテンツに魅力がなければ、オープンデータにしても拡散されない。</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・個々の素材がオープンデータであることはもちろん、編集した情報もオープンデータとして提供されることが望ましい。（各国語に翻訳されて拡散できる。）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・和食や日本文化に関する情報のうち、オープンデータで公開可能なものを収集するとともに、新たな素材を作成。</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・これらを活用した</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「和食と日本文化を伝えるコンテスト」（仮称）</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を開催。</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・海外からの参加も募る。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・和食（食材、レシピ、器、調理器具など）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・食文化・生活文化（歴史、地域・風土、外国人の体験記など）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・店舗情報（日本食レストラン、日本食材や器・調理器具などを購入できる店など）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008112">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都市イメージ向上・転入促進</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・引っ越しや家を購入する際、住む場所を調べるのに、必ずしも十分な情報が提供されていない。</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・引越し先や不動産を探す際、どのような情報があると便利・有効かを明らかにする。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住む場所を、複数の候補で比較検討できるウェブサイト</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を構築・試験公開して、利用者の意見を収集し、必要な情報と、現在の情報入手上の課題を明らかにする。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・駅からの距離や価格・家賃、間取りだけでなく、各種サービスの充実度や、緑などの生活環境、防災面なども比較できるようにする。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・生活利便情報（公共交通利用条件、店舗・医療機関などの位置・利用可能時間など）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・生活環境情報（公園・緑地、学校、図書館など）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・行政サービス情報（自治体間比較、待機児童など）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・防災情報（地質情報、ハザードマップ、避難所情報など）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961736">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ヘルスケア</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・国民一人ひとりの健康意識を高め、健康寿命を延伸する必要がある。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・各自の身体状況や行動特性などに応じた、健康意識向上などへの効果的な介入方法を明らかにする。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・スマートフォンを利用して、</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身体状況や生活状況の可視化や、行動特性に応じたアドバイスなどを行うサービス</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を提供し、健康に対する意識向上や健康増進活動への取り組み向上効果を検証する。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・各自の身体情報（体重、血圧など）、生活情報（食事、活動量など）、行動特性（行動経済学に基づく特性分類など）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・上記に応じた健康に関する情報</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・上記を収集・分析してベンチマークとして活用</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078308">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産業・技術開発</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・より多くの知恵を集め、研究開発などを加速するためには、オープンイノベーションの取り組みが必要。</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・分野やテーマを特定して、関連するデータや研究成果などを公開し、オープンな環境での分析・研究の可能性と課題を明らかにする。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・「環境マネジメント」または「公共インフラ管理」などをテーマとして、プライバシーに十分配慮した上で、各種計測データや、これまでの研究成果などをインターネット上で公開し、</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オープンな環境での研究開発活動</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を行ない、可能性と本格化するための課題を明らかにする。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・環境マネジメント：</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HEMS</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などの家庭のデータ、プローブ情報、気象情報、イベント情報、各種センサー情報など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・公共インフラ管理：公共インフラのセンサー情報、プローブ情報、点検データ、補修計画など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r h="1028856">
                <a:tc>
                  <a:txBody>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教育・人材育成</a:t>
                      </a: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・国際化に対応できる人材やプログラミングができる人材不足が懸念される。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・小学生を対象に、英語によるプレゼンテーションと、プログラミング教育プログラムを提供し、効果や課題を明らかにする。</a:t>
                      </a:r>
                      <a:endParaRPr kumimoji="1" lang="ja-JP" altLang="en-US" sz="1050" dirty="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・小学生を対象に、</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自分が住む地域の魅力を外国人に英語で伝えるプレゼンテーションプログラム</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を提供し、効果や全国展開に向けた課題を検証する。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・小学生を対象に、</a:t>
                      </a:r>
                      <a:r>
                        <a:rPr kumimoji="1" lang="ja-JP" altLang="en-US" sz="1050" b="1" u="sng"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コンピュータプログラミング教育</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を提供し、効果や全国展開に向けた課題を検証する。</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・地域の魅力を伝えるための素材（地図、歴史的文書、写真、動画など）</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85725" indent="-85725" algn="l"/>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・サンプルプログラム</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Tree>
    <p:extLst>
      <p:ext uri="{BB962C8B-B14F-4D97-AF65-F5344CB8AC3E}">
        <p14:creationId xmlns:p14="http://schemas.microsoft.com/office/powerpoint/2010/main" val="36784281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2054</TotalTime>
  <Words>4076</Words>
  <Application>Microsoft Office PowerPoint</Application>
  <PresentationFormat>A3 297x420 mm</PresentationFormat>
  <Paragraphs>426</Paragraphs>
  <Slides>5</Slides>
  <Notes>0</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村上　文洋</dc:creator>
  <cp:lastModifiedBy>村上　文洋</cp:lastModifiedBy>
  <cp:revision>217</cp:revision>
  <cp:lastPrinted>2015-02-25T12:18:27Z</cp:lastPrinted>
  <dcterms:created xsi:type="dcterms:W3CDTF">2015-02-17T11:32:52Z</dcterms:created>
  <dcterms:modified xsi:type="dcterms:W3CDTF">2015-03-19T13:30:22Z</dcterms:modified>
</cp:coreProperties>
</file>