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2"/>
  </p:notesMasterIdLst>
  <p:handoutMasterIdLst>
    <p:handoutMasterId r:id="rId13"/>
  </p:handoutMasterIdLst>
  <p:sldIdLst>
    <p:sldId id="257" r:id="rId2"/>
    <p:sldId id="275" r:id="rId3"/>
    <p:sldId id="282" r:id="rId4"/>
    <p:sldId id="279" r:id="rId5"/>
    <p:sldId id="283" r:id="rId6"/>
    <p:sldId id="284" r:id="rId7"/>
    <p:sldId id="285" r:id="rId8"/>
    <p:sldId id="287" r:id="rId9"/>
    <p:sldId id="288" r:id="rId10"/>
    <p:sldId id="264" r:id="rId11"/>
  </p:sldIdLst>
  <p:sldSz cx="9906000" cy="6858000" type="A4"/>
  <p:notesSz cx="6735763" cy="98663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8" autoAdjust="0"/>
    <p:restoredTop sz="99566" autoAdjust="0"/>
  </p:normalViewPr>
  <p:slideViewPr>
    <p:cSldViewPr>
      <p:cViewPr varScale="1">
        <p:scale>
          <a:sx n="89" d="100"/>
          <a:sy n="89" d="100"/>
        </p:scale>
        <p:origin x="780" y="84"/>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09"/>
        <p:guide pos="21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19750" y="9376067"/>
            <a:ext cx="2916019" cy="490252"/>
          </a:xfrm>
          <a:prstGeom prst="rect">
            <a:avLst/>
          </a:prstGeom>
          <a:noFill/>
          <a:ln w="9525">
            <a:noFill/>
            <a:miter lim="800000"/>
            <a:headEnd/>
            <a:tailEnd/>
          </a:ln>
          <a:effectLst/>
        </p:spPr>
        <p:txBody>
          <a:bodyPr vert="horz" wrap="square" lIns="94653" tIns="47329" rIns="94653" bIns="47329" numCol="1" anchor="b" anchorCtr="0" compatLnSpc="1">
            <a:prstTxWarp prst="textNoShape">
              <a:avLst/>
            </a:prstTxWarp>
          </a:bodyPr>
          <a:lstStyle>
            <a:lvl1pPr algn="r" defTabSz="947072">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2" y="3"/>
            <a:ext cx="2916019" cy="490252"/>
          </a:xfrm>
          <a:prstGeom prst="rect">
            <a:avLst/>
          </a:prstGeom>
          <a:noFill/>
          <a:ln w="12700" cap="sq">
            <a:noFill/>
            <a:miter lim="800000"/>
            <a:headEnd type="none" w="sm" len="sm"/>
            <a:tailEnd type="none" w="sm" len="sm"/>
          </a:ln>
          <a:effectLst/>
        </p:spPr>
        <p:txBody>
          <a:bodyPr vert="horz" wrap="none" lIns="94653" tIns="47329" rIns="94653" bIns="47329" numCol="1" anchor="ctr" anchorCtr="0" compatLnSpc="1">
            <a:prstTxWarp prst="textNoShape">
              <a:avLst/>
            </a:prstTxWarp>
          </a:bodyPr>
          <a:lstStyle>
            <a:lvl1pPr algn="l" defTabSz="947072">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19750" y="3"/>
            <a:ext cx="2916019" cy="490252"/>
          </a:xfrm>
          <a:prstGeom prst="rect">
            <a:avLst/>
          </a:prstGeom>
          <a:noFill/>
          <a:ln w="12700" cap="sq">
            <a:noFill/>
            <a:miter lim="800000"/>
            <a:headEnd type="none" w="sm" len="sm"/>
            <a:tailEnd type="none" w="sm" len="sm"/>
          </a:ln>
          <a:effectLst/>
        </p:spPr>
        <p:txBody>
          <a:bodyPr vert="horz" wrap="none" lIns="94653" tIns="47329" rIns="94653" bIns="47329" numCol="1" anchor="ctr" anchorCtr="0" compatLnSpc="1">
            <a:prstTxWarp prst="textNoShape">
              <a:avLst/>
            </a:prstTxWarp>
          </a:bodyPr>
          <a:lstStyle>
            <a:lvl1pPr algn="r" defTabSz="947072">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695325" y="739775"/>
            <a:ext cx="5345113" cy="37020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99208" y="4686506"/>
            <a:ext cx="4937350" cy="4441374"/>
          </a:xfrm>
          <a:prstGeom prst="rect">
            <a:avLst/>
          </a:prstGeom>
          <a:noFill/>
          <a:ln w="12700" cap="sq">
            <a:noFill/>
            <a:miter lim="800000"/>
            <a:headEnd type="none" w="sm" len="sm"/>
            <a:tailEnd type="none" w="sm" len="sm"/>
          </a:ln>
          <a:effectLst/>
        </p:spPr>
        <p:txBody>
          <a:bodyPr vert="horz" wrap="none" lIns="94653" tIns="47329" rIns="94653" bIns="47329"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2" y="9376067"/>
            <a:ext cx="2916019" cy="490252"/>
          </a:xfrm>
          <a:prstGeom prst="rect">
            <a:avLst/>
          </a:prstGeom>
          <a:noFill/>
          <a:ln w="12700" cap="sq">
            <a:noFill/>
            <a:miter lim="800000"/>
            <a:headEnd type="none" w="sm" len="sm"/>
            <a:tailEnd type="none" w="sm" len="sm"/>
          </a:ln>
          <a:effectLst/>
        </p:spPr>
        <p:txBody>
          <a:bodyPr vert="horz" wrap="none" lIns="94653" tIns="47329" rIns="94653" bIns="47329" numCol="1" anchor="b" anchorCtr="0" compatLnSpc="1">
            <a:prstTxWarp prst="textNoShape">
              <a:avLst/>
            </a:prstTxWarp>
          </a:bodyPr>
          <a:lstStyle>
            <a:lvl1pPr algn="l" defTabSz="947072">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19750" y="9376067"/>
            <a:ext cx="2916019" cy="490252"/>
          </a:xfrm>
          <a:prstGeom prst="rect">
            <a:avLst/>
          </a:prstGeom>
          <a:noFill/>
          <a:ln w="12700" cap="sq">
            <a:noFill/>
            <a:miter lim="800000"/>
            <a:headEnd type="none" w="sm" len="sm"/>
            <a:tailEnd type="none" w="sm" len="sm"/>
          </a:ln>
          <a:effectLst/>
        </p:spPr>
        <p:txBody>
          <a:bodyPr vert="horz" wrap="none" lIns="94653" tIns="47329" rIns="94653" bIns="47329" numCol="1" anchor="b" anchorCtr="0" compatLnSpc="1">
            <a:prstTxWarp prst="textNoShape">
              <a:avLst/>
            </a:prstTxWarp>
          </a:bodyPr>
          <a:lstStyle>
            <a:lvl1pPr algn="r" defTabSz="947072">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2015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r>
              <a:rPr lang="en-US" altLang="ja-JP" sz="2000" smtClean="0"/>
              <a:t>2015.03.03</a:t>
            </a:r>
            <a:endParaRPr lang="en-US" altLang="ja-JP" sz="2000" dirty="0" smtClean="0"/>
          </a:p>
        </p:txBody>
      </p:sp>
      <p:sp>
        <p:nvSpPr>
          <p:cNvPr id="3" name="タイトル 2"/>
          <p:cNvSpPr>
            <a:spLocks noGrp="1"/>
          </p:cNvSpPr>
          <p:nvPr>
            <p:ph type="ctrTitle" sz="quarter"/>
          </p:nvPr>
        </p:nvSpPr>
        <p:spPr>
          <a:xfrm>
            <a:off x="2792760" y="3012674"/>
            <a:ext cx="6912767" cy="560343"/>
          </a:xfrm>
        </p:spPr>
        <p:txBody>
          <a:bodyPr anchor="t" anchorCtr="0"/>
          <a:lstStyle/>
          <a:p>
            <a:r>
              <a:rPr lang="ja-JP" altLang="en-US" dirty="0" smtClean="0">
                <a:latin typeface="メイリオ" pitchFamily="50" charset="-128"/>
                <a:ea typeface="メイリオ" pitchFamily="50" charset="-128"/>
                <a:cs typeface="メイリオ" pitchFamily="50" charset="-128"/>
              </a:rPr>
              <a:t>次年度テーマの検討</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a:t>
            </a:r>
            <a:r>
              <a:rPr kumimoji="1" lang="en-US" altLang="ja-JP" dirty="0" smtClean="0"/>
              <a:t>3</a:t>
            </a:r>
            <a:r>
              <a:rPr kumimoji="1" lang="ja-JP" altLang="en-US" dirty="0" smtClean="0"/>
              <a:t>回技術委員会資料</a:t>
            </a:r>
            <a:endParaRPr kumimoji="1" lang="ja-JP" altLang="en-US" dirty="0"/>
          </a:p>
        </p:txBody>
      </p:sp>
      <p:sp>
        <p:nvSpPr>
          <p:cNvPr id="8" name="テキスト プレースホルダー 7"/>
          <p:cNvSpPr>
            <a:spLocks noGrp="1"/>
          </p:cNvSpPr>
          <p:nvPr>
            <p:ph type="body" sz="quarter" idx="11"/>
          </p:nvPr>
        </p:nvSpPr>
        <p:spPr/>
        <p:txBody>
          <a:bodyPr anchor="ctr" anchorCtr="0"/>
          <a:lstStyle/>
          <a:p>
            <a:r>
              <a:rPr kumimoji="1" lang="ja-JP" altLang="en-US" dirty="0" smtClean="0"/>
              <a:t>資料</a:t>
            </a:r>
            <a:r>
              <a:rPr lang="en-US" altLang="ja-JP" dirty="0"/>
              <a:t>3</a:t>
            </a:r>
            <a:r>
              <a:rPr kumimoji="1" lang="en-US" altLang="ja-JP" dirty="0" smtClean="0"/>
              <a:t>-2</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前回の委員会で候補となったテーマ</a:t>
            </a:r>
            <a:endParaRPr kumimoji="1" lang="ja-JP" altLang="en-US" dirty="0"/>
          </a:p>
        </p:txBody>
      </p:sp>
      <p:sp>
        <p:nvSpPr>
          <p:cNvPr id="3" name="コンテンツ プレースホルダー 2"/>
          <p:cNvSpPr>
            <a:spLocks noGrp="1"/>
          </p:cNvSpPr>
          <p:nvPr>
            <p:ph idx="1"/>
          </p:nvPr>
        </p:nvSpPr>
        <p:spPr>
          <a:xfrm>
            <a:off x="351414" y="1143000"/>
            <a:ext cx="9282106" cy="5268127"/>
          </a:xfrm>
        </p:spPr>
        <p:txBody>
          <a:bodyPr>
            <a:normAutofit/>
          </a:bodyPr>
          <a:lstStyle/>
          <a:p>
            <a:pPr marL="457200" indent="-457200">
              <a:buFont typeface="+mj-lt"/>
              <a:buAutoNum type="arabicPeriod"/>
            </a:pPr>
            <a:r>
              <a:rPr kumimoji="1" lang="ja-JP" altLang="en-US" dirty="0" smtClean="0"/>
              <a:t>オープンデータの利活用に関する技術整理</a:t>
            </a:r>
          </a:p>
          <a:p>
            <a:pPr lvl="1"/>
            <a:r>
              <a:rPr kumimoji="1" lang="ja-JP" altLang="en-US" dirty="0" smtClean="0"/>
              <a:t>利用ガイド</a:t>
            </a:r>
          </a:p>
          <a:p>
            <a:pPr lvl="2"/>
            <a:r>
              <a:rPr kumimoji="1" lang="ja-JP" altLang="en-US" dirty="0" smtClean="0"/>
              <a:t>複数のシナリオを想定し、それを実現するためのデータの検索・取得・加工の手順を解説したガイド</a:t>
            </a:r>
          </a:p>
          <a:p>
            <a:pPr lvl="3"/>
            <a:r>
              <a:rPr kumimoji="1" lang="ja-JP" altLang="en-US" dirty="0" smtClean="0"/>
              <a:t>サンプルプログラムを含む</a:t>
            </a:r>
            <a:r>
              <a:rPr kumimoji="1" lang="en-US" altLang="ja-JP" dirty="0" smtClean="0"/>
              <a:t>: </a:t>
            </a:r>
            <a:r>
              <a:rPr kumimoji="1" lang="ja-JP" altLang="en-US" dirty="0" smtClean="0"/>
              <a:t>サンプルコードや地理空間情報の扱い方</a:t>
            </a:r>
            <a:endParaRPr kumimoji="1" lang="en-US" altLang="ja-JP" dirty="0" smtClean="0"/>
          </a:p>
          <a:p>
            <a:pPr lvl="1"/>
            <a:r>
              <a:rPr kumimoji="1" lang="ja-JP" altLang="en-US" dirty="0" smtClean="0"/>
              <a:t>ツールのカタログ</a:t>
            </a:r>
          </a:p>
          <a:p>
            <a:pPr lvl="2"/>
            <a:r>
              <a:rPr kumimoji="1" lang="ja-JP" altLang="en-US" dirty="0" smtClean="0"/>
              <a:t>オープンデータの利活用に有用なツールを集めたもの</a:t>
            </a:r>
          </a:p>
          <a:p>
            <a:pPr lvl="3"/>
            <a:r>
              <a:rPr kumimoji="1" lang="ja-JP" altLang="en-US" dirty="0" smtClean="0"/>
              <a:t>データの分析ツール・加工ツールなど</a:t>
            </a:r>
          </a:p>
          <a:p>
            <a:pPr lvl="3"/>
            <a:r>
              <a:rPr kumimoji="1" lang="ja-JP" altLang="en-US" dirty="0" smtClean="0"/>
              <a:t>提供されている機能の概要・利用方法・入手先・有償である場合は価格または問い合わせ先</a:t>
            </a:r>
          </a:p>
          <a:p>
            <a:pPr marL="457200" indent="-457200">
              <a:buFont typeface="+mj-lt"/>
              <a:buAutoNum type="arabicPeriod"/>
            </a:pPr>
            <a:r>
              <a:rPr kumimoji="1" lang="ja-JP" altLang="en-US" dirty="0" smtClean="0"/>
              <a:t>オープンデータの提供に関する技術整理</a:t>
            </a:r>
          </a:p>
          <a:p>
            <a:pPr lvl="1"/>
            <a:r>
              <a:rPr kumimoji="1" lang="ja-JP" altLang="en-US" dirty="0" smtClean="0"/>
              <a:t>発信用ツールの選択・利用に関する手引き</a:t>
            </a:r>
          </a:p>
          <a:p>
            <a:pPr lvl="1"/>
            <a:r>
              <a:rPr kumimoji="1" lang="ja-JP" altLang="en-US" dirty="0" smtClean="0"/>
              <a:t>ツール群</a:t>
            </a:r>
          </a:p>
          <a:p>
            <a:pPr marL="457200" indent="-457200">
              <a:buFont typeface="+mj-lt"/>
              <a:buAutoNum type="arabicPeriod"/>
            </a:pPr>
            <a:r>
              <a:rPr kumimoji="1" lang="ja-JP" altLang="en-US" dirty="0" smtClean="0"/>
              <a:t>講習会</a:t>
            </a:r>
            <a:r>
              <a:rPr kumimoji="1" lang="ja-JP" altLang="en-US" dirty="0" smtClean="0"/>
              <a:t>の実施</a:t>
            </a:r>
            <a:endParaRPr kumimoji="1" lang="ja-JP" altLang="en-US" dirty="0" smtClean="0"/>
          </a:p>
          <a:p>
            <a:pPr marL="457200" indent="-457200">
              <a:buFont typeface="+mj-lt"/>
              <a:buAutoNum type="arabicPeriod"/>
            </a:pPr>
            <a:r>
              <a:rPr kumimoji="1" lang="ja-JP" altLang="en-US" dirty="0" smtClean="0"/>
              <a:t>開発支援</a:t>
            </a:r>
            <a:endParaRPr kumimoji="1" lang="ja-JP" altLang="en-US" dirty="0" smtClean="0"/>
          </a:p>
          <a:p>
            <a:pPr marL="457200" indent="-457200">
              <a:buFont typeface="+mj-lt"/>
              <a:buAutoNum type="arabicPeriod"/>
            </a:pPr>
            <a:r>
              <a:rPr kumimoji="1" lang="ja-JP" altLang="en-US" dirty="0" smtClean="0"/>
              <a:t>国際標準化活動</a:t>
            </a:r>
            <a:endParaRPr kumimoji="1" lang="ja-JP" altLang="en-US" dirty="0">
              <a:solidFill>
                <a:schemeClr val="tx1">
                  <a:lumMod val="75000"/>
                </a:schemeClr>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18907668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候補テーマから抽出したプロジェクト</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kumimoji="1" lang="ja-JP" altLang="en-US" dirty="0" smtClean="0"/>
              <a:t>オープンデータガイド（活用編）の</a:t>
            </a:r>
            <a:r>
              <a:rPr kumimoji="1" lang="ja-JP" altLang="en-US" dirty="0" smtClean="0"/>
              <a:t>作成</a:t>
            </a:r>
          </a:p>
          <a:p>
            <a:pPr marL="457200" indent="-457200">
              <a:buFont typeface="+mj-lt"/>
              <a:buAutoNum type="arabicPeriod"/>
            </a:pPr>
            <a:r>
              <a:rPr lang="ja-JP" altLang="en-US" dirty="0" smtClean="0"/>
              <a:t>オープンデータガイド（提供編）の</a:t>
            </a:r>
            <a:r>
              <a:rPr lang="ja-JP" altLang="en-US" dirty="0"/>
              <a:t>メンテナンス</a:t>
            </a:r>
          </a:p>
          <a:p>
            <a:pPr marL="457200" indent="-457200">
              <a:buFont typeface="+mj-lt"/>
              <a:buAutoNum type="arabicPeriod"/>
            </a:pPr>
            <a:r>
              <a:rPr kumimoji="1" lang="ja-JP" altLang="en-US" dirty="0" smtClean="0"/>
              <a:t>ツール集の作成</a:t>
            </a:r>
          </a:p>
          <a:p>
            <a:pPr marL="457200" indent="-457200">
              <a:buFont typeface="+mj-lt"/>
              <a:buAutoNum type="arabicPeriod"/>
            </a:pPr>
            <a:r>
              <a:rPr lang="ja-JP" altLang="en-US" dirty="0" smtClean="0"/>
              <a:t>講習会用テキスト作成</a:t>
            </a:r>
          </a:p>
          <a:p>
            <a:pPr marL="457200" indent="-457200">
              <a:buFont typeface="+mj-lt"/>
              <a:buAutoNum type="arabicPeriod"/>
            </a:pPr>
            <a:r>
              <a:rPr lang="ja-JP" altLang="en-US" dirty="0" smtClean="0"/>
              <a:t>国際</a:t>
            </a:r>
            <a:r>
              <a:rPr lang="ja-JP" altLang="en-US" dirty="0"/>
              <a:t>標準化活動</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30700192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1. </a:t>
            </a:r>
            <a:r>
              <a:rPr kumimoji="1" lang="ja-JP" altLang="en-US" dirty="0" smtClean="0"/>
              <a:t>オープンデータガイド（活用編）の</a:t>
            </a:r>
            <a:r>
              <a:rPr kumimoji="1" lang="ja-JP" altLang="en-US" dirty="0" smtClean="0"/>
              <a:t>作成</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プロジェクト概要</a:t>
            </a:r>
          </a:p>
          <a:p>
            <a:pPr lvl="1"/>
            <a:r>
              <a:rPr lang="ja-JP" altLang="en-US" dirty="0"/>
              <a:t>オープンデータを利用して課題を解決</a:t>
            </a:r>
            <a:r>
              <a:rPr lang="ja-JP" altLang="en-US" dirty="0" smtClean="0"/>
              <a:t>するために必要なデータ</a:t>
            </a:r>
            <a:r>
              <a:rPr lang="ja-JP" altLang="en-US" dirty="0"/>
              <a:t>の検索・取得・</a:t>
            </a:r>
            <a:r>
              <a:rPr lang="ja-JP" altLang="en-US" dirty="0" smtClean="0"/>
              <a:t>加工方法を、実例に基づいて解説するガイドを作成する。</a:t>
            </a:r>
          </a:p>
          <a:p>
            <a:pPr lvl="1"/>
            <a:r>
              <a:rPr kumimoji="1" lang="ja-JP" altLang="en-US" dirty="0" smtClean="0"/>
              <a:t>解説にはサンプルプログラムを添付する。</a:t>
            </a:r>
          </a:p>
          <a:p>
            <a:r>
              <a:rPr kumimoji="1" lang="ja-JP" altLang="en-US" dirty="0" smtClean="0"/>
              <a:t>実現に必要なタスク</a:t>
            </a:r>
          </a:p>
          <a:p>
            <a:pPr marL="698500" lvl="1" indent="-342900">
              <a:buFont typeface="+mj-lt"/>
              <a:buAutoNum type="arabicPeriod"/>
            </a:pPr>
            <a:r>
              <a:rPr kumimoji="1" lang="ja-JP" altLang="en-US" dirty="0" smtClean="0"/>
              <a:t>シナリオの設定</a:t>
            </a:r>
          </a:p>
          <a:p>
            <a:pPr lvl="2"/>
            <a:r>
              <a:rPr kumimoji="1" lang="ja-JP" altLang="en-US" dirty="0" smtClean="0"/>
              <a:t>オープンデータの取得先数による分類</a:t>
            </a:r>
          </a:p>
          <a:p>
            <a:pPr lvl="3"/>
            <a:r>
              <a:rPr kumimoji="1" lang="ja-JP" altLang="en-US" dirty="0" smtClean="0"/>
              <a:t>基本編</a:t>
            </a:r>
            <a:r>
              <a:rPr kumimoji="1" lang="en-US" altLang="ja-JP" dirty="0" smtClean="0"/>
              <a:t>: 1</a:t>
            </a:r>
            <a:r>
              <a:rPr kumimoji="1" lang="ja-JP" altLang="en-US" dirty="0" err="1" smtClean="0"/>
              <a:t>つの</a:t>
            </a:r>
            <a:r>
              <a:rPr lang="ja-JP" altLang="en-US" dirty="0"/>
              <a:t>組織が提供するオープンデータを活用する</a:t>
            </a:r>
            <a:r>
              <a:rPr lang="ja-JP" altLang="en-US" dirty="0" smtClean="0"/>
              <a:t>シナリオ（</a:t>
            </a:r>
            <a:r>
              <a:rPr lang="en-US" altLang="ja-JP" dirty="0" smtClean="0"/>
              <a:t>6</a:t>
            </a:r>
            <a:r>
              <a:rPr lang="ja-JP" altLang="en-US" dirty="0" smtClean="0"/>
              <a:t>～</a:t>
            </a:r>
            <a:r>
              <a:rPr lang="en-US" altLang="ja-JP" dirty="0" smtClean="0"/>
              <a:t>8</a:t>
            </a:r>
            <a:r>
              <a:rPr lang="ja-JP" altLang="en-US" dirty="0" smtClean="0"/>
              <a:t>件程度）</a:t>
            </a:r>
          </a:p>
          <a:p>
            <a:pPr lvl="4"/>
            <a:r>
              <a:rPr lang="en-US" altLang="ja-JP" dirty="0" smtClean="0"/>
              <a:t>DATA.GO.JP</a:t>
            </a:r>
            <a:r>
              <a:rPr lang="ja-JP" altLang="en-US" dirty="0" smtClean="0"/>
              <a:t>や次世代統計利用システムなど</a:t>
            </a:r>
            <a:endParaRPr kumimoji="1" lang="ja-JP" altLang="en-US" dirty="0" smtClean="0"/>
          </a:p>
          <a:p>
            <a:pPr lvl="3"/>
            <a:r>
              <a:rPr kumimoji="1" lang="ja-JP" altLang="en-US" dirty="0" smtClean="0"/>
              <a:t>応用編</a:t>
            </a:r>
            <a:r>
              <a:rPr kumimoji="1" lang="en-US" altLang="ja-JP" dirty="0" smtClean="0"/>
              <a:t>: </a:t>
            </a:r>
            <a:r>
              <a:rPr kumimoji="1" lang="ja-JP" altLang="en-US" dirty="0" smtClean="0"/>
              <a:t>複数の組織が提供するオープンデータを活用するシナリオ</a:t>
            </a:r>
            <a:r>
              <a:rPr lang="ja-JP" altLang="en-US" dirty="0" smtClean="0"/>
              <a:t>（</a:t>
            </a:r>
            <a:r>
              <a:rPr lang="en-US" altLang="ja-JP" dirty="0" smtClean="0"/>
              <a:t>4</a:t>
            </a:r>
            <a:r>
              <a:rPr lang="ja-JP" altLang="en-US" dirty="0" smtClean="0"/>
              <a:t>～</a:t>
            </a:r>
            <a:r>
              <a:rPr lang="en-US" altLang="ja-JP" dirty="0" smtClean="0"/>
              <a:t>5</a:t>
            </a:r>
            <a:r>
              <a:rPr lang="ja-JP" altLang="en-US" dirty="0" smtClean="0"/>
              <a:t>件</a:t>
            </a:r>
            <a:r>
              <a:rPr lang="ja-JP" altLang="en-US" dirty="0"/>
              <a:t>程度）</a:t>
            </a:r>
            <a:endParaRPr kumimoji="1" lang="ja-JP" altLang="en-US" dirty="0" smtClean="0"/>
          </a:p>
          <a:p>
            <a:pPr lvl="3"/>
            <a:r>
              <a:rPr kumimoji="1" lang="ja-JP" altLang="en-US" dirty="0" smtClean="0"/>
              <a:t>発展編</a:t>
            </a:r>
            <a:r>
              <a:rPr kumimoji="1" lang="en-US" altLang="ja-JP" dirty="0" smtClean="0"/>
              <a:t>: </a:t>
            </a:r>
            <a:r>
              <a:rPr kumimoji="1" lang="ja-JP" altLang="en-US" dirty="0" smtClean="0"/>
              <a:t>海外のオープンデータをマッシュアップさせるシナリオ</a:t>
            </a:r>
            <a:r>
              <a:rPr lang="ja-JP" altLang="en-US" dirty="0" smtClean="0"/>
              <a:t>（</a:t>
            </a:r>
            <a:r>
              <a:rPr lang="en-US" altLang="ja-JP" dirty="0" smtClean="0"/>
              <a:t>1</a:t>
            </a:r>
            <a:r>
              <a:rPr lang="ja-JP" altLang="en-US" dirty="0" smtClean="0"/>
              <a:t>～</a:t>
            </a:r>
            <a:r>
              <a:rPr lang="en-US" altLang="ja-JP" dirty="0" smtClean="0"/>
              <a:t>2</a:t>
            </a:r>
            <a:r>
              <a:rPr lang="ja-JP" altLang="en-US" dirty="0" smtClean="0"/>
              <a:t>件</a:t>
            </a:r>
            <a:r>
              <a:rPr lang="ja-JP" altLang="en-US" dirty="0"/>
              <a:t>程度</a:t>
            </a:r>
            <a:r>
              <a:rPr lang="ja-JP" altLang="en-US" dirty="0" smtClean="0"/>
              <a:t>）</a:t>
            </a:r>
          </a:p>
          <a:p>
            <a:pPr lvl="2"/>
            <a:r>
              <a:rPr kumimoji="1" lang="ja-JP" altLang="en-US" dirty="0" smtClean="0"/>
              <a:t>取得するオープンデータの種類による分類</a:t>
            </a:r>
          </a:p>
          <a:p>
            <a:pPr lvl="3"/>
            <a:r>
              <a:rPr kumimoji="1" lang="ja-JP" altLang="en-US" dirty="0" smtClean="0"/>
              <a:t>統計情報（人口・産業・商業等）／治安情報／地理情報／</a:t>
            </a:r>
            <a:r>
              <a:rPr kumimoji="1" lang="en-US" altLang="ja-JP" dirty="0" smtClean="0"/>
              <a:t>…</a:t>
            </a:r>
          </a:p>
          <a:p>
            <a:pPr marL="698500" lvl="1" indent="-342900">
              <a:buFont typeface="+mj-lt"/>
              <a:buAutoNum type="arabicPeriod"/>
            </a:pPr>
            <a:r>
              <a:rPr kumimoji="1" lang="ja-JP" altLang="en-US" dirty="0" smtClean="0"/>
              <a:t>シナリオの実現に必要なデータの検索・取得・加工手法を調査</a:t>
            </a:r>
          </a:p>
          <a:p>
            <a:pPr lvl="2"/>
            <a:r>
              <a:rPr kumimoji="1" lang="ja-JP" altLang="en-US" dirty="0" smtClean="0"/>
              <a:t>できるだけ手法に重なりがないように、シナリオを選定する</a:t>
            </a:r>
            <a:endParaRPr kumimoji="1" lang="en-US" altLang="ja-JP" dirty="0" smtClean="0"/>
          </a:p>
          <a:p>
            <a:pPr marL="698500" lvl="1" indent="-342900">
              <a:buFont typeface="+mj-lt"/>
              <a:buAutoNum type="arabicPeriod"/>
            </a:pPr>
            <a:r>
              <a:rPr kumimoji="1" lang="ja-JP" altLang="en-US" dirty="0" smtClean="0"/>
              <a:t>ガイドの執筆</a:t>
            </a:r>
          </a:p>
          <a:p>
            <a:pPr marL="698500" lvl="1" indent="-342900">
              <a:buFont typeface="+mj-lt"/>
              <a:buAutoNum type="arabicPeriod"/>
            </a:pPr>
            <a:r>
              <a:rPr kumimoji="1" lang="ja-JP" altLang="en-US" dirty="0" smtClean="0"/>
              <a:t>ガイドのレビュー</a:t>
            </a:r>
          </a:p>
          <a:p>
            <a:pPr marL="698500" lvl="1" indent="-342900">
              <a:buFont typeface="+mj-lt"/>
              <a:buAutoNum type="arabicPeriod"/>
            </a:pPr>
            <a:r>
              <a:rPr kumimoji="1" lang="ja-JP" altLang="en-US" dirty="0" smtClean="0"/>
              <a:t>（</a:t>
            </a:r>
            <a:r>
              <a:rPr kumimoji="1" lang="en-US" altLang="ja-JP" dirty="0" smtClean="0"/>
              <a:t>Call for Comment</a:t>
            </a:r>
            <a:r>
              <a:rPr kumimoji="1" lang="ja-JP" altLang="en-US" dirty="0" smtClean="0"/>
              <a:t>による意見収集）</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14332548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 </a:t>
            </a:r>
            <a:r>
              <a:rPr kumimoji="1" lang="ja-JP" altLang="en-US" dirty="0" smtClean="0"/>
              <a:t>オープンデータガイド（提供編）の</a:t>
            </a:r>
            <a:r>
              <a:rPr kumimoji="1" lang="ja-JP" altLang="en-US" dirty="0" smtClean="0"/>
              <a:t>メンテナンス</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プロジェクト概要</a:t>
            </a:r>
          </a:p>
          <a:p>
            <a:pPr lvl="1"/>
            <a:r>
              <a:rPr lang="ja-JP" altLang="en-US" dirty="0" smtClean="0"/>
              <a:t>現在公開している「オープンデータガイド」の内容を精査する。</a:t>
            </a:r>
            <a:endParaRPr lang="ja-JP" altLang="en-US" dirty="0"/>
          </a:p>
          <a:p>
            <a:r>
              <a:rPr lang="ja-JP" altLang="en-US" dirty="0"/>
              <a:t>実現に必要な</a:t>
            </a:r>
            <a:r>
              <a:rPr lang="ja-JP" altLang="en-US" dirty="0" smtClean="0"/>
              <a:t>タスク</a:t>
            </a:r>
            <a:endParaRPr lang="ja-JP" altLang="en-US" dirty="0"/>
          </a:p>
          <a:p>
            <a:pPr marL="698500" lvl="1" indent="-342900">
              <a:buFont typeface="+mj-lt"/>
              <a:buAutoNum type="arabicPeriod"/>
            </a:pPr>
            <a:r>
              <a:rPr lang="ja-JP" altLang="en-US" dirty="0" smtClean="0"/>
              <a:t>関連するガイド・文書の調査</a:t>
            </a:r>
            <a:endParaRPr lang="ja-JP" altLang="en-US" dirty="0"/>
          </a:p>
          <a:p>
            <a:pPr lvl="2"/>
            <a:r>
              <a:rPr lang="ja-JP" altLang="en-US" dirty="0" smtClean="0"/>
              <a:t>「オープンデータをはじめよう」手引き書（</a:t>
            </a:r>
            <a:r>
              <a:rPr lang="ja-JP" altLang="en-US" dirty="0" smtClean="0"/>
              <a:t>内閣官房</a:t>
            </a:r>
            <a:r>
              <a:rPr lang="en-US" altLang="ja-JP" dirty="0" smtClean="0"/>
              <a:t>IT</a:t>
            </a:r>
            <a:r>
              <a:rPr lang="ja-JP" altLang="en-US" dirty="0" smtClean="0"/>
              <a:t>戦略総合室）</a:t>
            </a:r>
            <a:endParaRPr lang="en-US" altLang="ja-JP" dirty="0" smtClean="0"/>
          </a:p>
          <a:p>
            <a:pPr lvl="2"/>
            <a:r>
              <a:rPr lang="en-US" altLang="ja-JP" dirty="0" smtClean="0"/>
              <a:t>JLIS</a:t>
            </a:r>
            <a:r>
              <a:rPr lang="ja-JP" altLang="en-US" dirty="0" smtClean="0"/>
              <a:t>による調査</a:t>
            </a:r>
            <a:endParaRPr lang="en-US" altLang="ja-JP" dirty="0"/>
          </a:p>
          <a:p>
            <a:pPr marL="698500" lvl="1" indent="-342900">
              <a:buFont typeface="+mj-lt"/>
              <a:buAutoNum type="arabicPeriod"/>
            </a:pPr>
            <a:r>
              <a:rPr lang="ja-JP" altLang="en-US" dirty="0" smtClean="0"/>
              <a:t>現状調査</a:t>
            </a:r>
          </a:p>
          <a:p>
            <a:pPr lvl="2"/>
            <a:r>
              <a:rPr lang="ja-JP" altLang="en-US" dirty="0" smtClean="0"/>
              <a:t>技術・利用ルールに関する最新動向等の調査</a:t>
            </a:r>
            <a:endParaRPr lang="ja-JP" altLang="en-US" dirty="0"/>
          </a:p>
          <a:p>
            <a:pPr marL="698500" lvl="1" indent="-342900">
              <a:buFont typeface="+mj-lt"/>
              <a:buAutoNum type="arabicPeriod"/>
            </a:pPr>
            <a:r>
              <a:rPr lang="ja-JP" altLang="en-US" dirty="0" smtClean="0"/>
              <a:t>調査に基づくガイドの修正</a:t>
            </a:r>
            <a:endParaRPr lang="ja-JP" altLang="en-US" dirty="0"/>
          </a:p>
          <a:p>
            <a:pPr marL="698500" lvl="1" indent="-342900">
              <a:buFont typeface="+mj-lt"/>
              <a:buAutoNum type="arabicPeriod"/>
            </a:pPr>
            <a:r>
              <a:rPr lang="ja-JP" altLang="en-US" dirty="0" smtClean="0"/>
              <a:t>ガイドのレビュー</a:t>
            </a:r>
            <a:endParaRPr lang="en-US" altLang="ja-JP" dirty="0" smtClean="0"/>
          </a:p>
          <a:p>
            <a:pPr marL="698500" lvl="1" indent="-342900">
              <a:buFont typeface="+mj-lt"/>
              <a:buAutoNum type="arabicPeriod"/>
            </a:pPr>
            <a:r>
              <a:rPr lang="ja-JP" altLang="en-US" dirty="0" smtClean="0"/>
              <a:t>（</a:t>
            </a:r>
            <a:r>
              <a:rPr lang="en-US" altLang="ja-JP" dirty="0" smtClean="0"/>
              <a:t>Call </a:t>
            </a:r>
            <a:r>
              <a:rPr lang="en-US" altLang="ja-JP" dirty="0"/>
              <a:t>for Comment</a:t>
            </a:r>
            <a:r>
              <a:rPr lang="ja-JP" altLang="en-US" dirty="0"/>
              <a:t>による意見</a:t>
            </a:r>
            <a:r>
              <a:rPr lang="ja-JP" altLang="en-US" dirty="0" smtClean="0"/>
              <a:t>収集）</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Tree>
    <p:extLst>
      <p:ext uri="{BB962C8B-B14F-4D97-AF65-F5344CB8AC3E}">
        <p14:creationId xmlns:p14="http://schemas.microsoft.com/office/powerpoint/2010/main" val="1329063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 </a:t>
            </a:r>
            <a:r>
              <a:rPr kumimoji="1" lang="ja-JP" altLang="en-US" dirty="0" smtClean="0"/>
              <a:t>ツール集の作成</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a:t>プロジェクト概要</a:t>
            </a:r>
          </a:p>
          <a:p>
            <a:pPr lvl="1"/>
            <a:r>
              <a:rPr lang="ja-JP" altLang="en-US" dirty="0" smtClean="0"/>
              <a:t>オープンデータの</a:t>
            </a:r>
            <a:r>
              <a:rPr lang="ja-JP" altLang="en-US" dirty="0" smtClean="0"/>
              <a:t>活用・提供に有用なツール群や、地方創生に寄与するツール群を</a:t>
            </a:r>
            <a:r>
              <a:rPr lang="ja-JP" altLang="en-US" dirty="0" smtClean="0"/>
              <a:t>調査し、まとめる。</a:t>
            </a:r>
          </a:p>
          <a:p>
            <a:pPr lvl="2"/>
            <a:r>
              <a:rPr lang="ja-JP" altLang="en-US" dirty="0" smtClean="0"/>
              <a:t>今年度に構築</a:t>
            </a:r>
            <a:r>
              <a:rPr lang="ja-JP" altLang="en-US" dirty="0" smtClean="0"/>
              <a:t>した評価版ツール</a:t>
            </a:r>
            <a:r>
              <a:rPr lang="ja-JP" altLang="en-US" dirty="0" smtClean="0"/>
              <a:t>と機能の類似する既存のツールがある場合は、連携・役割分担を整理する。</a:t>
            </a:r>
            <a:endParaRPr lang="ja-JP" altLang="en-US" dirty="0"/>
          </a:p>
          <a:p>
            <a:r>
              <a:rPr lang="ja-JP" altLang="en-US" dirty="0"/>
              <a:t>実現に必要なタスク</a:t>
            </a:r>
          </a:p>
          <a:p>
            <a:pPr marL="698500" lvl="1" indent="-342900">
              <a:buFont typeface="+mj-lt"/>
              <a:buAutoNum type="arabicPeriod"/>
            </a:pPr>
            <a:r>
              <a:rPr lang="ja-JP" altLang="en-US" dirty="0" smtClean="0"/>
              <a:t>収集範囲の検討</a:t>
            </a:r>
          </a:p>
          <a:p>
            <a:pPr lvl="2"/>
            <a:r>
              <a:rPr lang="ja-JP" altLang="en-US" dirty="0" smtClean="0"/>
              <a:t>活用編</a:t>
            </a:r>
            <a:r>
              <a:rPr lang="en-US" altLang="ja-JP" dirty="0" smtClean="0"/>
              <a:t>: </a:t>
            </a:r>
            <a:r>
              <a:rPr lang="ja-JP" altLang="en-US" dirty="0" smtClean="0"/>
              <a:t>データの収集／データの解析／地理空間情報処理ツール</a:t>
            </a:r>
            <a:r>
              <a:rPr lang="en-US" altLang="ja-JP" dirty="0" smtClean="0"/>
              <a:t>	</a:t>
            </a:r>
            <a:r>
              <a:rPr lang="ja-JP" altLang="en-US" dirty="0" smtClean="0"/>
              <a:t>など</a:t>
            </a:r>
          </a:p>
          <a:p>
            <a:pPr lvl="2"/>
            <a:r>
              <a:rPr lang="ja-JP" altLang="en-US" dirty="0" smtClean="0"/>
              <a:t>提供編</a:t>
            </a:r>
            <a:r>
              <a:rPr lang="en-US" altLang="ja-JP" dirty="0" smtClean="0"/>
              <a:t>: </a:t>
            </a:r>
            <a:r>
              <a:rPr lang="ja-JP" altLang="en-US" dirty="0" smtClean="0"/>
              <a:t>データカタログ／メタデータ管理／データ形式変換</a:t>
            </a:r>
            <a:r>
              <a:rPr lang="en-US" altLang="ja-JP" dirty="0" smtClean="0"/>
              <a:t>		</a:t>
            </a:r>
            <a:r>
              <a:rPr lang="ja-JP" altLang="en-US" dirty="0" smtClean="0"/>
              <a:t>など</a:t>
            </a:r>
          </a:p>
          <a:p>
            <a:pPr lvl="2"/>
            <a:r>
              <a:rPr lang="ja-JP" altLang="en-US" dirty="0" smtClean="0"/>
              <a:t>地方創生編</a:t>
            </a:r>
            <a:endParaRPr lang="en-US" altLang="ja-JP" dirty="0"/>
          </a:p>
          <a:p>
            <a:pPr marL="698500" lvl="1" indent="-342900">
              <a:buFont typeface="+mj-lt"/>
              <a:buAutoNum type="arabicPeriod"/>
            </a:pPr>
            <a:r>
              <a:rPr lang="ja-JP" altLang="en-US" dirty="0" smtClean="0"/>
              <a:t>ツール群の調査</a:t>
            </a:r>
          </a:p>
          <a:p>
            <a:pPr lvl="2"/>
            <a:r>
              <a:rPr lang="ja-JP" altLang="en-US" dirty="0" smtClean="0"/>
              <a:t>オープンソースの</a:t>
            </a:r>
            <a:r>
              <a:rPr lang="ja-JP" altLang="en-US" dirty="0" smtClean="0"/>
              <a:t>ツールだけで</a:t>
            </a:r>
            <a:r>
              <a:rPr lang="ja-JP" altLang="en-US" dirty="0" smtClean="0"/>
              <a:t>なく、製品も調査する。</a:t>
            </a:r>
          </a:p>
          <a:p>
            <a:pPr lvl="2"/>
            <a:r>
              <a:rPr lang="ja-JP" altLang="en-US" dirty="0" smtClean="0"/>
              <a:t>現場のニーズも調査する。</a:t>
            </a:r>
            <a:endParaRPr lang="ja-JP" altLang="en-US" dirty="0"/>
          </a:p>
          <a:p>
            <a:pPr marL="698500" lvl="1" indent="-342900">
              <a:buFont typeface="+mj-lt"/>
              <a:buAutoNum type="arabicPeriod"/>
            </a:pPr>
            <a:r>
              <a:rPr lang="ja-JP" altLang="en-US" dirty="0" smtClean="0"/>
              <a:t>（必要であれば）ツールの開発</a:t>
            </a:r>
            <a:endParaRPr lang="ja-JP" altLang="en-US" dirty="0"/>
          </a:p>
          <a:p>
            <a:pPr marL="698500" lvl="1" indent="-342900">
              <a:buFont typeface="+mj-lt"/>
              <a:buAutoNum type="arabicPeriod"/>
            </a:pPr>
            <a:r>
              <a:rPr lang="ja-JP" altLang="en-US" dirty="0" smtClean="0"/>
              <a:t>調査結果</a:t>
            </a:r>
            <a:r>
              <a:rPr lang="ja-JP" altLang="en-US" dirty="0" smtClean="0"/>
              <a:t>のドキュメント化</a:t>
            </a:r>
            <a:endParaRPr lang="ja-JP" altLang="en-US" dirty="0" smtClean="0"/>
          </a:p>
          <a:p>
            <a:pPr marL="698500" lvl="1" indent="-342900">
              <a:buFont typeface="+mj-lt"/>
              <a:buAutoNum type="arabicPeriod"/>
            </a:pPr>
            <a:r>
              <a:rPr lang="ja-JP" altLang="en-US" dirty="0" smtClean="0"/>
              <a:t>レビュー</a:t>
            </a:r>
            <a:endParaRPr lang="en-US" altLang="ja-JP" dirty="0" smtClean="0"/>
          </a:p>
          <a:p>
            <a:pPr marL="698500" lvl="1" indent="-342900">
              <a:buFont typeface="+mj-lt"/>
              <a:buAutoNum type="arabicPeriod"/>
            </a:pPr>
            <a:r>
              <a:rPr lang="ja-JP" altLang="en-US" dirty="0" smtClean="0"/>
              <a:t>（</a:t>
            </a:r>
            <a:r>
              <a:rPr lang="en-US" altLang="ja-JP" dirty="0" smtClean="0"/>
              <a:t>Call </a:t>
            </a:r>
            <a:r>
              <a:rPr lang="en-US" altLang="ja-JP" dirty="0"/>
              <a:t>for Comment</a:t>
            </a:r>
            <a:r>
              <a:rPr lang="ja-JP" altLang="en-US" dirty="0"/>
              <a:t>による意見</a:t>
            </a:r>
            <a:r>
              <a:rPr lang="ja-JP" altLang="en-US" dirty="0" smtClean="0"/>
              <a:t>収集）</a:t>
            </a:r>
            <a:endParaRPr lang="ja-JP" altLang="en-US" dirty="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35494938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 </a:t>
            </a:r>
            <a:r>
              <a:rPr kumimoji="1" lang="ja-JP" altLang="en-US" dirty="0" smtClean="0"/>
              <a:t>講習会用テキスト作成</a:t>
            </a:r>
            <a:endParaRPr kumimoji="1" lang="ja-JP" altLang="en-US" dirty="0"/>
          </a:p>
        </p:txBody>
      </p:sp>
      <p:sp>
        <p:nvSpPr>
          <p:cNvPr id="3" name="コンテンツ プレースホルダー 2"/>
          <p:cNvSpPr>
            <a:spLocks noGrp="1"/>
          </p:cNvSpPr>
          <p:nvPr>
            <p:ph idx="1"/>
          </p:nvPr>
        </p:nvSpPr>
        <p:spPr/>
        <p:txBody>
          <a:bodyPr/>
          <a:lstStyle/>
          <a:p>
            <a:r>
              <a:rPr lang="ja-JP" altLang="en-US" dirty="0"/>
              <a:t>プロジェクト概要</a:t>
            </a:r>
          </a:p>
          <a:p>
            <a:pPr lvl="1"/>
            <a:r>
              <a:rPr lang="ja-JP" altLang="en-US" dirty="0" smtClean="0"/>
              <a:t>オープンデータの提供ならびに利活用に関する技術的な講習を行うためのテキストを作成する</a:t>
            </a:r>
            <a:r>
              <a:rPr lang="ja-JP" altLang="en-US" dirty="0" smtClean="0"/>
              <a:t>。</a:t>
            </a:r>
            <a:endParaRPr lang="ja-JP" altLang="en-US" dirty="0"/>
          </a:p>
          <a:p>
            <a:r>
              <a:rPr lang="ja-JP" altLang="en-US" dirty="0"/>
              <a:t>実現に必要なタスク</a:t>
            </a:r>
          </a:p>
          <a:p>
            <a:pPr marL="698500" lvl="1" indent="-342900">
              <a:buFont typeface="+mj-lt"/>
              <a:buAutoNum type="arabicPeriod"/>
            </a:pPr>
            <a:r>
              <a:rPr lang="ja-JP" altLang="en-US" dirty="0" smtClean="0"/>
              <a:t>講習範囲の選定</a:t>
            </a:r>
          </a:p>
          <a:p>
            <a:pPr lvl="2"/>
            <a:r>
              <a:rPr lang="ja-JP" altLang="en-US" dirty="0" smtClean="0"/>
              <a:t>講義の範囲</a:t>
            </a:r>
          </a:p>
          <a:p>
            <a:pPr lvl="2"/>
            <a:r>
              <a:rPr lang="ja-JP" altLang="en-US" dirty="0" smtClean="0"/>
              <a:t>演習を実施する場合は、その題材・範囲</a:t>
            </a:r>
            <a:endParaRPr lang="ja-JP" altLang="en-US" dirty="0"/>
          </a:p>
          <a:p>
            <a:pPr marL="698500" lvl="1" indent="-342900">
              <a:buFont typeface="+mj-lt"/>
              <a:buAutoNum type="arabicPeriod"/>
            </a:pPr>
            <a:r>
              <a:rPr lang="ja-JP" altLang="en-US" dirty="0" smtClean="0"/>
              <a:t>各ガイドの内容を、講習を想定して再整理</a:t>
            </a:r>
          </a:p>
          <a:p>
            <a:pPr lvl="2"/>
            <a:r>
              <a:rPr lang="ja-JP" altLang="en-US" dirty="0" smtClean="0"/>
              <a:t>ツールの実演用素材準備</a:t>
            </a:r>
            <a:endParaRPr lang="ja-JP" altLang="en-US" dirty="0" smtClean="0"/>
          </a:p>
          <a:p>
            <a:pPr marL="698500" lvl="1" indent="-342900">
              <a:buFont typeface="+mj-lt"/>
              <a:buAutoNum type="arabicPeriod"/>
            </a:pPr>
            <a:r>
              <a:rPr lang="ja-JP" altLang="en-US" dirty="0" smtClean="0"/>
              <a:t>資料の作成</a:t>
            </a:r>
          </a:p>
          <a:p>
            <a:pPr marL="698500" lvl="1" indent="-342900">
              <a:buFont typeface="+mj-lt"/>
              <a:buAutoNum type="arabicPeriod"/>
            </a:pPr>
            <a:r>
              <a:rPr lang="ja-JP" altLang="en-US" dirty="0" smtClean="0"/>
              <a:t>レビュー</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4234466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 </a:t>
            </a:r>
            <a:r>
              <a:rPr kumimoji="1" lang="ja-JP" altLang="en-US" dirty="0" smtClean="0"/>
              <a:t>国際標準化活動</a:t>
            </a:r>
            <a:endParaRPr kumimoji="1" lang="ja-JP" altLang="en-US" dirty="0"/>
          </a:p>
        </p:txBody>
      </p:sp>
      <p:sp>
        <p:nvSpPr>
          <p:cNvPr id="3" name="コンテンツ プレースホルダー 2"/>
          <p:cNvSpPr>
            <a:spLocks noGrp="1"/>
          </p:cNvSpPr>
          <p:nvPr>
            <p:ph idx="1"/>
          </p:nvPr>
        </p:nvSpPr>
        <p:spPr/>
        <p:txBody>
          <a:bodyPr/>
          <a:lstStyle/>
          <a:p>
            <a:r>
              <a:rPr lang="ja-JP" altLang="en-US" dirty="0"/>
              <a:t>プロジェクト概要</a:t>
            </a:r>
          </a:p>
          <a:p>
            <a:pPr lvl="1"/>
            <a:r>
              <a:rPr lang="ja-JP" altLang="en-US" dirty="0" smtClean="0"/>
              <a:t>国際</a:t>
            </a:r>
            <a:r>
              <a:rPr lang="ja-JP" altLang="en-US" dirty="0" smtClean="0"/>
              <a:t>標準化団体に対して</a:t>
            </a:r>
            <a:r>
              <a:rPr lang="en-US" altLang="ja-JP" dirty="0" smtClean="0"/>
              <a:t>VLED</a:t>
            </a:r>
            <a:r>
              <a:rPr lang="ja-JP" altLang="en-US" dirty="0" smtClean="0"/>
              <a:t>の取り組みをインプットするなどの活動を行う。</a:t>
            </a:r>
            <a:endParaRPr lang="ja-JP" altLang="en-US" dirty="0"/>
          </a:p>
          <a:p>
            <a:r>
              <a:rPr lang="ja-JP" altLang="en-US" dirty="0"/>
              <a:t>実現に必要なタスク</a:t>
            </a:r>
          </a:p>
          <a:p>
            <a:pPr marL="698500" lvl="1" indent="-342900">
              <a:buFont typeface="+mj-lt"/>
              <a:buAutoNum type="arabicPeriod"/>
            </a:pPr>
            <a:r>
              <a:rPr lang="ja-JP" altLang="en-US" dirty="0" smtClean="0"/>
              <a:t>対象の選定</a:t>
            </a:r>
            <a:endParaRPr lang="ja-JP" altLang="en-US" dirty="0"/>
          </a:p>
          <a:p>
            <a:pPr lvl="2"/>
            <a:r>
              <a:rPr lang="ja-JP" altLang="en-US" dirty="0" smtClean="0"/>
              <a:t>オープンデータガイド（活用編・提供編）や情報流通連携基盤システム外部仕様書に関連する箇所から選定する</a:t>
            </a:r>
            <a:r>
              <a:rPr lang="ja-JP" altLang="en-US" dirty="0" smtClean="0"/>
              <a:t>。</a:t>
            </a:r>
            <a:endParaRPr lang="en-US" altLang="ja-JP" dirty="0" smtClean="0"/>
          </a:p>
          <a:p>
            <a:pPr marL="698500" lvl="1" indent="-342900">
              <a:buFont typeface="+mj-lt"/>
              <a:buAutoNum type="arabicPeriod"/>
            </a:pPr>
            <a:r>
              <a:rPr kumimoji="1" lang="ja-JP" altLang="en-US" dirty="0" smtClean="0"/>
              <a:t>標準化団体の会合に参加し、取り組みをインプット</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Tree>
    <p:extLst>
      <p:ext uri="{BB962C8B-B14F-4D97-AF65-F5344CB8AC3E}">
        <p14:creationId xmlns:p14="http://schemas.microsoft.com/office/powerpoint/2010/main" val="337698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役割分担案</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309719823"/>
              </p:ext>
            </p:extLst>
          </p:nvPr>
        </p:nvGraphicFramePr>
        <p:xfrm>
          <a:off x="272480" y="1143000"/>
          <a:ext cx="9225534" cy="4241800"/>
        </p:xfrm>
        <a:graphic>
          <a:graphicData uri="http://schemas.openxmlformats.org/drawingml/2006/table">
            <a:tbl>
              <a:tblPr firstRow="1" firstCol="1" bandRow="1">
                <a:tableStyleId>{21E4AEA4-8DFA-4A89-87EB-49C32662AFE0}</a:tableStyleId>
              </a:tblPr>
              <a:tblGrid>
                <a:gridCol w="2317591"/>
                <a:gridCol w="2323995"/>
                <a:gridCol w="2251370"/>
                <a:gridCol w="2332578"/>
              </a:tblGrid>
              <a:tr h="370840">
                <a:tc>
                  <a:txBody>
                    <a:bodyPr/>
                    <a:lstStyle/>
                    <a:p>
                      <a:pPr algn="ctr"/>
                      <a:r>
                        <a:rPr kumimoji="1" lang="ja-JP" altLang="en-US" sz="1800" dirty="0" smtClean="0"/>
                        <a:t>プロジェクト</a:t>
                      </a:r>
                      <a:endParaRPr kumimoji="1" lang="ja-JP" altLang="en-US" sz="1800" dirty="0"/>
                    </a:p>
                  </a:txBody>
                  <a:tcPr/>
                </a:tc>
                <a:tc>
                  <a:txBody>
                    <a:bodyPr/>
                    <a:lstStyle/>
                    <a:p>
                      <a:pPr algn="ctr"/>
                      <a:r>
                        <a:rPr kumimoji="1" lang="ja-JP" altLang="en-US" sz="1800" dirty="0" smtClean="0"/>
                        <a:t>委員</a:t>
                      </a:r>
                      <a:endParaRPr kumimoji="1" lang="ja-JP" altLang="en-US" sz="1800" dirty="0"/>
                    </a:p>
                  </a:txBody>
                  <a:tcPr/>
                </a:tc>
                <a:tc>
                  <a:txBody>
                    <a:bodyPr/>
                    <a:lstStyle/>
                    <a:p>
                      <a:pPr algn="ctr"/>
                      <a:r>
                        <a:rPr kumimoji="1" lang="ja-JP" altLang="en-US" sz="1800" dirty="0" smtClean="0"/>
                        <a:t>社員</a:t>
                      </a:r>
                      <a:endParaRPr kumimoji="1" lang="ja-JP" altLang="en-US" sz="1800" dirty="0"/>
                    </a:p>
                  </a:txBody>
                  <a:tcPr/>
                </a:tc>
                <a:tc>
                  <a:txBody>
                    <a:bodyPr/>
                    <a:lstStyle/>
                    <a:p>
                      <a:pPr algn="ctr"/>
                      <a:r>
                        <a:rPr kumimoji="1" lang="ja-JP" altLang="en-US" sz="1800" dirty="0" smtClean="0"/>
                        <a:t>事務局</a:t>
                      </a:r>
                      <a:endParaRPr kumimoji="1" lang="ja-JP" altLang="en-US" sz="1800" dirty="0"/>
                    </a:p>
                  </a:txBody>
                  <a:tcPr/>
                </a:tc>
              </a:tr>
              <a:tr h="370840">
                <a:tc>
                  <a:txBody>
                    <a:bodyPr/>
                    <a:lstStyle/>
                    <a:p>
                      <a:r>
                        <a:rPr kumimoji="1" lang="en-US" altLang="ja-JP" sz="1400" dirty="0" smtClean="0"/>
                        <a:t>1. </a:t>
                      </a:r>
                      <a:r>
                        <a:rPr kumimoji="1" lang="ja-JP" altLang="en-US" sz="1400" dirty="0" smtClean="0"/>
                        <a:t>オープンデータガイド（活用編）の</a:t>
                      </a:r>
                      <a:r>
                        <a:rPr kumimoji="1" lang="ja-JP" altLang="en-US" sz="1400" dirty="0" smtClean="0"/>
                        <a:t>作成</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シナリオ</a:t>
                      </a:r>
                      <a:r>
                        <a:rPr kumimoji="1" lang="ja-JP" altLang="en-US" sz="1400" dirty="0" smtClean="0"/>
                        <a:t>案に関する情報提供</a:t>
                      </a:r>
                      <a:endParaRPr kumimoji="1" lang="ja-JP" altLang="en-US" sz="1400" dirty="0" smtClean="0"/>
                    </a:p>
                    <a:p>
                      <a:pPr marL="285750" indent="-285750">
                        <a:buFont typeface="Arial" panose="020B0604020202020204" pitchFamily="34" charset="0"/>
                        <a:buChar char="•"/>
                      </a:pPr>
                      <a:r>
                        <a:rPr kumimoji="1" lang="ja-JP" altLang="en-US" sz="1400" dirty="0" smtClean="0"/>
                        <a:t>ガイドのレビュー</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シナリオ</a:t>
                      </a:r>
                      <a:r>
                        <a:rPr kumimoji="1" lang="ja-JP" altLang="en-US" sz="1400" dirty="0" smtClean="0"/>
                        <a:t>案に関する情報提供</a:t>
                      </a:r>
                      <a:endParaRPr kumimoji="1" lang="ja-JP" altLang="en-US" sz="1400" dirty="0" smtClean="0"/>
                    </a:p>
                    <a:p>
                      <a:pPr marL="285750" indent="-285750">
                        <a:buFont typeface="Arial" panose="020B0604020202020204" pitchFamily="34" charset="0"/>
                        <a:buChar char="•"/>
                      </a:pPr>
                      <a:r>
                        <a:rPr kumimoji="1" lang="ja-JP" altLang="en-US" sz="1400" dirty="0" smtClean="0"/>
                        <a:t>ガイドのレビュー</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全体とりまとめ</a:t>
                      </a:r>
                    </a:p>
                    <a:p>
                      <a:pPr marL="285750" indent="-285750">
                        <a:buFont typeface="Arial" panose="020B0604020202020204" pitchFamily="34" charset="0"/>
                        <a:buChar char="•"/>
                      </a:pPr>
                      <a:r>
                        <a:rPr kumimoji="1" lang="ja-JP" altLang="en-US" sz="1400" dirty="0" smtClean="0"/>
                        <a:t>　シナリオ案検討</a:t>
                      </a:r>
                    </a:p>
                    <a:p>
                      <a:pPr marL="285750" indent="-285750">
                        <a:buFont typeface="Arial" panose="020B0604020202020204" pitchFamily="34" charset="0"/>
                        <a:buChar char="•"/>
                      </a:pPr>
                      <a:r>
                        <a:rPr kumimoji="1" lang="ja-JP" altLang="en-US" sz="1400" dirty="0" smtClean="0"/>
                        <a:t>　実施方法検討</a:t>
                      </a:r>
                    </a:p>
                    <a:p>
                      <a:pPr marL="285750" indent="-285750">
                        <a:buFont typeface="Arial" panose="020B0604020202020204" pitchFamily="34" charset="0"/>
                        <a:buChar char="•"/>
                      </a:pPr>
                      <a:r>
                        <a:rPr kumimoji="1" lang="ja-JP" altLang="en-US" sz="1400" dirty="0" smtClean="0"/>
                        <a:t>　ガイドの作成</a:t>
                      </a:r>
                      <a:endParaRPr kumimoji="1" lang="ja-JP" altLang="en-US" sz="1400" dirty="0"/>
                    </a:p>
                  </a:txBody>
                  <a:tcPr/>
                </a:tc>
              </a:tr>
              <a:tr h="370840">
                <a:tc>
                  <a:txBody>
                    <a:bodyPr/>
                    <a:lstStyle/>
                    <a:p>
                      <a:r>
                        <a:rPr kumimoji="1" lang="en-US" altLang="ja-JP" sz="1400" dirty="0" smtClean="0"/>
                        <a:t>2. </a:t>
                      </a:r>
                      <a:r>
                        <a:rPr kumimoji="1" lang="ja-JP" altLang="en-US" sz="1400" dirty="0" smtClean="0"/>
                        <a:t>オープンデータガイド（提供編）の</a:t>
                      </a:r>
                      <a:r>
                        <a:rPr kumimoji="1" lang="ja-JP" altLang="en-US" sz="1400" dirty="0" smtClean="0"/>
                        <a:t>メンテナンス</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ガイドのレビュー</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ガイドのレビュー</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全体とりまとめ</a:t>
                      </a:r>
                    </a:p>
                    <a:p>
                      <a:pPr marL="285750" indent="-285750">
                        <a:buFont typeface="Arial" panose="020B0604020202020204" pitchFamily="34" charset="0"/>
                        <a:buChar char="•"/>
                      </a:pPr>
                      <a:r>
                        <a:rPr kumimoji="1" lang="ja-JP" altLang="en-US" sz="1400" dirty="0" smtClean="0"/>
                        <a:t>　関連資料・現状調査</a:t>
                      </a:r>
                    </a:p>
                    <a:p>
                      <a:pPr marL="285750" indent="-285750">
                        <a:buFont typeface="Arial" panose="020B0604020202020204" pitchFamily="34" charset="0"/>
                        <a:buChar char="•"/>
                      </a:pPr>
                      <a:r>
                        <a:rPr kumimoji="1" lang="ja-JP" altLang="en-US" sz="1400" dirty="0" smtClean="0"/>
                        <a:t>　ガイドの修正</a:t>
                      </a:r>
                      <a:endParaRPr kumimoji="1" lang="ja-JP" altLang="en-US" sz="1400" dirty="0"/>
                    </a:p>
                  </a:txBody>
                  <a:tcPr/>
                </a:tc>
              </a:tr>
              <a:tr h="370840">
                <a:tc>
                  <a:txBody>
                    <a:bodyPr/>
                    <a:lstStyle/>
                    <a:p>
                      <a:r>
                        <a:rPr kumimoji="1" lang="en-US" altLang="ja-JP" sz="1400" dirty="0" smtClean="0"/>
                        <a:t>3. </a:t>
                      </a:r>
                      <a:r>
                        <a:rPr kumimoji="1" lang="ja-JP" altLang="en-US" sz="1400" dirty="0" smtClean="0"/>
                        <a:t>ツール集の作成</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収集範囲の検討</a:t>
                      </a:r>
                    </a:p>
                    <a:p>
                      <a:pPr marL="285750" indent="-285750">
                        <a:buFont typeface="Arial" panose="020B0604020202020204" pitchFamily="34" charset="0"/>
                        <a:buChar char="•"/>
                      </a:pPr>
                      <a:r>
                        <a:rPr kumimoji="1" lang="ja-JP" altLang="en-US" sz="1400" dirty="0" smtClean="0"/>
                        <a:t>オープンな</a:t>
                      </a:r>
                      <a:r>
                        <a:rPr kumimoji="1" lang="ja-JP" altLang="en-US" sz="1400" dirty="0" smtClean="0"/>
                        <a:t>ツールに関する情報提供</a:t>
                      </a:r>
                      <a:endParaRPr kumimoji="1" lang="ja-JP" altLang="en-US" sz="1400" dirty="0" smtClean="0"/>
                    </a:p>
                    <a:p>
                      <a:pPr marL="285750" indent="-285750">
                        <a:buFont typeface="Arial" panose="020B0604020202020204" pitchFamily="34" charset="0"/>
                        <a:buChar char="•"/>
                      </a:pPr>
                      <a:r>
                        <a:rPr kumimoji="1" lang="ja-JP" altLang="en-US" sz="1400" dirty="0" smtClean="0"/>
                        <a:t>ツール集のレビュー</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収集範囲の検討</a:t>
                      </a:r>
                    </a:p>
                    <a:p>
                      <a:pPr marL="285750" indent="-285750">
                        <a:buFont typeface="Arial" panose="020B0604020202020204" pitchFamily="34" charset="0"/>
                        <a:buChar char="•"/>
                      </a:pPr>
                      <a:r>
                        <a:rPr kumimoji="1" lang="ja-JP" altLang="en-US" sz="1400" dirty="0" smtClean="0"/>
                        <a:t>自社のツール情報提供</a:t>
                      </a:r>
                    </a:p>
                    <a:p>
                      <a:pPr marL="285750" indent="-285750">
                        <a:buFont typeface="Arial" panose="020B0604020202020204" pitchFamily="34" charset="0"/>
                        <a:buChar char="•"/>
                      </a:pPr>
                      <a:r>
                        <a:rPr kumimoji="1" lang="ja-JP" altLang="en-US" sz="1400" dirty="0" smtClean="0"/>
                        <a:t>ツール集のレビュー</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全体とりまとめ</a:t>
                      </a:r>
                    </a:p>
                    <a:p>
                      <a:pPr marL="285750" indent="-285750">
                        <a:buFont typeface="Arial" panose="020B0604020202020204" pitchFamily="34" charset="0"/>
                        <a:buChar char="•"/>
                      </a:pPr>
                      <a:r>
                        <a:rPr kumimoji="1" lang="ja-JP" altLang="en-US" sz="1400" dirty="0" smtClean="0"/>
                        <a:t>　収集範囲の検討</a:t>
                      </a:r>
                    </a:p>
                    <a:p>
                      <a:pPr marL="285750" indent="-285750">
                        <a:buFont typeface="Arial" panose="020B0604020202020204" pitchFamily="34" charset="0"/>
                        <a:buChar char="•"/>
                      </a:pPr>
                      <a:r>
                        <a:rPr kumimoji="1" lang="ja-JP" altLang="en-US" sz="1400" dirty="0" smtClean="0"/>
                        <a:t>　ツール調査・まとめ</a:t>
                      </a:r>
                    </a:p>
                    <a:p>
                      <a:pPr marL="285750" indent="-285750">
                        <a:buFont typeface="Arial" panose="020B0604020202020204" pitchFamily="34" charset="0"/>
                        <a:buChar char="•"/>
                      </a:pPr>
                      <a:r>
                        <a:rPr kumimoji="1" lang="ja-JP" altLang="en-US" sz="1400" dirty="0" smtClean="0"/>
                        <a:t>　ドキュメント化</a:t>
                      </a:r>
                      <a:endParaRPr kumimoji="1" lang="ja-JP" altLang="en-US" sz="1400" dirty="0"/>
                    </a:p>
                  </a:txBody>
                  <a:tcPr/>
                </a:tc>
              </a:tr>
              <a:tr h="370840">
                <a:tc>
                  <a:txBody>
                    <a:bodyPr/>
                    <a:lstStyle/>
                    <a:p>
                      <a:r>
                        <a:rPr kumimoji="1" lang="en-US" altLang="ja-JP" sz="1400" dirty="0" smtClean="0"/>
                        <a:t>4.</a:t>
                      </a:r>
                      <a:r>
                        <a:rPr kumimoji="1" lang="en-US" altLang="ja-JP" sz="1400" baseline="0" dirty="0" smtClean="0"/>
                        <a:t> </a:t>
                      </a:r>
                      <a:r>
                        <a:rPr kumimoji="1" lang="ja-JP" altLang="en-US" sz="1400" baseline="0" dirty="0" smtClean="0"/>
                        <a:t>講習会テキストの作成</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テキストのレビュー</a:t>
                      </a:r>
                    </a:p>
                    <a:p>
                      <a:pPr marL="285750" indent="-285750">
                        <a:buFont typeface="Arial" panose="020B0604020202020204" pitchFamily="34" charset="0"/>
                        <a:buChar char="•"/>
                      </a:pPr>
                      <a:r>
                        <a:rPr kumimoji="1" lang="ja-JP" altLang="en-US" sz="1400" dirty="0" smtClean="0"/>
                        <a:t>テキストの活用</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テキストのレビュー</a:t>
                      </a:r>
                    </a:p>
                    <a:p>
                      <a:pPr marL="285750" indent="-285750">
                        <a:buFont typeface="Arial" panose="020B0604020202020204" pitchFamily="34" charset="0"/>
                        <a:buChar char="•"/>
                      </a:pPr>
                      <a:r>
                        <a:rPr kumimoji="1" lang="ja-JP" altLang="en-US" sz="1400" dirty="0" smtClean="0"/>
                        <a:t>テキストの活用</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要約資料の作成</a:t>
                      </a:r>
                      <a:endParaRPr kumimoji="1" lang="ja-JP" altLang="en-US" sz="1400" dirty="0"/>
                    </a:p>
                  </a:txBody>
                  <a:tcPr/>
                </a:tc>
              </a:tr>
              <a:tr h="370840">
                <a:tc>
                  <a:txBody>
                    <a:bodyPr/>
                    <a:lstStyle/>
                    <a:p>
                      <a:r>
                        <a:rPr kumimoji="1" lang="en-US" altLang="ja-JP" sz="1400" dirty="0" smtClean="0"/>
                        <a:t>5. </a:t>
                      </a:r>
                      <a:r>
                        <a:rPr kumimoji="1" lang="ja-JP" altLang="en-US" sz="1400" dirty="0" smtClean="0"/>
                        <a:t>国際標準化活動</a:t>
                      </a:r>
                      <a:endParaRPr kumimoji="1" lang="ja-JP" altLang="en-US" sz="1400" dirty="0"/>
                    </a:p>
                  </a:txBody>
                  <a:tcPr anchor="ctr"/>
                </a:tc>
                <a:tc>
                  <a:txBody>
                    <a:bodyPr/>
                    <a:lstStyle/>
                    <a:p>
                      <a:pPr marL="285750" indent="-285750">
                        <a:buFont typeface="Arial" panose="020B0604020202020204" pitchFamily="34" charset="0"/>
                        <a:buChar char="•"/>
                      </a:pPr>
                      <a:r>
                        <a:rPr kumimoji="1" lang="ja-JP" altLang="en-US" sz="1400" dirty="0" smtClean="0"/>
                        <a:t>対象の選定</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対象の選定</a:t>
                      </a:r>
                    </a:p>
                    <a:p>
                      <a:pPr marL="285750" indent="-285750">
                        <a:buFont typeface="Arial" panose="020B0604020202020204" pitchFamily="34" charset="0"/>
                        <a:buChar char="•"/>
                      </a:pPr>
                      <a:r>
                        <a:rPr kumimoji="1" lang="ja-JP" altLang="en-US" sz="1400" dirty="0" smtClean="0"/>
                        <a:t>会合への参加</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全体とりまとめ</a:t>
                      </a:r>
                    </a:p>
                    <a:p>
                      <a:pPr marL="285750" indent="-285750">
                        <a:buFont typeface="Arial" panose="020B0604020202020204" pitchFamily="34" charset="0"/>
                        <a:buChar char="•"/>
                      </a:pPr>
                      <a:r>
                        <a:rPr kumimoji="1" lang="ja-JP" altLang="en-US" sz="1400" dirty="0" smtClean="0"/>
                        <a:t>　対象の選定</a:t>
                      </a:r>
                    </a:p>
                    <a:p>
                      <a:pPr marL="285750" indent="-285750">
                        <a:buFont typeface="Arial" panose="020B0604020202020204" pitchFamily="34" charset="0"/>
                        <a:buChar char="•"/>
                      </a:pPr>
                      <a:r>
                        <a:rPr kumimoji="1" lang="ja-JP" altLang="en-US" sz="1400" dirty="0" smtClean="0"/>
                        <a:t>　会合への参加</a:t>
                      </a:r>
                      <a:endParaRPr kumimoji="1" lang="ja-JP" altLang="en-US" sz="1400" dirty="0"/>
                    </a:p>
                  </a:txBody>
                  <a:tcP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Tree>
    <p:extLst>
      <p:ext uri="{BB962C8B-B14F-4D97-AF65-F5344CB8AC3E}">
        <p14:creationId xmlns:p14="http://schemas.microsoft.com/office/powerpoint/2010/main" val="3105592497"/>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796</Words>
  <Application>Microsoft Office PowerPoint</Application>
  <PresentationFormat>A4 210 x 297 mm</PresentationFormat>
  <Paragraphs>141</Paragraphs>
  <Slides>10</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10</vt:i4>
      </vt:variant>
    </vt:vector>
  </HeadingPairs>
  <TitlesOfParts>
    <vt:vector size="25" baseType="lpstr">
      <vt:lpstr>ＤＦＧ華康ゴシック体W5</vt:lpstr>
      <vt:lpstr>ＤＦＧ平成ゴシック体W3</vt:lpstr>
      <vt:lpstr>ＤＦＧ平成ゴシック体W7</vt:lpstr>
      <vt:lpstr>Franklin Gothic Demi</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Wingdings</vt:lpstr>
      <vt:lpstr>VLEDパワポ基本テンプレート</vt:lpstr>
      <vt:lpstr>次年度テーマの検討</vt:lpstr>
      <vt:lpstr>前回の委員会で候補となったテーマ</vt:lpstr>
      <vt:lpstr>候補テーマから抽出したプロジェクト</vt:lpstr>
      <vt:lpstr>1. オープンデータガイド（活用編）の作成</vt:lpstr>
      <vt:lpstr>2. オープンデータガイド（提供編）のメンテナンス</vt:lpstr>
      <vt:lpstr>3. ツール集の作成</vt:lpstr>
      <vt:lpstr>4. 講習会用テキスト作成</vt:lpstr>
      <vt:lpstr>5. 国際標準化活動</vt:lpstr>
      <vt:lpstr>役割分担案</vt:lpstr>
      <vt:lpstr>PowerPoint プレゼンテーション</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2015-02-01T00:57:09Z</dcterms:created>
  <dcterms:modified xsi:type="dcterms:W3CDTF">2015-03-02T13:43:09Z</dcterms:modified>
</cp:coreProperties>
</file>