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37"/>
  </p:notesMasterIdLst>
  <p:handoutMasterIdLst>
    <p:handoutMasterId r:id="rId38"/>
  </p:handoutMasterIdLst>
  <p:sldIdLst>
    <p:sldId id="257" r:id="rId2"/>
    <p:sldId id="269" r:id="rId3"/>
    <p:sldId id="270" r:id="rId4"/>
    <p:sldId id="266" r:id="rId5"/>
    <p:sldId id="267" r:id="rId6"/>
    <p:sldId id="26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64" r:id="rId36"/>
  </p:sldIdLst>
  <p:sldSz cx="9906000" cy="6858000" type="A4"/>
  <p:notesSz cx="7099300" cy="102346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99566" autoAdjust="0"/>
  </p:normalViewPr>
  <p:slideViewPr>
    <p:cSldViewPr>
      <p:cViewPr>
        <p:scale>
          <a:sx n="100" d="100"/>
          <a:sy n="100" d="100"/>
        </p:scale>
        <p:origin x="-84" y="72"/>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225"/>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4025906" y="9726067"/>
            <a:ext cx="3073400" cy="508552"/>
          </a:xfrm>
          <a:prstGeom prst="rect">
            <a:avLst/>
          </a:prstGeom>
          <a:noFill/>
          <a:ln w="9525">
            <a:noFill/>
            <a:miter lim="800000"/>
            <a:headEnd/>
            <a:tailEnd/>
          </a:ln>
          <a:effectLst/>
        </p:spPr>
        <p:txBody>
          <a:bodyPr vert="horz" wrap="square" lIns="98832" tIns="49419" rIns="98832" bIns="49419" numCol="1" anchor="b" anchorCtr="0" compatLnSpc="1">
            <a:prstTxWarp prst="textNoShape">
              <a:avLst/>
            </a:prstTxWarp>
          </a:bodyPr>
          <a:lstStyle>
            <a:lvl1pPr algn="r" defTabSz="988892">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3073400" cy="508552"/>
          </a:xfrm>
          <a:prstGeom prst="rect">
            <a:avLst/>
          </a:prstGeom>
          <a:noFill/>
          <a:ln w="12700" cap="sq">
            <a:noFill/>
            <a:miter lim="800000"/>
            <a:headEnd type="none" w="sm" len="sm"/>
            <a:tailEnd type="none" w="sm" len="sm"/>
          </a:ln>
          <a:effectLst/>
        </p:spPr>
        <p:txBody>
          <a:bodyPr vert="horz" wrap="none" lIns="98832" tIns="49419" rIns="98832" bIns="49419" numCol="1" anchor="ctr" anchorCtr="0" compatLnSpc="1">
            <a:prstTxWarp prst="textNoShape">
              <a:avLst/>
            </a:prstTxWarp>
          </a:bodyPr>
          <a:lstStyle>
            <a:lvl1pPr algn="l" defTabSz="988892">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4025906" y="3"/>
            <a:ext cx="3073400" cy="508552"/>
          </a:xfrm>
          <a:prstGeom prst="rect">
            <a:avLst/>
          </a:prstGeom>
          <a:noFill/>
          <a:ln w="12700" cap="sq">
            <a:noFill/>
            <a:miter lim="800000"/>
            <a:headEnd type="none" w="sm" len="sm"/>
            <a:tailEnd type="none" w="sm" len="sm"/>
          </a:ln>
          <a:effectLst/>
        </p:spPr>
        <p:txBody>
          <a:bodyPr vert="horz" wrap="none" lIns="98832" tIns="49419" rIns="98832" bIns="49419" numCol="1" anchor="ctr" anchorCtr="0" compatLnSpc="1">
            <a:prstTxWarp prst="textNoShape">
              <a:avLst/>
            </a:prstTxWarp>
          </a:bodyPr>
          <a:lstStyle>
            <a:lvl1pPr algn="r" defTabSz="988892">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74700" y="766763"/>
            <a:ext cx="5549900" cy="38417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47739" y="4861449"/>
            <a:ext cx="5203825" cy="4607166"/>
          </a:xfrm>
          <a:prstGeom prst="rect">
            <a:avLst/>
          </a:prstGeom>
          <a:noFill/>
          <a:ln w="12700" cap="sq">
            <a:noFill/>
            <a:miter lim="800000"/>
            <a:headEnd type="none" w="sm" len="sm"/>
            <a:tailEnd type="none" w="sm" len="sm"/>
          </a:ln>
          <a:effectLst/>
        </p:spPr>
        <p:txBody>
          <a:bodyPr vert="horz" wrap="none" lIns="98832" tIns="49419" rIns="98832" bIns="49419"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726067"/>
            <a:ext cx="3073400" cy="508552"/>
          </a:xfrm>
          <a:prstGeom prst="rect">
            <a:avLst/>
          </a:prstGeom>
          <a:noFill/>
          <a:ln w="12700" cap="sq">
            <a:noFill/>
            <a:miter lim="800000"/>
            <a:headEnd type="none" w="sm" len="sm"/>
            <a:tailEnd type="none" w="sm" len="sm"/>
          </a:ln>
          <a:effectLst/>
        </p:spPr>
        <p:txBody>
          <a:bodyPr vert="horz" wrap="none" lIns="98832" tIns="49419" rIns="98832" bIns="49419" numCol="1" anchor="b" anchorCtr="0" compatLnSpc="1">
            <a:prstTxWarp prst="textNoShape">
              <a:avLst/>
            </a:prstTxWarp>
          </a:bodyPr>
          <a:lstStyle>
            <a:lvl1pPr algn="l" defTabSz="988892">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4025906" y="9726067"/>
            <a:ext cx="3073400" cy="508552"/>
          </a:xfrm>
          <a:prstGeom prst="rect">
            <a:avLst/>
          </a:prstGeom>
          <a:noFill/>
          <a:ln w="12700" cap="sq">
            <a:noFill/>
            <a:miter lim="800000"/>
            <a:headEnd type="none" w="sm" len="sm"/>
            <a:tailEnd type="none" w="sm" len="sm"/>
          </a:ln>
          <a:effectLst/>
        </p:spPr>
        <p:txBody>
          <a:bodyPr vert="horz" wrap="none" lIns="98832" tIns="49419" rIns="98832" bIns="49419" numCol="1" anchor="b" anchorCtr="0" compatLnSpc="1">
            <a:prstTxWarp prst="textNoShape">
              <a:avLst/>
            </a:prstTxWarp>
          </a:bodyPr>
          <a:lstStyle>
            <a:lvl1pPr algn="r" defTabSz="988892">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2015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5stardata.info/"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image" Target="../media/image5.jpe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2.emf"/><Relationship Id="rId10"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4520952" y="5301208"/>
            <a:ext cx="5184575" cy="375677"/>
          </a:xfrm>
        </p:spPr>
        <p:txBody>
          <a:bodyPr/>
          <a:lstStyle/>
          <a:p>
            <a:r>
              <a:rPr lang="en-US" altLang="ja-JP" sz="2000" smtClean="0"/>
              <a:t>2015.02.10</a:t>
            </a:r>
            <a:endParaRPr lang="en-US" altLang="ja-JP" sz="2000" dirty="0" smtClean="0"/>
          </a:p>
        </p:txBody>
      </p:sp>
      <p:sp>
        <p:nvSpPr>
          <p:cNvPr id="3" name="タイトル 2"/>
          <p:cNvSpPr>
            <a:spLocks noGrp="1"/>
          </p:cNvSpPr>
          <p:nvPr>
            <p:ph type="ctrTitle" sz="quarter"/>
          </p:nvPr>
        </p:nvSpPr>
        <p:spPr>
          <a:xfrm>
            <a:off x="2792760" y="3012674"/>
            <a:ext cx="6912767" cy="560343"/>
          </a:xfrm>
        </p:spPr>
        <p:txBody>
          <a:bodyPr anchor="t" anchorCtr="0"/>
          <a:lstStyle/>
          <a:p>
            <a:r>
              <a:rPr lang="ja-JP" altLang="en-US" dirty="0" smtClean="0">
                <a:latin typeface="メイリオ" pitchFamily="50" charset="-128"/>
                <a:ea typeface="メイリオ" pitchFamily="50" charset="-128"/>
                <a:cs typeface="メイリオ" pitchFamily="50" charset="-128"/>
              </a:rPr>
              <a:t>オープンデータガイド 第</a:t>
            </a:r>
            <a:r>
              <a:rPr lang="en-US" altLang="ja-JP" dirty="0" smtClean="0">
                <a:latin typeface="メイリオ" pitchFamily="50" charset="-128"/>
                <a:ea typeface="メイリオ" pitchFamily="50" charset="-128"/>
                <a:cs typeface="メイリオ" pitchFamily="50" charset="-128"/>
              </a:rPr>
              <a:t>2</a:t>
            </a:r>
            <a:r>
              <a:rPr lang="ja-JP" altLang="en-US" dirty="0" smtClean="0">
                <a:latin typeface="メイリオ" pitchFamily="50" charset="-128"/>
                <a:ea typeface="メイリオ" pitchFamily="50" charset="-128"/>
                <a:cs typeface="メイリオ" pitchFamily="50" charset="-128"/>
              </a:rPr>
              <a:t>版案</a:t>
            </a:r>
            <a:endParaRPr lang="ja-JP" altLang="en-US" dirty="0">
              <a:latin typeface="メイリオ" pitchFamily="50" charset="-128"/>
              <a:ea typeface="メイリオ" pitchFamily="50" charset="-128"/>
              <a:cs typeface="メイリオ" pitchFamily="50" charset="-128"/>
            </a:endParaRPr>
          </a:p>
        </p:txBody>
      </p:sp>
      <p:sp>
        <p:nvSpPr>
          <p:cNvPr id="4" name="テキスト プレースホルダー 3"/>
          <p:cNvSpPr>
            <a:spLocks noGrp="1"/>
          </p:cNvSpPr>
          <p:nvPr>
            <p:ph type="body" sz="quarter" idx="10"/>
          </p:nvPr>
        </p:nvSpPr>
        <p:spPr/>
        <p:txBody>
          <a:bodyPr>
            <a:normAutofit lnSpcReduction="10000"/>
          </a:bodyPr>
          <a:lstStyle/>
          <a:p>
            <a:r>
              <a:rPr kumimoji="1" lang="ja-JP" altLang="en-US" dirty="0" smtClean="0"/>
              <a:t>平成</a:t>
            </a:r>
            <a:r>
              <a:rPr kumimoji="1" lang="en-US" altLang="ja-JP" dirty="0" smtClean="0"/>
              <a:t>26</a:t>
            </a:r>
            <a:r>
              <a:rPr kumimoji="1" lang="ja-JP" altLang="en-US" dirty="0" smtClean="0"/>
              <a:t>年度 第</a:t>
            </a:r>
            <a:r>
              <a:rPr kumimoji="1" lang="en-US" altLang="ja-JP" dirty="0" smtClean="0"/>
              <a:t>2</a:t>
            </a:r>
            <a:r>
              <a:rPr kumimoji="1" lang="ja-JP" altLang="en-US" dirty="0" smtClean="0"/>
              <a:t>回技術委員会資料</a:t>
            </a:r>
            <a:endParaRPr kumimoji="1" lang="ja-JP" altLang="en-US" dirty="0"/>
          </a:p>
        </p:txBody>
      </p:sp>
      <p:sp>
        <p:nvSpPr>
          <p:cNvPr id="8" name="テキスト プレースホルダー 7"/>
          <p:cNvSpPr>
            <a:spLocks noGrp="1"/>
          </p:cNvSpPr>
          <p:nvPr>
            <p:ph type="body" sz="quarter" idx="11"/>
          </p:nvPr>
        </p:nvSpPr>
        <p:spPr/>
        <p:txBody>
          <a:bodyPr anchor="ctr" anchorCtr="0"/>
          <a:lstStyle/>
          <a:p>
            <a:r>
              <a:rPr kumimoji="1" lang="ja-JP" altLang="en-US" dirty="0" smtClean="0"/>
              <a:t>資料</a:t>
            </a:r>
            <a:r>
              <a:rPr kumimoji="1" lang="en-US" altLang="ja-JP" dirty="0" smtClean="0"/>
              <a:t>2-1</a:t>
            </a:r>
            <a:endParaRPr kumimoji="1" lang="ja-JP" altLang="en-US" dirty="0"/>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章 </a:t>
            </a:r>
            <a:r>
              <a:rPr lang="ja-JP" altLang="en-US" dirty="0" smtClean="0"/>
              <a:t>オープンデータの作成・公開手順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本章の構成</a:t>
            </a:r>
            <a:r>
              <a:rPr kumimoji="1" lang="en-US" altLang="ja-JP" dirty="0" smtClean="0"/>
              <a:t>: 6</a:t>
            </a:r>
            <a:r>
              <a:rPr kumimoji="1" lang="ja-JP" altLang="en-US" dirty="0" err="1" smtClean="0"/>
              <a:t>つの</a:t>
            </a:r>
            <a:r>
              <a:rPr kumimoji="1" lang="ja-JP" altLang="en-US" dirty="0" smtClean="0"/>
              <a:t>それぞれのステップを解説</a:t>
            </a:r>
          </a:p>
          <a:p>
            <a:pPr marL="698500" lvl="1" indent="-342900">
              <a:buFont typeface="+mj-lt"/>
              <a:buAutoNum type="arabicPeriod"/>
            </a:pPr>
            <a:r>
              <a:rPr lang="ja-JP" altLang="en-US" dirty="0" smtClean="0"/>
              <a:t>オープンデータ推進組織の設立</a:t>
            </a:r>
          </a:p>
          <a:p>
            <a:pPr marL="698500" lvl="1" indent="-342900">
              <a:buFont typeface="+mj-lt"/>
              <a:buAutoNum type="arabicPeriod"/>
            </a:pPr>
            <a:r>
              <a:rPr kumimoji="1" lang="ja-JP" altLang="en-US" dirty="0"/>
              <a:t>現状</a:t>
            </a:r>
            <a:r>
              <a:rPr kumimoji="1" lang="ja-JP" altLang="en-US" dirty="0" smtClean="0"/>
              <a:t>把握</a:t>
            </a:r>
          </a:p>
          <a:p>
            <a:pPr marL="698500" lvl="1" indent="-342900">
              <a:buFont typeface="+mj-lt"/>
              <a:buAutoNum type="arabicPeriod"/>
            </a:pPr>
            <a:r>
              <a:rPr lang="ja-JP" altLang="en-US" dirty="0" smtClean="0"/>
              <a:t>計画立案</a:t>
            </a:r>
          </a:p>
          <a:p>
            <a:pPr marL="698500" lvl="1" indent="-342900">
              <a:buFont typeface="+mj-lt"/>
              <a:buAutoNum type="arabicPeriod"/>
            </a:pPr>
            <a:r>
              <a:rPr kumimoji="1" lang="ja-JP" altLang="en-US" dirty="0"/>
              <a:t>公開</a:t>
            </a:r>
            <a:r>
              <a:rPr kumimoji="1" lang="ja-JP" altLang="en-US" dirty="0" smtClean="0"/>
              <a:t>作業</a:t>
            </a:r>
          </a:p>
          <a:p>
            <a:pPr marL="698500" lvl="1" indent="-342900">
              <a:buFont typeface="+mj-lt"/>
              <a:buAutoNum type="arabicPeriod"/>
            </a:pPr>
            <a:r>
              <a:rPr kumimoji="1" lang="ja-JP" altLang="en-US" dirty="0" smtClean="0"/>
              <a:t>公開・運用</a:t>
            </a:r>
          </a:p>
          <a:p>
            <a:pPr marL="698500" lvl="1" indent="-342900">
              <a:buFont typeface="+mj-lt"/>
              <a:buAutoNum type="arabicPeriod"/>
            </a:pPr>
            <a:r>
              <a:rPr lang="ja-JP" altLang="en-US" dirty="0"/>
              <a:t>改善点</a:t>
            </a:r>
            <a:r>
              <a:rPr lang="ja-JP" altLang="en-US" dirty="0" smtClean="0"/>
              <a:t>の洗い出し</a:t>
            </a:r>
          </a:p>
          <a:p>
            <a:r>
              <a:rPr kumimoji="1" lang="ja-JP" altLang="en-US" dirty="0" smtClean="0"/>
              <a:t>留意点</a:t>
            </a:r>
            <a:r>
              <a:rPr kumimoji="1" lang="en-US" altLang="ja-JP" dirty="0" smtClean="0"/>
              <a:t>: </a:t>
            </a:r>
            <a:r>
              <a:rPr kumimoji="1" lang="ja-JP" altLang="en-US" dirty="0" smtClean="0"/>
              <a:t>スモールスタートの原則</a:t>
            </a:r>
          </a:p>
          <a:p>
            <a:pPr lvl="1"/>
            <a:r>
              <a:rPr lang="ja-JP" altLang="en-US" dirty="0"/>
              <a:t>上記</a:t>
            </a:r>
            <a:r>
              <a:rPr lang="ja-JP" altLang="en-US" dirty="0" smtClean="0"/>
              <a:t>に掲げたオープンデータ</a:t>
            </a:r>
            <a:r>
              <a:rPr lang="ja-JP" altLang="en-US" dirty="0"/>
              <a:t>推進組織の設立や現状把握等、すべての準備を完了してから実施</a:t>
            </a:r>
            <a:r>
              <a:rPr lang="ja-JP" altLang="en-US" dirty="0" smtClean="0"/>
              <a:t>することは必須でない。</a:t>
            </a:r>
          </a:p>
          <a:p>
            <a:pPr lvl="1"/>
            <a:r>
              <a:rPr lang="ja-JP" altLang="en-US" dirty="0"/>
              <a:t>比較的オープンデータにしやすいデータから着手するということも一つの方法で</a:t>
            </a:r>
            <a:r>
              <a:rPr lang="ja-JP" altLang="en-US" dirty="0" smtClean="0"/>
              <a:t>ある。</a:t>
            </a:r>
          </a:p>
          <a:p>
            <a:pPr lvl="2"/>
            <a:r>
              <a:rPr lang="ja-JP" altLang="en-US" dirty="0" smtClean="0"/>
              <a:t>例えば</a:t>
            </a:r>
            <a:r>
              <a:rPr lang="ja-JP" altLang="en-US" dirty="0"/>
              <a:t>、個別の部署において既に公開されている情報から着手</a:t>
            </a:r>
            <a:r>
              <a:rPr lang="ja-JP" altLang="en-US" dirty="0" smtClean="0"/>
              <a:t>する等。</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dirty="0"/>
          </a:p>
        </p:txBody>
      </p:sp>
    </p:spTree>
    <p:extLst>
      <p:ext uri="{BB962C8B-B14F-4D97-AF65-F5344CB8AC3E}">
        <p14:creationId xmlns:p14="http://schemas.microsoft.com/office/powerpoint/2010/main" val="44846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3.1 </a:t>
            </a:r>
            <a:r>
              <a:rPr kumimoji="1" lang="ja-JP" altLang="en-US" dirty="0" smtClean="0"/>
              <a:t>オープンデータ推進組織の設立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オープンデータ推進組織が必要になる理由</a:t>
            </a:r>
          </a:p>
          <a:p>
            <a:pPr lvl="1"/>
            <a:r>
              <a:rPr lang="ja-JP" altLang="en-US" dirty="0"/>
              <a:t>オープンデータの作成・公開作業は、各部署を横断</a:t>
            </a:r>
            <a:r>
              <a:rPr lang="ja-JP" altLang="en-US" dirty="0" smtClean="0"/>
              <a:t>する取組に</a:t>
            </a:r>
            <a:r>
              <a:rPr lang="ja-JP" altLang="en-US" dirty="0"/>
              <a:t>なる</a:t>
            </a:r>
            <a:r>
              <a:rPr lang="ja-JP" altLang="en-US" dirty="0" smtClean="0"/>
              <a:t>。</a:t>
            </a:r>
          </a:p>
          <a:p>
            <a:pPr lvl="2"/>
            <a:r>
              <a:rPr lang="ja-JP" altLang="en-US" dirty="0" smtClean="0"/>
              <a:t>オープンデータ</a:t>
            </a:r>
            <a:r>
              <a:rPr lang="ja-JP" altLang="en-US" dirty="0"/>
              <a:t>を作成・公開する</a:t>
            </a:r>
            <a:r>
              <a:rPr lang="ja-JP" altLang="en-US" dirty="0" smtClean="0"/>
              <a:t>に当たり</a:t>
            </a:r>
            <a:r>
              <a:rPr lang="ja-JP" altLang="en-US" dirty="0"/>
              <a:t>、データを保有している各部署との連携・調整が必要になる。</a:t>
            </a:r>
          </a:p>
          <a:p>
            <a:pPr lvl="1"/>
            <a:endParaRPr lang="ja-JP" altLang="en-US" dirty="0" smtClean="0"/>
          </a:p>
          <a:p>
            <a:pPr lvl="1"/>
            <a:endParaRPr lang="ja-JP" altLang="en-US" dirty="0" smtClean="0"/>
          </a:p>
          <a:p>
            <a:pPr lvl="1"/>
            <a:r>
              <a:rPr lang="ja-JP" altLang="en-US" dirty="0" smtClean="0"/>
              <a:t>オープンデータ</a:t>
            </a:r>
            <a:r>
              <a:rPr lang="ja-JP" altLang="en-US" dirty="0"/>
              <a:t>の作成・公開を進める</a:t>
            </a:r>
            <a:r>
              <a:rPr lang="ja-JP" altLang="en-US" dirty="0" smtClean="0"/>
              <a:t>に当たって、</a:t>
            </a:r>
            <a:r>
              <a:rPr lang="ja-JP" altLang="en-US" dirty="0"/>
              <a:t>オープンデータを推進するための、各部署から独立した組織を設立することが望ましい。</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dirty="0"/>
          </a:p>
        </p:txBody>
      </p:sp>
      <p:sp>
        <p:nvSpPr>
          <p:cNvPr id="5" name="下矢印 4"/>
          <p:cNvSpPr/>
          <p:nvPr/>
        </p:nvSpPr>
        <p:spPr bwMode="auto">
          <a:xfrm>
            <a:off x="1928664" y="2418656"/>
            <a:ext cx="576064" cy="650303"/>
          </a:xfrm>
          <a:prstGeom prst="downArrow">
            <a:avLst/>
          </a:prstGeom>
          <a:solidFill>
            <a:schemeClr val="accent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035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3.2 </a:t>
            </a:r>
            <a:r>
              <a:rPr lang="ja-JP" altLang="en-US" dirty="0" smtClean="0"/>
              <a:t>現状把握</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このステップでの実施内容</a:t>
            </a:r>
          </a:p>
          <a:p>
            <a:pPr lvl="1"/>
            <a:r>
              <a:rPr kumimoji="1" lang="ja-JP" altLang="en-US" dirty="0" smtClean="0"/>
              <a:t>各部署が管理しているデータをまとめる。</a:t>
            </a:r>
          </a:p>
          <a:p>
            <a:r>
              <a:rPr lang="ja-JP" altLang="en-US" dirty="0"/>
              <a:t>現状把握</a:t>
            </a:r>
            <a:r>
              <a:rPr lang="ja-JP" altLang="en-US" dirty="0" smtClean="0"/>
              <a:t>に当たり注目すべき項目</a:t>
            </a:r>
          </a:p>
          <a:p>
            <a:pPr marL="698500" lvl="1" indent="-342900">
              <a:buFont typeface="+mj-lt"/>
              <a:buAutoNum type="arabicPeriod"/>
            </a:pPr>
            <a:r>
              <a:rPr kumimoji="1" lang="ja-JP" altLang="en-US" dirty="0"/>
              <a:t>データの</a:t>
            </a:r>
            <a:r>
              <a:rPr kumimoji="1" lang="ja-JP" altLang="en-US" dirty="0" smtClean="0"/>
              <a:t>形式</a:t>
            </a:r>
          </a:p>
          <a:p>
            <a:pPr lvl="2"/>
            <a:r>
              <a:rPr lang="ja-JP" altLang="en-US" dirty="0" smtClean="0"/>
              <a:t>紙 </a:t>
            </a:r>
            <a:r>
              <a:rPr lang="en-US" altLang="ja-JP" dirty="0" smtClean="0">
                <a:sym typeface="Wingdings" panose="05000000000000000000" pitchFamily="2" charset="2"/>
              </a:rPr>
              <a:t> </a:t>
            </a:r>
            <a:r>
              <a:rPr lang="ja-JP" altLang="en-US" dirty="0" smtClean="0">
                <a:sym typeface="Wingdings" panose="05000000000000000000" pitchFamily="2" charset="2"/>
              </a:rPr>
              <a:t>電子データがない資料を公開するには、紙をスキャンする必要がある。</a:t>
            </a:r>
          </a:p>
          <a:p>
            <a:pPr lvl="2"/>
            <a:r>
              <a:rPr kumimoji="1" lang="ja-JP" altLang="en-US" dirty="0">
                <a:sym typeface="Wingdings" panose="05000000000000000000" pitchFamily="2" charset="2"/>
              </a:rPr>
              <a:t>電子</a:t>
            </a:r>
            <a:r>
              <a:rPr kumimoji="1" lang="ja-JP" altLang="en-US" dirty="0" smtClean="0">
                <a:sym typeface="Wingdings" panose="05000000000000000000" pitchFamily="2" charset="2"/>
              </a:rPr>
              <a:t>データ </a:t>
            </a:r>
            <a:r>
              <a:rPr kumimoji="1" lang="en-US" altLang="ja-JP" dirty="0" smtClean="0">
                <a:sym typeface="Wingdings" panose="05000000000000000000" pitchFamily="2" charset="2"/>
              </a:rPr>
              <a:t> </a:t>
            </a:r>
            <a:r>
              <a:rPr kumimoji="1" lang="ja-JP" altLang="en-US" dirty="0" smtClean="0">
                <a:sym typeface="Wingdings" panose="05000000000000000000" pitchFamily="2" charset="2"/>
              </a:rPr>
              <a:t>ファイル形式を確認すべき。</a:t>
            </a:r>
            <a:endParaRPr kumimoji="1" lang="ja-JP" altLang="en-US" dirty="0" smtClean="0"/>
          </a:p>
          <a:p>
            <a:pPr marL="698500" lvl="1" indent="-342900">
              <a:buFont typeface="+mj-lt"/>
              <a:buAutoNum type="arabicPeriod"/>
            </a:pPr>
            <a:r>
              <a:rPr lang="ja-JP" altLang="en-US" dirty="0"/>
              <a:t>データの</a:t>
            </a:r>
            <a:r>
              <a:rPr lang="ja-JP" altLang="en-US" dirty="0" smtClean="0"/>
              <a:t>管理者</a:t>
            </a:r>
          </a:p>
          <a:p>
            <a:pPr lvl="2"/>
            <a:r>
              <a:rPr lang="ja-JP" altLang="en-US" dirty="0"/>
              <a:t>管理</a:t>
            </a:r>
            <a:r>
              <a:rPr lang="ja-JP" altLang="en-US" dirty="0" smtClean="0"/>
              <a:t>者は設定されているか。統一されているか。</a:t>
            </a:r>
          </a:p>
          <a:p>
            <a:pPr marL="698500" lvl="1" indent="-342900">
              <a:buFont typeface="+mj-lt"/>
              <a:buAutoNum type="arabicPeriod"/>
            </a:pPr>
            <a:r>
              <a:rPr kumimoji="1" lang="ja-JP" altLang="en-US" dirty="0" smtClean="0"/>
              <a:t>データの更新頻度</a:t>
            </a:r>
          </a:p>
          <a:p>
            <a:pPr lvl="2"/>
            <a:r>
              <a:rPr kumimoji="1" lang="ja-JP" altLang="en-US" dirty="0" smtClean="0"/>
              <a:t>データはどれくらいの頻度で更新されるか？</a:t>
            </a:r>
            <a:endParaRPr kumimoji="1" lang="en-US" altLang="ja-JP" dirty="0" smtClean="0"/>
          </a:p>
          <a:p>
            <a:pPr lvl="2"/>
            <a:r>
              <a:rPr lang="ja-JP" altLang="ja-JP" dirty="0"/>
              <a:t>年に</a:t>
            </a:r>
            <a:r>
              <a:rPr lang="en-US" altLang="ja-JP" dirty="0"/>
              <a:t>1</a:t>
            </a:r>
            <a:r>
              <a:rPr lang="ja-JP" altLang="ja-JP" dirty="0"/>
              <a:t>回更新／月に</a:t>
            </a:r>
            <a:r>
              <a:rPr lang="en-US" altLang="ja-JP" dirty="0"/>
              <a:t>1</a:t>
            </a:r>
            <a:r>
              <a:rPr lang="ja-JP" altLang="ja-JP" dirty="0"/>
              <a:t>回更新／適宜更新等</a:t>
            </a:r>
            <a:endParaRPr kumimoji="1" lang="ja-JP" altLang="en-US" dirty="0" smtClean="0"/>
          </a:p>
          <a:p>
            <a:pPr marL="698500" lvl="1" indent="-342900">
              <a:buFont typeface="+mj-lt"/>
              <a:buAutoNum type="arabicPeriod"/>
            </a:pPr>
            <a:r>
              <a:rPr lang="ja-JP" altLang="en-US" dirty="0"/>
              <a:t>データの権利</a:t>
            </a:r>
            <a:r>
              <a:rPr lang="ja-JP" altLang="en-US" dirty="0" smtClean="0"/>
              <a:t>関係 </a:t>
            </a:r>
            <a:r>
              <a:rPr lang="en-US" altLang="ja-JP" dirty="0" smtClean="0">
                <a:sym typeface="Wingdings" panose="05000000000000000000" pitchFamily="2" charset="2"/>
              </a:rPr>
              <a:t> </a:t>
            </a:r>
            <a:r>
              <a:rPr lang="ja-JP" altLang="en-US" dirty="0" smtClean="0">
                <a:sym typeface="Wingdings" panose="05000000000000000000" pitchFamily="2" charset="2"/>
              </a:rPr>
              <a:t>詳細は第</a:t>
            </a:r>
            <a:r>
              <a:rPr lang="en-US" altLang="ja-JP" dirty="0" smtClean="0">
                <a:sym typeface="Wingdings" panose="05000000000000000000" pitchFamily="2" charset="2"/>
              </a:rPr>
              <a:t>II</a:t>
            </a:r>
            <a:r>
              <a:rPr lang="ja-JP" altLang="en-US" dirty="0" smtClean="0">
                <a:sym typeface="Wingdings" panose="05000000000000000000" pitchFamily="2" charset="2"/>
              </a:rPr>
              <a:t>部参照</a:t>
            </a:r>
            <a:endParaRPr lang="en-US" altLang="ja-JP" dirty="0" smtClean="0"/>
          </a:p>
          <a:p>
            <a:pPr lvl="2"/>
            <a:r>
              <a:rPr lang="ja-JP" altLang="en-US" dirty="0" smtClean="0"/>
              <a:t>第三者</a:t>
            </a:r>
            <a:r>
              <a:rPr lang="ja-JP" altLang="en-US" dirty="0"/>
              <a:t>が著作権等の権利を有する</a:t>
            </a:r>
            <a:r>
              <a:rPr lang="ja-JP" altLang="en-US" dirty="0" smtClean="0"/>
              <a:t>データはあるか？</a:t>
            </a:r>
            <a:endParaRPr lang="ja-JP" altLang="en-US" dirty="0"/>
          </a:p>
          <a:p>
            <a:pPr lvl="2"/>
            <a:r>
              <a:rPr lang="ja-JP" altLang="en-US" dirty="0" smtClean="0"/>
              <a:t>法令上</a:t>
            </a:r>
            <a:r>
              <a:rPr lang="ja-JP" altLang="en-US" dirty="0"/>
              <a:t>の</a:t>
            </a:r>
            <a:r>
              <a:rPr lang="ja-JP" altLang="en-US" dirty="0" smtClean="0"/>
              <a:t>制約があるか？　等</a:t>
            </a:r>
            <a:endParaRPr lang="ja-JP" altLang="en-US" dirty="0">
              <a:solidFill>
                <a:srgbClr val="FF0000"/>
              </a:solidFill>
            </a:endParaRPr>
          </a:p>
          <a:p>
            <a:pPr marL="698500" lvl="1" indent="-342900">
              <a:buFont typeface="+mj-lt"/>
              <a:buAutoNum type="arabicPeriod"/>
            </a:pPr>
            <a:r>
              <a:rPr kumimoji="1" lang="ja-JP" altLang="en-US" dirty="0" smtClean="0"/>
              <a:t>ニーズ分析</a:t>
            </a:r>
          </a:p>
          <a:p>
            <a:pPr lvl="2"/>
            <a:r>
              <a:rPr lang="ja-JP" altLang="en-US" dirty="0" smtClean="0"/>
              <a:t>以下のような</a:t>
            </a:r>
            <a:r>
              <a:rPr lang="ja-JP" altLang="en-US" dirty="0"/>
              <a:t>ニーズの高いデータからオープンデータとしての公開に取り組むことも</a:t>
            </a:r>
            <a:r>
              <a:rPr lang="ja-JP" altLang="en-US" dirty="0" smtClean="0"/>
              <a:t>有用。</a:t>
            </a:r>
          </a:p>
          <a:p>
            <a:pPr lvl="3"/>
            <a:r>
              <a:rPr lang="ja-JP" altLang="en-US" dirty="0" smtClean="0"/>
              <a:t>情報</a:t>
            </a:r>
            <a:r>
              <a:rPr lang="ja-JP" altLang="en-US" dirty="0"/>
              <a:t>利用者から多く問い合わせられる</a:t>
            </a:r>
            <a:r>
              <a:rPr lang="ja-JP" altLang="en-US" dirty="0" smtClean="0"/>
              <a:t>データ</a:t>
            </a:r>
          </a:p>
          <a:p>
            <a:pPr lvl="3"/>
            <a:r>
              <a:rPr lang="ja-JP" altLang="en-US" dirty="0" smtClean="0"/>
              <a:t>他</a:t>
            </a:r>
            <a:r>
              <a:rPr lang="ja-JP" altLang="en-US" dirty="0"/>
              <a:t>の同様の組織で公開されている</a:t>
            </a:r>
            <a:r>
              <a:rPr lang="ja-JP" altLang="en-US" dirty="0" smtClean="0"/>
              <a:t>データ</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dirty="0"/>
          </a:p>
        </p:txBody>
      </p:sp>
    </p:spTree>
    <p:extLst>
      <p:ext uri="{BB962C8B-B14F-4D97-AF65-F5344CB8AC3E}">
        <p14:creationId xmlns:p14="http://schemas.microsoft.com/office/powerpoint/2010/main" val="308478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 </a:t>
            </a:r>
            <a:r>
              <a:rPr kumimoji="1" lang="ja-JP" altLang="en-US" dirty="0" smtClean="0"/>
              <a:t>計画立案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このステップでの実施内容</a:t>
            </a:r>
          </a:p>
          <a:p>
            <a:pPr lvl="1"/>
            <a:r>
              <a:rPr lang="ja-JP" altLang="en-US" dirty="0"/>
              <a:t>オープンデータの対象とするデータやその作成・公開手法を明確にする</a:t>
            </a:r>
            <a:r>
              <a:rPr lang="ja-JP" altLang="en-US" dirty="0" smtClean="0"/>
              <a:t>。</a:t>
            </a:r>
          </a:p>
          <a:p>
            <a:pPr lvl="1"/>
            <a:r>
              <a:rPr lang="ja-JP" altLang="en-US" dirty="0" smtClean="0"/>
              <a:t>マイルストーン</a:t>
            </a:r>
            <a:r>
              <a:rPr lang="ja-JP" altLang="en-US" dirty="0"/>
              <a:t>を作成し、それに基づきスケジュールを立てることが望ましい</a:t>
            </a:r>
            <a:r>
              <a:rPr lang="ja-JP" altLang="en-US" dirty="0" smtClean="0"/>
              <a:t>。</a:t>
            </a:r>
          </a:p>
          <a:p>
            <a:r>
              <a:rPr kumimoji="1" lang="ja-JP" altLang="en-US" dirty="0" smtClean="0"/>
              <a:t>留意事項</a:t>
            </a:r>
          </a:p>
          <a:p>
            <a:pPr marL="698500" lvl="1" indent="-342900">
              <a:buFont typeface="+mj-lt"/>
              <a:buAutoNum type="arabicPeriod"/>
            </a:pPr>
            <a:r>
              <a:rPr lang="ja-JP" altLang="en-US" dirty="0"/>
              <a:t>データ</a:t>
            </a:r>
            <a:r>
              <a:rPr lang="ja-JP" altLang="en-US" dirty="0" smtClean="0"/>
              <a:t>形式・システムの準備計画</a:t>
            </a:r>
          </a:p>
          <a:p>
            <a:pPr lvl="2"/>
            <a:r>
              <a:rPr lang="ja-JP" altLang="en-US" dirty="0" smtClean="0"/>
              <a:t>どのレベルの「データ」と「データカタログ」を準備するか、方針を策定（</a:t>
            </a:r>
            <a:r>
              <a:rPr lang="en-US" altLang="ja-JP" dirty="0" smtClean="0">
                <a:sym typeface="Wingdings" panose="05000000000000000000" pitchFamily="2" charset="2"/>
              </a:rPr>
              <a:t> 8.4</a:t>
            </a:r>
            <a:r>
              <a:rPr lang="ja-JP" altLang="en-US" dirty="0" smtClean="0">
                <a:sym typeface="Wingdings" panose="05000000000000000000" pitchFamily="2" charset="2"/>
              </a:rPr>
              <a:t>節参照）</a:t>
            </a:r>
            <a:endParaRPr lang="ja-JP" altLang="en-US" dirty="0" smtClean="0"/>
          </a:p>
          <a:p>
            <a:pPr marL="698500" lvl="1" indent="-342900">
              <a:buFont typeface="+mj-lt"/>
              <a:buAutoNum type="arabicPeriod"/>
            </a:pPr>
            <a:r>
              <a:rPr kumimoji="1" lang="ja-JP" altLang="en-US" dirty="0"/>
              <a:t>運用ルール</a:t>
            </a:r>
            <a:r>
              <a:rPr kumimoji="1" lang="ja-JP" altLang="en-US" dirty="0" smtClean="0"/>
              <a:t>の策定</a:t>
            </a:r>
          </a:p>
          <a:p>
            <a:pPr lvl="2"/>
            <a:r>
              <a:rPr kumimoji="1" lang="ja-JP" altLang="en-US" dirty="0" smtClean="0"/>
              <a:t>データの入手手順・頻度を明確にする。</a:t>
            </a:r>
          </a:p>
          <a:p>
            <a:pPr lvl="2"/>
            <a:r>
              <a:rPr lang="ja-JP" altLang="en-US" dirty="0"/>
              <a:t>適宜更新</a:t>
            </a:r>
            <a:r>
              <a:rPr lang="ja-JP" altLang="en-US" dirty="0" smtClean="0"/>
              <a:t>される場合は、更新方法をルール化。</a:t>
            </a:r>
            <a:endParaRPr kumimoji="1" lang="ja-JP" altLang="en-US" dirty="0" smtClean="0"/>
          </a:p>
          <a:p>
            <a:pPr marL="698500" lvl="1" indent="-342900">
              <a:buFont typeface="+mj-lt"/>
              <a:buAutoNum type="arabicPeriod"/>
            </a:pPr>
            <a:r>
              <a:rPr lang="ja-JP" altLang="en-US" dirty="0"/>
              <a:t>利用ルール</a:t>
            </a:r>
            <a:r>
              <a:rPr lang="ja-JP" altLang="en-US" dirty="0" smtClean="0"/>
              <a:t>の設定</a:t>
            </a:r>
          </a:p>
          <a:p>
            <a:pPr lvl="2"/>
            <a:r>
              <a:rPr lang="ja-JP" altLang="en-US" dirty="0" smtClean="0"/>
              <a:t>第三者</a:t>
            </a:r>
            <a:r>
              <a:rPr lang="ja-JP" altLang="en-US" dirty="0"/>
              <a:t>権利問題や法令上の制約がある場合は、それを踏まえ、利用ルールの内容や適用範囲を整理する。</a:t>
            </a:r>
            <a:endParaRPr lang="ja-JP" altLang="en-US" dirty="0" smtClean="0"/>
          </a:p>
          <a:p>
            <a:pPr marL="698500" lvl="1" indent="-342900">
              <a:buFont typeface="+mj-lt"/>
              <a:buAutoNum type="arabicPeriod"/>
            </a:pPr>
            <a:r>
              <a:rPr kumimoji="1" lang="ja-JP" altLang="en-US" dirty="0" smtClean="0"/>
              <a:t>スモール</a:t>
            </a:r>
            <a:r>
              <a:rPr lang="ja-JP" altLang="en-US" dirty="0"/>
              <a:t>・ス</a:t>
            </a:r>
            <a:r>
              <a:rPr kumimoji="1" lang="ja-JP" altLang="en-US" dirty="0" smtClean="0"/>
              <a:t>タート</a:t>
            </a:r>
            <a:r>
              <a:rPr kumimoji="1" lang="ja-JP" altLang="en-US" dirty="0"/>
              <a:t>の</a:t>
            </a:r>
            <a:r>
              <a:rPr kumimoji="1" lang="ja-JP" altLang="en-US" dirty="0" smtClean="0"/>
              <a:t>原則</a:t>
            </a:r>
          </a:p>
          <a:p>
            <a:pPr lvl="2"/>
            <a:r>
              <a:rPr lang="ja-JP" altLang="en-US" dirty="0" smtClean="0"/>
              <a:t>作業</a:t>
            </a:r>
            <a:r>
              <a:rPr lang="ja-JP" altLang="en-US" dirty="0"/>
              <a:t>は段階的に行い、完了したものから順次公開できるように、マイルストーンを設定する。</a:t>
            </a:r>
          </a:p>
          <a:p>
            <a:pPr lvl="2"/>
            <a:r>
              <a:rPr lang="ja-JP" altLang="en-US" dirty="0" smtClean="0"/>
              <a:t>年度</a:t>
            </a:r>
            <a:r>
              <a:rPr lang="ja-JP" altLang="en-US" dirty="0"/>
              <a:t>ごとに目標・計画を立てることが望ましい。</a:t>
            </a:r>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dirty="0"/>
          </a:p>
        </p:txBody>
      </p:sp>
    </p:spTree>
    <p:extLst>
      <p:ext uri="{BB962C8B-B14F-4D97-AF65-F5344CB8AC3E}">
        <p14:creationId xmlns:p14="http://schemas.microsoft.com/office/powerpoint/2010/main" val="218473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 </a:t>
            </a:r>
            <a:r>
              <a:rPr kumimoji="1" lang="ja-JP" altLang="en-US" dirty="0" smtClean="0"/>
              <a:t>公開作業</a:t>
            </a:r>
            <a:endParaRPr kumimoji="1" lang="ja-JP" altLang="en-US" dirty="0"/>
          </a:p>
        </p:txBody>
      </p:sp>
      <p:sp>
        <p:nvSpPr>
          <p:cNvPr id="3" name="コンテンツ プレースホルダー 2"/>
          <p:cNvSpPr>
            <a:spLocks noGrp="1"/>
          </p:cNvSpPr>
          <p:nvPr>
            <p:ph idx="1"/>
          </p:nvPr>
        </p:nvSpPr>
        <p:spPr>
          <a:xfrm>
            <a:off x="351414" y="1143000"/>
            <a:ext cx="9498130" cy="5382344"/>
          </a:xfrm>
        </p:spPr>
        <p:txBody>
          <a:bodyPr>
            <a:normAutofit fontScale="77500" lnSpcReduction="20000"/>
          </a:bodyPr>
          <a:lstStyle/>
          <a:p>
            <a:r>
              <a:rPr kumimoji="1" lang="ja-JP" altLang="en-US" dirty="0" smtClean="0"/>
              <a:t>このステップでの実施内容</a:t>
            </a:r>
          </a:p>
          <a:p>
            <a:pPr lvl="1"/>
            <a:r>
              <a:rPr lang="ja-JP" altLang="en-US" dirty="0"/>
              <a:t>立案した計画に基づき、調達をかける等して必要なツールを揃え、オープンデータを作成・整形し、公開の準備作業を行う</a:t>
            </a:r>
            <a:r>
              <a:rPr lang="ja-JP" altLang="en-US" dirty="0" smtClean="0"/>
              <a:t>。</a:t>
            </a:r>
          </a:p>
          <a:p>
            <a:r>
              <a:rPr lang="ja-JP" altLang="en-US" dirty="0"/>
              <a:t>留意</a:t>
            </a:r>
            <a:r>
              <a:rPr lang="ja-JP" altLang="en-US" dirty="0" smtClean="0"/>
              <a:t>事項</a:t>
            </a:r>
          </a:p>
          <a:p>
            <a:pPr marL="698500" lvl="1" indent="-342900">
              <a:buFont typeface="+mj-lt"/>
              <a:buAutoNum type="arabicPeriod"/>
            </a:pPr>
            <a:r>
              <a:rPr lang="ja-JP" altLang="en-US" dirty="0" smtClean="0"/>
              <a:t>公開</a:t>
            </a:r>
            <a:r>
              <a:rPr lang="ja-JP" altLang="en-US" dirty="0"/>
              <a:t>時に明確にすべき</a:t>
            </a:r>
            <a:r>
              <a:rPr lang="ja-JP" altLang="en-US" dirty="0" smtClean="0"/>
              <a:t>情報</a:t>
            </a:r>
          </a:p>
          <a:p>
            <a:pPr lvl="2"/>
            <a:r>
              <a:rPr lang="ja-JP" altLang="en-US" dirty="0" smtClean="0"/>
              <a:t>メタデータ（どんなデータか？）</a:t>
            </a:r>
            <a:endParaRPr lang="en-US" altLang="ja-JP" dirty="0" smtClean="0"/>
          </a:p>
          <a:p>
            <a:pPr lvl="2"/>
            <a:r>
              <a:rPr lang="ja-JP" altLang="en-US" dirty="0" smtClean="0"/>
              <a:t>アクセス方法（そのデータはどのようにして取得できるか？）</a:t>
            </a:r>
            <a:endParaRPr lang="en-US" altLang="ja-JP" dirty="0" smtClean="0"/>
          </a:p>
          <a:p>
            <a:pPr lvl="2"/>
            <a:r>
              <a:rPr lang="ja-JP" altLang="en-US" dirty="0"/>
              <a:t>利用</a:t>
            </a:r>
            <a:r>
              <a:rPr lang="ja-JP" altLang="en-US" dirty="0" smtClean="0"/>
              <a:t>ルール（そのデータはどのような条件で取得・利用できるか？）</a:t>
            </a:r>
            <a:endParaRPr lang="ja-JP" altLang="en-US" dirty="0"/>
          </a:p>
          <a:p>
            <a:pPr marL="698500" lvl="1" indent="-342900">
              <a:buFont typeface="+mj-lt"/>
              <a:buAutoNum type="arabicPeriod"/>
            </a:pPr>
            <a:r>
              <a:rPr lang="ja-JP" altLang="en-US" dirty="0" smtClean="0"/>
              <a:t>公開</a:t>
            </a:r>
            <a:r>
              <a:rPr lang="ja-JP" altLang="en-US" dirty="0"/>
              <a:t>による</a:t>
            </a:r>
            <a:r>
              <a:rPr lang="ja-JP" altLang="en-US" dirty="0" smtClean="0"/>
              <a:t>影響</a:t>
            </a:r>
            <a:endParaRPr lang="en-US" altLang="ja-JP" dirty="0" smtClean="0"/>
          </a:p>
          <a:p>
            <a:pPr lvl="2"/>
            <a:r>
              <a:rPr lang="ja-JP" altLang="en-US" dirty="0"/>
              <a:t>オープンデータとして公開したデータは、全世界に対して公開</a:t>
            </a:r>
            <a:r>
              <a:rPr lang="ja-JP" altLang="en-US" dirty="0" smtClean="0"/>
              <a:t>される。</a:t>
            </a:r>
            <a:br>
              <a:rPr lang="ja-JP" altLang="en-US" dirty="0" smtClean="0"/>
            </a:br>
            <a:r>
              <a:rPr lang="en-US" altLang="ja-JP" dirty="0" smtClean="0">
                <a:sym typeface="Wingdings" panose="05000000000000000000" pitchFamily="2" charset="2"/>
              </a:rPr>
              <a:t> </a:t>
            </a:r>
            <a:r>
              <a:rPr lang="ja-JP" altLang="en-US" dirty="0" smtClean="0">
                <a:sym typeface="Wingdings" panose="05000000000000000000" pitchFamily="2" charset="2"/>
              </a:rPr>
              <a:t>海外からの問い合わせがあることも想定される。</a:t>
            </a:r>
            <a:endParaRPr lang="ja-JP" altLang="en-US" dirty="0"/>
          </a:p>
          <a:p>
            <a:pPr marL="698500" lvl="1" indent="-342900">
              <a:buFont typeface="+mj-lt"/>
              <a:buAutoNum type="arabicPeriod"/>
            </a:pPr>
            <a:r>
              <a:rPr lang="ja-JP" altLang="en-US" dirty="0" smtClean="0"/>
              <a:t>データ</a:t>
            </a:r>
            <a:r>
              <a:rPr lang="ja-JP" altLang="en-US" dirty="0"/>
              <a:t>を公開するサーバに関する留意</a:t>
            </a:r>
            <a:r>
              <a:rPr lang="ja-JP" altLang="en-US" dirty="0" smtClean="0"/>
              <a:t>事項</a:t>
            </a:r>
          </a:p>
          <a:p>
            <a:pPr lvl="2"/>
            <a:r>
              <a:rPr lang="ja-JP" altLang="en-US" dirty="0" smtClean="0"/>
              <a:t>公開するサーバにどれくらいのアクセスがあると予想するか？</a:t>
            </a:r>
            <a:endParaRPr lang="en-US" altLang="ja-JP" dirty="0" smtClean="0"/>
          </a:p>
          <a:p>
            <a:pPr lvl="3"/>
            <a:r>
              <a:rPr lang="ja-JP" altLang="en-US" dirty="0" smtClean="0"/>
              <a:t>予想外</a:t>
            </a:r>
            <a:r>
              <a:rPr lang="ja-JP" altLang="en-US" dirty="0"/>
              <a:t>のアクセスが集中し、サーバの処理が追いつかなく</a:t>
            </a:r>
            <a:r>
              <a:rPr lang="ja-JP" altLang="en-US" dirty="0" smtClean="0"/>
              <a:t>なると、</a:t>
            </a:r>
            <a:r>
              <a:rPr lang="ja-JP" altLang="en-US" dirty="0"/>
              <a:t>公開したデータに対するアクセス障害が発生する</a:t>
            </a:r>
            <a:r>
              <a:rPr lang="ja-JP" altLang="en-US" dirty="0" smtClean="0"/>
              <a:t>。</a:t>
            </a:r>
          </a:p>
          <a:p>
            <a:pPr lvl="2"/>
            <a:r>
              <a:rPr lang="ja-JP" altLang="en-US" dirty="0"/>
              <a:t>リアルタイムデータを扱う場合の留意点</a:t>
            </a:r>
          </a:p>
          <a:p>
            <a:pPr lvl="3"/>
            <a:r>
              <a:rPr lang="ja-JP" altLang="en-US" dirty="0" smtClean="0"/>
              <a:t>サーバ</a:t>
            </a:r>
            <a:r>
              <a:rPr lang="ja-JP" altLang="en-US" dirty="0"/>
              <a:t>の記憶容量を動的に消費するため、サーバの記憶容量の枯渇によりアクセス障害が発生する可能性がある。</a:t>
            </a:r>
          </a:p>
          <a:p>
            <a:pPr lvl="2"/>
            <a:r>
              <a:rPr lang="ja-JP" altLang="en-US" dirty="0" smtClean="0"/>
              <a:t>公開</a:t>
            </a:r>
            <a:r>
              <a:rPr lang="ja-JP" altLang="en-US" dirty="0"/>
              <a:t>サービスを運用する業者や部署と、事前に協議しておくことが望ましい。</a:t>
            </a:r>
          </a:p>
          <a:p>
            <a:pPr marL="698500" lvl="1" indent="-342900">
              <a:buFont typeface="+mj-lt"/>
              <a:buAutoNum type="arabicPeriod"/>
            </a:pPr>
            <a:r>
              <a:rPr lang="ja-JP" altLang="en-US" dirty="0" smtClean="0"/>
              <a:t>データ</a:t>
            </a:r>
            <a:r>
              <a:rPr lang="ja-JP" altLang="en-US" dirty="0"/>
              <a:t>の</a:t>
            </a:r>
            <a:r>
              <a:rPr lang="ja-JP" altLang="en-US" dirty="0" smtClean="0"/>
              <a:t>信頼性</a:t>
            </a:r>
            <a:endParaRPr lang="en-US" altLang="ja-JP" dirty="0" smtClean="0"/>
          </a:p>
          <a:p>
            <a:pPr lvl="2"/>
            <a:r>
              <a:rPr lang="ja-JP" altLang="en-US" dirty="0" smtClean="0"/>
              <a:t>データの流通過程において、情報利用者による改ざん、情報提供者の意図しない編集・変更の可能性がある。</a:t>
            </a:r>
          </a:p>
          <a:p>
            <a:pPr lvl="2"/>
            <a:r>
              <a:rPr lang="ja-JP" altLang="en-US" dirty="0" smtClean="0"/>
              <a:t>その場合、情報提供者が正当性を主張するための方法は以下の</a:t>
            </a:r>
            <a:r>
              <a:rPr lang="en-US" altLang="ja-JP" dirty="0" smtClean="0"/>
              <a:t>2</a:t>
            </a:r>
            <a:r>
              <a:rPr lang="ja-JP" altLang="en-US" dirty="0" smtClean="0"/>
              <a:t>通り。</a:t>
            </a:r>
          </a:p>
          <a:p>
            <a:pPr lvl="3"/>
            <a:r>
              <a:rPr lang="ja-JP" altLang="en-US" dirty="0" smtClean="0"/>
              <a:t>オープンデータの原則</a:t>
            </a:r>
            <a:r>
              <a:rPr lang="en-US" altLang="ja-JP" dirty="0" smtClean="0"/>
              <a:t>: </a:t>
            </a:r>
            <a:r>
              <a:rPr lang="ja-JP" altLang="en-US" dirty="0" smtClean="0"/>
              <a:t>	公開し続けることにより、原典を明示する。</a:t>
            </a:r>
          </a:p>
          <a:p>
            <a:pPr lvl="3"/>
            <a:r>
              <a:rPr lang="ja-JP" altLang="en-US" dirty="0" smtClean="0"/>
              <a:t>改ざんに関する技術的対処</a:t>
            </a:r>
            <a:r>
              <a:rPr lang="en-US" altLang="ja-JP" dirty="0" smtClean="0"/>
              <a:t>: </a:t>
            </a:r>
            <a:r>
              <a:rPr lang="ja-JP" altLang="en-US" dirty="0" smtClean="0"/>
              <a:t>	二次</a:t>
            </a:r>
            <a:r>
              <a:rPr lang="ja-JP" altLang="en-US" dirty="0"/>
              <a:t>利用の促進のための府省のデータ公開に関する基本的考え方（ガイドライン）別添</a:t>
            </a:r>
            <a:r>
              <a:rPr lang="ja-JP" altLang="en-US" dirty="0" smtClean="0"/>
              <a:t>」より引用して解説する。</a:t>
            </a:r>
            <a:endParaRPr lang="ja-JP" altLang="en-US" dirty="0"/>
          </a:p>
          <a:p>
            <a:pPr marL="698500" lvl="1" indent="-342900">
              <a:buFont typeface="+mj-lt"/>
              <a:buAutoNum type="arabicPeriod"/>
            </a:pPr>
            <a:r>
              <a:rPr lang="ja-JP" altLang="en-US" dirty="0" smtClean="0"/>
              <a:t>プライバシー</a:t>
            </a:r>
            <a:r>
              <a:rPr lang="ja-JP" altLang="en-US" dirty="0"/>
              <a:t>・匿名化</a:t>
            </a:r>
          </a:p>
          <a:p>
            <a:pPr lvl="2"/>
            <a:r>
              <a:rPr lang="ja-JP" altLang="en-US" dirty="0" smtClean="0"/>
              <a:t>その</a:t>
            </a:r>
            <a:r>
              <a:rPr lang="ja-JP" altLang="en-US" dirty="0"/>
              <a:t>データに個人を特定する情報が含まれていないか、確認する必要がある</a:t>
            </a:r>
            <a:r>
              <a:rPr lang="ja-JP" altLang="en-US" dirty="0" smtClean="0"/>
              <a:t>。</a:t>
            </a:r>
          </a:p>
          <a:p>
            <a:pPr lvl="2"/>
            <a:r>
              <a:rPr lang="ja-JP" altLang="en-US" dirty="0" smtClean="0"/>
              <a:t>必要</a:t>
            </a:r>
            <a:r>
              <a:rPr lang="ja-JP" altLang="en-US" dirty="0"/>
              <a:t>に応じて、匿名化の手法を利用して、プライバシーを考慮すべきである。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dirty="0"/>
          </a:p>
        </p:txBody>
      </p:sp>
    </p:spTree>
    <p:extLst>
      <p:ext uri="{BB962C8B-B14F-4D97-AF65-F5344CB8AC3E}">
        <p14:creationId xmlns:p14="http://schemas.microsoft.com/office/powerpoint/2010/main" val="258500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 </a:t>
            </a:r>
            <a:r>
              <a:rPr kumimoji="1" lang="ja-JP" altLang="en-US" dirty="0" smtClean="0"/>
              <a:t>公開・運用／</a:t>
            </a:r>
            <a:r>
              <a:rPr kumimoji="1" lang="en-US" altLang="ja-JP" dirty="0" smtClean="0"/>
              <a:t>3.6 </a:t>
            </a:r>
            <a:r>
              <a:rPr kumimoji="1" lang="ja-JP" altLang="en-US" dirty="0" smtClean="0"/>
              <a:t>改善点の洗い出し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公開・運用</a:t>
            </a:r>
          </a:p>
          <a:p>
            <a:pPr lvl="1"/>
            <a:r>
              <a:rPr lang="ja-JP" altLang="en-US" dirty="0"/>
              <a:t>ある程度のデータが登録された段階で公開し、オープンデータの提供を</a:t>
            </a:r>
            <a:r>
              <a:rPr lang="ja-JP" altLang="en-US" dirty="0" smtClean="0"/>
              <a:t>開始。</a:t>
            </a:r>
          </a:p>
          <a:p>
            <a:pPr lvl="1"/>
            <a:r>
              <a:rPr kumimoji="1" lang="ja-JP" altLang="en-US" dirty="0" smtClean="0"/>
              <a:t>公開</a:t>
            </a:r>
            <a:r>
              <a:rPr lang="ja-JP" altLang="en-US" dirty="0"/>
              <a:t>中は</a:t>
            </a:r>
            <a:r>
              <a:rPr lang="ja-JP" altLang="en-US" dirty="0" smtClean="0"/>
              <a:t>、情報利用者</a:t>
            </a:r>
            <a:r>
              <a:rPr lang="ja-JP" altLang="en-US" dirty="0"/>
              <a:t>からのフィードバックが得られるように、アンケートページや問い合わせ窓口を用意することが望ましい</a:t>
            </a:r>
            <a:r>
              <a:rPr lang="ja-JP" altLang="en-US" dirty="0" smtClean="0"/>
              <a:t>。</a:t>
            </a:r>
          </a:p>
          <a:p>
            <a:pPr lvl="1"/>
            <a:endParaRPr kumimoji="1" lang="ja-JP" altLang="en-US" dirty="0"/>
          </a:p>
          <a:p>
            <a:r>
              <a:rPr kumimoji="1" lang="ja-JP" altLang="en-US" dirty="0" smtClean="0"/>
              <a:t>改善点の洗い出し</a:t>
            </a:r>
          </a:p>
          <a:p>
            <a:pPr lvl="1"/>
            <a:r>
              <a:rPr lang="ja-JP" altLang="en-US" dirty="0"/>
              <a:t>一定の期間ごとに、情報利用者から得られたフィードバックや、運用上の問題を整理し、改善点を洗い出す</a:t>
            </a:r>
            <a:r>
              <a:rPr lang="ja-JP" altLang="en-US" dirty="0" smtClean="0"/>
              <a:t>。</a:t>
            </a:r>
          </a:p>
          <a:p>
            <a:pPr lvl="1"/>
            <a:r>
              <a:rPr lang="ja-JP" altLang="en-US" dirty="0" smtClean="0"/>
              <a:t>新規</a:t>
            </a:r>
            <a:r>
              <a:rPr lang="ja-JP" altLang="en-US" dirty="0"/>
              <a:t>のデータを公開するタイミングで、改善点を洗い出すことが望ましい。</a:t>
            </a:r>
          </a:p>
          <a:p>
            <a:pPr lvl="1"/>
            <a:r>
              <a:rPr lang="ja-JP" altLang="en-US" dirty="0"/>
              <a:t>その後、得られた改善点を解決するための計画を</a:t>
            </a:r>
            <a:r>
              <a:rPr lang="ja-JP" altLang="en-US" dirty="0" smtClean="0"/>
              <a:t>立案。</a:t>
            </a:r>
            <a:endParaRPr lang="ja-JP" altLang="en-US" dirty="0"/>
          </a:p>
          <a:p>
            <a:pPr lvl="1"/>
            <a:r>
              <a:rPr lang="ja-JP" altLang="en-US" dirty="0" smtClean="0"/>
              <a:t>改善点</a:t>
            </a:r>
            <a:r>
              <a:rPr lang="ja-JP" altLang="en-US" dirty="0"/>
              <a:t>を洗い出す際に</a:t>
            </a:r>
            <a:r>
              <a:rPr lang="ja-JP" altLang="en-US" dirty="0" smtClean="0"/>
              <a:t>、オープンデータ</a:t>
            </a:r>
            <a:r>
              <a:rPr lang="ja-JP" altLang="en-US" dirty="0"/>
              <a:t>の技術</a:t>
            </a:r>
            <a:r>
              <a:rPr lang="ja-JP" altLang="en-US" dirty="0" smtClean="0"/>
              <a:t>レベル（</a:t>
            </a:r>
            <a:r>
              <a:rPr lang="en-US" altLang="ja-JP" dirty="0" smtClean="0">
                <a:sym typeface="Wingdings" panose="05000000000000000000" pitchFamily="2" charset="2"/>
              </a:rPr>
              <a:t> 8.4</a:t>
            </a:r>
            <a:r>
              <a:rPr lang="ja-JP" altLang="en-US" dirty="0" smtClean="0">
                <a:sym typeface="Wingdings" panose="05000000000000000000" pitchFamily="2" charset="2"/>
              </a:rPr>
              <a:t>節</a:t>
            </a:r>
            <a:r>
              <a:rPr lang="ja-JP" altLang="en-US" dirty="0" smtClean="0"/>
              <a:t>）の</a:t>
            </a:r>
            <a:r>
              <a:rPr lang="ja-JP" altLang="en-US" dirty="0"/>
              <a:t>向上、又は利用ルールの見直しを併せて行うことを</a:t>
            </a:r>
            <a:r>
              <a:rPr lang="ja-JP" altLang="en-US" dirty="0" smtClean="0"/>
              <a:t>推奨。</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dirty="0"/>
          </a:p>
        </p:txBody>
      </p:sp>
    </p:spTree>
    <p:extLst>
      <p:ext uri="{BB962C8B-B14F-4D97-AF65-F5344CB8AC3E}">
        <p14:creationId xmlns:p14="http://schemas.microsoft.com/office/powerpoint/2010/main" val="17206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第</a:t>
            </a:r>
            <a:r>
              <a:rPr lang="en-US" altLang="ja-JP" dirty="0" smtClean="0"/>
              <a:t>8</a:t>
            </a:r>
            <a:r>
              <a:rPr lang="ja-JP" altLang="en-US" dirty="0" smtClean="0"/>
              <a:t>章 オープンデータの技術レベル</a:t>
            </a:r>
            <a:endParaRPr kumimoji="1" lang="ja-JP" altLang="en-US" dirty="0"/>
          </a:p>
        </p:txBody>
      </p:sp>
      <p:sp>
        <p:nvSpPr>
          <p:cNvPr id="8" name="コンテンツ プレースホルダー 7"/>
          <p:cNvSpPr>
            <a:spLocks noGrp="1"/>
          </p:cNvSpPr>
          <p:nvPr>
            <p:ph idx="1"/>
          </p:nvPr>
        </p:nvSpPr>
        <p:spPr/>
        <p:txBody>
          <a:bodyPr/>
          <a:lstStyle/>
          <a:p>
            <a:r>
              <a:rPr kumimoji="1" lang="ja-JP" altLang="en-US" dirty="0" smtClean="0"/>
              <a:t>本章の概要</a:t>
            </a:r>
          </a:p>
          <a:p>
            <a:pPr lvl="1"/>
            <a:r>
              <a:rPr lang="ja-JP" altLang="en-US" dirty="0"/>
              <a:t>第</a:t>
            </a:r>
            <a:r>
              <a:rPr lang="en-US" altLang="ja-JP" dirty="0"/>
              <a:t>3</a:t>
            </a:r>
            <a:r>
              <a:rPr lang="ja-JP" altLang="en-US" dirty="0"/>
              <a:t>章に記したオープンデータの作成・公開手順のうち、技術的な事項に関して解説する。</a:t>
            </a:r>
            <a:endParaRPr kumimoji="1" lang="ja-JP" altLang="en-US" dirty="0" smtClean="0"/>
          </a:p>
          <a:p>
            <a:r>
              <a:rPr lang="ja-JP" altLang="en-US" dirty="0"/>
              <a:t>本章</a:t>
            </a:r>
            <a:r>
              <a:rPr lang="ja-JP" altLang="en-US" dirty="0" smtClean="0"/>
              <a:t>の構成</a:t>
            </a:r>
          </a:p>
          <a:p>
            <a:pPr marL="698500" lvl="1" indent="-342900">
              <a:buFont typeface="+mj-lt"/>
              <a:buAutoNum type="arabicPeriod"/>
            </a:pPr>
            <a:r>
              <a:rPr lang="ja-JP" altLang="en-US" dirty="0" smtClean="0"/>
              <a:t>機械判読性に関する解説</a:t>
            </a:r>
          </a:p>
          <a:p>
            <a:pPr lvl="2"/>
            <a:r>
              <a:rPr lang="ja-JP" altLang="en-US" dirty="0"/>
              <a:t>機械</a:t>
            </a:r>
            <a:r>
              <a:rPr lang="ja-JP" altLang="en-US" dirty="0" smtClean="0"/>
              <a:t>判読に適したデータが必要である理由と、機械判読性に関する指標について解説する。</a:t>
            </a:r>
          </a:p>
          <a:p>
            <a:pPr marL="698500" lvl="1" indent="-342900">
              <a:buFont typeface="+mj-lt"/>
              <a:buAutoNum type="arabicPeriod"/>
            </a:pPr>
            <a:r>
              <a:rPr kumimoji="1" lang="ja-JP" altLang="en-US" dirty="0" smtClean="0"/>
              <a:t>データカタログ</a:t>
            </a:r>
            <a:r>
              <a:rPr lang="ja-JP" altLang="en-US" dirty="0" smtClean="0"/>
              <a:t>に関する解説</a:t>
            </a:r>
          </a:p>
          <a:p>
            <a:pPr lvl="2"/>
            <a:r>
              <a:rPr kumimoji="1" lang="ja-JP" altLang="en-US" dirty="0" smtClean="0"/>
              <a:t>データカタログの意義を解説する。</a:t>
            </a:r>
            <a:endParaRPr kumimoji="1" lang="en-US" altLang="ja-JP" dirty="0" smtClean="0"/>
          </a:p>
          <a:p>
            <a:pPr marL="698500" lvl="1" indent="-342900">
              <a:buFont typeface="+mj-lt"/>
              <a:buAutoNum type="arabicPeriod"/>
            </a:pPr>
            <a:r>
              <a:rPr lang="ja-JP" altLang="en-US" dirty="0" smtClean="0"/>
              <a:t>オープンデータと識別子</a:t>
            </a:r>
          </a:p>
          <a:p>
            <a:pPr lvl="2"/>
            <a:r>
              <a:rPr lang="ja-JP" altLang="en-US" dirty="0" smtClean="0"/>
              <a:t>オープンデータに識別子が必要である理由を解説する。</a:t>
            </a:r>
          </a:p>
          <a:p>
            <a:pPr marL="698500" lvl="1" indent="-342900">
              <a:buFont typeface="+mj-lt"/>
              <a:buAutoNum type="arabicPeriod"/>
            </a:pPr>
            <a:r>
              <a:rPr lang="ja-JP" altLang="en-US" dirty="0" smtClean="0"/>
              <a:t>オープンデータの</a:t>
            </a:r>
            <a:r>
              <a:rPr lang="ja-JP" altLang="en-US" dirty="0"/>
              <a:t>技術</a:t>
            </a:r>
            <a:r>
              <a:rPr lang="ja-JP" altLang="en-US" dirty="0" smtClean="0"/>
              <a:t>レベル</a:t>
            </a:r>
          </a:p>
          <a:p>
            <a:pPr lvl="2"/>
            <a:r>
              <a:rPr lang="ja-JP" altLang="en-US" dirty="0" smtClean="0"/>
              <a:t>上記</a:t>
            </a:r>
            <a:r>
              <a:rPr lang="en-US" altLang="ja-JP" dirty="0" smtClean="0"/>
              <a:t>3</a:t>
            </a:r>
            <a:r>
              <a:rPr lang="ja-JP" altLang="en-US" dirty="0" smtClean="0"/>
              <a:t>項目をもとに、オープンデータの技術レベルを定める。</a:t>
            </a:r>
          </a:p>
          <a:p>
            <a:pPr marL="698500" lvl="1" indent="-342900">
              <a:buFont typeface="+mj-lt"/>
              <a:buAutoNum type="arabicPeriod"/>
            </a:pPr>
            <a:r>
              <a:rPr lang="ja-JP" altLang="en-US" dirty="0" smtClean="0"/>
              <a:t>オープンデータ</a:t>
            </a:r>
            <a:r>
              <a:rPr lang="ja-JP" altLang="en-US" dirty="0"/>
              <a:t>の管理ポリシとメタデータの付与</a:t>
            </a:r>
            <a:r>
              <a:rPr lang="ja-JP" altLang="en-US" dirty="0" smtClean="0"/>
              <a:t>方法</a:t>
            </a:r>
            <a:endParaRPr lang="ja-JP" altLang="en-US" dirty="0"/>
          </a:p>
          <a:p>
            <a:pPr lvl="2"/>
            <a:r>
              <a:rPr lang="ja-JP" altLang="en-US" dirty="0"/>
              <a:t>オープンデータを登録・管理する際に、メタデータを自動的に付与することができるならば、管理・登録のコストを軽減できる</a:t>
            </a:r>
            <a:r>
              <a:rPr lang="ja-JP" altLang="en-US" dirty="0" smtClean="0"/>
              <a:t>。その</a:t>
            </a:r>
            <a:r>
              <a:rPr lang="ja-JP" altLang="en-US" dirty="0"/>
              <a:t>ような手法について解説する。</a:t>
            </a:r>
            <a:endParaRPr lang="ja-JP" altLang="en-US"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16</a:t>
            </a:fld>
            <a:endParaRPr lang="en-US" altLang="ja-JP" dirty="0"/>
          </a:p>
        </p:txBody>
      </p:sp>
    </p:spTree>
    <p:extLst>
      <p:ext uri="{BB962C8B-B14F-4D97-AF65-F5344CB8AC3E}">
        <p14:creationId xmlns:p14="http://schemas.microsoft.com/office/powerpoint/2010/main" val="100800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8.1 </a:t>
            </a:r>
            <a:r>
              <a:rPr kumimoji="1" lang="ja-JP" altLang="en-US" dirty="0" smtClean="0"/>
              <a:t>機械判読性に関する解説</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機械判読に適したデータとは？</a:t>
            </a:r>
            <a:endParaRPr kumimoji="1" lang="en-US" altLang="ja-JP" dirty="0" smtClean="0"/>
          </a:p>
          <a:p>
            <a:pPr lvl="1"/>
            <a:r>
              <a:rPr lang="ja-JP" altLang="en-US" dirty="0"/>
              <a:t>コンピュータプログラムがデータの論理的な構造を判読でき、構造中の値（表の中に入っている数値、テキスト等）を自動的に編集・加工・改変等できること。”</a:t>
            </a:r>
            <a:r>
              <a:rPr lang="en-US" altLang="ja-JP" dirty="0"/>
              <a:t>Machine Readable”</a:t>
            </a:r>
            <a:r>
              <a:rPr lang="ja-JP" altLang="en-US" dirty="0"/>
              <a:t>の日本語訳であり「機械可読」ともいう。</a:t>
            </a:r>
          </a:p>
          <a:p>
            <a:pPr lvl="1"/>
            <a:r>
              <a:rPr lang="ja-JP" altLang="en-US" dirty="0" smtClean="0"/>
              <a:t>機械判読性の高いデータを提供することにより、コンピュータ</a:t>
            </a:r>
            <a:r>
              <a:rPr lang="ja-JP" altLang="en-US" dirty="0"/>
              <a:t>の解析に必要な情報利用者のコスト</a:t>
            </a:r>
            <a:r>
              <a:rPr lang="ja-JP" altLang="en-US" dirty="0" smtClean="0"/>
              <a:t>を軽減できる。</a:t>
            </a:r>
            <a:endParaRPr lang="ja-JP" altLang="en-US" dirty="0"/>
          </a:p>
          <a:p>
            <a:pPr lvl="1"/>
            <a:r>
              <a:rPr kumimoji="1" lang="ja-JP" altLang="en-US" dirty="0" smtClean="0"/>
              <a:t>機械</a:t>
            </a:r>
            <a:r>
              <a:rPr lang="ja-JP" altLang="en-US" dirty="0"/>
              <a:t>判読に</a:t>
            </a:r>
            <a:r>
              <a:rPr lang="ja-JP" altLang="en-US" dirty="0" smtClean="0"/>
              <a:t>適さないデータ</a:t>
            </a:r>
            <a:r>
              <a:rPr lang="en-US" altLang="ja-JP" dirty="0" smtClean="0"/>
              <a:t>: PDF</a:t>
            </a:r>
            <a:r>
              <a:rPr lang="ja-JP" altLang="en-US" dirty="0" smtClean="0"/>
              <a:t>や画像データ</a:t>
            </a:r>
          </a:p>
          <a:p>
            <a:pPr lvl="2"/>
            <a:r>
              <a:rPr lang="ja-JP" altLang="en-US" dirty="0"/>
              <a:t>このデータをコンピュータに与えて、解析させるためには</a:t>
            </a:r>
            <a:r>
              <a:rPr lang="ja-JP" altLang="en-US" dirty="0" smtClean="0"/>
              <a:t>、以下の作業が必要。</a:t>
            </a:r>
          </a:p>
          <a:p>
            <a:pPr lvl="3"/>
            <a:r>
              <a:rPr lang="ja-JP" altLang="en-US" dirty="0" smtClean="0"/>
              <a:t>事前</a:t>
            </a:r>
            <a:r>
              <a:rPr lang="ja-JP" altLang="en-US" dirty="0"/>
              <a:t>に人間がその画像にあるデータを表計算ソフトウェアに入力して保存</a:t>
            </a:r>
            <a:r>
              <a:rPr lang="ja-JP" altLang="en-US" dirty="0" smtClean="0"/>
              <a:t>する。</a:t>
            </a:r>
          </a:p>
          <a:p>
            <a:pPr lvl="3"/>
            <a:r>
              <a:rPr lang="ja-JP" altLang="en-US" dirty="0" smtClean="0"/>
              <a:t>画像</a:t>
            </a:r>
            <a:r>
              <a:rPr lang="ja-JP" altLang="en-US" dirty="0"/>
              <a:t>認識等の技術により公開されているデータから数値やテキストを得て、それをコンピュータに</a:t>
            </a:r>
            <a:r>
              <a:rPr lang="ja-JP" altLang="en-US" dirty="0" smtClean="0"/>
              <a:t>与える。</a:t>
            </a:r>
          </a:p>
          <a:p>
            <a:pPr lvl="2"/>
            <a:r>
              <a:rPr lang="ja-JP" altLang="en-US" dirty="0" smtClean="0"/>
              <a:t>これらは情報利用者に負担を求める方法であり、効率的でない。</a:t>
            </a:r>
          </a:p>
          <a:p>
            <a:r>
              <a:rPr lang="ja-JP" altLang="en-US" dirty="0" smtClean="0"/>
              <a:t>機械判読性に適したデータに関する留意点</a:t>
            </a:r>
            <a:endParaRPr lang="ja-JP" altLang="en-US" dirty="0"/>
          </a:p>
          <a:p>
            <a:pPr lvl="1"/>
            <a:r>
              <a:rPr lang="ja-JP" altLang="en-US" dirty="0" smtClean="0"/>
              <a:t>機械</a:t>
            </a:r>
            <a:r>
              <a:rPr lang="ja-JP" altLang="en-US" dirty="0"/>
              <a:t>判読に適したデータは、必ずしも人が読みやすいとは</a:t>
            </a:r>
            <a:r>
              <a:rPr lang="ja-JP" altLang="en-US" dirty="0" smtClean="0"/>
              <a:t>限らない。</a:t>
            </a:r>
          </a:p>
          <a:p>
            <a:pPr lvl="2"/>
            <a:r>
              <a:rPr lang="ja-JP" altLang="en-US" dirty="0" smtClean="0"/>
              <a:t>必要</a:t>
            </a:r>
            <a:r>
              <a:rPr lang="ja-JP" altLang="en-US" dirty="0"/>
              <a:t>であれば、機械判読に適した形式と人に読みやすい形式の</a:t>
            </a:r>
            <a:r>
              <a:rPr lang="en-US" altLang="ja-JP" dirty="0"/>
              <a:t>2</a:t>
            </a:r>
            <a:r>
              <a:rPr lang="ja-JP" altLang="en-US" dirty="0"/>
              <a:t>種類のファイルを用意して公開することも考慮</a:t>
            </a:r>
            <a:r>
              <a:rPr lang="ja-JP" altLang="en-US" dirty="0" smtClean="0"/>
              <a:t>すべき。</a:t>
            </a:r>
            <a:endParaRPr lang="ja-JP" altLang="en-US" dirty="0"/>
          </a:p>
          <a:p>
            <a:pPr lvl="2"/>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dirty="0"/>
          </a:p>
        </p:txBody>
      </p:sp>
    </p:spTree>
    <p:extLst>
      <p:ext uri="{BB962C8B-B14F-4D97-AF65-F5344CB8AC3E}">
        <p14:creationId xmlns:p14="http://schemas.microsoft.com/office/powerpoint/2010/main" val="33219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8.1 </a:t>
            </a:r>
            <a:r>
              <a:rPr kumimoji="1" lang="ja-JP" altLang="en-US" dirty="0" smtClean="0"/>
              <a:t>機械判読性に関する解説</a:t>
            </a:r>
            <a:endParaRPr kumimoji="1" lang="ja-JP" altLang="en-US" dirty="0"/>
          </a:p>
        </p:txBody>
      </p:sp>
      <p:sp>
        <p:nvSpPr>
          <p:cNvPr id="3" name="コンテンツ プレースホルダー 2"/>
          <p:cNvSpPr>
            <a:spLocks noGrp="1"/>
          </p:cNvSpPr>
          <p:nvPr>
            <p:ph idx="1"/>
          </p:nvPr>
        </p:nvSpPr>
        <p:spPr/>
        <p:txBody>
          <a:bodyPr/>
          <a:lstStyle/>
          <a:p>
            <a:r>
              <a:rPr lang="ja-JP" altLang="en-US" dirty="0"/>
              <a:t>機械</a:t>
            </a:r>
            <a:r>
              <a:rPr kumimoji="1" lang="ja-JP" altLang="en-US" dirty="0" smtClean="0"/>
              <a:t>判読性に関する指標</a:t>
            </a:r>
            <a:r>
              <a:rPr kumimoji="1" lang="en-US" altLang="ja-JP" dirty="0" smtClean="0"/>
              <a:t>: 5</a:t>
            </a:r>
            <a:r>
              <a:rPr kumimoji="1" lang="ja-JP" altLang="en-US" dirty="0" smtClean="0"/>
              <a:t>★</a:t>
            </a:r>
            <a:r>
              <a:rPr kumimoji="1" lang="en-US" altLang="ja-JP" dirty="0" smtClean="0"/>
              <a:t>Open Data</a:t>
            </a:r>
            <a:endParaRPr kumimoji="1" lang="ja-JP" altLang="en-US" dirty="0" smtClean="0"/>
          </a:p>
          <a:p>
            <a:pPr marL="355600" lvl="1" indent="0">
              <a:buNone/>
            </a:pPr>
            <a:r>
              <a:rPr kumimoji="1" lang="ja-JP" altLang="en-US" dirty="0" smtClean="0"/>
              <a:t>★</a:t>
            </a:r>
            <a:r>
              <a:rPr kumimoji="1" lang="en-US" altLang="ja-JP" dirty="0" smtClean="0"/>
              <a:t>1:</a:t>
            </a:r>
            <a:r>
              <a:rPr kumimoji="1" lang="ja-JP" altLang="en-US" dirty="0" smtClean="0"/>
              <a:t>この形式のファイルから</a:t>
            </a:r>
            <a:r>
              <a:rPr lang="ja-JP" altLang="en-US" dirty="0" smtClean="0"/>
              <a:t>コンピュータがデータ</a:t>
            </a:r>
            <a:r>
              <a:rPr lang="ja-JP" altLang="en-US" dirty="0"/>
              <a:t>を取り出すためには画像解析等の技術が必要であり、これは容易ではない</a:t>
            </a:r>
            <a:r>
              <a:rPr lang="ja-JP" altLang="en-US" dirty="0" smtClean="0"/>
              <a:t>。</a:t>
            </a:r>
            <a:endParaRPr lang="en-US" altLang="ja-JP" dirty="0" smtClean="0"/>
          </a:p>
          <a:p>
            <a:pPr marL="355600" lvl="1" indent="0">
              <a:buNone/>
            </a:pPr>
            <a:r>
              <a:rPr kumimoji="1" lang="ja-JP" altLang="en-US" dirty="0" smtClean="0"/>
              <a:t>★</a:t>
            </a:r>
            <a:r>
              <a:rPr kumimoji="1" lang="en-US" altLang="ja-JP" dirty="0" smtClean="0"/>
              <a:t>2:</a:t>
            </a:r>
            <a:r>
              <a:rPr kumimoji="1" lang="ja-JP" altLang="en-US" dirty="0" smtClean="0"/>
              <a:t>この形式のファイルは</a:t>
            </a:r>
            <a:r>
              <a:rPr lang="ja-JP" altLang="en-US" dirty="0" smtClean="0"/>
              <a:t>構造化</a:t>
            </a:r>
            <a:r>
              <a:rPr lang="ja-JP" altLang="en-US" dirty="0"/>
              <a:t>されているため</a:t>
            </a:r>
            <a:r>
              <a:rPr lang="ja-JP" altLang="en-US" dirty="0" smtClean="0"/>
              <a:t>、対応するソフトウェア</a:t>
            </a:r>
            <a:r>
              <a:rPr lang="ja-JP" altLang="en-US" dirty="0"/>
              <a:t>を用意すれば、コンピュータは</a:t>
            </a:r>
            <a:r>
              <a:rPr lang="ja-JP" altLang="en-US" dirty="0" smtClean="0"/>
              <a:t>これから</a:t>
            </a:r>
            <a:r>
              <a:rPr lang="ja-JP" altLang="en-US" dirty="0"/>
              <a:t>データを抽出できる</a:t>
            </a:r>
            <a:r>
              <a:rPr lang="ja-JP" altLang="en-US" dirty="0" smtClean="0"/>
              <a:t>。</a:t>
            </a:r>
          </a:p>
          <a:p>
            <a:pPr lvl="2"/>
            <a:r>
              <a:rPr lang="ja-JP" altLang="en-US" dirty="0" smtClean="0"/>
              <a:t>一般</a:t>
            </a:r>
            <a:r>
              <a:rPr lang="ja-JP" altLang="en-US" dirty="0"/>
              <a:t>に「機械判読性のあるデータ」とは★</a:t>
            </a:r>
            <a:r>
              <a:rPr lang="en-US" altLang="ja-JP" dirty="0"/>
              <a:t>2</a:t>
            </a:r>
            <a:r>
              <a:rPr lang="ja-JP" altLang="en-US" dirty="0"/>
              <a:t>以上のデータをいう</a:t>
            </a:r>
            <a:r>
              <a:rPr lang="ja-JP" altLang="en-US" dirty="0" smtClean="0"/>
              <a:t>。</a:t>
            </a:r>
          </a:p>
          <a:p>
            <a:pPr marL="355600" lvl="1" indent="0">
              <a:buNone/>
            </a:pPr>
            <a:r>
              <a:rPr lang="ja-JP" altLang="en-US" dirty="0" smtClean="0"/>
              <a:t>★</a:t>
            </a:r>
            <a:r>
              <a:rPr lang="en-US" altLang="ja-JP" dirty="0" smtClean="0"/>
              <a:t>3: </a:t>
            </a:r>
            <a:r>
              <a:rPr lang="ja-JP" altLang="en-US" dirty="0" smtClean="0"/>
              <a:t>この</a:t>
            </a:r>
            <a:r>
              <a:rPr lang="ja-JP" altLang="en-US" dirty="0"/>
              <a:t>形式のデータの解析方法</a:t>
            </a:r>
            <a:r>
              <a:rPr lang="ja-JP" altLang="en-US" dirty="0" smtClean="0"/>
              <a:t>は公開</a:t>
            </a:r>
            <a:r>
              <a:rPr lang="ja-JP" altLang="en-US" dirty="0"/>
              <a:t>されて</a:t>
            </a:r>
            <a:r>
              <a:rPr lang="ja-JP" altLang="en-US" dirty="0" smtClean="0"/>
              <a:t>いるため</a:t>
            </a:r>
            <a:r>
              <a:rPr lang="ja-JP" altLang="en-US" dirty="0"/>
              <a:t>、★</a:t>
            </a:r>
            <a:r>
              <a:rPr lang="en-US" altLang="ja-JP" dirty="0"/>
              <a:t>3</a:t>
            </a:r>
            <a:r>
              <a:rPr lang="ja-JP" altLang="en-US" dirty="0"/>
              <a:t>の形式のデータを解析するためのソフトウェアを構築することは、★</a:t>
            </a:r>
            <a:r>
              <a:rPr lang="en-US" altLang="ja-JP" dirty="0"/>
              <a:t>2</a:t>
            </a:r>
            <a:r>
              <a:rPr lang="ja-JP" altLang="en-US" dirty="0"/>
              <a:t>より容易である</a:t>
            </a:r>
            <a:r>
              <a:rPr lang="ja-JP" altLang="en-US" dirty="0" smtClean="0"/>
              <a:t>。</a:t>
            </a:r>
          </a:p>
          <a:p>
            <a:pPr lvl="2"/>
            <a:r>
              <a:rPr lang="ja-JP" altLang="en-US" dirty="0" smtClean="0"/>
              <a:t>この形式</a:t>
            </a:r>
            <a:r>
              <a:rPr lang="ja-JP" altLang="en-US" dirty="0"/>
              <a:t>のデータに対する機械判読性を高めるための技術的指針について</a:t>
            </a:r>
            <a:r>
              <a:rPr lang="ja-JP" altLang="en-US" dirty="0" smtClean="0"/>
              <a:t>、</a:t>
            </a:r>
            <a:br>
              <a:rPr lang="ja-JP" altLang="en-US" dirty="0" smtClean="0"/>
            </a:br>
            <a:r>
              <a:rPr lang="en-US" altLang="ja-JP" dirty="0" smtClean="0"/>
              <a:t>9.3</a:t>
            </a:r>
            <a:r>
              <a:rPr lang="ja-JP" altLang="en-US" dirty="0" smtClean="0"/>
              <a:t>節</a:t>
            </a:r>
            <a:r>
              <a:rPr lang="ja-JP" altLang="en-US" dirty="0"/>
              <a:t>で詳しく述べる</a:t>
            </a:r>
            <a:r>
              <a:rPr lang="ja-JP" altLang="en-US" dirty="0" smtClean="0"/>
              <a:t>。</a:t>
            </a:r>
          </a:p>
          <a:p>
            <a:pPr marL="355600" lvl="1" indent="0">
              <a:buNone/>
            </a:pPr>
            <a:r>
              <a:rPr lang="ja-JP" altLang="en-US" dirty="0" smtClean="0"/>
              <a:t>★</a:t>
            </a:r>
            <a:r>
              <a:rPr lang="en-US" altLang="ja-JP" dirty="0" smtClean="0"/>
              <a:t>4</a:t>
            </a:r>
            <a:r>
              <a:rPr lang="ja-JP" altLang="en-US" dirty="0" smtClean="0"/>
              <a:t>～</a:t>
            </a:r>
            <a:r>
              <a:rPr lang="en-US" altLang="ja-JP" dirty="0" smtClean="0"/>
              <a:t>:</a:t>
            </a:r>
            <a:r>
              <a:rPr lang="ja-JP" altLang="en-US" dirty="0" smtClean="0"/>
              <a:t> この形式のデータは、相互</a:t>
            </a:r>
            <a:r>
              <a:rPr lang="ja-JP" altLang="en-US" dirty="0"/>
              <a:t>に</a:t>
            </a:r>
            <a:r>
              <a:rPr lang="ja-JP" altLang="en-US" dirty="0" smtClean="0"/>
              <a:t>接続でき、</a:t>
            </a:r>
            <a:br>
              <a:rPr lang="ja-JP" altLang="en-US" dirty="0" smtClean="0"/>
            </a:br>
            <a:r>
              <a:rPr lang="ja-JP" altLang="en-US" dirty="0" smtClean="0"/>
              <a:t>コンピュータによるデータ</a:t>
            </a:r>
            <a:r>
              <a:rPr lang="ja-JP" altLang="en-US" dirty="0"/>
              <a:t>のマッシュアップ</a:t>
            </a:r>
            <a:r>
              <a:rPr lang="ja-JP" altLang="en-US" dirty="0" smtClean="0"/>
              <a:t>が</a:t>
            </a:r>
            <a:br>
              <a:rPr lang="ja-JP" altLang="en-US" dirty="0" smtClean="0"/>
            </a:br>
            <a:r>
              <a:rPr lang="ja-JP" altLang="en-US" dirty="0" smtClean="0"/>
              <a:t>容易</a:t>
            </a:r>
            <a:r>
              <a:rPr lang="ja-JP" altLang="en-US" dirty="0"/>
              <a:t>になる。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dirty="0"/>
          </a:p>
        </p:txBody>
      </p:sp>
      <p:pic>
        <p:nvPicPr>
          <p:cNvPr id="5"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266" y="3368842"/>
            <a:ext cx="4919980" cy="3042285"/>
          </a:xfrm>
          <a:prstGeom prst="rect">
            <a:avLst/>
          </a:prstGeom>
          <a:noFill/>
          <a:ln>
            <a:noFill/>
          </a:ln>
        </p:spPr>
      </p:pic>
      <p:sp>
        <p:nvSpPr>
          <p:cNvPr id="6" name="テキスト ボックス 5"/>
          <p:cNvSpPr txBox="1"/>
          <p:nvPr/>
        </p:nvSpPr>
        <p:spPr>
          <a:xfrm>
            <a:off x="5238881" y="6257238"/>
            <a:ext cx="4207562" cy="307777"/>
          </a:xfrm>
          <a:prstGeom prst="rect">
            <a:avLst/>
          </a:prstGeom>
          <a:noFill/>
        </p:spPr>
        <p:txBody>
          <a:bodyPr wrap="none" rtlCol="0">
            <a:spAutoFit/>
          </a:bodyPr>
          <a:lstStyle/>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5★Open Data</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指標（</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http://5stardata.info/</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71423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8.2</a:t>
            </a:r>
            <a:r>
              <a:rPr lang="ja-JP" altLang="en-US" dirty="0" smtClean="0"/>
              <a:t> データカタログに関する解説</a:t>
            </a:r>
            <a:endParaRPr kumimoji="1" lang="ja-JP" altLang="en-US" dirty="0"/>
          </a:p>
        </p:txBody>
      </p:sp>
      <p:sp>
        <p:nvSpPr>
          <p:cNvPr id="6" name="コンテンツ プレースホルダー 5"/>
          <p:cNvSpPr>
            <a:spLocks noGrp="1"/>
          </p:cNvSpPr>
          <p:nvPr>
            <p:ph idx="1"/>
          </p:nvPr>
        </p:nvSpPr>
        <p:spPr/>
        <p:txBody>
          <a:bodyPr>
            <a:normAutofit fontScale="92500" lnSpcReduction="10000"/>
          </a:bodyPr>
          <a:lstStyle/>
          <a:p>
            <a:r>
              <a:rPr lang="ja-JP" altLang="en-US" dirty="0" smtClean="0"/>
              <a:t>「データ」と「データカタログ」の</a:t>
            </a:r>
            <a:r>
              <a:rPr lang="ja-JP" altLang="en-US" dirty="0"/>
              <a:t>関係は下図</a:t>
            </a:r>
            <a:r>
              <a:rPr lang="ja-JP" altLang="en-US" dirty="0" smtClean="0"/>
              <a:t>のとおり。</a:t>
            </a:r>
          </a:p>
          <a:p>
            <a:endParaRPr kumimoji="1" lang="ja-JP" altLang="en-US" dirty="0"/>
          </a:p>
          <a:p>
            <a:endParaRPr lang="ja-JP" altLang="en-US" dirty="0" smtClean="0"/>
          </a:p>
          <a:p>
            <a:endParaRPr kumimoji="1" lang="ja-JP" altLang="en-US" dirty="0"/>
          </a:p>
          <a:p>
            <a:endParaRPr lang="ja-JP" altLang="en-US" dirty="0" smtClean="0"/>
          </a:p>
          <a:p>
            <a:endParaRPr lang="ja-JP" altLang="en-US" dirty="0" smtClean="0"/>
          </a:p>
          <a:p>
            <a:r>
              <a:rPr lang="ja-JP" altLang="en-US" dirty="0" smtClean="0"/>
              <a:t>データカタログの必要性</a:t>
            </a:r>
          </a:p>
          <a:p>
            <a:pPr lvl="1"/>
            <a:r>
              <a:rPr lang="ja-JP" altLang="en-US" dirty="0"/>
              <a:t>公開するデータが増加するにつれて、それらのデータを整理し、検索、一覧する機能に対する要求が高まる。このような要求に応えるものが、データカタログである</a:t>
            </a:r>
            <a:r>
              <a:rPr lang="ja-JP" altLang="en-US" dirty="0" smtClean="0"/>
              <a:t>。</a:t>
            </a:r>
            <a:endParaRPr lang="ja-JP" altLang="en-US" dirty="0"/>
          </a:p>
          <a:p>
            <a:r>
              <a:rPr lang="ja-JP" altLang="en-US" dirty="0" smtClean="0"/>
              <a:t>さまざまなデータカタログ</a:t>
            </a:r>
          </a:p>
          <a:p>
            <a:pPr lvl="1"/>
            <a:r>
              <a:rPr lang="ja-JP" altLang="en-US" dirty="0"/>
              <a:t>データの名称、取得先等を表形式データとしてまとめたものも、一種のデータカタログである</a:t>
            </a:r>
            <a:r>
              <a:rPr lang="ja-JP" altLang="en-US" dirty="0" smtClean="0"/>
              <a:t>。</a:t>
            </a:r>
          </a:p>
          <a:p>
            <a:pPr lvl="1"/>
            <a:r>
              <a:rPr lang="ja-JP" altLang="en-US" dirty="0" smtClean="0"/>
              <a:t>高機能</a:t>
            </a:r>
            <a:r>
              <a:rPr lang="ja-JP" altLang="en-US" dirty="0"/>
              <a:t>なデータの管理・検索・一覧機能を提供するためには、データカタログシステムを導入する、あるいは</a:t>
            </a:r>
            <a:r>
              <a:rPr lang="en-US" altLang="ja-JP" dirty="0"/>
              <a:t>RDF</a:t>
            </a:r>
            <a:r>
              <a:rPr lang="ja-JP" altLang="en-US" dirty="0"/>
              <a:t>・</a:t>
            </a:r>
            <a:r>
              <a:rPr lang="en-US" altLang="ja-JP" dirty="0"/>
              <a:t>SPARQL</a:t>
            </a:r>
            <a:r>
              <a:rPr lang="ja-JP" altLang="en-US" dirty="0"/>
              <a:t>等の技術を利用したデータ・メタデータ検索機能を提供することが望ましい。</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19</a:t>
            </a:fld>
            <a:endParaRPr lang="en-US" altLang="ja-JP" dirty="0"/>
          </a:p>
        </p:txBody>
      </p:sp>
      <p:sp>
        <p:nvSpPr>
          <p:cNvPr id="8" name="フローチャート : 書類 7"/>
          <p:cNvSpPr/>
          <p:nvPr/>
        </p:nvSpPr>
        <p:spPr bwMode="auto">
          <a:xfrm>
            <a:off x="416496" y="1484784"/>
            <a:ext cx="2952328" cy="1656184"/>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080906036"/>
              </p:ext>
            </p:extLst>
          </p:nvPr>
        </p:nvGraphicFramePr>
        <p:xfrm>
          <a:off x="632520" y="1628800"/>
          <a:ext cx="2592288" cy="1127760"/>
        </p:xfrm>
        <a:graphic>
          <a:graphicData uri="http://schemas.openxmlformats.org/drawingml/2006/table">
            <a:tbl>
              <a:tblPr firstRow="1" bandRow="1">
                <a:tableStyleId>{21E4AEA4-8DFA-4A89-87EB-49C32662AFE0}</a:tableStyleId>
              </a:tblPr>
              <a:tblGrid>
                <a:gridCol w="792088"/>
                <a:gridCol w="792088"/>
                <a:gridCol w="1008112"/>
              </a:tblGrid>
              <a:tr h="198022">
                <a:tc>
                  <a:txBody>
                    <a:bodyPr/>
                    <a:lstStyle/>
                    <a:p>
                      <a:r>
                        <a:rPr kumimoji="1" lang="ja-JP" altLang="en-US" sz="1200" dirty="0" smtClean="0"/>
                        <a:t>名称</a:t>
                      </a:r>
                      <a:endParaRPr kumimoji="1" lang="ja-JP" altLang="en-US" sz="1200" dirty="0"/>
                    </a:p>
                  </a:txBody>
                  <a:tcPr/>
                </a:tc>
                <a:tc>
                  <a:txBody>
                    <a:bodyPr/>
                    <a:lstStyle/>
                    <a:p>
                      <a:r>
                        <a:rPr kumimoji="1" lang="ja-JP" altLang="en-US" sz="1200" dirty="0" smtClean="0"/>
                        <a:t>作成者</a:t>
                      </a:r>
                      <a:endParaRPr kumimoji="1" lang="ja-JP" altLang="en-US" sz="1200" dirty="0"/>
                    </a:p>
                  </a:txBody>
                  <a:tcPr/>
                </a:tc>
                <a:tc>
                  <a:txBody>
                    <a:bodyPr/>
                    <a:lstStyle/>
                    <a:p>
                      <a:r>
                        <a:rPr kumimoji="1" lang="ja-JP" altLang="en-US" sz="1200" dirty="0" smtClean="0"/>
                        <a:t>取得先</a:t>
                      </a:r>
                      <a:endParaRPr kumimoji="1" lang="ja-JP" altLang="en-US" sz="1200" dirty="0"/>
                    </a:p>
                  </a:txBody>
                  <a:tcPr/>
                </a:tc>
              </a:tr>
              <a:tr h="198022">
                <a:tc>
                  <a:txBody>
                    <a:bodyPr/>
                    <a:lstStyle/>
                    <a:p>
                      <a:r>
                        <a:rPr kumimoji="1" lang="ja-JP" altLang="en-US" sz="1200" dirty="0" smtClean="0"/>
                        <a:t>データ</a:t>
                      </a:r>
                      <a:r>
                        <a:rPr kumimoji="1" lang="en-US" altLang="ja-JP" sz="1200" dirty="0" smtClean="0"/>
                        <a:t>A</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endParaRPr kumimoji="1" lang="ja-JP" altLang="en-US" sz="1200" dirty="0"/>
                    </a:p>
                  </a:txBody>
                  <a:tcPr/>
                </a:tc>
              </a:tr>
              <a:tr h="198022">
                <a:tc>
                  <a:txBody>
                    <a:bodyPr/>
                    <a:lstStyle/>
                    <a:p>
                      <a:r>
                        <a:rPr kumimoji="1" lang="ja-JP" altLang="en-US" sz="1200" dirty="0" smtClean="0"/>
                        <a:t>データ</a:t>
                      </a:r>
                      <a:r>
                        <a:rPr kumimoji="1" lang="en-US" altLang="ja-JP" sz="1200" dirty="0" smtClean="0"/>
                        <a:t>B</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endParaRPr kumimoji="1" lang="ja-JP" altLang="en-US" sz="1200" dirty="0"/>
                    </a:p>
                  </a:txBody>
                  <a:tcPr/>
                </a:tc>
              </a:tr>
              <a:tr h="198022">
                <a:tc>
                  <a:txBody>
                    <a:bodyPr/>
                    <a:lstStyle/>
                    <a:p>
                      <a:r>
                        <a:rPr kumimoji="1" lang="ja-JP" altLang="en-US" sz="1200" dirty="0" smtClean="0"/>
                        <a:t>データ</a:t>
                      </a:r>
                      <a:r>
                        <a:rPr kumimoji="1" lang="en-US" altLang="ja-JP" sz="1200" dirty="0" smtClean="0"/>
                        <a:t>C</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r>
                        <a:rPr kumimoji="1" lang="en-US" altLang="ja-JP" sz="1400" dirty="0" smtClean="0"/>
                        <a:t>://…</a:t>
                      </a:r>
                      <a:endParaRPr kumimoji="1" lang="ja-JP" altLang="en-US" sz="1200" dirty="0"/>
                    </a:p>
                  </a:txBody>
                  <a:tcPr/>
                </a:tc>
              </a:tr>
            </a:tbl>
          </a:graphicData>
        </a:graphic>
      </p:graphicFrame>
      <p:sp>
        <p:nvSpPr>
          <p:cNvPr id="10" name="テキスト ボックス 9"/>
          <p:cNvSpPr txBox="1"/>
          <p:nvPr/>
        </p:nvSpPr>
        <p:spPr>
          <a:xfrm>
            <a:off x="630776" y="2761183"/>
            <a:ext cx="1441420" cy="307777"/>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p>
        </p:txBody>
      </p:sp>
      <p:sp>
        <p:nvSpPr>
          <p:cNvPr id="11" name="フローチャート : 書類 10"/>
          <p:cNvSpPr/>
          <p:nvPr/>
        </p:nvSpPr>
        <p:spPr bwMode="auto">
          <a:xfrm>
            <a:off x="4520952" y="1488469"/>
            <a:ext cx="2952328" cy="1508483"/>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a:t>
            </a:r>
            <a:r>
              <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市に関するオープンデータの経緯を報告するものである。</a:t>
            </a:r>
            <a:r>
              <a:rPr lang="en-US" altLang="ja-JP"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en-US" altLang="ja-JP" sz="1100" b="0" i="0" u="none" strike="noStrike" cap="none" normalizeH="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フローチャート : 書類 11"/>
          <p:cNvSpPr/>
          <p:nvPr/>
        </p:nvSpPr>
        <p:spPr bwMode="auto">
          <a:xfrm>
            <a:off x="5025008" y="2204864"/>
            <a:ext cx="2952328" cy="1584176"/>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05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784238459"/>
              </p:ext>
            </p:extLst>
          </p:nvPr>
        </p:nvGraphicFramePr>
        <p:xfrm>
          <a:off x="5205028" y="2276872"/>
          <a:ext cx="2592288" cy="1097280"/>
        </p:xfrm>
        <a:graphic>
          <a:graphicData uri="http://schemas.openxmlformats.org/drawingml/2006/table">
            <a:tbl>
              <a:tblPr firstRow="1" bandRow="1">
                <a:tableStyleId>{21E4AEA4-8DFA-4A89-87EB-49C32662AFE0}</a:tableStyleId>
              </a:tblPr>
              <a:tblGrid>
                <a:gridCol w="684076"/>
                <a:gridCol w="900100"/>
                <a:gridCol w="1008112"/>
              </a:tblGrid>
              <a:tr h="162018">
                <a:tc>
                  <a:txBody>
                    <a:bodyPr/>
                    <a:lstStyle/>
                    <a:p>
                      <a:r>
                        <a:rPr kumimoji="1" lang="ja-JP" altLang="en-US" sz="1200" dirty="0" smtClean="0"/>
                        <a:t>地域名</a:t>
                      </a:r>
                      <a:endParaRPr kumimoji="1" lang="ja-JP" altLang="en-US" sz="1200" dirty="0"/>
                    </a:p>
                  </a:txBody>
                  <a:tcPr/>
                </a:tc>
                <a:tc>
                  <a:txBody>
                    <a:bodyPr/>
                    <a:lstStyle/>
                    <a:p>
                      <a:r>
                        <a:rPr kumimoji="1" lang="ja-JP" altLang="en-US" sz="1200" dirty="0" smtClean="0"/>
                        <a:t>人口</a:t>
                      </a:r>
                      <a:r>
                        <a:rPr kumimoji="1" lang="en-US" altLang="ja-JP" sz="1200" dirty="0" smtClean="0"/>
                        <a:t>[</a:t>
                      </a:r>
                      <a:r>
                        <a:rPr kumimoji="1" lang="ja-JP" altLang="en-US" sz="1200" dirty="0" smtClean="0"/>
                        <a:t>人</a:t>
                      </a:r>
                      <a:r>
                        <a:rPr kumimoji="1" lang="en-US" altLang="ja-JP" sz="1200" dirty="0" smtClean="0"/>
                        <a:t>]</a:t>
                      </a:r>
                      <a:endParaRPr kumimoji="1" lang="ja-JP" altLang="en-US" sz="1200" dirty="0"/>
                    </a:p>
                  </a:txBody>
                  <a:tcPr/>
                </a:tc>
                <a:tc>
                  <a:txBody>
                    <a:bodyPr/>
                    <a:lstStyle/>
                    <a:p>
                      <a:r>
                        <a:rPr kumimoji="1" lang="ja-JP" altLang="en-US" sz="1200" dirty="0" smtClean="0"/>
                        <a:t>面積</a:t>
                      </a:r>
                      <a:r>
                        <a:rPr kumimoji="1" lang="en-US" altLang="ja-JP" sz="1200" dirty="0" smtClean="0"/>
                        <a:t>[km</a:t>
                      </a:r>
                      <a:r>
                        <a:rPr kumimoji="1" lang="en-US" altLang="ja-JP" sz="1200" baseline="30000" dirty="0" smtClean="0"/>
                        <a:t>2</a:t>
                      </a:r>
                      <a:r>
                        <a:rPr kumimoji="1" lang="en-US" altLang="ja-JP" sz="1200" dirty="0" smtClean="0"/>
                        <a:t>]</a:t>
                      </a:r>
                      <a:endParaRPr kumimoji="1" lang="ja-JP" altLang="en-US" sz="1200" dirty="0"/>
                    </a:p>
                  </a:txBody>
                  <a:tcPr/>
                </a:tc>
              </a:tr>
              <a:tr h="162018">
                <a:tc>
                  <a:txBody>
                    <a:bodyPr/>
                    <a:lstStyle/>
                    <a:p>
                      <a:r>
                        <a:rPr kumimoji="1" lang="en-US" altLang="ja-JP" sz="1200" dirty="0" smtClean="0"/>
                        <a:t>X</a:t>
                      </a:r>
                      <a:r>
                        <a:rPr kumimoji="1" lang="ja-JP" altLang="en-US" sz="1200" dirty="0" smtClean="0"/>
                        <a:t>市</a:t>
                      </a:r>
                      <a:endParaRPr kumimoji="1" lang="ja-JP" altLang="en-US" sz="1200" dirty="0"/>
                    </a:p>
                  </a:txBody>
                  <a:tcPr/>
                </a:tc>
                <a:tc>
                  <a:txBody>
                    <a:bodyPr/>
                    <a:lstStyle/>
                    <a:p>
                      <a:pPr algn="r"/>
                      <a:r>
                        <a:rPr kumimoji="1" lang="en-US" altLang="ja-JP" sz="1200" dirty="0" smtClean="0"/>
                        <a:t>1,234,000</a:t>
                      </a:r>
                      <a:endParaRPr kumimoji="1" lang="ja-JP" altLang="en-US" sz="1200" dirty="0"/>
                    </a:p>
                  </a:txBody>
                  <a:tcPr/>
                </a:tc>
                <a:tc>
                  <a:txBody>
                    <a:bodyPr/>
                    <a:lstStyle/>
                    <a:p>
                      <a:pPr algn="r"/>
                      <a:r>
                        <a:rPr kumimoji="1" lang="en-US" altLang="ja-JP" sz="1200" dirty="0" smtClean="0"/>
                        <a:t>3,456.00</a:t>
                      </a:r>
                      <a:endParaRPr kumimoji="1" lang="ja-JP" altLang="en-US" sz="1200" dirty="0"/>
                    </a:p>
                  </a:txBody>
                  <a:tcPr/>
                </a:tc>
              </a:tr>
              <a:tr h="162018">
                <a:tc>
                  <a:txBody>
                    <a:bodyPr/>
                    <a:lstStyle/>
                    <a:p>
                      <a:r>
                        <a:rPr kumimoji="1" lang="en-US" altLang="ja-JP" sz="1200" dirty="0" smtClean="0"/>
                        <a:t>Y</a:t>
                      </a:r>
                      <a:r>
                        <a:rPr kumimoji="1" lang="ja-JP" altLang="en-US" sz="1200" dirty="0" smtClean="0"/>
                        <a:t>市</a:t>
                      </a:r>
                      <a:endParaRPr kumimoji="1" lang="ja-JP" altLang="en-US" sz="1200" dirty="0"/>
                    </a:p>
                  </a:txBody>
                  <a:tcPr/>
                </a:tc>
                <a:tc>
                  <a:txBody>
                    <a:bodyPr/>
                    <a:lstStyle/>
                    <a:p>
                      <a:pPr algn="r"/>
                      <a:r>
                        <a:rPr kumimoji="1" lang="en-US" altLang="ja-JP" sz="1200" baseline="0" dirty="0" smtClean="0"/>
                        <a:t>   789,000</a:t>
                      </a:r>
                      <a:endParaRPr kumimoji="1" lang="ja-JP" altLang="en-US" sz="1200" dirty="0"/>
                    </a:p>
                  </a:txBody>
                  <a:tcPr/>
                </a:tc>
                <a:tc>
                  <a:txBody>
                    <a:bodyPr/>
                    <a:lstStyle/>
                    <a:p>
                      <a:pPr algn="r"/>
                      <a:r>
                        <a:rPr kumimoji="1" lang="en-US" altLang="ja-JP" sz="1200" dirty="0" smtClean="0"/>
                        <a:t>1,357.00</a:t>
                      </a:r>
                      <a:endParaRPr kumimoji="1" lang="ja-JP" altLang="en-US" sz="1200" dirty="0"/>
                    </a:p>
                  </a:txBody>
                  <a:tcPr/>
                </a:tc>
              </a:tr>
              <a:tr h="162018">
                <a:tc>
                  <a:txBody>
                    <a:bodyPr/>
                    <a:lstStyle/>
                    <a:p>
                      <a:r>
                        <a:rPr kumimoji="1" lang="en-US" altLang="ja-JP" sz="1200" dirty="0" smtClean="0"/>
                        <a:t>Z</a:t>
                      </a:r>
                      <a:r>
                        <a:rPr kumimoji="1" lang="ja-JP" altLang="en-US" sz="1200" dirty="0" smtClean="0"/>
                        <a:t>市</a:t>
                      </a:r>
                      <a:endParaRPr kumimoji="1" lang="ja-JP" altLang="en-US" sz="1200" dirty="0"/>
                    </a:p>
                  </a:txBody>
                  <a:tcPr/>
                </a:tc>
                <a:tc>
                  <a:txBody>
                    <a:bodyPr/>
                    <a:lstStyle/>
                    <a:p>
                      <a:pPr algn="r"/>
                      <a:r>
                        <a:rPr kumimoji="1" lang="en-US" altLang="ja-JP" sz="1200" dirty="0" smtClean="0"/>
                        <a:t>555,000</a:t>
                      </a:r>
                      <a:endParaRPr kumimoji="1" lang="ja-JP" altLang="en-US" sz="1200" dirty="0"/>
                    </a:p>
                  </a:txBody>
                  <a:tcPr/>
                </a:tc>
                <a:tc>
                  <a:txBody>
                    <a:bodyPr/>
                    <a:lstStyle/>
                    <a:p>
                      <a:pPr algn="r"/>
                      <a:r>
                        <a:rPr kumimoji="1" lang="en-US" altLang="ja-JP" sz="1200" dirty="0" smtClean="0"/>
                        <a:t>2,345.00</a:t>
                      </a:r>
                      <a:endParaRPr kumimoji="1" lang="ja-JP" altLang="en-US" sz="1200" dirty="0"/>
                    </a:p>
                  </a:txBody>
                  <a:tcPr/>
                </a:tc>
              </a:tr>
            </a:tbl>
          </a:graphicData>
        </a:graphic>
      </p:graphicFrame>
      <p:cxnSp>
        <p:nvCxnSpPr>
          <p:cNvPr id="14" name="カギ線コネクタ 13"/>
          <p:cNvCxnSpPr/>
          <p:nvPr/>
        </p:nvCxnSpPr>
        <p:spPr bwMode="auto">
          <a:xfrm flipV="1">
            <a:off x="3224808" y="1772816"/>
            <a:ext cx="1296144" cy="288032"/>
          </a:xfrm>
          <a:prstGeom prst="bentConnector3">
            <a:avLst/>
          </a:prstGeom>
          <a:solidFill>
            <a:schemeClr val="accent1"/>
          </a:solidFill>
          <a:ln w="12700" cap="sq" cmpd="sng" algn="ctr">
            <a:solidFill>
              <a:schemeClr val="bg1"/>
            </a:solidFill>
            <a:prstDash val="solid"/>
            <a:round/>
            <a:headEnd type="none" w="sm" len="sm"/>
            <a:tailEnd type="arrow"/>
          </a:ln>
          <a:effectLst/>
        </p:spPr>
      </p:cxnSp>
      <p:cxnSp>
        <p:nvCxnSpPr>
          <p:cNvPr id="15" name="カギ線コネクタ 14"/>
          <p:cNvCxnSpPr/>
          <p:nvPr/>
        </p:nvCxnSpPr>
        <p:spPr bwMode="auto">
          <a:xfrm>
            <a:off x="3224808" y="2348880"/>
            <a:ext cx="1800200" cy="936104"/>
          </a:xfrm>
          <a:prstGeom prst="bentConnector3">
            <a:avLst/>
          </a:prstGeom>
          <a:solidFill>
            <a:schemeClr val="accent1"/>
          </a:solidFill>
          <a:ln w="12700" cap="sq" cmpd="sng" algn="ctr">
            <a:solidFill>
              <a:schemeClr val="bg1"/>
            </a:solidFill>
            <a:prstDash val="solid"/>
            <a:round/>
            <a:headEnd type="none" w="sm" len="sm"/>
            <a:tailEnd type="arrow"/>
          </a:ln>
          <a:effectLst/>
        </p:spPr>
      </p:cxnSp>
      <p:sp>
        <p:nvSpPr>
          <p:cNvPr id="16" name="テキスト ボックス 15"/>
          <p:cNvSpPr txBox="1"/>
          <p:nvPr/>
        </p:nvSpPr>
        <p:spPr>
          <a:xfrm>
            <a:off x="7466851" y="1507094"/>
            <a:ext cx="1441420"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a:t>
            </a:r>
            <a:b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17" name="テキスト ボックス 16"/>
          <p:cNvSpPr txBox="1"/>
          <p:nvPr/>
        </p:nvSpPr>
        <p:spPr>
          <a:xfrm>
            <a:off x="7977336" y="2204864"/>
            <a:ext cx="1620957"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B</a:t>
            </a:r>
            <a:b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（表形式データ）</a:t>
            </a:r>
          </a:p>
        </p:txBody>
      </p:sp>
    </p:spTree>
    <p:extLst>
      <p:ext uri="{BB962C8B-B14F-4D97-AF65-F5344CB8AC3E}">
        <p14:creationId xmlns:p14="http://schemas.microsoft.com/office/powerpoint/2010/main" val="355688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dirty="0" smtClean="0"/>
              <a:t>オープンデータガイド 第</a:t>
            </a:r>
            <a:r>
              <a:rPr kumimoji="1" lang="en-US" altLang="ja-JP" dirty="0" smtClean="0"/>
              <a:t>1</a:t>
            </a:r>
            <a:r>
              <a:rPr kumimoji="1" lang="ja-JP" altLang="en-US" dirty="0" smtClean="0"/>
              <a:t>版の概要</a:t>
            </a:r>
          </a:p>
          <a:p>
            <a:pPr marL="457200" indent="-457200">
              <a:buFont typeface="+mj-lt"/>
              <a:buAutoNum type="arabicPeriod"/>
            </a:pPr>
            <a:r>
              <a:rPr kumimoji="1" lang="ja-JP" altLang="en-US" dirty="0" smtClean="0"/>
              <a:t>オープンデータガイド 第</a:t>
            </a:r>
            <a:r>
              <a:rPr kumimoji="1" lang="en-US" altLang="ja-JP" dirty="0" smtClean="0"/>
              <a:t>2</a:t>
            </a:r>
            <a:r>
              <a:rPr kumimoji="1" lang="ja-JP" altLang="en-US" dirty="0" smtClean="0"/>
              <a:t>版案の概要</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339159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8.3 </a:t>
            </a:r>
            <a:r>
              <a:rPr lang="ja-JP" altLang="en-US" dirty="0" smtClean="0"/>
              <a:t>オープンデータと識別子</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識別子とは</a:t>
            </a:r>
          </a:p>
          <a:p>
            <a:pPr lvl="1"/>
            <a:r>
              <a:rPr lang="ja-JP" altLang="en-US" dirty="0"/>
              <a:t>データやデータが対象とする実物や組織・場所等をコンピュータに識別させるための番号。</a:t>
            </a:r>
            <a:endParaRPr kumimoji="1" lang="ja-JP" altLang="en-US" dirty="0" smtClean="0"/>
          </a:p>
          <a:p>
            <a:r>
              <a:rPr kumimoji="1" lang="ja-JP" altLang="en-US" dirty="0" smtClean="0"/>
              <a:t>識別子が必要である理由</a:t>
            </a:r>
          </a:p>
          <a:p>
            <a:pPr lvl="1"/>
            <a:r>
              <a:rPr lang="ja-JP" altLang="en-US" dirty="0" smtClean="0"/>
              <a:t>オープンデータは、コンピュータが読み取り解釈するためのデータである。</a:t>
            </a:r>
            <a:br>
              <a:rPr lang="ja-JP" altLang="en-US" dirty="0" smtClean="0"/>
            </a:br>
            <a:r>
              <a:rPr lang="ja-JP" altLang="en-US" dirty="0" smtClean="0"/>
              <a:t>これら</a:t>
            </a:r>
            <a:r>
              <a:rPr lang="ja-JP" altLang="en-US" dirty="0"/>
              <a:t>のデータは、コンピュータが一意に識別できるべきである</a:t>
            </a:r>
            <a:r>
              <a:rPr lang="ja-JP" altLang="en-US" dirty="0" smtClean="0"/>
              <a:t>。</a:t>
            </a:r>
          </a:p>
          <a:p>
            <a:pPr lvl="1"/>
            <a:r>
              <a:rPr lang="ja-JP" altLang="en-US" dirty="0" smtClean="0"/>
              <a:t>オープンデータ</a:t>
            </a:r>
            <a:r>
              <a:rPr lang="ja-JP" altLang="en-US" dirty="0"/>
              <a:t>に含まれる実物や組織、場所等も、一意に識別されることが望ましい。これは、組織や場所が文字列で提供されている場合、以下のような問題が発生する可能性があるためである</a:t>
            </a:r>
            <a:r>
              <a:rPr lang="ja-JP" altLang="en-US" dirty="0" smtClean="0"/>
              <a:t>。</a:t>
            </a:r>
          </a:p>
          <a:p>
            <a:pPr marL="876300" lvl="2" indent="-342900">
              <a:buFont typeface="+mj-lt"/>
              <a:buAutoNum type="arabicPeriod"/>
            </a:pPr>
            <a:r>
              <a:rPr lang="ja-JP" altLang="en-US" dirty="0" smtClean="0"/>
              <a:t>情報</a:t>
            </a:r>
            <a:r>
              <a:rPr lang="ja-JP" altLang="en-US" dirty="0"/>
              <a:t>利用者のコンピュータは、表記の揺らぎにより同一の組織や場所を別物として解釈する可能性がある。</a:t>
            </a:r>
            <a:r>
              <a:rPr lang="ja-JP" altLang="en-US" dirty="0" smtClean="0"/>
              <a:t>（例</a:t>
            </a:r>
            <a:r>
              <a:rPr lang="ja-JP" altLang="en-US" dirty="0"/>
              <a:t>：「中央一丁目一番地一号」と「中央</a:t>
            </a:r>
            <a:r>
              <a:rPr lang="en-US" altLang="ja-JP" dirty="0"/>
              <a:t>1-1-1</a:t>
            </a:r>
            <a:r>
              <a:rPr lang="ja-JP" altLang="en-US" dirty="0"/>
              <a:t>」</a:t>
            </a:r>
            <a:r>
              <a:rPr lang="ja-JP" altLang="en-US" dirty="0" smtClean="0"/>
              <a:t>）</a:t>
            </a:r>
            <a:endParaRPr lang="ja-JP" altLang="en-US" dirty="0" smtClean="0">
              <a:solidFill>
                <a:srgbClr val="FF0000"/>
              </a:solidFill>
            </a:endParaRPr>
          </a:p>
          <a:p>
            <a:pPr marL="876300" lvl="2" indent="-342900">
              <a:buFont typeface="+mj-lt"/>
              <a:buAutoNum type="arabicPeriod"/>
            </a:pPr>
            <a:r>
              <a:rPr lang="ja-JP" altLang="en-US" dirty="0" smtClean="0"/>
              <a:t>情報</a:t>
            </a:r>
            <a:r>
              <a:rPr lang="ja-JP" altLang="en-US" dirty="0"/>
              <a:t>利用者のコンピュータは、同一名称だが違う意味である組織や場所を、文字列だけでは識別できない</a:t>
            </a:r>
            <a:r>
              <a:rPr lang="ja-JP" altLang="en-US" dirty="0" smtClean="0"/>
              <a:t>。</a:t>
            </a:r>
            <a:r>
              <a:rPr lang="ja-JP" altLang="en-US" dirty="0"/>
              <a:t>（</a:t>
            </a:r>
            <a:r>
              <a:rPr lang="ja-JP" altLang="en-US" dirty="0" smtClean="0"/>
              <a:t>例：全国</a:t>
            </a:r>
            <a:r>
              <a:rPr lang="ja-JP" altLang="en-US" dirty="0"/>
              <a:t>各所にある「中央一丁目」</a:t>
            </a:r>
            <a:r>
              <a:rPr lang="ja-JP" altLang="en-US" dirty="0" smtClean="0"/>
              <a:t>）</a:t>
            </a:r>
            <a:endParaRPr lang="ja-JP" altLang="en-US" dirty="0" smtClean="0">
              <a:solidFill>
                <a:srgbClr val="FF0000"/>
              </a:solidFill>
            </a:endParaRPr>
          </a:p>
          <a:p>
            <a:r>
              <a:rPr kumimoji="1" lang="ja-JP" altLang="en-US" dirty="0" smtClean="0"/>
              <a:t>識別子とコード</a:t>
            </a:r>
          </a:p>
          <a:p>
            <a:pPr lvl="1"/>
            <a:r>
              <a:rPr lang="ja-JP" altLang="en-US" dirty="0" smtClean="0"/>
              <a:t>コードとは</a:t>
            </a:r>
          </a:p>
          <a:p>
            <a:pPr lvl="2"/>
            <a:r>
              <a:rPr lang="ja-JP" altLang="en-US" dirty="0" smtClean="0"/>
              <a:t>カテゴリ化</a:t>
            </a:r>
            <a:r>
              <a:rPr lang="ja-JP" altLang="en-US" dirty="0"/>
              <a:t>される概念や事物に対して付与される</a:t>
            </a:r>
            <a:r>
              <a:rPr lang="ja-JP" altLang="en-US" dirty="0" smtClean="0"/>
              <a:t>番号。</a:t>
            </a:r>
          </a:p>
          <a:p>
            <a:pPr lvl="2"/>
            <a:r>
              <a:rPr lang="ja-JP" altLang="en-US" dirty="0" smtClean="0"/>
              <a:t>対象</a:t>
            </a:r>
            <a:r>
              <a:rPr lang="ja-JP" altLang="en-US" dirty="0"/>
              <a:t>とする概念や事物を短縮して符号化するために規定</a:t>
            </a:r>
            <a:r>
              <a:rPr lang="ja-JP" altLang="en-US" dirty="0" smtClean="0"/>
              <a:t>される。</a:t>
            </a:r>
          </a:p>
          <a:p>
            <a:pPr lvl="1"/>
            <a:r>
              <a:rPr kumimoji="1" lang="ja-JP" altLang="en-US" dirty="0" smtClean="0"/>
              <a:t>識別子とコードは異なる。</a:t>
            </a:r>
          </a:p>
          <a:p>
            <a:pPr lvl="2"/>
            <a:r>
              <a:rPr lang="ja-JP" altLang="en-US" dirty="0" smtClean="0"/>
              <a:t>コードには意味が付与されているが、識別子に意味が付与されているとは限らない。</a:t>
            </a:r>
          </a:p>
          <a:p>
            <a:pPr lvl="1"/>
            <a:r>
              <a:rPr kumimoji="1" lang="ja-JP" altLang="en-US" dirty="0" smtClean="0"/>
              <a:t>ただし、多くの場合、コードは識別子として機能する。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dirty="0"/>
          </a:p>
        </p:txBody>
      </p:sp>
    </p:spTree>
    <p:extLst>
      <p:ext uri="{BB962C8B-B14F-4D97-AF65-F5344CB8AC3E}">
        <p14:creationId xmlns:p14="http://schemas.microsoft.com/office/powerpoint/2010/main" val="16308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latin typeface="+mn-lt"/>
              </a:rPr>
              <a:t>8.4 </a:t>
            </a:r>
            <a:r>
              <a:rPr lang="ja-JP" altLang="en-US" dirty="0" smtClean="0"/>
              <a:t>オープンデータの</a:t>
            </a:r>
            <a:r>
              <a:rPr lang="ja-JP" altLang="en-US" dirty="0"/>
              <a:t>技術レベル</a:t>
            </a:r>
            <a:endParaRPr kumimoji="1" lang="ja-JP" altLang="en-US" dirty="0"/>
          </a:p>
        </p:txBody>
      </p:sp>
      <p:sp>
        <p:nvSpPr>
          <p:cNvPr id="2" name="コンテンツ プレースホルダー 1"/>
          <p:cNvSpPr>
            <a:spLocks noGrp="1"/>
          </p:cNvSpPr>
          <p:nvPr>
            <p:ph sz="half" idx="2"/>
          </p:nvPr>
        </p:nvSpPr>
        <p:spPr>
          <a:xfrm>
            <a:off x="315789" y="4119280"/>
            <a:ext cx="9182040" cy="2334056"/>
          </a:xfrm>
        </p:spPr>
        <p:txBody>
          <a:bodyPr>
            <a:normAutofit fontScale="62500" lnSpcReduction="20000"/>
          </a:bodyPr>
          <a:lstStyle/>
          <a:p>
            <a:r>
              <a:rPr kumimoji="1" lang="ja-JP" altLang="en-US" dirty="0" smtClean="0"/>
              <a:t>データ・データカタログ・識別子のレベルを合わせる必要はない。</a:t>
            </a:r>
          </a:p>
          <a:p>
            <a:r>
              <a:rPr kumimoji="1" lang="en-US" altLang="ja-JP" dirty="0" smtClean="0"/>
              <a:t>Level1</a:t>
            </a:r>
            <a:r>
              <a:rPr lang="ja-JP" altLang="en-US" dirty="0" smtClean="0"/>
              <a:t>のメリット</a:t>
            </a:r>
          </a:p>
          <a:p>
            <a:pPr lvl="1"/>
            <a:r>
              <a:rPr lang="ja-JP" altLang="en-US" dirty="0"/>
              <a:t>情報利用者は、画像解析等の処理をすることなく、直接データを取得できる</a:t>
            </a:r>
            <a:r>
              <a:rPr lang="ja-JP" altLang="en-US" dirty="0" smtClean="0"/>
              <a:t>。</a:t>
            </a:r>
          </a:p>
          <a:p>
            <a:pPr lvl="1"/>
            <a:r>
              <a:rPr lang="ja-JP" altLang="en-US" dirty="0" smtClean="0"/>
              <a:t>データ</a:t>
            </a:r>
            <a:r>
              <a:rPr lang="ja-JP" altLang="en-US" dirty="0"/>
              <a:t>のありか等のメタデータを電子的に入手できるようになる</a:t>
            </a:r>
            <a:r>
              <a:rPr lang="ja-JP" altLang="en-US" dirty="0" smtClean="0"/>
              <a:t>。</a:t>
            </a:r>
          </a:p>
          <a:p>
            <a:r>
              <a:rPr kumimoji="1" lang="en-US" altLang="ja-JP" dirty="0" smtClean="0"/>
              <a:t>Level2</a:t>
            </a:r>
            <a:r>
              <a:rPr kumimoji="1" lang="ja-JP" altLang="en-US" dirty="0" smtClean="0"/>
              <a:t>のメリット</a:t>
            </a:r>
          </a:p>
          <a:p>
            <a:pPr lvl="1"/>
            <a:r>
              <a:rPr kumimoji="1" lang="ja-JP" altLang="en-US" dirty="0" smtClean="0"/>
              <a:t>データに対する機械判読性が高まる。</a:t>
            </a:r>
          </a:p>
          <a:p>
            <a:r>
              <a:rPr lang="en-US" altLang="ja-JP" dirty="0" smtClean="0"/>
              <a:t>Level3</a:t>
            </a:r>
            <a:r>
              <a:rPr lang="ja-JP" altLang="en-US" dirty="0" smtClean="0"/>
              <a:t>のメリット</a:t>
            </a:r>
          </a:p>
          <a:p>
            <a:pPr lvl="1"/>
            <a:r>
              <a:rPr kumimoji="1" lang="ja-JP" altLang="en-US" dirty="0" smtClean="0"/>
              <a:t>データの解釈効率や検索性が向上し、情報利用者のデータ利活用の効率が向上する。</a:t>
            </a:r>
          </a:p>
          <a:p>
            <a:r>
              <a:rPr lang="en-US" altLang="ja-JP" dirty="0" smtClean="0"/>
              <a:t>Level4</a:t>
            </a:r>
            <a:r>
              <a:rPr lang="ja-JP" altLang="en-US" dirty="0" smtClean="0"/>
              <a:t>のメリット</a:t>
            </a:r>
          </a:p>
          <a:p>
            <a:pPr lvl="1"/>
            <a:r>
              <a:rPr kumimoji="1" lang="ja-JP" altLang="en-US" dirty="0"/>
              <a:t>他の</a:t>
            </a:r>
            <a:r>
              <a:rPr kumimoji="1" lang="ja-JP" altLang="en-US" dirty="0" smtClean="0"/>
              <a:t>データとの横断検索等も容易になり、情報利用者によるデータ利用の幅が広がる。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21</a:t>
            </a:fld>
            <a:endParaRPr lang="en-US" altLang="ja-JP" dirty="0"/>
          </a:p>
        </p:txBody>
      </p:sp>
      <p:graphicFrame>
        <p:nvGraphicFramePr>
          <p:cNvPr id="7" name="コンテンツ プレースホルダー 9"/>
          <p:cNvGraphicFramePr>
            <a:graphicFrameLocks/>
          </p:cNvGraphicFramePr>
          <p:nvPr>
            <p:extLst>
              <p:ext uri="{D42A27DB-BD31-4B8C-83A1-F6EECF244321}">
                <p14:modId xmlns:p14="http://schemas.microsoft.com/office/powerpoint/2010/main" val="77155470"/>
              </p:ext>
            </p:extLst>
          </p:nvPr>
        </p:nvGraphicFramePr>
        <p:xfrm>
          <a:off x="272480" y="1052736"/>
          <a:ext cx="9183690" cy="3017520"/>
        </p:xfrm>
        <a:graphic>
          <a:graphicData uri="http://schemas.openxmlformats.org/drawingml/2006/table">
            <a:tbl>
              <a:tblPr firstRow="1" firstCol="1" bandRow="1">
                <a:tableStyleId>{21E4AEA4-8DFA-4A89-87EB-49C32662AFE0}</a:tableStyleId>
              </a:tblPr>
              <a:tblGrid>
                <a:gridCol w="743737"/>
                <a:gridCol w="1436327"/>
                <a:gridCol w="1690567"/>
                <a:gridCol w="1748863"/>
                <a:gridCol w="1748863"/>
                <a:gridCol w="1815333"/>
              </a:tblGrid>
              <a:tr h="217681">
                <a:tc>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0</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1</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2</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3</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4</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200" dirty="0" smtClean="0"/>
                        <a:t>データ</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PDF</a:t>
                      </a:r>
                      <a:r>
                        <a:rPr kumimoji="1" lang="ja-JP" altLang="en-US" sz="1200" dirty="0" smtClean="0"/>
                        <a:t>や画像ファイルを</a:t>
                      </a:r>
                      <a:r>
                        <a:rPr kumimoji="1" lang="en-US" altLang="ja-JP" sz="1200" dirty="0" smtClean="0"/>
                        <a:t>Web</a:t>
                      </a:r>
                      <a:r>
                        <a:rPr kumimoji="1" lang="ja-JP" altLang="en-US" sz="1200" dirty="0" smtClean="0"/>
                        <a:t>で公開する。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t>構造化されたデータを作成し、</a:t>
                      </a:r>
                      <a:r>
                        <a:rPr kumimoji="1" lang="en-US" altLang="ja-JP" sz="1200" dirty="0" smtClean="0"/>
                        <a:t>Web</a:t>
                      </a:r>
                      <a:r>
                        <a:rPr kumimoji="1" lang="ja-JP" altLang="en-US" sz="1200" dirty="0" smtClean="0"/>
                        <a:t>で公開する。</a:t>
                      </a:r>
                      <a:br>
                        <a:rPr kumimoji="1" lang="ja-JP" altLang="en-US" sz="1200" dirty="0" smtClean="0"/>
                      </a:br>
                      <a:r>
                        <a:rPr kumimoji="1" lang="ja-JP" altLang="en-US" sz="1200" dirty="0" smtClean="0"/>
                        <a:t>（</a:t>
                      </a:r>
                      <a:r>
                        <a:rPr kumimoji="1" lang="en-US" altLang="ja-JP" sz="1200" dirty="0" smtClean="0"/>
                        <a:t>XLS,</a:t>
                      </a:r>
                      <a:r>
                        <a:rPr kumimoji="1" lang="en-US" altLang="ja-JP" sz="1200" baseline="0" dirty="0" smtClean="0"/>
                        <a:t> DOC</a:t>
                      </a:r>
                      <a:r>
                        <a:rPr kumimoji="1" lang="ja-JP" altLang="en-US" sz="1200" baseline="0" dirty="0" smtClean="0"/>
                        <a:t>等）</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ja-JP" sz="1200" kern="100" dirty="0">
                          <a:effectLst/>
                        </a:rPr>
                        <a:t>非独占の（標準化された）形式で公開する。（</a:t>
                      </a:r>
                      <a:r>
                        <a:rPr lang="en-US" sz="1200" kern="100" dirty="0">
                          <a:effectLst/>
                        </a:rPr>
                        <a:t>CSV</a:t>
                      </a:r>
                      <a:r>
                        <a:rPr lang="ja-JP" sz="1200" kern="100" dirty="0">
                          <a:effectLst/>
                        </a:rPr>
                        <a:t>等）</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r>
                        <a:rPr kumimoji="1" lang="ja-JP" altLang="en-US" sz="1200" dirty="0" smtClean="0"/>
                        <a:t>機械判読に適したデータを作成し、公開する。</a:t>
                      </a:r>
                      <a:br>
                        <a:rPr kumimoji="1" lang="ja-JP" altLang="en-US" sz="1200" dirty="0" smtClean="0"/>
                      </a:br>
                      <a:r>
                        <a:rPr kumimoji="1" lang="ja-JP" altLang="en-US" sz="1200" dirty="0" smtClean="0"/>
                        <a:t>（第</a:t>
                      </a:r>
                      <a:r>
                        <a:rPr kumimoji="1" lang="en-US" altLang="ja-JP" sz="1200" dirty="0" smtClean="0"/>
                        <a:t>9</a:t>
                      </a:r>
                      <a:r>
                        <a:rPr kumimoji="1" lang="ja-JP" altLang="en-US" sz="1200" dirty="0" smtClean="0"/>
                        <a:t>章参照）</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RDF</a:t>
                      </a:r>
                      <a:r>
                        <a:rPr kumimoji="1" lang="ja-JP" altLang="en-US" sz="1200" dirty="0" err="1" smtClean="0"/>
                        <a:t>、</a:t>
                      </a:r>
                      <a:r>
                        <a:rPr kumimoji="1" lang="en-US" altLang="ja-JP" sz="1200" dirty="0" smtClean="0"/>
                        <a:t>XML</a:t>
                      </a:r>
                      <a:r>
                        <a:rPr kumimoji="1" lang="ja-JP" altLang="en-US" sz="1200" dirty="0" smtClean="0"/>
                        <a:t>等の技術を導入したデータを作成し、</a:t>
                      </a:r>
                      <a:r>
                        <a:rPr kumimoji="1" lang="en-US" altLang="ja-JP" sz="1200" dirty="0" smtClean="0"/>
                        <a:t>API</a:t>
                      </a:r>
                      <a:r>
                        <a:rPr kumimoji="1" lang="ja-JP" altLang="en-US" sz="1200" dirty="0" smtClean="0"/>
                        <a:t>を実装して公開する。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200" dirty="0" smtClean="0"/>
                        <a:t>データカタログ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t>存在しない。</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t>カタログを表形式データ（</a:t>
                      </a:r>
                      <a:r>
                        <a:rPr kumimoji="1" lang="en-US" altLang="ja-JP" sz="1200" dirty="0" smtClean="0"/>
                        <a:t>CSV</a:t>
                      </a:r>
                      <a:r>
                        <a:rPr kumimoji="1" lang="ja-JP" altLang="en-US" sz="1200" dirty="0" smtClean="0"/>
                        <a:t>等）として作成し、公開する。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200" kern="100" dirty="0">
                          <a:effectLst/>
                        </a:rPr>
                        <a:t>Level 1</a:t>
                      </a:r>
                      <a:r>
                        <a:rPr lang="ja-JP" sz="1200" kern="100" dirty="0">
                          <a:effectLst/>
                        </a:rPr>
                        <a:t>と同じ。</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r>
                        <a:rPr kumimoji="1" lang="ja-JP" altLang="en-US" sz="1200" dirty="0" smtClean="0"/>
                        <a:t>データカタログシステムを導入する。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RDF</a:t>
                      </a:r>
                      <a:r>
                        <a:rPr kumimoji="1" lang="ja-JP" altLang="en-US" sz="1200" dirty="0" smtClean="0"/>
                        <a:t>や</a:t>
                      </a:r>
                      <a:r>
                        <a:rPr kumimoji="1" lang="en-US" altLang="ja-JP" sz="1200" dirty="0" smtClean="0"/>
                        <a:t>SPARQL</a:t>
                      </a:r>
                      <a:r>
                        <a:rPr kumimoji="1" lang="ja-JP" altLang="en-US" sz="1200" dirty="0" smtClean="0"/>
                        <a:t>等を利用したメタデータ検索機能を提供する。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54375">
                <a:tc>
                  <a:txBody>
                    <a:bodyPr/>
                    <a:lstStyle/>
                    <a:p>
                      <a:pPr algn="just">
                        <a:spcAft>
                          <a:spcPts val="0"/>
                        </a:spcAft>
                      </a:pPr>
                      <a:r>
                        <a:rPr lang="ja-JP" sz="1200" kern="100" dirty="0">
                          <a:effectLst/>
                        </a:rPr>
                        <a:t>識別子</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ja-JP" sz="1200" kern="100">
                          <a:effectLst/>
                        </a:rPr>
                        <a:t>何らかの手段で識別されている。</a:t>
                      </a:r>
                      <a:endParaRPr 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en-US" sz="1200" kern="100" dirty="0">
                          <a:effectLst/>
                        </a:rPr>
                        <a:t>Level 0</a:t>
                      </a:r>
                      <a:r>
                        <a:rPr lang="ja-JP" sz="1200" kern="100" dirty="0">
                          <a:effectLst/>
                        </a:rPr>
                        <a:t>と同じ。</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en-US" sz="1200" kern="100">
                          <a:effectLst/>
                        </a:rPr>
                        <a:t>Level 0</a:t>
                      </a:r>
                      <a:r>
                        <a:rPr lang="ja-JP" sz="1200" kern="100">
                          <a:effectLst/>
                        </a:rPr>
                        <a:t>と同じ。</a:t>
                      </a:r>
                      <a:endParaRPr 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pPr algn="just">
                        <a:spcAft>
                          <a:spcPts val="0"/>
                        </a:spcAft>
                      </a:pPr>
                      <a:r>
                        <a:rPr lang="en-US" sz="1200" kern="100">
                          <a:effectLst/>
                        </a:rPr>
                        <a:t>URL</a:t>
                      </a:r>
                      <a:r>
                        <a:rPr lang="ja-JP" sz="1200" kern="100">
                          <a:effectLst/>
                        </a:rPr>
                        <a:t>により識別されている。</a:t>
                      </a:r>
                      <a:endParaRPr 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ja-JP" sz="1200" kern="100" dirty="0">
                          <a:effectLst/>
                        </a:rPr>
                        <a:t>グローバルな体系に基づく識別子を利用する。</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r>
              <a:tr h="323518">
                <a:tc>
                  <a:txBody>
                    <a:bodyPr/>
                    <a:lstStyle/>
                    <a:p>
                      <a:r>
                        <a:rPr kumimoji="1" lang="ja-JP" altLang="en-US" sz="1200" dirty="0" smtClean="0"/>
                        <a:t>必要なツール</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Web</a:t>
                      </a:r>
                      <a:r>
                        <a:rPr kumimoji="1" lang="ja-JP" altLang="en-US" sz="1200" dirty="0" smtClean="0"/>
                        <a:t>サーバ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Web</a:t>
                      </a:r>
                      <a:r>
                        <a:rPr kumimoji="1" lang="ja-JP" altLang="en-US" sz="1200" dirty="0" smtClean="0"/>
                        <a:t>サーバ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200" kern="100" dirty="0">
                          <a:effectLst/>
                        </a:rPr>
                        <a:t>Web</a:t>
                      </a:r>
                      <a:r>
                        <a:rPr lang="ja-JP" sz="1200" kern="100" dirty="0">
                          <a:effectLst/>
                        </a:rPr>
                        <a:t>サーバ</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r>
                        <a:rPr kumimoji="1" lang="en-US" altLang="ja-JP" sz="1200" dirty="0" smtClean="0"/>
                        <a:t>Web</a:t>
                      </a:r>
                      <a:r>
                        <a:rPr kumimoji="1" lang="ja-JP" altLang="en-US" sz="1200" dirty="0" smtClean="0"/>
                        <a:t>サーバ＋データカタログシステム等</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Web</a:t>
                      </a:r>
                      <a:r>
                        <a:rPr kumimoji="1" lang="ja-JP" altLang="en-US" sz="1200" dirty="0" smtClean="0"/>
                        <a:t>サーバ＋データカタログシステム＋情報流通連携基盤等</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316157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8.5 </a:t>
            </a:r>
            <a:r>
              <a:rPr lang="ja-JP" altLang="en-US" dirty="0" smtClean="0"/>
              <a:t>オープンデータ</a:t>
            </a:r>
            <a:r>
              <a:rPr lang="ja-JP" altLang="en-US" dirty="0"/>
              <a:t>の管理ポリシとメタデータの付与方法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オープンデータの登録ポリシには</a:t>
            </a:r>
            <a:r>
              <a:rPr kumimoji="1" lang="en-US" altLang="ja-JP" dirty="0" smtClean="0"/>
              <a:t>2</a:t>
            </a:r>
            <a:r>
              <a:rPr kumimoji="1" lang="ja-JP" altLang="en-US" dirty="0" smtClean="0"/>
              <a:t>通りある</a:t>
            </a:r>
          </a:p>
          <a:p>
            <a:pPr marL="698500" lvl="1" indent="-342900">
              <a:buFont typeface="+mj-lt"/>
              <a:buAutoNum type="arabicPeriod"/>
            </a:pPr>
            <a:r>
              <a:rPr kumimoji="1" lang="ja-JP" altLang="en-US" dirty="0" smtClean="0"/>
              <a:t>集中登録方式</a:t>
            </a:r>
          </a:p>
          <a:p>
            <a:pPr lvl="2"/>
            <a:r>
              <a:rPr lang="ja-JP" altLang="en-US" dirty="0"/>
              <a:t>システム管理者や、</a:t>
            </a:r>
            <a:r>
              <a:rPr lang="ja-JP" altLang="en-US" dirty="0" smtClean="0"/>
              <a:t>オープンデータにすることを</a:t>
            </a:r>
            <a:r>
              <a:rPr lang="ja-JP" altLang="en-US" dirty="0"/>
              <a:t>行う独立した組織が、</a:t>
            </a:r>
            <a:r>
              <a:rPr lang="ja-JP" altLang="en-US" dirty="0" smtClean="0"/>
              <a:t>各組織・部署から</a:t>
            </a:r>
            <a:r>
              <a:rPr lang="ja-JP" altLang="en-US" dirty="0"/>
              <a:t>データを集めて公開する</a:t>
            </a:r>
            <a:r>
              <a:rPr lang="ja-JP" altLang="en-US" dirty="0" smtClean="0"/>
              <a:t>手法。</a:t>
            </a:r>
          </a:p>
          <a:p>
            <a:pPr lvl="2"/>
            <a:r>
              <a:rPr lang="ja-JP" altLang="en-US" dirty="0" smtClean="0"/>
              <a:t>この方式では、データ</a:t>
            </a:r>
            <a:r>
              <a:rPr lang="ja-JP" altLang="en-US" dirty="0"/>
              <a:t>を集める際に</a:t>
            </a:r>
            <a:r>
              <a:rPr lang="ja-JP" altLang="en-US" dirty="0" smtClean="0"/>
              <a:t>メタデータもまとめて</a:t>
            </a:r>
            <a:r>
              <a:rPr lang="ja-JP" altLang="en-US" dirty="0"/>
              <a:t>収集すること</a:t>
            </a:r>
            <a:r>
              <a:rPr lang="ja-JP" altLang="en-US" dirty="0" smtClean="0"/>
              <a:t>が望ましい。</a:t>
            </a:r>
            <a:endParaRPr kumimoji="1" lang="ja-JP" altLang="en-US" dirty="0" smtClean="0"/>
          </a:p>
          <a:p>
            <a:pPr marL="698500" lvl="1" indent="-342900">
              <a:buFont typeface="+mj-lt"/>
              <a:buAutoNum type="arabicPeriod"/>
            </a:pPr>
            <a:r>
              <a:rPr kumimoji="1" lang="ja-JP" altLang="en-US" dirty="0" smtClean="0"/>
              <a:t>分散登録方式</a:t>
            </a:r>
          </a:p>
          <a:p>
            <a:pPr lvl="2"/>
            <a:r>
              <a:rPr lang="ja-JP" altLang="en-US" dirty="0"/>
              <a:t>各組織・部局が自ら、何らかのシステムを利用して直接オープンデータを登録・管理する</a:t>
            </a:r>
            <a:r>
              <a:rPr lang="ja-JP" altLang="en-US" dirty="0" smtClean="0"/>
              <a:t>手法。</a:t>
            </a:r>
          </a:p>
          <a:p>
            <a:pPr lvl="2"/>
            <a:r>
              <a:rPr lang="ja-JP" altLang="en-US" dirty="0"/>
              <a:t>この方式では、担当組織がオープンデータを作成する際に、メタデータもまとめて作成できることが望ましい</a:t>
            </a:r>
            <a:r>
              <a:rPr lang="ja-JP" altLang="en-US" dirty="0" smtClean="0"/>
              <a:t>。</a:t>
            </a:r>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22</a:t>
            </a:fld>
            <a:endParaRPr lang="en-US" altLang="ja-JP" dirty="0"/>
          </a:p>
        </p:txBody>
      </p:sp>
    </p:spTree>
    <p:extLst>
      <p:ext uri="{BB962C8B-B14F-4D97-AF65-F5344CB8AC3E}">
        <p14:creationId xmlns:p14="http://schemas.microsoft.com/office/powerpoint/2010/main" val="28493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8.5 </a:t>
            </a:r>
            <a:r>
              <a:rPr lang="ja-JP" altLang="en-US" dirty="0"/>
              <a:t>オープンデータの管理ポリシとメタデータの付与方法</a:t>
            </a:r>
            <a:endParaRPr kumimoji="1" lang="ja-JP" altLang="en-US" dirty="0"/>
          </a:p>
        </p:txBody>
      </p:sp>
      <p:sp>
        <p:nvSpPr>
          <p:cNvPr id="3" name="コンテンツ プレースホルダー 2"/>
          <p:cNvSpPr>
            <a:spLocks noGrp="1"/>
          </p:cNvSpPr>
          <p:nvPr>
            <p:ph idx="1"/>
          </p:nvPr>
        </p:nvSpPr>
        <p:spPr/>
        <p:txBody>
          <a:bodyPr/>
          <a:lstStyle/>
          <a:p>
            <a:r>
              <a:rPr lang="en-US" altLang="ja-JP" dirty="0"/>
              <a:t>Apache </a:t>
            </a:r>
            <a:r>
              <a:rPr lang="en-US" altLang="ja-JP" dirty="0" err="1" smtClean="0"/>
              <a:t>Tika</a:t>
            </a:r>
            <a:r>
              <a:rPr lang="en-US" altLang="ja-JP" baseline="30000" dirty="0" smtClean="0"/>
              <a:t>(*)</a:t>
            </a:r>
            <a:r>
              <a:rPr lang="ja-JP" altLang="en-US" dirty="0" smtClean="0"/>
              <a:t>を</a:t>
            </a:r>
            <a:r>
              <a:rPr lang="ja-JP" altLang="en-US" dirty="0"/>
              <a:t>利用して、ファイルのメタデータを自動収集する例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23</a:t>
            </a:fld>
            <a:endParaRPr lang="en-US" altLang="ja-JP"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499300"/>
            <a:ext cx="32813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68" y="2126199"/>
            <a:ext cx="3800872" cy="210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481835" y="1541691"/>
            <a:ext cx="1876219"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Open Office 4</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Writer</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文書プロパティ画面</a:t>
            </a:r>
          </a:p>
        </p:txBody>
      </p:sp>
      <p:sp>
        <p:nvSpPr>
          <p:cNvPr id="8" name="下矢印 7"/>
          <p:cNvSpPr/>
          <p:nvPr/>
        </p:nvSpPr>
        <p:spPr bwMode="auto">
          <a:xfrm>
            <a:off x="3368824" y="4307612"/>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テキスト ボックス 8"/>
          <p:cNvSpPr txBox="1"/>
          <p:nvPr/>
        </p:nvSpPr>
        <p:spPr>
          <a:xfrm>
            <a:off x="1640632" y="4235604"/>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0" name="テキスト ボックス 9"/>
          <p:cNvSpPr txBox="1"/>
          <p:nvPr/>
        </p:nvSpPr>
        <p:spPr>
          <a:xfrm>
            <a:off x="2504728" y="4955684"/>
            <a:ext cx="4257897" cy="1569660"/>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dc:creator</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dc:title</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オープンデータ技術ガイド</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dcterms:created":"</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dcterms:modified":"</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195" y="1763895"/>
            <a:ext cx="2423245" cy="247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055420" y="1495817"/>
            <a:ext cx="3290068"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Microsoft Word 2010</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の文書プロパティ画面</a:t>
            </a:r>
          </a:p>
        </p:txBody>
      </p:sp>
      <p:sp>
        <p:nvSpPr>
          <p:cNvPr id="13" name="下矢印 12"/>
          <p:cNvSpPr/>
          <p:nvPr/>
        </p:nvSpPr>
        <p:spPr bwMode="auto">
          <a:xfrm>
            <a:off x="6609184" y="4307612"/>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テキスト ボックス 13"/>
          <p:cNvSpPr txBox="1"/>
          <p:nvPr/>
        </p:nvSpPr>
        <p:spPr>
          <a:xfrm>
            <a:off x="7149435" y="4235604"/>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5" name="テキスト ボックス 14"/>
          <p:cNvSpPr txBox="1"/>
          <p:nvPr/>
        </p:nvSpPr>
        <p:spPr>
          <a:xfrm>
            <a:off x="1722512" y="5342439"/>
            <a:ext cx="797013"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作成者</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1568624" y="5475422"/>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タイトル</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568624" y="5702479"/>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作成日時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260847" y="5907470"/>
            <a:ext cx="1258678" cy="276999"/>
          </a:xfrm>
          <a:prstGeom prst="rect">
            <a:avLst/>
          </a:prstGeom>
          <a:noFill/>
        </p:spPr>
        <p:txBody>
          <a:bodyPr wrap="none" rtlCol="0">
            <a:spAutoFit/>
          </a:bodyPr>
          <a:lstStyle/>
          <a:p>
            <a:pPr algn="r"/>
            <a:r>
              <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最終更新</a:t>
            </a: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7821775" y="6308632"/>
            <a:ext cx="2084225" cy="276999"/>
          </a:xfrm>
          <a:prstGeom prst="rect">
            <a:avLst/>
          </a:prstGeom>
          <a:noFill/>
        </p:spPr>
        <p:txBody>
          <a:bodyPr wrap="none" rtlCol="0">
            <a:spAutoFit/>
          </a:bodyPr>
          <a:lstStyle/>
          <a:p>
            <a:pPr algn="l"/>
            <a:r>
              <a:rPr kumimoji="1"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http://tika.apache.org</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9737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9</a:t>
            </a:r>
            <a:r>
              <a:rPr lang="ja-JP" altLang="en-US" dirty="0" smtClean="0"/>
              <a:t>章 オープンデータの</a:t>
            </a:r>
            <a:r>
              <a:rPr lang="ja-JP" altLang="en-US" dirty="0"/>
              <a:t>ための技術的</a:t>
            </a:r>
            <a:r>
              <a:rPr lang="ja-JP" altLang="en-US" dirty="0" smtClean="0"/>
              <a:t>指針</a:t>
            </a:r>
            <a:endParaRPr kumimoji="1" lang="ja-JP" altLang="en-US" dirty="0"/>
          </a:p>
        </p:txBody>
      </p:sp>
      <p:sp>
        <p:nvSpPr>
          <p:cNvPr id="3" name="コンテンツ プレースホルダー 2"/>
          <p:cNvSpPr>
            <a:spLocks noGrp="1"/>
          </p:cNvSpPr>
          <p:nvPr>
            <p:ph idx="1"/>
          </p:nvPr>
        </p:nvSpPr>
        <p:spPr/>
        <p:txBody>
          <a:bodyPr/>
          <a:lstStyle/>
          <a:p>
            <a:r>
              <a:rPr lang="ja-JP" altLang="en-US" dirty="0"/>
              <a:t>本章</a:t>
            </a:r>
            <a:r>
              <a:rPr lang="ja-JP" altLang="en-US" dirty="0" smtClean="0"/>
              <a:t>の概要</a:t>
            </a:r>
          </a:p>
          <a:p>
            <a:pPr lvl="1"/>
            <a:r>
              <a:rPr lang="ja-JP" altLang="en-US" dirty="0"/>
              <a:t>機械判読に適したオープンデータを作成・編集するための技術的な指針を、識別子、ファイル形式及びデータの</a:t>
            </a:r>
            <a:r>
              <a:rPr lang="en-US" altLang="ja-JP" dirty="0"/>
              <a:t>3</a:t>
            </a:r>
            <a:r>
              <a:rPr lang="ja-JP" altLang="en-US" dirty="0"/>
              <a:t>項目に関して示す。</a:t>
            </a:r>
            <a:endParaRPr lang="ja-JP" altLang="en-US" dirty="0" smtClean="0"/>
          </a:p>
          <a:p>
            <a:r>
              <a:rPr lang="ja-JP" altLang="en-US" dirty="0"/>
              <a:t>本章</a:t>
            </a:r>
            <a:r>
              <a:rPr lang="ja-JP" altLang="en-US" dirty="0" smtClean="0"/>
              <a:t>の構成</a:t>
            </a:r>
          </a:p>
          <a:p>
            <a:pPr marL="698500" lvl="1" indent="-342900">
              <a:buFont typeface="+mj-lt"/>
              <a:buAutoNum type="arabicPeriod"/>
            </a:pPr>
            <a:r>
              <a:rPr kumimoji="1" lang="ja-JP" altLang="en-US" dirty="0" smtClean="0"/>
              <a:t>識別子に関する指針</a:t>
            </a:r>
          </a:p>
          <a:p>
            <a:pPr lvl="2"/>
            <a:r>
              <a:rPr lang="ja-JP" altLang="en-US" dirty="0" smtClean="0"/>
              <a:t>オープンデータを識別する識別子が満たすべき性質と、それを満たすための手法を解説する。</a:t>
            </a:r>
            <a:endParaRPr kumimoji="1" lang="ja-JP" altLang="en-US" dirty="0" smtClean="0"/>
          </a:p>
          <a:p>
            <a:pPr marL="698500" lvl="1" indent="-342900">
              <a:buFont typeface="+mj-lt"/>
              <a:buAutoNum type="arabicPeriod"/>
            </a:pPr>
            <a:r>
              <a:rPr kumimoji="1" lang="ja-JP" altLang="en-US" dirty="0" smtClean="0"/>
              <a:t>ファイル形式に関する指針</a:t>
            </a:r>
          </a:p>
          <a:p>
            <a:pPr lvl="2"/>
            <a:r>
              <a:rPr lang="ja-JP" altLang="en-US" dirty="0" smtClean="0"/>
              <a:t>公開するデータのファイル形式は、機械判読性の高い形式を利用することが望ましい。</a:t>
            </a:r>
          </a:p>
          <a:p>
            <a:pPr lvl="2"/>
            <a:r>
              <a:rPr kumimoji="1" lang="ja-JP" altLang="en-US" dirty="0" smtClean="0"/>
              <a:t>オープンデータの技術レベルに基づいて、代表的なファイル形式を整理して示す。</a:t>
            </a:r>
          </a:p>
          <a:p>
            <a:pPr marL="698500" lvl="1" indent="-342900">
              <a:buFont typeface="+mj-lt"/>
              <a:buAutoNum type="arabicPeriod"/>
            </a:pPr>
            <a:r>
              <a:rPr kumimoji="1" lang="ja-JP" altLang="en-US" dirty="0" smtClean="0"/>
              <a:t>データに関する指針</a:t>
            </a:r>
          </a:p>
          <a:p>
            <a:pPr lvl="2"/>
            <a:r>
              <a:rPr lang="ja-JP" altLang="en-US" dirty="0" smtClean="0"/>
              <a:t>表</a:t>
            </a:r>
            <a:r>
              <a:rPr lang="ja-JP" altLang="en-US" dirty="0"/>
              <a:t>形式</a:t>
            </a:r>
            <a:r>
              <a:rPr lang="ja-JP" altLang="en-US" dirty="0" smtClean="0"/>
              <a:t>データ・文書形式データ・</a:t>
            </a:r>
            <a:r>
              <a:rPr lang="zh-TW" altLang="en-US" dirty="0" smtClean="0"/>
              <a:t>地理空間情報</a:t>
            </a:r>
            <a:r>
              <a:rPr lang="ja-JP" altLang="en-US" dirty="0" smtClean="0"/>
              <a:t>・リアルタイムデータのそれぞれについて、</a:t>
            </a:r>
            <a:br>
              <a:rPr lang="ja-JP" altLang="en-US" dirty="0" smtClean="0"/>
            </a:br>
            <a:r>
              <a:rPr lang="ja-JP" altLang="en-US" dirty="0" smtClean="0"/>
              <a:t>機械判読性の高いデータを作成・編集する際の指針を示す。</a:t>
            </a:r>
            <a:endParaRPr lang="ja-JP" altLang="en-US" dirty="0"/>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dirty="0"/>
          </a:p>
        </p:txBody>
      </p:sp>
    </p:spTree>
    <p:extLst>
      <p:ext uri="{BB962C8B-B14F-4D97-AF65-F5344CB8AC3E}">
        <p14:creationId xmlns:p14="http://schemas.microsoft.com/office/powerpoint/2010/main" val="2364976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9</a:t>
            </a:r>
            <a:r>
              <a:rPr kumimoji="1" lang="en-US" altLang="ja-JP" dirty="0" smtClean="0"/>
              <a:t>.1 </a:t>
            </a:r>
            <a:r>
              <a:rPr kumimoji="1" lang="ja-JP" altLang="en-US" dirty="0" smtClean="0"/>
              <a:t>識別子に関する指針</a:t>
            </a:r>
            <a:endParaRPr kumimoji="1" lang="ja-JP" altLang="en-US" dirty="0"/>
          </a:p>
        </p:txBody>
      </p:sp>
      <p:sp>
        <p:nvSpPr>
          <p:cNvPr id="3" name="コンテンツ プレースホルダー 2"/>
          <p:cNvSpPr>
            <a:spLocks noGrp="1"/>
          </p:cNvSpPr>
          <p:nvPr>
            <p:ph idx="1"/>
          </p:nvPr>
        </p:nvSpPr>
        <p:spPr>
          <a:xfrm>
            <a:off x="351414" y="1143000"/>
            <a:ext cx="9426122" cy="5268127"/>
          </a:xfrm>
        </p:spPr>
        <p:txBody>
          <a:bodyPr>
            <a:normAutofit/>
          </a:bodyPr>
          <a:lstStyle/>
          <a:p>
            <a:r>
              <a:rPr lang="ja-JP" altLang="en-US" dirty="0"/>
              <a:t>オープンデータにとっての</a:t>
            </a:r>
            <a:r>
              <a:rPr lang="ja-JP" altLang="en-US" dirty="0" smtClean="0"/>
              <a:t>識別子が満たすべき性質</a:t>
            </a:r>
            <a:endParaRPr lang="en-US" altLang="ja-JP" dirty="0"/>
          </a:p>
          <a:p>
            <a:pPr marL="698500" lvl="1" indent="-342900">
              <a:buFont typeface="+mj-lt"/>
              <a:buAutoNum type="arabicPeriod"/>
            </a:pPr>
            <a:r>
              <a:rPr lang="ja-JP" altLang="en-US" dirty="0" smtClean="0"/>
              <a:t>ユニークであること。</a:t>
            </a:r>
          </a:p>
          <a:p>
            <a:pPr marL="698500" lvl="1" indent="-342900">
              <a:buFont typeface="+mj-lt"/>
              <a:buAutoNum type="arabicPeriod"/>
            </a:pPr>
            <a:r>
              <a:rPr lang="ja-JP" altLang="en-US" dirty="0"/>
              <a:t>共通</a:t>
            </a:r>
            <a:r>
              <a:rPr lang="ja-JP" altLang="en-US" dirty="0" smtClean="0"/>
              <a:t>に利用できる体系であること。</a:t>
            </a:r>
          </a:p>
          <a:p>
            <a:r>
              <a:rPr lang="ja-JP" altLang="en-US" dirty="0" smtClean="0"/>
              <a:t>利用可能な識別子体系</a:t>
            </a:r>
          </a:p>
          <a:p>
            <a:pPr lvl="1"/>
            <a:r>
              <a:rPr lang="ja-JP" altLang="en-US" dirty="0" smtClean="0"/>
              <a:t>グローバル</a:t>
            </a:r>
            <a:r>
              <a:rPr lang="ja-JP" altLang="en-US" dirty="0"/>
              <a:t>にユニークな識別子体系</a:t>
            </a:r>
          </a:p>
          <a:p>
            <a:pPr lvl="1"/>
            <a:r>
              <a:rPr lang="ja-JP" altLang="en-US" dirty="0" smtClean="0"/>
              <a:t>公的</a:t>
            </a:r>
            <a:r>
              <a:rPr lang="ja-JP" altLang="en-US" dirty="0"/>
              <a:t>機関が定める識別子体系・コード体系</a:t>
            </a:r>
          </a:p>
          <a:p>
            <a:pPr lvl="1"/>
            <a:r>
              <a:rPr lang="en-US" altLang="ja-JP" dirty="0" smtClean="0"/>
              <a:t>URI</a:t>
            </a:r>
            <a:r>
              <a:rPr lang="ja-JP" altLang="en-US" dirty="0"/>
              <a:t>（</a:t>
            </a:r>
            <a:r>
              <a:rPr lang="en-US" altLang="ja-JP" dirty="0"/>
              <a:t>Uniform Resource Identifier</a:t>
            </a:r>
            <a:r>
              <a:rPr lang="ja-JP" altLang="en-US" dirty="0"/>
              <a:t>）として表現できる</a:t>
            </a:r>
            <a:r>
              <a:rPr lang="ja-JP" altLang="en-US" dirty="0" smtClean="0"/>
              <a:t>体系</a:t>
            </a:r>
          </a:p>
          <a:p>
            <a:r>
              <a:rPr lang="ja-JP" altLang="en-US" dirty="0" smtClean="0"/>
              <a:t>適切な識別子体系がない場合の対処法</a:t>
            </a:r>
          </a:p>
          <a:p>
            <a:pPr marL="698500" lvl="1" indent="-342900">
              <a:buFont typeface="+mj-lt"/>
              <a:buAutoNum type="arabicPeriod"/>
            </a:pPr>
            <a:r>
              <a:rPr lang="ja-JP" altLang="en-US" dirty="0" smtClean="0"/>
              <a:t>対象</a:t>
            </a:r>
            <a:r>
              <a:rPr lang="ja-JP" altLang="en-US" dirty="0"/>
              <a:t>とする実物や組織・場所に番号が付与されていない</a:t>
            </a:r>
            <a:r>
              <a:rPr lang="ja-JP" altLang="en-US" dirty="0" smtClean="0"/>
              <a:t>場合は、まずそれらに番号</a:t>
            </a:r>
            <a:r>
              <a:rPr lang="ja-JP" altLang="en-US" dirty="0"/>
              <a:t>を付与する。</a:t>
            </a:r>
          </a:p>
          <a:p>
            <a:pPr marL="698500" lvl="1" indent="-342900">
              <a:buFont typeface="+mj-lt"/>
              <a:buAutoNum type="arabicPeriod"/>
            </a:pPr>
            <a:r>
              <a:rPr lang="ja-JP" altLang="en-US" dirty="0" smtClean="0"/>
              <a:t>識別子のユニーク範囲を拡大する</a:t>
            </a:r>
            <a:r>
              <a:rPr lang="ja-JP" altLang="en-US" dirty="0"/>
              <a:t>。</a:t>
            </a:r>
          </a:p>
          <a:p>
            <a:pPr lvl="2"/>
            <a:r>
              <a:rPr lang="en-US" altLang="ja-JP" dirty="0"/>
              <a:t>ucode</a:t>
            </a:r>
            <a:r>
              <a:rPr lang="ja-JP" altLang="en-US" dirty="0"/>
              <a:t>や</a:t>
            </a:r>
            <a:r>
              <a:rPr lang="en-US" altLang="ja-JP" dirty="0" err="1"/>
              <a:t>DoI</a:t>
            </a:r>
            <a:r>
              <a:rPr lang="ja-JP" altLang="en-US" dirty="0" smtClean="0"/>
              <a:t>などのグローバル</a:t>
            </a:r>
            <a:r>
              <a:rPr lang="ja-JP" altLang="en-US" dirty="0"/>
              <a:t>な</a:t>
            </a:r>
            <a:r>
              <a:rPr lang="ja-JP" altLang="en-US" dirty="0" smtClean="0"/>
              <a:t>体系や、公的機関が定める識別子体系・コード体系に</a:t>
            </a:r>
            <a:r>
              <a:rPr lang="ja-JP" altLang="en-US" dirty="0"/>
              <a:t>基づく識別子を取得し</a:t>
            </a:r>
            <a:r>
              <a:rPr lang="ja-JP" altLang="en-US" dirty="0" smtClean="0"/>
              <a:t>、管理</a:t>
            </a:r>
            <a:r>
              <a:rPr lang="ja-JP" altLang="en-US" dirty="0"/>
              <a:t>する。</a:t>
            </a:r>
          </a:p>
          <a:p>
            <a:pPr lvl="2"/>
            <a:r>
              <a:rPr lang="ja-JP" altLang="en-US" dirty="0" smtClean="0"/>
              <a:t>付与</a:t>
            </a:r>
            <a:r>
              <a:rPr lang="ja-JP" altLang="en-US" dirty="0"/>
              <a:t>した番号に組織が決める</a:t>
            </a:r>
            <a:r>
              <a:rPr lang="en-US" altLang="ja-JP" dirty="0"/>
              <a:t>URL</a:t>
            </a:r>
            <a:r>
              <a:rPr lang="ja-JP" altLang="en-US" dirty="0"/>
              <a:t>を付与してグローバル化することもできる。</a:t>
            </a:r>
          </a:p>
          <a:p>
            <a:pPr lvl="3"/>
            <a:r>
              <a:rPr lang="ja-JP" altLang="en-US" dirty="0"/>
              <a:t>ただし、組織の統廃合等によりドメイン名が変わると、識別子も変わって</a:t>
            </a:r>
            <a:r>
              <a:rPr lang="ja-JP" altLang="en-US" dirty="0" smtClean="0"/>
              <a:t>しまうことに注意。</a:t>
            </a: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25</a:t>
            </a:fld>
            <a:endParaRPr lang="en-US" altLang="ja-JP" dirty="0"/>
          </a:p>
        </p:txBody>
      </p:sp>
    </p:spTree>
    <p:extLst>
      <p:ext uri="{BB962C8B-B14F-4D97-AF65-F5344CB8AC3E}">
        <p14:creationId xmlns:p14="http://schemas.microsoft.com/office/powerpoint/2010/main" val="169243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9.2</a:t>
            </a:r>
            <a:r>
              <a:rPr kumimoji="1" lang="en-US" altLang="ja-JP" dirty="0" smtClean="0">
                <a:latin typeface="+mn-lt"/>
              </a:rPr>
              <a:t> </a:t>
            </a:r>
            <a:r>
              <a:rPr kumimoji="1" lang="ja-JP" altLang="en-US" dirty="0" smtClean="0">
                <a:latin typeface="+mn-lt"/>
              </a:rPr>
              <a:t>ファイル形式に関する指針</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26</a:t>
            </a:fld>
            <a:endParaRPr lang="en-US" altLang="ja-JP" dirty="0"/>
          </a:p>
        </p:txBody>
      </p:sp>
      <p:sp>
        <p:nvSpPr>
          <p:cNvPr id="7" name="コンテンツ プレースホルダー 6"/>
          <p:cNvSpPr>
            <a:spLocks noGrp="1"/>
          </p:cNvSpPr>
          <p:nvPr>
            <p:ph sz="half" idx="1"/>
          </p:nvPr>
        </p:nvSpPr>
        <p:spPr>
          <a:xfrm>
            <a:off x="315789" y="1142999"/>
            <a:ext cx="9183247" cy="1838195"/>
          </a:xfrm>
        </p:spPr>
        <p:txBody>
          <a:bodyPr/>
          <a:lstStyle/>
          <a:p>
            <a:r>
              <a:rPr kumimoji="1" lang="ja-JP" altLang="en-US" dirty="0" smtClean="0"/>
              <a:t>基本方針</a:t>
            </a:r>
            <a:endParaRPr kumimoji="1" lang="en-US" altLang="ja-JP" dirty="0" smtClean="0"/>
          </a:p>
          <a:p>
            <a:pPr lvl="1"/>
            <a:r>
              <a:rPr kumimoji="1" lang="ja-JP" altLang="en-US" dirty="0" smtClean="0"/>
              <a:t>機械判読性の高い形式を利用することが望ましい。</a:t>
            </a:r>
            <a:endParaRPr kumimoji="1" lang="en-US" altLang="ja-JP" dirty="0" smtClean="0"/>
          </a:p>
          <a:p>
            <a:pPr lvl="1"/>
            <a:r>
              <a:rPr lang="ja-JP" altLang="en-US" dirty="0" smtClean="0"/>
              <a:t>代表的なファイル形式を、オープンデータの技術レベルに基づいてまとめると、下記のようになる。</a:t>
            </a:r>
            <a:endParaRPr kumimoji="1" lang="ja-JP" altLang="en-US" dirty="0" smtClean="0"/>
          </a:p>
          <a:p>
            <a:pPr lvl="1"/>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1935035348"/>
              </p:ext>
            </p:extLst>
          </p:nvPr>
        </p:nvGraphicFramePr>
        <p:xfrm>
          <a:off x="315913" y="3121222"/>
          <a:ext cx="9182100" cy="3017520"/>
        </p:xfrm>
        <a:graphic>
          <a:graphicData uri="http://schemas.openxmlformats.org/drawingml/2006/table">
            <a:tbl>
              <a:tblPr firstRow="1" firstCol="1" bandRow="1">
                <a:tableStyleId>{21E4AEA4-8DFA-4A89-87EB-49C32662AFE0}</a:tableStyleId>
              </a:tblPr>
              <a:tblGrid>
                <a:gridCol w="1900783"/>
                <a:gridCol w="2592288"/>
                <a:gridCol w="2393504"/>
                <a:gridCol w="2295525"/>
              </a:tblGrid>
              <a:tr h="239288">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t>Level 1</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t>Level 2/3</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t>Level 4</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2283">
                <a:tc>
                  <a:txBody>
                    <a:bodyPr/>
                    <a:lstStyle/>
                    <a:p>
                      <a:r>
                        <a:rPr kumimoji="1" lang="ja-JP" altLang="en-US" sz="1400" dirty="0" smtClean="0"/>
                        <a:t>表形式データ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t>xls</a:t>
                      </a:r>
                      <a:r>
                        <a:rPr kumimoji="1" lang="en-US" altLang="ja-JP" sz="1400" dirty="0" smtClean="0"/>
                        <a:t> (Microsoft</a:t>
                      </a:r>
                      <a:r>
                        <a:rPr kumimoji="1" lang="en-US" altLang="ja-JP" sz="1400" baseline="0" dirty="0" smtClean="0"/>
                        <a:t> Excel</a:t>
                      </a:r>
                      <a:r>
                        <a:rPr kumimoji="1" lang="ja-JP" altLang="en-US" sz="1400" baseline="0" dirty="0" smtClean="0"/>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t>CSV</a:t>
                      </a:r>
                    </a:p>
                    <a:p>
                      <a:r>
                        <a:rPr kumimoji="1" lang="en-US" altLang="ja-JP" sz="1400" dirty="0" err="1" smtClean="0"/>
                        <a:t>xlsx</a:t>
                      </a:r>
                      <a:r>
                        <a:rPr kumimoji="1" lang="en-US" altLang="ja-JP" sz="1400" dirty="0" smtClean="0"/>
                        <a:t> (Office Open XML)</a:t>
                      </a:r>
                      <a:r>
                        <a:rPr kumimoji="1" lang="en-US" altLang="ja-JP" sz="1400" baseline="0" dirty="0" smtClean="0"/>
                        <a:t> </a:t>
                      </a:r>
                    </a:p>
                    <a:p>
                      <a:r>
                        <a:rPr kumimoji="1" lang="en-US" altLang="ja-JP" sz="1400" dirty="0" err="1" smtClean="0"/>
                        <a:t>ods</a:t>
                      </a:r>
                      <a:r>
                        <a:rPr kumimoji="1" lang="en-US" altLang="ja-JP" sz="1400" dirty="0" smtClean="0"/>
                        <a:t> (</a:t>
                      </a:r>
                      <a:r>
                        <a:rPr kumimoji="1" lang="en-US" altLang="ja-JP" sz="1400" dirty="0" err="1" smtClean="0"/>
                        <a:t>OpenDocument</a:t>
                      </a:r>
                      <a:r>
                        <a:rPr kumimoji="1" lang="en-US" altLang="ja-JP" sz="1400" dirty="0" smtClean="0"/>
                        <a:t>)</a:t>
                      </a:r>
                    </a:p>
                    <a:p>
                      <a:r>
                        <a:rPr kumimoji="1" lang="en-US" altLang="ja-JP" sz="1400" dirty="0" smtClean="0"/>
                        <a:t>JSON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t>RDF/XML</a:t>
                      </a:r>
                      <a:endParaRPr kumimoji="1" lang="ja-JP" altLang="en-US" sz="1400" dirty="0" smtClean="0"/>
                    </a:p>
                    <a:p>
                      <a:r>
                        <a:rPr kumimoji="1" lang="en-US" altLang="ja-JP" sz="1400" dirty="0" smtClean="0"/>
                        <a:t>RDF/JSON, JSON-LD</a:t>
                      </a:r>
                    </a:p>
                    <a:p>
                      <a:r>
                        <a:rPr kumimoji="1" lang="en-US" altLang="ja-JP" sz="1400" dirty="0" smtClean="0"/>
                        <a:t>Notation3</a:t>
                      </a:r>
                      <a:endParaRPr kumimoji="1" lang="ja-JP" altLang="en-US" sz="1400" dirty="0" smtClean="0"/>
                    </a:p>
                    <a:p>
                      <a:r>
                        <a:rPr kumimoji="1" lang="en-US" altLang="ja-JP" sz="1400" dirty="0" smtClean="0"/>
                        <a:t>Turtle</a:t>
                      </a:r>
                      <a:r>
                        <a:rPr kumimoji="1" lang="ja-JP" altLang="en-US" sz="1400" dirty="0" smtClean="0"/>
                        <a:t>等の</a:t>
                      </a:r>
                      <a:r>
                        <a:rPr kumimoji="1" lang="en-US" altLang="ja-JP" sz="1400" dirty="0" smtClean="0"/>
                        <a:t>RDF</a:t>
                      </a:r>
                      <a:r>
                        <a:rPr kumimoji="1" lang="ja-JP" altLang="en-US" sz="1400" dirty="0" smtClean="0"/>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2021">
                <a:tc>
                  <a:txBody>
                    <a:bodyPr/>
                    <a:lstStyle/>
                    <a:p>
                      <a:r>
                        <a:rPr kumimoji="1" lang="ja-JP" altLang="en-US" sz="1400" dirty="0" smtClean="0"/>
                        <a:t>文書形式データ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t>doc (Microsoft</a:t>
                      </a:r>
                      <a:r>
                        <a:rPr kumimoji="1" lang="en-US" altLang="ja-JP" sz="1400" baseline="0" dirty="0" smtClean="0"/>
                        <a:t> Word</a:t>
                      </a:r>
                      <a:r>
                        <a:rPr kumimoji="1" lang="ja-JP" altLang="en-US" sz="1400" baseline="0" dirty="0" smtClean="0"/>
                        <a:t>形式</a:t>
                      </a:r>
                      <a:r>
                        <a:rPr kumimoji="1" lang="en-US" altLang="ja-JP" sz="1400" baseline="0" dirty="0" smtClean="0"/>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t>HTML</a:t>
                      </a:r>
                    </a:p>
                    <a:p>
                      <a:r>
                        <a:rPr kumimoji="1" lang="en-US" altLang="ja-JP" sz="1400" dirty="0" smtClean="0"/>
                        <a:t>XML</a:t>
                      </a:r>
                    </a:p>
                    <a:p>
                      <a:r>
                        <a:rPr kumimoji="1" lang="en-US" altLang="ja-JP" sz="1400" dirty="0" err="1" smtClean="0"/>
                        <a:t>docx</a:t>
                      </a:r>
                      <a:r>
                        <a:rPr kumimoji="1" lang="en-US" altLang="ja-JP" sz="1400" dirty="0" smtClean="0"/>
                        <a:t> (Office</a:t>
                      </a:r>
                      <a:r>
                        <a:rPr kumimoji="1" lang="en-US" altLang="ja-JP" sz="1400" baseline="0" dirty="0" smtClean="0"/>
                        <a:t> Open XML)</a:t>
                      </a:r>
                    </a:p>
                    <a:p>
                      <a:r>
                        <a:rPr kumimoji="1" lang="en-US" altLang="ja-JP" sz="1400" baseline="0" dirty="0" err="1" smtClean="0"/>
                        <a:t>odt</a:t>
                      </a:r>
                      <a:r>
                        <a:rPr kumimoji="1" lang="en-US" altLang="ja-JP" sz="1400" baseline="0" dirty="0" smtClean="0"/>
                        <a:t> (</a:t>
                      </a:r>
                      <a:r>
                        <a:rPr kumimoji="1" lang="en-US" altLang="ja-JP" sz="1400" baseline="0" dirty="0" err="1" smtClean="0"/>
                        <a:t>OpenDocument</a:t>
                      </a:r>
                      <a:r>
                        <a:rPr kumimoji="1" lang="en-US" altLang="ja-JP" sz="1400" baseline="0" dirty="0" smtClean="0"/>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zh-TW" altLang="en-US" sz="1400" dirty="0" smtClean="0"/>
                        <a:t>地理空間情報</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t>shape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t>KML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smtClean="0"/>
                        <a:t>GML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t>リアルタイムデータ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3">
                  <a:txBody>
                    <a:bodyPr/>
                    <a:lstStyle/>
                    <a:p>
                      <a:pPr algn="ctr"/>
                      <a:r>
                        <a:rPr kumimoji="1" lang="ja-JP" altLang="en-US" sz="1400" dirty="0" smtClean="0"/>
                        <a:t>（ファイルの形で交換しない）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11" name="正方形/長方形 10"/>
          <p:cNvSpPr/>
          <p:nvPr/>
        </p:nvSpPr>
        <p:spPr bwMode="auto">
          <a:xfrm>
            <a:off x="4808984" y="3121223"/>
            <a:ext cx="4680520" cy="273630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7275275" y="5518694"/>
            <a:ext cx="2236510" cy="338554"/>
          </a:xfrm>
          <a:prstGeom prst="rect">
            <a:avLst/>
          </a:prstGeom>
          <a:noFill/>
        </p:spPr>
        <p:txBody>
          <a:bodyPr wrap="none" rtlCol="0">
            <a:spAutoFit/>
          </a:bodyPr>
          <a:lstStyle/>
          <a:p>
            <a:pPr algn="l"/>
            <a:r>
              <a:rPr kumimoji="1"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推奨するファイル形式</a:t>
            </a:r>
          </a:p>
        </p:txBody>
      </p:sp>
    </p:spTree>
    <p:extLst>
      <p:ext uri="{BB962C8B-B14F-4D97-AF65-F5344CB8AC3E}">
        <p14:creationId xmlns:p14="http://schemas.microsoft.com/office/powerpoint/2010/main" val="377743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9.3 </a:t>
            </a:r>
            <a:r>
              <a:rPr kumimoji="1" lang="ja-JP" altLang="en-US" dirty="0" smtClean="0">
                <a:latin typeface="+mn-lt"/>
              </a:rPr>
              <a:t>データに関する指針</a:t>
            </a:r>
            <a:endParaRPr kumimoji="1" lang="ja-JP" altLang="en-US" dirty="0">
              <a:latin typeface="+mn-lt"/>
            </a:endParaRPr>
          </a:p>
        </p:txBody>
      </p:sp>
      <p:sp>
        <p:nvSpPr>
          <p:cNvPr id="3" name="コンテンツ プレースホルダー 2"/>
          <p:cNvSpPr>
            <a:spLocks noGrp="1"/>
          </p:cNvSpPr>
          <p:nvPr>
            <p:ph idx="1"/>
          </p:nvPr>
        </p:nvSpPr>
        <p:spPr>
          <a:xfrm>
            <a:off x="351414" y="1143000"/>
            <a:ext cx="9354114" cy="5268127"/>
          </a:xfrm>
        </p:spPr>
        <p:txBody>
          <a:bodyPr>
            <a:normAutofit fontScale="92500" lnSpcReduction="10000"/>
          </a:bodyPr>
          <a:lstStyle/>
          <a:p>
            <a:r>
              <a:rPr lang="ja-JP" altLang="en-US" dirty="0"/>
              <a:t>指針</a:t>
            </a:r>
            <a:r>
              <a:rPr lang="ja-JP" altLang="en-US" dirty="0" smtClean="0"/>
              <a:t>のグレード</a:t>
            </a:r>
            <a:r>
              <a:rPr lang="en-US" altLang="ja-JP" dirty="0" smtClean="0"/>
              <a:t>: </a:t>
            </a:r>
            <a:r>
              <a:rPr lang="ja-JP" altLang="en-US" dirty="0"/>
              <a:t>満たすべき指針の重要度にあわせて</a:t>
            </a:r>
            <a:r>
              <a:rPr lang="en-US" altLang="ja-JP" dirty="0"/>
              <a:t>2</a:t>
            </a:r>
            <a:r>
              <a:rPr lang="ja-JP" altLang="en-US" dirty="0" err="1" smtClean="0"/>
              <a:t>つの</a:t>
            </a:r>
            <a:r>
              <a:rPr lang="ja-JP" altLang="en-US" dirty="0" smtClean="0"/>
              <a:t>グレードを設ける。</a:t>
            </a:r>
            <a:endParaRPr lang="ja-JP" altLang="en-US" dirty="0"/>
          </a:p>
          <a:p>
            <a:pPr lvl="1"/>
            <a:r>
              <a:rPr lang="ja-JP" altLang="en-US" dirty="0" smtClean="0"/>
              <a:t>グレード</a:t>
            </a:r>
            <a:r>
              <a:rPr lang="en-US" altLang="ja-JP" dirty="0" smtClean="0"/>
              <a:t>1</a:t>
            </a:r>
            <a:endParaRPr lang="ja-JP" altLang="en-US" dirty="0"/>
          </a:p>
          <a:p>
            <a:pPr lvl="2"/>
            <a:r>
              <a:rPr lang="ja-JP" altLang="en-US" dirty="0" smtClean="0"/>
              <a:t>グレード</a:t>
            </a:r>
            <a:r>
              <a:rPr lang="en-US" altLang="ja-JP" dirty="0" smtClean="0"/>
              <a:t>1</a:t>
            </a:r>
            <a:r>
              <a:rPr lang="ja-JP" altLang="en-US" dirty="0"/>
              <a:t>は、オープンデータが満たすことを強く推奨する指針であり、以下を満たすことを目的とする。</a:t>
            </a:r>
          </a:p>
          <a:p>
            <a:pPr lvl="3"/>
            <a:r>
              <a:rPr lang="ja-JP" altLang="en-US" dirty="0"/>
              <a:t>データ形式に関する標準的な規格がある場合は、それに矛盾しないこと。</a:t>
            </a:r>
          </a:p>
          <a:p>
            <a:pPr lvl="3"/>
            <a:r>
              <a:rPr lang="ja-JP" altLang="en-US" dirty="0"/>
              <a:t>データを取得した利用者が、データ本体の中身を修正したり手を加えたりすることなく、そのデータの本質的内容を正しく</a:t>
            </a:r>
            <a:r>
              <a:rPr lang="ja-JP" altLang="en-US" dirty="0" smtClean="0"/>
              <a:t>解釈するためのプログラムを書ける</a:t>
            </a:r>
            <a:r>
              <a:rPr lang="ja-JP" altLang="en-US" dirty="0"/>
              <a:t>こと。</a:t>
            </a:r>
          </a:p>
          <a:p>
            <a:pPr lvl="1"/>
            <a:r>
              <a:rPr lang="ja-JP" altLang="en-US" dirty="0" smtClean="0"/>
              <a:t>グレード</a:t>
            </a:r>
            <a:r>
              <a:rPr lang="en-US" altLang="ja-JP" dirty="0" smtClean="0"/>
              <a:t>2</a:t>
            </a:r>
            <a:endParaRPr lang="en-US" altLang="ja-JP" dirty="0"/>
          </a:p>
          <a:p>
            <a:pPr lvl="2"/>
            <a:r>
              <a:rPr lang="ja-JP" altLang="en-US" dirty="0" smtClean="0"/>
              <a:t>グレード</a:t>
            </a:r>
            <a:r>
              <a:rPr lang="en-US" altLang="ja-JP" dirty="0" smtClean="0"/>
              <a:t>2</a:t>
            </a:r>
            <a:r>
              <a:rPr lang="ja-JP" altLang="en-US" dirty="0"/>
              <a:t>は、オープンデータが満たすことを推奨する指針であり、以下を満たすことを目的とする。</a:t>
            </a:r>
          </a:p>
          <a:p>
            <a:pPr lvl="3"/>
            <a:r>
              <a:rPr lang="ja-JP" altLang="en-US" dirty="0"/>
              <a:t>データを取得</a:t>
            </a:r>
            <a:r>
              <a:rPr lang="ja-JP" altLang="en-US" dirty="0" smtClean="0"/>
              <a:t>したプログラムが、</a:t>
            </a:r>
            <a:r>
              <a:rPr lang="ja-JP" altLang="en-US" dirty="0"/>
              <a:t>そのデータの項目や構造を正しく</a:t>
            </a:r>
            <a:r>
              <a:rPr lang="ja-JP" altLang="en-US" dirty="0" smtClean="0"/>
              <a:t>解釈できること</a:t>
            </a:r>
            <a:r>
              <a:rPr lang="ja-JP" altLang="en-US" dirty="0"/>
              <a:t>。</a:t>
            </a:r>
          </a:p>
          <a:p>
            <a:r>
              <a:rPr kumimoji="1" lang="ja-JP" altLang="en-US" dirty="0" smtClean="0"/>
              <a:t>対象とするデータ</a:t>
            </a:r>
          </a:p>
          <a:p>
            <a:pPr lvl="1"/>
            <a:r>
              <a:rPr kumimoji="1" lang="ja-JP" altLang="en-US" dirty="0" smtClean="0"/>
              <a:t>表形式データ</a:t>
            </a:r>
          </a:p>
          <a:p>
            <a:pPr lvl="1"/>
            <a:r>
              <a:rPr kumimoji="1" lang="ja-JP" altLang="en-US" dirty="0" smtClean="0"/>
              <a:t>文書データ</a:t>
            </a:r>
          </a:p>
          <a:p>
            <a:pPr lvl="1"/>
            <a:r>
              <a:rPr kumimoji="1" lang="zh-TW" altLang="en-US" dirty="0" smtClean="0"/>
              <a:t>地理空間情報</a:t>
            </a:r>
            <a:endParaRPr kumimoji="1" lang="ja-JP" altLang="en-US" dirty="0" smtClean="0"/>
          </a:p>
          <a:p>
            <a:pPr lvl="1"/>
            <a:r>
              <a:rPr kumimoji="1" lang="ja-JP" altLang="en-US" dirty="0" smtClean="0"/>
              <a:t>リアルタイムデータ</a:t>
            </a:r>
          </a:p>
          <a:p>
            <a:r>
              <a:rPr kumimoji="1" lang="ja-JP" altLang="en-US" dirty="0" smtClean="0"/>
              <a:t>各指針に関する記述内容</a:t>
            </a:r>
          </a:p>
          <a:p>
            <a:pPr lvl="1"/>
            <a:r>
              <a:rPr kumimoji="1" lang="ja-JP" altLang="en-US" dirty="0" smtClean="0"/>
              <a:t>表形式データを中心に指針を満たさない例と満たす例を明記し、それに対して解説する。</a:t>
            </a:r>
            <a:endParaRPr kumimoji="1" lang="en-US" altLang="ja-JP" dirty="0" smtClean="0"/>
          </a:p>
          <a:p>
            <a:pPr lvl="1"/>
            <a:r>
              <a:rPr kumimoji="1" lang="ja-JP" altLang="en-US" dirty="0" smtClean="0"/>
              <a:t>以下、各データに関する指針のみを記す。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27</a:t>
            </a:fld>
            <a:endParaRPr lang="en-US" altLang="ja-JP" dirty="0"/>
          </a:p>
        </p:txBody>
      </p:sp>
    </p:spTree>
    <p:extLst>
      <p:ext uri="{BB962C8B-B14F-4D97-AF65-F5344CB8AC3E}">
        <p14:creationId xmlns:p14="http://schemas.microsoft.com/office/powerpoint/2010/main" val="28654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9.3</a:t>
            </a:r>
            <a:r>
              <a:rPr kumimoji="1" lang="en-US" altLang="ja-JP" dirty="0" smtClean="0">
                <a:latin typeface="+mn-lt"/>
              </a:rPr>
              <a:t> </a:t>
            </a:r>
            <a:r>
              <a:rPr kumimoji="1" lang="ja-JP" altLang="en-US" dirty="0" smtClean="0">
                <a:latin typeface="+mn-lt"/>
              </a:rPr>
              <a:t>データに関する指針／表形式データ</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3857458275"/>
              </p:ext>
            </p:extLst>
          </p:nvPr>
        </p:nvGraphicFramePr>
        <p:xfrm>
          <a:off x="315913" y="1196752"/>
          <a:ext cx="9183686" cy="5120640"/>
        </p:xfrm>
        <a:graphic>
          <a:graphicData uri="http://schemas.openxmlformats.org/drawingml/2006/table">
            <a:tbl>
              <a:tblPr firstRow="1" bandRow="1">
                <a:tableStyleId>{21E4AEA4-8DFA-4A89-87EB-49C32662AFE0}</a:tableStyleId>
              </a:tblPr>
              <a:tblGrid>
                <a:gridCol w="1036687"/>
                <a:gridCol w="864096"/>
                <a:gridCol w="7282903"/>
              </a:tblGrid>
              <a:tr h="288032">
                <a:tc>
                  <a:txBody>
                    <a:bodyPr/>
                    <a:lstStyle/>
                    <a:p>
                      <a:r>
                        <a:rPr kumimoji="1" lang="ja-JP" altLang="en-US" sz="1600" dirty="0" smtClean="0"/>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en-US" altLang="ja-JP" sz="1600" dirty="0" smtClean="0"/>
                        <a:t>1</a:t>
                      </a:r>
                      <a:r>
                        <a:rPr kumimoji="1" lang="ja-JP" altLang="en-US" sz="1600" dirty="0" err="1" smtClean="0"/>
                        <a:t>つの</a:t>
                      </a:r>
                      <a:r>
                        <a:rPr kumimoji="1" lang="ja-JP" altLang="en-US" sz="1600" dirty="0" smtClean="0"/>
                        <a:t>ファイルは、</a:t>
                      </a:r>
                      <a:r>
                        <a:rPr kumimoji="1" lang="en-US" altLang="ja-JP" sz="1600" dirty="0" smtClean="0"/>
                        <a:t>1</a:t>
                      </a:r>
                      <a:r>
                        <a:rPr kumimoji="1" lang="ja-JP" altLang="en-US" sz="1600" dirty="0" smtClean="0"/>
                        <a:t>種類の表から構成されるべきである。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ヘッダは、</a:t>
                      </a:r>
                      <a:r>
                        <a:rPr kumimoji="1" lang="en-US" altLang="ja-JP" sz="1600" dirty="0" smtClean="0"/>
                        <a:t>1</a:t>
                      </a:r>
                      <a:r>
                        <a:rPr kumimoji="1" lang="ja-JP" altLang="en-US" sz="1600" dirty="0" smtClean="0"/>
                        <a:t>行から構成されるべきである。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8">
                  <a:txBody>
                    <a:bodyPr/>
                    <a:lstStyle/>
                    <a:p>
                      <a:pPr algn="ct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データでない情報を、レコードに含めないことが望ましい。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4</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全てのフィールドは、他のフィールドと結合されないことが望ましい。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5</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値がない場合を除き、フィールドを空白にしない（省略しない）ことが望ましい。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6</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年の値には、西暦表記を備えることが望ましい。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7</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フィールドの単位が明記されていることが望ましい。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8</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利用している文字コードを明記することが望ましい。また、国際的に広く利用されている文字コードを利用することが望ましい。</a:t>
                      </a:r>
                      <a:endParaRPr kumimoji="1" lang="en-US" altLang="ja-JP" sz="1600" dirty="0" smtClean="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9</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ファイルの属性や説明を表すメタデータが、フォーマルに記述されていることが望ましい。また、そのメタデータからデータセット本体へリンクし、たどれるようにすることが望ましい。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10</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データ本体を、</a:t>
                      </a:r>
                      <a:r>
                        <a:rPr kumimoji="1" lang="en-US" altLang="ja-JP" sz="1600" dirty="0" smtClean="0"/>
                        <a:t>XML</a:t>
                      </a:r>
                      <a:r>
                        <a:rPr kumimoji="1" lang="ja-JP" altLang="en-US" sz="1600" dirty="0" smtClean="0"/>
                        <a:t>や</a:t>
                      </a:r>
                      <a:r>
                        <a:rPr kumimoji="1" lang="en-US" altLang="ja-JP" sz="1600" dirty="0" smtClean="0"/>
                        <a:t>RDF</a:t>
                      </a:r>
                      <a:r>
                        <a:rPr kumimoji="1" lang="ja-JP" altLang="en-US" sz="1600" dirty="0" smtClean="0"/>
                        <a:t>の形式を使ってフォーマルに記述することが望ましい。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28</a:t>
            </a:fld>
            <a:endParaRPr lang="en-US" altLang="ja-JP" dirty="0"/>
          </a:p>
        </p:txBody>
      </p:sp>
    </p:spTree>
    <p:extLst>
      <p:ext uri="{BB962C8B-B14F-4D97-AF65-F5344CB8AC3E}">
        <p14:creationId xmlns:p14="http://schemas.microsoft.com/office/powerpoint/2010/main" val="378157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latin typeface="+mn-lt"/>
              </a:rPr>
              <a:t>9.3 </a:t>
            </a:r>
            <a:r>
              <a:rPr kumimoji="1" lang="ja-JP" altLang="en-US" dirty="0" smtClean="0">
                <a:latin typeface="+mn-lt"/>
              </a:rPr>
              <a:t>データに関する指針／文書データ</a:t>
            </a:r>
            <a:endParaRPr kumimoji="1" lang="ja-JP" altLang="en-US" dirty="0">
              <a:latin typeface="+mn-lt"/>
            </a:endParaRPr>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29</a:t>
            </a:fld>
            <a:endParaRPr lang="en-US" altLang="ja-JP" dirty="0"/>
          </a:p>
        </p:txBody>
      </p:sp>
      <p:graphicFrame>
        <p:nvGraphicFramePr>
          <p:cNvPr id="8" name="コンテンツ プレースホルダー 4"/>
          <p:cNvGraphicFramePr>
            <a:graphicFrameLocks noGrp="1"/>
          </p:cNvGraphicFramePr>
          <p:nvPr>
            <p:ph idx="1"/>
            <p:extLst>
              <p:ext uri="{D42A27DB-BD31-4B8C-83A1-F6EECF244321}">
                <p14:modId xmlns:p14="http://schemas.microsoft.com/office/powerpoint/2010/main" val="1508418865"/>
              </p:ext>
            </p:extLst>
          </p:nvPr>
        </p:nvGraphicFramePr>
        <p:xfrm>
          <a:off x="350838" y="1143000"/>
          <a:ext cx="9183686" cy="3845560"/>
        </p:xfrm>
        <a:graphic>
          <a:graphicData uri="http://schemas.openxmlformats.org/drawingml/2006/table">
            <a:tbl>
              <a:tblPr firstRow="1" bandRow="1">
                <a:tableStyleId>{21E4AEA4-8DFA-4A89-87EB-49C32662AFE0}</a:tableStyleId>
              </a:tblPr>
              <a:tblGrid>
                <a:gridCol w="1001762"/>
                <a:gridCol w="755005"/>
                <a:gridCol w="7426919"/>
              </a:tblGrid>
              <a:tr h="288032">
                <a:tc>
                  <a:txBody>
                    <a:bodyPr/>
                    <a:lstStyle/>
                    <a:p>
                      <a:r>
                        <a:rPr kumimoji="1" lang="ja-JP" altLang="en-US" sz="1600" dirty="0" smtClean="0"/>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（なし）</a:t>
                      </a:r>
                      <a:endParaRPr kumimoji="1" lang="en-US" altLang="ja-JP" sz="1600" dirty="0" smtClean="0">
                        <a:latin typeface="メイリオ" panose="020B0604030504040204" pitchFamily="50" charset="-128"/>
                        <a:ea typeface="メイリオ" panose="020B0604030504040204" pitchFamily="50" charset="-128"/>
                      </a:endParaRPr>
                    </a:p>
                  </a:txBody>
                  <a:tcPr marL="91805" marR="91805"/>
                </a:tc>
              </a:tr>
              <a:tr h="370840">
                <a:tc rowSpan="5">
                  <a:txBody>
                    <a:bodyPr/>
                    <a:lstStyle/>
                    <a:p>
                      <a:pPr algn="ct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文章に存在する部・章・節・図表などの構造が、機械判読性の高いフォーマットで記述されていることが望ましい。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文章内に、整形のための符号や文字（空白、改行等）を含めないことが望ましい。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文書形式データが表形式データを含む場合，グレード</a:t>
                      </a:r>
                      <a:r>
                        <a:rPr kumimoji="1" lang="en-US" altLang="ja-JP" sz="1600" dirty="0" smtClean="0"/>
                        <a:t>1</a:t>
                      </a:r>
                      <a:r>
                        <a:rPr kumimoji="1" lang="ja-JP" altLang="en-US" sz="1600" dirty="0" smtClean="0"/>
                        <a:t>以上の表形式データが添付されていることが望ましい。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a:p>
                  </a:txBody>
                  <a:tcPr/>
                </a:tc>
                <a:tc>
                  <a:txBody>
                    <a:bodyPr/>
                    <a:lstStyle/>
                    <a:p>
                      <a:r>
                        <a:rPr kumimoji="1" lang="ja-JP" altLang="en-US" sz="1600" dirty="0" smtClean="0"/>
                        <a:t>指針</a:t>
                      </a:r>
                      <a:r>
                        <a:rPr kumimoji="1" lang="en-US" altLang="ja-JP" sz="1600" dirty="0" smtClean="0"/>
                        <a:t>4</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テキスト形式の文書形式データを利用している場合は、利用している文字コードを明記することが望ましい。また、国際的に広く利用されている文字コードを利用することが望ましい。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5</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文章に対する、情報利用者が理解できるような説明が、メタデータとして記述され、当該文書にリンクされていることが望ましい。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Tree>
    <p:extLst>
      <p:ext uri="{BB962C8B-B14F-4D97-AF65-F5344CB8AC3E}">
        <p14:creationId xmlns:p14="http://schemas.microsoft.com/office/powerpoint/2010/main" val="1078515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1. </a:t>
            </a:r>
            <a:r>
              <a:rPr kumimoji="1" lang="ja-JP" altLang="en-US" dirty="0" smtClean="0"/>
              <a:t>オープンデータガイド</a:t>
            </a:r>
            <a:br>
              <a:rPr kumimoji="1" lang="ja-JP" altLang="en-US" dirty="0" smtClean="0"/>
            </a:br>
            <a:r>
              <a:rPr kumimoji="1" lang="ja-JP" altLang="en-US" dirty="0" smtClean="0"/>
              <a:t>第</a:t>
            </a:r>
            <a:r>
              <a:rPr kumimoji="1" lang="en-US" altLang="ja-JP" dirty="0" smtClean="0"/>
              <a:t>1</a:t>
            </a:r>
            <a:r>
              <a:rPr kumimoji="1" lang="ja-JP" altLang="en-US" dirty="0" smtClean="0"/>
              <a:t>版の概要</a:t>
            </a:r>
            <a:endParaRPr kumimoji="1" lang="ja-JP" altLang="en-US" dirty="0"/>
          </a:p>
        </p:txBody>
      </p:sp>
      <p:sp>
        <p:nvSpPr>
          <p:cNvPr id="6" name="テキスト プレースホルダー 5"/>
          <p:cNvSpPr>
            <a:spLocks noGrp="1"/>
          </p:cNvSpPr>
          <p:nvPr>
            <p:ph type="body" idx="1"/>
          </p:nvPr>
        </p:nvSpPr>
        <p:spPr/>
        <p:txBody>
          <a:bodyPr>
            <a:normAutofit lnSpcReduction="10000"/>
          </a:bodyPr>
          <a:lstStyle/>
          <a:p>
            <a:r>
              <a:rPr lang="en-US" altLang="ja-JP" dirty="0" smtClean="0"/>
              <a:t>※</a:t>
            </a:r>
            <a:r>
              <a:rPr lang="ja-JP" altLang="en-US" dirty="0" smtClean="0"/>
              <a:t>本節の内容は</a:t>
            </a:r>
            <a:r>
              <a:rPr lang="ja-JP" altLang="en-US" dirty="0"/>
              <a:t>、</a:t>
            </a:r>
            <a:r>
              <a:rPr lang="en-US" altLang="ja-JP" dirty="0"/>
              <a:t>VLED</a:t>
            </a:r>
            <a:r>
              <a:rPr lang="ja-JP" altLang="en-US" dirty="0"/>
              <a:t>「成果公開」ページ</a:t>
            </a:r>
            <a:br>
              <a:rPr lang="ja-JP" altLang="en-US" dirty="0"/>
            </a:br>
            <a:r>
              <a:rPr lang="ja-JP" altLang="en-US" dirty="0"/>
              <a:t>「オープンデータガイド第</a:t>
            </a:r>
            <a:r>
              <a:rPr lang="en-US" altLang="ja-JP" dirty="0"/>
              <a:t>1</a:t>
            </a:r>
            <a:r>
              <a:rPr lang="ja-JP" altLang="en-US" dirty="0"/>
              <a:t>版」概要版の抜粋です。</a:t>
            </a:r>
            <a:br>
              <a:rPr lang="ja-JP" altLang="en-US" dirty="0"/>
            </a:br>
            <a:r>
              <a:rPr lang="en-US" altLang="ja-JP" sz="2100" dirty="0"/>
              <a:t>http://www.vled.or.jp/results/</a:t>
            </a:r>
            <a:endParaRPr lang="ja-JP" altLang="en-US" sz="21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Tree>
    <p:extLst>
      <p:ext uri="{BB962C8B-B14F-4D97-AF65-F5344CB8AC3E}">
        <p14:creationId xmlns:p14="http://schemas.microsoft.com/office/powerpoint/2010/main" val="1892704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latin typeface="+mn-lt"/>
              </a:rPr>
              <a:t>9.3</a:t>
            </a:r>
            <a:r>
              <a:rPr kumimoji="1" lang="en-US" altLang="ja-JP" dirty="0" smtClean="0">
                <a:latin typeface="+mn-lt"/>
              </a:rPr>
              <a:t> </a:t>
            </a:r>
            <a:r>
              <a:rPr kumimoji="1" lang="ja-JP" altLang="en-US" dirty="0" smtClean="0">
                <a:latin typeface="+mn-lt"/>
              </a:rPr>
              <a:t>データに関する指針／</a:t>
            </a:r>
            <a:r>
              <a:rPr kumimoji="1" lang="zh-TW" altLang="en-US" dirty="0" smtClean="0">
                <a:latin typeface="+mn-lt"/>
              </a:rPr>
              <a:t>地理空間情報</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3096120103"/>
              </p:ext>
            </p:extLst>
          </p:nvPr>
        </p:nvGraphicFramePr>
        <p:xfrm>
          <a:off x="315913" y="1196752"/>
          <a:ext cx="9183686" cy="2560320"/>
        </p:xfrm>
        <a:graphic>
          <a:graphicData uri="http://schemas.openxmlformats.org/drawingml/2006/table">
            <a:tbl>
              <a:tblPr firstRow="1" bandRow="1">
                <a:tableStyleId>{21E4AEA4-8DFA-4A89-87EB-49C32662AFE0}</a:tableStyleId>
              </a:tblPr>
              <a:tblGrid>
                <a:gridCol w="1036687"/>
                <a:gridCol w="720080"/>
                <a:gridCol w="7426919"/>
              </a:tblGrid>
              <a:tr h="288032">
                <a:tc>
                  <a:txBody>
                    <a:bodyPr/>
                    <a:lstStyle/>
                    <a:p>
                      <a:r>
                        <a:rPr kumimoji="1" lang="ja-JP" altLang="en-US" sz="1600" dirty="0" smtClean="0"/>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位置情報に関するデータを付与する場合は、緯度・経度等の位置情報に加えて、測地系が明記されるべきである。屋外であれば、世界測地系を利用することが望ましい。屋内であれば、座標系と描画縮尺（入力精度）を示す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zh-TW" altLang="en-US" sz="1600" dirty="0" smtClean="0"/>
                        <a:t>地理空間情報</a:t>
                      </a:r>
                      <a:r>
                        <a:rPr kumimoji="1" lang="ja-JP" altLang="en-US" sz="1600" dirty="0" smtClean="0"/>
                        <a:t>は、ベクタ形式に依るものが望ましい。ベクタ形式のデータの作成に当たっては、最新の </a:t>
                      </a:r>
                      <a:r>
                        <a:rPr kumimoji="1" lang="en-US" altLang="ja-JP" sz="1600" dirty="0" smtClean="0"/>
                        <a:t>ISO </a:t>
                      </a:r>
                      <a:r>
                        <a:rPr kumimoji="1" lang="ja-JP" altLang="en-US" sz="1600" dirty="0" smtClean="0"/>
                        <a:t>規格及び </a:t>
                      </a:r>
                      <a:r>
                        <a:rPr kumimoji="1" lang="en-US" altLang="ja-JP" sz="1600" dirty="0" smtClean="0"/>
                        <a:t>JIS </a:t>
                      </a:r>
                      <a:r>
                        <a:rPr kumimoji="1" lang="ja-JP" altLang="en-US" sz="1600" dirty="0" smtClean="0"/>
                        <a:t>規格に基づいた地理空間情報標準プロファイル（</a:t>
                      </a:r>
                      <a:r>
                        <a:rPr kumimoji="1" lang="en-US" altLang="ja-JP" sz="1600" dirty="0" smtClean="0"/>
                        <a:t>JPGIS</a:t>
                      </a:r>
                      <a:r>
                        <a:rPr kumimoji="1" lang="ja-JP" altLang="en-US" sz="1600" dirty="0" smtClean="0"/>
                        <a:t>）を用いる。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指針</a:t>
                      </a:r>
                      <a:r>
                        <a:rPr kumimoji="1" lang="en-US" altLang="ja-JP" sz="1600" dirty="0" smtClean="0"/>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zh-TW" altLang="en-US" sz="1600" dirty="0" smtClean="0"/>
                        <a:t>地理空間情報</a:t>
                      </a:r>
                      <a:r>
                        <a:rPr kumimoji="1" lang="ja-JP" altLang="en-US" sz="1600" dirty="0" smtClean="0"/>
                        <a:t>に対する、情報利用者が理解できるような説明が、メタデータとして記述され、当該文書にリンクされていることが望ましい。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dirty="0"/>
          </a:p>
        </p:txBody>
      </p:sp>
    </p:spTree>
    <p:extLst>
      <p:ext uri="{BB962C8B-B14F-4D97-AF65-F5344CB8AC3E}">
        <p14:creationId xmlns:p14="http://schemas.microsoft.com/office/powerpoint/2010/main" val="314820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9.3 </a:t>
            </a:r>
            <a:r>
              <a:rPr kumimoji="1" lang="ja-JP" altLang="en-US" dirty="0" smtClean="0">
                <a:latin typeface="+mn-lt"/>
              </a:rPr>
              <a:t>データに関する指針／リアルタイムデータ</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1754020927"/>
              </p:ext>
            </p:extLst>
          </p:nvPr>
        </p:nvGraphicFramePr>
        <p:xfrm>
          <a:off x="315913" y="1196752"/>
          <a:ext cx="9183686" cy="1864360"/>
        </p:xfrm>
        <a:graphic>
          <a:graphicData uri="http://schemas.openxmlformats.org/drawingml/2006/table">
            <a:tbl>
              <a:tblPr firstRow="1" bandRow="1">
                <a:tableStyleId>{21E4AEA4-8DFA-4A89-87EB-49C32662AFE0}</a:tableStyleId>
              </a:tblPr>
              <a:tblGrid>
                <a:gridCol w="1036687"/>
                <a:gridCol w="720080"/>
                <a:gridCol w="7426919"/>
              </a:tblGrid>
              <a:tr h="288032">
                <a:tc>
                  <a:txBody>
                    <a:bodyPr/>
                    <a:lstStyle/>
                    <a:p>
                      <a:r>
                        <a:rPr kumimoji="1" lang="ja-JP" altLang="en-US" sz="1600" dirty="0" smtClean="0"/>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データの取得仕様が明記されているべきである。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表形式データや</a:t>
                      </a:r>
                      <a:r>
                        <a:rPr kumimoji="1" lang="zh-TW" altLang="en-US" sz="1600" dirty="0" smtClean="0"/>
                        <a:t>地理空間情報</a:t>
                      </a:r>
                      <a:r>
                        <a:rPr kumimoji="1" lang="ja-JP" altLang="en-US" sz="1600" dirty="0" smtClean="0"/>
                        <a:t>をファイル形式で取得させる場合は、それぞれのグレード</a:t>
                      </a:r>
                      <a:r>
                        <a:rPr kumimoji="1" lang="en-US" altLang="ja-JP" sz="1600" dirty="0" smtClean="0"/>
                        <a:t>1</a:t>
                      </a:r>
                      <a:r>
                        <a:rPr kumimoji="1" lang="ja-JP" altLang="en-US" sz="1600" dirty="0" smtClean="0"/>
                        <a:t>の指針を満たすべきである。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t>指針</a:t>
                      </a:r>
                      <a:r>
                        <a:rPr kumimoji="1" lang="en-US" altLang="ja-JP" sz="1600" dirty="0" smtClean="0"/>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t>リアルタイムデータの最新値・差分を取得する手法が提供されていることが望ましい。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31</a:t>
            </a:fld>
            <a:endParaRPr lang="en-US" altLang="ja-JP" dirty="0"/>
          </a:p>
        </p:txBody>
      </p:sp>
    </p:spTree>
    <p:extLst>
      <p:ext uri="{BB962C8B-B14F-4D97-AF65-F5344CB8AC3E}">
        <p14:creationId xmlns:p14="http://schemas.microsoft.com/office/powerpoint/2010/main" val="119004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2. </a:t>
            </a:r>
            <a:r>
              <a:rPr kumimoji="1" lang="ja-JP" altLang="en-US" dirty="0" smtClean="0"/>
              <a:t>オープンデータガイド</a:t>
            </a:r>
            <a:br>
              <a:rPr kumimoji="1" lang="ja-JP" altLang="en-US" dirty="0" smtClean="0"/>
            </a:br>
            <a:r>
              <a:rPr kumimoji="1" lang="ja-JP" altLang="en-US" dirty="0" smtClean="0"/>
              <a:t>第</a:t>
            </a:r>
            <a:r>
              <a:rPr kumimoji="1" lang="en-US" altLang="ja-JP" dirty="0" smtClean="0"/>
              <a:t>2</a:t>
            </a:r>
            <a:r>
              <a:rPr kumimoji="1" lang="ja-JP" altLang="en-US" dirty="0" smtClean="0"/>
              <a:t>版案の概要</a:t>
            </a:r>
            <a:endParaRPr kumimoji="1" lang="ja-JP" altLang="en-US" dirty="0"/>
          </a:p>
        </p:txBody>
      </p:sp>
      <p:sp>
        <p:nvSpPr>
          <p:cNvPr id="6" name="テキスト プレースホルダー 5"/>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32</a:t>
            </a:fld>
            <a:endParaRPr lang="en-US" altLang="ja-JP"/>
          </a:p>
        </p:txBody>
      </p:sp>
    </p:spTree>
    <p:extLst>
      <p:ext uri="{BB962C8B-B14F-4D97-AF65-F5344CB8AC3E}">
        <p14:creationId xmlns:p14="http://schemas.microsoft.com/office/powerpoint/2010/main" val="3976568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第</a:t>
            </a:r>
            <a:r>
              <a:rPr kumimoji="1" lang="en-US" altLang="ja-JP" dirty="0" smtClean="0"/>
              <a:t>2</a:t>
            </a:r>
            <a:r>
              <a:rPr kumimoji="1" lang="ja-JP" altLang="en-US" dirty="0" smtClean="0"/>
              <a:t>版作成の基本方針と対応状況</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第</a:t>
            </a:r>
            <a:r>
              <a:rPr kumimoji="1" lang="en-US" altLang="ja-JP" dirty="0" smtClean="0"/>
              <a:t>1</a:t>
            </a:r>
            <a:r>
              <a:rPr kumimoji="1" lang="ja-JP" altLang="en-US" dirty="0" smtClean="0"/>
              <a:t>版公開時に実施した </a:t>
            </a:r>
            <a:r>
              <a:rPr kumimoji="1" lang="en-US" altLang="ja-JP" dirty="0" smtClean="0"/>
              <a:t>Call for Comment</a:t>
            </a:r>
            <a:r>
              <a:rPr kumimoji="1" lang="ja-JP" altLang="en-US" dirty="0" smtClean="0"/>
              <a:t> により頂いたご意見への対応</a:t>
            </a:r>
          </a:p>
          <a:p>
            <a:pPr lvl="1"/>
            <a:r>
              <a:rPr lang="en-US" altLang="ja-JP" dirty="0" smtClean="0"/>
              <a:t>3.4.1.1</a:t>
            </a:r>
            <a:r>
              <a:rPr lang="ja-JP" altLang="en-US" dirty="0" smtClean="0"/>
              <a:t>節「メタデータ」の説明を加筆</a:t>
            </a:r>
          </a:p>
          <a:p>
            <a:pPr lvl="1"/>
            <a:r>
              <a:rPr lang="en-US" altLang="ja-JP" dirty="0" smtClean="0"/>
              <a:t>3.4.1.2</a:t>
            </a:r>
            <a:r>
              <a:rPr lang="ja-JP" altLang="en-US" dirty="0" smtClean="0"/>
              <a:t>節「アクセス方法」</a:t>
            </a:r>
            <a:r>
              <a:rPr lang="en-US" altLang="ja-JP" dirty="0" smtClean="0"/>
              <a:t>､9.1.3</a:t>
            </a:r>
            <a:r>
              <a:rPr lang="ja-JP" altLang="en-US" dirty="0" smtClean="0"/>
              <a:t>節「適切な識別子体系がない場合の対処法」に</a:t>
            </a:r>
            <a:r>
              <a:rPr lang="en-US" altLang="ja-JP" dirty="0" smtClean="0"/>
              <a:t>､</a:t>
            </a:r>
            <a:r>
              <a:rPr lang="ja-JP" altLang="en-US" dirty="0" smtClean="0"/>
              <a:t>識別子がドメインを含む場合の対処法を加筆</a:t>
            </a:r>
          </a:p>
          <a:p>
            <a:pPr lvl="1"/>
            <a:r>
              <a:rPr kumimoji="1" lang="en-US" altLang="ja-JP" dirty="0" smtClean="0"/>
              <a:t>3.4.3</a:t>
            </a:r>
            <a:r>
              <a:rPr kumimoji="1" lang="ja-JP" altLang="en-US" dirty="0" smtClean="0"/>
              <a:t>節「データを公開するサーバ」に</a:t>
            </a:r>
            <a:r>
              <a:rPr kumimoji="1" lang="en-US" altLang="ja-JP" dirty="0" smtClean="0"/>
              <a:t>､</a:t>
            </a:r>
            <a:r>
              <a:rPr kumimoji="1" lang="ja-JP" altLang="en-US" dirty="0" smtClean="0"/>
              <a:t>サーバが</a:t>
            </a:r>
            <a:r>
              <a:rPr kumimoji="1" lang="en-US" altLang="ja-JP" dirty="0" err="1" smtClean="0"/>
              <a:t>WebAPI</a:t>
            </a:r>
            <a:r>
              <a:rPr kumimoji="1" lang="ja-JP" altLang="en-US" dirty="0" err="1" smtClean="0"/>
              <a:t>を提</a:t>
            </a:r>
            <a:r>
              <a:rPr kumimoji="1" lang="ja-JP" altLang="en-US" dirty="0" smtClean="0"/>
              <a:t>供する場合の留意点を追加</a:t>
            </a:r>
          </a:p>
          <a:p>
            <a:r>
              <a:rPr kumimoji="1" lang="ja-JP" altLang="en-US" dirty="0" smtClean="0"/>
              <a:t>オープンデータに関する新たな動向</a:t>
            </a:r>
            <a:r>
              <a:rPr kumimoji="1" lang="ja-JP" altLang="en-US" smtClean="0"/>
              <a:t>の加筆</a:t>
            </a:r>
            <a:endParaRPr kumimoji="1" lang="ja-JP" altLang="en-US" dirty="0" smtClean="0"/>
          </a:p>
          <a:p>
            <a:r>
              <a:rPr kumimoji="1" lang="ja-JP" altLang="en-US" dirty="0" smtClean="0"/>
              <a:t>その他</a:t>
            </a:r>
            <a:r>
              <a:rPr kumimoji="1" lang="en-US" altLang="ja-JP" dirty="0" smtClean="0"/>
              <a:t>､</a:t>
            </a:r>
            <a:r>
              <a:rPr kumimoji="1" lang="ja-JP" altLang="en-US" dirty="0" smtClean="0"/>
              <a:t>理解しやすくするための修正</a:t>
            </a:r>
          </a:p>
          <a:p>
            <a:pPr lvl="1"/>
            <a:r>
              <a:rPr kumimoji="1" lang="ja-JP" altLang="en-US" dirty="0" smtClean="0"/>
              <a:t>「オープンデータの作成・公開」という表現を修正</a:t>
            </a:r>
          </a:p>
          <a:p>
            <a:pPr lvl="2"/>
            <a:r>
              <a:rPr kumimoji="1" lang="ja-JP" altLang="en-US" dirty="0" smtClean="0"/>
              <a:t>「オープンデータの整備・掲載」とする。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33</a:t>
            </a:fld>
            <a:endParaRPr lang="en-US" altLang="ja-JP"/>
          </a:p>
        </p:txBody>
      </p:sp>
    </p:spTree>
    <p:extLst>
      <p:ext uri="{BB962C8B-B14F-4D97-AF65-F5344CB8AC3E}">
        <p14:creationId xmlns:p14="http://schemas.microsoft.com/office/powerpoint/2010/main" val="3517501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頂いたご意見から得られた課題</a:t>
            </a:r>
          </a:p>
          <a:p>
            <a:pPr lvl="1"/>
            <a:r>
              <a:rPr kumimoji="1" lang="ja-JP" altLang="en-US" dirty="0" smtClean="0"/>
              <a:t>オープンデータの対象となる公共データに関する分析</a:t>
            </a:r>
          </a:p>
          <a:p>
            <a:pPr lvl="2"/>
            <a:r>
              <a:rPr kumimoji="1" lang="ja-JP" altLang="en-US" dirty="0" smtClean="0"/>
              <a:t>オープンデータとすることが望ましいデータ項目</a:t>
            </a:r>
            <a:r>
              <a:rPr kumimoji="1" lang="ja-JP" altLang="en-US" smtClean="0"/>
              <a:t>の例示</a:t>
            </a:r>
            <a:endParaRPr kumimoji="1" lang="ja-JP" altLang="en-US" dirty="0" smtClean="0"/>
          </a:p>
          <a:p>
            <a:pPr lvl="1"/>
            <a:r>
              <a:rPr kumimoji="1" lang="ja-JP" altLang="en-US" dirty="0" smtClean="0"/>
              <a:t>データのフォーマット等の統一に関する検討</a:t>
            </a:r>
          </a:p>
          <a:p>
            <a:pPr lvl="2"/>
            <a:r>
              <a:rPr lang="ja-JP" altLang="en-US" dirty="0"/>
              <a:t>公開されたデータの</a:t>
            </a:r>
            <a:r>
              <a:rPr lang="ja-JP" altLang="en-US" dirty="0" smtClean="0"/>
              <a:t>表記法</a:t>
            </a:r>
          </a:p>
          <a:p>
            <a:pPr lvl="2"/>
            <a:r>
              <a:rPr lang="ja-JP" altLang="en-US" dirty="0" smtClean="0"/>
              <a:t>用いられる</a:t>
            </a:r>
            <a:r>
              <a:rPr lang="ja-JP" altLang="en-US" dirty="0"/>
              <a:t>文字集合・符号化</a:t>
            </a:r>
            <a:r>
              <a:rPr lang="ja-JP" altLang="en-US" dirty="0" smtClean="0"/>
              <a:t>方式</a:t>
            </a:r>
          </a:p>
          <a:p>
            <a:pPr lvl="2"/>
            <a:r>
              <a:rPr lang="ja-JP" altLang="en-US" dirty="0" smtClean="0"/>
              <a:t>公開されるデータ</a:t>
            </a:r>
            <a:r>
              <a:rPr lang="ja-JP" altLang="en-US" dirty="0"/>
              <a:t>の</a:t>
            </a:r>
            <a:r>
              <a:rPr lang="ja-JP" altLang="en-US" dirty="0" smtClean="0"/>
              <a:t>粒度</a:t>
            </a:r>
          </a:p>
          <a:p>
            <a:pPr lvl="2"/>
            <a:r>
              <a:rPr lang="ja-JP" altLang="en-US" dirty="0" smtClean="0"/>
              <a:t>数値</a:t>
            </a:r>
            <a:r>
              <a:rPr lang="ja-JP" altLang="en-US" dirty="0"/>
              <a:t>の</a:t>
            </a:r>
            <a:r>
              <a:rPr lang="ja-JP" altLang="en-US" dirty="0" smtClean="0"/>
              <a:t>単位</a:t>
            </a:r>
          </a:p>
          <a:p>
            <a:pPr lvl="2"/>
            <a:r>
              <a:rPr lang="ja-JP" altLang="en-US" dirty="0" smtClean="0"/>
              <a:t>更新</a:t>
            </a:r>
            <a:r>
              <a:rPr lang="ja-JP" altLang="en-US" dirty="0"/>
              <a:t>の頻度、鮮度、</a:t>
            </a:r>
            <a:r>
              <a:rPr lang="ja-JP" altLang="en-US" dirty="0" smtClean="0"/>
              <a:t>精度</a:t>
            </a:r>
          </a:p>
          <a:p>
            <a:r>
              <a:rPr kumimoji="1" lang="ja-JP" altLang="en-US" dirty="0" smtClean="0"/>
              <a:t>その他の課題</a:t>
            </a:r>
          </a:p>
          <a:p>
            <a:pPr lvl="1"/>
            <a:r>
              <a:rPr kumimoji="1" lang="ja-JP" altLang="en-US" dirty="0" smtClean="0"/>
              <a:t>第</a:t>
            </a:r>
            <a:r>
              <a:rPr kumimoji="1" lang="en-US" altLang="ja-JP" dirty="0" smtClean="0"/>
              <a:t>3</a:t>
            </a:r>
            <a:r>
              <a:rPr kumimoji="1" lang="ja-JP" altLang="en-US" dirty="0" smtClean="0"/>
              <a:t>章の内容の具体化</a:t>
            </a:r>
          </a:p>
          <a:p>
            <a:pPr lvl="2"/>
            <a:r>
              <a:rPr kumimoji="1" lang="ja-JP" altLang="en-US" dirty="0" smtClean="0"/>
              <a:t>技術的な観点からは</a:t>
            </a:r>
            <a:r>
              <a:rPr kumimoji="1" lang="en-US" altLang="ja-JP" dirty="0" smtClean="0"/>
              <a:t>､</a:t>
            </a:r>
            <a:r>
              <a:rPr kumimoji="1" lang="ja-JP" altLang="en-US" dirty="0" smtClean="0"/>
              <a:t>利用できるソフトウェアやツールに関する記述を拡充した方がわかりやすい。</a:t>
            </a:r>
          </a:p>
          <a:p>
            <a:pPr lvl="2"/>
            <a:r>
              <a:rPr kumimoji="1" lang="ja-JP" altLang="en-US" dirty="0" smtClean="0"/>
              <a:t>保持しているデータをオープンデータとするための</a:t>
            </a:r>
            <a:r>
              <a:rPr kumimoji="1" lang="en-US" altLang="ja-JP" dirty="0" smtClean="0"/>
              <a:t>､</a:t>
            </a:r>
            <a:r>
              <a:rPr kumimoji="1" lang="ja-JP" altLang="en-US" dirty="0" smtClean="0"/>
              <a:t>組織内での取り組みについても</a:t>
            </a:r>
            <a:r>
              <a:rPr kumimoji="1" lang="en-US" altLang="ja-JP" dirty="0" smtClean="0"/>
              <a:t>､</a:t>
            </a:r>
            <a:r>
              <a:rPr kumimoji="1" lang="ja-JP" altLang="en-US" dirty="0" smtClean="0"/>
              <a:t>先進自治体等の事例を調査してベスト・プラクティスとして紹介すると</a:t>
            </a:r>
            <a:r>
              <a:rPr kumimoji="1" lang="en-US" altLang="ja-JP" dirty="0" smtClean="0"/>
              <a:t>､</a:t>
            </a:r>
            <a:r>
              <a:rPr kumimoji="1" lang="ja-JP" altLang="en-US" dirty="0" smtClean="0"/>
              <a:t>追随しやすいのではないか。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34</a:t>
            </a:fld>
            <a:endParaRPr lang="en-US" altLang="ja-JP"/>
          </a:p>
        </p:txBody>
      </p:sp>
    </p:spTree>
    <p:extLst>
      <p:ext uri="{BB962C8B-B14F-4D97-AF65-F5344CB8AC3E}">
        <p14:creationId xmlns:p14="http://schemas.microsoft.com/office/powerpoint/2010/main" val="1374687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「オープンデータガイド」の全体構成</a:t>
            </a:r>
            <a:endParaRPr kumimoji="1" lang="ja-JP" altLang="en-US" dirty="0"/>
          </a:p>
        </p:txBody>
      </p:sp>
      <p:sp>
        <p:nvSpPr>
          <p:cNvPr id="3" name="コンテンツ プレースホルダー 2"/>
          <p:cNvSpPr>
            <a:spLocks noGrp="1"/>
          </p:cNvSpPr>
          <p:nvPr>
            <p:ph idx="1"/>
          </p:nvPr>
        </p:nvSpPr>
        <p:spPr>
          <a:xfrm>
            <a:off x="351414" y="1143000"/>
            <a:ext cx="9146415" cy="5454352"/>
          </a:xfrm>
        </p:spPr>
        <p:txBody>
          <a:bodyPr>
            <a:normAutofit fontScale="92500" lnSpcReduction="20000"/>
          </a:bodyPr>
          <a:lstStyle/>
          <a:p>
            <a:r>
              <a:rPr kumimoji="1" lang="ja-JP" altLang="en-US" u="sng" dirty="0" smtClean="0"/>
              <a:t>第</a:t>
            </a:r>
            <a:r>
              <a:rPr kumimoji="1" lang="en-US" altLang="ja-JP" u="sng" dirty="0" smtClean="0"/>
              <a:t>I</a:t>
            </a:r>
            <a:r>
              <a:rPr kumimoji="1" lang="ja-JP" altLang="en-US" u="sng" dirty="0" smtClean="0"/>
              <a:t>部 </a:t>
            </a:r>
            <a:r>
              <a:rPr kumimoji="1" lang="en-US" altLang="ja-JP" u="sng" dirty="0" smtClean="0"/>
              <a:t>Getting Started: </a:t>
            </a:r>
            <a:r>
              <a:rPr kumimoji="1" lang="ja-JP" altLang="en-US" u="sng" dirty="0" smtClean="0"/>
              <a:t>オープンデータ</a:t>
            </a:r>
            <a:r>
              <a:rPr lang="ja-JP" altLang="en-US" u="sng" dirty="0" smtClean="0"/>
              <a:t>をはじめよう</a:t>
            </a:r>
            <a:endParaRPr kumimoji="1" lang="ja-JP" altLang="en-US" u="sng" dirty="0" smtClean="0"/>
          </a:p>
          <a:p>
            <a:pPr lvl="1"/>
            <a:r>
              <a:rPr kumimoji="1" lang="ja-JP" altLang="en-US" dirty="0" smtClean="0"/>
              <a:t>第</a:t>
            </a:r>
            <a:r>
              <a:rPr kumimoji="1" lang="en-US" altLang="ja-JP" dirty="0" smtClean="0"/>
              <a:t>1</a:t>
            </a:r>
            <a:r>
              <a:rPr kumimoji="1" lang="ja-JP" altLang="en-US" dirty="0" smtClean="0"/>
              <a:t>章 </a:t>
            </a:r>
            <a:r>
              <a:rPr lang="ja-JP" altLang="en-US" dirty="0" smtClean="0"/>
              <a:t>はじめに</a:t>
            </a:r>
            <a:endParaRPr kumimoji="1" lang="ja-JP" altLang="en-US" dirty="0" smtClean="0"/>
          </a:p>
          <a:p>
            <a:pPr lvl="2"/>
            <a:r>
              <a:rPr kumimoji="1" lang="ja-JP" altLang="en-US" dirty="0" smtClean="0"/>
              <a:t>本書の目的・対象読者</a:t>
            </a:r>
            <a:r>
              <a:rPr lang="ja-JP" altLang="en-US" dirty="0"/>
              <a:t>・構成を示すとともに、本書が利用する用語の定義を行う。</a:t>
            </a:r>
          </a:p>
          <a:p>
            <a:pPr lvl="1"/>
            <a:r>
              <a:rPr kumimoji="1" lang="ja-JP" altLang="en-US" dirty="0" smtClean="0"/>
              <a:t>第</a:t>
            </a:r>
            <a:r>
              <a:rPr kumimoji="1" lang="en-US" altLang="ja-JP" dirty="0" smtClean="0"/>
              <a:t>2</a:t>
            </a:r>
            <a:r>
              <a:rPr kumimoji="1" lang="ja-JP" altLang="en-US" dirty="0" smtClean="0"/>
              <a:t>章 オープンデータの動向と意義</a:t>
            </a:r>
          </a:p>
          <a:p>
            <a:pPr lvl="2"/>
            <a:r>
              <a:rPr lang="ja-JP" altLang="en-US" dirty="0"/>
              <a:t>国内外のオープンデータに関する動向を紹介するとともに、オープンデータの意義について解説する。</a:t>
            </a:r>
            <a:endParaRPr kumimoji="1" lang="ja-JP" altLang="en-US" dirty="0" smtClean="0"/>
          </a:p>
          <a:p>
            <a:pPr lvl="1"/>
            <a:r>
              <a:rPr lang="ja-JP" altLang="en-US" dirty="0" smtClean="0"/>
              <a:t>第</a:t>
            </a:r>
            <a:r>
              <a:rPr lang="en-US" altLang="ja-JP" dirty="0" smtClean="0"/>
              <a:t>3</a:t>
            </a:r>
            <a:r>
              <a:rPr lang="ja-JP" altLang="en-US" dirty="0" smtClean="0"/>
              <a:t>章 オープンデータの作成・公開手順</a:t>
            </a:r>
          </a:p>
          <a:p>
            <a:pPr lvl="2"/>
            <a:r>
              <a:rPr lang="ja-JP" altLang="en-US" dirty="0" smtClean="0"/>
              <a:t>オープンデータの作成・公開手順を、</a:t>
            </a:r>
            <a:r>
              <a:rPr lang="en-US" altLang="ja-JP" dirty="0" smtClean="0"/>
              <a:t>6</a:t>
            </a:r>
            <a:r>
              <a:rPr lang="ja-JP" altLang="en-US" dirty="0" err="1" smtClean="0"/>
              <a:t>つの</a:t>
            </a:r>
            <a:r>
              <a:rPr lang="ja-JP" altLang="en-US" dirty="0" smtClean="0"/>
              <a:t>ステップに分けて解説する。</a:t>
            </a:r>
            <a:endParaRPr lang="en-US" altLang="ja-JP" dirty="0" smtClean="0"/>
          </a:p>
          <a:p>
            <a:pPr lvl="2"/>
            <a:endParaRPr kumimoji="1" lang="ja-JP" altLang="en-US" dirty="0" smtClean="0"/>
          </a:p>
          <a:p>
            <a:r>
              <a:rPr kumimoji="1" lang="ja-JP" altLang="en-US" u="sng" dirty="0" smtClean="0"/>
              <a:t>第</a:t>
            </a:r>
            <a:r>
              <a:rPr lang="en-US" altLang="ja-JP" u="sng" dirty="0" smtClean="0"/>
              <a:t>II</a:t>
            </a:r>
            <a:r>
              <a:rPr lang="ja-JP" altLang="en-US" u="sng" dirty="0" smtClean="0"/>
              <a:t>部 利用ルール編</a:t>
            </a:r>
            <a:r>
              <a:rPr lang="en-US" altLang="ja-JP" u="sng" dirty="0" smtClean="0"/>
              <a:t>: </a:t>
            </a:r>
            <a:r>
              <a:rPr lang="ja-JP" altLang="en-US" u="sng" dirty="0" smtClean="0"/>
              <a:t>オープンデータに利用ルールを設定しよう</a:t>
            </a:r>
            <a:endParaRPr lang="en-US" altLang="ja-JP" u="sng" dirty="0" smtClean="0"/>
          </a:p>
          <a:p>
            <a:pPr lvl="1"/>
            <a:r>
              <a:rPr kumimoji="1" lang="ja-JP" altLang="en-US" dirty="0" smtClean="0"/>
              <a:t>第</a:t>
            </a:r>
            <a:r>
              <a:rPr kumimoji="1" lang="en-US" altLang="ja-JP" dirty="0" smtClean="0"/>
              <a:t>4</a:t>
            </a:r>
            <a:r>
              <a:rPr kumimoji="1" lang="ja-JP" altLang="en-US" dirty="0" smtClean="0"/>
              <a:t>章 オープンデータで必要となる利用ルール</a:t>
            </a:r>
          </a:p>
          <a:p>
            <a:pPr lvl="2"/>
            <a:r>
              <a:rPr lang="ja-JP" altLang="en-US" dirty="0"/>
              <a:t>オープンデータにおける利用ルールの重要性について解説するとともに、利用ルールに関する国際的な動向、日本政府における動向について紹介する</a:t>
            </a:r>
            <a:r>
              <a:rPr lang="ja-JP" altLang="en-US" dirty="0" smtClean="0"/>
              <a:t>。</a:t>
            </a:r>
            <a:endParaRPr kumimoji="1" lang="ja-JP" altLang="en-US" dirty="0" smtClean="0"/>
          </a:p>
          <a:p>
            <a:pPr lvl="1"/>
            <a:r>
              <a:rPr kumimoji="1" lang="ja-JP" altLang="en-US" dirty="0" smtClean="0"/>
              <a:t>第</a:t>
            </a:r>
            <a:r>
              <a:rPr kumimoji="1" lang="en-US" altLang="ja-JP" dirty="0" smtClean="0"/>
              <a:t>5</a:t>
            </a:r>
            <a:r>
              <a:rPr kumimoji="1" lang="ja-JP" altLang="en-US" dirty="0" smtClean="0"/>
              <a:t>章 オープンデータ利用ルールの</a:t>
            </a:r>
            <a:r>
              <a:rPr lang="ja-JP" altLang="en-US" dirty="0" smtClean="0"/>
              <a:t>概要</a:t>
            </a:r>
            <a:endParaRPr kumimoji="1" lang="ja-JP" altLang="en-US" dirty="0" smtClean="0"/>
          </a:p>
          <a:p>
            <a:pPr lvl="2"/>
            <a:r>
              <a:rPr lang="ja-JP" altLang="en-US" dirty="0"/>
              <a:t>諸外国政府で採用が進んでいる</a:t>
            </a:r>
            <a:r>
              <a:rPr lang="en-US" altLang="ja-JP" dirty="0" smtClean="0"/>
              <a:t>CC-BY</a:t>
            </a:r>
            <a:r>
              <a:rPr lang="ja-JP" altLang="en-US" dirty="0" smtClean="0"/>
              <a:t>と</a:t>
            </a:r>
            <a:r>
              <a:rPr lang="en-US" altLang="ja-JP" dirty="0" smtClean="0"/>
              <a:t>CC0</a:t>
            </a:r>
            <a:r>
              <a:rPr lang="ja-JP" altLang="en-US" dirty="0" err="1"/>
              <a:t>、</a:t>
            </a:r>
            <a:r>
              <a:rPr lang="ja-JP" altLang="en-US" dirty="0"/>
              <a:t>日本政府で採用される政府標準利用規約（第</a:t>
            </a:r>
            <a:r>
              <a:rPr lang="en-US" altLang="ja-JP" dirty="0"/>
              <a:t>1.0 </a:t>
            </a:r>
            <a:r>
              <a:rPr lang="ja-JP" altLang="en-US" dirty="0"/>
              <a:t>版）（案）の３つの利用ルールの特徴等について解説する</a:t>
            </a:r>
            <a:r>
              <a:rPr lang="ja-JP" altLang="en-US" dirty="0" smtClean="0"/>
              <a:t>。</a:t>
            </a:r>
            <a:endParaRPr kumimoji="1" lang="ja-JP" altLang="en-US" dirty="0" smtClean="0"/>
          </a:p>
          <a:p>
            <a:pPr lvl="1"/>
            <a:r>
              <a:rPr kumimoji="1" lang="ja-JP" altLang="en-US" dirty="0" smtClean="0"/>
              <a:t>第</a:t>
            </a:r>
            <a:r>
              <a:rPr kumimoji="1" lang="en-US" altLang="ja-JP" dirty="0" smtClean="0"/>
              <a:t>6</a:t>
            </a:r>
            <a:r>
              <a:rPr kumimoji="1" lang="ja-JP" altLang="en-US" dirty="0" smtClean="0"/>
              <a:t>章 利用ルールの比較と望ましいルール</a:t>
            </a:r>
            <a:endParaRPr kumimoji="1" lang="en-US" altLang="ja-JP" dirty="0" smtClean="0"/>
          </a:p>
          <a:p>
            <a:pPr lvl="2"/>
            <a:r>
              <a:rPr lang="en-US" altLang="ja-JP" dirty="0"/>
              <a:t>CC-BY</a:t>
            </a:r>
            <a:r>
              <a:rPr lang="ja-JP" altLang="en-US" dirty="0" err="1"/>
              <a:t>、</a:t>
            </a:r>
            <a:r>
              <a:rPr lang="en-US" altLang="ja-JP" dirty="0"/>
              <a:t>CC0</a:t>
            </a:r>
            <a:r>
              <a:rPr lang="ja-JP" altLang="en-US" dirty="0" err="1"/>
              <a:t>、</a:t>
            </a:r>
            <a:r>
              <a:rPr lang="ja-JP" altLang="en-US" dirty="0"/>
              <a:t>政府標準利用規約（第</a:t>
            </a:r>
            <a:r>
              <a:rPr lang="en-US" altLang="ja-JP" dirty="0"/>
              <a:t>1.0 </a:t>
            </a:r>
            <a:r>
              <a:rPr lang="ja-JP" altLang="en-US" dirty="0"/>
              <a:t>版）（案）の３つの利用ルールについて、情報利用者の視点、情報提供者の</a:t>
            </a:r>
            <a:r>
              <a:rPr lang="ja-JP" altLang="en-US" dirty="0" smtClean="0"/>
              <a:t>視点から</a:t>
            </a:r>
            <a:r>
              <a:rPr lang="ja-JP" altLang="en-US" dirty="0"/>
              <a:t>比較を行う。また、比較結果を踏まえ、データをオープンデータとして公開する際に望ましい利用ルールについて解説する。</a:t>
            </a:r>
            <a:endParaRPr kumimoji="1" lang="en-US" altLang="ja-JP" dirty="0" smtClean="0"/>
          </a:p>
          <a:p>
            <a:pPr lvl="1"/>
            <a:r>
              <a:rPr lang="ja-JP" altLang="en-US" dirty="0" smtClean="0"/>
              <a:t>第</a:t>
            </a:r>
            <a:r>
              <a:rPr lang="en-US" altLang="ja-JP" dirty="0" smtClean="0"/>
              <a:t>7</a:t>
            </a:r>
            <a:r>
              <a:rPr lang="ja-JP" altLang="en-US" dirty="0" smtClean="0"/>
              <a:t>章 利用ルールに関する今後の見直しの方向性について</a:t>
            </a:r>
            <a:endParaRPr lang="ja-JP" altLang="en-US" dirty="0"/>
          </a:p>
          <a:p>
            <a:pPr lvl="2"/>
            <a:r>
              <a:rPr lang="ja-JP" altLang="en-US" dirty="0"/>
              <a:t>政府標準利用規約（第</a:t>
            </a:r>
            <a:r>
              <a:rPr lang="en-US" altLang="ja-JP" dirty="0"/>
              <a:t>1.0</a:t>
            </a:r>
            <a:r>
              <a:rPr lang="ja-JP" altLang="en-US" dirty="0"/>
              <a:t>版）（案）の今後の見直しにあたっての方向性について述べる。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dirty="0"/>
          </a:p>
        </p:txBody>
      </p:sp>
      <p:sp>
        <p:nvSpPr>
          <p:cNvPr id="5" name="角丸四角形 4"/>
          <p:cNvSpPr/>
          <p:nvPr/>
        </p:nvSpPr>
        <p:spPr bwMode="auto">
          <a:xfrm>
            <a:off x="488504" y="2420888"/>
            <a:ext cx="9145016" cy="576064"/>
          </a:xfrm>
          <a:prstGeom prst="round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6274003" y="645426"/>
            <a:ext cx="3647152" cy="369332"/>
          </a:xfrm>
          <a:prstGeom prst="rect">
            <a:avLst/>
          </a:prstGeom>
          <a:noFill/>
        </p:spPr>
        <p:txBody>
          <a:bodyPr wrap="none" rtlCol="0">
            <a:spAutoFit/>
          </a:bodyPr>
          <a:lstStyle/>
          <a:p>
            <a:pPr algn="r"/>
            <a:r>
              <a:rPr kumimoji="1" lang="ja-JP" altLang="en-US" dirty="0" smtClean="0">
                <a:solidFill>
                  <a:srgbClr val="FF0000"/>
                </a:solidFill>
                <a:latin typeface="+mj-ea"/>
                <a:ea typeface="+mj-ea"/>
                <a:cs typeface="ヒラギノ角ゴ ProN W6"/>
              </a:rPr>
              <a:t>赤枠箇所は、今回の修正案の対象</a:t>
            </a:r>
          </a:p>
        </p:txBody>
      </p:sp>
    </p:spTree>
    <p:extLst>
      <p:ext uri="{BB962C8B-B14F-4D97-AF65-F5344CB8AC3E}">
        <p14:creationId xmlns:p14="http://schemas.microsoft.com/office/powerpoint/2010/main" val="291173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「オープンデータガイド」の全体構成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u="sng" dirty="0" smtClean="0"/>
              <a:t>第</a:t>
            </a:r>
            <a:r>
              <a:rPr kumimoji="1" lang="en-US" altLang="ja-JP" u="sng" dirty="0" smtClean="0"/>
              <a:t>III</a:t>
            </a:r>
            <a:r>
              <a:rPr kumimoji="1" lang="ja-JP" altLang="en-US" u="sng" dirty="0" smtClean="0"/>
              <a:t>部 技術編</a:t>
            </a:r>
            <a:r>
              <a:rPr kumimoji="1" lang="en-US" altLang="ja-JP" u="sng" dirty="0" smtClean="0"/>
              <a:t>: </a:t>
            </a:r>
            <a:r>
              <a:rPr lang="ja-JP" altLang="en-US" u="sng" dirty="0" smtClean="0"/>
              <a:t>機械</a:t>
            </a:r>
            <a:r>
              <a:rPr lang="ja-JP" altLang="en-US" u="sng" dirty="0"/>
              <a:t>判読</a:t>
            </a:r>
            <a:r>
              <a:rPr lang="ja-JP" altLang="en-US" u="sng" dirty="0" smtClean="0"/>
              <a:t>に適したオープンデータにしよう</a:t>
            </a:r>
            <a:endParaRPr kumimoji="1" lang="ja-JP" altLang="en-US" u="sng" dirty="0" smtClean="0"/>
          </a:p>
          <a:p>
            <a:pPr lvl="1"/>
            <a:r>
              <a:rPr kumimoji="1" lang="ja-JP" altLang="en-US" dirty="0" smtClean="0"/>
              <a:t>第</a:t>
            </a:r>
            <a:r>
              <a:rPr lang="en-US" altLang="ja-JP" dirty="0" smtClean="0"/>
              <a:t>8</a:t>
            </a:r>
            <a:r>
              <a:rPr lang="ja-JP" altLang="en-US" dirty="0" smtClean="0"/>
              <a:t>章 オープンデータの技術レベル</a:t>
            </a:r>
          </a:p>
          <a:p>
            <a:pPr lvl="2"/>
            <a:r>
              <a:rPr lang="ja-JP" altLang="en-US" dirty="0" smtClean="0"/>
              <a:t>第</a:t>
            </a:r>
            <a:r>
              <a:rPr lang="en-US" altLang="ja-JP" dirty="0" smtClean="0"/>
              <a:t>3</a:t>
            </a:r>
            <a:r>
              <a:rPr lang="ja-JP" altLang="en-US" dirty="0" smtClean="0"/>
              <a:t>章</a:t>
            </a:r>
            <a:r>
              <a:rPr lang="ja-JP" altLang="en-US" dirty="0"/>
              <a:t>に記した</a:t>
            </a:r>
            <a:r>
              <a:rPr lang="ja-JP" altLang="en-US" dirty="0" smtClean="0"/>
              <a:t>オープンデータの作成・公開手順のうち、技術的な事項について解説する。</a:t>
            </a:r>
            <a:endParaRPr lang="en-US" altLang="ja-JP" dirty="0" smtClean="0"/>
          </a:p>
          <a:p>
            <a:pPr lvl="2"/>
            <a:r>
              <a:rPr lang="ja-JP" altLang="en-US" dirty="0" smtClean="0"/>
              <a:t>機械判読性、データカタログ、識別子について解説し、機械判読性に関する指標を「オープンデータの技術レベル」として示す。</a:t>
            </a:r>
          </a:p>
          <a:p>
            <a:pPr lvl="1"/>
            <a:r>
              <a:rPr kumimoji="1" lang="ja-JP" altLang="en-US" dirty="0" smtClean="0"/>
              <a:t>第</a:t>
            </a:r>
            <a:r>
              <a:rPr lang="en-US" altLang="ja-JP" dirty="0" smtClean="0"/>
              <a:t>9</a:t>
            </a:r>
            <a:r>
              <a:rPr lang="ja-JP" altLang="en-US" dirty="0" smtClean="0"/>
              <a:t>章 オープンデータの</a:t>
            </a:r>
            <a:r>
              <a:rPr lang="ja-JP" altLang="en-US" dirty="0"/>
              <a:t>ための技術的</a:t>
            </a:r>
            <a:r>
              <a:rPr lang="ja-JP" altLang="en-US" dirty="0" smtClean="0"/>
              <a:t>指針</a:t>
            </a:r>
          </a:p>
          <a:p>
            <a:pPr lvl="2"/>
            <a:r>
              <a:rPr lang="ja-JP" altLang="en-US" dirty="0"/>
              <a:t>表形式データ、文書形式データ、地理空間データ、リアルタイムデータのそれぞれについて、機械判読に適したオープンデータを作成するための技術的な指針を、識別子、ファイル形式、データの</a:t>
            </a:r>
            <a:r>
              <a:rPr lang="en-US" altLang="ja-JP" dirty="0"/>
              <a:t>3</a:t>
            </a:r>
            <a:r>
              <a:rPr lang="ja-JP" altLang="en-US" dirty="0"/>
              <a:t>項目について示す</a:t>
            </a:r>
            <a:r>
              <a:rPr lang="ja-JP" altLang="en-US" dirty="0" smtClean="0"/>
              <a:t>。</a:t>
            </a:r>
          </a:p>
          <a:p>
            <a:pPr lvl="2"/>
            <a:endParaRPr lang="ja-JP" altLang="en-US" dirty="0" smtClean="0"/>
          </a:p>
          <a:p>
            <a:r>
              <a:rPr lang="ja-JP" altLang="en-US" u="sng" dirty="0"/>
              <a:t>付録</a:t>
            </a:r>
            <a:endParaRPr kumimoji="1" lang="en-US" altLang="ja-JP" u="sng" dirty="0" smtClean="0"/>
          </a:p>
          <a:p>
            <a:pPr lvl="1"/>
            <a:r>
              <a:rPr kumimoji="1" lang="ja-JP" altLang="en-US" dirty="0" smtClean="0"/>
              <a:t>第</a:t>
            </a:r>
            <a:r>
              <a:rPr kumimoji="1" lang="en-US" altLang="ja-JP" dirty="0" smtClean="0"/>
              <a:t>10</a:t>
            </a:r>
            <a:r>
              <a:rPr lang="ja-JP" altLang="en-US" dirty="0" smtClean="0"/>
              <a:t>章 オープンデータ</a:t>
            </a:r>
            <a:r>
              <a:rPr lang="ja-JP" altLang="en-US" dirty="0"/>
              <a:t>に関する規格・</a:t>
            </a:r>
            <a:r>
              <a:rPr lang="ja-JP" altLang="en-US" dirty="0" smtClean="0"/>
              <a:t>ツール</a:t>
            </a:r>
          </a:p>
          <a:p>
            <a:pPr lvl="2"/>
            <a:r>
              <a:rPr lang="ja-JP" altLang="en-US" dirty="0" smtClean="0"/>
              <a:t>機械判読に適したオープンデータを作成・編集する上で参考となる規格やツールをまとめる。</a:t>
            </a:r>
            <a:endParaRPr kumimoji="1" lang="en-US" altLang="ja-JP" dirty="0" smtClean="0"/>
          </a:p>
          <a:p>
            <a:pPr lvl="1"/>
            <a:r>
              <a:rPr kumimoji="1" lang="ja-JP" altLang="en-US" dirty="0" smtClean="0"/>
              <a:t>第</a:t>
            </a:r>
            <a:r>
              <a:rPr kumimoji="1" lang="en-US" altLang="ja-JP" dirty="0" smtClean="0"/>
              <a:t>11</a:t>
            </a:r>
            <a:r>
              <a:rPr lang="ja-JP" altLang="en-US" dirty="0" smtClean="0"/>
              <a:t>章 </a:t>
            </a:r>
            <a:r>
              <a:rPr lang="en-US" altLang="ja-JP" dirty="0" smtClean="0"/>
              <a:t>CKAN</a:t>
            </a:r>
            <a:r>
              <a:rPr lang="ja-JP" altLang="en-US" dirty="0" smtClean="0"/>
              <a:t>解説</a:t>
            </a:r>
            <a:endParaRPr lang="ja-JP" altLang="en-US" dirty="0"/>
          </a:p>
          <a:p>
            <a:pPr lvl="2"/>
            <a:r>
              <a:rPr lang="ja-JP" altLang="en-US" dirty="0" smtClean="0"/>
              <a:t>データカタログシステムである</a:t>
            </a:r>
            <a:r>
              <a:rPr lang="en-US" altLang="ja-JP" dirty="0" smtClean="0"/>
              <a:t>CKAN</a:t>
            </a:r>
            <a:r>
              <a:rPr lang="ja-JP" altLang="en-US" dirty="0" smtClean="0"/>
              <a:t>の概要とその使用方法を解説する。</a:t>
            </a:r>
            <a:endParaRPr lang="ja-JP" altLang="en-US" dirty="0"/>
          </a:p>
          <a:p>
            <a:pPr lvl="1"/>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dirty="0"/>
          </a:p>
        </p:txBody>
      </p:sp>
      <p:sp>
        <p:nvSpPr>
          <p:cNvPr id="5" name="角丸四角形 4"/>
          <p:cNvSpPr/>
          <p:nvPr/>
        </p:nvSpPr>
        <p:spPr bwMode="auto">
          <a:xfrm>
            <a:off x="488504" y="2708920"/>
            <a:ext cx="9145016" cy="1080120"/>
          </a:xfrm>
          <a:prstGeom prst="round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6274003" y="645426"/>
            <a:ext cx="3647152" cy="369332"/>
          </a:xfrm>
          <a:prstGeom prst="rect">
            <a:avLst/>
          </a:prstGeom>
          <a:noFill/>
        </p:spPr>
        <p:txBody>
          <a:bodyPr wrap="none" rtlCol="0">
            <a:spAutoFit/>
          </a:bodyPr>
          <a:lstStyle/>
          <a:p>
            <a:pPr algn="r"/>
            <a:r>
              <a:rPr kumimoji="1" lang="ja-JP" altLang="en-US" dirty="0" smtClean="0">
                <a:solidFill>
                  <a:srgbClr val="FF0000"/>
                </a:solidFill>
                <a:latin typeface="+mj-ea"/>
                <a:ea typeface="+mj-ea"/>
                <a:cs typeface="ヒラギノ角ゴ ProN W6"/>
              </a:rPr>
              <a:t>赤枠箇所は、今回の修正案の対象</a:t>
            </a:r>
          </a:p>
        </p:txBody>
      </p:sp>
    </p:spTree>
    <p:extLst>
      <p:ext uri="{BB962C8B-B14F-4D97-AF65-F5344CB8AC3E}">
        <p14:creationId xmlns:p14="http://schemas.microsoft.com/office/powerpoint/2010/main" val="620430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n-ea"/>
                <a:ea typeface="+mn-ea"/>
              </a:rPr>
              <a:t>オープンデータの対象読者</a:t>
            </a:r>
            <a:endParaRPr kumimoji="1" lang="ja-JP" altLang="en-US" dirty="0">
              <a:latin typeface="+mn-ea"/>
              <a:ea typeface="+mn-ea"/>
            </a:endParaRPr>
          </a:p>
        </p:txBody>
      </p:sp>
      <p:sp>
        <p:nvSpPr>
          <p:cNvPr id="3" name="コンテンツ プレースホルダー 2"/>
          <p:cNvSpPr>
            <a:spLocks noGrp="1"/>
          </p:cNvSpPr>
          <p:nvPr>
            <p:ph idx="1"/>
          </p:nvPr>
        </p:nvSpPr>
        <p:spPr>
          <a:xfrm>
            <a:off x="351415" y="1143000"/>
            <a:ext cx="4385562" cy="5268127"/>
          </a:xfrm>
        </p:spPr>
        <p:txBody>
          <a:bodyPr>
            <a:normAutofit lnSpcReduction="10000"/>
          </a:bodyPr>
          <a:lstStyle/>
          <a:p>
            <a:r>
              <a:rPr kumimoji="1" lang="ja-JP" altLang="en-US" dirty="0" smtClean="0"/>
              <a:t>対象読者</a:t>
            </a:r>
          </a:p>
          <a:p>
            <a:pPr lvl="1"/>
            <a:r>
              <a:rPr lang="ja-JP" altLang="en-US" dirty="0" smtClean="0"/>
              <a:t>現在</a:t>
            </a:r>
            <a:r>
              <a:rPr lang="ja-JP" altLang="en-US" dirty="0"/>
              <a:t>保有しているデータや、これから作成するデータをオープンデータとして公開しようとする</a:t>
            </a:r>
            <a:r>
              <a:rPr lang="ja-JP" altLang="en-US" dirty="0" smtClean="0"/>
              <a:t>人。</a:t>
            </a:r>
          </a:p>
          <a:p>
            <a:pPr lvl="2"/>
            <a:r>
              <a:rPr lang="ja-JP" altLang="en-US" dirty="0" smtClean="0"/>
              <a:t>主</a:t>
            </a:r>
            <a:r>
              <a:rPr lang="ja-JP" altLang="en-US" dirty="0"/>
              <a:t>に国、地方公共団体、独立行政法人の職員を対象としているが、公共企業等の民間組織においても参考にできるものとして作成している</a:t>
            </a:r>
            <a:r>
              <a:rPr lang="ja-JP" altLang="en-US" dirty="0" smtClean="0"/>
              <a:t>。</a:t>
            </a:r>
          </a:p>
          <a:p>
            <a:r>
              <a:rPr lang="ja-JP" altLang="en-US" dirty="0" smtClean="0"/>
              <a:t>部ごとの対象範囲</a:t>
            </a:r>
          </a:p>
          <a:p>
            <a:pPr lvl="1"/>
            <a:r>
              <a:rPr lang="ja-JP" altLang="en-US" dirty="0" smtClean="0"/>
              <a:t>オープンデータの流れ</a:t>
            </a:r>
          </a:p>
          <a:p>
            <a:pPr lvl="2"/>
            <a:r>
              <a:rPr lang="ja-JP" altLang="en-US" dirty="0" smtClean="0"/>
              <a:t>情報</a:t>
            </a:r>
            <a:r>
              <a:rPr lang="ja-JP" altLang="en-US" dirty="0"/>
              <a:t>提供者が作成・</a:t>
            </a:r>
            <a:r>
              <a:rPr lang="ja-JP" altLang="en-US" dirty="0" smtClean="0"/>
              <a:t>公開する。</a:t>
            </a:r>
          </a:p>
          <a:p>
            <a:pPr lvl="2"/>
            <a:r>
              <a:rPr lang="ja-JP" altLang="en-US" dirty="0" smtClean="0"/>
              <a:t>これ</a:t>
            </a:r>
            <a:r>
              <a:rPr lang="ja-JP" altLang="en-US" dirty="0"/>
              <a:t>に情報利用者がアクセスし、編集・加工・改変等</a:t>
            </a:r>
            <a:r>
              <a:rPr lang="ja-JP" altLang="en-US" dirty="0" smtClean="0"/>
              <a:t>する。</a:t>
            </a:r>
          </a:p>
          <a:p>
            <a:pPr lvl="1"/>
            <a:r>
              <a:rPr lang="ja-JP" altLang="en-US" dirty="0" smtClean="0"/>
              <a:t>第</a:t>
            </a:r>
            <a:r>
              <a:rPr lang="en-US" altLang="ja-JP" dirty="0" smtClean="0"/>
              <a:t>I</a:t>
            </a:r>
            <a:r>
              <a:rPr lang="ja-JP" altLang="en-US" dirty="0" smtClean="0"/>
              <a:t>部と第</a:t>
            </a:r>
            <a:r>
              <a:rPr lang="en-US" altLang="ja-JP" dirty="0" smtClean="0"/>
              <a:t>II</a:t>
            </a:r>
            <a:r>
              <a:rPr lang="ja-JP" altLang="en-US" dirty="0" smtClean="0"/>
              <a:t>部の対象</a:t>
            </a:r>
          </a:p>
          <a:p>
            <a:pPr lvl="2"/>
            <a:r>
              <a:rPr kumimoji="1" lang="ja-JP" altLang="en-US" dirty="0"/>
              <a:t>データの作成段階</a:t>
            </a:r>
            <a:r>
              <a:rPr kumimoji="1" lang="ja-JP" altLang="en-US" dirty="0" smtClean="0"/>
              <a:t>から公開段階に至るまでに関与する人</a:t>
            </a:r>
            <a:r>
              <a:rPr lang="ja-JP" altLang="en-US" dirty="0" smtClean="0"/>
              <a:t>。</a:t>
            </a:r>
          </a:p>
          <a:p>
            <a:pPr lvl="1"/>
            <a:r>
              <a:rPr kumimoji="1" lang="ja-JP" altLang="en-US" dirty="0" smtClean="0"/>
              <a:t>第</a:t>
            </a:r>
            <a:r>
              <a:rPr kumimoji="1" lang="en-US" altLang="ja-JP" dirty="0" smtClean="0"/>
              <a:t>III</a:t>
            </a:r>
            <a:r>
              <a:rPr kumimoji="1" lang="ja-JP" altLang="en-US" dirty="0" smtClean="0"/>
              <a:t>部の対象</a:t>
            </a:r>
          </a:p>
          <a:p>
            <a:pPr lvl="2"/>
            <a:r>
              <a:rPr lang="ja-JP" altLang="en-US" dirty="0"/>
              <a:t>機械</a:t>
            </a:r>
            <a:r>
              <a:rPr lang="ja-JP" altLang="en-US" dirty="0" smtClean="0"/>
              <a:t>判読性の高いデータを作成・整形しようとする人</a:t>
            </a:r>
            <a:r>
              <a:rPr lang="ja-JP" altLang="en-US"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dirty="0"/>
          </a:p>
        </p:txBody>
      </p:sp>
      <p:sp>
        <p:nvSpPr>
          <p:cNvPr id="5" name="正方形/長方形 4"/>
          <p:cNvSpPr/>
          <p:nvPr/>
        </p:nvSpPr>
        <p:spPr bwMode="auto">
          <a:xfrm>
            <a:off x="4873402" y="1590728"/>
            <a:ext cx="4760117" cy="2791097"/>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5800952" y="1771337"/>
            <a:ext cx="949065"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7" name="正方形/長方形 6"/>
          <p:cNvSpPr/>
          <p:nvPr/>
        </p:nvSpPr>
        <p:spPr bwMode="auto">
          <a:xfrm>
            <a:off x="5818377" y="2414807"/>
            <a:ext cx="3583917" cy="67823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pic>
        <p:nvPicPr>
          <p:cNvPr id="8" name="Picture 2" descr="C:\Users\shindo\Pictures\materials\t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918" y="1915512"/>
            <a:ext cx="609184" cy="741673"/>
          </a:xfrm>
          <a:prstGeom prst="rect">
            <a:avLst/>
          </a:prstGeom>
          <a:noFill/>
          <a:extLst>
            <a:ext uri="{909E8E84-426E-40DD-AFC4-6F175D3DCCD1}">
              <a14:hiddenFill xmlns:a14="http://schemas.microsoft.com/office/drawing/2010/main">
                <a:solidFill>
                  <a:srgbClr val="FFFFFF"/>
                </a:solidFill>
              </a14:hiddenFill>
            </a:ext>
          </a:extLst>
        </p:spPr>
      </p:pic>
      <p:sp>
        <p:nvSpPr>
          <p:cNvPr id="9" name="フローチャート : 書類 5"/>
          <p:cNvSpPr/>
          <p:nvPr/>
        </p:nvSpPr>
        <p:spPr bwMode="auto">
          <a:xfrm>
            <a:off x="5992823"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sp>
        <p:nvSpPr>
          <p:cNvPr id="10" name="テキスト ボックス 9"/>
          <p:cNvSpPr txBox="1"/>
          <p:nvPr/>
        </p:nvSpPr>
        <p:spPr>
          <a:xfrm>
            <a:off x="4950012" y="3079282"/>
            <a:ext cx="1076627"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p>
        </p:txBody>
      </p:sp>
      <p:sp>
        <p:nvSpPr>
          <p:cNvPr id="11" name="フローチャート : 書類 9"/>
          <p:cNvSpPr/>
          <p:nvPr/>
        </p:nvSpPr>
        <p:spPr bwMode="auto">
          <a:xfrm>
            <a:off x="7013357"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sp>
        <p:nvSpPr>
          <p:cNvPr id="12" name="フローチャート : 書類 10"/>
          <p:cNvSpPr/>
          <p:nvPr/>
        </p:nvSpPr>
        <p:spPr bwMode="auto">
          <a:xfrm>
            <a:off x="8175597"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graphicFrame>
        <p:nvGraphicFramePr>
          <p:cNvPr id="13" name="オブジェクト 12"/>
          <p:cNvGraphicFramePr>
            <a:graphicFrameLocks noChangeAspect="1"/>
          </p:cNvGraphicFramePr>
          <p:nvPr>
            <p:extLst/>
          </p:nvPr>
        </p:nvGraphicFramePr>
        <p:xfrm>
          <a:off x="5136691" y="1894353"/>
          <a:ext cx="334859" cy="520455"/>
        </p:xfrm>
        <a:graphic>
          <a:graphicData uri="http://schemas.openxmlformats.org/presentationml/2006/ole">
            <mc:AlternateContent xmlns:mc="http://schemas.openxmlformats.org/markup-compatibility/2006">
              <mc:Choice xmlns:v="urn:schemas-microsoft-com:vml" Requires="v">
                <p:oleObj spid="_x0000_s1086" name="Visio" r:id="rId4" imgW="593750" imgH="773887" progId="Visio.Drawing.11">
                  <p:embed/>
                </p:oleObj>
              </mc:Choice>
              <mc:Fallback>
                <p:oleObj name="Visio" r:id="rId4"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691" y="1894353"/>
                        <a:ext cx="334859" cy="520455"/>
                      </a:xfrm>
                      <a:prstGeom prst="rect">
                        <a:avLst/>
                      </a:prstGeom>
                      <a:noFill/>
                      <a:ln>
                        <a:noFill/>
                      </a:ln>
                      <a:effectLst/>
                    </p:spPr>
                  </p:pic>
                </p:oleObj>
              </mc:Fallback>
            </mc:AlternateContent>
          </a:graphicData>
        </a:graphic>
      </p:graphicFrame>
      <p:sp>
        <p:nvSpPr>
          <p:cNvPr id="14" name="右矢印 13"/>
          <p:cNvSpPr/>
          <p:nvPr/>
        </p:nvSpPr>
        <p:spPr bwMode="auto">
          <a:xfrm>
            <a:off x="5466570" y="1930653"/>
            <a:ext cx="562909" cy="440369"/>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下矢印 14"/>
          <p:cNvSpPr/>
          <p:nvPr/>
        </p:nvSpPr>
        <p:spPr bwMode="auto">
          <a:xfrm>
            <a:off x="7091062" y="3529742"/>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16" name="テキスト ボックス 15"/>
          <p:cNvSpPr txBox="1"/>
          <p:nvPr/>
        </p:nvSpPr>
        <p:spPr>
          <a:xfrm>
            <a:off x="5366242" y="1847013"/>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sp>
        <p:nvSpPr>
          <p:cNvPr id="17" name="テキスト ボックス 16"/>
          <p:cNvSpPr txBox="1"/>
          <p:nvPr/>
        </p:nvSpPr>
        <p:spPr>
          <a:xfrm>
            <a:off x="6337317" y="2557126"/>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整形</a:t>
            </a:r>
          </a:p>
        </p:txBody>
      </p:sp>
      <p:sp>
        <p:nvSpPr>
          <p:cNvPr id="18" name="テキスト ボックス 17"/>
          <p:cNvSpPr txBox="1"/>
          <p:nvPr/>
        </p:nvSpPr>
        <p:spPr>
          <a:xfrm>
            <a:off x="7437359" y="359415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graphicFrame>
        <p:nvGraphicFramePr>
          <p:cNvPr id="19" name="オブジェクト 18"/>
          <p:cNvGraphicFramePr>
            <a:graphicFrameLocks noChangeAspect="1"/>
          </p:cNvGraphicFramePr>
          <p:nvPr>
            <p:extLst/>
          </p:nvPr>
        </p:nvGraphicFramePr>
        <p:xfrm>
          <a:off x="7109907" y="1835657"/>
          <a:ext cx="334859" cy="520455"/>
        </p:xfrm>
        <a:graphic>
          <a:graphicData uri="http://schemas.openxmlformats.org/presentationml/2006/ole">
            <mc:AlternateContent xmlns:mc="http://schemas.openxmlformats.org/markup-compatibility/2006">
              <mc:Choice xmlns:v="urn:schemas-microsoft-com:vml" Requires="v">
                <p:oleObj spid="_x0000_s1087" name="Visio" r:id="rId6" imgW="593750" imgH="773887" progId="Visio.Drawing.11">
                  <p:embed/>
                </p:oleObj>
              </mc:Choice>
              <mc:Fallback>
                <p:oleObj name="Visio" r:id="rId6"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907" y="1835657"/>
                        <a:ext cx="334859" cy="5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下矢印 19"/>
          <p:cNvSpPr/>
          <p:nvPr/>
        </p:nvSpPr>
        <p:spPr bwMode="auto">
          <a:xfrm>
            <a:off x="7082668" y="2414808"/>
            <a:ext cx="389336" cy="552506"/>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21" name="テキスト ボックス 20"/>
          <p:cNvSpPr txBox="1"/>
          <p:nvPr/>
        </p:nvSpPr>
        <p:spPr>
          <a:xfrm>
            <a:off x="7391759" y="249673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pic>
        <p:nvPicPr>
          <p:cNvPr id="22" name="Picture 2" descr="FieldSerevr2_002a"/>
          <p:cNvPicPr>
            <a:picLocks noChangeAspect="1" noChangeArrowheads="1"/>
          </p:cNvPicPr>
          <p:nvPr/>
        </p:nvPicPr>
        <p:blipFill>
          <a:blip r:embed="rId7" cstate="print"/>
          <a:srcRect/>
          <a:stretch>
            <a:fillRect/>
          </a:stretch>
        </p:blipFill>
        <p:spPr bwMode="auto">
          <a:xfrm>
            <a:off x="8007682" y="1768660"/>
            <a:ext cx="380999" cy="603023"/>
          </a:xfrm>
          <a:prstGeom prst="rect">
            <a:avLst/>
          </a:prstGeom>
          <a:ln>
            <a:noFill/>
          </a:ln>
          <a:effectLst>
            <a:softEdge rad="112500"/>
          </a:effectLst>
        </p:spPr>
      </p:pic>
      <p:pic>
        <p:nvPicPr>
          <p:cNvPr id="23" name="図 4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0655" y="1757288"/>
            <a:ext cx="429766" cy="51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p:cNvSpPr txBox="1"/>
          <p:nvPr/>
        </p:nvSpPr>
        <p:spPr>
          <a:xfrm>
            <a:off x="8107466" y="1590727"/>
            <a:ext cx="566377"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センサ</a:t>
            </a:r>
          </a:p>
        </p:txBody>
      </p:sp>
      <p:sp>
        <p:nvSpPr>
          <p:cNvPr id="25" name="テキスト ボックス 24"/>
          <p:cNvSpPr txBox="1"/>
          <p:nvPr/>
        </p:nvSpPr>
        <p:spPr>
          <a:xfrm>
            <a:off x="8536267" y="2529384"/>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生成</a:t>
            </a:r>
          </a:p>
        </p:txBody>
      </p:sp>
      <p:graphicFrame>
        <p:nvGraphicFramePr>
          <p:cNvPr id="26" name="オブジェクト 25"/>
          <p:cNvGraphicFramePr>
            <a:graphicFrameLocks noChangeAspect="1"/>
          </p:cNvGraphicFramePr>
          <p:nvPr>
            <p:extLst/>
          </p:nvPr>
        </p:nvGraphicFramePr>
        <p:xfrm>
          <a:off x="8244908" y="3910312"/>
          <a:ext cx="418126" cy="638012"/>
        </p:xfrm>
        <a:graphic>
          <a:graphicData uri="http://schemas.openxmlformats.org/presentationml/2006/ole">
            <mc:AlternateContent xmlns:mc="http://schemas.openxmlformats.org/markup-compatibility/2006">
              <mc:Choice xmlns:v="urn:schemas-microsoft-com:vml" Requires="v">
                <p:oleObj spid="_x0000_s1088" name="Visio" r:id="rId9" imgW="741578" imgH="947623" progId="Visio.Drawing.11">
                  <p:embed/>
                </p:oleObj>
              </mc:Choice>
              <mc:Fallback>
                <p:oleObj name="Visio" r:id="rId9"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4908" y="3910312"/>
                        <a:ext cx="418126"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オブジェクト 26"/>
          <p:cNvGraphicFramePr>
            <a:graphicFrameLocks noChangeAspect="1"/>
          </p:cNvGraphicFramePr>
          <p:nvPr>
            <p:extLst/>
          </p:nvPr>
        </p:nvGraphicFramePr>
        <p:xfrm>
          <a:off x="6083975" y="3910312"/>
          <a:ext cx="418125" cy="638012"/>
        </p:xfrm>
        <a:graphic>
          <a:graphicData uri="http://schemas.openxmlformats.org/presentationml/2006/ole">
            <mc:AlternateContent xmlns:mc="http://schemas.openxmlformats.org/markup-compatibility/2006">
              <mc:Choice xmlns:v="urn:schemas-microsoft-com:vml" Requires="v">
                <p:oleObj spid="_x0000_s1089" name="Visio" r:id="rId11" imgW="741578" imgH="947623" progId="Visio.Drawing.11">
                  <p:embed/>
                </p:oleObj>
              </mc:Choice>
              <mc:Fallback>
                <p:oleObj name="Visio" r:id="rId11"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3975" y="3910312"/>
                        <a:ext cx="418125"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オブジェクト 27"/>
          <p:cNvGraphicFramePr>
            <a:graphicFrameLocks noChangeAspect="1"/>
          </p:cNvGraphicFramePr>
          <p:nvPr>
            <p:extLst/>
          </p:nvPr>
        </p:nvGraphicFramePr>
        <p:xfrm>
          <a:off x="7112509" y="3917545"/>
          <a:ext cx="418125" cy="638012"/>
        </p:xfrm>
        <a:graphic>
          <a:graphicData uri="http://schemas.openxmlformats.org/presentationml/2006/ole">
            <mc:AlternateContent xmlns:mc="http://schemas.openxmlformats.org/markup-compatibility/2006">
              <mc:Choice xmlns:v="urn:schemas-microsoft-com:vml" Requires="v">
                <p:oleObj spid="_x0000_s1090" name="Visio" r:id="rId12" imgW="741578" imgH="947623" progId="Visio.Drawing.11">
                  <p:embed/>
                </p:oleObj>
              </mc:Choice>
              <mc:Fallback>
                <p:oleObj name="Visio" r:id="rId12"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2509" y="3917545"/>
                        <a:ext cx="418125"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テキスト ボックス 28"/>
          <p:cNvSpPr txBox="1"/>
          <p:nvPr/>
        </p:nvSpPr>
        <p:spPr>
          <a:xfrm>
            <a:off x="5029534" y="4011027"/>
            <a:ext cx="1045631" cy="383170"/>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b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サイトなど</a:t>
            </a:r>
          </a:p>
        </p:txBody>
      </p:sp>
      <p:graphicFrame>
        <p:nvGraphicFramePr>
          <p:cNvPr id="30" name="オブジェクト 29"/>
          <p:cNvGraphicFramePr>
            <a:graphicFrameLocks noChangeAspect="1"/>
          </p:cNvGraphicFramePr>
          <p:nvPr>
            <p:extLst/>
          </p:nvPr>
        </p:nvGraphicFramePr>
        <p:xfrm>
          <a:off x="7091062" y="4996777"/>
          <a:ext cx="334859" cy="520455"/>
        </p:xfrm>
        <a:graphic>
          <a:graphicData uri="http://schemas.openxmlformats.org/presentationml/2006/ole">
            <mc:AlternateContent xmlns:mc="http://schemas.openxmlformats.org/markup-compatibility/2006">
              <mc:Choice xmlns:v="urn:schemas-microsoft-com:vml" Requires="v">
                <p:oleObj spid="_x0000_s1091" name="Visio" r:id="rId13" imgW="593750" imgH="773887" progId="Visio.Drawing.11">
                  <p:embed/>
                </p:oleObj>
              </mc:Choice>
              <mc:Fallback>
                <p:oleObj name="Visio" r:id="rId13"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062" y="4996777"/>
                        <a:ext cx="334859" cy="5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上矢印 30"/>
          <p:cNvSpPr/>
          <p:nvPr/>
        </p:nvSpPr>
        <p:spPr bwMode="auto">
          <a:xfrm>
            <a:off x="7107848" y="4596200"/>
            <a:ext cx="308113" cy="387803"/>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32" name="テキスト ボックス 31"/>
          <p:cNvSpPr txBox="1"/>
          <p:nvPr/>
        </p:nvSpPr>
        <p:spPr>
          <a:xfrm>
            <a:off x="7843329" y="4876560"/>
            <a:ext cx="1349160" cy="243166"/>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編集・加工・改変等</a:t>
            </a:r>
          </a:p>
        </p:txBody>
      </p:sp>
      <p:sp>
        <p:nvSpPr>
          <p:cNvPr id="33" name="テキスト ボックス 32"/>
          <p:cNvSpPr txBox="1"/>
          <p:nvPr/>
        </p:nvSpPr>
        <p:spPr>
          <a:xfrm>
            <a:off x="8773300" y="3093237"/>
            <a:ext cx="698739" cy="383170"/>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a:t>
            </a:r>
          </a:p>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対象範囲</a:t>
            </a:r>
          </a:p>
        </p:txBody>
      </p:sp>
      <p:sp>
        <p:nvSpPr>
          <p:cNvPr id="34" name="テキスト ボックス 33"/>
          <p:cNvSpPr txBox="1"/>
          <p:nvPr/>
        </p:nvSpPr>
        <p:spPr>
          <a:xfrm>
            <a:off x="8563111" y="4374377"/>
            <a:ext cx="1070409" cy="383170"/>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a:t>
            </a:r>
          </a:p>
          <a:p>
            <a:pPr algn="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対象範囲</a:t>
            </a:r>
          </a:p>
        </p:txBody>
      </p:sp>
      <p:sp>
        <p:nvSpPr>
          <p:cNvPr id="35" name="下矢印 34"/>
          <p:cNvSpPr/>
          <p:nvPr/>
        </p:nvSpPr>
        <p:spPr bwMode="auto">
          <a:xfrm>
            <a:off x="6080816" y="2575705"/>
            <a:ext cx="389336" cy="372332"/>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6" name="下矢印 35"/>
          <p:cNvSpPr/>
          <p:nvPr/>
        </p:nvSpPr>
        <p:spPr bwMode="auto">
          <a:xfrm>
            <a:off x="8244908" y="2414808"/>
            <a:ext cx="389336" cy="57146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7" name="下矢印 36"/>
          <p:cNvSpPr/>
          <p:nvPr/>
        </p:nvSpPr>
        <p:spPr bwMode="auto">
          <a:xfrm>
            <a:off x="6063842" y="3544661"/>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8" name="下矢印 37"/>
          <p:cNvSpPr/>
          <p:nvPr/>
        </p:nvSpPr>
        <p:spPr bwMode="auto">
          <a:xfrm>
            <a:off x="8244908" y="3560372"/>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9" name="テキスト ボックス 38"/>
          <p:cNvSpPr txBox="1"/>
          <p:nvPr/>
        </p:nvSpPr>
        <p:spPr>
          <a:xfrm>
            <a:off x="6470152" y="357547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sp>
        <p:nvSpPr>
          <p:cNvPr id="40" name="テキスト ボックス 39"/>
          <p:cNvSpPr txBox="1"/>
          <p:nvPr/>
        </p:nvSpPr>
        <p:spPr>
          <a:xfrm>
            <a:off x="8654924" y="3617985"/>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sp>
        <p:nvSpPr>
          <p:cNvPr id="41" name="上矢印 40"/>
          <p:cNvSpPr/>
          <p:nvPr/>
        </p:nvSpPr>
        <p:spPr bwMode="auto">
          <a:xfrm rot="18832995">
            <a:off x="6557425" y="4514822"/>
            <a:ext cx="305429" cy="638609"/>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42" name="上矢印 41"/>
          <p:cNvSpPr/>
          <p:nvPr/>
        </p:nvSpPr>
        <p:spPr bwMode="auto">
          <a:xfrm rot="2827930">
            <a:off x="7736214" y="4422673"/>
            <a:ext cx="305429" cy="734856"/>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55195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第</a:t>
            </a:r>
            <a:r>
              <a:rPr lang="en-US" altLang="ja-JP" dirty="0"/>
              <a:t>1</a:t>
            </a:r>
            <a:r>
              <a:rPr lang="ja-JP" altLang="en-US" dirty="0"/>
              <a:t>章 はじめに</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本書の概要</a:t>
            </a:r>
          </a:p>
          <a:p>
            <a:pPr marL="698500" lvl="1" indent="-342900">
              <a:buFont typeface="+mj-lt"/>
              <a:buAutoNum type="arabicPeriod"/>
            </a:pPr>
            <a:r>
              <a:rPr lang="ja-JP" altLang="en-US" dirty="0"/>
              <a:t>本書の</a:t>
            </a:r>
            <a:r>
              <a:rPr lang="ja-JP" altLang="en-US" dirty="0" smtClean="0"/>
              <a:t>目的</a:t>
            </a:r>
          </a:p>
          <a:p>
            <a:pPr lvl="2"/>
            <a:r>
              <a:rPr lang="ja-JP" altLang="en-US" dirty="0" smtClean="0"/>
              <a:t>前頁の通り。</a:t>
            </a:r>
          </a:p>
          <a:p>
            <a:pPr marL="698500" lvl="1" indent="-342900">
              <a:buFont typeface="+mj-lt"/>
              <a:buAutoNum type="arabicPeriod"/>
            </a:pPr>
            <a:r>
              <a:rPr kumimoji="1" lang="ja-JP" altLang="en-US" dirty="0"/>
              <a:t>本書の対象</a:t>
            </a:r>
            <a:r>
              <a:rPr kumimoji="1" lang="ja-JP" altLang="en-US" dirty="0" smtClean="0"/>
              <a:t>読者</a:t>
            </a:r>
          </a:p>
          <a:p>
            <a:pPr lvl="2"/>
            <a:r>
              <a:rPr kumimoji="1" lang="ja-JP" altLang="en-US" dirty="0" smtClean="0"/>
              <a:t>オープンデータを公開するまでの流れから、各部ごとの対象読書を示す。</a:t>
            </a:r>
          </a:p>
          <a:p>
            <a:pPr marL="698500" lvl="1" indent="-342900">
              <a:buFont typeface="+mj-lt"/>
              <a:buAutoNum type="arabicPeriod"/>
            </a:pPr>
            <a:r>
              <a:rPr lang="ja-JP" altLang="en-US" dirty="0"/>
              <a:t>本書の</a:t>
            </a:r>
            <a:r>
              <a:rPr lang="ja-JP" altLang="en-US" dirty="0" smtClean="0"/>
              <a:t>構成</a:t>
            </a:r>
          </a:p>
          <a:p>
            <a:pPr lvl="2"/>
            <a:r>
              <a:rPr lang="ja-JP" altLang="en-US" dirty="0"/>
              <a:t>章</a:t>
            </a:r>
            <a:r>
              <a:rPr lang="ja-JP" altLang="en-US" dirty="0" smtClean="0"/>
              <a:t>ごとの構成（前述の通り）と、知りたい内容ごとに参照すべき章を示す。</a:t>
            </a:r>
          </a:p>
          <a:p>
            <a:pPr marL="698500" lvl="1" indent="-342900">
              <a:buFont typeface="+mj-lt"/>
              <a:buAutoNum type="arabicPeriod"/>
            </a:pPr>
            <a:r>
              <a:rPr kumimoji="1" lang="ja-JP" altLang="en-US" dirty="0"/>
              <a:t>用語</a:t>
            </a:r>
            <a:r>
              <a:rPr kumimoji="1" lang="ja-JP" altLang="en-US" dirty="0" smtClean="0"/>
              <a:t>定義</a:t>
            </a:r>
          </a:p>
          <a:p>
            <a:pPr lvl="2"/>
            <a:r>
              <a:rPr lang="ja-JP" altLang="en-US" dirty="0"/>
              <a:t>本</a:t>
            </a:r>
            <a:r>
              <a:rPr lang="ja-JP" altLang="en-US" dirty="0" smtClean="0"/>
              <a:t>書が利用する用語を定義する。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7</a:t>
            </a:fld>
            <a:endParaRPr lang="en-US" altLang="ja-JP" dirty="0"/>
          </a:p>
        </p:txBody>
      </p:sp>
    </p:spTree>
    <p:extLst>
      <p:ext uri="{BB962C8B-B14F-4D97-AF65-F5344CB8AC3E}">
        <p14:creationId xmlns:p14="http://schemas.microsoft.com/office/powerpoint/2010/main" val="4193917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2</a:t>
            </a:r>
            <a:r>
              <a:rPr lang="ja-JP" altLang="en-US" dirty="0" smtClean="0"/>
              <a:t>章 オープンデータの動向と意義</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本章の概要</a:t>
            </a:r>
          </a:p>
          <a:p>
            <a:pPr marL="663670" lvl="1" indent="-457200">
              <a:buFont typeface="+mj-lt"/>
              <a:buAutoNum type="arabicPeriod"/>
            </a:pPr>
            <a:r>
              <a:rPr lang="ja-JP" altLang="en-US" dirty="0" smtClean="0"/>
              <a:t>オープンデータ</a:t>
            </a:r>
            <a:r>
              <a:rPr lang="ja-JP" altLang="en-US" dirty="0"/>
              <a:t>に関する主な</a:t>
            </a:r>
            <a:r>
              <a:rPr lang="ja-JP" altLang="en-US" dirty="0" smtClean="0"/>
              <a:t>動向</a:t>
            </a:r>
          </a:p>
          <a:p>
            <a:pPr lvl="2"/>
            <a:r>
              <a:rPr lang="ja-JP" altLang="en-US" dirty="0"/>
              <a:t>日本</a:t>
            </a:r>
            <a:r>
              <a:rPr lang="ja-JP" altLang="en-US" dirty="0" smtClean="0"/>
              <a:t>政府・地方公共団体・海外でのオープンデータに関する取組を、それぞれ紹介する。</a:t>
            </a:r>
            <a:endParaRPr lang="en-US" altLang="ja-JP" dirty="0" smtClean="0"/>
          </a:p>
          <a:p>
            <a:pPr marL="663670" lvl="1" indent="-457200">
              <a:buFont typeface="+mj-lt"/>
              <a:buAutoNum type="arabicPeriod"/>
            </a:pPr>
            <a:r>
              <a:rPr lang="ja-JP" altLang="en-US" dirty="0" smtClean="0"/>
              <a:t>オープンデータの</a:t>
            </a:r>
            <a:r>
              <a:rPr lang="ja-JP" altLang="en-US" dirty="0"/>
              <a:t>意義</a:t>
            </a:r>
          </a:p>
          <a:p>
            <a:pPr lvl="2"/>
            <a:r>
              <a:rPr lang="ja-JP" altLang="en-US" dirty="0"/>
              <a:t>「電子行政オープンデータ戦略」及び「二次利用の促進のための府省のデータ公開に関する基本的考え方（ガイドライン）」の記述より、</a:t>
            </a:r>
            <a:r>
              <a:rPr lang="ja-JP" altLang="en-US" dirty="0" smtClean="0"/>
              <a:t>オープンデータの</a:t>
            </a:r>
            <a:r>
              <a:rPr lang="ja-JP" altLang="en-US" dirty="0"/>
              <a:t>意義を示す。</a:t>
            </a:r>
          </a:p>
          <a:p>
            <a:pPr marL="663670" lvl="1" indent="-457200">
              <a:buFont typeface="+mj-lt"/>
              <a:buAutoNum type="arabicPeriod"/>
            </a:pPr>
            <a:r>
              <a:rPr kumimoji="1" lang="ja-JP" altLang="en-US" dirty="0" smtClean="0"/>
              <a:t>本書におけるオープンデータの定義</a:t>
            </a:r>
          </a:p>
          <a:p>
            <a:pPr lvl="2"/>
            <a:r>
              <a:rPr lang="ja-JP" altLang="en-US" dirty="0" smtClean="0"/>
              <a:t>「</a:t>
            </a:r>
            <a:r>
              <a:rPr lang="en-US" altLang="ja-JP" dirty="0" smtClean="0"/>
              <a:t>5</a:t>
            </a:r>
            <a:r>
              <a:rPr lang="ja-JP" altLang="en-US" dirty="0" smtClean="0"/>
              <a:t>★</a:t>
            </a:r>
            <a:r>
              <a:rPr lang="en-US" altLang="ja-JP" dirty="0" smtClean="0"/>
              <a:t>Open Data</a:t>
            </a:r>
            <a:r>
              <a:rPr lang="ja-JP" altLang="en-US" dirty="0" smtClean="0"/>
              <a:t>」や「電子行政オープンデータ戦略」、「</a:t>
            </a:r>
            <a:r>
              <a:rPr lang="ja-JP" altLang="en-US" dirty="0"/>
              <a:t>電子行政オープンデータ推進のためのロードマップ」</a:t>
            </a:r>
            <a:r>
              <a:rPr lang="ja-JP" altLang="en-US" dirty="0" smtClean="0"/>
              <a:t>に記述に基づき</a:t>
            </a:r>
            <a:r>
              <a:rPr lang="ja-JP" altLang="en-US" dirty="0"/>
              <a:t>、</a:t>
            </a:r>
            <a:r>
              <a:rPr lang="ja-JP" altLang="en-US" dirty="0" smtClean="0"/>
              <a:t>オープンデータを以下のように定義する。</a:t>
            </a:r>
          </a:p>
          <a:p>
            <a:pPr lvl="3"/>
            <a:r>
              <a:rPr lang="ja-JP" altLang="en-US" dirty="0"/>
              <a:t>「オープンデータ」とは、「営利目的も含めた二次利用が可能な利用ルールで公開」された、「機械判読に適したデータ形式のデータ」である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dirty="0"/>
          </a:p>
        </p:txBody>
      </p:sp>
    </p:spTree>
    <p:extLst>
      <p:ext uri="{BB962C8B-B14F-4D97-AF65-F5344CB8AC3E}">
        <p14:creationId xmlns:p14="http://schemas.microsoft.com/office/powerpoint/2010/main" val="174139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章 オープンデータの作成・公開手順 </a:t>
            </a:r>
            <a:endParaRPr kumimoji="1" lang="ja-JP" altLang="en-US" dirty="0"/>
          </a:p>
        </p:txBody>
      </p:sp>
      <p:sp>
        <p:nvSpPr>
          <p:cNvPr id="3" name="コンテンツ プレースホルダー 2"/>
          <p:cNvSpPr>
            <a:spLocks noGrp="1"/>
          </p:cNvSpPr>
          <p:nvPr>
            <p:ph idx="1"/>
          </p:nvPr>
        </p:nvSpPr>
        <p:spPr>
          <a:xfrm>
            <a:off x="351414" y="1143000"/>
            <a:ext cx="9349326" cy="1037226"/>
          </a:xfrm>
        </p:spPr>
        <p:txBody>
          <a:bodyPr>
            <a:normAutofit fontScale="92500"/>
          </a:bodyPr>
          <a:lstStyle/>
          <a:p>
            <a:r>
              <a:rPr kumimoji="1" lang="ja-JP" altLang="en-US" dirty="0" smtClean="0"/>
              <a:t>本章の概要</a:t>
            </a:r>
          </a:p>
          <a:p>
            <a:pPr lvl="1"/>
            <a:r>
              <a:rPr lang="ja-JP" altLang="en-US" dirty="0"/>
              <a:t>オープンデータの作成・公開手順を</a:t>
            </a:r>
            <a:r>
              <a:rPr lang="ja-JP" altLang="en-US" dirty="0" smtClean="0"/>
              <a:t>、以下の</a:t>
            </a:r>
            <a:r>
              <a:rPr lang="en-US" altLang="ja-JP" dirty="0" smtClean="0"/>
              <a:t>6</a:t>
            </a:r>
            <a:r>
              <a:rPr lang="ja-JP" altLang="en-US" dirty="0" err="1"/>
              <a:t>つの</a:t>
            </a:r>
            <a:r>
              <a:rPr lang="ja-JP" altLang="en-US" dirty="0"/>
              <a:t>ステップに分けて解説する</a:t>
            </a:r>
            <a:r>
              <a:rPr lang="ja-JP" altLang="en-US" dirty="0" smtClean="0"/>
              <a:t>。</a:t>
            </a:r>
          </a:p>
          <a:p>
            <a:pPr lvl="2"/>
            <a:r>
              <a:rPr lang="ja-JP" altLang="en-US" dirty="0" smtClean="0"/>
              <a:t>サーバ</a:t>
            </a:r>
            <a:r>
              <a:rPr lang="ja-JP" altLang="en-US" dirty="0"/>
              <a:t>の処理</a:t>
            </a:r>
            <a:r>
              <a:rPr lang="ja-JP" altLang="en-US" dirty="0" smtClean="0"/>
              <a:t>能力、データ</a:t>
            </a:r>
            <a:r>
              <a:rPr lang="ja-JP" altLang="en-US" dirty="0"/>
              <a:t>の</a:t>
            </a:r>
            <a:r>
              <a:rPr lang="ja-JP" altLang="en-US" dirty="0" smtClean="0"/>
              <a:t>信頼性、</a:t>
            </a:r>
            <a:r>
              <a:rPr lang="ja-JP" altLang="en-US" dirty="0"/>
              <a:t>プライバシー・匿名化</a:t>
            </a:r>
            <a:r>
              <a:rPr lang="ja-JP" altLang="en-US" dirty="0" smtClean="0"/>
              <a:t>等、それぞれのステップにおける留意点も示す。</a:t>
            </a:r>
          </a:p>
          <a:p>
            <a:pPr lvl="3"/>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dirty="0"/>
          </a:p>
        </p:txBody>
      </p:sp>
      <p:sp>
        <p:nvSpPr>
          <p:cNvPr id="5" name="角丸四角形 4"/>
          <p:cNvSpPr/>
          <p:nvPr/>
        </p:nvSpPr>
        <p:spPr bwMode="auto">
          <a:xfrm>
            <a:off x="408677" y="3263677"/>
            <a:ext cx="9440867"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角丸四角形 5"/>
          <p:cNvSpPr/>
          <p:nvPr/>
        </p:nvSpPr>
        <p:spPr bwMode="auto">
          <a:xfrm>
            <a:off x="193299" y="3083895"/>
            <a:ext cx="1690514"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現状把握</a:t>
            </a:r>
          </a:p>
        </p:txBody>
      </p:sp>
      <p:cxnSp>
        <p:nvCxnSpPr>
          <p:cNvPr id="7" name="直線矢印コネクタ 6"/>
          <p:cNvCxnSpPr>
            <a:stCxn id="6" idx="2"/>
            <a:endCxn id="6" idx="2"/>
          </p:cNvCxnSpPr>
          <p:nvPr/>
        </p:nvCxnSpPr>
        <p:spPr bwMode="auto">
          <a:xfrm>
            <a:off x="1038556" y="3443459"/>
            <a:ext cx="0" cy="0"/>
          </a:xfrm>
          <a:prstGeom prst="straightConnector1">
            <a:avLst/>
          </a:prstGeom>
          <a:solidFill>
            <a:schemeClr val="accent1"/>
          </a:solidFill>
          <a:ln w="12700" cap="sq" cmpd="sng" algn="ctr">
            <a:solidFill>
              <a:srgbClr val="C00000"/>
            </a:solidFill>
            <a:prstDash val="solid"/>
            <a:round/>
            <a:headEnd type="none" w="sm" len="sm"/>
            <a:tailEnd type="arrow"/>
          </a:ln>
          <a:effectLst/>
        </p:spPr>
      </p:cxnSp>
      <p:sp>
        <p:nvSpPr>
          <p:cNvPr id="8" name="角丸四角形 7"/>
          <p:cNvSpPr/>
          <p:nvPr/>
        </p:nvSpPr>
        <p:spPr bwMode="auto">
          <a:xfrm>
            <a:off x="899723" y="3632301"/>
            <a:ext cx="1237676"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形式</a:t>
            </a:r>
          </a:p>
        </p:txBody>
      </p:sp>
      <p:sp>
        <p:nvSpPr>
          <p:cNvPr id="9" name="角丸四角形 8"/>
          <p:cNvSpPr/>
          <p:nvPr/>
        </p:nvSpPr>
        <p:spPr bwMode="auto">
          <a:xfrm>
            <a:off x="408677" y="2300082"/>
            <a:ext cx="9440867" cy="719128"/>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オープンデータの作成・公開を推進するための横断的組織を設立する。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以降の活動は、この推進組織が中心となって進める。</a:t>
            </a:r>
          </a:p>
        </p:txBody>
      </p:sp>
      <p:sp>
        <p:nvSpPr>
          <p:cNvPr id="10" name="角丸四角形 9"/>
          <p:cNvSpPr/>
          <p:nvPr/>
        </p:nvSpPr>
        <p:spPr bwMode="auto">
          <a:xfrm>
            <a:off x="187408" y="2180226"/>
            <a:ext cx="4497872"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オープンデータ推進組織の設立</a:t>
            </a:r>
          </a:p>
        </p:txBody>
      </p:sp>
      <p:cxnSp>
        <p:nvCxnSpPr>
          <p:cNvPr id="11" name="直線矢印コネクタ 10"/>
          <p:cNvCxnSpPr>
            <a:stCxn id="9" idx="2"/>
            <a:endCxn id="5" idx="0"/>
          </p:cNvCxnSpPr>
          <p:nvPr/>
        </p:nvCxnSpPr>
        <p:spPr bwMode="auto">
          <a:xfrm>
            <a:off x="5129111" y="3019210"/>
            <a:ext cx="0" cy="244467"/>
          </a:xfrm>
          <a:prstGeom prst="straightConnector1">
            <a:avLst/>
          </a:prstGeom>
          <a:solidFill>
            <a:schemeClr val="accent1"/>
          </a:solidFill>
          <a:ln w="19050" cap="sq" cmpd="sng" algn="ctr">
            <a:solidFill>
              <a:srgbClr val="C00000"/>
            </a:solidFill>
            <a:prstDash val="solid"/>
            <a:round/>
            <a:headEnd type="none" w="sm" len="sm"/>
            <a:tailEnd type="arrow"/>
          </a:ln>
          <a:effectLst/>
        </p:spPr>
      </p:cxnSp>
      <p:sp>
        <p:nvSpPr>
          <p:cNvPr id="12" name="角丸四角形 11"/>
          <p:cNvSpPr/>
          <p:nvPr/>
        </p:nvSpPr>
        <p:spPr bwMode="auto">
          <a:xfrm>
            <a:off x="2579609" y="3632301"/>
            <a:ext cx="1237676"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管理者</a:t>
            </a:r>
          </a:p>
        </p:txBody>
      </p:sp>
      <p:sp>
        <p:nvSpPr>
          <p:cNvPr id="13" name="角丸四角形 12"/>
          <p:cNvSpPr/>
          <p:nvPr/>
        </p:nvSpPr>
        <p:spPr bwMode="auto">
          <a:xfrm>
            <a:off x="4200008" y="3632301"/>
            <a:ext cx="1512249"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更新頻度</a:t>
            </a:r>
          </a:p>
        </p:txBody>
      </p:sp>
      <p:sp>
        <p:nvSpPr>
          <p:cNvPr id="14" name="角丸四角形 13"/>
          <p:cNvSpPr/>
          <p:nvPr/>
        </p:nvSpPr>
        <p:spPr bwMode="auto">
          <a:xfrm>
            <a:off x="408677" y="4402297"/>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オープンデータとする対象のデータと手法を明確にし、マイルストーンと計画を立案する。</a:t>
            </a:r>
          </a:p>
        </p:txBody>
      </p:sp>
      <p:sp>
        <p:nvSpPr>
          <p:cNvPr id="15" name="角丸四角形 14"/>
          <p:cNvSpPr/>
          <p:nvPr/>
        </p:nvSpPr>
        <p:spPr bwMode="auto">
          <a:xfrm>
            <a:off x="187408" y="4282442"/>
            <a:ext cx="1690514"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計画立案</a:t>
            </a:r>
          </a:p>
        </p:txBody>
      </p:sp>
      <p:sp>
        <p:nvSpPr>
          <p:cNvPr id="16" name="角丸四角形 15"/>
          <p:cNvSpPr/>
          <p:nvPr/>
        </p:nvSpPr>
        <p:spPr bwMode="auto">
          <a:xfrm>
            <a:off x="5425429" y="4402297"/>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計画に基づき、</a:t>
            </a:r>
            <a:r>
              <a:rPr kumimoji="0"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ータを作成・整形し、公開の準備をする。</a:t>
            </a:r>
          </a:p>
        </p:txBody>
      </p:sp>
      <p:sp>
        <p:nvSpPr>
          <p:cNvPr id="17" name="角丸四角形 16"/>
          <p:cNvSpPr/>
          <p:nvPr/>
        </p:nvSpPr>
        <p:spPr bwMode="auto">
          <a:xfrm>
            <a:off x="5276636" y="4282442"/>
            <a:ext cx="1454715"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公開作業</a:t>
            </a:r>
          </a:p>
        </p:txBody>
      </p:sp>
      <p:sp>
        <p:nvSpPr>
          <p:cNvPr id="18" name="角丸四角形 17"/>
          <p:cNvSpPr/>
          <p:nvPr/>
        </p:nvSpPr>
        <p:spPr bwMode="auto">
          <a:xfrm>
            <a:off x="5424138" y="5554425"/>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管理のマイルストーンに基づき、ある程度の情報が登録された段階で公開し、システムの運用を開始する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bwMode="auto">
          <a:xfrm>
            <a:off x="5202867" y="5434570"/>
            <a:ext cx="1690514"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公開・運用</a:t>
            </a:r>
          </a:p>
        </p:txBody>
      </p:sp>
      <p:sp>
        <p:nvSpPr>
          <p:cNvPr id="20" name="角丸四角形 19"/>
          <p:cNvSpPr/>
          <p:nvPr/>
        </p:nvSpPr>
        <p:spPr bwMode="auto">
          <a:xfrm>
            <a:off x="408677" y="5554425"/>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利用者</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や作業担当者からの</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フィードバックを元に、改善点を洗い出す。</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113651" y="5434570"/>
            <a:ext cx="2322693"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改善点の洗い出し</a:t>
            </a:r>
          </a:p>
        </p:txBody>
      </p:sp>
      <p:cxnSp>
        <p:nvCxnSpPr>
          <p:cNvPr id="22" name="直線矢印コネクタ 21"/>
          <p:cNvCxnSpPr>
            <a:endCxn id="14" idx="0"/>
          </p:cNvCxnSpPr>
          <p:nvPr/>
        </p:nvCxnSpPr>
        <p:spPr bwMode="auto">
          <a:xfrm>
            <a:off x="2546979" y="4162588"/>
            <a:ext cx="0" cy="239709"/>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3" name="直線矢印コネクタ 22"/>
          <p:cNvCxnSpPr>
            <a:stCxn id="14" idx="3"/>
            <a:endCxn id="16" idx="1"/>
          </p:cNvCxnSpPr>
          <p:nvPr/>
        </p:nvCxnSpPr>
        <p:spPr bwMode="auto">
          <a:xfrm>
            <a:off x="4685280" y="4851752"/>
            <a:ext cx="740149" cy="0"/>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4" name="直線矢印コネクタ 23"/>
          <p:cNvCxnSpPr>
            <a:stCxn id="16" idx="2"/>
            <a:endCxn id="18" idx="0"/>
          </p:cNvCxnSpPr>
          <p:nvPr/>
        </p:nvCxnSpPr>
        <p:spPr bwMode="auto">
          <a:xfrm flipH="1">
            <a:off x="7562439" y="5301208"/>
            <a:ext cx="1291" cy="253217"/>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5" name="直線矢印コネクタ 24"/>
          <p:cNvCxnSpPr>
            <a:stCxn id="18" idx="1"/>
            <a:endCxn id="20" idx="3"/>
          </p:cNvCxnSpPr>
          <p:nvPr/>
        </p:nvCxnSpPr>
        <p:spPr bwMode="auto">
          <a:xfrm flipH="1">
            <a:off x="4685280" y="6003880"/>
            <a:ext cx="738858" cy="0"/>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6" name="直線矢印コネクタ 25"/>
          <p:cNvCxnSpPr>
            <a:stCxn id="20" idx="0"/>
            <a:endCxn id="14" idx="2"/>
          </p:cNvCxnSpPr>
          <p:nvPr/>
        </p:nvCxnSpPr>
        <p:spPr bwMode="auto">
          <a:xfrm flipV="1">
            <a:off x="2546978" y="5301208"/>
            <a:ext cx="0" cy="253217"/>
          </a:xfrm>
          <a:prstGeom prst="straightConnector1">
            <a:avLst/>
          </a:prstGeom>
          <a:solidFill>
            <a:schemeClr val="accent1"/>
          </a:solidFill>
          <a:ln w="19050" cap="sq" cmpd="sng" algn="ctr">
            <a:solidFill>
              <a:srgbClr val="C00000"/>
            </a:solidFill>
            <a:prstDash val="solid"/>
            <a:round/>
            <a:headEnd type="none" w="sm" len="sm"/>
            <a:tailEnd type="arrow"/>
          </a:ln>
          <a:effectLst/>
        </p:spPr>
      </p:cxnSp>
      <p:sp>
        <p:nvSpPr>
          <p:cNvPr id="27" name="角丸四角形 26"/>
          <p:cNvSpPr/>
          <p:nvPr/>
        </p:nvSpPr>
        <p:spPr bwMode="auto">
          <a:xfrm>
            <a:off x="6074632" y="3632301"/>
            <a:ext cx="1512249"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権利関係</a:t>
            </a:r>
          </a:p>
        </p:txBody>
      </p:sp>
      <p:sp>
        <p:nvSpPr>
          <p:cNvPr id="28" name="角丸四角形 27"/>
          <p:cNvSpPr/>
          <p:nvPr/>
        </p:nvSpPr>
        <p:spPr bwMode="auto">
          <a:xfrm>
            <a:off x="7890813" y="3632301"/>
            <a:ext cx="1512249"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ニーズ分析</a:t>
            </a:r>
          </a:p>
        </p:txBody>
      </p:sp>
    </p:spTree>
    <p:extLst>
      <p:ext uri="{BB962C8B-B14F-4D97-AF65-F5344CB8AC3E}">
        <p14:creationId xmlns:p14="http://schemas.microsoft.com/office/powerpoint/2010/main" val="474457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プレゼンテーション1" id="{9B8CA500-AB32-4A3C-B93E-CD492E224271}" vid="{D4CAFFFE-67A0-4DF2-B2F2-6BD9ABF8F007}"/>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Template>
  <TotalTime>0</TotalTime>
  <Words>4756</Words>
  <Application>Microsoft Office PowerPoint</Application>
  <PresentationFormat>A4 210 x 297 mm</PresentationFormat>
  <Paragraphs>551</Paragraphs>
  <Slides>35</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37" baseType="lpstr">
      <vt:lpstr>VLEDパワポ基本テンプレート</vt:lpstr>
      <vt:lpstr>Visio</vt:lpstr>
      <vt:lpstr>オープンデータガイド 第2版案</vt:lpstr>
      <vt:lpstr>Agenda</vt:lpstr>
      <vt:lpstr>1. オープンデータガイド 第1版の概要</vt:lpstr>
      <vt:lpstr>「オープンデータガイド」の全体構成</vt:lpstr>
      <vt:lpstr>「オープンデータガイド」の全体構成</vt:lpstr>
      <vt:lpstr>オープンデータの対象読者</vt:lpstr>
      <vt:lpstr>第1章 はじめに</vt:lpstr>
      <vt:lpstr>第2章 オープンデータの動向と意義</vt:lpstr>
      <vt:lpstr>第3章 オープンデータの作成・公開手順 </vt:lpstr>
      <vt:lpstr>第3章 オープンデータの作成・公開手順</vt:lpstr>
      <vt:lpstr>3.1 オープンデータ推進組織の設立</vt:lpstr>
      <vt:lpstr>3.2 現状把握</vt:lpstr>
      <vt:lpstr>3.3 計画立案</vt:lpstr>
      <vt:lpstr>3.4 公開作業</vt:lpstr>
      <vt:lpstr>3.5 公開・運用／3.6 改善点の洗い出し</vt:lpstr>
      <vt:lpstr>第8章 オープンデータの技術レベル</vt:lpstr>
      <vt:lpstr>8.1 機械判読性に関する解説</vt:lpstr>
      <vt:lpstr>8.1 機械判読性に関する解説</vt:lpstr>
      <vt:lpstr>8.2 データカタログに関する解説</vt:lpstr>
      <vt:lpstr>8.3 オープンデータと識別子</vt:lpstr>
      <vt:lpstr>8.4 オープンデータの技術レベル</vt:lpstr>
      <vt:lpstr>8.5 オープンデータの管理ポリシとメタデータの付与方法</vt:lpstr>
      <vt:lpstr>8.5 オープンデータの管理ポリシとメタデータの付与方法</vt:lpstr>
      <vt:lpstr>第9章 オープンデータのための技術的指針</vt:lpstr>
      <vt:lpstr>9.1 識別子に関する指針</vt:lpstr>
      <vt:lpstr>9.2 ファイル形式に関する指針</vt:lpstr>
      <vt:lpstr>9.3 データに関する指針</vt:lpstr>
      <vt:lpstr>9.3 データに関する指針／表形式データ</vt:lpstr>
      <vt:lpstr>9.3 データに関する指針／文書データ</vt:lpstr>
      <vt:lpstr>9.3 データに関する指針／地理空間情報</vt:lpstr>
      <vt:lpstr>9.3 データに関する指針／リアルタイムデータ</vt:lpstr>
      <vt:lpstr>2. オープンデータガイド 第2版案の概要</vt:lpstr>
      <vt:lpstr>第2版作成の基本方針と対応状況</vt:lpstr>
      <vt:lpstr>今後の課題</vt:lpstr>
      <vt:lpstr>PowerPoint プレゼンテーション</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2015-02-01T00:57:09Z</dcterms:created>
  <dcterms:modified xsi:type="dcterms:W3CDTF">2015-02-10T10:53:51Z</dcterms:modified>
</cp:coreProperties>
</file>