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3" r:id="rId4"/>
    <p:sldId id="261" r:id="rId5"/>
    <p:sldId id="264" r:id="rId6"/>
    <p:sldId id="257" r:id="rId7"/>
    <p:sldId id="258" r:id="rId8"/>
    <p:sldId id="259" r:id="rId9"/>
    <p:sldId id="26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FC533-DE65-4CAB-8656-DD52E1CEB762}" type="datetimeFigureOut">
              <a:rPr lang="en-US" smtClean="0"/>
              <a:pPr/>
              <a:t>1/30/2015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E4925B-BFB8-4052-A056-65649D3C45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dirty="0" smtClean="0"/>
              <a:t>オープンデータ政策における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活用事例集の意義：</a:t>
            </a:r>
            <a:r>
              <a:rPr lang="en-US" altLang="ja-JP" dirty="0" smtClean="0"/>
              <a:t>Open Data 500</a:t>
            </a:r>
            <a:r>
              <a:rPr lang="ja-JP" altLang="en-US" dirty="0" smtClean="0"/>
              <a:t>からの考察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ja-JP" altLang="en-US" smtClean="0"/>
              <a:t>渡辺智暁</a:t>
            </a:r>
            <a:endParaRPr lang="en-US" altLang="ja-JP" dirty="0" smtClean="0"/>
          </a:p>
          <a:p>
            <a:r>
              <a:rPr lang="ja-JP" altLang="en-US" smtClean="0"/>
              <a:t>（国</a:t>
            </a:r>
            <a:r>
              <a:rPr lang="ja-JP" altLang="en-US"/>
              <a:t>際大</a:t>
            </a:r>
            <a:r>
              <a:rPr lang="ja-JP" altLang="en-US" smtClean="0"/>
              <a:t>学</a:t>
            </a:r>
            <a:r>
              <a:rPr lang="en-US" altLang="ja-JP" dirty="0" smtClean="0"/>
              <a:t>GLOCOM</a:t>
            </a:r>
            <a:r>
              <a:rPr lang="ja-JP" altLang="en-US" smtClean="0"/>
              <a:t>、オープン・ナレッジ・ファウンデーション・ジャパン）</a:t>
            </a:r>
            <a:endParaRPr lang="en-US" altLang="ja-JP" dirty="0" smtClean="0"/>
          </a:p>
          <a:p>
            <a:r>
              <a:rPr lang="ja-JP" altLang="en-US" smtClean="0"/>
              <a:t>一般社団法人 オープン＆ビッグデータ活用・地方創生推進機構　利活用・普及委員会第</a:t>
            </a:r>
            <a:r>
              <a:rPr lang="en-US" altLang="ja-JP" dirty="0" smtClean="0"/>
              <a:t>1</a:t>
            </a:r>
            <a:r>
              <a:rPr lang="ja-JP" altLang="en-US" smtClean="0"/>
              <a:t>回会合</a:t>
            </a:r>
            <a:r>
              <a:rPr lang="en-US" altLang="ja-JP" dirty="0" smtClean="0"/>
              <a:t> </a:t>
            </a:r>
            <a:r>
              <a:rPr lang="ja-JP" altLang="en-US" smtClean="0"/>
              <a:t>発表資料</a:t>
            </a:r>
            <a:endParaRPr lang="en-US" altLang="ja-JP" dirty="0" smtClean="0"/>
          </a:p>
          <a:p>
            <a:r>
              <a:rPr lang="en-US" altLang="ja-JP" dirty="0" smtClean="0"/>
              <a:t>2015.1.30. </a:t>
            </a:r>
            <a:r>
              <a:rPr lang="en-US" altLang="ja-JP" dirty="0"/>
              <a:t> </a:t>
            </a:r>
            <a:r>
              <a:rPr lang="ja-JP" altLang="en-US" smtClean="0"/>
              <a:t>於：</a:t>
            </a:r>
            <a:r>
              <a:rPr lang="en-US" altLang="ja-JP" dirty="0" smtClean="0"/>
              <a:t>TKP</a:t>
            </a:r>
            <a:r>
              <a:rPr lang="ja-JP" altLang="en-US" smtClean="0"/>
              <a:t>赤坂駅カンファレンスセンター</a:t>
            </a:r>
            <a:endParaRPr lang="en-US" altLang="ja-JP" dirty="0" smtClean="0"/>
          </a:p>
          <a:p>
            <a:endParaRPr 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7845144" y="116632"/>
            <a:ext cx="119135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資料１－９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Open Data 500</a:t>
            </a:r>
            <a:r>
              <a:rPr lang="ja-JP" altLang="en-US" smtClean="0"/>
              <a:t>　概要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ja-JP" altLang="en-US" smtClean="0"/>
              <a:t>・商業利用事例を</a:t>
            </a:r>
            <a:r>
              <a:rPr lang="en-US" altLang="ja-JP" dirty="0" smtClean="0"/>
              <a:t>500</a:t>
            </a:r>
            <a:r>
              <a:rPr lang="ja-JP" altLang="en-US" smtClean="0"/>
              <a:t>件収集・公開するもの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				http://www.opendata500.com/</a:t>
            </a:r>
          </a:p>
          <a:p>
            <a:pPr>
              <a:buNone/>
            </a:pPr>
            <a:r>
              <a:rPr lang="ja-JP" altLang="en-US" smtClean="0"/>
              <a:t>・米国の</a:t>
            </a:r>
            <a:r>
              <a:rPr lang="en-US" altLang="ja-JP" dirty="0" smtClean="0"/>
              <a:t>NYU</a:t>
            </a:r>
            <a:r>
              <a:rPr lang="ja-JP" altLang="en-US" smtClean="0"/>
              <a:t>で元副</a:t>
            </a:r>
            <a:r>
              <a:rPr lang="en-US" altLang="ja-JP" dirty="0" smtClean="0"/>
              <a:t>CTO</a:t>
            </a:r>
            <a:r>
              <a:rPr lang="ja-JP" altLang="en-US" smtClean="0"/>
              <a:t>の</a:t>
            </a:r>
            <a:r>
              <a:rPr lang="en-US" altLang="ja-JP" dirty="0" smtClean="0"/>
              <a:t>Beth </a:t>
            </a:r>
            <a:r>
              <a:rPr lang="en-US" altLang="ja-JP" dirty="0" err="1" smtClean="0"/>
              <a:t>Noveck</a:t>
            </a:r>
            <a:r>
              <a:rPr lang="ja-JP" altLang="en-US" smtClean="0"/>
              <a:t>氏が率いる、</a:t>
            </a:r>
            <a:r>
              <a:rPr lang="en-US" altLang="ja-JP" dirty="0" err="1" smtClean="0"/>
              <a:t>GovLab</a:t>
            </a:r>
            <a:r>
              <a:rPr lang="ja-JP" altLang="en-US" smtClean="0"/>
              <a:t>発の取り組み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</a:t>
            </a:r>
            <a:r>
              <a:rPr lang="en-US" altLang="ja-JP" dirty="0" smtClean="0"/>
              <a:t>OD</a:t>
            </a:r>
            <a:r>
              <a:rPr lang="ja-JP" altLang="en-US" smtClean="0"/>
              <a:t>についての著書もある</a:t>
            </a:r>
            <a:r>
              <a:rPr lang="en-US" altLang="ja-JP" dirty="0" smtClean="0"/>
              <a:t>Joel </a:t>
            </a:r>
            <a:r>
              <a:rPr lang="en-US" altLang="ja-JP" dirty="0" err="1" smtClean="0"/>
              <a:t>Gurin</a:t>
            </a:r>
            <a:r>
              <a:rPr lang="ja-JP" altLang="en-US" smtClean="0"/>
              <a:t>氏が主導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・収集手段：　</a:t>
            </a:r>
            <a:r>
              <a:rPr lang="en-US" altLang="ja-JP" dirty="0" err="1" smtClean="0"/>
              <a:t>Gurin</a:t>
            </a:r>
            <a:r>
              <a:rPr lang="ja-JP" altLang="en-US" smtClean="0"/>
              <a:t>氏の著書からの採録、ネットでの呼びかけ、専門家からの情報提供などを通じた収集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　</a:t>
            </a:r>
            <a:r>
              <a:rPr lang="en-US" altLang="ja-JP" dirty="0" smtClean="0"/>
              <a:t>※</a:t>
            </a:r>
            <a:r>
              <a:rPr lang="ja-JP" altLang="en-US" smtClean="0"/>
              <a:t>体系的網羅性は志向していない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・対象：　</a:t>
            </a:r>
            <a:r>
              <a:rPr lang="en-US" altLang="ja-JP" dirty="0" smtClean="0"/>
              <a:t>OD</a:t>
            </a:r>
            <a:r>
              <a:rPr lang="ja-JP" altLang="en-US" smtClean="0"/>
              <a:t>を中核に据えた、米国の収益事業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・公開方法：　</a:t>
            </a:r>
            <a:r>
              <a:rPr lang="en-US" altLang="ja-JP" dirty="0" smtClean="0"/>
              <a:t>CSV</a:t>
            </a:r>
            <a:r>
              <a:rPr lang="ja-JP" altLang="en-US" smtClean="0"/>
              <a:t>、ビジュアライゼーション（業種別、地域別、提供者別など）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Open Data 500</a:t>
            </a:r>
            <a:r>
              <a:rPr lang="ja-JP" altLang="en-US" smtClean="0"/>
              <a:t>　結果・効果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ja-JP" altLang="en-US" smtClean="0"/>
              <a:t>・産業・地域をまたがる</a:t>
            </a:r>
            <a:r>
              <a:rPr lang="en-US" altLang="ja-JP" dirty="0" smtClean="0"/>
              <a:t>OD</a:t>
            </a:r>
            <a:r>
              <a:rPr lang="ja-JP" altLang="en-US" smtClean="0"/>
              <a:t>利用の広がりは見えやすくなった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・収集内容は更なる充実が課題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・数が集まることで得られる感触や知見がある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・活用事例からビジネスモデルを分類する論文も登場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・メキシコ、豪州も対象に展開（</a:t>
            </a:r>
            <a:r>
              <a:rPr lang="en-US" altLang="ja-JP" dirty="0" smtClean="0"/>
              <a:t>OD 100</a:t>
            </a:r>
            <a:r>
              <a:rPr lang="ja-JP" altLang="en-US" smtClean="0"/>
              <a:t>）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・英国</a:t>
            </a:r>
            <a:r>
              <a:rPr lang="en-US" altLang="ja-JP" dirty="0" smtClean="0"/>
              <a:t>ODI</a:t>
            </a:r>
            <a:r>
              <a:rPr lang="ja-JP" altLang="en-US" smtClean="0"/>
              <a:t>が正式に連携、英国でも展開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http://theodi.org/open-business-uk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アジア版</a:t>
            </a:r>
            <a:r>
              <a:rPr lang="en-US" altLang="ja-JP" dirty="0" smtClean="0"/>
              <a:t>Open Data 500</a:t>
            </a:r>
            <a:r>
              <a:rPr lang="ja-JP" altLang="en-US" smtClean="0"/>
              <a:t>構想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smtClean="0"/>
              <a:t>・</a:t>
            </a:r>
            <a:r>
              <a:rPr lang="en-US" altLang="ja-JP" dirty="0" smtClean="0"/>
              <a:t>OKFJ</a:t>
            </a:r>
            <a:r>
              <a:rPr lang="ja-JP" altLang="en-US" smtClean="0"/>
              <a:t>として提案・着手しているもの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・日本だけでなく、アジア諸国と連携して進めてはどうか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・互いに学び、刺激を与え合う効果も期待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・オープンデータを利用した商業目的の製品やサービス事例収集に日本では着手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期待と課題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ja-JP" altLang="en-US" smtClean="0"/>
              <a:t>期待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・政府・自治体などデータ提供者側のモチベーション向上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・経済効果を知る手がかり</a:t>
            </a:r>
            <a:r>
              <a:rPr lang="en-US" altLang="ja-JP" dirty="0" smtClean="0"/>
              <a:t>*</a:t>
            </a:r>
          </a:p>
          <a:p>
            <a:pPr>
              <a:buNone/>
            </a:pPr>
            <a:r>
              <a:rPr lang="ja-JP" altLang="en-US" smtClean="0"/>
              <a:t>・</a:t>
            </a:r>
            <a:r>
              <a:rPr lang="en-US" altLang="ja-JP" dirty="0" smtClean="0"/>
              <a:t>OD</a:t>
            </a:r>
            <a:r>
              <a:rPr lang="ja-JP" altLang="en-US" smtClean="0"/>
              <a:t>活用ビジネスのヒント</a:t>
            </a:r>
            <a:r>
              <a:rPr lang="en-US" altLang="ja-JP" dirty="0" smtClean="0"/>
              <a:t>*</a:t>
            </a:r>
          </a:p>
          <a:p>
            <a:pPr>
              <a:buNone/>
            </a:pPr>
            <a:r>
              <a:rPr lang="ja-JP" altLang="en-US" smtClean="0"/>
              <a:t>　　　　　　　　</a:t>
            </a:r>
            <a:r>
              <a:rPr lang="en-US" altLang="ja-JP" dirty="0" smtClean="0"/>
              <a:t>*</a:t>
            </a:r>
            <a:r>
              <a:rPr lang="ja-JP" altLang="en-US" smtClean="0"/>
              <a:t>・・・</a:t>
            </a:r>
            <a:r>
              <a:rPr lang="en-US" altLang="ja-JP" dirty="0" err="1" smtClean="0"/>
              <a:t>GovLab</a:t>
            </a:r>
            <a:r>
              <a:rPr lang="ja-JP" altLang="en-US" smtClean="0"/>
              <a:t>の掲げる目的と共通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課題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・事例は見つけにくいものも多い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/>
              <a:t>オープンデータ</a:t>
            </a:r>
            <a:r>
              <a:rPr lang="ja-JP" altLang="en-US" smtClean="0"/>
              <a:t>の</a:t>
            </a:r>
            <a:r>
              <a:rPr lang="ja-JP" altLang="en-US"/>
              <a:t>経済効</a:t>
            </a:r>
            <a:r>
              <a:rPr lang="ja-JP" altLang="en-US" smtClean="0"/>
              <a:t>果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ja-JP" altLang="en-US" smtClean="0"/>
              <a:t>・数千億～数十兆円の経済効果が推計・予想されている</a:t>
            </a:r>
            <a:r>
              <a:rPr lang="en-US" altLang="ja-JP" dirty="0" smtClean="0"/>
              <a:t>*</a:t>
            </a:r>
          </a:p>
          <a:p>
            <a:pPr>
              <a:buNone/>
            </a:pPr>
            <a:r>
              <a:rPr lang="ja-JP" altLang="en-US" smtClean="0"/>
              <a:t>・大きな幅のある数字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・どこに効果が出ているのか、簡単にはわかりづらい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→数字だけでは足りない。事例も重要。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</a:t>
            </a:r>
            <a:r>
              <a:rPr lang="en-US" altLang="ja-JP" dirty="0" smtClean="0"/>
              <a:t>The Climate Corporation</a:t>
            </a:r>
            <a:r>
              <a:rPr lang="ja-JP" altLang="en-US" smtClean="0"/>
              <a:t>などめざましい事例だけでは「例外的な成功」と片付けられてしまうことも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→多種多様な規模、産業、地域などの事例を集めることも重要。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→広く</a:t>
            </a:r>
            <a:r>
              <a:rPr lang="en-US" altLang="ja-JP" dirty="0" smtClean="0"/>
              <a:t>OD</a:t>
            </a:r>
            <a:r>
              <a:rPr lang="ja-JP" altLang="en-US" smtClean="0"/>
              <a:t>のメリットが存在していることがわかりやすくなる</a:t>
            </a:r>
            <a:endParaRPr lang="en-US" altLang="ja-JP" dirty="0"/>
          </a:p>
          <a:p>
            <a:pPr>
              <a:buNone/>
            </a:pPr>
            <a:endParaRPr lang="en-US" altLang="zh-TW" sz="1300" dirty="0" smtClean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>
              <a:buNone/>
            </a:pPr>
            <a:endParaRPr lang="en-US" altLang="zh-TW" sz="1300" dirty="0" smtClean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>
              <a:buNone/>
            </a:pPr>
            <a:endParaRPr lang="en-US" altLang="zh-TW" sz="13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>
              <a:buNone/>
            </a:pPr>
            <a:r>
              <a:rPr lang="en-US" altLang="zh-TW" sz="13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*</a:t>
            </a:r>
            <a:r>
              <a:rPr lang="zh-TW" altLang="en-US" sz="13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実積、八田、野田、渡辺 </a:t>
            </a:r>
            <a:r>
              <a:rPr lang="en-US" altLang="zh-TW" sz="13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(2013) </a:t>
            </a:r>
            <a:r>
              <a:rPr lang="en-US" sz="13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Innovation Nippon </a:t>
            </a:r>
            <a:r>
              <a:rPr lang="ja-JP" altLang="en-US" sz="130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研究会報告書 オープンデータの経済効果推計</a:t>
            </a:r>
            <a:endParaRPr lang="en-US" altLang="ja-JP" sz="1300" dirty="0">
              <a:latin typeface="Times New Roman" pitchFamily="18" charset="0"/>
              <a:ea typeface="ＭＳ 明朝" pitchFamily="17" charset="-128"/>
              <a:cs typeface="Times New Roman" pitchFamily="18" charset="0"/>
            </a:endParaRPr>
          </a:p>
          <a:p>
            <a:pPr>
              <a:buNone/>
            </a:pPr>
            <a:r>
              <a:rPr lang="en-US" altLang="ja-JP" sz="1300" dirty="0" smtClean="0">
                <a:latin typeface="Times New Roman" pitchFamily="18" charset="0"/>
                <a:ea typeface="ＭＳ 明朝" pitchFamily="17" charset="-128"/>
                <a:cs typeface="Times New Roman" pitchFamily="18" charset="0"/>
              </a:rPr>
              <a:t>http://innovation-nippon.jp/reports/2013StudyReport_OpenData.pdf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データ提供者側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mtClean="0"/>
              <a:t>事例を知ることができると・・・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・動機付けになる</a:t>
            </a:r>
            <a:endParaRPr lang="en-US" altLang="ja-JP" dirty="0" smtClean="0"/>
          </a:p>
          <a:p>
            <a:pPr>
              <a:buNone/>
            </a:pPr>
            <a:r>
              <a:rPr lang="ja-JP" altLang="en-US"/>
              <a:t>　</a:t>
            </a:r>
            <a:r>
              <a:rPr lang="ja-JP" altLang="en-US" smtClean="0"/>
              <a:t>（政策推進の手段）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・どの程度手厚く実施すればよいかを考える材料になる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　（政策評価の手がかり）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事例収集の困難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ja-JP" altLang="en-US" smtClean="0"/>
              <a:t>ウェブの検索で拾いにくい利用例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・社内利用</a:t>
            </a:r>
            <a:endParaRPr lang="en-US" altLang="ja-JP" dirty="0" smtClean="0"/>
          </a:p>
          <a:p>
            <a:pPr>
              <a:buNone/>
            </a:pPr>
            <a:r>
              <a:rPr lang="ja-JP" altLang="en-US"/>
              <a:t>　</a:t>
            </a:r>
            <a:r>
              <a:rPr lang="ja-JP" altLang="en-US" smtClean="0"/>
              <a:t>（戦略策定に、オペレーション最適化に、</a:t>
            </a:r>
            <a:r>
              <a:rPr lang="en-US" altLang="ja-JP" dirty="0" smtClean="0"/>
              <a:t>…</a:t>
            </a:r>
            <a:r>
              <a:rPr lang="ja-JP" altLang="en-US" smtClean="0"/>
              <a:t>）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</a:t>
            </a:r>
            <a:r>
              <a:rPr lang="en-US" altLang="ja-JP" dirty="0" smtClean="0"/>
              <a:t>B2B</a:t>
            </a:r>
            <a:r>
              <a:rPr lang="ja-JP" altLang="en-US" smtClean="0"/>
              <a:t>利用</a:t>
            </a:r>
            <a:endParaRPr lang="en-US" altLang="ja-JP" dirty="0" smtClean="0"/>
          </a:p>
          <a:p>
            <a:pPr>
              <a:buNone/>
            </a:pPr>
            <a:r>
              <a:rPr lang="ja-JP" altLang="en-US"/>
              <a:t>　</a:t>
            </a:r>
            <a:r>
              <a:rPr lang="ja-JP" altLang="en-US" smtClean="0"/>
              <a:t>（一般向け広報資料の乏しい製品・サービス）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・組み合わせ・分析利用</a:t>
            </a:r>
            <a:endParaRPr lang="en-US" altLang="ja-JP" dirty="0" smtClean="0"/>
          </a:p>
          <a:p>
            <a:pPr>
              <a:buNone/>
            </a:pPr>
            <a:r>
              <a:rPr lang="ja-JP" altLang="en-US"/>
              <a:t>　</a:t>
            </a:r>
            <a:r>
              <a:rPr lang="ja-JP" altLang="en-US" smtClean="0"/>
              <a:t>（データセットではなく、それを組み合わせ、分析したアドバイス・インテリジェンスなどを提供）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⇔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・特定データの可視化などシンプルなもの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・万人向けの無料ウェブサービス</a:t>
            </a:r>
            <a:endParaRPr lang="en-US" altLang="ja-JP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われわれの学習状況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ja-JP" altLang="en-US" smtClean="0"/>
              <a:t>・どのようなデータが何の役に立つのか、学習は続いている。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※</a:t>
            </a:r>
            <a:r>
              <a:rPr lang="ja-JP" altLang="en-US" smtClean="0"/>
              <a:t>「思わぬところに相関が見つかる」が今後も続く</a:t>
            </a:r>
            <a:endParaRPr lang="en-US" altLang="ja-JP" dirty="0" smtClean="0"/>
          </a:p>
          <a:p>
            <a:pPr>
              <a:buNone/>
            </a:pPr>
            <a:r>
              <a:rPr lang="ja-JP" altLang="en-US" smtClean="0"/>
              <a:t>・データの有用性を広い範囲の人が学べることに意義がある→経済の高度化を後押しする効果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※Open Data</a:t>
            </a:r>
            <a:r>
              <a:rPr lang="ja-JP" altLang="en-US" smtClean="0"/>
              <a:t>、</a:t>
            </a:r>
            <a:r>
              <a:rPr lang="en-US" altLang="ja-JP" dirty="0" smtClean="0"/>
              <a:t>Big Data</a:t>
            </a:r>
            <a:r>
              <a:rPr lang="ja-JP" altLang="en-US" smtClean="0"/>
              <a:t>に共通の事情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430</Words>
  <Application>Microsoft Office PowerPoint</Application>
  <PresentationFormat>画面に合わせる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Office Theme</vt:lpstr>
      <vt:lpstr>オープンデータ政策における 活用事例集の意義：Open Data 500からの考察</vt:lpstr>
      <vt:lpstr>Open Data 500　概要</vt:lpstr>
      <vt:lpstr>Open Data 500　結果・効果</vt:lpstr>
      <vt:lpstr>アジア版Open Data 500構想</vt:lpstr>
      <vt:lpstr>期待と課題</vt:lpstr>
      <vt:lpstr>オープンデータの経済効果</vt:lpstr>
      <vt:lpstr>データ提供者側</vt:lpstr>
      <vt:lpstr>事例収集の困難</vt:lpstr>
      <vt:lpstr>われわれの学習状況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オープンデータ政策における 活用事例集の意義</dc:title>
  <dc:creator>twDec2014</dc:creator>
  <cp:lastModifiedBy>MRI</cp:lastModifiedBy>
  <cp:revision>3</cp:revision>
  <dcterms:created xsi:type="dcterms:W3CDTF">2015-01-28T22:39:21Z</dcterms:created>
  <dcterms:modified xsi:type="dcterms:W3CDTF">2015-01-30T11:22:26Z</dcterms:modified>
</cp:coreProperties>
</file>