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3" r:id="rId1"/>
  </p:sldMasterIdLst>
  <p:notesMasterIdLst>
    <p:notesMasterId r:id="rId12"/>
  </p:notesMasterIdLst>
  <p:handoutMasterIdLst>
    <p:handoutMasterId r:id="rId13"/>
  </p:handoutMasterIdLst>
  <p:sldIdLst>
    <p:sldId id="298" r:id="rId2"/>
    <p:sldId id="277" r:id="rId3"/>
    <p:sldId id="276" r:id="rId4"/>
    <p:sldId id="297" r:id="rId5"/>
    <p:sldId id="294" r:id="rId6"/>
    <p:sldId id="288" r:id="rId7"/>
    <p:sldId id="292" r:id="rId8"/>
    <p:sldId id="293" r:id="rId9"/>
    <p:sldId id="296" r:id="rId10"/>
    <p:sldId id="264" r:id="rId11"/>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p:scale>
          <a:sx n="80" d="100"/>
          <a:sy n="80" d="100"/>
        </p:scale>
        <p:origin x="-516" y="-31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12673"/>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1981200"/>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1981200"/>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571272"/>
            <a:ext cx="6912767" cy="375677"/>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latinLnBrk="0"/>
            <a:r>
              <a:rPr lang="ja-JP" altLang="en-US" sz="2000" kern="0" dirty="0" smtClean="0"/>
              <a:t>オープン＆ビッグデータ活用・地方創生推進機構</a:t>
            </a:r>
            <a:r>
              <a:rPr lang="ja-JP" altLang="en-US" sz="2000" kern="0" baseline="0" dirty="0" smtClean="0"/>
              <a:t> 事務局</a:t>
            </a:r>
            <a:endParaRPr lang="ja-JP" altLang="en-US" sz="2000" kern="0" dirty="0" smtClean="0"/>
          </a:p>
        </p:txBody>
      </p:sp>
      <p:sp>
        <p:nvSpPr>
          <p:cNvPr id="12" name="Rectangle 5"/>
          <p:cNvSpPr txBox="1">
            <a:spLocks noChangeArrowheads="1"/>
          </p:cNvSpPr>
          <p:nvPr userDrawn="1"/>
        </p:nvSpPr>
        <p:spPr bwMode="auto">
          <a:xfrm>
            <a:off x="2792759" y="2636912"/>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dirty="0" smtClean="0">
                <a:solidFill>
                  <a:schemeClr val="bg2"/>
                </a:solidFill>
                <a:latin typeface="+mn-ea"/>
                <a:ea typeface="+mn-ea"/>
                <a:cs typeface="Meiryo UI" pitchFamily="50" charset="-128"/>
                <a:hlinkClick r:id="rId4"/>
              </a:rPr>
              <a:t>CC-BY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extLst>
      <p:ext uri="{BB962C8B-B14F-4D97-AF65-F5344CB8AC3E}">
        <p14:creationId xmlns:p14="http://schemas.microsoft.com/office/powerpoint/2010/main" val="277725790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 id="2147483707" r:id="rId10"/>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a:t>2015.1.30</a:t>
            </a:r>
          </a:p>
        </p:txBody>
      </p:sp>
      <p:sp>
        <p:nvSpPr>
          <p:cNvPr id="3" name="タイトル 2"/>
          <p:cNvSpPr>
            <a:spLocks noGrp="1"/>
          </p:cNvSpPr>
          <p:nvPr>
            <p:ph type="ctrTitle" sz="quarter"/>
          </p:nvPr>
        </p:nvSpPr>
        <p:spPr>
          <a:xfrm>
            <a:off x="2792760" y="2996952"/>
            <a:ext cx="6912767" cy="1545228"/>
          </a:xfrm>
        </p:spPr>
        <p:txBody>
          <a:bodyPr/>
          <a:lstStyle/>
          <a:p>
            <a:r>
              <a:rPr lang="ja-JP" altLang="en-US" dirty="0">
                <a:latin typeface="メイリオ" pitchFamily="50" charset="-128"/>
                <a:ea typeface="メイリオ" pitchFamily="50" charset="-128"/>
                <a:cs typeface="メイリオ" pitchFamily="50" charset="-128"/>
              </a:rPr>
              <a:t>「地方創生にどのようにオープンデータを活用するか」をテーマとした現状分析</a:t>
            </a:r>
          </a:p>
        </p:txBody>
      </p:sp>
      <p:sp>
        <p:nvSpPr>
          <p:cNvPr id="4" name="テキスト プレースホルダー 3"/>
          <p:cNvSpPr>
            <a:spLocks noGrp="1"/>
          </p:cNvSpPr>
          <p:nvPr>
            <p:ph type="body" sz="quarter" idx="10"/>
          </p:nvPr>
        </p:nvSpPr>
        <p:spPr/>
        <p:txBody>
          <a:bodyPr tIns="72000">
            <a:normAutofit fontScale="92500" lnSpcReduction="10000"/>
          </a:bodyPr>
          <a:lstStyle/>
          <a:p>
            <a:r>
              <a:rPr lang="ja-JP" altLang="en-US" dirty="0"/>
              <a:t>平成</a:t>
            </a:r>
            <a:r>
              <a:rPr lang="en-US" altLang="ja-JP" dirty="0"/>
              <a:t>26</a:t>
            </a:r>
            <a:r>
              <a:rPr lang="ja-JP" altLang="en-US" dirty="0"/>
              <a:t>年度　利活用・普及委員会　第</a:t>
            </a:r>
            <a:r>
              <a:rPr lang="en-US" altLang="ja-JP" dirty="0"/>
              <a:t>1</a:t>
            </a:r>
            <a:r>
              <a:rPr lang="ja-JP" altLang="en-US" dirty="0"/>
              <a:t>回　</a:t>
            </a:r>
            <a:r>
              <a:rPr lang="ja-JP" altLang="en-US" dirty="0" smtClean="0"/>
              <a:t>資料</a:t>
            </a:r>
            <a:endParaRPr lang="ja-JP" altLang="en-US" dirty="0"/>
          </a:p>
        </p:txBody>
      </p:sp>
      <p:sp>
        <p:nvSpPr>
          <p:cNvPr id="8" name="テキスト プレースホルダー 7"/>
          <p:cNvSpPr>
            <a:spLocks noGrp="1"/>
          </p:cNvSpPr>
          <p:nvPr>
            <p:ph type="body" sz="quarter" idx="11"/>
          </p:nvPr>
        </p:nvSpPr>
        <p:spPr/>
        <p:txBody>
          <a:bodyPr tIns="72000"/>
          <a:lstStyle/>
          <a:p>
            <a:r>
              <a:rPr kumimoji="1" lang="ja-JP" altLang="en-US" dirty="0" smtClean="0"/>
              <a:t>資料１－７</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212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a:latin typeface="+mn-ea"/>
              </a:rPr>
              <a:t>１</a:t>
            </a:r>
            <a:r>
              <a:rPr lang="en-US" altLang="ja-JP" sz="2400" dirty="0">
                <a:latin typeface="+mn-ea"/>
              </a:rPr>
              <a:t>. </a:t>
            </a:r>
            <a:r>
              <a:rPr lang="ja-JP" altLang="en-US" sz="2400" dirty="0">
                <a:latin typeface="+mn-ea"/>
              </a:rPr>
              <a:t>検討の背景と検討テーマ</a:t>
            </a:r>
            <a:r>
              <a:rPr lang="zh-TW" altLang="en-US" sz="2400" dirty="0"/>
              <a:t>　　</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dirty="0"/>
          </a:p>
        </p:txBody>
      </p:sp>
      <p:sp>
        <p:nvSpPr>
          <p:cNvPr id="5" name="正方形/長方形 4"/>
          <p:cNvSpPr/>
          <p:nvPr/>
        </p:nvSpPr>
        <p:spPr>
          <a:xfrm>
            <a:off x="913489" y="1412896"/>
            <a:ext cx="7927943" cy="1080000"/>
          </a:xfrm>
          <a:prstGeom prst="rect">
            <a:avLst/>
          </a:prstGeom>
          <a:solidFill>
            <a:schemeClr val="accent2">
              <a:lumMod val="20000"/>
              <a:lumOff val="80000"/>
            </a:schemeClr>
          </a:solidFill>
          <a:ln w="19050">
            <a:noFill/>
          </a:ln>
        </p:spPr>
        <p:style>
          <a:lnRef idx="1">
            <a:schemeClr val="accent4"/>
          </a:lnRef>
          <a:fillRef idx="2">
            <a:schemeClr val="accent4"/>
          </a:fillRef>
          <a:effectRef idx="1">
            <a:schemeClr val="accent4"/>
          </a:effectRef>
          <a:fontRef idx="minor">
            <a:schemeClr val="dk1"/>
          </a:fontRef>
        </p:style>
        <p:txBody>
          <a:bodyPr rtlCol="0" anchor="ctr"/>
          <a:lstStyle/>
          <a:p>
            <a:pPr marL="285750" indent="-285750" algn="just">
              <a:buClr>
                <a:schemeClr val="accent2"/>
              </a:buClr>
              <a:buFont typeface="Wingdings" panose="05000000000000000000" pitchFamily="2" charset="2"/>
              <a:buChar char="n"/>
            </a:pP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地方創生には、地方の企業の活性化・雇用創出が必要である。</a:t>
            </a:r>
          </a:p>
          <a:p>
            <a:pPr marL="285750" indent="-285750" algn="just">
              <a:buClr>
                <a:schemeClr val="accent2"/>
              </a:buClr>
              <a:buFont typeface="Wingdings" panose="05000000000000000000" pitchFamily="2" charset="2"/>
              <a:buChar char="n"/>
            </a:pPr>
            <a:r>
              <a:rPr lang="ja-JP" altLang="en-US" sz="13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a:t>
            </a: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、縮小する国内市場で、限られたパイを奪い合うより、</a:t>
            </a:r>
            <a:r>
              <a:rPr lang="ja-JP" altLang="en-US" sz="13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輸出</a:t>
            </a:r>
            <a:r>
              <a:rPr lang="ja-JP" altLang="en-US" sz="13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海外からの観光客誘致を積極的に進めるべきである。</a:t>
            </a:r>
          </a:p>
          <a:p>
            <a:pPr marL="285750" indent="-285750" algn="just">
              <a:buClr>
                <a:schemeClr val="accent2"/>
              </a:buClr>
              <a:buFont typeface="Wingdings" panose="05000000000000000000" pitchFamily="2" charset="2"/>
              <a:buChar char="n"/>
            </a:pPr>
            <a:r>
              <a:rPr lang="ja-JP" altLang="en-US" sz="13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そこ</a:t>
            </a: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で、地方における企業及び自治体</a:t>
            </a:r>
            <a:r>
              <a:rPr lang="ja-JP" altLang="en-US" sz="13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の輸出促進や</a:t>
            </a:r>
            <a:r>
              <a:rPr lang="ja-JP" altLang="en-US" sz="13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、海外からの観光客誘致を円滑に進めるために必要な施策を検討し、オープンデータが寄与する優良事例の収集を実施する。</a:t>
            </a:r>
          </a:p>
        </p:txBody>
      </p:sp>
      <p:sp>
        <p:nvSpPr>
          <p:cNvPr id="6" name="テキスト ボックス 5"/>
          <p:cNvSpPr txBox="1"/>
          <p:nvPr/>
        </p:nvSpPr>
        <p:spPr>
          <a:xfrm>
            <a:off x="128464" y="1115119"/>
            <a:ext cx="21344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検討</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576485360"/>
              </p:ext>
            </p:extLst>
          </p:nvPr>
        </p:nvGraphicFramePr>
        <p:xfrm>
          <a:off x="920552" y="2852936"/>
          <a:ext cx="8175653" cy="3627120"/>
        </p:xfrm>
        <a:graphic>
          <a:graphicData uri="http://schemas.openxmlformats.org/drawingml/2006/table">
            <a:tbl>
              <a:tblPr firstRow="1" bandRow="1">
                <a:tableStyleId>{5940675A-B579-460E-94D1-54222C63F5DA}</a:tableStyleId>
              </a:tblPr>
              <a:tblGrid>
                <a:gridCol w="1046861"/>
                <a:gridCol w="2016224"/>
                <a:gridCol w="5112568"/>
              </a:tblGrid>
              <a:tr h="155249">
                <a:tc>
                  <a:txBody>
                    <a:bodyPr/>
                    <a:lstStyle/>
                    <a:p>
                      <a:pPr algn="ctr"/>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タイトル</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solidFill>
                  </a:tcPr>
                </a:tc>
                <a:tc>
                  <a:txBody>
                    <a:bodyPr/>
                    <a:lstStyle/>
                    <a:p>
                      <a:pPr algn="ctr"/>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概要</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solidFill>
                  </a:tcPr>
                </a:tc>
                <a:tc>
                  <a:txBody>
                    <a:bodyPr/>
                    <a:lstStyle/>
                    <a:p>
                      <a:pPr algn="ctr"/>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オープンデータ化する情報の例</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solidFill>
                  </a:tcPr>
                </a:tc>
              </a:tr>
              <a:tr h="167809">
                <a:tc>
                  <a:txBody>
                    <a:bodyPr/>
                    <a:lstStyle/>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地方企業の</a:t>
                      </a:r>
                      <a:endPar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輸出促進</a:t>
                      </a:r>
                      <a:endParaRPr kumimoji="1" lang="ja-JP" altLang="en-US" sz="11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indent="0" algn="just">
                        <a:buFont typeface="Arial" panose="020B0604020202020204" pitchFamily="34" charset="0"/>
                        <a:buNone/>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地方企業が海外進出を検討・推進する際に必要な情報のオープンデータ化を進め、海外輸出を促進する。</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（例：諸外国の文化やマーケットに関する情報、</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による海外進出支援情報など）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外務省（各国地勢情報、日本企業支援推進本部など）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農林水産業（日本の食文化の海外展開、海外進出企業調査結果など）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中小企業庁（海外展開支援事業など）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企業の海外進出を支援している企業・団体（国際協力機構（</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JICA</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）、国際協力銀行（</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JBIC</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）、日本貿易保険（</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NEXI</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）、中小機構、</a:t>
                      </a:r>
                      <a:r>
                        <a:rPr kumimoji="1" lang="en-US" altLang="ja-JP" sz="11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Digima</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（出島）、など）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現地企業に関する情報（</a:t>
                      </a:r>
                      <a:r>
                        <a:rPr kumimoji="1" lang="en-US" altLang="ja-JP" sz="11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OpenCorporates</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情報も使える？）</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諸外国の行政機関などが公開している情報のうちオープンデータ化されているもの（マーケティング関係、規制など）　など</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167809">
                <a:tc>
                  <a:txBody>
                    <a:bodyPr/>
                    <a:lstStyle/>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a:t>
                      </a:r>
                      <a:endPar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観光客誘致</a:t>
                      </a:r>
                      <a:endParaRPr kumimoji="1" lang="ja-JP" altLang="en-US" sz="11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indent="0" algn="just">
                        <a:buFont typeface="Arial" panose="020B0604020202020204" pitchFamily="34" charset="0"/>
                        <a:buNone/>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地方が海外から観光客を誘致するため、オープンデータを活用した情報発信の強化（拡散）や、マーケティング分析等の強化・効率化などを促進する。</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観光庁（訪日外国人関連統計、ビジット・ジャパン事業など）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日本政府観光局（</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JNTO</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）（海外広報宣伝事業、ビジット・ジャパン事業、マーケティング資料など）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その他行政機関・団体等（在外日本大使館、一般財団法人自治体国際化協会（</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CLAIR:</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クレア）、公益社団法人日本観光振興協会など）</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全国都道府県、市区町村、観光協会などの観光情報（観光マップ、観光施設情報、特産品情報など）</a:t>
                      </a:r>
                      <a:endPar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民間サービスが提供している各種情報など（</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japan-guide</a:t>
                      </a:r>
                      <a:r>
                        <a:rPr kumimoji="1" lang="ja-JP" altLang="en-US" sz="11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Lonely Planet</a:t>
                      </a:r>
                      <a:r>
                        <a:rPr kumimoji="1" lang="ja-JP" altLang="en-US" sz="11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食べログ、ぐるなび）</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
        <p:nvSpPr>
          <p:cNvPr id="9" name="テキスト ボックス 8"/>
          <p:cNvSpPr txBox="1"/>
          <p:nvPr/>
        </p:nvSpPr>
        <p:spPr>
          <a:xfrm>
            <a:off x="112143" y="2564904"/>
            <a:ext cx="21344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検討のテーマ</a:t>
            </a:r>
            <a:endPar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21096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a:latin typeface="+mn-ea"/>
                <a:ea typeface="+mn-ea"/>
              </a:rPr>
              <a:t>２</a:t>
            </a:r>
            <a:r>
              <a:rPr lang="en-US" altLang="ja-JP" sz="2400" dirty="0" smtClean="0">
                <a:latin typeface="+mn-ea"/>
                <a:ea typeface="+mn-ea"/>
              </a:rPr>
              <a:t>. </a:t>
            </a:r>
            <a:r>
              <a:rPr lang="ja-JP" altLang="en-US" sz="2400" dirty="0" smtClean="0">
                <a:latin typeface="+mn-ea"/>
                <a:ea typeface="+mn-ea"/>
              </a:rPr>
              <a:t>検討方法</a:t>
            </a:r>
            <a:endParaRPr kumimoji="1" lang="ja-JP" altLang="en-US" sz="2400" dirty="0"/>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2</a:t>
            </a:fld>
            <a:endParaRPr lang="en-US" altLang="ja-JP"/>
          </a:p>
        </p:txBody>
      </p:sp>
      <p:sp>
        <p:nvSpPr>
          <p:cNvPr id="6" name="テキスト ボックス 5"/>
          <p:cNvSpPr txBox="1"/>
          <p:nvPr/>
        </p:nvSpPr>
        <p:spPr>
          <a:xfrm>
            <a:off x="344488" y="1052736"/>
            <a:ext cx="8640960" cy="3046988"/>
          </a:xfrm>
          <a:prstGeom prst="rect">
            <a:avLst/>
          </a:prstGeom>
          <a:noFill/>
        </p:spPr>
        <p:txBody>
          <a:bodyPr wrap="square" rtlCol="0">
            <a:spAutoFit/>
          </a:bodyPr>
          <a:lstStyle/>
          <a:p>
            <a:pPr algn="l"/>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文献</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・ウェブ等による</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9525" algn="l">
              <a:buFont typeface="Arial" panose="020B0604020202020204" pitchFamily="34" charset="0"/>
              <a:buChar char="•"/>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前項</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で挙げたオープンデータ化及び活用が考えられる情報の現状を調査・把握</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l"/>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関係者ヒアリング</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171450" indent="9525" algn="l">
              <a:buFont typeface="Arial" panose="020B0604020202020204" pitchFamily="34" charset="0"/>
              <a:buChar char="•"/>
            </a:pP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文献調査の結果などを踏まえ、地方で積極的に海外進出している企業や支援している企業・団体、自治体などにヒアリング。</a:t>
            </a:r>
          </a:p>
          <a:p>
            <a:pPr marL="171450" indent="9525"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同じく</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海外からの観光客誘致に取り組んでいる企業・団体等にヒアリング。</a:t>
            </a:r>
          </a:p>
          <a:p>
            <a:pPr marL="171450" indent="9525"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必要</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に応じて、委員会にゲストスピーカーを呼んで意見</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交換。</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３</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会員等からの情報</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収集</a:t>
            </a:r>
            <a:endPar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361950" indent="-180975"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委員</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、社員、自治体会員、賛助会員、オブザーバなどから、１）地方企業の海外進出、２）海外からの観光客誘致につながる取組事例や課題について、アンケート、ヒアリング等により情報収集。</a:t>
            </a:r>
            <a:endParaRPr kumimoji="1"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４</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　とりまとめ</a:t>
            </a:r>
            <a:endPar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361950" indent="-180975" algn="l">
              <a:buFont typeface="Arial" panose="020B0604020202020204" pitchFamily="34" charset="0"/>
              <a:buChar char="•"/>
            </a:pP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委員、社員、自治体会員、賛助会員、オブザーバなどから、１）地方企業の海外進出、２）海外からの観光客誘致につながる取組事例や課題について、アンケート、ヒアリング等により情報収集。</a:t>
            </a:r>
            <a:endParaRPr kumimoji="1"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68242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文献・ウェブ等による</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　</a:t>
            </a:r>
            <a:r>
              <a:rPr lang="en-US" altLang="ja-JP"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海外輸出のフローと必要な情報①</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3</a:t>
            </a:fld>
            <a:endParaRPr lang="en-US" altLang="ja-JP"/>
          </a:p>
        </p:txBody>
      </p:sp>
      <p:sp>
        <p:nvSpPr>
          <p:cNvPr id="13" name="テキスト ボックス 12"/>
          <p:cNvSpPr txBox="1"/>
          <p:nvPr/>
        </p:nvSpPr>
        <p:spPr>
          <a:xfrm>
            <a:off x="5889104" y="6581018"/>
            <a:ext cx="3841919" cy="215444"/>
          </a:xfrm>
          <a:prstGeom prst="rect">
            <a:avLst/>
          </a:prstGeom>
          <a:noFill/>
        </p:spPr>
        <p:txBody>
          <a:bodyPr wrap="square" rtlCol="0">
            <a:spAutoFit/>
          </a:bodyPr>
          <a:lstStyle/>
          <a:p>
            <a:pPr algn="l"/>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出所</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進出に役立つ資料」、「</a:t>
            </a: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進出支援、輸出支援」より</a:t>
            </a:r>
            <a:r>
              <a:rPr kumimoji="1" lang="en-US" altLang="ja-JP"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MRI</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作成</a:t>
            </a:r>
          </a:p>
        </p:txBody>
      </p:sp>
      <p:sp>
        <p:nvSpPr>
          <p:cNvPr id="15" name="テキスト ボックス 14"/>
          <p:cNvSpPr txBox="1"/>
          <p:nvPr/>
        </p:nvSpPr>
        <p:spPr>
          <a:xfrm>
            <a:off x="3349598" y="1019651"/>
            <a:ext cx="6283922" cy="422380"/>
          </a:xfrm>
          <a:prstGeom prst="rect">
            <a:avLst/>
          </a:prstGeom>
          <a:noFill/>
          <a:ln>
            <a:solidFill>
              <a:schemeClr val="bg2"/>
            </a:solidFill>
          </a:ln>
        </p:spPr>
        <p:txBody>
          <a:bodyPr wrap="square" rtlCol="0" anchor="ctr">
            <a:noAutofit/>
          </a:bodyPr>
          <a:lstStyle/>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調査項目及び現状の調査方法</a:t>
            </a:r>
          </a:p>
        </p:txBody>
      </p:sp>
      <p:graphicFrame>
        <p:nvGraphicFramePr>
          <p:cNvPr id="5" name="表 4"/>
          <p:cNvGraphicFramePr>
            <a:graphicFrameLocks noGrp="1"/>
          </p:cNvGraphicFramePr>
          <p:nvPr>
            <p:extLst>
              <p:ext uri="{D42A27DB-BD31-4B8C-83A1-F6EECF244321}">
                <p14:modId xmlns:p14="http://schemas.microsoft.com/office/powerpoint/2010/main" val="875812816"/>
              </p:ext>
            </p:extLst>
          </p:nvPr>
        </p:nvGraphicFramePr>
        <p:xfrm>
          <a:off x="3368824" y="1484784"/>
          <a:ext cx="6264696" cy="5069801"/>
        </p:xfrm>
        <a:graphic>
          <a:graphicData uri="http://schemas.openxmlformats.org/drawingml/2006/table">
            <a:tbl>
              <a:tblPr>
                <a:tableStyleId>{2D5ABB26-0587-4C30-8999-92F81FD0307C}</a:tableStyleId>
              </a:tblPr>
              <a:tblGrid>
                <a:gridCol w="1512168"/>
                <a:gridCol w="3168352"/>
                <a:gridCol w="1584176"/>
              </a:tblGrid>
              <a:tr h="287276">
                <a:tc gridSpan="2">
                  <a:txBody>
                    <a:bodyPr/>
                    <a:lstStyle/>
                    <a:p>
                      <a:r>
                        <a:rPr kumimoji="1" lang="ja-JP" altLang="en-US" sz="1200" dirty="0" smtClean="0">
                          <a:solidFill>
                            <a:schemeClr val="tx1"/>
                          </a:solidFill>
                        </a:rPr>
                        <a:t>調査項目</a:t>
                      </a:r>
                      <a:endParaRPr kumimoji="1" lang="ja-JP" altLang="en-US" sz="12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r>
                        <a:rPr kumimoji="1" lang="ja-JP" altLang="en-US" sz="1200" dirty="0" smtClean="0">
                          <a:solidFill>
                            <a:schemeClr val="tx1"/>
                          </a:solidFill>
                        </a:rPr>
                        <a:t>現状の調査方法</a:t>
                      </a:r>
                      <a:endParaRPr kumimoji="1" lang="ja-JP" altLang="en-US" sz="12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r>
              <a:tr h="282773">
                <a:tc rowSpan="5">
                  <a:txBody>
                    <a:bodyPr/>
                    <a:lstStyle/>
                    <a:p>
                      <a:r>
                        <a:rPr kumimoji="1" lang="ja-JP" altLang="en-US" sz="1100" dirty="0" smtClean="0">
                          <a:solidFill>
                            <a:sysClr val="windowText" lastClr="000000"/>
                          </a:solidFill>
                        </a:rPr>
                        <a:t>政治・経済・社会</a:t>
                      </a:r>
                      <a:endParaRPr kumimoji="1" lang="en-US" altLang="ja-JP" sz="1100" dirty="0" smtClean="0">
                        <a:solidFill>
                          <a:sysClr val="windowText" lastClr="000000"/>
                        </a:solidFill>
                      </a:endParaRPr>
                    </a:p>
                    <a:p>
                      <a:r>
                        <a:rPr kumimoji="1" lang="ja-JP" altLang="en-US" sz="1100" dirty="0" smtClean="0">
                          <a:solidFill>
                            <a:sysClr val="windowText" lastClr="000000"/>
                          </a:solidFill>
                        </a:rPr>
                        <a:t>情勢</a:t>
                      </a:r>
                      <a:endParaRPr kumimoji="1"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000" dirty="0" smtClean="0">
                          <a:solidFill>
                            <a:sysClr val="windowText" lastClr="000000"/>
                          </a:solidFill>
                        </a:rPr>
                        <a:t>世界経済概況・対内直接投資動向</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rowSpan="19">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各情報参照先や相談窓口、法律事務所、会計事務所等の専門家、駐日外国公館等を活用して現地の一般事情や事業関連事情の情報収集を実施</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44780">
                <a:tc vMerge="1">
                  <a:txBody>
                    <a:bodyPr/>
                    <a:lstStyle/>
                    <a:p>
                      <a:endParaRPr kumimoji="1" lang="ja-JP" altLang="en-US"/>
                    </a:p>
                  </a:txBody>
                  <a:tcPr/>
                </a:tc>
                <a:tc>
                  <a:txBody>
                    <a:bodyPr/>
                    <a:lstStyle/>
                    <a:p>
                      <a:r>
                        <a:rPr kumimoji="1" lang="ja-JP" altLang="en-US" sz="1000" dirty="0" smtClean="0">
                          <a:solidFill>
                            <a:sysClr val="windowText" lastClr="000000"/>
                          </a:solidFill>
                        </a:rPr>
                        <a:t>日経企業の海外進出・事業展開動向</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44780">
                <a:tc vMerge="1">
                  <a:txBody>
                    <a:bodyPr/>
                    <a:lstStyle/>
                    <a:p>
                      <a:endParaRPr kumimoji="1" lang="ja-JP" altLang="en-US"/>
                    </a:p>
                  </a:txBody>
                  <a:tcPr/>
                </a:tc>
                <a:tc>
                  <a:txBody>
                    <a:bodyPr/>
                    <a:lstStyle/>
                    <a:p>
                      <a:r>
                        <a:rPr kumimoji="1" lang="ja-JP" altLang="en-US" sz="1000" dirty="0" smtClean="0">
                          <a:solidFill>
                            <a:sysClr val="windowText" lastClr="000000"/>
                          </a:solidFill>
                        </a:rPr>
                        <a:t>各国の基礎情報・データ（基礎的経済指標）</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70349">
                <a:tc vMerge="1">
                  <a:txBody>
                    <a:bodyPr/>
                    <a:lstStyle/>
                    <a:p>
                      <a:endParaRPr kumimoji="1" lang="ja-JP" altLang="en-US"/>
                    </a:p>
                  </a:txBody>
                  <a:tcPr/>
                </a:tc>
                <a:tc>
                  <a:txBody>
                    <a:bodyPr/>
                    <a:lstStyle/>
                    <a:p>
                      <a:r>
                        <a:rPr kumimoji="1" lang="ja-JP" altLang="en-US" sz="1000" dirty="0" smtClean="0">
                          <a:solidFill>
                            <a:sysClr val="windowText" lastClr="000000"/>
                          </a:solidFill>
                        </a:rPr>
                        <a:t>インフラ整備状況（物流、港湾・空港、通信など）</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38591">
                <a:tc vMerge="1">
                  <a:txBody>
                    <a:bodyPr/>
                    <a:lstStyle/>
                    <a:p>
                      <a:endParaRPr kumimoji="1" lang="ja-JP" altLang="en-US"/>
                    </a:p>
                  </a:txBody>
                  <a:tcPr/>
                </a:tc>
                <a:tc>
                  <a:txBody>
                    <a:bodyPr/>
                    <a:lstStyle/>
                    <a:p>
                      <a:r>
                        <a:rPr kumimoji="1" lang="ja-JP" altLang="en-US" sz="1000" dirty="0" smtClean="0">
                          <a:solidFill>
                            <a:sysClr val="windowText" lastClr="000000"/>
                          </a:solidFill>
                        </a:rPr>
                        <a:t>カントリーリスク</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16024">
                <a:tc>
                  <a:txBody>
                    <a:bodyPr/>
                    <a:lstStyle/>
                    <a:p>
                      <a:r>
                        <a:rPr kumimoji="1" lang="ja-JP" altLang="en-US" sz="1100" dirty="0" smtClean="0">
                          <a:solidFill>
                            <a:sysClr val="windowText" lastClr="000000"/>
                          </a:solidFill>
                        </a:rPr>
                        <a:t>投資コスト</a:t>
                      </a:r>
                      <a:endParaRPr kumimoji="1" lang="en-US" altLang="ja-JP" sz="1100" dirty="0" smtClean="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000" dirty="0" smtClean="0">
                          <a:solidFill>
                            <a:sysClr val="windowText" lastClr="000000"/>
                          </a:solidFill>
                        </a:rPr>
                        <a:t>物価・生計費（賃金、公共料金など）</a:t>
                      </a:r>
                      <a:endParaRPr kumimoji="1"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28212">
                <a:tc rowSpan="5">
                  <a:txBody>
                    <a:bodyPr/>
                    <a:lstStyle/>
                    <a:p>
                      <a:r>
                        <a:rPr kumimoji="1" lang="ja-JP" altLang="en-US" sz="1100" dirty="0" smtClean="0">
                          <a:solidFill>
                            <a:sysClr val="windowText" lastClr="000000"/>
                          </a:solidFill>
                        </a:rPr>
                        <a:t>外資政策・法規制・税制</a:t>
                      </a:r>
                      <a:endParaRPr kumimoji="1"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000" dirty="0" smtClean="0">
                          <a:solidFill>
                            <a:sysClr val="windowText" lastClr="000000"/>
                          </a:solidFill>
                        </a:rPr>
                        <a:t>投資制度・規制（外資規制業種など）</a:t>
                      </a:r>
                      <a:endParaRPr kumimoji="1" lang="en-US" altLang="ja-JP" sz="1000" dirty="0" smtClean="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236409">
                <a:tc vMerge="1">
                  <a:txBody>
                    <a:bodyPr/>
                    <a:lstStyle/>
                    <a:p>
                      <a:endParaRPr kumimoji="1" lang="ja-JP" altLang="en-US"/>
                    </a:p>
                  </a:txBody>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000" dirty="0" smtClean="0">
                          <a:solidFill>
                            <a:sysClr val="windowText" lastClr="000000"/>
                          </a:solidFill>
                        </a:rPr>
                        <a:t>外資優遇制度（投資インセンティブ、開発区など）</a:t>
                      </a:r>
                      <a:endParaRPr kumimoji="1" lang="en-US" altLang="ja-JP" sz="1000" dirty="0" smtClean="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69191">
                <a:tc vMerge="1">
                  <a:txBody>
                    <a:bodyPr/>
                    <a:lstStyle/>
                    <a:p>
                      <a:endParaRPr kumimoji="1" lang="ja-JP" altLang="en-US"/>
                    </a:p>
                  </a:txBody>
                  <a:tcPr/>
                </a:tc>
                <a:tc>
                  <a:txBody>
                    <a:bodyPr/>
                    <a:lstStyle/>
                    <a:p>
                      <a:r>
                        <a:rPr kumimoji="1" lang="ja-JP" altLang="en-US" sz="1000" dirty="0" smtClean="0">
                          <a:solidFill>
                            <a:sysClr val="windowText" lastClr="000000"/>
                          </a:solidFill>
                        </a:rPr>
                        <a:t>貿易管理規制（関税率など）</a:t>
                      </a:r>
                      <a:endParaRPr kumimoji="1" lang="en-US" altLang="ja-JP" sz="1000" dirty="0" smtClean="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69191">
                <a:tc vMerge="1">
                  <a:txBody>
                    <a:bodyPr/>
                    <a:lstStyle/>
                    <a:p>
                      <a:endParaRPr kumimoji="1" lang="ja-JP" altLang="en-US"/>
                    </a:p>
                  </a:txBody>
                  <a:tcPr/>
                </a:tc>
                <a:tc>
                  <a:txBody>
                    <a:bodyPr/>
                    <a:lstStyle/>
                    <a:p>
                      <a:r>
                        <a:rPr kumimoji="1" lang="ja-JP" altLang="en-US" sz="1000" dirty="0" smtClean="0">
                          <a:solidFill>
                            <a:sysClr val="windowText" lastClr="000000"/>
                          </a:solidFill>
                        </a:rPr>
                        <a:t>知的財産権制度（著作権・技術移転など）</a:t>
                      </a:r>
                      <a:endParaRPr kumimoji="1" lang="en-US" altLang="ja-JP" sz="1000" dirty="0" smtClean="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63429">
                <a:tc vMerge="1">
                  <a:txBody>
                    <a:bodyPr/>
                    <a:lstStyle/>
                    <a:p>
                      <a:endParaRPr kumimoji="1" lang="ja-JP" altLang="en-US"/>
                    </a:p>
                  </a:txBody>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000" dirty="0" smtClean="0">
                          <a:solidFill>
                            <a:sysClr val="windowText" lastClr="000000"/>
                          </a:solidFill>
                        </a:rPr>
                        <a:t>環境保護・省エネ規制</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05740">
                <a:tc rowSpan="4">
                  <a:txBody>
                    <a:bodyPr/>
                    <a:lstStyle/>
                    <a:p>
                      <a:r>
                        <a:rPr lang="ja-JP" altLang="en-US" sz="1100" dirty="0" smtClean="0">
                          <a:solidFill>
                            <a:sysClr val="windowText" lastClr="000000"/>
                          </a:solidFill>
                        </a:rPr>
                        <a:t>投資実務</a:t>
                      </a:r>
                      <a:endParaRPr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lang="ja-JP" altLang="en-US" sz="1000" dirty="0" smtClean="0">
                          <a:solidFill>
                            <a:sysClr val="windowText" lastClr="000000"/>
                          </a:solidFill>
                        </a:rPr>
                        <a:t>法務情報（会社設立の手続き・必要書類）</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0">
                <a:tc vMerge="1">
                  <a:txBody>
                    <a:bodyPr/>
                    <a:lstStyle/>
                    <a:p>
                      <a:endParaRPr kumimoji="1" lang="ja-JP" altLang="en-US"/>
                    </a:p>
                  </a:txBody>
                  <a:tcPr/>
                </a:tc>
                <a:tc>
                  <a:txBody>
                    <a:bodyPr/>
                    <a:lstStyle/>
                    <a:p>
                      <a:r>
                        <a:rPr lang="ja-JP" altLang="en-US" sz="1000" dirty="0" smtClean="0">
                          <a:solidFill>
                            <a:sysClr val="windowText" lastClr="000000"/>
                          </a:solidFill>
                        </a:rPr>
                        <a:t>税務情報（具体的な税務・会計実務）</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51989">
                <a:tc vMerge="1">
                  <a:txBody>
                    <a:bodyPr/>
                    <a:lstStyle/>
                    <a:p>
                      <a:endParaRPr kumimoji="1" lang="ja-JP" altLang="en-US"/>
                    </a:p>
                  </a:txBody>
                  <a:tcPr/>
                </a:tc>
                <a:tc>
                  <a:txBody>
                    <a:bodyPr/>
                    <a:lstStyle/>
                    <a:p>
                      <a:r>
                        <a:rPr lang="ja-JP" altLang="en-US" sz="1000" dirty="0" smtClean="0">
                          <a:solidFill>
                            <a:sysClr val="windowText" lastClr="000000"/>
                          </a:solidFill>
                        </a:rPr>
                        <a:t>労務情報（人材募集、就業規則、人事管理など）</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124173">
                <a:tc vMerge="1">
                  <a:txBody>
                    <a:bodyPr/>
                    <a:lstStyle/>
                    <a:p>
                      <a:endParaRPr kumimoji="1" lang="ja-JP" altLang="en-US"/>
                    </a:p>
                  </a:txBody>
                  <a:tcPr/>
                </a:tc>
                <a:tc>
                  <a:txBody>
                    <a:bodyPr/>
                    <a:lstStyle/>
                    <a:p>
                      <a:r>
                        <a:rPr lang="ja-JP" altLang="en-US" sz="1000" dirty="0" smtClean="0">
                          <a:solidFill>
                            <a:sysClr val="windowText" lastClr="000000"/>
                          </a:solidFill>
                        </a:rPr>
                        <a:t>リスクマネジメント</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21478">
                <a:tc rowSpan="2">
                  <a:txBody>
                    <a:bodyPr/>
                    <a:lstStyle/>
                    <a:p>
                      <a:r>
                        <a:rPr lang="ja-JP" altLang="en-US" sz="1100" dirty="0" smtClean="0">
                          <a:solidFill>
                            <a:sysClr val="windowText" lastClr="000000"/>
                          </a:solidFill>
                        </a:rPr>
                        <a:t>産業・海外市場</a:t>
                      </a:r>
                      <a:endParaRPr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lang="ja-JP" altLang="en-US" sz="1000" dirty="0" smtClean="0">
                          <a:solidFill>
                            <a:sysClr val="windowText" lastClr="000000"/>
                          </a:solidFill>
                        </a:rPr>
                        <a:t>産業動向、生産（原材料・部品調達）</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258050">
                <a:tc vMerge="1">
                  <a:txBody>
                    <a:bodyPr/>
                    <a:lstStyle/>
                    <a:p>
                      <a:endParaRPr kumimoji="1" lang="ja-JP" altLang="en-US"/>
                    </a:p>
                  </a:txBody>
                  <a:tcPr/>
                </a:tc>
                <a:tc>
                  <a:txBody>
                    <a:bodyPr/>
                    <a:lstStyle/>
                    <a:p>
                      <a:r>
                        <a:rPr lang="ja-JP" altLang="en-US" sz="1000" dirty="0" smtClean="0">
                          <a:solidFill>
                            <a:sysClr val="windowText" lastClr="000000"/>
                          </a:solidFill>
                        </a:rPr>
                        <a:t>販売（市場規模・特性、輸出入状況、関税など）</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a:p>
                  </a:txBody>
                  <a:tcPr/>
                </a:tc>
              </a:tr>
              <a:tr h="242539">
                <a:tc>
                  <a:txBody>
                    <a:bodyPr/>
                    <a:lstStyle/>
                    <a:p>
                      <a:r>
                        <a:rPr lang="ja-JP" altLang="en-US" sz="1100" dirty="0" smtClean="0">
                          <a:solidFill>
                            <a:sysClr val="windowText" lastClr="000000"/>
                          </a:solidFill>
                        </a:rPr>
                        <a:t>ビジネスパートナー</a:t>
                      </a:r>
                      <a:endParaRPr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lang="ja-JP" altLang="en-US" sz="1000" dirty="0" smtClean="0">
                          <a:solidFill>
                            <a:sysClr val="windowText" lastClr="000000"/>
                          </a:solidFill>
                        </a:rPr>
                        <a:t>海外企業情報（取引企業）</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52095">
                <a:tc>
                  <a:txBody>
                    <a:bodyPr/>
                    <a:lstStyle/>
                    <a:p>
                      <a:r>
                        <a:rPr lang="ja-JP" altLang="en-US" sz="1100" dirty="0" smtClean="0">
                          <a:solidFill>
                            <a:sysClr val="windowText" lastClr="000000"/>
                          </a:solidFill>
                        </a:rPr>
                        <a:t>その他</a:t>
                      </a:r>
                      <a:endParaRPr lang="ja-JP" altLang="en-US" sz="11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lang="ja-JP" altLang="en-US" sz="1000" dirty="0" smtClean="0">
                          <a:solidFill>
                            <a:sysClr val="windowText" lastClr="000000"/>
                          </a:solidFill>
                        </a:rPr>
                        <a:t>駐在員赴任（給与・規定・生活）など</a:t>
                      </a:r>
                      <a:endParaRPr lang="ja-JP" altLang="en-US" sz="1000"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vMerge="1">
                  <a:txBody>
                    <a:bodyPr/>
                    <a:lstStyle/>
                    <a:p>
                      <a:endParaRPr kumimoji="1" lang="ja-JP" altLang="en-US" dirty="0">
                        <a:solidFill>
                          <a:sysClr val="windowText" lastClr="000000"/>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bl>
          </a:graphicData>
        </a:graphic>
      </p:graphicFrame>
      <p:sp>
        <p:nvSpPr>
          <p:cNvPr id="7" name="正方形/長方形 6"/>
          <p:cNvSpPr/>
          <p:nvPr/>
        </p:nvSpPr>
        <p:spPr bwMode="auto">
          <a:xfrm>
            <a:off x="360003" y="1772816"/>
            <a:ext cx="1008111"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lang="ja-JP" altLang="en-US" b="1" dirty="0"/>
              <a:t> </a:t>
            </a: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1</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sp>
        <p:nvSpPr>
          <p:cNvPr id="21" name="正方形/長方形 20"/>
          <p:cNvSpPr/>
          <p:nvPr/>
        </p:nvSpPr>
        <p:spPr bwMode="auto">
          <a:xfrm>
            <a:off x="360003" y="2492896"/>
            <a:ext cx="1008111"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lang="ja-JP" altLang="en-US" b="1" dirty="0"/>
              <a:t> </a:t>
            </a:r>
            <a:r>
              <a:rPr lang="en-US" altLang="ja-JP" b="1" dirty="0" smtClean="0"/>
              <a:t>2</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sp>
        <p:nvSpPr>
          <p:cNvPr id="22" name="正方形/長方形 21"/>
          <p:cNvSpPr/>
          <p:nvPr/>
        </p:nvSpPr>
        <p:spPr bwMode="auto">
          <a:xfrm>
            <a:off x="359819" y="3356992"/>
            <a:ext cx="1008111"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kumimoji="0" lang="en-US" altLang="ja-JP" b="1" i="0" u="none" strike="noStrike" cap="none" normalizeH="0" dirty="0" smtClean="0">
                <a:ln>
                  <a:noFill/>
                </a:ln>
                <a:effectLst/>
                <a:latin typeface="ＤＦＧ華康ゴシック体W5" pitchFamily="50" charset="-128"/>
                <a:ea typeface="ＤＦＧ華康ゴシック体W5" pitchFamily="50" charset="-128"/>
              </a:rPr>
              <a:t> 3</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sp>
        <p:nvSpPr>
          <p:cNvPr id="23" name="正方形/長方形 22"/>
          <p:cNvSpPr/>
          <p:nvPr/>
        </p:nvSpPr>
        <p:spPr bwMode="auto">
          <a:xfrm>
            <a:off x="359819" y="4221088"/>
            <a:ext cx="1008111"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kumimoji="0" lang="en-US" altLang="ja-JP" b="1" i="0" u="none" strike="noStrike" cap="none" normalizeH="0" dirty="0" smtClean="0">
                <a:ln>
                  <a:noFill/>
                </a:ln>
                <a:effectLst/>
                <a:latin typeface="ＤＦＧ華康ゴシック体W5" pitchFamily="50" charset="-128"/>
                <a:ea typeface="ＤＦＧ華康ゴシック体W5" pitchFamily="50" charset="-128"/>
              </a:rPr>
              <a:t> 4</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sp>
        <p:nvSpPr>
          <p:cNvPr id="24" name="正方形/長方形 23"/>
          <p:cNvSpPr/>
          <p:nvPr/>
        </p:nvSpPr>
        <p:spPr bwMode="auto">
          <a:xfrm>
            <a:off x="360003" y="5085184"/>
            <a:ext cx="1008111"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kumimoji="0" lang="en-US" altLang="ja-JP" b="1" i="0" u="none" strike="noStrike" cap="none" normalizeH="0" dirty="0" smtClean="0">
                <a:ln>
                  <a:noFill/>
                </a:ln>
                <a:effectLst/>
                <a:latin typeface="ＤＦＧ華康ゴシック体W5" pitchFamily="50" charset="-128"/>
                <a:ea typeface="ＤＦＧ華康ゴシック体W5" pitchFamily="50" charset="-128"/>
              </a:rPr>
              <a:t> 5</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cxnSp>
        <p:nvCxnSpPr>
          <p:cNvPr id="9" name="直線矢印コネクタ 8"/>
          <p:cNvCxnSpPr>
            <a:stCxn id="7" idx="2"/>
            <a:endCxn id="21" idx="0"/>
          </p:cNvCxnSpPr>
          <p:nvPr/>
        </p:nvCxnSpPr>
        <p:spPr bwMode="auto">
          <a:xfrm>
            <a:off x="864059" y="2132856"/>
            <a:ext cx="0" cy="360040"/>
          </a:xfrm>
          <a:prstGeom prst="straightConnector1">
            <a:avLst/>
          </a:prstGeom>
          <a:solidFill>
            <a:schemeClr val="accent1"/>
          </a:solidFill>
          <a:ln w="28575" cap="sq" cmpd="sng" algn="ctr">
            <a:solidFill>
              <a:schemeClr val="accent2">
                <a:lumMod val="75000"/>
              </a:schemeClr>
            </a:solidFill>
            <a:prstDash val="solid"/>
            <a:round/>
            <a:headEnd type="none" w="sm" len="sm"/>
            <a:tailEnd type="arrow"/>
          </a:ln>
          <a:effectLst/>
        </p:spPr>
      </p:cxnSp>
      <p:cxnSp>
        <p:nvCxnSpPr>
          <p:cNvPr id="25" name="直線矢印コネクタ 24"/>
          <p:cNvCxnSpPr>
            <a:stCxn id="21" idx="2"/>
            <a:endCxn id="22" idx="0"/>
          </p:cNvCxnSpPr>
          <p:nvPr/>
        </p:nvCxnSpPr>
        <p:spPr bwMode="auto">
          <a:xfrm flipH="1">
            <a:off x="863875" y="2852936"/>
            <a:ext cx="184" cy="504056"/>
          </a:xfrm>
          <a:prstGeom prst="straightConnector1">
            <a:avLst/>
          </a:prstGeom>
          <a:solidFill>
            <a:schemeClr val="accent1"/>
          </a:solidFill>
          <a:ln w="28575" cap="sq" cmpd="sng" algn="ctr">
            <a:solidFill>
              <a:schemeClr val="accent2">
                <a:lumMod val="75000"/>
              </a:schemeClr>
            </a:solidFill>
            <a:prstDash val="solid"/>
            <a:round/>
            <a:headEnd type="none" w="sm" len="sm"/>
            <a:tailEnd type="arrow"/>
          </a:ln>
          <a:effectLst/>
        </p:spPr>
      </p:cxnSp>
      <p:cxnSp>
        <p:nvCxnSpPr>
          <p:cNvPr id="28" name="直線矢印コネクタ 27"/>
          <p:cNvCxnSpPr>
            <a:stCxn id="23" idx="2"/>
            <a:endCxn id="24" idx="0"/>
          </p:cNvCxnSpPr>
          <p:nvPr/>
        </p:nvCxnSpPr>
        <p:spPr bwMode="auto">
          <a:xfrm>
            <a:off x="863875" y="4581128"/>
            <a:ext cx="184" cy="504056"/>
          </a:xfrm>
          <a:prstGeom prst="straightConnector1">
            <a:avLst/>
          </a:prstGeom>
          <a:solidFill>
            <a:schemeClr val="accent1"/>
          </a:solidFill>
          <a:ln w="28575" cap="sq" cmpd="sng" algn="ctr">
            <a:solidFill>
              <a:schemeClr val="accent2">
                <a:lumMod val="75000"/>
              </a:schemeClr>
            </a:solidFill>
            <a:prstDash val="solid"/>
            <a:round/>
            <a:headEnd type="none" w="sm" len="sm"/>
            <a:tailEnd type="arrow"/>
          </a:ln>
          <a:effectLst/>
        </p:spPr>
      </p:cxnSp>
      <p:cxnSp>
        <p:nvCxnSpPr>
          <p:cNvPr id="30" name="直線矢印コネクタ 29"/>
          <p:cNvCxnSpPr>
            <a:stCxn id="22" idx="2"/>
            <a:endCxn id="23" idx="0"/>
          </p:cNvCxnSpPr>
          <p:nvPr/>
        </p:nvCxnSpPr>
        <p:spPr bwMode="auto">
          <a:xfrm>
            <a:off x="863875" y="3717032"/>
            <a:ext cx="0" cy="504056"/>
          </a:xfrm>
          <a:prstGeom prst="straightConnector1">
            <a:avLst/>
          </a:prstGeom>
          <a:solidFill>
            <a:schemeClr val="accent1"/>
          </a:solidFill>
          <a:ln w="28575" cap="sq" cmpd="sng" algn="ctr">
            <a:solidFill>
              <a:schemeClr val="accent2">
                <a:lumMod val="75000"/>
              </a:schemeClr>
            </a:solidFill>
            <a:prstDash val="solid"/>
            <a:round/>
            <a:headEnd type="none" w="sm" len="sm"/>
            <a:tailEnd type="arrow"/>
          </a:ln>
          <a:effectLst/>
        </p:spPr>
      </p:cxnSp>
      <p:sp>
        <p:nvSpPr>
          <p:cNvPr id="35" name="テキスト ボックス 34"/>
          <p:cNvSpPr txBox="1"/>
          <p:nvPr/>
        </p:nvSpPr>
        <p:spPr>
          <a:xfrm>
            <a:off x="212344" y="1019651"/>
            <a:ext cx="2868447" cy="422379"/>
          </a:xfrm>
          <a:prstGeom prst="rect">
            <a:avLst/>
          </a:prstGeom>
          <a:noFill/>
          <a:ln>
            <a:solidFill>
              <a:schemeClr val="bg2"/>
            </a:solidFill>
          </a:ln>
        </p:spPr>
        <p:txBody>
          <a:bodyPr wrap="square" rtlCol="0" anchor="ctr">
            <a:noAutofit/>
          </a:bodyPr>
          <a:lstStyle/>
          <a:p>
            <a:r>
              <a:rPr kumimoji="1" lang="ja-JP" altLang="en-US"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海外輸出までの流れ</a:t>
            </a:r>
          </a:p>
        </p:txBody>
      </p:sp>
      <p:sp>
        <p:nvSpPr>
          <p:cNvPr id="36" name="テキスト ボックス 35"/>
          <p:cNvSpPr txBox="1"/>
          <p:nvPr/>
        </p:nvSpPr>
        <p:spPr>
          <a:xfrm>
            <a:off x="1290996" y="1772816"/>
            <a:ext cx="1926798" cy="360040"/>
          </a:xfrm>
          <a:prstGeom prst="rect">
            <a:avLst/>
          </a:prstGeom>
          <a:noFill/>
          <a:ln>
            <a:noFill/>
          </a:ln>
        </p:spPr>
        <p:txBody>
          <a:bodyPr wrap="square" rtlCol="0" anchor="ctr">
            <a:noAutofit/>
          </a:bodyPr>
          <a:lstStyle/>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事業戦略明確化</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p:cNvSpPr txBox="1"/>
          <p:nvPr/>
        </p:nvSpPr>
        <p:spPr>
          <a:xfrm>
            <a:off x="1273578" y="2503849"/>
            <a:ext cx="1944216" cy="360040"/>
          </a:xfrm>
          <a:prstGeom prst="rect">
            <a:avLst/>
          </a:prstGeom>
          <a:noFill/>
          <a:ln>
            <a:noFill/>
          </a:ln>
        </p:spPr>
        <p:txBody>
          <a:bodyPr wrap="square" rtlCol="0" anchor="ctr">
            <a:noAutofit/>
          </a:bodyPr>
          <a:lstStyle/>
          <a:p>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戦略</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計画案の策定</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ターゲット地域・層の明確化、</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社内体制の整備など</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テキスト ボックス 37"/>
          <p:cNvSpPr txBox="1"/>
          <p:nvPr/>
        </p:nvSpPr>
        <p:spPr>
          <a:xfrm>
            <a:off x="1290996" y="3388893"/>
            <a:ext cx="1944216" cy="360040"/>
          </a:xfrm>
          <a:prstGeom prst="rect">
            <a:avLst/>
          </a:prstGeom>
          <a:noFill/>
          <a:ln>
            <a:noFill/>
          </a:ln>
        </p:spPr>
        <p:txBody>
          <a:bodyPr wrap="square" rtlCol="0" anchor="ctr">
            <a:noAutofit/>
          </a:bodyPr>
          <a:lstStyle/>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国内での予備調査及び</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現地調査（</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FS</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市場</a:t>
            </a:r>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調査、輸送手段の手配など</a:t>
            </a:r>
          </a:p>
        </p:txBody>
      </p:sp>
      <p:sp>
        <p:nvSpPr>
          <p:cNvPr id="41" name="正方形/長方形 40"/>
          <p:cNvSpPr/>
          <p:nvPr/>
        </p:nvSpPr>
        <p:spPr bwMode="auto">
          <a:xfrm>
            <a:off x="361049" y="5877272"/>
            <a:ext cx="1007065" cy="360040"/>
          </a:xfrm>
          <a:prstGeom prst="rect">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effectLst/>
                <a:latin typeface="ＤＦＧ華康ゴシック体W5" pitchFamily="50" charset="-128"/>
                <a:ea typeface="ＤＦＧ華康ゴシック体W5" pitchFamily="50" charset="-128"/>
              </a:rPr>
              <a:t>STEP</a:t>
            </a:r>
            <a:r>
              <a:rPr kumimoji="0" lang="en-US" altLang="ja-JP" b="1" i="0" u="none" strike="noStrike" cap="none" normalizeH="0" dirty="0" smtClean="0">
                <a:ln>
                  <a:noFill/>
                </a:ln>
                <a:effectLst/>
                <a:latin typeface="ＤＦＧ華康ゴシック体W5" pitchFamily="50" charset="-128"/>
                <a:ea typeface="ＤＦＧ華康ゴシック体W5" pitchFamily="50" charset="-128"/>
              </a:rPr>
              <a:t> 6</a:t>
            </a:r>
            <a:endParaRPr kumimoji="0" lang="ja-JP" altLang="en-US" b="1" i="0" u="none" strike="noStrike" cap="none" normalizeH="0" baseline="0" dirty="0" smtClean="0">
              <a:ln>
                <a:noFill/>
              </a:ln>
              <a:effectLst/>
              <a:latin typeface="ＤＦＧ華康ゴシック体W5" pitchFamily="50" charset="-128"/>
              <a:ea typeface="ＤＦＧ華康ゴシック体W5" pitchFamily="50" charset="-128"/>
            </a:endParaRPr>
          </a:p>
        </p:txBody>
      </p:sp>
      <p:cxnSp>
        <p:nvCxnSpPr>
          <p:cNvPr id="42" name="直線矢印コネクタ 41"/>
          <p:cNvCxnSpPr>
            <a:stCxn id="24" idx="2"/>
            <a:endCxn id="41" idx="0"/>
          </p:cNvCxnSpPr>
          <p:nvPr/>
        </p:nvCxnSpPr>
        <p:spPr bwMode="auto">
          <a:xfrm>
            <a:off x="864059" y="5445224"/>
            <a:ext cx="523" cy="432048"/>
          </a:xfrm>
          <a:prstGeom prst="straightConnector1">
            <a:avLst/>
          </a:prstGeom>
          <a:solidFill>
            <a:schemeClr val="accent1"/>
          </a:solidFill>
          <a:ln w="28575" cap="sq" cmpd="sng" algn="ctr">
            <a:solidFill>
              <a:schemeClr val="accent2">
                <a:lumMod val="75000"/>
              </a:schemeClr>
            </a:solidFill>
            <a:prstDash val="solid"/>
            <a:round/>
            <a:headEnd type="none" w="sm" len="sm"/>
            <a:tailEnd type="arrow"/>
          </a:ln>
          <a:effectLst/>
        </p:spPr>
      </p:cxnSp>
      <p:sp>
        <p:nvSpPr>
          <p:cNvPr id="44" name="正方形/長方形 43"/>
          <p:cNvSpPr/>
          <p:nvPr/>
        </p:nvSpPr>
        <p:spPr bwMode="auto">
          <a:xfrm>
            <a:off x="212344" y="1556792"/>
            <a:ext cx="2868448" cy="4968552"/>
          </a:xfrm>
          <a:prstGeom prst="rect">
            <a:avLst/>
          </a:prstGeom>
          <a:noFill/>
          <a:ln w="12700" cap="sq" cmpd="sng" algn="ctr">
            <a:solidFill>
              <a:schemeClr val="bg2"/>
            </a:solidFill>
            <a:prstDash val="sysDot"/>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6" name="テキスト ボックス 25"/>
          <p:cNvSpPr txBox="1"/>
          <p:nvPr/>
        </p:nvSpPr>
        <p:spPr>
          <a:xfrm>
            <a:off x="1280592" y="4226058"/>
            <a:ext cx="1944216" cy="432048"/>
          </a:xfrm>
          <a:prstGeom prst="rect">
            <a:avLst/>
          </a:prstGeom>
          <a:noFill/>
          <a:ln>
            <a:noFill/>
          </a:ln>
        </p:spPr>
        <p:txBody>
          <a:bodyPr wrap="square" rtlCol="0" anchor="ctr">
            <a:noAutofit/>
          </a:bodyPr>
          <a:lstStyle/>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戦略計画立案</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資金</a:t>
            </a:r>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計画、知財戦略、</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流通経路・販売チャネル</a:t>
            </a:r>
            <a:r>
              <a:rPr kumimoji="1"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p:cNvSpPr txBox="1"/>
          <p:nvPr/>
        </p:nvSpPr>
        <p:spPr>
          <a:xfrm>
            <a:off x="1290996" y="5086973"/>
            <a:ext cx="1944216" cy="432048"/>
          </a:xfrm>
          <a:prstGeom prst="rect">
            <a:avLst/>
          </a:prstGeom>
          <a:noFill/>
          <a:ln>
            <a:noFill/>
          </a:ln>
        </p:spPr>
        <p:txBody>
          <a:bodyPr wrap="square" rtlCol="0" anchor="ctr">
            <a:noAutofit/>
          </a:bodyPr>
          <a:lstStyle/>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輸出先・取引先探し</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展示会・商談会への参加など</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取引企業の信用調査</a:t>
            </a:r>
            <a:endParaRPr kumimoji="1"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1273578" y="5841268"/>
            <a:ext cx="1944216" cy="432048"/>
          </a:xfrm>
          <a:prstGeom prst="rect">
            <a:avLst/>
          </a:prstGeom>
          <a:noFill/>
          <a:ln>
            <a:noFill/>
          </a:ln>
        </p:spPr>
        <p:txBody>
          <a:bodyPr wrap="square" rtlCol="0" anchor="ctr">
            <a:noAutofit/>
          </a:bodyPr>
          <a:lstStyle/>
          <a:p>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契約・輸出へ</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86887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文献・ウェブ等による</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　</a:t>
            </a:r>
            <a:r>
              <a:rPr lang="en-US" altLang="ja-JP"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輸出</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のフローと必要な情報②</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4</a:t>
            </a:fld>
            <a:endParaRPr lang="en-US" altLang="ja-JP"/>
          </a:p>
        </p:txBody>
      </p:sp>
      <p:sp>
        <p:nvSpPr>
          <p:cNvPr id="13" name="テキスト ボックス 12"/>
          <p:cNvSpPr txBox="1"/>
          <p:nvPr/>
        </p:nvSpPr>
        <p:spPr>
          <a:xfrm>
            <a:off x="7041232" y="6343773"/>
            <a:ext cx="2689791" cy="215444"/>
          </a:xfrm>
          <a:prstGeom prst="rect">
            <a:avLst/>
          </a:prstGeom>
          <a:noFill/>
        </p:spPr>
        <p:txBody>
          <a:bodyPr wrap="square" rtlCol="0">
            <a:spAutoFit/>
          </a:bodyPr>
          <a:lstStyle/>
          <a:p>
            <a:pPr algn="l"/>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出所</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「」海外ミニ調査サービス</a:t>
            </a:r>
            <a:r>
              <a:rPr kumimoji="1" lang="en-US" altLang="ja-JP"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より</a:t>
            </a:r>
            <a:r>
              <a:rPr kumimoji="1" lang="en-US" altLang="ja-JP"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MRI</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作成</a:t>
            </a:r>
          </a:p>
        </p:txBody>
      </p:sp>
      <p:graphicFrame>
        <p:nvGraphicFramePr>
          <p:cNvPr id="5" name="表 4"/>
          <p:cNvGraphicFramePr>
            <a:graphicFrameLocks noGrp="1"/>
          </p:cNvGraphicFramePr>
          <p:nvPr>
            <p:extLst>
              <p:ext uri="{D42A27DB-BD31-4B8C-83A1-F6EECF244321}">
                <p14:modId xmlns:p14="http://schemas.microsoft.com/office/powerpoint/2010/main" val="893065151"/>
              </p:ext>
            </p:extLst>
          </p:nvPr>
        </p:nvGraphicFramePr>
        <p:xfrm>
          <a:off x="632520" y="1772816"/>
          <a:ext cx="8640960" cy="3566160"/>
        </p:xfrm>
        <a:graphic>
          <a:graphicData uri="http://schemas.openxmlformats.org/drawingml/2006/table">
            <a:tbl>
              <a:tblPr firstRow="1" bandRow="1">
                <a:tableStyleId>{5940675A-B579-460E-94D1-54222C63F5DA}</a:tableStyleId>
              </a:tblPr>
              <a:tblGrid>
                <a:gridCol w="2376264"/>
                <a:gridCol w="936104"/>
                <a:gridCol w="2880320"/>
                <a:gridCol w="1080120"/>
                <a:gridCol w="1368152"/>
              </a:tblGrid>
              <a:tr h="133729">
                <a:tc>
                  <a:txBody>
                    <a:bodyPr/>
                    <a:lstStyle/>
                    <a:p>
                      <a:r>
                        <a:rPr kumimoji="1" lang="ja-JP" altLang="en-US" sz="1200" dirty="0" smtClean="0"/>
                        <a:t>ニーズ</a:t>
                      </a:r>
                      <a:endParaRPr kumimoji="1" lang="ja-JP" alt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r>
                        <a:rPr kumimoji="1" lang="ja-JP" altLang="en-US" sz="1200" dirty="0" smtClean="0"/>
                        <a:t>調査項目</a:t>
                      </a:r>
                      <a:endParaRPr kumimoji="1" lang="ja-JP" alt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r>
                        <a:rPr kumimoji="1" lang="ja-JP" altLang="en-US" sz="1200" dirty="0" smtClean="0"/>
                        <a:t>調査の想定</a:t>
                      </a:r>
                      <a:endParaRPr kumimoji="1" lang="ja-JP" alt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r>
                        <a:rPr kumimoji="1" lang="ja-JP" altLang="en-US" sz="1200" dirty="0" smtClean="0"/>
                        <a:t>費用</a:t>
                      </a:r>
                      <a:endParaRPr kumimoji="1" lang="ja-JP" alt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r>
                        <a:rPr kumimoji="1" lang="ja-JP" altLang="en-US" sz="1200" dirty="0" smtClean="0"/>
                        <a:t>オープンデータ</a:t>
                      </a:r>
                      <a:endParaRPr kumimoji="1" lang="en-US" altLang="ja-JP" sz="1200" dirty="0" smtClean="0"/>
                    </a:p>
                    <a:p>
                      <a:r>
                        <a:rPr kumimoji="1" lang="ja-JP" altLang="en-US" sz="1200" dirty="0" smtClean="0"/>
                        <a:t>活用可能性</a:t>
                      </a:r>
                      <a:endParaRPr kumimoji="1" lang="ja-JP" alt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r>
              <a:tr h="133729">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2"/>
                          </a:solidFill>
                        </a:rPr>
                        <a:t>現地の協力企業をリストアップし、商談担当者、対応可能言語、日本との取引実績を知りたい</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200" dirty="0" smtClean="0">
                          <a:solidFill>
                            <a:schemeClr val="bg2"/>
                          </a:solidFill>
                        </a:rPr>
                        <a:t>企業調査</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171450" indent="-171450">
                        <a:buFont typeface="Wingdings" panose="05000000000000000000" pitchFamily="2" charset="2"/>
                        <a:buChar char="l"/>
                      </a:pPr>
                      <a:r>
                        <a:rPr kumimoji="1" lang="ja-JP" altLang="en-US" sz="1200" dirty="0" smtClean="0">
                          <a:solidFill>
                            <a:schemeClr val="bg2"/>
                          </a:solidFill>
                        </a:rPr>
                        <a:t>企業名、住所、電話番号などのリストアップ</a:t>
                      </a:r>
                      <a:endParaRPr kumimoji="1" lang="en-US" altLang="ja-JP" sz="1200" dirty="0" smtClean="0">
                        <a:solidFill>
                          <a:schemeClr val="bg2"/>
                        </a:solidFill>
                      </a:endParaRPr>
                    </a:p>
                    <a:p>
                      <a:pPr marL="171450" indent="-171450">
                        <a:buFont typeface="Wingdings" panose="05000000000000000000" pitchFamily="2" charset="2"/>
                        <a:buChar char="l"/>
                      </a:pPr>
                      <a:r>
                        <a:rPr kumimoji="1" lang="ja-JP" altLang="en-US" sz="1200" dirty="0" smtClean="0">
                          <a:solidFill>
                            <a:schemeClr val="bg2"/>
                          </a:solidFill>
                        </a:rPr>
                        <a:t>コンタクト窓口</a:t>
                      </a:r>
                      <a:endParaRPr kumimoji="1" lang="en-US" altLang="ja-JP" sz="1200" dirty="0" smtClean="0">
                        <a:solidFill>
                          <a:schemeClr val="bg2"/>
                        </a:solidFill>
                      </a:endParaRPr>
                    </a:p>
                    <a:p>
                      <a:pPr marL="171450" indent="-171450">
                        <a:buFont typeface="Wingdings" panose="05000000000000000000" pitchFamily="2" charset="2"/>
                        <a:buChar char="l"/>
                      </a:pPr>
                      <a:r>
                        <a:rPr kumimoji="1" lang="ja-JP" altLang="en-US" sz="1200" dirty="0" smtClean="0">
                          <a:solidFill>
                            <a:schemeClr val="bg2"/>
                          </a:solidFill>
                        </a:rPr>
                        <a:t>取扱品目等</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en-US" altLang="ja-JP" sz="1200" dirty="0" smtClean="0">
                          <a:solidFill>
                            <a:schemeClr val="bg2"/>
                          </a:solidFill>
                        </a:rPr>
                        <a:t>216,000</a:t>
                      </a:r>
                      <a:r>
                        <a:rPr kumimoji="1" lang="ja-JP" altLang="en-US" sz="1200" dirty="0" smtClean="0">
                          <a:solidFill>
                            <a:schemeClr val="bg2"/>
                          </a:solidFill>
                        </a:rPr>
                        <a:t>円～</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kumimoji="1" lang="ja-JP" altLang="en-US" sz="1200" dirty="0" smtClean="0">
                          <a:solidFill>
                            <a:schemeClr val="bg2"/>
                          </a:solidFill>
                        </a:rPr>
                        <a:t>△</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33729">
                <a:tc>
                  <a:txBody>
                    <a:bodyPr/>
                    <a:lstStyle/>
                    <a:p>
                      <a:r>
                        <a:rPr kumimoji="1" lang="ja-JP" altLang="en-US" sz="1200" dirty="0" smtClean="0">
                          <a:solidFill>
                            <a:schemeClr val="bg2"/>
                          </a:solidFill>
                        </a:rPr>
                        <a:t>現地で販売予定の商品の競合となる商品について、都市部と郊外の商品の小売価格が知りたい</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200" dirty="0" smtClean="0">
                          <a:solidFill>
                            <a:schemeClr val="bg2"/>
                          </a:solidFill>
                        </a:rPr>
                        <a:t>小売価格</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171450" indent="-171450">
                        <a:buFont typeface="Wingdings" panose="05000000000000000000" pitchFamily="2" charset="2"/>
                        <a:buChar char="l"/>
                      </a:pPr>
                      <a:r>
                        <a:rPr kumimoji="1" lang="ja-JP" altLang="en-US" sz="1200" dirty="0" smtClean="0">
                          <a:solidFill>
                            <a:schemeClr val="bg2"/>
                          </a:solidFill>
                        </a:rPr>
                        <a:t>一般的な消費財の店頭小売価格</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en-US" altLang="ja-JP" sz="1200" dirty="0" smtClean="0">
                          <a:solidFill>
                            <a:schemeClr val="bg2"/>
                          </a:solidFill>
                        </a:rPr>
                        <a:t>64,800</a:t>
                      </a:r>
                      <a:r>
                        <a:rPr kumimoji="1" lang="ja-JP" altLang="en-US" sz="1200" dirty="0" smtClean="0">
                          <a:solidFill>
                            <a:schemeClr val="bg2"/>
                          </a:solidFill>
                        </a:rPr>
                        <a:t>円～</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kumimoji="1" lang="ja-JP" altLang="en-US" sz="1200" dirty="0" smtClean="0">
                          <a:solidFill>
                            <a:schemeClr val="bg2"/>
                          </a:solidFill>
                        </a:rPr>
                        <a:t>△</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33729">
                <a:tc>
                  <a:txBody>
                    <a:bodyPr/>
                    <a:lstStyle/>
                    <a:p>
                      <a:r>
                        <a:rPr kumimoji="1" lang="ja-JP" altLang="en-US" sz="1200" dirty="0" smtClean="0">
                          <a:solidFill>
                            <a:schemeClr val="bg2"/>
                          </a:solidFill>
                        </a:rPr>
                        <a:t>海外で商品を販売するのに際し、原材料の輸出入に関する規制や、商品の販売に関する制度や法令が知りたい</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200" dirty="0" smtClean="0">
                          <a:solidFill>
                            <a:schemeClr val="bg2"/>
                          </a:solidFill>
                        </a:rPr>
                        <a:t>制度情報</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171450" indent="-171450">
                        <a:buFont typeface="Wingdings" panose="05000000000000000000" pitchFamily="2" charset="2"/>
                        <a:buChar char="l"/>
                      </a:pPr>
                      <a:r>
                        <a:rPr kumimoji="1" lang="ja-JP" altLang="en-US" sz="1200" dirty="0" smtClean="0">
                          <a:solidFill>
                            <a:schemeClr val="bg2"/>
                          </a:solidFill>
                        </a:rPr>
                        <a:t>規制の有無の確認</a:t>
                      </a:r>
                      <a:endParaRPr kumimoji="1" lang="en-US" altLang="ja-JP" sz="1200" dirty="0" smtClean="0">
                        <a:solidFill>
                          <a:schemeClr val="bg2"/>
                        </a:solidFill>
                      </a:endParaRPr>
                    </a:p>
                    <a:p>
                      <a:pPr marL="171450" indent="-171450">
                        <a:buFont typeface="Wingdings" panose="05000000000000000000" pitchFamily="2" charset="2"/>
                        <a:buChar char="l"/>
                      </a:pPr>
                      <a:r>
                        <a:rPr kumimoji="1" lang="ja-JP" altLang="en-US" sz="1200" dirty="0" smtClean="0">
                          <a:solidFill>
                            <a:schemeClr val="bg2"/>
                          </a:solidFill>
                        </a:rPr>
                        <a:t>該当する分野の法律・規約等の原文を入手</a:t>
                      </a:r>
                      <a:endParaRPr kumimoji="1" lang="en-US" altLang="ja-JP" sz="1200" dirty="0" smtClean="0">
                        <a:solidFill>
                          <a:schemeClr val="bg2"/>
                        </a:solidFill>
                      </a:endParaRPr>
                    </a:p>
                    <a:p>
                      <a:pPr marL="171450" indent="-171450">
                        <a:buFont typeface="Wingdings" panose="05000000000000000000" pitchFamily="2" charset="2"/>
                        <a:buChar char="l"/>
                      </a:pP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bg2"/>
                          </a:solidFill>
                        </a:rPr>
                        <a:t>216,000</a:t>
                      </a:r>
                      <a:r>
                        <a:rPr kumimoji="1" lang="ja-JP" altLang="en-US" sz="1200" dirty="0" smtClean="0">
                          <a:solidFill>
                            <a:schemeClr val="bg2"/>
                          </a:solidFill>
                        </a:rPr>
                        <a:t>円～</a:t>
                      </a:r>
                    </a:p>
                    <a:p>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kumimoji="1" lang="ja-JP" altLang="en-US" sz="1200" dirty="0" smtClean="0">
                          <a:solidFill>
                            <a:schemeClr val="bg2"/>
                          </a:solidFill>
                        </a:rPr>
                        <a:t>○</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133729">
                <a:tc>
                  <a:txBody>
                    <a:bodyPr/>
                    <a:lstStyle/>
                    <a:p>
                      <a:r>
                        <a:rPr kumimoji="1" lang="ja-JP" altLang="en-US" sz="1200" dirty="0" smtClean="0">
                          <a:solidFill>
                            <a:schemeClr val="bg2"/>
                          </a:solidFill>
                        </a:rPr>
                        <a:t>海外で商品を販売する際の市場規模を知るために、対象国の生産、輸出、輸入などに関する情報が知りたい</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ja-JP" altLang="en-US" sz="1200" dirty="0" smtClean="0">
                          <a:solidFill>
                            <a:schemeClr val="bg2"/>
                          </a:solidFill>
                        </a:rPr>
                        <a:t>統計情報</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171450" indent="-171450">
                        <a:buFont typeface="Wingdings" panose="05000000000000000000" pitchFamily="2" charset="2"/>
                        <a:buChar char="l"/>
                      </a:pPr>
                      <a:r>
                        <a:rPr kumimoji="1" lang="ja-JP" altLang="en-US" sz="1200" dirty="0" smtClean="0">
                          <a:solidFill>
                            <a:schemeClr val="bg2"/>
                          </a:solidFill>
                        </a:rPr>
                        <a:t>統計データの収集</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r>
                        <a:rPr kumimoji="1" lang="en-US" altLang="ja-JP" sz="1200" dirty="0" smtClean="0">
                          <a:solidFill>
                            <a:schemeClr val="bg2"/>
                          </a:solidFill>
                        </a:rPr>
                        <a:t>43,200</a:t>
                      </a:r>
                      <a:r>
                        <a:rPr kumimoji="1" lang="ja-JP" altLang="en-US" sz="1200" dirty="0" smtClean="0">
                          <a:solidFill>
                            <a:schemeClr val="bg2"/>
                          </a:solidFill>
                        </a:rPr>
                        <a:t>円～</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kumimoji="1" lang="ja-JP" altLang="en-US" sz="1200" dirty="0" smtClean="0">
                          <a:solidFill>
                            <a:schemeClr val="bg2"/>
                          </a:solidFill>
                        </a:rPr>
                        <a:t>○</a:t>
                      </a:r>
                      <a:endParaRPr kumimoji="1" lang="ja-JP" altLang="en-US" sz="12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bl>
          </a:graphicData>
        </a:graphic>
      </p:graphicFrame>
      <p:sp>
        <p:nvSpPr>
          <p:cNvPr id="7" name="角丸四角形 6"/>
          <p:cNvSpPr/>
          <p:nvPr/>
        </p:nvSpPr>
        <p:spPr bwMode="auto">
          <a:xfrm>
            <a:off x="6753200" y="1628800"/>
            <a:ext cx="1224136" cy="3888432"/>
          </a:xfrm>
          <a:prstGeom prst="roundRect">
            <a:avLst/>
          </a:prstGeom>
          <a:noFill/>
          <a:ln w="19050" cap="sq" cmpd="sng" algn="ctr">
            <a:solidFill>
              <a:schemeClr val="accent2"/>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0" name="角丸四角形 19"/>
          <p:cNvSpPr/>
          <p:nvPr/>
        </p:nvSpPr>
        <p:spPr bwMode="auto">
          <a:xfrm>
            <a:off x="4484948" y="5733256"/>
            <a:ext cx="4536504" cy="288032"/>
          </a:xfrm>
          <a:prstGeom prst="roundRect">
            <a:avLst/>
          </a:prstGeom>
          <a:noFill/>
          <a:ln>
            <a:noFill/>
            <a:headEnd type="none" w="sm" len="sm"/>
            <a:tailEnd type="none" w="sm" len="sm"/>
          </a:ln>
        </p:spPr>
        <p:style>
          <a:lnRef idx="1">
            <a:schemeClr val="accent2"/>
          </a:lnRef>
          <a:fillRef idx="3">
            <a:schemeClr val="accent2"/>
          </a:fillRef>
          <a:effectRef idx="2">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accent2"/>
                </a:solidFill>
                <a:effectLst/>
                <a:latin typeface="Meiryo UI" panose="020B0604030504040204" pitchFamily="50" charset="-128"/>
                <a:ea typeface="Meiryo UI" panose="020B0604030504040204" pitchFamily="50" charset="-128"/>
                <a:cs typeface="Meiryo UI" panose="020B0604030504040204" pitchFamily="50" charset="-128"/>
              </a:rPr>
              <a:t>オープンデータ化することによって、調査に係る費用や人件費等のコストを</a:t>
            </a:r>
            <a:endParaRPr kumimoji="0" lang="en-US" altLang="ja-JP" sz="1200" b="1" i="0" u="none" strike="noStrike" cap="none" normalizeH="0" baseline="0" dirty="0" smtClean="0">
              <a:ln>
                <a:noFill/>
              </a:ln>
              <a:solidFill>
                <a:schemeClr val="accent2"/>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accent2"/>
                </a:solidFill>
                <a:effectLst/>
                <a:latin typeface="Meiryo UI" panose="020B0604030504040204" pitchFamily="50" charset="-128"/>
                <a:ea typeface="Meiryo UI" panose="020B0604030504040204" pitchFamily="50" charset="-128"/>
                <a:cs typeface="Meiryo UI" panose="020B0604030504040204" pitchFamily="50" charset="-128"/>
              </a:rPr>
              <a:t>圧縮することが可能になり、ビジネス化の障壁が下がる可能性がある</a:t>
            </a:r>
          </a:p>
        </p:txBody>
      </p:sp>
      <p:sp>
        <p:nvSpPr>
          <p:cNvPr id="21" name="テキスト ボックス 20"/>
          <p:cNvSpPr txBox="1"/>
          <p:nvPr/>
        </p:nvSpPr>
        <p:spPr>
          <a:xfrm>
            <a:off x="2505815" y="1167537"/>
            <a:ext cx="4983048" cy="276999"/>
          </a:xfrm>
          <a:prstGeom prst="rect">
            <a:avLst/>
          </a:prstGeom>
          <a:noFill/>
        </p:spPr>
        <p:txBody>
          <a:bodyPr wrap="square" rtlCol="0">
            <a:spAutoFit/>
          </a:bodyPr>
          <a:lstStyle/>
          <a:p>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国内での事前調査項目について、調査を意外部委託し他場合の費用</a:t>
            </a:r>
          </a:p>
        </p:txBody>
      </p:sp>
    </p:spTree>
    <p:extLst>
      <p:ext uri="{BB962C8B-B14F-4D97-AF65-F5344CB8AC3E}">
        <p14:creationId xmlns:p14="http://schemas.microsoft.com/office/powerpoint/2010/main" val="2426721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文献・ウェブ等による調査　</a:t>
            </a:r>
            <a:r>
              <a:rPr lang="en-US" altLang="ja-JP"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主要</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の公開状況①</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5</a:t>
            </a:fld>
            <a:endParaRPr lang="en-US" altLang="ja-JP"/>
          </a:p>
        </p:txBody>
      </p:sp>
      <p:graphicFrame>
        <p:nvGraphicFramePr>
          <p:cNvPr id="3" name="表 2"/>
          <p:cNvGraphicFramePr>
            <a:graphicFrameLocks noGrp="1"/>
          </p:cNvGraphicFramePr>
          <p:nvPr>
            <p:extLst>
              <p:ext uri="{D42A27DB-BD31-4B8C-83A1-F6EECF244321}">
                <p14:modId xmlns:p14="http://schemas.microsoft.com/office/powerpoint/2010/main" val="158529025"/>
              </p:ext>
            </p:extLst>
          </p:nvPr>
        </p:nvGraphicFramePr>
        <p:xfrm>
          <a:off x="200472" y="1074800"/>
          <a:ext cx="9361040" cy="5137360"/>
        </p:xfrm>
        <a:graphic>
          <a:graphicData uri="http://schemas.openxmlformats.org/drawingml/2006/table">
            <a:tbl>
              <a:tblPr firstRow="1" bandRow="1">
                <a:tableStyleId>{5940675A-B579-460E-94D1-54222C63F5DA}</a:tableStyleId>
              </a:tblPr>
              <a:tblGrid>
                <a:gridCol w="1293801"/>
                <a:gridCol w="1293801"/>
                <a:gridCol w="4325166"/>
                <a:gridCol w="2448272"/>
              </a:tblGrid>
              <a:tr h="219569">
                <a:tc>
                  <a:txBody>
                    <a:bodyPr/>
                    <a:lstStyle/>
                    <a:p>
                      <a:pPr algn="ctr"/>
                      <a:r>
                        <a:rPr kumimoji="1" lang="ja-JP" altLang="en-US" sz="1000" b="1" dirty="0" smtClean="0">
                          <a:solidFill>
                            <a:schemeClr val="tx1"/>
                          </a:solidFill>
                        </a:rPr>
                        <a:t>データ保有者</a:t>
                      </a:r>
                      <a:endParaRPr kumimoji="1" lang="ja-JP" altLang="en-US" sz="1000" b="1" dirty="0">
                        <a:solidFill>
                          <a:schemeClr val="tx1"/>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データ形式</a:t>
                      </a:r>
                      <a:endParaRPr kumimoji="1" lang="ja-JP" altLang="en-US" sz="1000" b="1" dirty="0">
                        <a:solidFill>
                          <a:schemeClr val="tx1"/>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データの概要</a:t>
                      </a:r>
                      <a:endParaRPr kumimoji="1" lang="ja-JP" altLang="en-US" sz="1000" b="1" dirty="0">
                        <a:solidFill>
                          <a:schemeClr val="tx1"/>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利用ルール</a:t>
                      </a:r>
                      <a:endParaRPr kumimoji="1" lang="ja-JP" altLang="en-US" sz="1000" b="1" dirty="0">
                        <a:solidFill>
                          <a:schemeClr val="tx1"/>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372723">
                <a:tc rowSpan="5">
                  <a:txBody>
                    <a:bodyPr/>
                    <a:lstStyle/>
                    <a:p>
                      <a:r>
                        <a:rPr kumimoji="1" lang="en-US" altLang="ja-JP" sz="1000" dirty="0" smtClean="0">
                          <a:solidFill>
                            <a:schemeClr val="bg2"/>
                          </a:solidFill>
                        </a:rPr>
                        <a:t>JETRO</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国・地域別の概況を示したレポート（世界貿易投資報告など）</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最新動向のニュース</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産業別情報（農林水産物・食品、ファッション・繊維、コンテンツ、ライフサイエンスなど）</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調査レポート（産業別）</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5">
                  <a:txBody>
                    <a:bodyPr/>
                    <a:lstStyle/>
                    <a:p>
                      <a:pPr marL="285750" indent="-285750">
                        <a:buFont typeface="Arial" panose="020B0604020202020204" pitchFamily="34" charset="0"/>
                        <a:buChar char="•"/>
                      </a:pPr>
                      <a:r>
                        <a:rPr kumimoji="1" lang="ja-JP" altLang="en-US" sz="1000" dirty="0" smtClean="0">
                          <a:solidFill>
                            <a:schemeClr val="bg2"/>
                          </a:solidFill>
                        </a:rPr>
                        <a:t>知的財産権は</a:t>
                      </a:r>
                      <a:r>
                        <a:rPr kumimoji="1" lang="en-US" altLang="ja-JP" sz="1000" dirty="0" smtClean="0">
                          <a:solidFill>
                            <a:schemeClr val="bg2"/>
                          </a:solidFill>
                        </a:rPr>
                        <a:t>JETRO</a:t>
                      </a:r>
                      <a:r>
                        <a:rPr kumimoji="1" lang="ja-JP" altLang="en-US" sz="1000" dirty="0" err="1" smtClean="0">
                          <a:solidFill>
                            <a:schemeClr val="bg2"/>
                          </a:solidFill>
                        </a:rPr>
                        <a:t>が保</a:t>
                      </a:r>
                      <a:r>
                        <a:rPr kumimoji="1" lang="ja-JP" altLang="en-US" sz="1000" dirty="0" smtClean="0">
                          <a:solidFill>
                            <a:schemeClr val="bg2"/>
                          </a:solidFill>
                        </a:rPr>
                        <a:t>有する</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569">
                <a:tc vMerge="1">
                  <a:txBody>
                    <a:bodyPr/>
                    <a:lstStyle/>
                    <a:p>
                      <a:endParaRPr kumimoji="1" lang="ja-JP" alt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経済統計、経済指標</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直接投資統計（国内・外、国・地域別、業種別）</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国際収支統計（経常収支、項目別サービス貿易収支、資本移転等収支など）</a:t>
                      </a:r>
                      <a:endParaRPr kumimoji="1" lang="en-US" altLang="ja-JP" sz="1000" dirty="0" smtClean="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198720">
                <a:tc vMerge="1">
                  <a:txBody>
                    <a:bodyPr/>
                    <a:lstStyle/>
                    <a:p>
                      <a:endParaRPr kumimoji="1" lang="ja-JP" altLang="en-US"/>
                    </a:p>
                  </a:txBody>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マーケティング関連データ（各国別、産業別）</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r>
              <a:tr h="198720">
                <a:tc vMerge="1">
                  <a:txBody>
                    <a:bodyPr/>
                    <a:lstStyle/>
                    <a:p>
                      <a:endParaRPr kumimoji="1" lang="ja-JP" alt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制度や文化に関する情報</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市場・トレンド情報（各国別、産業別）</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2723">
                <a:tc vMerge="1">
                  <a:txBody>
                    <a:bodyPr/>
                    <a:lstStyle/>
                    <a:p>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CSV</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貿易統計（普通、特殊）</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船舶・航空機統計</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569">
                <a:tc rowSpan="5">
                  <a:txBody>
                    <a:bodyPr/>
                    <a:lstStyle/>
                    <a:p>
                      <a:r>
                        <a:rPr kumimoji="1" lang="ja-JP" altLang="en-US" sz="1000" dirty="0" smtClean="0">
                          <a:solidFill>
                            <a:schemeClr val="bg2"/>
                          </a:solidFill>
                        </a:rPr>
                        <a:t>外務省</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r>
                        <a:rPr kumimoji="1" lang="ja-JP" altLang="en-US" sz="1000" dirty="0" err="1" smtClean="0">
                          <a:solidFill>
                            <a:schemeClr val="bg2"/>
                          </a:solidFill>
                        </a:rPr>
                        <a:t>、</a:t>
                      </a:r>
                      <a:r>
                        <a:rPr kumimoji="1" lang="en-US" altLang="ja-JP" sz="1000" dirty="0" smtClean="0">
                          <a:solidFill>
                            <a:schemeClr val="bg2"/>
                          </a:solidFill>
                        </a:rPr>
                        <a:t>CSV</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TW" altLang="en-US" sz="1000" dirty="0" smtClean="0">
                          <a:solidFill>
                            <a:schemeClr val="bg2"/>
                          </a:solidFill>
                        </a:rPr>
                        <a:t>海外在留邦人数調査統計</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5">
                  <a:txBody>
                    <a:bodyPr/>
                    <a:lstStyle/>
                    <a:p>
                      <a:pPr marL="285750" indent="-285750">
                        <a:buFont typeface="Arial" panose="020B0604020202020204" pitchFamily="34" charset="0"/>
                        <a:buChar char="•"/>
                      </a:pPr>
                      <a:r>
                        <a:rPr kumimoji="1" lang="ja-JP" altLang="en-US" sz="1000" dirty="0" smtClean="0">
                          <a:solidFill>
                            <a:schemeClr val="bg2"/>
                          </a:solidFill>
                        </a:rPr>
                        <a:t>政府標準利用規約</a:t>
                      </a:r>
                      <a:r>
                        <a:rPr kumimoji="1" lang="en-US" altLang="ja-JP" sz="1000" dirty="0" smtClean="0">
                          <a:solidFill>
                            <a:schemeClr val="bg2"/>
                          </a:solidFill>
                        </a:rPr>
                        <a:t>(</a:t>
                      </a:r>
                      <a:r>
                        <a:rPr kumimoji="1" lang="ja-JP" altLang="en-US" sz="1000" dirty="0" smtClean="0">
                          <a:solidFill>
                            <a:schemeClr val="bg2"/>
                          </a:solidFill>
                        </a:rPr>
                        <a:t>第</a:t>
                      </a:r>
                      <a:r>
                        <a:rPr kumimoji="1" lang="en-US" altLang="ja-JP" sz="1000" dirty="0" smtClean="0">
                          <a:solidFill>
                            <a:schemeClr val="bg2"/>
                          </a:solidFill>
                        </a:rPr>
                        <a:t>1.0</a:t>
                      </a:r>
                      <a:r>
                        <a:rPr kumimoji="1" lang="ja-JP" altLang="en-US" sz="1000" dirty="0" smtClean="0">
                          <a:solidFill>
                            <a:schemeClr val="bg2"/>
                          </a:solidFill>
                        </a:rPr>
                        <a:t>版</a:t>
                      </a:r>
                      <a:r>
                        <a:rPr kumimoji="1" lang="en-US" altLang="ja-JP" sz="1000" dirty="0" smtClean="0">
                          <a:solidFill>
                            <a:schemeClr val="bg2"/>
                          </a:solidFill>
                        </a:rPr>
                        <a:t>)</a:t>
                      </a:r>
                      <a:r>
                        <a:rPr kumimoji="1" lang="ja-JP" altLang="en-US" sz="1000" dirty="0" smtClean="0">
                          <a:solidFill>
                            <a:schemeClr val="bg2"/>
                          </a:solidFill>
                        </a:rPr>
                        <a:t>に準拠</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2723">
                <a:tc vMerge="1">
                  <a:txBody>
                    <a:bodyPr/>
                    <a:lstStyle/>
                    <a:p>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TW" altLang="en-US" sz="1000" dirty="0" smtClean="0">
                          <a:solidFill>
                            <a:schemeClr val="bg2"/>
                          </a:solidFill>
                        </a:rPr>
                        <a:t>海外在留邦人子女数統計（長期滞在者）</a:t>
                      </a:r>
                      <a:endParaRPr kumimoji="1" lang="en-US" altLang="zh-TW" sz="1000" dirty="0" smtClean="0">
                        <a:solidFill>
                          <a:schemeClr val="bg2"/>
                        </a:solidFill>
                      </a:endParaRPr>
                    </a:p>
                    <a:p>
                      <a:pPr marL="285750" indent="-285750">
                        <a:buFont typeface="Arial" panose="020B0604020202020204" pitchFamily="34" charset="0"/>
                        <a:buChar char="•"/>
                      </a:pPr>
                      <a:r>
                        <a:rPr kumimoji="1" lang="zh-TW" altLang="en-US" sz="1000" dirty="0" smtClean="0">
                          <a:solidFill>
                            <a:schemeClr val="bg2"/>
                          </a:solidFill>
                        </a:rPr>
                        <a:t>海外邦人援護統計</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134256">
                <a:tc vMerge="1">
                  <a:txBody>
                    <a:bodyPr/>
                    <a:lstStyle/>
                    <a:p>
                      <a:endParaRPr kumimoji="1" lang="ja-JP" altLang="en-US"/>
                    </a:p>
                  </a:txBody>
                  <a:tcPr/>
                </a:tc>
                <a:tc>
                  <a:txBody>
                    <a:bodyPr/>
                    <a:lstStyle/>
                    <a:p>
                      <a:r>
                        <a:rPr kumimoji="1" lang="en-US" altLang="ja-JP" sz="1000" dirty="0" smtClean="0">
                          <a:solidFill>
                            <a:schemeClr val="bg2"/>
                          </a:solidFill>
                        </a:rPr>
                        <a:t>Excel</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査証発給統計</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r>
              <a:tr h="219569">
                <a:tc vMerge="1">
                  <a:txBody>
                    <a:bodyPr/>
                    <a:lstStyle/>
                    <a:p>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旅券統計</a:t>
                      </a:r>
                      <a:endParaRPr kumimoji="1" lang="en-US" altLang="ja-JP" sz="1000" dirty="0" smtClean="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27391">
                <a:tc vMerge="1">
                  <a:txBody>
                    <a:bodyPr/>
                    <a:lstStyle/>
                    <a:p>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国・地域別基礎データ</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国 ・地域別の渡航情報</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海外安全に関する意識調査</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2723">
                <a:tc rowSpan="2">
                  <a:txBody>
                    <a:bodyPr/>
                    <a:lstStyle/>
                    <a:p>
                      <a:r>
                        <a:rPr kumimoji="1" lang="ja-JP" altLang="en-US" sz="1000" dirty="0" smtClean="0">
                          <a:solidFill>
                            <a:schemeClr val="bg2"/>
                          </a:solidFill>
                        </a:rPr>
                        <a:t>農林水産省</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0" i="0" kern="1200" dirty="0" smtClean="0">
                          <a:solidFill>
                            <a:schemeClr val="bg2"/>
                          </a:solidFill>
                          <a:effectLst/>
                          <a:latin typeface="+mn-lt"/>
                          <a:ea typeface="+mn-ea"/>
                          <a:cs typeface="+mn-cs"/>
                        </a:rPr>
                        <a:t>販売農家のうち主業農家に関する統計</a:t>
                      </a:r>
                      <a:endParaRPr kumimoji="1" lang="en-US" altLang="ja-JP" sz="1000" b="0" i="0" kern="1200" dirty="0" smtClean="0">
                        <a:solidFill>
                          <a:schemeClr val="bg2"/>
                        </a:solidFill>
                        <a:effectLst/>
                        <a:latin typeface="+mn-lt"/>
                        <a:ea typeface="+mn-ea"/>
                        <a:cs typeface="+mn-cs"/>
                      </a:endParaRPr>
                    </a:p>
                    <a:p>
                      <a:pPr marL="285750" indent="-285750">
                        <a:buFont typeface="Arial" panose="020B0604020202020204" pitchFamily="34" charset="0"/>
                        <a:buChar char="•"/>
                      </a:pPr>
                      <a:r>
                        <a:rPr kumimoji="1" lang="ja-JP" altLang="en-US" sz="1000" b="0" i="0" kern="1200" dirty="0" smtClean="0">
                          <a:solidFill>
                            <a:schemeClr val="bg2"/>
                          </a:solidFill>
                          <a:effectLst/>
                          <a:latin typeface="+mn-lt"/>
                          <a:ea typeface="+mn-ea"/>
                          <a:cs typeface="+mn-cs"/>
                        </a:rPr>
                        <a:t>都道府県の農林業経営体調査</a:t>
                      </a:r>
                      <a:endParaRPr kumimoji="1" lang="en-US" altLang="ja-JP" sz="1000" b="0" i="0" kern="1200" dirty="0" smtClean="0">
                        <a:solidFill>
                          <a:schemeClr val="bg2"/>
                        </a:solidFill>
                        <a:effectLst/>
                        <a:latin typeface="+mn-lt"/>
                        <a:ea typeface="+mn-ea"/>
                        <a:cs typeface="+mn-cs"/>
                      </a:endParaRPr>
                    </a:p>
                    <a:p>
                      <a:pPr marL="285750" indent="-285750">
                        <a:buFont typeface="Arial" panose="020B0604020202020204" pitchFamily="34" charset="0"/>
                        <a:buChar char="•"/>
                      </a:pPr>
                      <a:r>
                        <a:rPr kumimoji="1" lang="ja-JP" altLang="en-US" sz="1000" b="0" i="0" kern="1200" dirty="0" smtClean="0">
                          <a:solidFill>
                            <a:schemeClr val="bg2"/>
                          </a:solidFill>
                          <a:effectLst/>
                          <a:latin typeface="+mn-lt"/>
                          <a:ea typeface="+mn-ea"/>
                          <a:cs typeface="+mn-cs"/>
                        </a:rPr>
                        <a:t>国有林野事業統計、森林国営保険事業統計</a:t>
                      </a:r>
                      <a:endParaRPr kumimoji="1" lang="en-US" altLang="ja-JP" sz="1000" b="0" i="0" kern="1200" dirty="0" smtClean="0">
                        <a:solidFill>
                          <a:schemeClr val="bg2"/>
                        </a:solidFill>
                        <a:effectLst/>
                        <a:latin typeface="+mn-lt"/>
                        <a:ea typeface="+mn-ea"/>
                        <a:cs typeface="+mn-cs"/>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285750" indent="-285750">
                        <a:buFont typeface="Arial" panose="020B0604020202020204" pitchFamily="34" charset="0"/>
                        <a:buChar char="•"/>
                      </a:pPr>
                      <a:r>
                        <a:rPr kumimoji="1" lang="ja-JP" altLang="en-US" sz="1000" dirty="0" smtClean="0">
                          <a:solidFill>
                            <a:schemeClr val="bg2"/>
                          </a:solidFill>
                        </a:rPr>
                        <a:t>政府標準利用規約</a:t>
                      </a:r>
                      <a:r>
                        <a:rPr kumimoji="1" lang="en-US" altLang="ja-JP" sz="1000" dirty="0" smtClean="0">
                          <a:solidFill>
                            <a:schemeClr val="bg2"/>
                          </a:solidFill>
                        </a:rPr>
                        <a:t>(</a:t>
                      </a:r>
                      <a:r>
                        <a:rPr kumimoji="1" lang="ja-JP" altLang="en-US" sz="1000" dirty="0" smtClean="0">
                          <a:solidFill>
                            <a:schemeClr val="bg2"/>
                          </a:solidFill>
                        </a:rPr>
                        <a:t>第</a:t>
                      </a:r>
                      <a:r>
                        <a:rPr kumimoji="1" lang="en-US" altLang="ja-JP" sz="1000" dirty="0" smtClean="0">
                          <a:solidFill>
                            <a:schemeClr val="bg2"/>
                          </a:solidFill>
                        </a:rPr>
                        <a:t>1.0</a:t>
                      </a:r>
                      <a:r>
                        <a:rPr kumimoji="1" lang="ja-JP" altLang="en-US" sz="1000" dirty="0" smtClean="0">
                          <a:solidFill>
                            <a:schemeClr val="bg2"/>
                          </a:solidFill>
                        </a:rPr>
                        <a:t>版</a:t>
                      </a:r>
                      <a:r>
                        <a:rPr kumimoji="1" lang="en-US" altLang="ja-JP" sz="1000" dirty="0" smtClean="0">
                          <a:solidFill>
                            <a:schemeClr val="bg2"/>
                          </a:solidFill>
                        </a:rPr>
                        <a:t>)</a:t>
                      </a:r>
                      <a:r>
                        <a:rPr kumimoji="1" lang="ja-JP" altLang="en-US" sz="1000" dirty="0" smtClean="0">
                          <a:solidFill>
                            <a:schemeClr val="bg2"/>
                          </a:solidFill>
                        </a:rPr>
                        <a:t>に準拠</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569">
                <a:tc vMerge="1">
                  <a:txBody>
                    <a:bodyPr/>
                    <a:lstStyle/>
                    <a:p>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r>
                        <a:rPr kumimoji="1" lang="ja-JP" altLang="en-US" sz="1000" dirty="0" err="1" smtClean="0">
                          <a:solidFill>
                            <a:schemeClr val="bg2"/>
                          </a:solidFill>
                        </a:rPr>
                        <a:t>、</a:t>
                      </a:r>
                      <a:r>
                        <a:rPr kumimoji="1" lang="en-US" altLang="ja-JP" sz="1000" dirty="0" smtClean="0">
                          <a:solidFill>
                            <a:schemeClr val="bg2"/>
                          </a:solidFill>
                        </a:rPr>
                        <a:t>DB</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b="0" i="0" kern="1200" dirty="0" smtClean="0">
                          <a:solidFill>
                            <a:schemeClr val="bg2"/>
                          </a:solidFill>
                          <a:effectLst/>
                          <a:latin typeface="+mn-lt"/>
                          <a:ea typeface="+mn-ea"/>
                          <a:cs typeface="+mn-cs"/>
                        </a:rPr>
                        <a:t>全国の農林業経営体調査</a:t>
                      </a:r>
                      <a:endParaRPr kumimoji="1" lang="en-US" altLang="ja-JP" sz="1000" b="0" i="0" kern="1200" dirty="0" smtClean="0">
                        <a:solidFill>
                          <a:schemeClr val="bg2"/>
                        </a:solidFill>
                        <a:effectLst/>
                        <a:latin typeface="+mn-lt"/>
                        <a:ea typeface="+mn-ea"/>
                        <a:cs typeface="+mn-cs"/>
                      </a:endParaRPr>
                    </a:p>
                    <a:p>
                      <a:pPr marL="285750" indent="-285750">
                        <a:buFont typeface="Arial" panose="020B0604020202020204" pitchFamily="34" charset="0"/>
                        <a:buChar char="•"/>
                      </a:pPr>
                      <a:r>
                        <a:rPr kumimoji="1" lang="ja-JP" altLang="en-US" sz="1000" b="0" i="0" kern="1200" dirty="0" smtClean="0">
                          <a:solidFill>
                            <a:schemeClr val="bg2"/>
                          </a:solidFill>
                          <a:effectLst/>
                          <a:latin typeface="+mn-lt"/>
                          <a:ea typeface="+mn-ea"/>
                          <a:cs typeface="+mn-cs"/>
                        </a:rPr>
                        <a:t>作物生産出荷統計（野菜、果樹など）</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408458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文献・ウェブ等による調査　</a:t>
            </a:r>
            <a:r>
              <a:rPr lang="en-US" altLang="ja-JP"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主要</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の公開状況②</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6</a:t>
            </a:fld>
            <a:endParaRPr lang="en-US" altLang="ja-JP"/>
          </a:p>
        </p:txBody>
      </p:sp>
      <p:graphicFrame>
        <p:nvGraphicFramePr>
          <p:cNvPr id="3" name="表 2"/>
          <p:cNvGraphicFramePr>
            <a:graphicFrameLocks noGrp="1"/>
          </p:cNvGraphicFramePr>
          <p:nvPr>
            <p:extLst>
              <p:ext uri="{D42A27DB-BD31-4B8C-83A1-F6EECF244321}">
                <p14:modId xmlns:p14="http://schemas.microsoft.com/office/powerpoint/2010/main" val="1159849284"/>
              </p:ext>
            </p:extLst>
          </p:nvPr>
        </p:nvGraphicFramePr>
        <p:xfrm>
          <a:off x="200472" y="1124744"/>
          <a:ext cx="9361039" cy="5091607"/>
        </p:xfrm>
        <a:graphic>
          <a:graphicData uri="http://schemas.openxmlformats.org/drawingml/2006/table">
            <a:tbl>
              <a:tblPr firstRow="1" bandRow="1">
                <a:tableStyleId>{5940675A-B579-460E-94D1-54222C63F5DA}</a:tableStyleId>
              </a:tblPr>
              <a:tblGrid>
                <a:gridCol w="1293802"/>
                <a:gridCol w="1298485"/>
                <a:gridCol w="4320481"/>
                <a:gridCol w="2448271"/>
              </a:tblGrid>
              <a:tr h="213686">
                <a:tc>
                  <a:txBody>
                    <a:bodyPr/>
                    <a:lstStyle/>
                    <a:p>
                      <a:pPr algn="ctr"/>
                      <a:r>
                        <a:rPr kumimoji="1" lang="ja-JP" altLang="en-US" sz="1000" b="1" dirty="0" smtClean="0">
                          <a:solidFill>
                            <a:schemeClr val="tx1"/>
                          </a:solidFill>
                        </a:rPr>
                        <a:t>データ保有者</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データ形式</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データの概要</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利用ルール</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218362">
                <a:tc>
                  <a:txBody>
                    <a:bodyPr/>
                    <a:lstStyle/>
                    <a:p>
                      <a:r>
                        <a:rPr kumimoji="1" lang="ja-JP" altLang="en-US" sz="1000" dirty="0" smtClean="0">
                          <a:solidFill>
                            <a:schemeClr val="bg2"/>
                          </a:solidFill>
                        </a:rPr>
                        <a:t>農林水産省</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r>
                        <a:rPr kumimoji="1" lang="ja-JP" altLang="en-US" sz="1000" dirty="0" err="1" smtClean="0">
                          <a:solidFill>
                            <a:schemeClr val="bg2"/>
                          </a:solidFill>
                        </a:rPr>
                        <a:t>、</a:t>
                      </a:r>
                      <a:r>
                        <a:rPr kumimoji="1" lang="en-US" altLang="ja-JP" sz="1000" dirty="0" smtClean="0">
                          <a:solidFill>
                            <a:schemeClr val="bg2"/>
                          </a:solidFill>
                        </a:rPr>
                        <a:t>HTML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農業構造動態調査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新規就農者調査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面積調査（耕地面積及び各作物の作付面積）</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被害調査（被害面積、被害量、被害金額）</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畜産統計</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畜産物流通統計</a:t>
                      </a:r>
                      <a:endParaRPr kumimoji="1" lang="en-US" altLang="ja-JP" sz="1000" dirty="0" smtClean="0">
                        <a:solidFill>
                          <a:schemeClr val="bg2"/>
                        </a:solidFill>
                      </a:endParaRPr>
                    </a:p>
                    <a:p>
                      <a:pPr marL="285750" indent="-285750">
                        <a:buFont typeface="Arial" panose="020B0604020202020204" pitchFamily="34" charset="0"/>
                        <a:buChar char="•"/>
                      </a:pPr>
                      <a:r>
                        <a:rPr kumimoji="1" lang="en-US" altLang="ja-JP" sz="1000" dirty="0" smtClean="0">
                          <a:solidFill>
                            <a:schemeClr val="bg2"/>
                          </a:solidFill>
                        </a:rPr>
                        <a:t>6</a:t>
                      </a:r>
                      <a:r>
                        <a:rPr kumimoji="1" lang="ja-JP" altLang="en-US" sz="1000" dirty="0" smtClean="0">
                          <a:solidFill>
                            <a:schemeClr val="bg2"/>
                          </a:solidFill>
                        </a:rPr>
                        <a:t>次産業化総合調査など</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政府標準利用規約</a:t>
                      </a:r>
                      <a:r>
                        <a:rPr kumimoji="1" lang="en-US" altLang="ja-JP" sz="1000" dirty="0" smtClean="0">
                          <a:solidFill>
                            <a:schemeClr val="bg2"/>
                          </a:solidFill>
                        </a:rPr>
                        <a:t>(</a:t>
                      </a:r>
                      <a:r>
                        <a:rPr kumimoji="1" lang="ja-JP" altLang="en-US" sz="1000" dirty="0" smtClean="0">
                          <a:solidFill>
                            <a:schemeClr val="bg2"/>
                          </a:solidFill>
                        </a:rPr>
                        <a:t>第</a:t>
                      </a:r>
                      <a:r>
                        <a:rPr kumimoji="1" lang="en-US" altLang="ja-JP" sz="1000" dirty="0" smtClean="0">
                          <a:solidFill>
                            <a:schemeClr val="bg2"/>
                          </a:solidFill>
                        </a:rPr>
                        <a:t>1.0</a:t>
                      </a:r>
                      <a:r>
                        <a:rPr kumimoji="1" lang="ja-JP" altLang="en-US" sz="1000" dirty="0" smtClean="0">
                          <a:solidFill>
                            <a:schemeClr val="bg2"/>
                          </a:solidFill>
                        </a:rPr>
                        <a:t>版</a:t>
                      </a:r>
                      <a:r>
                        <a:rPr kumimoji="1" lang="en-US" altLang="ja-JP" sz="1000" dirty="0" smtClean="0">
                          <a:solidFill>
                            <a:schemeClr val="bg2"/>
                          </a:solidFill>
                        </a:rPr>
                        <a:t>)</a:t>
                      </a:r>
                      <a:r>
                        <a:rPr kumimoji="1" lang="ja-JP" altLang="en-US" sz="1000" dirty="0" smtClean="0">
                          <a:solidFill>
                            <a:schemeClr val="bg2"/>
                          </a:solidFill>
                        </a:rPr>
                        <a:t>に準拠</a:t>
                      </a:r>
                    </a:p>
                    <a:p>
                      <a:pPr marL="0" marR="0" indent="0" algn="l" defTabSz="6725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1000" dirty="0" smtClean="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8362">
                <a:tc rowSpan="4">
                  <a:txBody>
                    <a:bodyPr/>
                    <a:lstStyle/>
                    <a:p>
                      <a:r>
                        <a:rPr kumimoji="1" lang="ja-JP" altLang="en-US" sz="1000" dirty="0" smtClean="0">
                          <a:solidFill>
                            <a:schemeClr val="bg2"/>
                          </a:solidFill>
                        </a:rPr>
                        <a:t>中小企業庁</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中小企業白書</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4">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政府標準利用規約</a:t>
                      </a:r>
                      <a:r>
                        <a:rPr kumimoji="1" lang="en-US" altLang="ja-JP" sz="1000" dirty="0" smtClean="0">
                          <a:solidFill>
                            <a:schemeClr val="bg2"/>
                          </a:solidFill>
                        </a:rPr>
                        <a:t>(</a:t>
                      </a:r>
                      <a:r>
                        <a:rPr kumimoji="1" lang="ja-JP" altLang="en-US" sz="1000" dirty="0" smtClean="0">
                          <a:solidFill>
                            <a:schemeClr val="bg2"/>
                          </a:solidFill>
                        </a:rPr>
                        <a:t>第</a:t>
                      </a:r>
                      <a:r>
                        <a:rPr kumimoji="1" lang="en-US" altLang="ja-JP" sz="1000" dirty="0" smtClean="0">
                          <a:solidFill>
                            <a:schemeClr val="bg2"/>
                          </a:solidFill>
                        </a:rPr>
                        <a:t>1.0</a:t>
                      </a:r>
                      <a:r>
                        <a:rPr kumimoji="1" lang="ja-JP" altLang="en-US" sz="1000" dirty="0" smtClean="0">
                          <a:solidFill>
                            <a:schemeClr val="bg2"/>
                          </a:solidFill>
                        </a:rPr>
                        <a:t>版</a:t>
                      </a:r>
                      <a:r>
                        <a:rPr kumimoji="1" lang="en-US" altLang="ja-JP" sz="1000" dirty="0" smtClean="0">
                          <a:solidFill>
                            <a:schemeClr val="bg2"/>
                          </a:solidFill>
                        </a:rPr>
                        <a:t>)</a:t>
                      </a:r>
                      <a:r>
                        <a:rPr kumimoji="1" lang="ja-JP" altLang="en-US" sz="1000" dirty="0" smtClean="0">
                          <a:solidFill>
                            <a:schemeClr val="bg2"/>
                          </a:solidFill>
                        </a:rPr>
                        <a:t>に準拠</a:t>
                      </a: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66410">
                <a:tc vMerge="1">
                  <a:txBody>
                    <a:bodyPr/>
                    <a:lstStyle/>
                    <a:p>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中小企業の倒産の状況</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規模別産業関連表</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100" dirty="0" smtClean="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01144">
                <a:tc vMerge="1">
                  <a:txBody>
                    <a:bodyPr/>
                    <a:lstStyle/>
                    <a:p>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CSV</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中小企業景況調査</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100" dirty="0" smtClean="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02586">
                <a:tc vMerge="1">
                  <a:txBody>
                    <a:bodyPr/>
                    <a:lstStyle/>
                    <a:p>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中小企業実態基本調査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中小企業製造工業生産指数</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100" dirty="0" smtClean="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66410">
                <a:tc>
                  <a:txBody>
                    <a:bodyPr/>
                    <a:lstStyle/>
                    <a:p>
                      <a:r>
                        <a:rPr kumimoji="1" lang="ja-JP" altLang="en-US" sz="1000" dirty="0" smtClean="0">
                          <a:solidFill>
                            <a:schemeClr val="bg2"/>
                          </a:solidFill>
                        </a:rPr>
                        <a:t>国際協力機構</a:t>
                      </a:r>
                      <a:endParaRPr kumimoji="1" lang="en-US" altLang="ja-JP" sz="1000" dirty="0" smtClean="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事業実績統計（地域別円借款・技術協力経費、形態別技術協力経費など）</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事業評価調査結果報告書（各国のプロジェクト毎）</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日本・途上国　相互依存度調査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協力準備調査</a:t>
                      </a:r>
                      <a:endParaRPr kumimoji="1" lang="en-US" altLang="ja-JP" sz="1000" dirty="0" smtClean="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著作権（もしくは知的財産権）は、特に記載されているもの以外は、全て</a:t>
                      </a:r>
                      <a:r>
                        <a:rPr kumimoji="1" lang="en-US" altLang="ja-JP" sz="1000" dirty="0" smtClean="0">
                          <a:solidFill>
                            <a:schemeClr val="bg2"/>
                          </a:solidFill>
                        </a:rPr>
                        <a:t>JICA</a:t>
                      </a:r>
                      <a:r>
                        <a:rPr kumimoji="1" lang="ja-JP" altLang="en-US" sz="1000" dirty="0" smtClean="0">
                          <a:solidFill>
                            <a:schemeClr val="bg2"/>
                          </a:solidFill>
                        </a:rPr>
                        <a:t>に帰属</a:t>
                      </a:r>
                      <a:endParaRPr kumimoji="1" lang="ja-JP" altLang="en-US" sz="1000" dirty="0">
                        <a:solidFill>
                          <a:schemeClr val="bg2"/>
                        </a:solidFill>
                      </a:endParaRPr>
                    </a:p>
                  </a:txBody>
                  <a:tcPr marL="66091" marR="66091" marT="33044" marB="33044">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66410">
                <a:tc rowSpan="2">
                  <a:txBody>
                    <a:bodyPr/>
                    <a:lstStyle/>
                    <a:p>
                      <a:r>
                        <a:rPr kumimoji="1" lang="ja-JP" altLang="en-US" sz="1000" dirty="0" smtClean="0">
                          <a:solidFill>
                            <a:schemeClr val="bg2"/>
                          </a:solidFill>
                        </a:rPr>
                        <a:t>国際協力銀行</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bg2"/>
                          </a:solidFill>
                        </a:rPr>
                        <a:t>PDF</a:t>
                      </a:r>
                      <a:endParaRPr kumimoji="1" lang="ja-JP" altLang="en-US"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各国の投資環境</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海外事業展開調査（海外直接投資アンケート調査）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業務統計（承諾状況、回収状況、融資残高状況など）</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知的財産権は</a:t>
                      </a:r>
                      <a:r>
                        <a:rPr kumimoji="1" lang="en-US" altLang="ja-JP" sz="1000" dirty="0" smtClean="0">
                          <a:solidFill>
                            <a:schemeClr val="bg2"/>
                          </a:solidFill>
                        </a:rPr>
                        <a:t>JBIC</a:t>
                      </a:r>
                      <a:r>
                        <a:rPr kumimoji="1" lang="ja-JP" altLang="en-US" sz="1000" dirty="0" err="1" smtClean="0">
                          <a:solidFill>
                            <a:schemeClr val="bg2"/>
                          </a:solidFill>
                        </a:rPr>
                        <a:t>が保</a:t>
                      </a:r>
                      <a:r>
                        <a:rPr kumimoji="1" lang="ja-JP" altLang="en-US" sz="1000" dirty="0" smtClean="0">
                          <a:solidFill>
                            <a:schemeClr val="bg2"/>
                          </a:solidFill>
                        </a:rPr>
                        <a:t>有する</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09993">
                <a:tc vMerge="1">
                  <a:txBody>
                    <a:bodyPr/>
                    <a:lstStyle/>
                    <a:p>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海外展開支援出資ファシリティの実績</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1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183205">
                <a:tc rowSpan="2">
                  <a:txBody>
                    <a:bodyPr/>
                    <a:lstStyle/>
                    <a:p>
                      <a:r>
                        <a:rPr kumimoji="1" lang="ja-JP" altLang="en-US" sz="1000" dirty="0" smtClean="0">
                          <a:solidFill>
                            <a:schemeClr val="bg2"/>
                          </a:solidFill>
                        </a:rPr>
                        <a:t>日本貿易保険</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年次報告書</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0" i="0" kern="1200" dirty="0" smtClean="0">
                          <a:solidFill>
                            <a:schemeClr val="bg2"/>
                          </a:solidFill>
                          <a:effectLst/>
                          <a:latin typeface="+mn-lt"/>
                          <a:ea typeface="+mn-ea"/>
                          <a:cs typeface="+mn-cs"/>
                        </a:rPr>
                        <a:t>著作権等一切の権利は、特段の定めがない限り独立行政法人日本貿易保険（</a:t>
                      </a:r>
                      <a:r>
                        <a:rPr kumimoji="1" lang="en-US" altLang="ja-JP" sz="1000" b="0" i="0" kern="1200" dirty="0" smtClean="0">
                          <a:solidFill>
                            <a:schemeClr val="bg2"/>
                          </a:solidFill>
                          <a:effectLst/>
                          <a:latin typeface="+mn-lt"/>
                          <a:ea typeface="+mn-ea"/>
                          <a:cs typeface="+mn-cs"/>
                        </a:rPr>
                        <a:t>NEXI</a:t>
                      </a:r>
                      <a:r>
                        <a:rPr kumimoji="1" lang="ja-JP" altLang="en-US" sz="1000" b="0" i="0" kern="1200" dirty="0" smtClean="0">
                          <a:solidFill>
                            <a:schemeClr val="bg2"/>
                          </a:solidFill>
                          <a:effectLst/>
                          <a:latin typeface="+mn-lt"/>
                          <a:ea typeface="+mn-ea"/>
                          <a:cs typeface="+mn-cs"/>
                        </a:rPr>
                        <a:t>）が保有する</a:t>
                      </a:r>
                      <a:endParaRPr kumimoji="1" lang="ja-JP" altLang="en-US"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183205">
                <a:tc vMerge="1">
                  <a:txBody>
                    <a:bodyPr/>
                    <a:lstStyle/>
                    <a:p>
                      <a:endParaRPr kumimoji="1" lang="ja-JP" altLang="en-US" dirty="0"/>
                    </a:p>
                  </a:txBody>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保険商品の国別引受方針</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r>
              <a:tr h="366410">
                <a:tc>
                  <a:txBody>
                    <a:bodyPr/>
                    <a:lstStyle/>
                    <a:p>
                      <a:r>
                        <a:rPr kumimoji="1" lang="ja-JP" altLang="en-US" sz="1000" dirty="0" smtClean="0">
                          <a:solidFill>
                            <a:schemeClr val="bg2"/>
                          </a:solidFill>
                        </a:rPr>
                        <a:t>中小機構</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中小企業景況調査</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中小企業海外事業活動実態調査</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b="0" i="0" kern="1200" dirty="0" smtClean="0">
                          <a:solidFill>
                            <a:schemeClr val="bg2"/>
                          </a:solidFill>
                          <a:effectLst/>
                          <a:latin typeface="+mn-lt"/>
                          <a:ea typeface="+mn-ea"/>
                          <a:cs typeface="+mn-cs"/>
                        </a:rPr>
                        <a:t>財産権は中小企業基盤整備機構あるいは当機構に情報を提供している提供元に帰属</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07100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文献・ウェブ等による調査　</a:t>
            </a:r>
            <a:r>
              <a:rPr lang="en-US" altLang="ja-JP"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主要</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の公開状況</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③</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7</a:t>
            </a:fld>
            <a:endParaRPr lang="en-US" altLang="ja-JP"/>
          </a:p>
        </p:txBody>
      </p:sp>
      <p:graphicFrame>
        <p:nvGraphicFramePr>
          <p:cNvPr id="3" name="表 2"/>
          <p:cNvGraphicFramePr>
            <a:graphicFrameLocks noGrp="1"/>
          </p:cNvGraphicFramePr>
          <p:nvPr>
            <p:extLst>
              <p:ext uri="{D42A27DB-BD31-4B8C-83A1-F6EECF244321}">
                <p14:modId xmlns:p14="http://schemas.microsoft.com/office/powerpoint/2010/main" val="3737583617"/>
              </p:ext>
            </p:extLst>
          </p:nvPr>
        </p:nvGraphicFramePr>
        <p:xfrm>
          <a:off x="272480" y="1124744"/>
          <a:ext cx="9361039" cy="4747840"/>
        </p:xfrm>
        <a:graphic>
          <a:graphicData uri="http://schemas.openxmlformats.org/drawingml/2006/table">
            <a:tbl>
              <a:tblPr firstRow="1" bandRow="1">
                <a:tableStyleId>{5940675A-B579-460E-94D1-54222C63F5DA}</a:tableStyleId>
              </a:tblPr>
              <a:tblGrid>
                <a:gridCol w="1293802"/>
                <a:gridCol w="1298485"/>
                <a:gridCol w="4248473"/>
                <a:gridCol w="2520279"/>
              </a:tblGrid>
              <a:tr h="213686">
                <a:tc>
                  <a:txBody>
                    <a:bodyPr/>
                    <a:lstStyle/>
                    <a:p>
                      <a:pPr algn="ctr"/>
                      <a:r>
                        <a:rPr kumimoji="1" lang="ja-JP" altLang="en-US" sz="1000" b="1" dirty="0" smtClean="0">
                          <a:solidFill>
                            <a:schemeClr val="tx1"/>
                          </a:solidFill>
                        </a:rPr>
                        <a:t>データ保有者</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データ形式</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データの概要</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000" b="1" dirty="0" smtClean="0">
                          <a:solidFill>
                            <a:schemeClr val="tx1"/>
                          </a:solidFill>
                        </a:rPr>
                        <a:t>利用ルール</a:t>
                      </a:r>
                      <a:endParaRPr kumimoji="1" lang="ja-JP" altLang="en-US" sz="1000" b="1" dirty="0">
                        <a:solidFill>
                          <a:schemeClr val="tx1"/>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219495">
                <a:tc>
                  <a:txBody>
                    <a:bodyPr/>
                    <a:lstStyle/>
                    <a:p>
                      <a:r>
                        <a:rPr kumimoji="1" lang="en-US" altLang="ja-JP" sz="1000" dirty="0" err="1" smtClean="0">
                          <a:solidFill>
                            <a:schemeClr val="bg2"/>
                          </a:solidFill>
                        </a:rPr>
                        <a:t>Digima</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TW" altLang="en-US" sz="1000" dirty="0" smtClean="0">
                          <a:solidFill>
                            <a:schemeClr val="bg2"/>
                          </a:solidFill>
                        </a:rPr>
                        <a:t>海外進出白書</a:t>
                      </a:r>
                      <a:r>
                        <a:rPr kumimoji="1" lang="ja-JP" altLang="en-US" sz="1000" dirty="0" smtClean="0">
                          <a:solidFill>
                            <a:schemeClr val="bg2"/>
                          </a:solidFill>
                        </a:rPr>
                        <a:t>（各国の市場動向など）</a:t>
                      </a:r>
                      <a:endParaRPr kumimoji="1" lang="en-US" altLang="zh-TW"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海外</a:t>
                      </a:r>
                      <a:r>
                        <a:rPr kumimoji="1" lang="en-US" altLang="ja-JP" sz="1000" dirty="0" smtClean="0">
                          <a:solidFill>
                            <a:schemeClr val="bg2"/>
                          </a:solidFill>
                        </a:rPr>
                        <a:t>M&amp;A</a:t>
                      </a:r>
                      <a:r>
                        <a:rPr kumimoji="1" lang="ja-JP" altLang="en-US" sz="1000" dirty="0" smtClean="0">
                          <a:solidFill>
                            <a:schemeClr val="bg2"/>
                          </a:solidFill>
                        </a:rPr>
                        <a:t>案件情報</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海外進出事例集</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所有権及び知的財産権は全て</a:t>
                      </a:r>
                      <a:r>
                        <a:rPr kumimoji="1" lang="en-US" altLang="ja-JP" sz="1000" dirty="0" err="1" smtClean="0">
                          <a:solidFill>
                            <a:schemeClr val="bg2"/>
                          </a:solidFill>
                        </a:rPr>
                        <a:t>Digima</a:t>
                      </a:r>
                      <a:r>
                        <a:rPr kumimoji="1" lang="ja-JP" altLang="en-US" sz="1000" dirty="0" smtClean="0">
                          <a:solidFill>
                            <a:schemeClr val="bg2"/>
                          </a:solidFill>
                        </a:rPr>
                        <a:t>に帰属</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495">
                <a:tc rowSpan="5">
                  <a:txBody>
                    <a:bodyPr/>
                    <a:lstStyle/>
                    <a:p>
                      <a:r>
                        <a:rPr kumimoji="1" lang="ja-JP" altLang="en-US" sz="1000" dirty="0" smtClean="0">
                          <a:solidFill>
                            <a:schemeClr val="bg2"/>
                          </a:solidFill>
                        </a:rPr>
                        <a:t>観光庁</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CN" altLang="en-US" sz="1000" dirty="0" smtClean="0">
                          <a:solidFill>
                            <a:schemeClr val="bg2"/>
                          </a:solidFill>
                        </a:rPr>
                        <a:t>訪日外国人旅行者数</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5">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政府標準利用規約</a:t>
                      </a:r>
                      <a:r>
                        <a:rPr kumimoji="1" lang="en-US" altLang="ja-JP" sz="1000" dirty="0" smtClean="0">
                          <a:solidFill>
                            <a:schemeClr val="bg2"/>
                          </a:solidFill>
                        </a:rPr>
                        <a:t>(</a:t>
                      </a:r>
                      <a:r>
                        <a:rPr kumimoji="1" lang="ja-JP" altLang="en-US" sz="1000" dirty="0" smtClean="0">
                          <a:solidFill>
                            <a:schemeClr val="bg2"/>
                          </a:solidFill>
                        </a:rPr>
                        <a:t>第</a:t>
                      </a:r>
                      <a:r>
                        <a:rPr kumimoji="1" lang="en-US" altLang="ja-JP" sz="1000" dirty="0" smtClean="0">
                          <a:solidFill>
                            <a:schemeClr val="bg2"/>
                          </a:solidFill>
                        </a:rPr>
                        <a:t>1.0</a:t>
                      </a:r>
                      <a:r>
                        <a:rPr kumimoji="1" lang="ja-JP" altLang="en-US" sz="1000" dirty="0" smtClean="0">
                          <a:solidFill>
                            <a:schemeClr val="bg2"/>
                          </a:solidFill>
                        </a:rPr>
                        <a:t>版</a:t>
                      </a:r>
                      <a:r>
                        <a:rPr kumimoji="1" lang="en-US" altLang="ja-JP" sz="1000" dirty="0" smtClean="0">
                          <a:solidFill>
                            <a:schemeClr val="bg2"/>
                          </a:solidFill>
                        </a:rPr>
                        <a:t>)</a:t>
                      </a:r>
                      <a:r>
                        <a:rPr kumimoji="1" lang="ja-JP" altLang="en-US" sz="1000" dirty="0" smtClean="0">
                          <a:solidFill>
                            <a:schemeClr val="bg2"/>
                          </a:solidFill>
                        </a:rPr>
                        <a:t>に準拠</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495">
                <a:tc vMerge="1">
                  <a:txBody>
                    <a:bodyPr/>
                    <a:lstStyle/>
                    <a:p>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CN" altLang="en-US" sz="1000" dirty="0" smtClean="0">
                          <a:solidFill>
                            <a:schemeClr val="bg2"/>
                          </a:solidFill>
                        </a:rPr>
                        <a:t>日本人海外旅行者数</a:t>
                      </a:r>
                      <a:endParaRPr kumimoji="1" lang="en-US" altLang="zh-CN"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旅行・観光サテライト勘定</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495">
                <a:tc vMerge="1">
                  <a:txBody>
                    <a:bodyPr/>
                    <a:lstStyle/>
                    <a:p>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旅行・観光産業の経済効果に関する調査</a:t>
                      </a:r>
                      <a:endParaRPr kumimoji="1" lang="en-US" altLang="ja-JP" sz="1000" dirty="0" smtClean="0">
                        <a:solidFill>
                          <a:schemeClr val="bg2"/>
                        </a:solidFill>
                      </a:endParaRPr>
                    </a:p>
                    <a:p>
                      <a:pPr marL="285750" indent="-285750">
                        <a:buFont typeface="Arial" panose="020B0604020202020204" pitchFamily="34" charset="0"/>
                        <a:buChar char="•"/>
                      </a:pPr>
                      <a:r>
                        <a:rPr kumimoji="1" lang="zh-TW" altLang="en-US" sz="1000" dirty="0" smtClean="0">
                          <a:solidFill>
                            <a:schemeClr val="bg2"/>
                          </a:solidFill>
                        </a:rPr>
                        <a:t>訪日外国人消費動向調査</a:t>
                      </a:r>
                      <a:endParaRPr kumimoji="1" lang="en-US" altLang="zh-TW" sz="1000" dirty="0" smtClean="0">
                        <a:solidFill>
                          <a:schemeClr val="bg2"/>
                        </a:solidFill>
                      </a:endParaRPr>
                    </a:p>
                    <a:p>
                      <a:pPr marL="285750" indent="-285750">
                        <a:buFont typeface="Arial" panose="020B0604020202020204" pitchFamily="34" charset="0"/>
                        <a:buChar char="•"/>
                      </a:pPr>
                      <a:r>
                        <a:rPr kumimoji="1" lang="zh-TW" altLang="en-US" sz="1000" dirty="0" smtClean="0">
                          <a:solidFill>
                            <a:schemeClr val="bg2"/>
                          </a:solidFill>
                        </a:rPr>
                        <a:t>観光地域経済調査</a:t>
                      </a:r>
                      <a:endParaRPr kumimoji="1" lang="en-US" altLang="zh-TW"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旅行業者取扱額</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都道府県別観光入込客統計</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9495">
                <a:tc vMerge="1">
                  <a:txBody>
                    <a:bodyPr/>
                    <a:lstStyle/>
                    <a:p>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Excel</a:t>
                      </a:r>
                      <a:r>
                        <a:rPr kumimoji="1" lang="ja-JP" altLang="en-US" sz="1000" dirty="0" err="1" smtClean="0">
                          <a:solidFill>
                            <a:schemeClr val="bg2"/>
                          </a:solidFill>
                        </a:rPr>
                        <a:t>、</a:t>
                      </a:r>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zh-TW" altLang="en-US" sz="1000" dirty="0" smtClean="0">
                          <a:solidFill>
                            <a:schemeClr val="bg2"/>
                          </a:solidFill>
                        </a:rPr>
                        <a:t>宿泊旅行統計調査</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5478">
                <a:tc vMerge="1">
                  <a:txBody>
                    <a:bodyPr/>
                    <a:lstStyle/>
                    <a:p>
                      <a:endParaRPr kumimoji="1" lang="ja-JP" altLang="en-US" sz="9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dirty="0" smtClean="0">
                          <a:solidFill>
                            <a:schemeClr val="bg2"/>
                          </a:solidFill>
                        </a:rPr>
                        <a:t>ウェブ</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出入国者数ランキング</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9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22827">
                <a:tc rowSpan="2">
                  <a:txBody>
                    <a:bodyPr/>
                    <a:lstStyle/>
                    <a:p>
                      <a:r>
                        <a:rPr kumimoji="1" lang="ja-JP" altLang="en-US" sz="1000" dirty="0" smtClean="0">
                          <a:solidFill>
                            <a:schemeClr val="bg2"/>
                          </a:solidFill>
                        </a:rPr>
                        <a:t>日本政府観光局（</a:t>
                      </a:r>
                      <a:r>
                        <a:rPr kumimoji="1" lang="en-US" altLang="ja-JP" sz="1000" dirty="0" smtClean="0">
                          <a:solidFill>
                            <a:schemeClr val="bg2"/>
                          </a:solidFill>
                        </a:rPr>
                        <a:t>JNTO</a:t>
                      </a:r>
                      <a:r>
                        <a:rPr kumimoji="1" lang="ja-JP" altLang="en-US" sz="1000" dirty="0" smtClean="0">
                          <a:solidFill>
                            <a:schemeClr val="bg2"/>
                          </a:solidFill>
                        </a:rPr>
                        <a:t>）</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bg2"/>
                          </a:solidFill>
                        </a:rPr>
                        <a:t>PDF</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国際会議統計</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市場動向トピックス</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訪日旅行市場の基礎データ（人口、</a:t>
                      </a:r>
                      <a:r>
                        <a:rPr kumimoji="1" lang="en-US" altLang="ja-JP" sz="1000" dirty="0" smtClean="0">
                          <a:solidFill>
                            <a:schemeClr val="bg2"/>
                          </a:solidFill>
                        </a:rPr>
                        <a:t>GDP</a:t>
                      </a:r>
                      <a:r>
                        <a:rPr kumimoji="1" lang="ja-JP" altLang="en-US" sz="1000" dirty="0" err="1" smtClean="0">
                          <a:solidFill>
                            <a:schemeClr val="bg2"/>
                          </a:solidFill>
                        </a:rPr>
                        <a:t>、</a:t>
                      </a:r>
                      <a:r>
                        <a:rPr kumimoji="1" lang="ja-JP" altLang="en-US" sz="1000" dirty="0" smtClean="0">
                          <a:solidFill>
                            <a:schemeClr val="bg2"/>
                          </a:solidFill>
                        </a:rPr>
                        <a:t>出国者数、訪日旅行者数など）</a:t>
                      </a:r>
                      <a:endParaRPr kumimoji="1" lang="en-US" altLang="ja-JP" sz="1000" dirty="0" smtClean="0">
                        <a:solidFill>
                          <a:schemeClr val="bg2"/>
                        </a:solidFill>
                      </a:endParaRPr>
                    </a:p>
                    <a:p>
                      <a:pPr marL="285750" indent="-285750">
                        <a:buFont typeface="Arial" panose="020B0604020202020204" pitchFamily="34" charset="0"/>
                        <a:buChar char="•"/>
                      </a:pPr>
                      <a:r>
                        <a:rPr kumimoji="1" lang="en-US" altLang="ja-JP" sz="1000" dirty="0" smtClean="0">
                          <a:solidFill>
                            <a:schemeClr val="bg2"/>
                          </a:solidFill>
                        </a:rPr>
                        <a:t>TIC</a:t>
                      </a:r>
                      <a:r>
                        <a:rPr kumimoji="1" lang="ja-JP" altLang="en-US" sz="1000" dirty="0" smtClean="0">
                          <a:solidFill>
                            <a:schemeClr val="bg2"/>
                          </a:solidFill>
                        </a:rPr>
                        <a:t>利用外国人旅行者の訪日旅行実態調査</a:t>
                      </a:r>
                      <a:endParaRPr kumimoji="1" lang="en-US" altLang="ja-JP" sz="1000" dirty="0" smtClean="0">
                        <a:solidFill>
                          <a:schemeClr val="bg2"/>
                        </a:solidFill>
                      </a:endParaRPr>
                    </a:p>
                    <a:p>
                      <a:pPr marL="285750" indent="-285750">
                        <a:buFont typeface="Arial" panose="020B0604020202020204" pitchFamily="34" charset="0"/>
                        <a:buChar char="•"/>
                      </a:pPr>
                      <a:r>
                        <a:rPr kumimoji="1" lang="en-US" altLang="ja-JP" sz="1000" dirty="0" smtClean="0">
                          <a:solidFill>
                            <a:schemeClr val="bg2"/>
                          </a:solidFill>
                        </a:rPr>
                        <a:t>JNTO</a:t>
                      </a:r>
                      <a:r>
                        <a:rPr kumimoji="1" lang="ja-JP" altLang="en-US" sz="1000" dirty="0" smtClean="0">
                          <a:solidFill>
                            <a:schemeClr val="bg2"/>
                          </a:solidFill>
                        </a:rPr>
                        <a:t>訪日外客訪問地調査</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知的財産権は</a:t>
                      </a:r>
                      <a:r>
                        <a:rPr kumimoji="1" lang="en-US" altLang="ja-JP" sz="1000" dirty="0" smtClean="0">
                          <a:solidFill>
                            <a:schemeClr val="bg2"/>
                          </a:solidFill>
                        </a:rPr>
                        <a:t>JNTO</a:t>
                      </a:r>
                      <a:r>
                        <a:rPr kumimoji="1" lang="ja-JP" altLang="en-US" sz="1000" dirty="0" err="1" smtClean="0">
                          <a:solidFill>
                            <a:schemeClr val="bg2"/>
                          </a:solidFill>
                        </a:rPr>
                        <a:t>が保</a:t>
                      </a:r>
                      <a:r>
                        <a:rPr kumimoji="1" lang="ja-JP" altLang="en-US" sz="1000" dirty="0" smtClean="0">
                          <a:solidFill>
                            <a:schemeClr val="bg2"/>
                          </a:solidFill>
                        </a:rPr>
                        <a:t>有する</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213686">
                <a:tc vMerge="1">
                  <a:txBody>
                    <a:bodyPr/>
                    <a:lstStyle/>
                    <a:p>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r>
                        <a:rPr kumimoji="1" lang="ja-JP" altLang="en-US" sz="1000" dirty="0" err="1" smtClean="0">
                          <a:solidFill>
                            <a:schemeClr val="bg2"/>
                          </a:solidFill>
                        </a:rPr>
                        <a:t>、</a:t>
                      </a:r>
                      <a:r>
                        <a:rPr kumimoji="1" lang="en-US" altLang="ja-JP" sz="1000" dirty="0" smtClean="0">
                          <a:solidFill>
                            <a:schemeClr val="bg2"/>
                          </a:solidFill>
                        </a:rPr>
                        <a:t>Excel</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kumimoji="1" lang="ja-JP" altLang="en-US" sz="1000" dirty="0" smtClean="0">
                          <a:solidFill>
                            <a:schemeClr val="bg2"/>
                          </a:solidFill>
                        </a:rPr>
                        <a:t>訪日外客数の動向調査</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285750" indent="-285750">
                        <a:buFont typeface="Arial" panose="020B0604020202020204" pitchFamily="34" charset="0"/>
                        <a:buChar char="•"/>
                      </a:pPr>
                      <a:endParaRPr kumimoji="1" lang="ja-JP" altLang="en-US" sz="1000"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97578">
                <a:tc>
                  <a:txBody>
                    <a:bodyPr/>
                    <a:lstStyle/>
                    <a:p>
                      <a:r>
                        <a:rPr kumimoji="1" lang="ja-JP" altLang="en-US" sz="1000" dirty="0" smtClean="0">
                          <a:solidFill>
                            <a:schemeClr val="bg2"/>
                          </a:solidFill>
                        </a:rPr>
                        <a:t>一般財団法人自治体国際化協（</a:t>
                      </a:r>
                      <a:r>
                        <a:rPr kumimoji="1" lang="en-US" altLang="ja-JP" sz="1000" dirty="0" smtClean="0">
                          <a:solidFill>
                            <a:schemeClr val="bg2"/>
                          </a:solidFill>
                        </a:rPr>
                        <a:t>CLAIR</a:t>
                      </a:r>
                      <a:r>
                        <a:rPr kumimoji="1" lang="ja-JP" altLang="en-US" sz="1000" dirty="0" smtClean="0">
                          <a:solidFill>
                            <a:schemeClr val="bg2"/>
                          </a:solidFill>
                        </a:rPr>
                        <a:t>）</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海外事務所の調査報告（地域別、分野別）</a:t>
                      </a:r>
                      <a:endParaRPr kumimoji="1" lang="en-US" altLang="ja-JP" sz="1000" dirty="0" smtClean="0">
                        <a:solidFill>
                          <a:schemeClr val="bg2"/>
                        </a:solidFill>
                      </a:endParaRPr>
                    </a:p>
                    <a:p>
                      <a:pPr marL="0" marR="0" indent="0" algn="l" defTabSz="6725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dirty="0" smtClean="0">
                          <a:solidFill>
                            <a:schemeClr val="bg2"/>
                          </a:solidFill>
                        </a:rPr>
                        <a:t>　　（例：</a:t>
                      </a:r>
                      <a:r>
                        <a:rPr kumimoji="1" lang="en-US" altLang="ja-JP" sz="1000" dirty="0" smtClean="0">
                          <a:solidFill>
                            <a:schemeClr val="bg2"/>
                          </a:solidFill>
                        </a:rPr>
                        <a:t>2011 </a:t>
                      </a:r>
                      <a:r>
                        <a:rPr kumimoji="1" lang="ja-JP" altLang="en-US" sz="1000" dirty="0" smtClean="0">
                          <a:solidFill>
                            <a:schemeClr val="bg2"/>
                          </a:solidFill>
                        </a:rPr>
                        <a:t>年ニューヨーク市の 各種犯罪の人種別統計）</a:t>
                      </a:r>
                      <a:endParaRPr kumimoji="1" lang="en-US" altLang="ja-JP"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海外事情最新レポート（地域別、分野別）</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日本国著作権法及び国際条約により保護</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8807">
                <a:tc>
                  <a:txBody>
                    <a:bodyPr/>
                    <a:lstStyle/>
                    <a:p>
                      <a:r>
                        <a:rPr kumimoji="1" lang="zh-TW" altLang="en-US" sz="1000" dirty="0" smtClean="0">
                          <a:solidFill>
                            <a:schemeClr val="bg2"/>
                          </a:solidFill>
                        </a:rPr>
                        <a:t>公益社団法人日本観光振興協会</a:t>
                      </a:r>
                      <a:endParaRPr kumimoji="1" lang="en-US" altLang="ja-JP"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000" dirty="0" smtClean="0">
                          <a:solidFill>
                            <a:schemeClr val="bg2"/>
                          </a:solidFill>
                        </a:rPr>
                        <a:t>PDF</a:t>
                      </a:r>
                      <a:endParaRPr kumimoji="1" lang="ja-JP" altLang="en-US" sz="1000" dirty="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観光統計基本データ</a:t>
                      </a:r>
                      <a:endParaRPr kumimoji="1" lang="en-US" altLang="zh-TW" sz="1000" dirty="0" smtClean="0">
                        <a:solidFill>
                          <a:schemeClr val="bg2"/>
                        </a:solidFill>
                      </a:endParaRPr>
                    </a:p>
                    <a:p>
                      <a:pPr marL="285750" indent="-285750">
                        <a:buFont typeface="Arial" panose="020B0604020202020204" pitchFamily="34" charset="0"/>
                        <a:buChar char="•"/>
                      </a:pPr>
                      <a:r>
                        <a:rPr kumimoji="1" lang="zh-TW" altLang="en-US" sz="1000" dirty="0" smtClean="0">
                          <a:solidFill>
                            <a:schemeClr val="bg2"/>
                          </a:solidFill>
                        </a:rPr>
                        <a:t>短期観光動向調査</a:t>
                      </a:r>
                      <a:endParaRPr kumimoji="1" lang="en-US" altLang="zh-TW" sz="1000" dirty="0" smtClean="0">
                        <a:solidFill>
                          <a:schemeClr val="bg2"/>
                        </a:solidFill>
                      </a:endParaRPr>
                    </a:p>
                    <a:p>
                      <a:pPr marL="285750" indent="-285750">
                        <a:buFont typeface="Arial" panose="020B0604020202020204" pitchFamily="34" charset="0"/>
                        <a:buChar char="•"/>
                      </a:pPr>
                      <a:r>
                        <a:rPr kumimoji="1" lang="ja-JP" altLang="en-US" sz="1000" dirty="0" smtClean="0">
                          <a:solidFill>
                            <a:schemeClr val="bg2"/>
                          </a:solidFill>
                        </a:rPr>
                        <a:t>各種調査レポート（例：観光立国に関する国民の意識調査）</a:t>
                      </a:r>
                      <a:endParaRPr kumimoji="1" lang="en-US" altLang="zh-TW" sz="1000" dirty="0" smtClean="0">
                        <a:solidFill>
                          <a:schemeClr val="bg2"/>
                        </a:solidFill>
                      </a:endParaRP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bg2"/>
                          </a:solidFill>
                        </a:rPr>
                        <a:t>知的財産権は</a:t>
                      </a:r>
                      <a:r>
                        <a:rPr kumimoji="1" lang="zh-TW" altLang="en-US" sz="1000" dirty="0" smtClean="0">
                          <a:solidFill>
                            <a:schemeClr val="bg2"/>
                          </a:solidFill>
                        </a:rPr>
                        <a:t>公益社団法人日本観光振興協会</a:t>
                      </a:r>
                      <a:r>
                        <a:rPr kumimoji="1" lang="ja-JP" altLang="en-US" sz="1000" dirty="0" err="1" smtClean="0">
                          <a:solidFill>
                            <a:schemeClr val="bg2"/>
                          </a:solidFill>
                        </a:rPr>
                        <a:t>が保</a:t>
                      </a:r>
                      <a:r>
                        <a:rPr kumimoji="1" lang="ja-JP" altLang="en-US" sz="1000" dirty="0" smtClean="0">
                          <a:solidFill>
                            <a:schemeClr val="bg2"/>
                          </a:solidFill>
                        </a:rPr>
                        <a:t>有する</a:t>
                      </a:r>
                    </a:p>
                  </a:txBody>
                  <a:tcPr marL="52202" marR="52202" marT="26100" marB="261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893240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a:t>（参考）「政府標準利用規約（第</a:t>
            </a:r>
            <a:r>
              <a:rPr lang="en-US" altLang="ja-JP" sz="2400" dirty="0"/>
              <a:t>1.0</a:t>
            </a:r>
            <a:r>
              <a:rPr lang="ja-JP" altLang="en-US" sz="2400" dirty="0"/>
              <a:t>版）」の概要</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9" name="正方形/長方形 55"/>
          <p:cNvSpPr>
            <a:spLocks noChangeArrowheads="1"/>
          </p:cNvSpPr>
          <p:nvPr/>
        </p:nvSpPr>
        <p:spPr bwMode="auto">
          <a:xfrm>
            <a:off x="358795" y="1315765"/>
            <a:ext cx="8986694"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１．基本的なコンテンツの利用ルール</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ホームページで公開しているコンテンツ</a:t>
            </a: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は、２．の別の理由ルールが適用されるコンテンツを除き、</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１）～７）に従って、自由に利用（複製、翻案等）できる</a:t>
            </a: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a:t>
            </a:r>
          </a:p>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１）</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出典の記載</a:t>
            </a: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ア　利用する際は、出典を記載すること。</a:t>
            </a:r>
          </a:p>
          <a:p>
            <a:pPr marL="355600" marR="0" lvl="0" indent="-35560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イ　コンテンツを編集・加工等して利用する場合は、出典とは別に、編集・加工等を行ったことを記載すること。また、編集・加工した情報を、あたかも国が作成したかのような態様で公表・利用することは禁止。</a:t>
            </a:r>
            <a:endParaRPr kumimoji="1" lang="ja-JP" altLang="en-US" sz="8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２）第三者の権利を侵害しないようにすること</a:t>
            </a:r>
          </a:p>
          <a:p>
            <a:pPr marL="355600" marR="0" lvl="0" indent="-35560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コンテンツの中に第三者（国以外の者）が著作権等の権利を有しているものがある場合、利用者の責任で当該第三者から利用の許諾を得ること。</a:t>
            </a:r>
            <a:endParaRPr kumimoji="1" lang="ja-JP" altLang="en-US" sz="8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３）</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一定の利用形態の禁止</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法令、条例又は公序良俗に反する利用や国家・国民の安全に脅威を与える利用は禁止。</a:t>
            </a:r>
            <a:endParaRPr kumimoji="1" lang="en-US" altLang="ja-JP" sz="8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４）個別法令による利用の制約があるコンテンツについての注意</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５）準拠法と合意管轄</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６）免責</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７）その他</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smtClean="0">
                <a:ln>
                  <a:noFill/>
                </a:ln>
                <a:solidFill>
                  <a:srgbClr val="000000"/>
                </a:solidFill>
                <a:effectLst/>
                <a:uLnTx/>
                <a:uFillTx/>
                <a:latin typeface="Meiryo UI" pitchFamily="50" charset="-128"/>
                <a:ea typeface="Meiryo UI" pitchFamily="50" charset="-128"/>
                <a:cs typeface="Meiryo UI" pitchFamily="50" charset="-128"/>
              </a:rPr>
              <a:t>　　　</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本利用ルールについては、平成</a:t>
            </a:r>
            <a:r>
              <a:rPr kumimoji="1" lang="en-US" altLang="ja-JP"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27</a:t>
            </a:r>
            <a:r>
              <a:rPr kumimoji="1" lang="ja-JP" altLang="en-US" sz="1400" b="0" i="0" u="none" strike="noStrike" kern="0" cap="none" spc="0" normalizeH="0" baseline="0" noProof="0" dirty="0" smtClean="0">
                <a:ln>
                  <a:noFill/>
                </a:ln>
                <a:solidFill>
                  <a:srgbClr val="FF0000"/>
                </a:solidFill>
                <a:effectLst/>
                <a:uLnTx/>
                <a:uFillTx/>
                <a:latin typeface="Meiryo UI" pitchFamily="50" charset="-128"/>
                <a:ea typeface="Meiryo UI" pitchFamily="50" charset="-128"/>
                <a:cs typeface="Meiryo UI" pitchFamily="50" charset="-128"/>
              </a:rPr>
              <a:t>年度に見直しの検討を行うものとする。</a:t>
            </a:r>
            <a:endParaRPr kumimoji="1" lang="ja-JP" altLang="en-US" sz="1400" b="0" i="0" u="none" strike="noStrike" kern="0" cap="none" spc="0" normalizeH="0" baseline="0" noProof="0" dirty="0" smtClean="0">
              <a:ln>
                <a:noFill/>
              </a:ln>
              <a:solidFill>
                <a:srgbClr val="FF0000"/>
              </a:solidFill>
              <a:effectLst/>
              <a:uLnTx/>
              <a:uFillTx/>
              <a:latin typeface="Calibri" pitchFamily="34" charset="0"/>
              <a:ea typeface="ＭＳ Ｐゴシック" charset="-128"/>
            </a:endParaRPr>
          </a:p>
        </p:txBody>
      </p:sp>
      <p:sp>
        <p:nvSpPr>
          <p:cNvPr id="10" name="角丸四角形 9"/>
          <p:cNvSpPr/>
          <p:nvPr/>
        </p:nvSpPr>
        <p:spPr>
          <a:xfrm>
            <a:off x="287357" y="1274490"/>
            <a:ext cx="9202717" cy="3935015"/>
          </a:xfrm>
          <a:prstGeom prst="roundRect">
            <a:avLst>
              <a:gd name="adj" fmla="val 4250"/>
            </a:avLst>
          </a:prstGeom>
          <a:noFill/>
          <a:ln w="25400" cap="flat" cmpd="sng" algn="ctr">
            <a:solidFill>
              <a:srgbClr val="4F81BD">
                <a:shade val="50000"/>
              </a:srgbClr>
            </a:solidFill>
            <a:prstDash val="solid"/>
          </a:ln>
          <a:effectLst/>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rgbClr val="FFFFFF"/>
              </a:solidFill>
              <a:effectLst/>
              <a:uLnTx/>
              <a:uFillTx/>
              <a:latin typeface="Calibri"/>
              <a:ea typeface="ＭＳ Ｐゴシック"/>
              <a:cs typeface="+mn-cs"/>
            </a:endParaRPr>
          </a:p>
        </p:txBody>
      </p:sp>
      <p:sp>
        <p:nvSpPr>
          <p:cNvPr id="11" name="角丸四角形 10"/>
          <p:cNvSpPr/>
          <p:nvPr/>
        </p:nvSpPr>
        <p:spPr>
          <a:xfrm>
            <a:off x="287357" y="5335775"/>
            <a:ext cx="9202717" cy="739775"/>
          </a:xfrm>
          <a:prstGeom prst="roundRect">
            <a:avLst>
              <a:gd name="adj" fmla="val 17887"/>
            </a:avLst>
          </a:prstGeom>
          <a:noFill/>
          <a:ln w="25400" cap="flat" cmpd="sng" algn="ctr">
            <a:solidFill>
              <a:srgbClr val="4F81BD">
                <a:shade val="50000"/>
              </a:srgbClr>
            </a:solidFill>
            <a:prstDash val="solid"/>
          </a:ln>
          <a:effectLst/>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rgbClr val="FFFFFF"/>
              </a:solidFill>
              <a:effectLst/>
              <a:uLnTx/>
              <a:uFillTx/>
              <a:latin typeface="Calibri"/>
              <a:ea typeface="ＭＳ Ｐゴシック"/>
              <a:cs typeface="+mn-cs"/>
            </a:endParaRPr>
          </a:p>
        </p:txBody>
      </p:sp>
      <p:sp>
        <p:nvSpPr>
          <p:cNvPr id="12" name="正方形/長方形 22"/>
          <p:cNvSpPr>
            <a:spLocks noChangeArrowheads="1"/>
          </p:cNvSpPr>
          <p:nvPr/>
        </p:nvSpPr>
        <p:spPr bwMode="auto">
          <a:xfrm>
            <a:off x="339744" y="5335775"/>
            <a:ext cx="9229469"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l" eaLnBrk="1" latinLnBrk="0" hangingPunct="1"/>
            <a:r>
              <a:rPr lang="ja-JP" altLang="en-US" sz="1400" smtClean="0">
                <a:solidFill>
                  <a:srgbClr val="FF0000"/>
                </a:solidFill>
                <a:latin typeface="Meiryo UI" pitchFamily="50" charset="-128"/>
                <a:ea typeface="Meiryo UI" pitchFamily="50" charset="-128"/>
                <a:cs typeface="Meiryo UI" pitchFamily="50" charset="-128"/>
              </a:rPr>
              <a:t>２．別の利用ルールが適用されるコンテンツについて</a:t>
            </a:r>
          </a:p>
          <a:p>
            <a:pPr algn="l" eaLnBrk="1" latinLnBrk="0" hangingPunct="1"/>
            <a:r>
              <a:rPr lang="ja-JP" altLang="en-US" sz="1400" smtClean="0">
                <a:solidFill>
                  <a:srgbClr val="000000"/>
                </a:solidFill>
                <a:latin typeface="Meiryo UI" pitchFamily="50" charset="-128"/>
                <a:ea typeface="Meiryo UI" pitchFamily="50" charset="-128"/>
                <a:cs typeface="Meiryo UI" pitchFamily="50" charset="-128"/>
              </a:rPr>
              <a:t>　　各府省において、１．とは異なる利用ルールが適用されるコンテンツを定めることができる。</a:t>
            </a:r>
          </a:p>
          <a:p>
            <a:pPr algn="l" eaLnBrk="1" latinLnBrk="0" hangingPunct="1"/>
            <a:r>
              <a:rPr lang="ja-JP" altLang="en-US" sz="1400" smtClean="0">
                <a:solidFill>
                  <a:srgbClr val="000000"/>
                </a:solidFill>
                <a:latin typeface="Meiryo UI" pitchFamily="50" charset="-128"/>
                <a:ea typeface="Meiryo UI" pitchFamily="50" charset="-128"/>
                <a:cs typeface="Meiryo UI" pitchFamily="50" charset="-128"/>
              </a:rPr>
              <a:t>　（その具体的・合理的な根拠と併せ、該当するコンテンツを示すことが必要。）</a:t>
            </a:r>
          </a:p>
        </p:txBody>
      </p:sp>
      <p:sp>
        <p:nvSpPr>
          <p:cNvPr id="13" name="テキスト ボックス 12"/>
          <p:cNvSpPr txBox="1"/>
          <p:nvPr/>
        </p:nvSpPr>
        <p:spPr>
          <a:xfrm>
            <a:off x="5738334" y="6165884"/>
            <a:ext cx="3841919" cy="215444"/>
          </a:xfrm>
          <a:prstGeom prst="rect">
            <a:avLst/>
          </a:prstGeom>
          <a:noFill/>
        </p:spPr>
        <p:txBody>
          <a:bodyPr wrap="square" rtlCol="0">
            <a:spAutoFit/>
          </a:bodyPr>
          <a:lstStyle/>
          <a:p>
            <a:pPr algn="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出所</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内閣官房「政府標準利用規約（第</a:t>
            </a:r>
            <a:r>
              <a:rPr kumimoji="1" lang="en-US" altLang="ja-JP"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8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版）の概要</a:t>
            </a:r>
            <a:r>
              <a:rPr kumimoji="1" lang="ja-JP" altLang="en-US" sz="8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928072299"/>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1954</Words>
  <Application>Microsoft Office PowerPoint</Application>
  <PresentationFormat>A4 210 x 297 mm</PresentationFormat>
  <Paragraphs>312</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VLEDパワポ基本テンプレート</vt:lpstr>
      <vt:lpstr>「地方創生にどのようにオープンデータを活用するか」をテーマとした現状分析</vt:lpstr>
      <vt:lpstr>１. 検討の背景と検討テーマ　　</vt:lpstr>
      <vt:lpstr>２. 検討方法</vt:lpstr>
      <vt:lpstr>３.文献・ウェブ等による調査　(1)海外輸出のフローと必要な情報①</vt:lpstr>
      <vt:lpstr>３.文献・ウェブ等による調査　(1)海外輸出のフローと必要な情報②</vt:lpstr>
      <vt:lpstr>３.文献・ウェブ等による調査　(2)主要なデータの公開状況①</vt:lpstr>
      <vt:lpstr>３.文献・ウェブ等による調査　(2)主要なデータの公開状況②</vt:lpstr>
      <vt:lpstr>３.文献・ウェブ等による調査　(2)主要なデータの公開状況③</vt:lpstr>
      <vt:lpstr>（参考）「政府標準利用規約（第1.0版）」の概要</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2015-01-30T11:20:15Z</dcterms:modified>
</cp:coreProperties>
</file>