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53" r:id="rId1"/>
  </p:sldMasterIdLst>
  <p:notesMasterIdLst>
    <p:notesMasterId r:id="rId25"/>
  </p:notesMasterIdLst>
  <p:handoutMasterIdLst>
    <p:handoutMasterId r:id="rId26"/>
  </p:handoutMasterIdLst>
  <p:sldIdLst>
    <p:sldId id="257" r:id="rId2"/>
    <p:sldId id="294" r:id="rId3"/>
    <p:sldId id="295" r:id="rId4"/>
    <p:sldId id="274" r:id="rId5"/>
    <p:sldId id="277" r:id="rId6"/>
    <p:sldId id="282" r:id="rId7"/>
    <p:sldId id="281" r:id="rId8"/>
    <p:sldId id="280" r:id="rId9"/>
    <p:sldId id="279" r:id="rId10"/>
    <p:sldId id="278" r:id="rId11"/>
    <p:sldId id="288" r:id="rId12"/>
    <p:sldId id="287" r:id="rId13"/>
    <p:sldId id="284" r:id="rId14"/>
    <p:sldId id="286" r:id="rId15"/>
    <p:sldId id="285" r:id="rId16"/>
    <p:sldId id="283" r:id="rId17"/>
    <p:sldId id="275" r:id="rId18"/>
    <p:sldId id="289" r:id="rId19"/>
    <p:sldId id="291" r:id="rId20"/>
    <p:sldId id="276" r:id="rId21"/>
    <p:sldId id="292" r:id="rId22"/>
    <p:sldId id="293" r:id="rId23"/>
    <p:sldId id="264" r:id="rId24"/>
  </p:sldIdLst>
  <p:sldSz cx="9906000" cy="6858000" type="A4"/>
  <p:notesSz cx="6807200" cy="9939338"/>
  <p:defaultTextStyle>
    <a:defPPr>
      <a:defRPr lang="ko-KR"/>
    </a:defPPr>
    <a:lvl1pPr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1pPr>
    <a:lvl2pPr marL="336271"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2pPr>
    <a:lvl3pPr marL="672541"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3pPr>
    <a:lvl4pPr marL="1008812"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4pPr>
    <a:lvl5pPr marL="1345082"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5pPr>
    <a:lvl6pPr marL="1681353"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6pPr>
    <a:lvl7pPr marL="2017624"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7pPr>
    <a:lvl8pPr marL="2353894"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8pPr>
    <a:lvl9pPr marL="2690165"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9pPr>
  </p:defaultTextStyle>
  <p:extLst>
    <p:ext uri="{EFAFB233-063F-42B5-8137-9DF3F51BA10A}">
      <p15:sldGuideLst xmlns:p15="http://schemas.microsoft.com/office/powerpoint/2012/main" xmlns="">
        <p15:guide id="1" orient="horz" pos="4180">
          <p15:clr>
            <a:srgbClr val="A4A3A4"/>
          </p15:clr>
        </p15:guide>
        <p15:guide id="2" pos="5984">
          <p15:clr>
            <a:srgbClr val="A4A3A4"/>
          </p15:clr>
        </p15:guide>
      </p15:sldGuideLst>
    </p:ext>
    <p:ext uri="{2D200454-40CA-4A62-9FC3-DE9A4176ACB9}">
      <p15:notesGuideLst xmlns:p15="http://schemas.microsoft.com/office/powerpoint/2012/main" xmlns="">
        <p15:guide id="1" orient="horz" pos="3225">
          <p15:clr>
            <a:srgbClr val="A4A3A4"/>
          </p15:clr>
        </p15:guide>
        <p15:guide id="2" pos="223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E9EDF4"/>
    <a:srgbClr val="FFFFFF"/>
    <a:srgbClr val="336699"/>
    <a:srgbClr val="E2D9B6"/>
    <a:srgbClr val="EAEAEA"/>
    <a:srgbClr val="003366"/>
    <a:srgbClr val="FF9933"/>
    <a:srgbClr val="DDDDDD"/>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7292A2E-F333-43FB-9621-5CBBE7FDCDCB}" styleName="淡色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淡色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93D81CF-94F2-401A-BA57-92F5A7B2D0C5}" styleName="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中間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淡色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中間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中間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6" autoAdjust="0"/>
    <p:restoredTop sz="99566" autoAdjust="0"/>
  </p:normalViewPr>
  <p:slideViewPr>
    <p:cSldViewPr>
      <p:cViewPr varScale="1">
        <p:scale>
          <a:sx n="90" d="100"/>
          <a:sy n="90" d="100"/>
        </p:scale>
        <p:origin x="-222" y="-114"/>
      </p:cViewPr>
      <p:guideLst>
        <p:guide orient="horz" pos="4180"/>
        <p:guide pos="5984"/>
      </p:guideLst>
    </p:cSldViewPr>
  </p:slideViewPr>
  <p:outlineViewPr>
    <p:cViewPr>
      <p:scale>
        <a:sx n="33" d="100"/>
        <a:sy n="33" d="100"/>
      </p:scale>
      <p:origin x="0" y="43987"/>
    </p:cViewPr>
  </p:outlineViewPr>
  <p:notesTextViewPr>
    <p:cViewPr>
      <p:scale>
        <a:sx n="100" d="100"/>
        <a:sy n="100" d="100"/>
      </p:scale>
      <p:origin x="0" y="0"/>
    </p:cViewPr>
  </p:notesTextViewPr>
  <p:sorterViewPr>
    <p:cViewPr>
      <p:scale>
        <a:sx n="200" d="100"/>
        <a:sy n="200" d="100"/>
      </p:scale>
      <p:origin x="0" y="61400"/>
    </p:cViewPr>
  </p:sorterViewPr>
  <p:notesViewPr>
    <p:cSldViewPr>
      <p:cViewPr varScale="1">
        <p:scale>
          <a:sx n="91" d="100"/>
          <a:sy n="91" d="100"/>
        </p:scale>
        <p:origin x="-2772" y="-102"/>
      </p:cViewPr>
      <p:guideLst>
        <p:guide orient="horz" pos="3132"/>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1" name="Rectangle 5"/>
          <p:cNvSpPr>
            <a:spLocks noGrp="1" noChangeArrowheads="1"/>
          </p:cNvSpPr>
          <p:nvPr>
            <p:ph type="sldNum" sz="quarter" idx="3"/>
          </p:nvPr>
        </p:nvSpPr>
        <p:spPr bwMode="auto">
          <a:xfrm>
            <a:off x="3860260" y="9445464"/>
            <a:ext cx="2946945" cy="493880"/>
          </a:xfrm>
          <a:prstGeom prst="rect">
            <a:avLst/>
          </a:prstGeom>
          <a:noFill/>
          <a:ln w="9525">
            <a:noFill/>
            <a:miter lim="800000"/>
            <a:headEnd/>
            <a:tailEnd/>
          </a:ln>
          <a:effectLst/>
        </p:spPr>
        <p:txBody>
          <a:bodyPr vert="horz" wrap="square" lIns="95497" tIns="47751" rIns="95497" bIns="47751" numCol="1" anchor="b" anchorCtr="0" compatLnSpc="1">
            <a:prstTxWarp prst="textNoShape">
              <a:avLst/>
            </a:prstTxWarp>
          </a:bodyPr>
          <a:lstStyle>
            <a:lvl1pPr algn="r" defTabSz="955518">
              <a:defRPr kumimoji="1" sz="1100" smtClean="0">
                <a:latin typeface="ＭＳ Ｐゴシック" pitchFamily="50" charset="-128"/>
                <a:ea typeface="ＭＳ Ｐゴシック" pitchFamily="50" charset="-128"/>
              </a:defRPr>
            </a:lvl1pPr>
          </a:lstStyle>
          <a:p>
            <a:pPr>
              <a:defRPr/>
            </a:pPr>
            <a:fld id="{434E4037-DC3D-481B-8B35-431345498003}" type="slidenum">
              <a:rPr lang="en-US" altLang="ko-KR"/>
              <a:pPr>
                <a:defRPr/>
              </a:pPr>
              <a:t>‹#›</a:t>
            </a:fld>
            <a:endParaRPr lang="en-US" altLang="ko-KR"/>
          </a:p>
        </p:txBody>
      </p:sp>
    </p:spTree>
    <p:extLst>
      <p:ext uri="{BB962C8B-B14F-4D97-AF65-F5344CB8AC3E}">
        <p14:creationId xmlns:p14="http://schemas.microsoft.com/office/powerpoint/2010/main" val="27356961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3"/>
            <a:ext cx="2946945" cy="493880"/>
          </a:xfrm>
          <a:prstGeom prst="rect">
            <a:avLst/>
          </a:prstGeom>
          <a:noFill/>
          <a:ln w="12700" cap="sq">
            <a:noFill/>
            <a:miter lim="800000"/>
            <a:headEnd type="none" w="sm" len="sm"/>
            <a:tailEnd type="none" w="sm" len="sm"/>
          </a:ln>
          <a:effectLst/>
        </p:spPr>
        <p:txBody>
          <a:bodyPr vert="horz" wrap="none" lIns="95497" tIns="47751" rIns="95497" bIns="47751" numCol="1" anchor="ctr" anchorCtr="0" compatLnSpc="1">
            <a:prstTxWarp prst="textNoShape">
              <a:avLst/>
            </a:prstTxWarp>
          </a:bodyPr>
          <a:lstStyle>
            <a:lvl1pPr algn="l" defTabSz="955518">
              <a:defRPr kumimoji="1" sz="1100" smtClean="0">
                <a:latin typeface="ＭＳ Ｐ明朝" pitchFamily="18" charset="-128"/>
                <a:ea typeface="ＭＳ Ｐ明朝" pitchFamily="18" charset="-128"/>
              </a:defRPr>
            </a:lvl1pPr>
          </a:lstStyle>
          <a:p>
            <a:pPr>
              <a:defRPr/>
            </a:pPr>
            <a:endParaRPr lang="ja-JP" altLang="en-US"/>
          </a:p>
        </p:txBody>
      </p:sp>
      <p:sp>
        <p:nvSpPr>
          <p:cNvPr id="58371" name="Rectangle 3"/>
          <p:cNvSpPr>
            <a:spLocks noGrp="1" noChangeArrowheads="1"/>
          </p:cNvSpPr>
          <p:nvPr>
            <p:ph type="dt" idx="1"/>
          </p:nvPr>
        </p:nvSpPr>
        <p:spPr bwMode="auto">
          <a:xfrm>
            <a:off x="3860260" y="3"/>
            <a:ext cx="2946945" cy="493880"/>
          </a:xfrm>
          <a:prstGeom prst="rect">
            <a:avLst/>
          </a:prstGeom>
          <a:noFill/>
          <a:ln w="12700" cap="sq">
            <a:noFill/>
            <a:miter lim="800000"/>
            <a:headEnd type="none" w="sm" len="sm"/>
            <a:tailEnd type="none" w="sm" len="sm"/>
          </a:ln>
          <a:effectLst/>
        </p:spPr>
        <p:txBody>
          <a:bodyPr vert="horz" wrap="none" lIns="95497" tIns="47751" rIns="95497" bIns="47751" numCol="1" anchor="ctr" anchorCtr="0" compatLnSpc="1">
            <a:prstTxWarp prst="textNoShape">
              <a:avLst/>
            </a:prstTxWarp>
          </a:bodyPr>
          <a:lstStyle>
            <a:lvl1pPr algn="r" defTabSz="955518">
              <a:defRPr kumimoji="1" sz="1100" smtClean="0">
                <a:latin typeface="ＭＳ Ｐ明朝" pitchFamily="18" charset="-128"/>
                <a:ea typeface="ＭＳ Ｐ明朝" pitchFamily="18" charset="-128"/>
              </a:defRPr>
            </a:lvl1pPr>
          </a:lstStyle>
          <a:p>
            <a:pPr>
              <a:defRPr/>
            </a:pPr>
            <a:endParaRPr lang="en-US" altLang="ja-JP"/>
          </a:p>
        </p:txBody>
      </p:sp>
      <p:sp>
        <p:nvSpPr>
          <p:cNvPr id="87044" name="Rectangle 4"/>
          <p:cNvSpPr>
            <a:spLocks noGrp="1" noRot="1" noChangeAspect="1" noChangeArrowheads="1" noTextEdit="1"/>
          </p:cNvSpPr>
          <p:nvPr>
            <p:ph type="sldImg" idx="2"/>
          </p:nvPr>
        </p:nvSpPr>
        <p:spPr bwMode="auto">
          <a:xfrm>
            <a:off x="709613" y="744538"/>
            <a:ext cx="5387975" cy="3730625"/>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908745" y="4721192"/>
            <a:ext cx="4989714" cy="4474246"/>
          </a:xfrm>
          <a:prstGeom prst="rect">
            <a:avLst/>
          </a:prstGeom>
          <a:noFill/>
          <a:ln w="12700" cap="sq">
            <a:noFill/>
            <a:miter lim="800000"/>
            <a:headEnd type="none" w="sm" len="sm"/>
            <a:tailEnd type="none" w="sm" len="sm"/>
          </a:ln>
          <a:effectLst/>
        </p:spPr>
        <p:txBody>
          <a:bodyPr vert="horz" wrap="none" lIns="95497" tIns="47751" rIns="95497" bIns="47751" numCol="1" anchor="ctr" anchorCtr="0" compatLnSpc="1">
            <a:prstTxWarp prst="textNoShape">
              <a:avLst/>
            </a:prstTxWarp>
          </a:bodyPr>
          <a:lstStyle/>
          <a:p>
            <a:pPr lvl="0"/>
            <a:r>
              <a:rPr lang="ja-JP" altLang="en-US" noProof="0" smtClean="0"/>
              <a:t>マスター 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58374" name="Rectangle 6"/>
          <p:cNvSpPr>
            <a:spLocks noGrp="1" noChangeArrowheads="1"/>
          </p:cNvSpPr>
          <p:nvPr>
            <p:ph type="ftr" sz="quarter" idx="4"/>
          </p:nvPr>
        </p:nvSpPr>
        <p:spPr bwMode="auto">
          <a:xfrm>
            <a:off x="1" y="9445464"/>
            <a:ext cx="2946945" cy="493880"/>
          </a:xfrm>
          <a:prstGeom prst="rect">
            <a:avLst/>
          </a:prstGeom>
          <a:noFill/>
          <a:ln w="12700" cap="sq">
            <a:noFill/>
            <a:miter lim="800000"/>
            <a:headEnd type="none" w="sm" len="sm"/>
            <a:tailEnd type="none" w="sm" len="sm"/>
          </a:ln>
          <a:effectLst/>
        </p:spPr>
        <p:txBody>
          <a:bodyPr vert="horz" wrap="none" lIns="95497" tIns="47751" rIns="95497" bIns="47751" numCol="1" anchor="b" anchorCtr="0" compatLnSpc="1">
            <a:prstTxWarp prst="textNoShape">
              <a:avLst/>
            </a:prstTxWarp>
          </a:bodyPr>
          <a:lstStyle>
            <a:lvl1pPr algn="l" defTabSz="955518">
              <a:defRPr kumimoji="1" sz="1100" smtClean="0">
                <a:latin typeface="ＭＳ Ｐ明朝" pitchFamily="18" charset="-128"/>
                <a:ea typeface="ＭＳ Ｐ明朝" pitchFamily="18" charset="-128"/>
              </a:defRPr>
            </a:lvl1pPr>
          </a:lstStyle>
          <a:p>
            <a:pPr>
              <a:defRPr/>
            </a:pPr>
            <a:endParaRPr lang="ja-JP" altLang="en-US"/>
          </a:p>
        </p:txBody>
      </p:sp>
      <p:sp>
        <p:nvSpPr>
          <p:cNvPr id="58375" name="Rectangle 7"/>
          <p:cNvSpPr>
            <a:spLocks noGrp="1" noChangeArrowheads="1"/>
          </p:cNvSpPr>
          <p:nvPr>
            <p:ph type="sldNum" sz="quarter" idx="5"/>
          </p:nvPr>
        </p:nvSpPr>
        <p:spPr bwMode="auto">
          <a:xfrm>
            <a:off x="3860260" y="9445464"/>
            <a:ext cx="2946945" cy="493880"/>
          </a:xfrm>
          <a:prstGeom prst="rect">
            <a:avLst/>
          </a:prstGeom>
          <a:noFill/>
          <a:ln w="12700" cap="sq">
            <a:noFill/>
            <a:miter lim="800000"/>
            <a:headEnd type="none" w="sm" len="sm"/>
            <a:tailEnd type="none" w="sm" len="sm"/>
          </a:ln>
          <a:effectLst/>
        </p:spPr>
        <p:txBody>
          <a:bodyPr vert="horz" wrap="none" lIns="95497" tIns="47751" rIns="95497" bIns="47751" numCol="1" anchor="b" anchorCtr="0" compatLnSpc="1">
            <a:prstTxWarp prst="textNoShape">
              <a:avLst/>
            </a:prstTxWarp>
          </a:bodyPr>
          <a:lstStyle>
            <a:lvl1pPr algn="r" defTabSz="955518">
              <a:defRPr kumimoji="1" sz="1100" smtClean="0">
                <a:latin typeface="ＭＳ Ｐ明朝" pitchFamily="18" charset="-128"/>
                <a:ea typeface="ＭＳ Ｐ明朝" pitchFamily="18" charset="-128"/>
              </a:defRPr>
            </a:lvl1pPr>
          </a:lstStyle>
          <a:p>
            <a:pPr>
              <a:defRPr/>
            </a:pPr>
            <a:fld id="{7743D88F-1C60-4A18-8316-3E48C6765859}" type="slidenum">
              <a:rPr lang="en-US" altLang="ja-JP"/>
              <a:pPr>
                <a:defRPr/>
              </a:pPr>
              <a:t>‹#›</a:t>
            </a:fld>
            <a:endParaRPr lang="en-US" altLang="ja-JP"/>
          </a:p>
        </p:txBody>
      </p:sp>
    </p:spTree>
    <p:extLst>
      <p:ext uri="{BB962C8B-B14F-4D97-AF65-F5344CB8AC3E}">
        <p14:creationId xmlns:p14="http://schemas.microsoft.com/office/powerpoint/2010/main" val="442609636"/>
      </p:ext>
    </p:extLst>
  </p:cSld>
  <p:clrMap bg1="lt1" tx1="dk1" bg2="lt2" tx2="dk2" accent1="accent1" accent2="accent2" accent3="accent3" accent4="accent4" accent5="accent5" accent6="accent6" hlink="hlink" folHlink="folHlink"/>
  <p:hf hdr="0" ftr="0" dt="0"/>
  <p:notesStyle>
    <a:lvl1pPr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1pPr>
    <a:lvl2pPr marL="336271"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2pPr>
    <a:lvl3pPr marL="672541"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3pPr>
    <a:lvl4pPr marL="1008812"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4pPr>
    <a:lvl5pPr marL="1345082"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5pPr>
    <a:lvl6pPr marL="1681353" algn="l" defTabSz="672541" rtl="0" eaLnBrk="1" latinLnBrk="0" hangingPunct="1">
      <a:defRPr kumimoji="1" sz="900" kern="1200">
        <a:solidFill>
          <a:schemeClr val="tx1"/>
        </a:solidFill>
        <a:latin typeface="+mn-lt"/>
        <a:ea typeface="+mn-ea"/>
        <a:cs typeface="+mn-cs"/>
      </a:defRPr>
    </a:lvl6pPr>
    <a:lvl7pPr marL="2017624" algn="l" defTabSz="672541" rtl="0" eaLnBrk="1" latinLnBrk="0" hangingPunct="1">
      <a:defRPr kumimoji="1" sz="900" kern="1200">
        <a:solidFill>
          <a:schemeClr val="tx1"/>
        </a:solidFill>
        <a:latin typeface="+mn-lt"/>
        <a:ea typeface="+mn-ea"/>
        <a:cs typeface="+mn-cs"/>
      </a:defRPr>
    </a:lvl7pPr>
    <a:lvl8pPr marL="2353894" algn="l" defTabSz="672541" rtl="0" eaLnBrk="1" latinLnBrk="0" hangingPunct="1">
      <a:defRPr kumimoji="1" sz="900" kern="1200">
        <a:solidFill>
          <a:schemeClr val="tx1"/>
        </a:solidFill>
        <a:latin typeface="+mn-lt"/>
        <a:ea typeface="+mn-ea"/>
        <a:cs typeface="+mn-cs"/>
      </a:defRPr>
    </a:lvl8pPr>
    <a:lvl9pPr marL="2690165" algn="l" defTabSz="672541" rtl="0" eaLnBrk="1" latinLnBrk="0" hangingPunct="1">
      <a:defRPr kumimoji="1"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hyperlink" Target="http://creativecommons.org/licenses/by/2.1/jp/"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1914886" name="Rectangle 6"/>
          <p:cNvSpPr>
            <a:spLocks noGrp="1" noChangeArrowheads="1"/>
          </p:cNvSpPr>
          <p:nvPr>
            <p:ph type="subTitle" sz="quarter" idx="1"/>
          </p:nvPr>
        </p:nvSpPr>
        <p:spPr>
          <a:xfrm>
            <a:off x="2792760" y="5134039"/>
            <a:ext cx="6912767" cy="375677"/>
          </a:xfrm>
          <a:ln w="12700" cap="sq">
            <a:headEnd type="none" w="sm" len="sm"/>
            <a:tailEnd type="none" w="sm" len="sm"/>
          </a:ln>
        </p:spPr>
        <p:txBody>
          <a:bodyPr wrap="square" lIns="67245" rIns="67245" anchorCtr="0">
            <a:spAutoFit/>
          </a:bodyPr>
          <a:lstStyle>
            <a:lvl1pPr marL="0" indent="0" algn="l">
              <a:lnSpc>
                <a:spcPct val="100000"/>
              </a:lnSpc>
              <a:spcBef>
                <a:spcPct val="0"/>
              </a:spcBef>
              <a:buFont typeface="平成明朝" pitchFamily="17" charset="-128"/>
              <a:buNone/>
              <a:defRPr sz="2000">
                <a:solidFill>
                  <a:schemeClr val="bg2">
                    <a:lumMod val="50000"/>
                    <a:lumOff val="50000"/>
                  </a:schemeClr>
                </a:solidFill>
                <a:latin typeface="メイリオ" panose="020B0604030504040204" pitchFamily="50" charset="-128"/>
                <a:ea typeface="メイリオ" panose="020B0604030504040204" pitchFamily="50" charset="-128"/>
              </a:defRPr>
            </a:lvl1pPr>
          </a:lstStyle>
          <a:p>
            <a:r>
              <a:rPr lang="ja-JP" altLang="en-US" smtClean="0"/>
              <a:t>マスター サブタイトルの書式設定</a:t>
            </a:r>
            <a:endParaRPr lang="ja-JP" altLang="en-US" dirty="0"/>
          </a:p>
        </p:txBody>
      </p:sp>
      <p:sp>
        <p:nvSpPr>
          <p:cNvPr id="1914885" name="Rectangle 5"/>
          <p:cNvSpPr>
            <a:spLocks noGrp="1" noChangeArrowheads="1"/>
          </p:cNvSpPr>
          <p:nvPr>
            <p:ph type="ctrTitle" sz="quarter"/>
          </p:nvPr>
        </p:nvSpPr>
        <p:spPr>
          <a:xfrm>
            <a:off x="2792760" y="3012673"/>
            <a:ext cx="6912767" cy="560343"/>
          </a:xfrm>
          <a:ln w="12700" cap="sq">
            <a:headEnd type="none" w="sm" len="sm"/>
            <a:tailEnd type="none" w="sm" len="sm"/>
          </a:ln>
        </p:spPr>
        <p:txBody>
          <a:bodyPr wrap="square" lIns="67245" tIns="33622" rIns="67245" bIns="33622" anchor="b">
            <a:spAutoFit/>
          </a:bodyPr>
          <a:lstStyle>
            <a:lvl1pPr algn="l">
              <a:defRPr sz="3200" b="1" i="0">
                <a:solidFill>
                  <a:srgbClr val="404040"/>
                </a:solidFill>
                <a:latin typeface="メイリオ"/>
                <a:ea typeface="メイリオ"/>
                <a:cs typeface="メイリオ"/>
              </a:defRPr>
            </a:lvl1pPr>
          </a:lstStyle>
          <a:p>
            <a:r>
              <a:rPr lang="ja-JP" altLang="en-US" smtClean="0"/>
              <a:t>マスター タイトルの書式設定</a:t>
            </a:r>
            <a:endParaRPr lang="ja-JP" altLang="en-US" dirty="0"/>
          </a:p>
        </p:txBody>
      </p:sp>
      <p:sp>
        <p:nvSpPr>
          <p:cNvPr id="4" name="テキスト ボックス 3"/>
          <p:cNvSpPr txBox="1"/>
          <p:nvPr userDrawn="1"/>
        </p:nvSpPr>
        <p:spPr>
          <a:xfrm>
            <a:off x="2792760" y="1981200"/>
            <a:ext cx="7113240" cy="369332"/>
          </a:xfrm>
          <a:prstGeom prst="rect">
            <a:avLst/>
          </a:prstGeom>
          <a:solidFill>
            <a:schemeClr val="accent2"/>
          </a:solidFill>
          <a:ln>
            <a:solidFill>
              <a:srgbClr val="1F497D"/>
            </a:solidFill>
          </a:ln>
        </p:spPr>
        <p:txBody>
          <a:bodyPr wrap="square" rtlCol="0">
            <a:spAutoFit/>
          </a:bodyPr>
          <a:lstStyle/>
          <a:p>
            <a:pPr algn="l"/>
            <a:endParaRPr kumimoji="1" lang="ja-JP" altLang="en-US" dirty="0" smtClean="0">
              <a:latin typeface="ヒラギノ角ゴ ProN W6"/>
              <a:ea typeface="ヒラギノ角ゴ ProN W6"/>
              <a:cs typeface="ヒラギノ角ゴ ProN W6"/>
            </a:endParaRPr>
          </a:p>
        </p:txBody>
      </p:sp>
      <p:pic>
        <p:nvPicPr>
          <p:cNvPr id="5" name="Picture 2" descr="本法人の設立が承認されました。"/>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985" y="1968470"/>
            <a:ext cx="2646293" cy="1944216"/>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プレースホルダー 6"/>
          <p:cNvSpPr>
            <a:spLocks noGrp="1"/>
          </p:cNvSpPr>
          <p:nvPr>
            <p:ph type="body" sz="quarter" idx="10"/>
          </p:nvPr>
        </p:nvSpPr>
        <p:spPr>
          <a:xfrm>
            <a:off x="2792760" y="1981200"/>
            <a:ext cx="7113240" cy="369332"/>
          </a:xfrm>
        </p:spPr>
        <p:txBody>
          <a:bodyPr anchor="ctr" anchorCtr="0"/>
          <a:lstStyle>
            <a:lvl1pPr marL="0" indent="0">
              <a:buNone/>
              <a:defRPr b="1">
                <a:solidFill>
                  <a:schemeClr val="tx1"/>
                </a:solidFill>
              </a:defRPr>
            </a:lvl1pPr>
          </a:lstStyle>
          <a:p>
            <a:pPr lvl="0"/>
            <a:r>
              <a:rPr kumimoji="1" lang="ja-JP" altLang="en-US" smtClean="0"/>
              <a:t>マスター テキストの書式設定</a:t>
            </a:r>
          </a:p>
        </p:txBody>
      </p:sp>
      <p:sp>
        <p:nvSpPr>
          <p:cNvPr id="11" name="Rectangle 6"/>
          <p:cNvSpPr txBox="1">
            <a:spLocks noChangeArrowheads="1"/>
          </p:cNvSpPr>
          <p:nvPr userDrawn="1"/>
        </p:nvSpPr>
        <p:spPr bwMode="auto">
          <a:xfrm>
            <a:off x="2798084" y="5571272"/>
            <a:ext cx="6912767" cy="375677"/>
          </a:xfrm>
          <a:prstGeom prst="rect">
            <a:avLst/>
          </a:prstGeom>
          <a:noFill/>
          <a:ln w="12700" cap="sq">
            <a:noFill/>
            <a:miter lim="800000"/>
            <a:headEnd type="none" w="sm" len="sm"/>
            <a:tailEnd type="none" w="sm" len="sm"/>
          </a:ln>
        </p:spPr>
        <p:txBody>
          <a:bodyPr vert="horz" wrap="square" lIns="67245" tIns="33622" rIns="67245" bIns="33622" numCol="1" anchor="t" anchorCtr="0" compatLnSpc="1">
            <a:prstTxWarp prst="textNoShape">
              <a:avLst/>
            </a:prstTxWarp>
            <a:spAutoFit/>
          </a:bodyPr>
          <a:lstStyle>
            <a:lvl1pPr marL="0" indent="0" algn="l" defTabSz="972616" rtl="0" eaLnBrk="1" fontAlgn="base" hangingPunct="1">
              <a:lnSpc>
                <a:spcPct val="100000"/>
              </a:lnSpc>
              <a:spcBef>
                <a:spcPct val="0"/>
              </a:spcBef>
              <a:spcAft>
                <a:spcPct val="0"/>
              </a:spcAft>
              <a:buClr>
                <a:schemeClr val="accent2"/>
              </a:buClr>
              <a:buFont typeface="平成明朝" pitchFamily="17" charset="-128"/>
              <a:buNone/>
              <a:tabLst>
                <a:tab pos="775291" algn="l"/>
              </a:tabLst>
              <a:defRPr kumimoji="1" sz="2400" b="0" i="0" baseline="0">
                <a:solidFill>
                  <a:schemeClr val="bg2">
                    <a:lumMod val="50000"/>
                    <a:lumOff val="50000"/>
                  </a:schemeClr>
                </a:solidFill>
                <a:latin typeface="メイリオ" panose="020B0604030504040204" pitchFamily="50" charset="-128"/>
                <a:ea typeface="メイリオ" panose="020B0604030504040204"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latinLnBrk="0"/>
            <a:r>
              <a:rPr lang="ja-JP" altLang="en-US" sz="2000" kern="0" dirty="0" smtClean="0"/>
              <a:t>オープン＆ビッグデータ活用・地方創生推進機構</a:t>
            </a:r>
            <a:r>
              <a:rPr lang="ja-JP" altLang="en-US" sz="2000" kern="0" baseline="0" dirty="0" smtClean="0"/>
              <a:t> 事務局</a:t>
            </a:r>
            <a:endParaRPr lang="ja-JP" altLang="en-US" sz="2000" kern="0" dirty="0" smtClean="0"/>
          </a:p>
        </p:txBody>
      </p:sp>
      <p:sp>
        <p:nvSpPr>
          <p:cNvPr id="12" name="Rectangle 5"/>
          <p:cNvSpPr txBox="1">
            <a:spLocks noChangeArrowheads="1"/>
          </p:cNvSpPr>
          <p:nvPr userDrawn="1"/>
        </p:nvSpPr>
        <p:spPr bwMode="auto">
          <a:xfrm>
            <a:off x="2792759" y="2636912"/>
            <a:ext cx="6912767" cy="437233"/>
          </a:xfrm>
          <a:prstGeom prst="rect">
            <a:avLst/>
          </a:prstGeom>
          <a:noFill/>
          <a:ln w="12700" cap="sq">
            <a:noFill/>
            <a:miter lim="800000"/>
            <a:headEnd type="none" w="sm" len="sm"/>
            <a:tailEnd type="none" w="sm" len="sm"/>
          </a:ln>
        </p:spPr>
        <p:txBody>
          <a:bodyPr vert="horz" wrap="square" lIns="67245" tIns="33622" rIns="67245" bIns="33622" numCol="1" anchor="b" anchorCtr="0" compatLnSpc="1">
            <a:prstTxWarp prst="textNoShape">
              <a:avLst/>
            </a:prstTxWarp>
            <a:spAutoFit/>
          </a:bodyPr>
          <a:lstStyle>
            <a:lvl1pPr algn="l" defTabSz="972616" rtl="0" eaLnBrk="1" fontAlgn="base" hangingPunct="1">
              <a:spcBef>
                <a:spcPct val="0"/>
              </a:spcBef>
              <a:spcAft>
                <a:spcPct val="0"/>
              </a:spcAft>
              <a:defRPr kumimoji="1" sz="3200" b="1" i="0" baseline="0">
                <a:solidFill>
                  <a:srgbClr val="404040"/>
                </a:solidFill>
                <a:latin typeface="メイリオ"/>
                <a:ea typeface="メイリオ"/>
                <a:cs typeface="メイリオ"/>
              </a:defRPr>
            </a:lvl1pPr>
            <a:lvl2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2pPr>
            <a:lvl3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3pPr>
            <a:lvl4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4pPr>
            <a:lvl5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5pPr>
            <a:lvl6pPr marL="33627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a:lstStyle>
          <a:p>
            <a:pPr latinLnBrk="0"/>
            <a:r>
              <a:rPr lang="ja-JP" altLang="en-US" sz="2400" kern="0" dirty="0" smtClean="0"/>
              <a:t>オープン＆ビッグデータ活用・地方創生推進機構</a:t>
            </a:r>
          </a:p>
        </p:txBody>
      </p:sp>
      <p:pic>
        <p:nvPicPr>
          <p:cNvPr id="9" name="Picture 6" descr="http://i.creativecommons.org/l/by/3.0/88x3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3997" y="5805264"/>
            <a:ext cx="893968" cy="31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正方形/長方形 9"/>
          <p:cNvSpPr>
            <a:spLocks noChangeArrowheads="1"/>
          </p:cNvSpPr>
          <p:nvPr userDrawn="1"/>
        </p:nvSpPr>
        <p:spPr bwMode="auto">
          <a:xfrm>
            <a:off x="128464" y="6127836"/>
            <a:ext cx="41754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l" eaLnBrk="1" hangingPunct="1">
              <a:spcBef>
                <a:spcPct val="0"/>
              </a:spcBef>
              <a:buFontTx/>
              <a:buNone/>
            </a:pPr>
            <a:r>
              <a:rPr lang="ja-JP" altLang="en-US" sz="900" dirty="0">
                <a:solidFill>
                  <a:schemeClr val="bg2"/>
                </a:solidFill>
                <a:latin typeface="+mn-ea"/>
                <a:ea typeface="+mn-ea"/>
                <a:cs typeface="Meiryo UI" pitchFamily="50" charset="-128"/>
              </a:rPr>
              <a:t>作者自らが作成した図表等（出典や</a:t>
            </a:r>
            <a:r>
              <a:rPr lang="en-US" altLang="ja-JP" sz="900" dirty="0">
                <a:solidFill>
                  <a:schemeClr val="bg2"/>
                </a:solidFill>
                <a:latin typeface="+mn-ea"/>
                <a:ea typeface="+mn-ea"/>
                <a:cs typeface="Meiryo UI" pitchFamily="50" charset="-128"/>
              </a:rPr>
              <a:t>URL</a:t>
            </a:r>
            <a:r>
              <a:rPr lang="ja-JP" altLang="en-US" sz="900" dirty="0">
                <a:solidFill>
                  <a:schemeClr val="bg2"/>
                </a:solidFill>
                <a:latin typeface="+mn-ea"/>
                <a:ea typeface="+mn-ea"/>
                <a:cs typeface="Meiryo UI" pitchFamily="50" charset="-128"/>
              </a:rPr>
              <a:t>の記載のないもの）については</a:t>
            </a:r>
            <a:r>
              <a:rPr lang="ja-JP" altLang="en-US" sz="900" dirty="0" smtClean="0">
                <a:solidFill>
                  <a:schemeClr val="bg2"/>
                </a:solidFill>
                <a:latin typeface="+mn-ea"/>
                <a:ea typeface="+mn-ea"/>
                <a:cs typeface="Meiryo UI" pitchFamily="50" charset="-128"/>
              </a:rPr>
              <a:t>、</a:t>
            </a:r>
            <a:endParaRPr lang="en-US" altLang="ja-JP" sz="900" dirty="0" smtClean="0">
              <a:solidFill>
                <a:schemeClr val="bg2"/>
              </a:solidFill>
              <a:latin typeface="+mn-ea"/>
              <a:ea typeface="+mn-ea"/>
              <a:cs typeface="Meiryo UI" pitchFamily="50" charset="-128"/>
            </a:endParaRPr>
          </a:p>
          <a:p>
            <a:pPr algn="l" eaLnBrk="1" hangingPunct="1">
              <a:spcBef>
                <a:spcPct val="0"/>
              </a:spcBef>
              <a:buFontTx/>
              <a:buNone/>
            </a:pPr>
            <a:r>
              <a:rPr lang="en-US" altLang="ja-JP" sz="900" dirty="0" smtClean="0">
                <a:solidFill>
                  <a:schemeClr val="bg2"/>
                </a:solidFill>
                <a:latin typeface="+mn-ea"/>
                <a:ea typeface="+mn-ea"/>
                <a:cs typeface="Meiryo UI" pitchFamily="50" charset="-128"/>
                <a:hlinkClick r:id="rId4"/>
              </a:rPr>
              <a:t>CC-BY</a:t>
            </a:r>
            <a:r>
              <a:rPr lang="ja-JP" altLang="en-US" sz="900" dirty="0">
                <a:solidFill>
                  <a:schemeClr val="bg2"/>
                </a:solidFill>
                <a:latin typeface="+mn-ea"/>
                <a:ea typeface="+mn-ea"/>
                <a:cs typeface="Meiryo UI" pitchFamily="50" charset="-128"/>
                <a:hlinkClick r:id="rId4"/>
              </a:rPr>
              <a:t>（表示</a:t>
            </a:r>
            <a:r>
              <a:rPr lang="en-US" altLang="ja-JP" sz="900" dirty="0">
                <a:solidFill>
                  <a:schemeClr val="bg2"/>
                </a:solidFill>
                <a:latin typeface="+mn-ea"/>
                <a:ea typeface="+mn-ea"/>
                <a:cs typeface="Meiryo UI" pitchFamily="50" charset="-128"/>
                <a:hlinkClick r:id="rId4"/>
              </a:rPr>
              <a:t>2.1</a:t>
            </a:r>
            <a:r>
              <a:rPr lang="ja-JP" altLang="en-US" sz="900" dirty="0">
                <a:solidFill>
                  <a:schemeClr val="bg2"/>
                </a:solidFill>
                <a:latin typeface="+mn-ea"/>
                <a:ea typeface="+mn-ea"/>
                <a:cs typeface="Meiryo UI" pitchFamily="50" charset="-128"/>
                <a:hlinkClick r:id="rId4"/>
              </a:rPr>
              <a:t>）</a:t>
            </a:r>
            <a:r>
              <a:rPr lang="ja-JP" altLang="en-US" sz="900" dirty="0">
                <a:solidFill>
                  <a:schemeClr val="bg2"/>
                </a:solidFill>
                <a:latin typeface="+mn-ea"/>
                <a:ea typeface="+mn-ea"/>
                <a:cs typeface="Meiryo UI" pitchFamily="50" charset="-128"/>
              </a:rPr>
              <a:t>で利用可能です。</a:t>
            </a:r>
          </a:p>
          <a:p>
            <a:pPr algn="l" eaLnBrk="1" hangingPunct="1">
              <a:spcBef>
                <a:spcPct val="0"/>
              </a:spcBef>
              <a:buFontTx/>
              <a:buNone/>
            </a:pPr>
            <a:r>
              <a:rPr lang="ja-JP" altLang="en-US" sz="900" dirty="0">
                <a:solidFill>
                  <a:schemeClr val="bg2"/>
                </a:solidFill>
                <a:latin typeface="+mn-ea"/>
                <a:ea typeface="+mn-ea"/>
                <a:cs typeface="Meiryo UI" pitchFamily="50" charset="-128"/>
              </a:rPr>
              <a:t>出典や</a:t>
            </a:r>
            <a:r>
              <a:rPr lang="en-US" altLang="ja-JP" sz="900" dirty="0">
                <a:solidFill>
                  <a:schemeClr val="bg2"/>
                </a:solidFill>
                <a:latin typeface="+mn-ea"/>
                <a:ea typeface="+mn-ea"/>
                <a:cs typeface="Meiryo UI" pitchFamily="50" charset="-128"/>
              </a:rPr>
              <a:t>URL</a:t>
            </a:r>
            <a:r>
              <a:rPr lang="ja-JP" altLang="en-US" sz="900" dirty="0">
                <a:solidFill>
                  <a:schemeClr val="bg2"/>
                </a:solidFill>
                <a:latin typeface="+mn-ea"/>
                <a:ea typeface="+mn-ea"/>
                <a:cs typeface="Meiryo UI" pitchFamily="50" charset="-128"/>
              </a:rPr>
              <a:t>の記載がある図表等については</a:t>
            </a:r>
            <a:r>
              <a:rPr lang="ja-JP" altLang="en-US" sz="900" dirty="0" smtClean="0">
                <a:solidFill>
                  <a:schemeClr val="bg2"/>
                </a:solidFill>
                <a:latin typeface="+mn-ea"/>
                <a:ea typeface="+mn-ea"/>
                <a:cs typeface="Meiryo UI" pitchFamily="50" charset="-128"/>
              </a:rPr>
              <a:t>、著作権法</a:t>
            </a:r>
            <a:r>
              <a:rPr lang="ja-JP" altLang="en-US" sz="900" dirty="0">
                <a:solidFill>
                  <a:schemeClr val="bg2"/>
                </a:solidFill>
                <a:latin typeface="+mn-ea"/>
                <a:ea typeface="+mn-ea"/>
                <a:cs typeface="Meiryo UI" pitchFamily="50" charset="-128"/>
              </a:rPr>
              <a:t>に基づいてご利用ください。</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aseline="0">
                <a:solidFill>
                  <a:schemeClr val="bg2">
                    <a:lumMod val="75000"/>
                    <a:lumOff val="25000"/>
                  </a:schemeClr>
                </a:solidFill>
                <a:latin typeface="Calibri" pitchFamily="34" charset="0"/>
              </a:defRPr>
            </a:lvl1pPr>
          </a:lstStyle>
          <a:p>
            <a:r>
              <a:rPr lang="ja-JP" altLang="en-US" smtClean="0"/>
              <a:t>マスター タイトルの書式設定</a:t>
            </a:r>
            <a:endParaRPr lang="ja-JP" altLang="en-US" dirty="0"/>
          </a:p>
        </p:txBody>
      </p:sp>
      <p:sp>
        <p:nvSpPr>
          <p:cNvPr id="3" name="コンテンツ プレースホルダ 2"/>
          <p:cNvSpPr>
            <a:spLocks noGrp="1"/>
          </p:cNvSpPr>
          <p:nvPr>
            <p:ph idx="1"/>
          </p:nvPr>
        </p:nvSpPr>
        <p:spPr/>
        <p:txBody>
          <a:bodyPr anchor="t" anchorCtr="0"/>
          <a:lstStyle>
            <a:lvl1pPr>
              <a:defRPr sz="2100"/>
            </a:lvl1pPr>
            <a:lvl2pPr>
              <a:defRPr sz="1800"/>
            </a:lvl2pPr>
            <a:lvl3pPr>
              <a:defRPr sz="1500"/>
            </a:lvl3pPr>
            <a:lvl4pPr>
              <a:defRPr sz="1300"/>
            </a:lvl4pPr>
            <a:lvl5pPr>
              <a:defRPr sz="12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Rectangle 5"/>
          <p:cNvSpPr>
            <a:spLocks noGrp="1" noChangeArrowheads="1"/>
          </p:cNvSpPr>
          <p:nvPr>
            <p:ph type="sldNum" sz="quarter" idx="10"/>
          </p:nvPr>
        </p:nvSpPr>
        <p:spPr>
          <a:ln/>
        </p:spPr>
        <p:txBody>
          <a:bodyPr/>
          <a:lstStyle>
            <a:lvl1pPr>
              <a:defRPr/>
            </a:lvl1pPr>
          </a:lstStyle>
          <a:p>
            <a:fld id="{19168A96-8FC6-49A7-AAFF-8891F4FD4FE2}"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112708" y="2225443"/>
            <a:ext cx="7090465" cy="1913424"/>
          </a:xfrm>
        </p:spPr>
        <p:txBody>
          <a:bodyPr/>
          <a:lstStyle>
            <a:lvl1pPr algn="l">
              <a:defRPr sz="4400" b="1" cap="none">
                <a:solidFill>
                  <a:schemeClr val="bg2">
                    <a:lumMod val="75000"/>
                    <a:lumOff val="25000"/>
                  </a:schemeClr>
                </a:solidFill>
                <a:latin typeface="メイリオ" panose="020B0604030504040204" pitchFamily="50" charset="-128"/>
                <a:ea typeface="メイリオ" panose="020B0604030504040204" pitchFamily="50" charset="-128"/>
              </a:defRPr>
            </a:lvl1pPr>
          </a:lstStyle>
          <a:p>
            <a:r>
              <a:rPr lang="ja-JP" altLang="en-US" smtClean="0"/>
              <a:t>マスター タイトルの書式設定</a:t>
            </a:r>
            <a:endParaRPr lang="ja-JP" altLang="en-US" dirty="0"/>
          </a:p>
        </p:txBody>
      </p:sp>
      <p:sp>
        <p:nvSpPr>
          <p:cNvPr id="3" name="テキスト プレースホルダ 2"/>
          <p:cNvSpPr>
            <a:spLocks noGrp="1"/>
          </p:cNvSpPr>
          <p:nvPr>
            <p:ph type="body" idx="1"/>
          </p:nvPr>
        </p:nvSpPr>
        <p:spPr>
          <a:xfrm>
            <a:off x="2112708" y="4431965"/>
            <a:ext cx="7090465" cy="1501093"/>
          </a:xfrm>
        </p:spPr>
        <p:txBody>
          <a:bodyPr/>
          <a:lstStyle>
            <a:lvl1pPr marL="0" indent="0" algn="l">
              <a:buNone/>
              <a:defRPr sz="2600">
                <a:solidFill>
                  <a:schemeClr val="bg2">
                    <a:lumMod val="75000"/>
                    <a:lumOff val="25000"/>
                  </a:schemeClr>
                </a:solidFill>
                <a:latin typeface="メイリオ" panose="020B0604030504040204" pitchFamily="50" charset="-128"/>
                <a:ea typeface="メイリオ" panose="020B0604030504040204" pitchFamily="50" charset="-128"/>
              </a:defRPr>
            </a:lvl1pPr>
            <a:lvl2pPr marL="336271" indent="0">
              <a:buNone/>
              <a:defRPr sz="1300"/>
            </a:lvl2pPr>
            <a:lvl3pPr marL="672541" indent="0">
              <a:buNone/>
              <a:defRPr sz="1200"/>
            </a:lvl3pPr>
            <a:lvl4pPr marL="1008812" indent="0">
              <a:buNone/>
              <a:defRPr sz="1000"/>
            </a:lvl4pPr>
            <a:lvl5pPr marL="1345082" indent="0">
              <a:buNone/>
              <a:defRPr sz="1000"/>
            </a:lvl5pPr>
            <a:lvl6pPr marL="1681353" indent="0">
              <a:buNone/>
              <a:defRPr sz="1000"/>
            </a:lvl6pPr>
            <a:lvl7pPr marL="2017624" indent="0">
              <a:buNone/>
              <a:defRPr sz="1000"/>
            </a:lvl7pPr>
            <a:lvl8pPr marL="2353894" indent="0">
              <a:buNone/>
              <a:defRPr sz="1000"/>
            </a:lvl8pPr>
            <a:lvl9pPr marL="2690165" indent="0">
              <a:buNone/>
              <a:defRPr sz="1000"/>
            </a:lvl9pPr>
          </a:lstStyle>
          <a:p>
            <a:pPr lvl="0"/>
            <a:r>
              <a:rPr lang="ja-JP" altLang="en-US" smtClean="0"/>
              <a:t>マスター テキストの書式設定</a:t>
            </a:r>
          </a:p>
        </p:txBody>
      </p:sp>
      <p:sp>
        <p:nvSpPr>
          <p:cNvPr id="4" name="Rectangle 5"/>
          <p:cNvSpPr>
            <a:spLocks noGrp="1" noChangeArrowheads="1"/>
          </p:cNvSpPr>
          <p:nvPr>
            <p:ph type="sldNum" sz="quarter" idx="10"/>
          </p:nvPr>
        </p:nvSpPr>
        <p:spPr>
          <a:ln/>
        </p:spPr>
        <p:txBody>
          <a:bodyPr/>
          <a:lstStyle>
            <a:lvl1pPr>
              <a:defRPr/>
            </a:lvl1pPr>
          </a:lstStyle>
          <a:p>
            <a:fld id="{32A7F7E3-2EA5-4E0E-99DF-9D27F789031C}" type="slidenum">
              <a:rPr lang="ja-JP" altLang="en-US"/>
              <a:pPr/>
              <a:t>‹#›</a:t>
            </a:fld>
            <a:endParaRPr lang="en-US" altLang="ja-JP"/>
          </a:p>
        </p:txBody>
      </p:sp>
      <p:sp>
        <p:nvSpPr>
          <p:cNvPr id="5" name="正方形/長方形 4"/>
          <p:cNvSpPr/>
          <p:nvPr userDrawn="1"/>
        </p:nvSpPr>
        <p:spPr bwMode="auto">
          <a:xfrm>
            <a:off x="0" y="0"/>
            <a:ext cx="9906000" cy="1128884"/>
          </a:xfrm>
          <a:prstGeom prst="rect">
            <a:avLst/>
          </a:prstGeom>
          <a:solidFill>
            <a:srgbClr val="FFFFFF"/>
          </a:solidFill>
          <a:ln w="38100" cap="sq" cmpd="sng" algn="ctr">
            <a:solidFill>
              <a:schemeClr val="tx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marL="0" marR="0" indent="0" algn="ctr" defTabSz="672541" rtl="0" eaLnBrk="1" fontAlgn="base" latinLnBrk="1"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1" name="正方形/長方形 10"/>
          <p:cNvSpPr/>
          <p:nvPr userDrawn="1"/>
        </p:nvSpPr>
        <p:spPr bwMode="auto">
          <a:xfrm>
            <a:off x="1752600" y="2198705"/>
            <a:ext cx="154210" cy="3744895"/>
          </a:xfrm>
          <a:prstGeom prst="rect">
            <a:avLst/>
          </a:prstGeom>
          <a:solidFill>
            <a:schemeClr val="accent2"/>
          </a:solidFill>
          <a:ln w="38100" cap="sq" cmpd="sng" algn="ctr">
            <a:solidFill>
              <a:schemeClr val="accent2"/>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marL="0" marR="0" indent="0" algn="ctr" defTabSz="672541" rtl="0" eaLnBrk="1" fontAlgn="base" latinLnBrk="1"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_横">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dirty="0"/>
          </a:p>
        </p:txBody>
      </p:sp>
      <p:sp>
        <p:nvSpPr>
          <p:cNvPr id="3" name="コンテンツ プレースホルダ 2"/>
          <p:cNvSpPr>
            <a:spLocks noGrp="1"/>
          </p:cNvSpPr>
          <p:nvPr>
            <p:ph sz="half" idx="1"/>
          </p:nvPr>
        </p:nvSpPr>
        <p:spPr>
          <a:xfrm>
            <a:off x="351414" y="1322775"/>
            <a:ext cx="4515242" cy="508835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コンテンツ プレースホルダ 3"/>
          <p:cNvSpPr>
            <a:spLocks noGrp="1"/>
          </p:cNvSpPr>
          <p:nvPr>
            <p:ph sz="half" idx="2"/>
          </p:nvPr>
        </p:nvSpPr>
        <p:spPr>
          <a:xfrm>
            <a:off x="4982586" y="1322775"/>
            <a:ext cx="4515243" cy="508835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_縦">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dirty="0"/>
          </a:p>
        </p:txBody>
      </p:sp>
      <p:sp>
        <p:nvSpPr>
          <p:cNvPr id="3" name="コンテンツ プレースホルダ 2"/>
          <p:cNvSpPr>
            <a:spLocks noGrp="1"/>
          </p:cNvSpPr>
          <p:nvPr>
            <p:ph sz="half" idx="1"/>
          </p:nvPr>
        </p:nvSpPr>
        <p:spPr>
          <a:xfrm>
            <a:off x="315789" y="1143000"/>
            <a:ext cx="9183247" cy="2514600"/>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15789" y="3810001"/>
            <a:ext cx="9182040" cy="2601128"/>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sz="quarter" idx="10"/>
          </p:nvPr>
        </p:nvSpPr>
        <p:spPr>
          <a:ln/>
        </p:spPr>
        <p:txBody>
          <a:bodyPr/>
          <a:lstStyle>
            <a:lvl1pPr>
              <a:defRPr/>
            </a:lvl1pPr>
          </a:lstStyle>
          <a:p>
            <a:fld id="{889EB0C9-E24B-463D-BB62-FF98DEA61778}"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93D94DB2-09C9-4810-9F23-4FAAE8E978D7}"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最後のページ">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4AB2DD74-10E0-4AB2-B6D0-27B412D7252C}" type="slidenum">
              <a:rPr lang="ja-JP" altLang="en-US" smtClean="0"/>
              <a:pPr/>
              <a:t>‹#›</a:t>
            </a:fld>
            <a:endParaRPr lang="en-US" altLang="ja-JP"/>
          </a:p>
        </p:txBody>
      </p:sp>
      <p:pic>
        <p:nvPicPr>
          <p:cNvPr id="4" name="Picture 2" descr="本法人の設立が承認されました。"/>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49707" y="2492896"/>
            <a:ext cx="3332369"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9453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4697" y="169366"/>
            <a:ext cx="9134339" cy="585081"/>
          </a:xfrm>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351414" y="1272626"/>
            <a:ext cx="4515242" cy="5138501"/>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982586" y="1272626"/>
            <a:ext cx="4515243" cy="24572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82586" y="3930482"/>
            <a:ext cx="4515243" cy="248064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5"/>
          <p:cNvSpPr>
            <a:spLocks noGrp="1" noChangeArrowheads="1"/>
          </p:cNvSpPr>
          <p:nvPr>
            <p:ph type="sldNum" sz="quarter" idx="10"/>
          </p:nvPr>
        </p:nvSpPr>
        <p:spPr>
          <a:ln/>
        </p:spPr>
        <p:txBody>
          <a:bodyPr/>
          <a:lstStyle>
            <a:lvl1pPr>
              <a:defRPr/>
            </a:lvl1pPr>
          </a:lstStyle>
          <a:p>
            <a:fld id="{A6652962-3989-4FF4-990D-68B87D3CA273}"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13871" name="Rectangle 15"/>
          <p:cNvSpPr>
            <a:spLocks noChangeArrowheads="1"/>
          </p:cNvSpPr>
          <p:nvPr/>
        </p:nvSpPr>
        <p:spPr bwMode="auto">
          <a:xfrm>
            <a:off x="0" y="1"/>
            <a:ext cx="9906000" cy="228599"/>
          </a:xfrm>
          <a:prstGeom prst="rect">
            <a:avLst/>
          </a:prstGeom>
          <a:solidFill>
            <a:schemeClr val="accent2"/>
          </a:solidFill>
          <a:ln>
            <a:solidFill>
              <a:schemeClr val="accent2"/>
            </a:solidFill>
            <a:headEnd type="none" w="sm" len="sm"/>
            <a:tailEnd type="none" w="sm" len="sm"/>
          </a:ln>
          <a:effectLst/>
        </p:spPr>
        <p:style>
          <a:lnRef idx="1">
            <a:schemeClr val="accent3"/>
          </a:lnRef>
          <a:fillRef idx="3">
            <a:schemeClr val="accent3"/>
          </a:fillRef>
          <a:effectRef idx="2">
            <a:schemeClr val="accent3"/>
          </a:effectRef>
          <a:fontRef idx="minor">
            <a:schemeClr val="lt1"/>
          </a:fontRef>
        </p:style>
        <p:txBody>
          <a:bodyPr wrap="none" lIns="67254" tIns="33627" rIns="67254" bIns="33627" anchor="ctr"/>
          <a:lstStyle/>
          <a:p>
            <a:pPr algn="r">
              <a:defRPr/>
            </a:pPr>
            <a:r>
              <a:rPr lang="ja-JP" altLang="en-US" sz="1200" b="1" i="0" dirty="0" smtClean="0">
                <a:latin typeface="メイリオ"/>
                <a:ea typeface="メイリオ"/>
                <a:cs typeface="メイリオ"/>
              </a:rPr>
              <a:t>オープン＆ビッグデータ活用・地方創生推進機構</a:t>
            </a:r>
            <a:endParaRPr lang="en-US" altLang="ja-JP" sz="1200" b="1" i="0" dirty="0">
              <a:latin typeface="メイリオ"/>
              <a:ea typeface="メイリオ"/>
              <a:cs typeface="メイリオ"/>
            </a:endParaRPr>
          </a:p>
        </p:txBody>
      </p:sp>
      <p:sp>
        <p:nvSpPr>
          <p:cNvPr id="1913859" name="Line 3"/>
          <p:cNvSpPr>
            <a:spLocks noChangeShapeType="1"/>
          </p:cNvSpPr>
          <p:nvPr/>
        </p:nvSpPr>
        <p:spPr bwMode="auto">
          <a:xfrm>
            <a:off x="0" y="6576804"/>
            <a:ext cx="9906000" cy="0"/>
          </a:xfrm>
          <a:prstGeom prst="line">
            <a:avLst/>
          </a:prstGeom>
          <a:noFill/>
          <a:ln w="12700" cap="sq" cmpd="sng" algn="ctr">
            <a:solidFill>
              <a:srgbClr val="404040"/>
            </a:solidFill>
            <a:prstDash val="solid"/>
            <a:round/>
            <a:headEnd type="none" w="sm" len="sm"/>
            <a:tailEnd type="none" w="sm" len="sm"/>
          </a:ln>
          <a:effectLst/>
        </p:spPr>
        <p:txBody>
          <a:bodyPr wrap="none" lIns="67254" tIns="33627" rIns="67254" bIns="33627" anchor="ctr"/>
          <a:lstStyle/>
          <a:p>
            <a:pPr>
              <a:defRPr/>
            </a:pPr>
            <a:endParaRPr lang="ja-JP" altLang="en-US"/>
          </a:p>
        </p:txBody>
      </p:sp>
      <p:sp>
        <p:nvSpPr>
          <p:cNvPr id="1028" name="Rectangle 4"/>
          <p:cNvSpPr>
            <a:spLocks noGrp="1" noChangeArrowheads="1"/>
          </p:cNvSpPr>
          <p:nvPr>
            <p:ph type="body" idx="1"/>
          </p:nvPr>
        </p:nvSpPr>
        <p:spPr bwMode="auto">
          <a:xfrm>
            <a:off x="351414" y="1143000"/>
            <a:ext cx="9146415" cy="5268127"/>
          </a:xfrm>
          <a:prstGeom prst="rect">
            <a:avLst/>
          </a:prstGeom>
          <a:noFill/>
          <a:ln w="9525">
            <a:noFill/>
            <a:miter lim="800000"/>
            <a:headEnd/>
            <a:tailEnd/>
          </a:ln>
        </p:spPr>
        <p:txBody>
          <a:bodyPr vert="horz" wrap="square" lIns="0" tIns="33622" rIns="0" bIns="33622" numCol="1" anchor="t" anchorCtr="0" compatLnSpc="1">
            <a:prstTxWarp prst="textNoShape">
              <a:avLst/>
            </a:prstTxWarp>
            <a:normAutofit/>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913861" name="Rectangle 5"/>
          <p:cNvSpPr>
            <a:spLocks noGrp="1" noChangeArrowheads="1"/>
          </p:cNvSpPr>
          <p:nvPr>
            <p:ph type="sldNum" sz="quarter" idx="4"/>
          </p:nvPr>
        </p:nvSpPr>
        <p:spPr bwMode="auto">
          <a:xfrm>
            <a:off x="9499036" y="6602804"/>
            <a:ext cx="406964" cy="255197"/>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lgn="r">
              <a:defRPr kumimoji="1" sz="1100">
                <a:solidFill>
                  <a:srgbClr val="336699"/>
                </a:solidFill>
                <a:latin typeface="Arial" charset="0"/>
                <a:ea typeface="굴림" pitchFamily="34" charset="-127"/>
              </a:defRPr>
            </a:lvl1pPr>
          </a:lstStyle>
          <a:p>
            <a:fld id="{4AB2DD74-10E0-4AB2-B6D0-27B412D7252C}" type="slidenum">
              <a:rPr lang="ja-JP" altLang="en-US" smtClean="0"/>
              <a:pPr/>
              <a:t>‹#›</a:t>
            </a:fld>
            <a:endParaRPr lang="en-US" altLang="ja-JP"/>
          </a:p>
        </p:txBody>
      </p:sp>
      <p:sp>
        <p:nvSpPr>
          <p:cNvPr id="1030" name="Rectangle 6"/>
          <p:cNvSpPr>
            <a:spLocks noGrp="1" noChangeArrowheads="1"/>
          </p:cNvSpPr>
          <p:nvPr>
            <p:ph type="title"/>
          </p:nvPr>
        </p:nvSpPr>
        <p:spPr bwMode="auto">
          <a:xfrm>
            <a:off x="387642" y="304800"/>
            <a:ext cx="9134339" cy="581715"/>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ja-JP" altLang="en-US" dirty="0" smtClean="0"/>
              <a:t>マスタ タイトルの書式設定</a:t>
            </a:r>
          </a:p>
        </p:txBody>
      </p:sp>
      <p:sp>
        <p:nvSpPr>
          <p:cNvPr id="1913873" name="Text Box 17"/>
          <p:cNvSpPr txBox="1">
            <a:spLocks noChangeArrowheads="1"/>
          </p:cNvSpPr>
          <p:nvPr/>
        </p:nvSpPr>
        <p:spPr bwMode="auto">
          <a:xfrm>
            <a:off x="252420" y="6638448"/>
            <a:ext cx="5767171" cy="221799"/>
          </a:xfrm>
          <a:prstGeom prst="rect">
            <a:avLst/>
          </a:prstGeom>
          <a:noFill/>
          <a:ln w="12700" cap="sq">
            <a:noFill/>
            <a:miter lim="800000"/>
            <a:headEnd type="none" w="sm" len="sm"/>
            <a:tailEnd type="none" w="sm" len="sm"/>
          </a:ln>
          <a:effectLst/>
        </p:spPr>
        <p:txBody>
          <a:bodyPr wrap="none" lIns="67254" tIns="33627" rIns="67254" bIns="33627">
            <a:spAutoFit/>
          </a:bodyPr>
          <a:lstStyle/>
          <a:p>
            <a:pPr algn="l">
              <a:defRPr/>
            </a:pPr>
            <a:r>
              <a:rPr lang="en-US" altLang="ja-JP" sz="1000" b="1" smtClean="0">
                <a:solidFill>
                  <a:srgbClr val="353535"/>
                </a:solidFill>
                <a:latin typeface="Arial" charset="0"/>
              </a:rPr>
              <a:t>© 2015 </a:t>
            </a:r>
            <a:r>
              <a:rPr lang="en-US" altLang="ja-JP" sz="1000" b="1" dirty="0" smtClean="0">
                <a:solidFill>
                  <a:srgbClr val="353535"/>
                </a:solidFill>
                <a:latin typeface="Arial" charset="0"/>
              </a:rPr>
              <a:t>Vitalizing Local Economy Organization by Open data &amp; Big data</a:t>
            </a:r>
            <a:r>
              <a:rPr lang="en-US" altLang="ja-JP" sz="1000" b="1" baseline="0" dirty="0" smtClean="0">
                <a:solidFill>
                  <a:srgbClr val="353535"/>
                </a:solidFill>
                <a:latin typeface="Arial" charset="0"/>
              </a:rPr>
              <a:t>.</a:t>
            </a:r>
            <a:r>
              <a:rPr lang="en-US" altLang="ja-JP" sz="1000" b="1" dirty="0" smtClean="0">
                <a:solidFill>
                  <a:srgbClr val="353535"/>
                </a:solidFill>
                <a:latin typeface="Arial" charset="0"/>
              </a:rPr>
              <a:t> </a:t>
            </a:r>
            <a:r>
              <a:rPr lang="en-US" altLang="ja-JP" sz="1000" b="1" dirty="0">
                <a:solidFill>
                  <a:srgbClr val="353535"/>
                </a:solidFill>
                <a:latin typeface="Arial" charset="0"/>
              </a:rPr>
              <a:t>All Rights Reserved.</a:t>
            </a:r>
          </a:p>
        </p:txBody>
      </p:sp>
      <p:sp>
        <p:nvSpPr>
          <p:cNvPr id="9" name="Line 3"/>
          <p:cNvSpPr>
            <a:spLocks noChangeShapeType="1"/>
          </p:cNvSpPr>
          <p:nvPr/>
        </p:nvSpPr>
        <p:spPr bwMode="auto">
          <a:xfrm>
            <a:off x="0" y="990600"/>
            <a:ext cx="9906000" cy="0"/>
          </a:xfrm>
          <a:prstGeom prst="line">
            <a:avLst/>
          </a:prstGeom>
          <a:noFill/>
          <a:ln w="12700" cap="sq" cmpd="sng" algn="ctr">
            <a:solidFill>
              <a:schemeClr val="bg2">
                <a:lumMod val="75000"/>
                <a:lumOff val="25000"/>
              </a:schemeClr>
            </a:solidFill>
            <a:prstDash val="solid"/>
            <a:round/>
            <a:headEnd type="none" w="sm" len="sm"/>
            <a:tailEnd type="none" w="sm" len="sm"/>
          </a:ln>
          <a:effectLst/>
        </p:spPr>
        <p:txBody>
          <a:bodyPr wrap="none" lIns="67254" tIns="33627" rIns="67254" bIns="33627" anchor="ctr"/>
          <a:lstStyle/>
          <a:p>
            <a:pPr>
              <a:defRPr/>
            </a:pPr>
            <a:endParaRPr lang="ja-JP" altLang="en-US"/>
          </a:p>
        </p:txBody>
      </p:sp>
    </p:spTree>
  </p:cSld>
  <p:clrMap bg1="dk2" tx1="lt1" bg2="dk1" tx2="lt2" accent1="accent1" accent2="accent2" accent3="accent3" accent4="accent4" accent5="accent5" accent6="accent6" hlink="hlink" folHlink="folHlink"/>
  <p:sldLayoutIdLst>
    <p:sldLayoutId id="2147483688" r:id="rId1"/>
    <p:sldLayoutId id="2147483672" r:id="rId2"/>
    <p:sldLayoutId id="2147483673" r:id="rId3"/>
    <p:sldLayoutId id="2147483674" r:id="rId4"/>
    <p:sldLayoutId id="2147483689" r:id="rId5"/>
    <p:sldLayoutId id="2147483676" r:id="rId6"/>
    <p:sldLayoutId id="2147483677" r:id="rId7"/>
    <p:sldLayoutId id="2147483706" r:id="rId8"/>
    <p:sldLayoutId id="2147483684" r:id="rId9"/>
  </p:sldLayoutIdLst>
  <p:timing>
    <p:tnLst>
      <p:par>
        <p:cTn id="1" dur="indefinite" restart="never" nodeType="tmRoot"/>
      </p:par>
    </p:tnLst>
  </p:timing>
  <p:hf hdr="0" ftr="0" dt="0"/>
  <p:txStyles>
    <p:titleStyle>
      <a:lvl1pPr algn="l" defTabSz="972616" rtl="0" eaLnBrk="1" fontAlgn="base" hangingPunct="1">
        <a:spcBef>
          <a:spcPct val="0"/>
        </a:spcBef>
        <a:spcAft>
          <a:spcPct val="0"/>
        </a:spcAft>
        <a:defRPr kumimoji="1" sz="2600" b="1" baseline="0">
          <a:solidFill>
            <a:schemeClr val="bg2">
              <a:lumMod val="75000"/>
              <a:lumOff val="25000"/>
            </a:schemeClr>
          </a:solidFill>
          <a:latin typeface="メイリオ" panose="020B0604030504040204" pitchFamily="50" charset="-128"/>
          <a:ea typeface="メイリオ" panose="020B0604030504040204" pitchFamily="50" charset="-128"/>
          <a:cs typeface="+mj-cs"/>
        </a:defRPr>
      </a:lvl1pPr>
      <a:lvl2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2pPr>
      <a:lvl3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3pPr>
      <a:lvl4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4pPr>
      <a:lvl5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5pPr>
      <a:lvl6pPr marL="33627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p:titleStyle>
    <p:bodyStyle>
      <a:lvl1pPr marL="326930" indent="-326930" algn="l" defTabSz="972616" rtl="0" eaLnBrk="1" fontAlgn="base" hangingPunct="1">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メイリオ" pitchFamily="50" charset="-128"/>
          <a:ea typeface="メイリオ"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p:bodyStyle>
    <p:otherStyle>
      <a:defPPr>
        <a:defRPr lang="ja-JP"/>
      </a:defPPr>
      <a:lvl1pPr marL="0" algn="l" defTabSz="672541" rtl="0" eaLnBrk="1" latinLnBrk="0" hangingPunct="1">
        <a:defRPr kumimoji="1" sz="1300" kern="1200">
          <a:solidFill>
            <a:schemeClr val="tx1"/>
          </a:solidFill>
          <a:latin typeface="+mn-lt"/>
          <a:ea typeface="+mn-ea"/>
          <a:cs typeface="+mn-cs"/>
        </a:defRPr>
      </a:lvl1pPr>
      <a:lvl2pPr marL="336271" algn="l" defTabSz="672541" rtl="0" eaLnBrk="1" latinLnBrk="0" hangingPunct="1">
        <a:defRPr kumimoji="1" sz="1300" kern="1200">
          <a:solidFill>
            <a:schemeClr val="tx1"/>
          </a:solidFill>
          <a:latin typeface="+mn-lt"/>
          <a:ea typeface="+mn-ea"/>
          <a:cs typeface="+mn-cs"/>
        </a:defRPr>
      </a:lvl2pPr>
      <a:lvl3pPr marL="672541" algn="l" defTabSz="672541" rtl="0" eaLnBrk="1" latinLnBrk="0" hangingPunct="1">
        <a:defRPr kumimoji="1" sz="1300" kern="1200">
          <a:solidFill>
            <a:schemeClr val="tx1"/>
          </a:solidFill>
          <a:latin typeface="+mn-lt"/>
          <a:ea typeface="+mn-ea"/>
          <a:cs typeface="+mn-cs"/>
        </a:defRPr>
      </a:lvl3pPr>
      <a:lvl4pPr marL="1008812" algn="l" defTabSz="672541" rtl="0" eaLnBrk="1" latinLnBrk="0" hangingPunct="1">
        <a:defRPr kumimoji="1" sz="1300" kern="1200">
          <a:solidFill>
            <a:schemeClr val="tx1"/>
          </a:solidFill>
          <a:latin typeface="+mn-lt"/>
          <a:ea typeface="+mn-ea"/>
          <a:cs typeface="+mn-cs"/>
        </a:defRPr>
      </a:lvl4pPr>
      <a:lvl5pPr marL="1345082" algn="l" defTabSz="672541" rtl="0" eaLnBrk="1" latinLnBrk="0" hangingPunct="1">
        <a:defRPr kumimoji="1" sz="1300" kern="1200">
          <a:solidFill>
            <a:schemeClr val="tx1"/>
          </a:solidFill>
          <a:latin typeface="+mn-lt"/>
          <a:ea typeface="+mn-ea"/>
          <a:cs typeface="+mn-cs"/>
        </a:defRPr>
      </a:lvl5pPr>
      <a:lvl6pPr marL="1681353" algn="l" defTabSz="672541" rtl="0" eaLnBrk="1" latinLnBrk="0" hangingPunct="1">
        <a:defRPr kumimoji="1" sz="1300" kern="1200">
          <a:solidFill>
            <a:schemeClr val="tx1"/>
          </a:solidFill>
          <a:latin typeface="+mn-lt"/>
          <a:ea typeface="+mn-ea"/>
          <a:cs typeface="+mn-cs"/>
        </a:defRPr>
      </a:lvl6pPr>
      <a:lvl7pPr marL="2017624" algn="l" defTabSz="672541" rtl="0" eaLnBrk="1" latinLnBrk="0" hangingPunct="1">
        <a:defRPr kumimoji="1" sz="1300" kern="1200">
          <a:solidFill>
            <a:schemeClr val="tx1"/>
          </a:solidFill>
          <a:latin typeface="+mn-lt"/>
          <a:ea typeface="+mn-ea"/>
          <a:cs typeface="+mn-cs"/>
        </a:defRPr>
      </a:lvl7pPr>
      <a:lvl8pPr marL="2353894" algn="l" defTabSz="672541" rtl="0" eaLnBrk="1" latinLnBrk="0" hangingPunct="1">
        <a:defRPr kumimoji="1" sz="1300" kern="1200">
          <a:solidFill>
            <a:schemeClr val="tx1"/>
          </a:solidFill>
          <a:latin typeface="+mn-lt"/>
          <a:ea typeface="+mn-ea"/>
          <a:cs typeface="+mn-cs"/>
        </a:defRPr>
      </a:lvl8pPr>
      <a:lvl9pPr marL="2690165" algn="l" defTabSz="672541" rtl="0" eaLnBrk="1" latinLnBrk="0" hangingPunct="1">
        <a:defRPr kumimoji="1"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1"/>
          <p:cNvSpPr>
            <a:spLocks noGrp="1"/>
          </p:cNvSpPr>
          <p:nvPr>
            <p:ph type="subTitle" sz="quarter" idx="1"/>
          </p:nvPr>
        </p:nvSpPr>
        <p:spPr>
          <a:xfrm>
            <a:off x="2792760" y="5134039"/>
            <a:ext cx="6912767" cy="375677"/>
          </a:xfrm>
        </p:spPr>
        <p:txBody>
          <a:bodyPr/>
          <a:lstStyle/>
          <a:p>
            <a:r>
              <a:rPr lang="en-US" altLang="ja-JP" sz="2000" dirty="0" smtClean="0"/>
              <a:t>2015.1.30</a:t>
            </a:r>
          </a:p>
        </p:txBody>
      </p:sp>
      <p:sp>
        <p:nvSpPr>
          <p:cNvPr id="3" name="タイトル 2"/>
          <p:cNvSpPr>
            <a:spLocks noGrp="1"/>
          </p:cNvSpPr>
          <p:nvPr>
            <p:ph type="ctrTitle" sz="quarter"/>
          </p:nvPr>
        </p:nvSpPr>
        <p:spPr>
          <a:xfrm>
            <a:off x="2360712" y="3384326"/>
            <a:ext cx="7545288" cy="1052786"/>
          </a:xfrm>
        </p:spPr>
        <p:txBody>
          <a:bodyPr/>
          <a:lstStyle/>
          <a:p>
            <a:r>
              <a:rPr lang="ja-JP" altLang="en-US" smtClean="0">
                <a:latin typeface="メイリオ" pitchFamily="50" charset="-128"/>
                <a:ea typeface="メイリオ" pitchFamily="50" charset="-128"/>
                <a:cs typeface="メイリオ" pitchFamily="50" charset="-128"/>
              </a:rPr>
              <a:t>「一般</a:t>
            </a:r>
            <a:r>
              <a:rPr lang="ja-JP" altLang="en-US">
                <a:latin typeface="メイリオ" pitchFamily="50" charset="-128"/>
                <a:ea typeface="メイリオ" pitchFamily="50" charset="-128"/>
                <a:cs typeface="メイリオ" pitchFamily="50" charset="-128"/>
              </a:rPr>
              <a:t>社団法人オープン＆</a:t>
            </a:r>
            <a:r>
              <a:rPr lang="ja-JP" altLang="en-US" smtClean="0">
                <a:latin typeface="メイリオ" pitchFamily="50" charset="-128"/>
                <a:ea typeface="メイリオ" pitchFamily="50" charset="-128"/>
                <a:cs typeface="メイリオ" pitchFamily="50" charset="-128"/>
              </a:rPr>
              <a:t>ビッグデータ</a:t>
            </a:r>
            <a:r>
              <a:rPr lang="en-US" altLang="ja-JP" smtClean="0">
                <a:latin typeface="メイリオ" pitchFamily="50" charset="-128"/>
                <a:ea typeface="メイリオ" pitchFamily="50" charset="-128"/>
                <a:cs typeface="メイリオ" pitchFamily="50" charset="-128"/>
              </a:rPr>
              <a:t/>
            </a:r>
            <a:br>
              <a:rPr lang="en-US" altLang="ja-JP" smtClean="0">
                <a:latin typeface="メイリオ" pitchFamily="50" charset="-128"/>
                <a:ea typeface="メイリオ" pitchFamily="50" charset="-128"/>
                <a:cs typeface="メイリオ" pitchFamily="50" charset="-128"/>
              </a:rPr>
            </a:br>
            <a:r>
              <a:rPr lang="ja-JP" altLang="en-US" smtClean="0">
                <a:latin typeface="メイリオ" pitchFamily="50" charset="-128"/>
                <a:ea typeface="メイリオ" pitchFamily="50" charset="-128"/>
                <a:cs typeface="メイリオ" pitchFamily="50" charset="-128"/>
              </a:rPr>
              <a:t>　活用</a:t>
            </a:r>
            <a:r>
              <a:rPr lang="ja-JP" altLang="en-US">
                <a:latin typeface="メイリオ" pitchFamily="50" charset="-128"/>
                <a:ea typeface="メイリオ" pitchFamily="50" charset="-128"/>
                <a:cs typeface="メイリオ" pitchFamily="50" charset="-128"/>
              </a:rPr>
              <a:t>・地方創生推進機構に</a:t>
            </a:r>
            <a:r>
              <a:rPr lang="ja-JP" altLang="en-US" smtClean="0">
                <a:latin typeface="メイリオ" pitchFamily="50" charset="-128"/>
                <a:ea typeface="メイリオ" pitchFamily="50" charset="-128"/>
                <a:cs typeface="メイリオ" pitchFamily="50" charset="-128"/>
              </a:rPr>
              <a:t>ついて」</a:t>
            </a:r>
            <a:endParaRPr lang="ja-JP" altLang="en-US" dirty="0">
              <a:latin typeface="メイリオ" pitchFamily="50" charset="-128"/>
              <a:ea typeface="メイリオ" pitchFamily="50" charset="-128"/>
              <a:cs typeface="メイリオ" pitchFamily="50" charset="-128"/>
            </a:endParaRPr>
          </a:p>
        </p:txBody>
      </p:sp>
      <p:sp>
        <p:nvSpPr>
          <p:cNvPr id="4" name="テキスト プレースホルダー 3"/>
          <p:cNvSpPr>
            <a:spLocks noGrp="1"/>
          </p:cNvSpPr>
          <p:nvPr>
            <p:ph type="body" sz="quarter" idx="10"/>
          </p:nvPr>
        </p:nvSpPr>
        <p:spPr>
          <a:xfrm>
            <a:off x="2864768" y="1981200"/>
            <a:ext cx="6984776" cy="432000"/>
          </a:xfrm>
        </p:spPr>
        <p:txBody>
          <a:bodyPr>
            <a:normAutofit/>
          </a:bodyPr>
          <a:lstStyle/>
          <a:p>
            <a:r>
              <a:rPr kumimoji="1" lang="ja-JP" altLang="en-US" dirty="0" smtClean="0"/>
              <a:t>平成</a:t>
            </a:r>
            <a:r>
              <a:rPr kumimoji="1" lang="en-US" altLang="ja-JP" dirty="0" smtClean="0"/>
              <a:t>26</a:t>
            </a:r>
            <a:r>
              <a:rPr kumimoji="1" lang="ja-JP" altLang="en-US" dirty="0" smtClean="0"/>
              <a:t>年度　利活用・普及委員会　第</a:t>
            </a:r>
            <a:r>
              <a:rPr kumimoji="1" lang="en-US" altLang="ja-JP" dirty="0" smtClean="0"/>
              <a:t>1</a:t>
            </a:r>
            <a:r>
              <a:rPr kumimoji="1" lang="ja-JP" altLang="en-US" dirty="0" smtClean="0"/>
              <a:t>回　資料</a:t>
            </a:r>
            <a:endParaRPr kumimoji="1" lang="ja-JP" altLang="en-US" dirty="0"/>
          </a:p>
        </p:txBody>
      </p:sp>
      <p:pic>
        <p:nvPicPr>
          <p:cNvPr id="1026" name="Picture 2" descr="本法人の設立が承認されまし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85" y="1968470"/>
            <a:ext cx="2646293" cy="1944216"/>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632521" y="188640"/>
            <a:ext cx="8640960" cy="646331"/>
          </a:xfrm>
          <a:prstGeom prst="rect">
            <a:avLst/>
          </a:prstGeom>
          <a:noFill/>
        </p:spPr>
        <p:txBody>
          <a:bodyPr wrap="square" rtlCol="0">
            <a:spAutoFit/>
          </a:bodyPr>
          <a:lstStyle/>
          <a:p>
            <a:pPr algn="r">
              <a:spcAft>
                <a:spcPts val="0"/>
              </a:spcAft>
              <a:tabLst>
                <a:tab pos="2700020" algn="ctr"/>
                <a:tab pos="5400040" algn="r"/>
              </a:tabLst>
            </a:pPr>
            <a:r>
              <a:rPr lang="ja-JP" altLang="ja-JP" kern="100" dirty="0" smtClean="0">
                <a:solidFill>
                  <a:schemeClr val="bg2"/>
                </a:solidFill>
                <a:latin typeface="Century"/>
                <a:ea typeface="Meiryo UI"/>
                <a:cs typeface="Times New Roman"/>
              </a:rPr>
              <a:t>資料</a:t>
            </a:r>
            <a:r>
              <a:rPr lang="en-US" altLang="ja-JP" kern="100" dirty="0" smtClean="0">
                <a:solidFill>
                  <a:schemeClr val="bg2"/>
                </a:solidFill>
                <a:latin typeface="Century"/>
                <a:ea typeface="Meiryo UI"/>
                <a:cs typeface="Times New Roman"/>
              </a:rPr>
              <a:t>1-2</a:t>
            </a:r>
            <a:endParaRPr lang="ja-JP" altLang="ja-JP" sz="1200" kern="100" dirty="0">
              <a:solidFill>
                <a:schemeClr val="bg2"/>
              </a:solidFill>
              <a:latin typeface="Century"/>
              <a:ea typeface="ＭＳ 明朝"/>
              <a:cs typeface="Times New Roman"/>
            </a:endParaRPr>
          </a:p>
          <a:p>
            <a:pPr algn="l"/>
            <a:endParaRPr kumimoji="1" lang="ja-JP" altLang="en-US" dirty="0" smtClean="0">
              <a:solidFill>
                <a:schemeClr val="bg2"/>
              </a:solidFill>
              <a:latin typeface="ヒラギノ角ゴ ProN W6"/>
              <a:ea typeface="ヒラギノ角ゴ ProN W6"/>
              <a:cs typeface="ヒラギノ角ゴ ProN W6"/>
            </a:endParaRPr>
          </a:p>
        </p:txBody>
      </p:sp>
    </p:spTree>
    <p:extLst>
      <p:ext uri="{BB962C8B-B14F-4D97-AF65-F5344CB8AC3E}">
        <p14:creationId xmlns:p14="http://schemas.microsoft.com/office/powerpoint/2010/main" val="2616960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２．コンソーシアムの成果と世の中のオープンデータの状況</a:t>
            </a:r>
            <a:endParaRPr kumimoji="1" lang="ja-JP" altLang="en-US"/>
          </a:p>
        </p:txBody>
      </p:sp>
      <p:sp>
        <p:nvSpPr>
          <p:cNvPr id="3" name="コンテンツ プレースホルダー 2"/>
          <p:cNvSpPr>
            <a:spLocks noGrp="1"/>
          </p:cNvSpPr>
          <p:nvPr>
            <p:ph idx="1"/>
          </p:nvPr>
        </p:nvSpPr>
        <p:spPr>
          <a:xfrm>
            <a:off x="351414" y="1143001"/>
            <a:ext cx="9146415" cy="341784"/>
          </a:xfrm>
        </p:spPr>
        <p:txBody>
          <a:bodyPr/>
          <a:lstStyle/>
          <a:p>
            <a:r>
              <a:rPr lang="ja-JP" altLang="en-US"/>
              <a:t>利</a:t>
            </a:r>
            <a:r>
              <a:rPr lang="ja-JP" altLang="en-US" smtClean="0"/>
              <a:t>活用・普及委員会の活動内容</a:t>
            </a:r>
            <a:endParaRPr kumimoji="1" lang="ja-JP" altLang="en-US"/>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9</a:t>
            </a:fld>
            <a:endParaRPr lang="en-US" altLang="ja-JP"/>
          </a:p>
        </p:txBody>
      </p:sp>
      <p:sp>
        <p:nvSpPr>
          <p:cNvPr id="5" name="テキスト ボックス 4"/>
          <p:cNvSpPr txBox="1"/>
          <p:nvPr/>
        </p:nvSpPr>
        <p:spPr>
          <a:xfrm>
            <a:off x="344488" y="1556792"/>
            <a:ext cx="8250607" cy="369332"/>
          </a:xfrm>
          <a:prstGeom prst="rect">
            <a:avLst/>
          </a:prstGeom>
          <a:noFill/>
          <a:ln>
            <a:noFill/>
          </a:ln>
        </p:spPr>
        <p:txBody>
          <a:bodyPr wrap="square" rtlCol="0">
            <a:spAutoFit/>
          </a:bodyPr>
          <a:lstStyle/>
          <a:p>
            <a:pPr marL="285750" indent="-285750" algn="l">
              <a:buFont typeface="Wingdings" panose="05000000000000000000" pitchFamily="2" charset="2"/>
              <a:buChar char="n"/>
            </a:pPr>
            <a:r>
              <a:rPr lang="ja-JP" altLang="en-US" smtClean="0">
                <a:solidFill>
                  <a:schemeClr val="bg2"/>
                </a:solidFill>
              </a:rPr>
              <a:t>ポータルサイト</a:t>
            </a:r>
            <a:r>
              <a:rPr lang="ja-JP" altLang="en-US">
                <a:solidFill>
                  <a:schemeClr val="bg2"/>
                </a:solidFill>
              </a:rPr>
              <a:t>に</a:t>
            </a:r>
            <a:r>
              <a:rPr lang="ja-JP" altLang="en-US" smtClean="0">
                <a:solidFill>
                  <a:schemeClr val="bg2"/>
                </a:solidFill>
              </a:rPr>
              <a:t>よる情報発信</a:t>
            </a:r>
            <a:endParaRPr lang="en-US" altLang="ja-JP" smtClean="0">
              <a:solidFill>
                <a:schemeClr val="bg2"/>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1062" y="1916832"/>
            <a:ext cx="6658322" cy="4609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2893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２</a:t>
            </a:r>
            <a:r>
              <a:rPr kumimoji="1" lang="ja-JP" altLang="en-US" smtClean="0"/>
              <a:t>．コンソーシアムの成果と世の中のオープンデータの状況</a:t>
            </a:r>
            <a:endParaRPr kumimoji="1" lang="ja-JP" altLang="en-US"/>
          </a:p>
        </p:txBody>
      </p:sp>
      <p:sp>
        <p:nvSpPr>
          <p:cNvPr id="3" name="コンテンツ プレースホルダー 2"/>
          <p:cNvSpPr>
            <a:spLocks noGrp="1"/>
          </p:cNvSpPr>
          <p:nvPr>
            <p:ph idx="1"/>
          </p:nvPr>
        </p:nvSpPr>
        <p:spPr>
          <a:xfrm>
            <a:off x="351414" y="1143001"/>
            <a:ext cx="9146415" cy="341784"/>
          </a:xfrm>
        </p:spPr>
        <p:txBody>
          <a:bodyPr/>
          <a:lstStyle/>
          <a:p>
            <a:r>
              <a:rPr lang="ja-JP" altLang="en-US"/>
              <a:t>利</a:t>
            </a:r>
            <a:r>
              <a:rPr lang="ja-JP" altLang="en-US" smtClean="0"/>
              <a:t>活用・普及委員会の活動内容</a:t>
            </a:r>
            <a:endParaRPr kumimoji="1" lang="ja-JP" altLang="en-US"/>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10</a:t>
            </a:fld>
            <a:endParaRPr lang="en-US" altLang="ja-JP"/>
          </a:p>
        </p:txBody>
      </p:sp>
      <p:sp>
        <p:nvSpPr>
          <p:cNvPr id="5" name="テキスト ボックス 4"/>
          <p:cNvSpPr txBox="1"/>
          <p:nvPr/>
        </p:nvSpPr>
        <p:spPr>
          <a:xfrm>
            <a:off x="344488" y="1556792"/>
            <a:ext cx="8250607" cy="1661993"/>
          </a:xfrm>
          <a:prstGeom prst="rect">
            <a:avLst/>
          </a:prstGeom>
          <a:noFill/>
          <a:ln>
            <a:noFill/>
          </a:ln>
        </p:spPr>
        <p:txBody>
          <a:bodyPr wrap="square" rtlCol="0">
            <a:spAutoFit/>
          </a:bodyPr>
          <a:lstStyle/>
          <a:p>
            <a:pPr marL="285750" indent="-285750" algn="l">
              <a:buFont typeface="Wingdings" panose="05000000000000000000" pitchFamily="2" charset="2"/>
              <a:buChar char="n"/>
            </a:pPr>
            <a:r>
              <a:rPr lang="ja-JP" altLang="en-US" smtClean="0">
                <a:solidFill>
                  <a:schemeClr val="bg2"/>
                </a:solidFill>
              </a:rPr>
              <a:t>気象データ・アイデアソン／ハッカソンの実施</a:t>
            </a:r>
            <a:endParaRPr lang="en-US" altLang="ja-JP" smtClean="0">
              <a:solidFill>
                <a:schemeClr val="bg2"/>
              </a:solidFill>
            </a:endParaRPr>
          </a:p>
          <a:p>
            <a:pPr marL="622021" lvl="1" indent="-285750" algn="l">
              <a:buFont typeface="Wingdings" panose="05000000000000000000" pitchFamily="2" charset="2"/>
              <a:buChar char="Ø"/>
            </a:pPr>
            <a:r>
              <a:rPr lang="ja-JP" altLang="en-US" sz="1600">
                <a:solidFill>
                  <a:schemeClr val="bg2"/>
                </a:solidFill>
              </a:rPr>
              <a:t>事前に</a:t>
            </a:r>
            <a:r>
              <a:rPr lang="en-US" altLang="ja-JP" sz="1600">
                <a:solidFill>
                  <a:schemeClr val="bg2"/>
                </a:solidFill>
              </a:rPr>
              <a:t>Facebook</a:t>
            </a:r>
            <a:r>
              <a:rPr lang="ja-JP" altLang="en-US" sz="1600">
                <a:solidFill>
                  <a:schemeClr val="bg2"/>
                </a:solidFill>
              </a:rPr>
              <a:t>上でアイデアソンを展開</a:t>
            </a:r>
          </a:p>
          <a:p>
            <a:pPr marL="622021" lvl="1" indent="-285750" algn="l">
              <a:buFont typeface="Wingdings" panose="05000000000000000000" pitchFamily="2" charset="2"/>
              <a:buChar char="Ø"/>
            </a:pPr>
            <a:r>
              <a:rPr lang="ja-JP" altLang="en-US" sz="1600">
                <a:solidFill>
                  <a:schemeClr val="bg2"/>
                </a:solidFill>
              </a:rPr>
              <a:t>その後、</a:t>
            </a:r>
            <a:r>
              <a:rPr lang="en-US" altLang="ja-JP" sz="1600">
                <a:solidFill>
                  <a:schemeClr val="bg2"/>
                </a:solidFill>
              </a:rPr>
              <a:t>1</a:t>
            </a:r>
            <a:r>
              <a:rPr lang="ja-JP" altLang="en-US" sz="1600">
                <a:solidFill>
                  <a:schemeClr val="bg2"/>
                </a:solidFill>
              </a:rPr>
              <a:t>日のオフラインイベントとしてハッカソンを実施</a:t>
            </a:r>
          </a:p>
          <a:p>
            <a:pPr marL="958291" lvl="2" indent="-285750" algn="l">
              <a:buFont typeface="Wingdings" panose="05000000000000000000" pitchFamily="2" charset="2"/>
              <a:buChar char="ü"/>
            </a:pPr>
            <a:r>
              <a:rPr lang="ja-JP" altLang="en-US" sz="1600">
                <a:solidFill>
                  <a:schemeClr val="bg2"/>
                </a:solidFill>
              </a:rPr>
              <a:t>気象庁が全面協力し、特別に過去の気象データ等を提供</a:t>
            </a:r>
          </a:p>
          <a:p>
            <a:pPr marL="958291" lvl="2" indent="-285750" algn="l">
              <a:buFont typeface="Wingdings" panose="05000000000000000000" pitchFamily="2" charset="2"/>
              <a:buChar char="ü"/>
            </a:pPr>
            <a:r>
              <a:rPr lang="ja-JP" altLang="en-US" sz="1600">
                <a:solidFill>
                  <a:schemeClr val="bg2"/>
                </a:solidFill>
              </a:rPr>
              <a:t>約</a:t>
            </a:r>
            <a:r>
              <a:rPr lang="en-US" altLang="ja-JP" sz="1600">
                <a:solidFill>
                  <a:schemeClr val="bg2"/>
                </a:solidFill>
              </a:rPr>
              <a:t>50</a:t>
            </a:r>
            <a:r>
              <a:rPr lang="ja-JP" altLang="en-US" sz="1600">
                <a:solidFill>
                  <a:schemeClr val="bg2"/>
                </a:solidFill>
              </a:rPr>
              <a:t>名が参加し、</a:t>
            </a:r>
            <a:r>
              <a:rPr lang="en-US" altLang="ja-JP" sz="1600">
                <a:solidFill>
                  <a:schemeClr val="bg2"/>
                </a:solidFill>
              </a:rPr>
              <a:t>6</a:t>
            </a:r>
            <a:r>
              <a:rPr lang="ja-JP" altLang="en-US" sz="1600">
                <a:solidFill>
                  <a:schemeClr val="bg2"/>
                </a:solidFill>
              </a:rPr>
              <a:t>つのテーマに分けて実施</a:t>
            </a:r>
          </a:p>
          <a:p>
            <a:pPr marL="622021" lvl="1" indent="-285750" algn="l">
              <a:buFont typeface="Wingdings" panose="05000000000000000000" pitchFamily="2" charset="2"/>
              <a:buChar char="Ø"/>
            </a:pPr>
            <a:r>
              <a:rPr lang="ja-JP" altLang="en-US" sz="1600">
                <a:solidFill>
                  <a:schemeClr val="bg2"/>
                </a:solidFill>
              </a:rPr>
              <a:t>さらに</a:t>
            </a:r>
            <a:r>
              <a:rPr lang="en-US" altLang="ja-JP" sz="1600">
                <a:solidFill>
                  <a:schemeClr val="bg2"/>
                </a:solidFill>
              </a:rPr>
              <a:t>Facebook</a:t>
            </a:r>
            <a:r>
              <a:rPr lang="ja-JP" altLang="en-US" sz="1600">
                <a:solidFill>
                  <a:schemeClr val="bg2"/>
                </a:solidFill>
              </a:rPr>
              <a:t>のアイデアソンページで継続的にフォローアップを</a:t>
            </a:r>
            <a:r>
              <a:rPr lang="ja-JP" altLang="en-US" sz="1600" smtClean="0">
                <a:solidFill>
                  <a:schemeClr val="bg2"/>
                </a:solidFill>
              </a:rPr>
              <a:t>実施</a:t>
            </a:r>
            <a:endParaRPr lang="ja-JP" altLang="en-US" sz="1600">
              <a:solidFill>
                <a:schemeClr val="bg2"/>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8583" y="3260498"/>
            <a:ext cx="3085045" cy="3269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0952" y="3259826"/>
            <a:ext cx="2307575" cy="1730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9184" y="4581128"/>
            <a:ext cx="2433810" cy="1825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57477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２</a:t>
            </a:r>
            <a:r>
              <a:rPr kumimoji="1" lang="ja-JP" altLang="en-US" smtClean="0"/>
              <a:t>．コンソーシアムの成果と世の中のオープンデータの状況</a:t>
            </a:r>
            <a:endParaRPr kumimoji="1" lang="ja-JP" altLang="en-US"/>
          </a:p>
        </p:txBody>
      </p:sp>
      <p:sp>
        <p:nvSpPr>
          <p:cNvPr id="3" name="コンテンツ プレースホルダー 2"/>
          <p:cNvSpPr>
            <a:spLocks noGrp="1"/>
          </p:cNvSpPr>
          <p:nvPr>
            <p:ph idx="1"/>
          </p:nvPr>
        </p:nvSpPr>
        <p:spPr>
          <a:xfrm>
            <a:off x="351414" y="1143001"/>
            <a:ext cx="9146415" cy="341784"/>
          </a:xfrm>
        </p:spPr>
        <p:txBody>
          <a:bodyPr/>
          <a:lstStyle/>
          <a:p>
            <a:r>
              <a:rPr lang="ja-JP" altLang="en-US"/>
              <a:t>利</a:t>
            </a:r>
            <a:r>
              <a:rPr lang="ja-JP" altLang="en-US" smtClean="0"/>
              <a:t>活用・普及委員会の活動内容</a:t>
            </a:r>
            <a:endParaRPr kumimoji="1" lang="ja-JP" altLang="en-US"/>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11</a:t>
            </a:fld>
            <a:endParaRPr lang="en-US" altLang="ja-JP"/>
          </a:p>
        </p:txBody>
      </p:sp>
      <p:sp>
        <p:nvSpPr>
          <p:cNvPr id="5" name="テキスト ボックス 4"/>
          <p:cNvSpPr txBox="1"/>
          <p:nvPr/>
        </p:nvSpPr>
        <p:spPr>
          <a:xfrm>
            <a:off x="344488" y="1556792"/>
            <a:ext cx="9217024" cy="1600438"/>
          </a:xfrm>
          <a:prstGeom prst="rect">
            <a:avLst/>
          </a:prstGeom>
          <a:noFill/>
          <a:ln>
            <a:noFill/>
          </a:ln>
        </p:spPr>
        <p:txBody>
          <a:bodyPr wrap="square" rtlCol="0">
            <a:spAutoFit/>
          </a:bodyPr>
          <a:lstStyle/>
          <a:p>
            <a:pPr marL="285750" indent="-285750" algn="l">
              <a:buFont typeface="Wingdings" panose="05000000000000000000" pitchFamily="2" charset="2"/>
              <a:buChar char="n"/>
            </a:pPr>
            <a:r>
              <a:rPr lang="ja-JP" altLang="en-US" smtClean="0">
                <a:solidFill>
                  <a:schemeClr val="bg2"/>
                </a:solidFill>
              </a:rPr>
              <a:t>オープンデータ・アプリコンテスト</a:t>
            </a:r>
            <a:endParaRPr lang="en-US" altLang="ja-JP" smtClean="0">
              <a:solidFill>
                <a:schemeClr val="bg2"/>
              </a:solidFill>
            </a:endParaRPr>
          </a:p>
          <a:p>
            <a:pPr marL="622021" lvl="1" indent="-285750" algn="l">
              <a:buFont typeface="Wingdings" panose="05000000000000000000" pitchFamily="2" charset="2"/>
              <a:buChar char="Ø"/>
            </a:pPr>
            <a:r>
              <a:rPr lang="ja-JP" altLang="en-US" sz="1600">
                <a:solidFill>
                  <a:schemeClr val="bg2"/>
                </a:solidFill>
              </a:rPr>
              <a:t>総務省オープンデータ実証実験（全７件）のデータを活用したアプリコンテスト</a:t>
            </a:r>
          </a:p>
          <a:p>
            <a:pPr marL="958291" lvl="2" indent="-285750" algn="l">
              <a:buFont typeface="Wingdings" panose="05000000000000000000" pitchFamily="2" charset="2"/>
              <a:buChar char="ü"/>
            </a:pPr>
            <a:r>
              <a:rPr lang="ja-JP" altLang="en-US" sz="1600">
                <a:solidFill>
                  <a:schemeClr val="bg2"/>
                </a:solidFill>
              </a:rPr>
              <a:t>自治体行政情報実証、社会資本実証、観光実証、防災実証、公共交通実証、統計情報・データカタログ実証、花粉症関連情報実証</a:t>
            </a:r>
          </a:p>
          <a:p>
            <a:pPr marL="622021" lvl="1" indent="-285750" algn="l">
              <a:buFont typeface="Wingdings" panose="05000000000000000000" pitchFamily="2" charset="2"/>
              <a:buChar char="Ø"/>
            </a:pPr>
            <a:r>
              <a:rPr lang="ja-JP" altLang="en-US" sz="1600">
                <a:solidFill>
                  <a:schemeClr val="bg2"/>
                </a:solidFill>
              </a:rPr>
              <a:t>全</a:t>
            </a:r>
            <a:r>
              <a:rPr lang="en-US" altLang="ja-JP" sz="1600">
                <a:solidFill>
                  <a:schemeClr val="bg2"/>
                </a:solidFill>
              </a:rPr>
              <a:t>92</a:t>
            </a:r>
            <a:r>
              <a:rPr lang="ja-JP" altLang="en-US" sz="1600">
                <a:solidFill>
                  <a:schemeClr val="bg2"/>
                </a:solidFill>
              </a:rPr>
              <a:t>作品から、最優秀、優秀、佳作、技術賞、各実証賞（７つ）を選定</a:t>
            </a:r>
          </a:p>
          <a:p>
            <a:pPr marL="622021" lvl="1" indent="-285750" algn="l">
              <a:buFont typeface="Wingdings" panose="05000000000000000000" pitchFamily="2" charset="2"/>
              <a:buChar char="Ø"/>
            </a:pPr>
            <a:r>
              <a:rPr lang="ja-JP" altLang="en-US" sz="1600">
                <a:solidFill>
                  <a:schemeClr val="bg2"/>
                </a:solidFill>
              </a:rPr>
              <a:t>最優秀：花粉</a:t>
            </a:r>
            <a:r>
              <a:rPr lang="ja-JP" altLang="en-US" sz="1600" smtClean="0">
                <a:solidFill>
                  <a:schemeClr val="bg2"/>
                </a:solidFill>
              </a:rPr>
              <a:t>くん</a:t>
            </a:r>
            <a:endParaRPr lang="ja-JP" altLang="en-US" sz="1600">
              <a:solidFill>
                <a:schemeClr val="bg2"/>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304" y="3284984"/>
            <a:ext cx="2952328" cy="2124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9680" y="2996952"/>
            <a:ext cx="2751126" cy="3561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5747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２</a:t>
            </a:r>
            <a:r>
              <a:rPr kumimoji="1" lang="ja-JP" altLang="en-US" smtClean="0"/>
              <a:t>．コンソーシアムの成果と世の中のオープンデータの状況</a:t>
            </a:r>
            <a:endParaRPr kumimoji="1" lang="ja-JP" altLang="en-US"/>
          </a:p>
        </p:txBody>
      </p:sp>
      <p:sp>
        <p:nvSpPr>
          <p:cNvPr id="3" name="コンテンツ プレースホルダー 2"/>
          <p:cNvSpPr>
            <a:spLocks noGrp="1"/>
          </p:cNvSpPr>
          <p:nvPr>
            <p:ph idx="1"/>
          </p:nvPr>
        </p:nvSpPr>
        <p:spPr>
          <a:xfrm>
            <a:off x="351414" y="1143001"/>
            <a:ext cx="9146415" cy="341784"/>
          </a:xfrm>
        </p:spPr>
        <p:txBody>
          <a:bodyPr/>
          <a:lstStyle/>
          <a:p>
            <a:r>
              <a:rPr lang="ja-JP" altLang="en-US"/>
              <a:t>利</a:t>
            </a:r>
            <a:r>
              <a:rPr lang="ja-JP" altLang="en-US" smtClean="0"/>
              <a:t>活用・普及委員会の活動内容</a:t>
            </a:r>
            <a:endParaRPr kumimoji="1" lang="ja-JP" altLang="en-US"/>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12</a:t>
            </a:fld>
            <a:endParaRPr lang="en-US" altLang="ja-JP"/>
          </a:p>
        </p:txBody>
      </p:sp>
      <p:sp>
        <p:nvSpPr>
          <p:cNvPr id="5" name="テキスト ボックス 4"/>
          <p:cNvSpPr txBox="1"/>
          <p:nvPr/>
        </p:nvSpPr>
        <p:spPr>
          <a:xfrm>
            <a:off x="344488" y="1556792"/>
            <a:ext cx="9217024" cy="861774"/>
          </a:xfrm>
          <a:prstGeom prst="rect">
            <a:avLst/>
          </a:prstGeom>
          <a:noFill/>
          <a:ln>
            <a:noFill/>
          </a:ln>
        </p:spPr>
        <p:txBody>
          <a:bodyPr wrap="square" rtlCol="0">
            <a:spAutoFit/>
          </a:bodyPr>
          <a:lstStyle/>
          <a:p>
            <a:pPr marL="285750" indent="-285750" algn="l">
              <a:buFont typeface="Wingdings" panose="05000000000000000000" pitchFamily="2" charset="2"/>
              <a:buChar char="n"/>
            </a:pPr>
            <a:r>
              <a:rPr lang="en-US" altLang="ja-JP" smtClean="0">
                <a:solidFill>
                  <a:schemeClr val="bg2"/>
                </a:solidFill>
              </a:rPr>
              <a:t>Mashup </a:t>
            </a:r>
            <a:r>
              <a:rPr lang="en-US" altLang="ja-JP">
                <a:solidFill>
                  <a:schemeClr val="bg2"/>
                </a:solidFill>
              </a:rPr>
              <a:t>Awards </a:t>
            </a:r>
            <a:r>
              <a:rPr lang="ja-JP" altLang="en-US">
                <a:solidFill>
                  <a:schemeClr val="bg2"/>
                </a:solidFill>
              </a:rPr>
              <a:t>オープンデータ部門</a:t>
            </a:r>
            <a:r>
              <a:rPr lang="ja-JP" altLang="en-US" smtClean="0">
                <a:solidFill>
                  <a:schemeClr val="bg2"/>
                </a:solidFill>
              </a:rPr>
              <a:t>賞</a:t>
            </a:r>
            <a:endParaRPr lang="en-US" altLang="ja-JP" smtClean="0">
              <a:solidFill>
                <a:schemeClr val="bg2"/>
              </a:solidFill>
            </a:endParaRPr>
          </a:p>
          <a:p>
            <a:pPr marL="622021" lvl="1" indent="-285750" algn="l">
              <a:buFont typeface="Wingdings" panose="05000000000000000000" pitchFamily="2" charset="2"/>
              <a:buChar char="Ø"/>
            </a:pPr>
            <a:r>
              <a:rPr lang="en-US" altLang="ja-JP" sz="1600">
                <a:solidFill>
                  <a:schemeClr val="bg2"/>
                </a:solidFill>
              </a:rPr>
              <a:t>2014</a:t>
            </a:r>
            <a:r>
              <a:rPr lang="ja-JP" altLang="en-US" sz="1600">
                <a:solidFill>
                  <a:schemeClr val="bg2"/>
                </a:solidFill>
              </a:rPr>
              <a:t>年度から</a:t>
            </a:r>
            <a:r>
              <a:rPr lang="en-US" altLang="ja-JP" sz="1600">
                <a:solidFill>
                  <a:schemeClr val="bg2"/>
                </a:solidFill>
              </a:rPr>
              <a:t>Mashup </a:t>
            </a:r>
            <a:r>
              <a:rPr lang="en-US" altLang="ja-JP" sz="1600" smtClean="0">
                <a:solidFill>
                  <a:schemeClr val="bg2"/>
                </a:solidFill>
              </a:rPr>
              <a:t>Awards</a:t>
            </a:r>
            <a:r>
              <a:rPr lang="ja-JP" altLang="en-US" sz="1600" smtClean="0">
                <a:solidFill>
                  <a:schemeClr val="bg2"/>
                </a:solidFill>
              </a:rPr>
              <a:t>にオープンデータ</a:t>
            </a:r>
            <a:r>
              <a:rPr lang="ja-JP" altLang="en-US" sz="1600">
                <a:solidFill>
                  <a:schemeClr val="bg2"/>
                </a:solidFill>
              </a:rPr>
              <a:t>部門</a:t>
            </a:r>
            <a:r>
              <a:rPr lang="ja-JP" altLang="en-US" sz="1600" smtClean="0">
                <a:solidFill>
                  <a:schemeClr val="bg2"/>
                </a:solidFill>
              </a:rPr>
              <a:t>賞を新設し、</a:t>
            </a:r>
            <a:r>
              <a:rPr lang="ja-JP" altLang="en-US" sz="1600">
                <a:solidFill>
                  <a:schemeClr val="bg2"/>
                </a:solidFill>
              </a:rPr>
              <a:t>オープンデータを活用したアプリケーションを対象として、ビジネス部門、試作部門の</a:t>
            </a:r>
            <a:r>
              <a:rPr lang="en-US" altLang="ja-JP" sz="1600">
                <a:solidFill>
                  <a:schemeClr val="bg2"/>
                </a:solidFill>
              </a:rPr>
              <a:t>2</a:t>
            </a:r>
            <a:r>
              <a:rPr lang="ja-JP" altLang="en-US" sz="1600">
                <a:solidFill>
                  <a:schemeClr val="bg2"/>
                </a:solidFill>
              </a:rPr>
              <a:t>部門でコンテストを開催した</a:t>
            </a:r>
            <a:r>
              <a:rPr lang="ja-JP" altLang="en-US" sz="1600" smtClean="0">
                <a:solidFill>
                  <a:schemeClr val="bg2"/>
                </a:solidFill>
              </a:rPr>
              <a:t>。</a:t>
            </a:r>
            <a:endParaRPr lang="ja-JP" altLang="en-US" sz="1600">
              <a:solidFill>
                <a:schemeClr val="bg2"/>
              </a:solidFill>
            </a:endParaRPr>
          </a:p>
        </p:txBody>
      </p:sp>
      <p:graphicFrame>
        <p:nvGraphicFramePr>
          <p:cNvPr id="6" name="表 5"/>
          <p:cNvGraphicFramePr>
            <a:graphicFrameLocks noGrp="1"/>
          </p:cNvGraphicFramePr>
          <p:nvPr>
            <p:extLst>
              <p:ext uri="{D42A27DB-BD31-4B8C-83A1-F6EECF244321}">
                <p14:modId xmlns:p14="http://schemas.microsoft.com/office/powerpoint/2010/main" val="2487375673"/>
              </p:ext>
            </p:extLst>
          </p:nvPr>
        </p:nvGraphicFramePr>
        <p:xfrm>
          <a:off x="704528" y="2420888"/>
          <a:ext cx="5184576" cy="4141042"/>
        </p:xfrm>
        <a:graphic>
          <a:graphicData uri="http://schemas.openxmlformats.org/drawingml/2006/table">
            <a:tbl>
              <a:tblPr firstRow="1" bandRow="1"/>
              <a:tblGrid>
                <a:gridCol w="812842"/>
                <a:gridCol w="4371734"/>
              </a:tblGrid>
              <a:tr h="230039">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algn="ctr"/>
                      <a:r>
                        <a:rPr kumimoji="1" lang="ja-JP" altLang="en-US" sz="1100" b="1" baseline="0" dirty="0" smtClean="0">
                          <a:solidFill>
                            <a:schemeClr val="tx1"/>
                          </a:solidFill>
                          <a:latin typeface="Arial" panose="020B0604020202020204" pitchFamily="34" charset="0"/>
                          <a:ea typeface="ＭＳ Ｐゴシック" panose="020B0600070205080204" pitchFamily="50" charset="-128"/>
                        </a:rPr>
                        <a:t>賞</a:t>
                      </a:r>
                      <a:endParaRPr kumimoji="1" lang="ja-JP" altLang="en-US" sz="1100" b="1" baseline="0" dirty="0">
                        <a:solidFill>
                          <a:schemeClr val="tx1"/>
                        </a:solidFill>
                        <a:latin typeface="Arial" panose="020B0604020202020204" pitchFamily="34" charset="0"/>
                        <a:ea typeface="ＭＳ Ｐゴシック" panose="020B060007020508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algn="ctr"/>
                      <a:r>
                        <a:rPr kumimoji="1" lang="ja-JP" altLang="en-US" sz="1100" b="1" baseline="0" dirty="0" smtClean="0">
                          <a:solidFill>
                            <a:schemeClr val="tx1"/>
                          </a:solidFill>
                          <a:latin typeface="Arial" panose="020B0604020202020204" pitchFamily="34" charset="0"/>
                          <a:ea typeface="ＭＳ Ｐゴシック" panose="020B0600070205080204" pitchFamily="50" charset="-128"/>
                        </a:rPr>
                        <a:t>最優秀賞</a:t>
                      </a:r>
                      <a:endParaRPr kumimoji="1" lang="ja-JP" altLang="en-US" sz="1100" b="1" baseline="0" dirty="0">
                        <a:solidFill>
                          <a:schemeClr val="tx1"/>
                        </a:solidFill>
                        <a:latin typeface="Arial" panose="020B0604020202020204" pitchFamily="34" charset="0"/>
                        <a:ea typeface="ＭＳ Ｐゴシック" panose="020B060007020508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268857">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rPr>
                        <a:t>作品名</a:t>
                      </a:r>
                      <a:endParaRPr lang="ja-JP" altLang="ja-JP" sz="11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100" b="1"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GEEO</a:t>
                      </a:r>
                      <a:r>
                        <a:rPr lang="ja-JP" altLang="en-US" sz="1100" b="1"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（あらゆる不動産の価値を評価します）</a:t>
                      </a: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263261">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rPr>
                        <a:t>受賞者</a:t>
                      </a:r>
                      <a:endParaRPr lang="ja-JP" altLang="ja-JP" sz="11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小谷　裕一郎</a:t>
                      </a: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2161130">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rPr>
                        <a:t>概要</a:t>
                      </a:r>
                      <a:endParaRPr lang="ja-JP" altLang="ja-JP" sz="11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あらゆる地点・住所における不動産の価格を算出</a:t>
                      </a:r>
                      <a:r>
                        <a:rPr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予測</a:t>
                      </a:r>
                      <a:r>
                        <a:rPr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各種不動産価格の時系列変化も提供しており、不動産の売り時・買い時のタイミングも推定可能である。</a:t>
                      </a:r>
                      <a:endParaRPr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ソフトウェア販売</a:t>
                      </a:r>
                      <a:r>
                        <a:rPr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(SaaS</a:t>
                      </a:r>
                      <a:r>
                        <a:rPr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形式</a:t>
                      </a:r>
                      <a:r>
                        <a:rPr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と広告掲載による収益を想定しており、ひいてはアルゴリズムを使用して犯罪地域や自然災害発生区域の予測に進出する予定である。</a:t>
                      </a:r>
                      <a:endParaRPr lang="en-US" altLang="ja-JP" sz="105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r>
              <a:tr h="297174">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rPr>
                        <a:t>掲載サイト</a:t>
                      </a:r>
                      <a:endParaRPr kumimoji="1" lang="ja-JP" altLang="ja-JP" sz="1100" b="1" kern="100" baseline="0" dirty="0" smtClean="0">
                        <a:solidFill>
                          <a:schemeClr val="bg2"/>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http://geeo.otani.co/</a:t>
                      </a:r>
                      <a:endParaRPr lang="ja-JP" altLang="en-US" sz="1050" kern="100" baseline="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r>
              <a:tr h="751103">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algn="ctr"/>
                      <a:r>
                        <a:rPr kumimoji="1" lang="ja-JP" altLang="en-US" sz="1100" b="1" baseline="0" dirty="0" smtClean="0">
                          <a:solidFill>
                            <a:schemeClr val="bg2"/>
                          </a:solidFill>
                          <a:latin typeface="Arial" panose="020B0604020202020204" pitchFamily="34" charset="0"/>
                          <a:ea typeface="ＭＳ Ｐゴシック" panose="020B0600070205080204" pitchFamily="50" charset="-128"/>
                        </a:rPr>
                        <a:t>講評</a:t>
                      </a:r>
                      <a:endParaRPr kumimoji="1" lang="ja-JP" altLang="en-US" sz="1100" b="1" baseline="0" dirty="0">
                        <a:solidFill>
                          <a:schemeClr val="bg2"/>
                        </a:solidFill>
                        <a:latin typeface="Arial" panose="020B0604020202020204" pitchFamily="34" charset="0"/>
                        <a:ea typeface="ＭＳ Ｐゴシック" panose="020B060007020508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r>
                        <a:rPr lang="ja-JP" altLang="en-US"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・オープンデータがあってはじめて可能となるビジネスモデル。 </a:t>
                      </a:r>
                    </a:p>
                    <a:p>
                      <a:r>
                        <a:rPr lang="ja-JP" altLang="en-US"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・精度を高め、他の情報と組み合わせれば、ビジネスとして成立する可能性あり。 </a:t>
                      </a:r>
                      <a:endParaRPr lang="en-US" altLang="ja-JP"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・既存ビジネスに対してオープンデータが本当の意味で付加価値となり得る事例として評価したい。 </a:t>
                      </a:r>
                    </a:p>
                    <a:p>
                      <a:r>
                        <a:rPr lang="ja-JP" altLang="en-US"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・価値算定</a:t>
                      </a:r>
                      <a:r>
                        <a:rPr lang="en-US" altLang="ja-JP"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API</a:t>
                      </a:r>
                      <a:r>
                        <a:rPr lang="ja-JP" altLang="en-US" sz="1050" dirty="0" smtClean="0">
                          <a:solidFill>
                            <a:schemeClr val="bg2"/>
                          </a:solidFill>
                          <a:effectLst/>
                          <a:latin typeface="Meiryo UI" panose="020B0604030504040204" pitchFamily="50" charset="-128"/>
                          <a:ea typeface="Meiryo UI" panose="020B0604030504040204" pitchFamily="50" charset="-128"/>
                          <a:cs typeface="Meiryo UI" panose="020B0604030504040204" pitchFamily="50" charset="-128"/>
                        </a:rPr>
                        <a:t>の提供もあるのが良い。</a:t>
                      </a:r>
                      <a:endParaRPr kumimoji="1" lang="ja-JP" altLang="en-US" sz="1050"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r>
            </a:tbl>
          </a:graphicData>
        </a:graphic>
      </p:graphicFrame>
      <p:pic>
        <p:nvPicPr>
          <p:cNvPr id="7" name="Picture 4" descr="https://ma10.s3.amazonaws.com/uploads/works/16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4728" y="4077072"/>
            <a:ext cx="2270782" cy="1224136"/>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descr="vled_141203_1743_01.JPG - Windows フォト ビューアー"/>
          <p:cNvPicPr>
            <a:picLocks noChangeAspect="1"/>
          </p:cNvPicPr>
          <p:nvPr/>
        </p:nvPicPr>
        <p:blipFill rotWithShape="1">
          <a:blip r:embed="rId3">
            <a:extLst>
              <a:ext uri="{28A0092B-C50C-407E-A947-70E740481C1C}">
                <a14:useLocalDpi xmlns:a14="http://schemas.microsoft.com/office/drawing/2010/main" val="0"/>
              </a:ext>
            </a:extLst>
          </a:blip>
          <a:srcRect l="5761" t="30205" r="13285" b="19654"/>
          <a:stretch/>
        </p:blipFill>
        <p:spPr>
          <a:xfrm>
            <a:off x="5961112" y="2492896"/>
            <a:ext cx="3610326" cy="1800200"/>
          </a:xfrm>
          <a:prstGeom prst="rect">
            <a:avLst/>
          </a:prstGeom>
        </p:spPr>
      </p:pic>
    </p:spTree>
    <p:extLst>
      <p:ext uri="{BB962C8B-B14F-4D97-AF65-F5344CB8AC3E}">
        <p14:creationId xmlns:p14="http://schemas.microsoft.com/office/powerpoint/2010/main" val="3988316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２</a:t>
            </a:r>
            <a:r>
              <a:rPr kumimoji="1" lang="ja-JP" altLang="en-US" smtClean="0"/>
              <a:t>．コンソーシアムの成果と世の中のオープンデータの状況</a:t>
            </a:r>
            <a:endParaRPr kumimoji="1" lang="ja-JP" altLang="en-US"/>
          </a:p>
        </p:txBody>
      </p:sp>
      <p:sp>
        <p:nvSpPr>
          <p:cNvPr id="3" name="コンテンツ プレースホルダー 2"/>
          <p:cNvSpPr>
            <a:spLocks noGrp="1"/>
          </p:cNvSpPr>
          <p:nvPr>
            <p:ph idx="1"/>
          </p:nvPr>
        </p:nvSpPr>
        <p:spPr>
          <a:xfrm>
            <a:off x="351414" y="1143001"/>
            <a:ext cx="9146415" cy="341784"/>
          </a:xfrm>
        </p:spPr>
        <p:txBody>
          <a:bodyPr/>
          <a:lstStyle/>
          <a:p>
            <a:r>
              <a:rPr lang="ja-JP" altLang="en-US"/>
              <a:t>利</a:t>
            </a:r>
            <a:r>
              <a:rPr lang="ja-JP" altLang="en-US" smtClean="0"/>
              <a:t>活用・普及委員会の活動内容</a:t>
            </a:r>
            <a:endParaRPr kumimoji="1" lang="ja-JP" altLang="en-US"/>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13</a:t>
            </a:fld>
            <a:endParaRPr lang="en-US" altLang="ja-JP"/>
          </a:p>
        </p:txBody>
      </p:sp>
      <p:sp>
        <p:nvSpPr>
          <p:cNvPr id="5" name="テキスト ボックス 4"/>
          <p:cNvSpPr txBox="1"/>
          <p:nvPr/>
        </p:nvSpPr>
        <p:spPr>
          <a:xfrm>
            <a:off x="344488" y="1556792"/>
            <a:ext cx="9217024" cy="1354217"/>
          </a:xfrm>
          <a:prstGeom prst="rect">
            <a:avLst/>
          </a:prstGeom>
          <a:noFill/>
          <a:ln>
            <a:noFill/>
          </a:ln>
        </p:spPr>
        <p:txBody>
          <a:bodyPr wrap="square" rtlCol="0">
            <a:spAutoFit/>
          </a:bodyPr>
          <a:lstStyle/>
          <a:p>
            <a:pPr marL="285750" indent="-285750" algn="l">
              <a:buFont typeface="Wingdings" panose="05000000000000000000" pitchFamily="2" charset="2"/>
              <a:buChar char="n"/>
            </a:pPr>
            <a:r>
              <a:rPr lang="ja-JP" altLang="en-US">
                <a:solidFill>
                  <a:schemeClr val="bg2"/>
                </a:solidFill>
              </a:rPr>
              <a:t>勝手</a:t>
            </a:r>
            <a:r>
              <a:rPr lang="ja-JP" altLang="en-US" smtClean="0">
                <a:solidFill>
                  <a:schemeClr val="bg2"/>
                </a:solidFill>
              </a:rPr>
              <a:t>表彰</a:t>
            </a:r>
            <a:endParaRPr lang="en-US" altLang="ja-JP" smtClean="0">
              <a:solidFill>
                <a:schemeClr val="bg2"/>
              </a:solidFill>
            </a:endParaRPr>
          </a:p>
          <a:p>
            <a:pPr marL="622021" lvl="1" indent="-285750" algn="l">
              <a:buFont typeface="Wingdings" panose="05000000000000000000" pitchFamily="2" charset="2"/>
              <a:buChar char="Ø"/>
            </a:pPr>
            <a:r>
              <a:rPr lang="ja-JP" altLang="en-US" sz="1600" smtClean="0">
                <a:solidFill>
                  <a:schemeClr val="bg2"/>
                </a:solidFill>
              </a:rPr>
              <a:t>コンソーシアムが活動開始した</a:t>
            </a:r>
            <a:r>
              <a:rPr lang="en-US" altLang="ja-JP" sz="1600" smtClean="0">
                <a:solidFill>
                  <a:schemeClr val="bg2"/>
                </a:solidFill>
              </a:rPr>
              <a:t>2012</a:t>
            </a:r>
            <a:r>
              <a:rPr lang="ja-JP" altLang="en-US" sz="1600">
                <a:solidFill>
                  <a:schemeClr val="bg2"/>
                </a:solidFill>
              </a:rPr>
              <a:t>年当時はオープンデータの認知もまだ低く、コンテストをしてもあまり作品が集まらないという認識から、オープンデータの取組を勝手に表彰するという形で開始</a:t>
            </a:r>
          </a:p>
          <a:p>
            <a:pPr marL="958291" lvl="2" indent="-285750" algn="l">
              <a:buFont typeface="Wingdings" panose="05000000000000000000" pitchFamily="2" charset="2"/>
              <a:buChar char="ü"/>
            </a:pPr>
            <a:r>
              <a:rPr lang="ja-JP" altLang="en-US" sz="1600">
                <a:solidFill>
                  <a:schemeClr val="bg2"/>
                </a:solidFill>
              </a:rPr>
              <a:t>平成</a:t>
            </a:r>
            <a:r>
              <a:rPr lang="en-US" altLang="ja-JP" sz="1600">
                <a:solidFill>
                  <a:schemeClr val="bg2"/>
                </a:solidFill>
              </a:rPr>
              <a:t>24</a:t>
            </a:r>
            <a:r>
              <a:rPr lang="ja-JP" altLang="en-US" sz="1600">
                <a:solidFill>
                  <a:schemeClr val="bg2"/>
                </a:solidFill>
              </a:rPr>
              <a:t>年度第</a:t>
            </a:r>
            <a:r>
              <a:rPr lang="en-US" altLang="ja-JP" sz="1600">
                <a:solidFill>
                  <a:schemeClr val="bg2"/>
                </a:solidFill>
              </a:rPr>
              <a:t>4</a:t>
            </a:r>
            <a:r>
              <a:rPr lang="ja-JP" altLang="en-US" sz="1600">
                <a:solidFill>
                  <a:schemeClr val="bg2"/>
                </a:solidFill>
              </a:rPr>
              <a:t>回利活用・普及委員会にて（</a:t>
            </a:r>
            <a:r>
              <a:rPr lang="en-US" altLang="ja-JP" sz="1600">
                <a:solidFill>
                  <a:schemeClr val="bg2"/>
                </a:solidFill>
              </a:rPr>
              <a:t>2014/3/13</a:t>
            </a:r>
            <a:r>
              <a:rPr lang="ja-JP" altLang="en-US" sz="1600">
                <a:solidFill>
                  <a:schemeClr val="bg2"/>
                </a:solidFill>
              </a:rPr>
              <a:t>）</a:t>
            </a:r>
          </a:p>
          <a:p>
            <a:pPr marL="958291" lvl="2" indent="-285750" algn="l">
              <a:buFont typeface="Wingdings" panose="05000000000000000000" pitchFamily="2" charset="2"/>
              <a:buChar char="ü"/>
            </a:pPr>
            <a:r>
              <a:rPr lang="ja-JP" altLang="en-US" sz="1600">
                <a:solidFill>
                  <a:schemeClr val="bg2"/>
                </a:solidFill>
              </a:rPr>
              <a:t>平成</a:t>
            </a:r>
            <a:r>
              <a:rPr lang="en-US" altLang="ja-JP" sz="1600">
                <a:solidFill>
                  <a:schemeClr val="bg2"/>
                </a:solidFill>
              </a:rPr>
              <a:t>25</a:t>
            </a:r>
            <a:r>
              <a:rPr lang="ja-JP" altLang="en-US" sz="1600">
                <a:solidFill>
                  <a:schemeClr val="bg2"/>
                </a:solidFill>
              </a:rPr>
              <a:t>年度第４回利活用・普及委員会にて（</a:t>
            </a:r>
            <a:r>
              <a:rPr lang="en-US" altLang="ja-JP" sz="1600">
                <a:solidFill>
                  <a:schemeClr val="bg2"/>
                </a:solidFill>
              </a:rPr>
              <a:t>2014/3/13</a:t>
            </a:r>
            <a:r>
              <a:rPr lang="ja-JP" altLang="en-US" sz="1600" smtClean="0">
                <a:solidFill>
                  <a:schemeClr val="bg2"/>
                </a:solidFill>
              </a:rPr>
              <a:t>）</a:t>
            </a:r>
            <a:endParaRPr lang="ja-JP" altLang="en-US" sz="1600">
              <a:solidFill>
                <a:schemeClr val="bg2"/>
              </a:solidFill>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544" y="3356992"/>
            <a:ext cx="3861016" cy="2073230"/>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7002" y="3358181"/>
            <a:ext cx="4225629" cy="3167163"/>
          </a:xfrm>
          <a:prstGeom prst="rect">
            <a:avLst/>
          </a:prstGeom>
          <a:noFill/>
          <a:ln w="9525">
            <a:solidFill>
              <a:schemeClr val="bg2"/>
            </a:solidFill>
            <a:miter lim="800000"/>
            <a:headEnd/>
            <a:tailEnd/>
          </a:ln>
          <a:extLst>
            <a:ext uri="{909E8E84-426E-40DD-AFC4-6F175D3DCCD1}">
              <a14:hiddenFill xmlns:a14="http://schemas.microsoft.com/office/drawing/2010/main">
                <a:solidFill>
                  <a:schemeClr val="accent1"/>
                </a:solidFill>
              </a14:hiddenFill>
            </a:ext>
          </a:extLst>
        </p:spPr>
      </p:pic>
      <p:sp>
        <p:nvSpPr>
          <p:cNvPr id="8" name="テキスト ボックス 7"/>
          <p:cNvSpPr txBox="1"/>
          <p:nvPr/>
        </p:nvSpPr>
        <p:spPr>
          <a:xfrm>
            <a:off x="848544" y="2996952"/>
            <a:ext cx="1826141" cy="338554"/>
          </a:xfrm>
          <a:prstGeom prst="rect">
            <a:avLst/>
          </a:prstGeom>
          <a:noFill/>
        </p:spPr>
        <p:txBody>
          <a:bodyPr wrap="none" rtlCol="0">
            <a:spAutoFit/>
          </a:bodyPr>
          <a:lstStyle/>
          <a:p>
            <a:pPr algn="l"/>
            <a:r>
              <a:rPr lang="en-US" altLang="ja-JP" sz="1600" smtClean="0">
                <a:solidFill>
                  <a:schemeClr val="bg2"/>
                </a:solidFill>
              </a:rPr>
              <a:t>2012</a:t>
            </a:r>
            <a:r>
              <a:rPr lang="ja-JP" altLang="en-US" sz="1600" smtClean="0">
                <a:solidFill>
                  <a:schemeClr val="bg2"/>
                </a:solidFill>
              </a:rPr>
              <a:t>年度表彰作品</a:t>
            </a:r>
            <a:endParaRPr lang="en-US" altLang="ja-JP" sz="1600" smtClean="0">
              <a:solidFill>
                <a:schemeClr val="bg2"/>
              </a:solidFill>
            </a:endParaRPr>
          </a:p>
        </p:txBody>
      </p:sp>
      <p:sp>
        <p:nvSpPr>
          <p:cNvPr id="9" name="テキスト ボックス 8"/>
          <p:cNvSpPr txBox="1"/>
          <p:nvPr/>
        </p:nvSpPr>
        <p:spPr>
          <a:xfrm>
            <a:off x="4880992" y="2996952"/>
            <a:ext cx="1826141" cy="338554"/>
          </a:xfrm>
          <a:prstGeom prst="rect">
            <a:avLst/>
          </a:prstGeom>
          <a:noFill/>
        </p:spPr>
        <p:txBody>
          <a:bodyPr wrap="none" rtlCol="0">
            <a:spAutoFit/>
          </a:bodyPr>
          <a:lstStyle/>
          <a:p>
            <a:pPr algn="l"/>
            <a:r>
              <a:rPr lang="en-US" altLang="ja-JP" sz="1600" smtClean="0">
                <a:solidFill>
                  <a:schemeClr val="bg2"/>
                </a:solidFill>
              </a:rPr>
              <a:t>2013</a:t>
            </a:r>
            <a:r>
              <a:rPr lang="ja-JP" altLang="en-US" sz="1600" smtClean="0">
                <a:solidFill>
                  <a:schemeClr val="bg2"/>
                </a:solidFill>
              </a:rPr>
              <a:t>年度表彰作品</a:t>
            </a:r>
            <a:endParaRPr lang="en-US" altLang="ja-JP" sz="1600" smtClean="0">
              <a:solidFill>
                <a:schemeClr val="bg2"/>
              </a:solidFill>
            </a:endParaRPr>
          </a:p>
        </p:txBody>
      </p:sp>
    </p:spTree>
    <p:extLst>
      <p:ext uri="{BB962C8B-B14F-4D97-AF65-F5344CB8AC3E}">
        <p14:creationId xmlns:p14="http://schemas.microsoft.com/office/powerpoint/2010/main" val="1365747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２</a:t>
            </a:r>
            <a:r>
              <a:rPr kumimoji="1" lang="ja-JP" altLang="en-US" smtClean="0"/>
              <a:t>．コンソーシアムの成果と世の中のオープンデータの状況</a:t>
            </a:r>
            <a:endParaRPr kumimoji="1" lang="ja-JP" altLang="en-US"/>
          </a:p>
        </p:txBody>
      </p:sp>
      <p:sp>
        <p:nvSpPr>
          <p:cNvPr id="3" name="コンテンツ プレースホルダー 2"/>
          <p:cNvSpPr>
            <a:spLocks noGrp="1"/>
          </p:cNvSpPr>
          <p:nvPr>
            <p:ph idx="1"/>
          </p:nvPr>
        </p:nvSpPr>
        <p:spPr>
          <a:xfrm>
            <a:off x="351414" y="1143001"/>
            <a:ext cx="9146415" cy="341784"/>
          </a:xfrm>
        </p:spPr>
        <p:txBody>
          <a:bodyPr/>
          <a:lstStyle/>
          <a:p>
            <a:r>
              <a:rPr lang="ja-JP" altLang="en-US"/>
              <a:t>利</a:t>
            </a:r>
            <a:r>
              <a:rPr lang="ja-JP" altLang="en-US" smtClean="0"/>
              <a:t>活用・普及委員会の活動内容</a:t>
            </a:r>
            <a:endParaRPr kumimoji="1" lang="ja-JP" altLang="en-US"/>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14</a:t>
            </a:fld>
            <a:endParaRPr lang="en-US" altLang="ja-JP"/>
          </a:p>
        </p:txBody>
      </p:sp>
      <p:sp>
        <p:nvSpPr>
          <p:cNvPr id="5" name="テキスト ボックス 4"/>
          <p:cNvSpPr txBox="1"/>
          <p:nvPr/>
        </p:nvSpPr>
        <p:spPr>
          <a:xfrm>
            <a:off x="344488" y="1556792"/>
            <a:ext cx="8250607" cy="1600438"/>
          </a:xfrm>
          <a:prstGeom prst="rect">
            <a:avLst/>
          </a:prstGeom>
          <a:noFill/>
          <a:ln>
            <a:noFill/>
          </a:ln>
        </p:spPr>
        <p:txBody>
          <a:bodyPr wrap="square" rtlCol="0">
            <a:spAutoFit/>
          </a:bodyPr>
          <a:lstStyle/>
          <a:p>
            <a:pPr marL="285750" indent="-285750" algn="l">
              <a:buFont typeface="Wingdings" panose="05000000000000000000" pitchFamily="2" charset="2"/>
              <a:buChar char="n"/>
            </a:pPr>
            <a:r>
              <a:rPr lang="ja-JP" altLang="en-US" smtClean="0">
                <a:solidFill>
                  <a:schemeClr val="bg2"/>
                </a:solidFill>
              </a:rPr>
              <a:t>オープンデータシンポジウム</a:t>
            </a:r>
            <a:r>
              <a:rPr lang="ja-JP" altLang="en-US">
                <a:solidFill>
                  <a:schemeClr val="bg2"/>
                </a:solidFill>
              </a:rPr>
              <a:t>の</a:t>
            </a:r>
            <a:r>
              <a:rPr lang="ja-JP" altLang="en-US" smtClean="0">
                <a:solidFill>
                  <a:schemeClr val="bg2"/>
                </a:solidFill>
              </a:rPr>
              <a:t>実施</a:t>
            </a:r>
            <a:endParaRPr lang="en-US" altLang="ja-JP" smtClean="0">
              <a:solidFill>
                <a:schemeClr val="bg2"/>
              </a:solidFill>
            </a:endParaRPr>
          </a:p>
          <a:p>
            <a:pPr marL="622021" lvl="1" indent="-285750" algn="l">
              <a:buFont typeface="Wingdings" panose="05000000000000000000" pitchFamily="2" charset="2"/>
              <a:buChar char="Ø"/>
            </a:pPr>
            <a:r>
              <a:rPr lang="ja-JP" altLang="en-US" sz="1600" smtClean="0">
                <a:solidFill>
                  <a:schemeClr val="bg2"/>
                </a:solidFill>
              </a:rPr>
              <a:t>オープンデータ</a:t>
            </a:r>
            <a:r>
              <a:rPr lang="ja-JP" altLang="en-US" sz="1600">
                <a:solidFill>
                  <a:schemeClr val="bg2"/>
                </a:solidFill>
              </a:rPr>
              <a:t>は社会を変えるか／私たちが今取り組むべきこと（</a:t>
            </a:r>
            <a:r>
              <a:rPr lang="en-US" altLang="ja-JP" sz="1600">
                <a:solidFill>
                  <a:schemeClr val="bg2"/>
                </a:solidFill>
              </a:rPr>
              <a:t>2012/12/10</a:t>
            </a:r>
            <a:r>
              <a:rPr lang="ja-JP" altLang="en-US" sz="1600">
                <a:solidFill>
                  <a:schemeClr val="bg2"/>
                </a:solidFill>
              </a:rPr>
              <a:t>）</a:t>
            </a:r>
          </a:p>
          <a:p>
            <a:pPr marL="622021" lvl="1" indent="-285750" algn="l">
              <a:buFont typeface="Wingdings" panose="05000000000000000000" pitchFamily="2" charset="2"/>
              <a:buChar char="Ø"/>
            </a:pPr>
            <a:r>
              <a:rPr lang="ja-JP" altLang="en-US" sz="1600" smtClean="0">
                <a:solidFill>
                  <a:schemeClr val="bg2"/>
                </a:solidFill>
              </a:rPr>
              <a:t>世界</a:t>
            </a:r>
            <a:r>
              <a:rPr lang="ja-JP" altLang="en-US" sz="1600">
                <a:solidFill>
                  <a:schemeClr val="bg2"/>
                </a:solidFill>
              </a:rPr>
              <a:t>最先端オープンデータ社会の実現に向けて／世界の潮流から学ぶべきこと（</a:t>
            </a:r>
            <a:r>
              <a:rPr lang="en-US" altLang="ja-JP" sz="1600">
                <a:solidFill>
                  <a:schemeClr val="bg2"/>
                </a:solidFill>
              </a:rPr>
              <a:t>2013/12/9</a:t>
            </a:r>
            <a:r>
              <a:rPr lang="ja-JP" altLang="en-US" sz="1600" smtClean="0">
                <a:solidFill>
                  <a:schemeClr val="bg2"/>
                </a:solidFill>
              </a:rPr>
              <a:t>）</a:t>
            </a:r>
            <a:endParaRPr lang="en-US" altLang="ja-JP" sz="1600" smtClean="0">
              <a:solidFill>
                <a:schemeClr val="bg2"/>
              </a:solidFill>
            </a:endParaRPr>
          </a:p>
          <a:p>
            <a:pPr marL="622021" lvl="1" indent="-285750" algn="l">
              <a:buFont typeface="Wingdings" panose="05000000000000000000" pitchFamily="2" charset="2"/>
              <a:buChar char="Ø"/>
            </a:pPr>
            <a:r>
              <a:rPr lang="ja-JP" altLang="en-US" sz="1600">
                <a:solidFill>
                  <a:schemeClr val="bg2"/>
                </a:solidFill>
              </a:rPr>
              <a:t>データの公開から利活用へ　</a:t>
            </a:r>
            <a:r>
              <a:rPr lang="en-US" altLang="ja-JP" sz="1600">
                <a:solidFill>
                  <a:schemeClr val="bg2"/>
                </a:solidFill>
              </a:rPr>
              <a:t>― </a:t>
            </a:r>
            <a:r>
              <a:rPr lang="ja-JP" altLang="en-US" sz="1600">
                <a:solidFill>
                  <a:schemeClr val="bg2"/>
                </a:solidFill>
              </a:rPr>
              <a:t>地方創生にオープンデータが果たす役割 </a:t>
            </a:r>
            <a:r>
              <a:rPr lang="en-US" altLang="ja-JP" sz="1600" smtClean="0">
                <a:solidFill>
                  <a:schemeClr val="bg2"/>
                </a:solidFill>
              </a:rPr>
              <a:t>―</a:t>
            </a:r>
            <a:r>
              <a:rPr lang="ja-JP" altLang="en-US" sz="1600">
                <a:solidFill>
                  <a:schemeClr val="bg2"/>
                </a:solidFill>
              </a:rPr>
              <a:t> （</a:t>
            </a:r>
            <a:r>
              <a:rPr lang="en-US" altLang="ja-JP" sz="1600" smtClean="0">
                <a:solidFill>
                  <a:schemeClr val="bg2"/>
                </a:solidFill>
              </a:rPr>
              <a:t>2014/12/3</a:t>
            </a:r>
            <a:r>
              <a:rPr lang="ja-JP" altLang="en-US" sz="1600" smtClean="0">
                <a:solidFill>
                  <a:schemeClr val="bg2"/>
                </a:solidFill>
              </a:rPr>
              <a:t>、</a:t>
            </a:r>
            <a:r>
              <a:rPr lang="en-US" altLang="ja-JP" sz="1600" smtClean="0">
                <a:solidFill>
                  <a:schemeClr val="bg2"/>
                </a:solidFill>
              </a:rPr>
              <a:t>VLED</a:t>
            </a:r>
            <a:r>
              <a:rPr lang="ja-JP" altLang="en-US" sz="1600" smtClean="0">
                <a:solidFill>
                  <a:schemeClr val="bg2"/>
                </a:solidFill>
              </a:rPr>
              <a:t>として開催）</a:t>
            </a:r>
            <a:endParaRPr lang="ja-JP" altLang="en-US" sz="1600">
              <a:solidFill>
                <a:schemeClr val="bg2"/>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3160" y="3356992"/>
            <a:ext cx="2824854" cy="3150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8680" y="3356992"/>
            <a:ext cx="2840464"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894" y="3356992"/>
            <a:ext cx="2840464"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83160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２</a:t>
            </a:r>
            <a:r>
              <a:rPr kumimoji="1" lang="ja-JP" altLang="en-US" smtClean="0"/>
              <a:t>．コンソーシアムの成果と国内のオープンデータの状況</a:t>
            </a:r>
            <a:endParaRPr kumimoji="1" lang="ja-JP" altLang="en-US"/>
          </a:p>
        </p:txBody>
      </p:sp>
      <p:sp>
        <p:nvSpPr>
          <p:cNvPr id="3" name="コンテンツ プレースホルダー 2"/>
          <p:cNvSpPr>
            <a:spLocks noGrp="1"/>
          </p:cNvSpPr>
          <p:nvPr>
            <p:ph idx="1"/>
          </p:nvPr>
        </p:nvSpPr>
        <p:spPr>
          <a:xfrm>
            <a:off x="351414" y="1143001"/>
            <a:ext cx="9146415" cy="341784"/>
          </a:xfrm>
        </p:spPr>
        <p:txBody>
          <a:bodyPr/>
          <a:lstStyle/>
          <a:p>
            <a:r>
              <a:rPr lang="ja-JP" altLang="en-US"/>
              <a:t>国に</a:t>
            </a:r>
            <a:r>
              <a:rPr lang="ja-JP" altLang="en-US" smtClean="0"/>
              <a:t>おけるオープンデータの進展状況</a:t>
            </a:r>
            <a:endParaRPr kumimoji="1" lang="ja-JP" altLang="en-US"/>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15</a:t>
            </a:fld>
            <a:endParaRPr lang="en-US" altLang="ja-JP"/>
          </a:p>
        </p:txBody>
      </p:sp>
      <p:sp>
        <p:nvSpPr>
          <p:cNvPr id="5" name="テキスト ボックス 4"/>
          <p:cNvSpPr txBox="1"/>
          <p:nvPr/>
        </p:nvSpPr>
        <p:spPr>
          <a:xfrm>
            <a:off x="344488" y="1556792"/>
            <a:ext cx="9145016" cy="4708981"/>
          </a:xfrm>
          <a:prstGeom prst="rect">
            <a:avLst/>
          </a:prstGeom>
          <a:noFill/>
          <a:ln>
            <a:noFill/>
          </a:ln>
        </p:spPr>
        <p:txBody>
          <a:bodyPr wrap="square" rtlCol="0">
            <a:spAutoFit/>
          </a:bodyPr>
          <a:lstStyle/>
          <a:p>
            <a:pPr marL="285750" indent="-285750" algn="l">
              <a:buFont typeface="Wingdings" panose="05000000000000000000" pitchFamily="2" charset="2"/>
              <a:buChar char="n"/>
            </a:pPr>
            <a:r>
              <a:rPr lang="ja-JP" altLang="en-US" smtClean="0">
                <a:solidFill>
                  <a:schemeClr val="bg2"/>
                </a:solidFill>
              </a:rPr>
              <a:t>政府によるデータカタログサイトの公開</a:t>
            </a:r>
            <a:endParaRPr lang="en-US" altLang="ja-JP" smtClean="0">
              <a:solidFill>
                <a:schemeClr val="bg2"/>
              </a:solidFill>
            </a:endParaRPr>
          </a:p>
          <a:p>
            <a:pPr marL="622021" lvl="1" indent="-285750" algn="l">
              <a:buFont typeface="Wingdings" panose="05000000000000000000" pitchFamily="2" charset="2"/>
              <a:buChar char="Ø"/>
            </a:pPr>
            <a:r>
              <a:rPr lang="ja-JP" altLang="en-US" sz="1600" smtClean="0">
                <a:solidFill>
                  <a:schemeClr val="bg2"/>
                </a:solidFill>
              </a:rPr>
              <a:t>データカタログサイト（試行版）（</a:t>
            </a:r>
            <a:r>
              <a:rPr lang="en-US" altLang="ja-JP" sz="1600" smtClean="0">
                <a:solidFill>
                  <a:schemeClr val="bg2"/>
                </a:solidFill>
              </a:rPr>
              <a:t>2013/12/20</a:t>
            </a:r>
            <a:r>
              <a:rPr lang="ja-JP" altLang="en-US" sz="1600" smtClean="0">
                <a:solidFill>
                  <a:schemeClr val="bg2"/>
                </a:solidFill>
              </a:rPr>
              <a:t>）</a:t>
            </a:r>
            <a:endParaRPr lang="en-US" altLang="ja-JP" sz="1600">
              <a:solidFill>
                <a:schemeClr val="bg2"/>
              </a:solidFill>
            </a:endParaRPr>
          </a:p>
          <a:p>
            <a:pPr marL="622021" lvl="1" indent="-285750" algn="l">
              <a:buFont typeface="Wingdings" panose="05000000000000000000" pitchFamily="2" charset="2"/>
              <a:buChar char="Ø"/>
            </a:pPr>
            <a:r>
              <a:rPr lang="ja-JP" altLang="en-US" sz="1600" smtClean="0">
                <a:solidFill>
                  <a:schemeClr val="bg2"/>
                </a:solidFill>
              </a:rPr>
              <a:t>データカタログサイト</a:t>
            </a:r>
            <a:r>
              <a:rPr lang="en-US" altLang="ja-JP" sz="1600">
                <a:solidFill>
                  <a:schemeClr val="bg2"/>
                </a:solidFill>
              </a:rPr>
              <a:t>DATA.GO.JP</a:t>
            </a:r>
            <a:r>
              <a:rPr lang="ja-JP" altLang="en-US" sz="1600">
                <a:solidFill>
                  <a:schemeClr val="bg2"/>
                </a:solidFill>
              </a:rPr>
              <a:t>の本格</a:t>
            </a:r>
            <a:r>
              <a:rPr lang="ja-JP" altLang="en-US" sz="1600" smtClean="0">
                <a:solidFill>
                  <a:schemeClr val="bg2"/>
                </a:solidFill>
              </a:rPr>
              <a:t>運用開始（</a:t>
            </a:r>
            <a:r>
              <a:rPr lang="en-US" altLang="ja-JP" sz="1600" smtClean="0">
                <a:solidFill>
                  <a:schemeClr val="bg2"/>
                </a:solidFill>
              </a:rPr>
              <a:t>2014/10/1</a:t>
            </a:r>
            <a:r>
              <a:rPr lang="ja-JP" altLang="en-US" sz="1600" smtClean="0">
                <a:solidFill>
                  <a:schemeClr val="bg2"/>
                </a:solidFill>
              </a:rPr>
              <a:t>）</a:t>
            </a:r>
            <a:endParaRPr lang="en-US" altLang="ja-JP" sz="1600" smtClean="0">
              <a:solidFill>
                <a:schemeClr val="bg2"/>
              </a:solidFill>
            </a:endParaRPr>
          </a:p>
          <a:p>
            <a:pPr marL="622021" lvl="1" indent="-285750" algn="l">
              <a:buFont typeface="Wingdings" panose="05000000000000000000" pitchFamily="2" charset="2"/>
              <a:buChar char="Ø"/>
            </a:pPr>
            <a:r>
              <a:rPr lang="ja-JP" altLang="en-US" sz="1600" smtClean="0">
                <a:solidFill>
                  <a:schemeClr val="bg2"/>
                </a:solidFill>
              </a:rPr>
              <a:t>登録データセット数：</a:t>
            </a:r>
            <a:r>
              <a:rPr lang="en-US" altLang="ja-JP" sz="1600" smtClean="0">
                <a:solidFill>
                  <a:schemeClr val="bg2"/>
                </a:solidFill>
              </a:rPr>
              <a:t>12,800 </a:t>
            </a:r>
            <a:r>
              <a:rPr lang="ja-JP" altLang="en-US" sz="1600" smtClean="0">
                <a:solidFill>
                  <a:schemeClr val="bg2"/>
                </a:solidFill>
              </a:rPr>
              <a:t>件（</a:t>
            </a:r>
            <a:r>
              <a:rPr lang="en-US" altLang="ja-JP" sz="1600" smtClean="0">
                <a:solidFill>
                  <a:schemeClr val="bg2"/>
                </a:solidFill>
              </a:rPr>
              <a:t>2015/1/21</a:t>
            </a:r>
            <a:r>
              <a:rPr lang="ja-JP" altLang="en-US" sz="1600" smtClean="0">
                <a:solidFill>
                  <a:schemeClr val="bg2"/>
                </a:solidFill>
              </a:rPr>
              <a:t>現在）</a:t>
            </a:r>
            <a:endParaRPr lang="en-US" altLang="ja-JP" sz="1600" smtClean="0">
              <a:solidFill>
                <a:schemeClr val="bg2"/>
              </a:solidFill>
            </a:endParaRPr>
          </a:p>
          <a:p>
            <a:pPr marL="285750" indent="-285750" algn="l">
              <a:buFont typeface="Wingdings" panose="05000000000000000000" pitchFamily="2" charset="2"/>
              <a:buChar char="n"/>
            </a:pPr>
            <a:r>
              <a:rPr lang="ja-JP" altLang="en-US">
                <a:solidFill>
                  <a:schemeClr val="bg2"/>
                </a:solidFill>
              </a:rPr>
              <a:t>政府</a:t>
            </a:r>
            <a:r>
              <a:rPr lang="ja-JP" altLang="en-US" smtClean="0">
                <a:solidFill>
                  <a:schemeClr val="bg2"/>
                </a:solidFill>
              </a:rPr>
              <a:t>標準</a:t>
            </a:r>
            <a:r>
              <a:rPr lang="ja-JP" altLang="en-US">
                <a:solidFill>
                  <a:schemeClr val="bg2"/>
                </a:solidFill>
              </a:rPr>
              <a:t>利用</a:t>
            </a:r>
            <a:r>
              <a:rPr lang="ja-JP" altLang="en-US" smtClean="0">
                <a:solidFill>
                  <a:schemeClr val="bg2"/>
                </a:solidFill>
              </a:rPr>
              <a:t>規約の策定と採用</a:t>
            </a:r>
            <a:endParaRPr lang="en-US" altLang="ja-JP" smtClean="0">
              <a:solidFill>
                <a:schemeClr val="bg2"/>
              </a:solidFill>
            </a:endParaRPr>
          </a:p>
          <a:p>
            <a:pPr marL="622021" lvl="1" indent="-285750" algn="l">
              <a:buFont typeface="Wingdings" panose="05000000000000000000" pitchFamily="2" charset="2"/>
              <a:buChar char="Ø"/>
            </a:pPr>
            <a:r>
              <a:rPr lang="zh-TW" altLang="en-US">
                <a:solidFill>
                  <a:schemeClr val="bg2"/>
                </a:solidFill>
              </a:rPr>
              <a:t>平成</a:t>
            </a:r>
            <a:r>
              <a:rPr lang="en-US" altLang="zh-TW">
                <a:solidFill>
                  <a:schemeClr val="bg2"/>
                </a:solidFill>
              </a:rPr>
              <a:t>26</a:t>
            </a:r>
            <a:r>
              <a:rPr lang="zh-TW" altLang="en-US">
                <a:solidFill>
                  <a:schemeClr val="bg2"/>
                </a:solidFill>
              </a:rPr>
              <a:t>年</a:t>
            </a:r>
            <a:r>
              <a:rPr lang="en-US" altLang="zh-TW">
                <a:solidFill>
                  <a:schemeClr val="bg2"/>
                </a:solidFill>
              </a:rPr>
              <a:t>6</a:t>
            </a:r>
            <a:r>
              <a:rPr lang="zh-TW" altLang="en-US">
                <a:solidFill>
                  <a:schemeClr val="bg2"/>
                </a:solidFill>
              </a:rPr>
              <a:t>月</a:t>
            </a:r>
            <a:r>
              <a:rPr lang="en-US" altLang="zh-TW">
                <a:solidFill>
                  <a:schemeClr val="bg2"/>
                </a:solidFill>
              </a:rPr>
              <a:t>19</a:t>
            </a:r>
            <a:r>
              <a:rPr lang="zh-TW" altLang="en-US">
                <a:solidFill>
                  <a:schemeClr val="bg2"/>
                </a:solidFill>
              </a:rPr>
              <a:t>日 各府省情報化統括責任者（</a:t>
            </a:r>
            <a:r>
              <a:rPr lang="en-US" altLang="zh-TW">
                <a:solidFill>
                  <a:schemeClr val="bg2"/>
                </a:solidFill>
              </a:rPr>
              <a:t>CIO</a:t>
            </a:r>
            <a:r>
              <a:rPr lang="zh-TW" altLang="en-US">
                <a:solidFill>
                  <a:schemeClr val="bg2"/>
                </a:solidFill>
              </a:rPr>
              <a:t>）連絡会議</a:t>
            </a:r>
            <a:r>
              <a:rPr lang="zh-TW" altLang="en-US" smtClean="0">
                <a:solidFill>
                  <a:schemeClr val="bg2"/>
                </a:solidFill>
              </a:rPr>
              <a:t>決定</a:t>
            </a:r>
            <a:endParaRPr lang="en-US" altLang="zh-TW" sz="1600" smtClean="0">
              <a:solidFill>
                <a:schemeClr val="bg2"/>
              </a:solidFill>
            </a:endParaRPr>
          </a:p>
          <a:p>
            <a:pPr marL="622021" lvl="1" indent="-285750" algn="l">
              <a:buFont typeface="Wingdings" panose="05000000000000000000" pitchFamily="2" charset="2"/>
              <a:buChar char="Ø"/>
            </a:pPr>
            <a:r>
              <a:rPr lang="ja-JP" altLang="en-US">
                <a:solidFill>
                  <a:schemeClr val="bg2"/>
                </a:solidFill>
              </a:rPr>
              <a:t>総務省、経済産業省、文部科学省、政府統計の総合窓口（</a:t>
            </a:r>
            <a:r>
              <a:rPr lang="en-US" altLang="ja-JP">
                <a:solidFill>
                  <a:schemeClr val="bg2"/>
                </a:solidFill>
              </a:rPr>
              <a:t>e-stat</a:t>
            </a:r>
            <a:r>
              <a:rPr lang="ja-JP" altLang="en-US">
                <a:solidFill>
                  <a:schemeClr val="bg2"/>
                </a:solidFill>
              </a:rPr>
              <a:t>）、国土交通省、気象庁、国土地理院、国税庁、金融庁、文化庁、警察庁、農林水産省、内閣法制局、厚生労働省、消費者庁など</a:t>
            </a:r>
            <a:r>
              <a:rPr lang="ja-JP" altLang="en-US" smtClean="0">
                <a:solidFill>
                  <a:schemeClr val="bg2"/>
                </a:solidFill>
              </a:rPr>
              <a:t>、数多くの省庁（一部での採用も含む）がホームページのりようるーるとして採用している。また、一部では外郭団体や地方自治体も採用（一部のハローワークや埼玉県警など）している。</a:t>
            </a:r>
            <a:endParaRPr lang="en-US" altLang="ja-JP" smtClean="0">
              <a:solidFill>
                <a:schemeClr val="bg2"/>
              </a:solidFill>
            </a:endParaRPr>
          </a:p>
          <a:p>
            <a:pPr marL="285750" indent="-285750" algn="l">
              <a:buFont typeface="Wingdings" panose="05000000000000000000" pitchFamily="2" charset="2"/>
              <a:buChar char="n"/>
            </a:pPr>
            <a:endParaRPr lang="en-US" altLang="ja-JP">
              <a:solidFill>
                <a:schemeClr val="bg2"/>
              </a:solidFill>
            </a:endParaRPr>
          </a:p>
          <a:p>
            <a:pPr marL="285750" indent="-285750" algn="l">
              <a:buFont typeface="Wingdings" panose="05000000000000000000" pitchFamily="2" charset="2"/>
              <a:buChar char="n"/>
            </a:pPr>
            <a:endParaRPr lang="en-US" altLang="ja-JP" smtClean="0">
              <a:solidFill>
                <a:schemeClr val="bg2"/>
              </a:solidFill>
            </a:endParaRPr>
          </a:p>
          <a:p>
            <a:pPr marL="285750" indent="-285750" algn="l">
              <a:buFont typeface="Wingdings" panose="05000000000000000000" pitchFamily="2" charset="2"/>
              <a:buChar char="n"/>
            </a:pPr>
            <a:endParaRPr lang="en-US" altLang="ja-JP">
              <a:solidFill>
                <a:schemeClr val="bg2"/>
              </a:solidFill>
            </a:endParaRPr>
          </a:p>
          <a:p>
            <a:pPr marL="285750" indent="-285750" algn="l">
              <a:buFont typeface="Wingdings" panose="05000000000000000000" pitchFamily="2" charset="2"/>
              <a:buChar char="n"/>
            </a:pPr>
            <a:endParaRPr lang="en-US" altLang="ja-JP" smtClean="0">
              <a:solidFill>
                <a:schemeClr val="bg2"/>
              </a:solidFill>
            </a:endParaRPr>
          </a:p>
          <a:p>
            <a:pPr marL="285750" indent="-285750" algn="l">
              <a:buFont typeface="Wingdings" panose="05000000000000000000" pitchFamily="2" charset="2"/>
              <a:buChar char="n"/>
            </a:pPr>
            <a:r>
              <a:rPr lang="ja-JP" altLang="en-US">
                <a:solidFill>
                  <a:schemeClr val="bg2"/>
                </a:solidFill>
              </a:rPr>
              <a:t>オープンデータの</a:t>
            </a:r>
            <a:r>
              <a:rPr lang="ja-JP" altLang="en-US" smtClean="0">
                <a:solidFill>
                  <a:schemeClr val="bg2"/>
                </a:solidFill>
              </a:rPr>
              <a:t>公開は中央から地方へ（地方自治体、独立行政法人等）</a:t>
            </a:r>
            <a:endParaRPr lang="en-US" altLang="ja-JP" smtClean="0">
              <a:solidFill>
                <a:schemeClr val="bg2"/>
              </a:solidFill>
            </a:endParaRPr>
          </a:p>
          <a:p>
            <a:pPr marL="285750" indent="-285750" algn="l">
              <a:buFont typeface="Wingdings" panose="05000000000000000000" pitchFamily="2" charset="2"/>
              <a:buChar char="n"/>
            </a:pPr>
            <a:r>
              <a:rPr lang="ja-JP" altLang="en-US" smtClean="0">
                <a:solidFill>
                  <a:schemeClr val="bg2"/>
                </a:solidFill>
              </a:rPr>
              <a:t>オープンデータは公開から利用へ（ビジネス利用、地方創生への貢献等）</a:t>
            </a:r>
            <a:endParaRPr lang="en-US" altLang="ja-JP">
              <a:solidFill>
                <a:schemeClr val="bg2"/>
              </a:solidFill>
            </a:endParaRPr>
          </a:p>
        </p:txBody>
      </p:sp>
      <p:sp>
        <p:nvSpPr>
          <p:cNvPr id="6" name="下矢印 5"/>
          <p:cNvSpPr/>
          <p:nvPr/>
        </p:nvSpPr>
        <p:spPr bwMode="auto">
          <a:xfrm>
            <a:off x="3728864" y="4653136"/>
            <a:ext cx="1872208" cy="720080"/>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7" name="テキスト ボックス 6"/>
          <p:cNvSpPr txBox="1"/>
          <p:nvPr/>
        </p:nvSpPr>
        <p:spPr>
          <a:xfrm>
            <a:off x="5601072" y="4653136"/>
            <a:ext cx="4032447" cy="646331"/>
          </a:xfrm>
          <a:prstGeom prst="rect">
            <a:avLst/>
          </a:prstGeom>
          <a:noFill/>
        </p:spPr>
        <p:txBody>
          <a:bodyPr wrap="square" rtlCol="0">
            <a:spAutoFit/>
          </a:bodyPr>
          <a:lstStyle/>
          <a:p>
            <a:pPr algn="l"/>
            <a:r>
              <a:rPr kumimoji="1" lang="ja-JP" altLang="en-US" smtClean="0">
                <a:solidFill>
                  <a:schemeClr val="bg2"/>
                </a:solidFill>
                <a:latin typeface="ヒラギノ角ゴ ProN W6"/>
                <a:ea typeface="ヒラギノ角ゴ ProN W6"/>
                <a:cs typeface="ヒラギノ角ゴ ProN W6"/>
              </a:rPr>
              <a:t>政府関係のオープンデータ公開環境</a:t>
            </a:r>
            <a:endParaRPr kumimoji="1" lang="en-US" altLang="ja-JP" smtClean="0">
              <a:solidFill>
                <a:schemeClr val="bg2"/>
              </a:solidFill>
              <a:latin typeface="ヒラギノ角ゴ ProN W6"/>
              <a:ea typeface="ヒラギノ角ゴ ProN W6"/>
              <a:cs typeface="ヒラギノ角ゴ ProN W6"/>
            </a:endParaRPr>
          </a:p>
          <a:p>
            <a:pPr algn="l"/>
            <a:r>
              <a:rPr kumimoji="1" lang="ja-JP" altLang="en-US" smtClean="0">
                <a:solidFill>
                  <a:schemeClr val="bg2"/>
                </a:solidFill>
                <a:latin typeface="ヒラギノ角ゴ ProN W6"/>
                <a:ea typeface="ヒラギノ角ゴ ProN W6"/>
                <a:cs typeface="ヒラギノ角ゴ ProN W6"/>
              </a:rPr>
              <a:t>（サイト及びライセンス）は整いつつある</a:t>
            </a:r>
            <a:endParaRPr kumimoji="1" lang="ja-JP" altLang="en-US" dirty="0" smtClean="0">
              <a:solidFill>
                <a:schemeClr val="bg2"/>
              </a:solidFill>
              <a:latin typeface="ヒラギノ角ゴ ProN W6"/>
              <a:ea typeface="ヒラギノ角ゴ ProN W6"/>
              <a:cs typeface="ヒラギノ角ゴ ProN W6"/>
            </a:endParaRPr>
          </a:p>
        </p:txBody>
      </p:sp>
    </p:spTree>
    <p:extLst>
      <p:ext uri="{BB962C8B-B14F-4D97-AF65-F5344CB8AC3E}">
        <p14:creationId xmlns:p14="http://schemas.microsoft.com/office/powerpoint/2010/main" val="11563332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7642" y="304800"/>
            <a:ext cx="9389894" cy="581715"/>
          </a:xfrm>
        </p:spPr>
        <p:txBody>
          <a:bodyPr/>
          <a:lstStyle/>
          <a:p>
            <a:r>
              <a:rPr lang="ja-JP" altLang="en-US"/>
              <a:t>３</a:t>
            </a:r>
            <a:r>
              <a:rPr kumimoji="1" lang="ja-JP" altLang="en-US" smtClean="0"/>
              <a:t>．一般社団化による新たな組織体制へ</a:t>
            </a:r>
            <a:endParaRPr kumimoji="1" lang="ja-JP" altLang="en-US"/>
          </a:p>
        </p:txBody>
      </p:sp>
      <p:sp>
        <p:nvSpPr>
          <p:cNvPr id="3" name="コンテンツ プレースホルダー 2"/>
          <p:cNvSpPr>
            <a:spLocks noGrp="1"/>
          </p:cNvSpPr>
          <p:nvPr>
            <p:ph idx="1"/>
          </p:nvPr>
        </p:nvSpPr>
        <p:spPr/>
        <p:txBody>
          <a:bodyPr/>
          <a:lstStyle/>
          <a:p>
            <a:r>
              <a:rPr kumimoji="1" lang="ja-JP" altLang="en-US" smtClean="0"/>
              <a:t>一般社団化の狙い</a:t>
            </a:r>
            <a:endParaRPr kumimoji="1" lang="ja-JP" altLang="en-US"/>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16</a:t>
            </a:fld>
            <a:endParaRPr lang="en-US" altLang="ja-JP"/>
          </a:p>
        </p:txBody>
      </p:sp>
      <p:sp>
        <p:nvSpPr>
          <p:cNvPr id="6" name="テキスト ボックス 5"/>
          <p:cNvSpPr txBox="1"/>
          <p:nvPr/>
        </p:nvSpPr>
        <p:spPr>
          <a:xfrm>
            <a:off x="344488" y="1556792"/>
            <a:ext cx="9145016" cy="3693319"/>
          </a:xfrm>
          <a:prstGeom prst="rect">
            <a:avLst/>
          </a:prstGeom>
          <a:noFill/>
          <a:ln>
            <a:noFill/>
          </a:ln>
        </p:spPr>
        <p:txBody>
          <a:bodyPr wrap="square" rtlCol="0">
            <a:spAutoFit/>
          </a:bodyPr>
          <a:lstStyle/>
          <a:p>
            <a:pPr marL="285750" indent="-285750" algn="l">
              <a:buFont typeface="Wingdings" panose="05000000000000000000" pitchFamily="2" charset="2"/>
              <a:buChar char="n"/>
            </a:pPr>
            <a:r>
              <a:rPr lang="ja-JP" altLang="en-US">
                <a:solidFill>
                  <a:schemeClr val="bg2"/>
                </a:solidFill>
              </a:rPr>
              <a:t>国に</a:t>
            </a:r>
            <a:r>
              <a:rPr lang="ja-JP" altLang="en-US" smtClean="0">
                <a:solidFill>
                  <a:schemeClr val="bg2"/>
                </a:solidFill>
              </a:rPr>
              <a:t>よる公共データのオープンデータ提供環境が整いつつある中、さらにこの流れを地方へと展開すること、オープンデータの実ビジネスへの利活用促進を行うことが、課題となっている。</a:t>
            </a:r>
            <a:endParaRPr lang="en-US" altLang="ja-JP" smtClean="0">
              <a:solidFill>
                <a:schemeClr val="bg2"/>
              </a:solidFill>
            </a:endParaRPr>
          </a:p>
          <a:p>
            <a:pPr marL="285750" indent="-285750" algn="l">
              <a:buFont typeface="Wingdings" panose="05000000000000000000" pitchFamily="2" charset="2"/>
              <a:buChar char="n"/>
            </a:pPr>
            <a:r>
              <a:rPr lang="ja-JP" altLang="en-US" smtClean="0">
                <a:solidFill>
                  <a:schemeClr val="bg2"/>
                </a:solidFill>
              </a:rPr>
              <a:t>オープンデータの実ビジネスへの利活用にあたっては、民間企業が持つデータとのマッシュアップも重要であり、特に公益企業の持つ膨大なデータ（ビッグデータ的要素を持つデータ）を含めたマッシュアップでの利活用は、今後の経済活動活性化に大きな可能性をもたらすものである。</a:t>
            </a:r>
            <a:endParaRPr lang="en-US" altLang="ja-JP" smtClean="0">
              <a:solidFill>
                <a:schemeClr val="bg2"/>
              </a:solidFill>
            </a:endParaRPr>
          </a:p>
          <a:p>
            <a:pPr marL="285750" indent="-285750" algn="l">
              <a:buFont typeface="Wingdings" panose="05000000000000000000" pitchFamily="2" charset="2"/>
              <a:buChar char="n"/>
            </a:pPr>
            <a:r>
              <a:rPr lang="ja-JP" altLang="en-US" smtClean="0">
                <a:solidFill>
                  <a:schemeClr val="bg2"/>
                </a:solidFill>
              </a:rPr>
              <a:t>また国として地方創生は大きな課題となっており、自治体保有データをオープンデータとし、地域企業を含む経済活動活性化に結びつけることは重要である。</a:t>
            </a:r>
            <a:endParaRPr lang="en-US" altLang="ja-JP" smtClean="0">
              <a:solidFill>
                <a:schemeClr val="bg2"/>
              </a:solidFill>
            </a:endParaRPr>
          </a:p>
          <a:p>
            <a:pPr marL="285750" indent="-285750" algn="l">
              <a:buFont typeface="Wingdings" panose="05000000000000000000" pitchFamily="2" charset="2"/>
              <a:buChar char="n"/>
            </a:pPr>
            <a:r>
              <a:rPr lang="ja-JP" altLang="en-US">
                <a:solidFill>
                  <a:schemeClr val="bg2"/>
                </a:solidFill>
              </a:rPr>
              <a:t>これらの実現のため、これまでの任意</a:t>
            </a:r>
            <a:r>
              <a:rPr lang="ja-JP" altLang="en-US" smtClean="0">
                <a:solidFill>
                  <a:schemeClr val="bg2"/>
                </a:solidFill>
              </a:rPr>
              <a:t>団体</a:t>
            </a:r>
            <a:r>
              <a:rPr lang="ja-JP" altLang="en-US">
                <a:solidFill>
                  <a:schemeClr val="bg2"/>
                </a:solidFill>
              </a:rPr>
              <a:t>と</a:t>
            </a:r>
            <a:r>
              <a:rPr lang="ja-JP" altLang="en-US" smtClean="0">
                <a:solidFill>
                  <a:schemeClr val="bg2"/>
                </a:solidFill>
              </a:rPr>
              <a:t>して運営してきたコンソーシアムをより発展的な活動が可能な組織体として、拡大・改組し、大手民間</a:t>
            </a:r>
            <a:r>
              <a:rPr lang="ja-JP" altLang="en-US">
                <a:solidFill>
                  <a:schemeClr val="bg2"/>
                </a:solidFill>
              </a:rPr>
              <a:t>企業９社が参加する形で、比較的自由度の高い運営が可能な一般社団法人の形態を前提に</a:t>
            </a:r>
            <a:r>
              <a:rPr lang="ja-JP" altLang="en-US" smtClean="0">
                <a:solidFill>
                  <a:schemeClr val="bg2"/>
                </a:solidFill>
              </a:rPr>
              <a:t>、一般</a:t>
            </a:r>
            <a:r>
              <a:rPr lang="ja-JP" altLang="en-US">
                <a:solidFill>
                  <a:schemeClr val="bg2"/>
                </a:solidFill>
              </a:rPr>
              <a:t>社団法人オープン＆ビッグデータ活用・地方創生推進機構を</a:t>
            </a:r>
            <a:r>
              <a:rPr lang="ja-JP" altLang="en-US" smtClean="0">
                <a:solidFill>
                  <a:schemeClr val="bg2"/>
                </a:solidFill>
              </a:rPr>
              <a:t>設立した。</a:t>
            </a:r>
            <a:endParaRPr lang="en-US" altLang="ja-JP" smtClean="0">
              <a:solidFill>
                <a:schemeClr val="bg2"/>
              </a:solidFill>
            </a:endParaRPr>
          </a:p>
        </p:txBody>
      </p:sp>
    </p:spTree>
    <p:extLst>
      <p:ext uri="{BB962C8B-B14F-4D97-AF65-F5344CB8AC3E}">
        <p14:creationId xmlns:p14="http://schemas.microsoft.com/office/powerpoint/2010/main" val="5257328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7642" y="304800"/>
            <a:ext cx="9389894" cy="581715"/>
          </a:xfrm>
        </p:spPr>
        <p:txBody>
          <a:bodyPr/>
          <a:lstStyle/>
          <a:p>
            <a:r>
              <a:rPr lang="ja-JP" altLang="en-US"/>
              <a:t>３</a:t>
            </a:r>
            <a:r>
              <a:rPr kumimoji="1" lang="ja-JP" altLang="en-US" smtClean="0"/>
              <a:t>．一般社団化による新たな組織体制へ</a:t>
            </a:r>
            <a:endParaRPr kumimoji="1" lang="ja-JP" altLang="en-US"/>
          </a:p>
        </p:txBody>
      </p:sp>
      <p:sp>
        <p:nvSpPr>
          <p:cNvPr id="3" name="コンテンツ プレースホルダー 2"/>
          <p:cNvSpPr>
            <a:spLocks noGrp="1"/>
          </p:cNvSpPr>
          <p:nvPr>
            <p:ph idx="1"/>
          </p:nvPr>
        </p:nvSpPr>
        <p:spPr/>
        <p:txBody>
          <a:bodyPr/>
          <a:lstStyle/>
          <a:p>
            <a:r>
              <a:rPr lang="en-US" altLang="ja-JP" smtClean="0"/>
              <a:t>VLED</a:t>
            </a:r>
            <a:r>
              <a:rPr lang="ja-JP" altLang="en-US" smtClean="0"/>
              <a:t>の組織体制</a:t>
            </a:r>
            <a:endParaRPr kumimoji="1" lang="ja-JP" altLang="en-US"/>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17</a:t>
            </a:fld>
            <a:endParaRPr lang="en-US" altLang="ja-JP"/>
          </a:p>
        </p:txBody>
      </p:sp>
      <p:cxnSp>
        <p:nvCxnSpPr>
          <p:cNvPr id="5" name="直線コネクタ 4"/>
          <p:cNvCxnSpPr/>
          <p:nvPr/>
        </p:nvCxnSpPr>
        <p:spPr>
          <a:xfrm flipH="1">
            <a:off x="4910206" y="2875043"/>
            <a:ext cx="1176" cy="235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3810390" y="4124643"/>
            <a:ext cx="0" cy="236023"/>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V="1">
            <a:off x="1525102" y="4124643"/>
            <a:ext cx="6770209"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7"/>
          <p:cNvCxnSpPr>
            <a:endCxn id="55" idx="0"/>
          </p:cNvCxnSpPr>
          <p:nvPr/>
        </p:nvCxnSpPr>
        <p:spPr>
          <a:xfrm>
            <a:off x="8290580" y="4124644"/>
            <a:ext cx="15313" cy="192829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1525102" y="4124643"/>
            <a:ext cx="0" cy="2634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6044148" y="4124642"/>
            <a:ext cx="0" cy="2360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4901092" y="3888619"/>
            <a:ext cx="0" cy="236023"/>
          </a:xfrm>
          <a:prstGeom prst="line">
            <a:avLst/>
          </a:prstGeom>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4021416" y="1862385"/>
            <a:ext cx="1728192" cy="1104454"/>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solidFill>
            </a:endParaRPr>
          </a:p>
        </p:txBody>
      </p:sp>
      <p:sp>
        <p:nvSpPr>
          <p:cNvPr id="13" name="正方形/長方形 12"/>
          <p:cNvSpPr/>
          <p:nvPr/>
        </p:nvSpPr>
        <p:spPr>
          <a:xfrm>
            <a:off x="4165432" y="2105617"/>
            <a:ext cx="1440160" cy="2880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100" smtClean="0">
                <a:solidFill>
                  <a:schemeClr val="bg2"/>
                </a:solidFill>
              </a:rPr>
              <a:t>理事長</a:t>
            </a:r>
            <a:endParaRPr kumimoji="1" lang="ja-JP" altLang="en-US" sz="1100">
              <a:solidFill>
                <a:schemeClr val="bg2"/>
              </a:solidFill>
            </a:endParaRPr>
          </a:p>
        </p:txBody>
      </p:sp>
      <p:sp>
        <p:nvSpPr>
          <p:cNvPr id="14" name="正方形/長方形 13"/>
          <p:cNvSpPr/>
          <p:nvPr/>
        </p:nvSpPr>
        <p:spPr>
          <a:xfrm>
            <a:off x="4171081" y="2485269"/>
            <a:ext cx="1434511" cy="28803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100" smtClean="0">
                <a:solidFill>
                  <a:schemeClr val="bg2"/>
                </a:solidFill>
              </a:rPr>
              <a:t>理事</a:t>
            </a:r>
            <a:endParaRPr kumimoji="1" lang="ja-JP" altLang="en-US" sz="1100">
              <a:solidFill>
                <a:schemeClr val="bg2"/>
              </a:solidFill>
            </a:endParaRPr>
          </a:p>
        </p:txBody>
      </p:sp>
      <p:sp>
        <p:nvSpPr>
          <p:cNvPr id="15" name="正方形/長方形 14"/>
          <p:cNvSpPr/>
          <p:nvPr/>
        </p:nvSpPr>
        <p:spPr>
          <a:xfrm>
            <a:off x="6829727" y="1776419"/>
            <a:ext cx="1944217" cy="28803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200" smtClean="0">
                <a:solidFill>
                  <a:schemeClr val="bg2"/>
                </a:solidFill>
              </a:rPr>
              <a:t>最高顧問・顧問</a:t>
            </a:r>
            <a:endParaRPr kumimoji="1" lang="ja-JP" altLang="en-US" sz="1200">
              <a:solidFill>
                <a:schemeClr val="bg2"/>
              </a:solidFill>
            </a:endParaRPr>
          </a:p>
        </p:txBody>
      </p:sp>
      <p:sp>
        <p:nvSpPr>
          <p:cNvPr id="16" name="正方形/長方形 15"/>
          <p:cNvSpPr/>
          <p:nvPr/>
        </p:nvSpPr>
        <p:spPr>
          <a:xfrm>
            <a:off x="6829728" y="3058954"/>
            <a:ext cx="1296144" cy="2880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200" smtClean="0">
                <a:solidFill>
                  <a:schemeClr val="bg2"/>
                </a:solidFill>
              </a:rPr>
              <a:t>事務局</a:t>
            </a:r>
            <a:endParaRPr kumimoji="1" lang="ja-JP" altLang="en-US" sz="1200">
              <a:solidFill>
                <a:schemeClr val="bg2"/>
              </a:solidFill>
            </a:endParaRPr>
          </a:p>
        </p:txBody>
      </p:sp>
      <p:sp>
        <p:nvSpPr>
          <p:cNvPr id="17" name="正方形/長方形 16"/>
          <p:cNvSpPr/>
          <p:nvPr/>
        </p:nvSpPr>
        <p:spPr>
          <a:xfrm>
            <a:off x="6829728" y="2327745"/>
            <a:ext cx="1944216" cy="28803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200" smtClean="0">
                <a:solidFill>
                  <a:schemeClr val="bg2"/>
                </a:solidFill>
              </a:rPr>
              <a:t>オブザーバー（各府省）</a:t>
            </a:r>
            <a:endParaRPr kumimoji="1" lang="ja-JP" altLang="en-US" sz="1200">
              <a:solidFill>
                <a:schemeClr val="bg2"/>
              </a:solidFill>
            </a:endParaRPr>
          </a:p>
        </p:txBody>
      </p:sp>
      <p:sp>
        <p:nvSpPr>
          <p:cNvPr id="18" name="正方形/長方形 17"/>
          <p:cNvSpPr/>
          <p:nvPr/>
        </p:nvSpPr>
        <p:spPr>
          <a:xfrm>
            <a:off x="3174076" y="6044553"/>
            <a:ext cx="1296144" cy="28803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100" smtClean="0">
                <a:solidFill>
                  <a:schemeClr val="bg2"/>
                </a:solidFill>
              </a:rPr>
              <a:t>自治体分科会</a:t>
            </a:r>
            <a:endParaRPr kumimoji="1" lang="ja-JP" altLang="en-US" sz="1100">
              <a:solidFill>
                <a:schemeClr val="bg2"/>
              </a:solidFill>
            </a:endParaRPr>
          </a:p>
        </p:txBody>
      </p:sp>
      <p:sp>
        <p:nvSpPr>
          <p:cNvPr id="19" name="正方形/長方形 18"/>
          <p:cNvSpPr/>
          <p:nvPr/>
        </p:nvSpPr>
        <p:spPr>
          <a:xfrm>
            <a:off x="4231791" y="1726118"/>
            <a:ext cx="1296144" cy="28803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200" smtClean="0">
                <a:solidFill>
                  <a:schemeClr val="bg2"/>
                </a:solidFill>
              </a:rPr>
              <a:t>理事会</a:t>
            </a:r>
            <a:endParaRPr kumimoji="1" lang="ja-JP" altLang="en-US" sz="1200">
              <a:solidFill>
                <a:schemeClr val="bg2"/>
              </a:solidFill>
            </a:endParaRPr>
          </a:p>
        </p:txBody>
      </p:sp>
      <p:sp>
        <p:nvSpPr>
          <p:cNvPr id="20" name="正方形/長方形 19"/>
          <p:cNvSpPr/>
          <p:nvPr/>
        </p:nvSpPr>
        <p:spPr>
          <a:xfrm>
            <a:off x="4231791" y="1147729"/>
            <a:ext cx="1296144" cy="28803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200" smtClean="0">
                <a:solidFill>
                  <a:schemeClr val="bg2"/>
                </a:solidFill>
              </a:rPr>
              <a:t>社員総会</a:t>
            </a:r>
            <a:endParaRPr kumimoji="1" lang="ja-JP" altLang="en-US" sz="1200">
              <a:solidFill>
                <a:schemeClr val="bg2"/>
              </a:solidFill>
            </a:endParaRPr>
          </a:p>
        </p:txBody>
      </p:sp>
      <p:cxnSp>
        <p:nvCxnSpPr>
          <p:cNvPr id="21" name="直線矢印コネクタ 20"/>
          <p:cNvCxnSpPr/>
          <p:nvPr/>
        </p:nvCxnSpPr>
        <p:spPr>
          <a:xfrm flipH="1">
            <a:off x="5749608" y="1918913"/>
            <a:ext cx="1080120" cy="0"/>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6069095" y="1672692"/>
            <a:ext cx="441146" cy="246221"/>
          </a:xfrm>
          <a:prstGeom prst="rect">
            <a:avLst/>
          </a:prstGeom>
          <a:noFill/>
        </p:spPr>
        <p:txBody>
          <a:bodyPr wrap="none" rtlCol="0">
            <a:spAutoFit/>
          </a:bodyPr>
          <a:lstStyle/>
          <a:p>
            <a:r>
              <a:rPr kumimoji="1" lang="ja-JP" altLang="en-US" sz="1000" smtClean="0">
                <a:solidFill>
                  <a:schemeClr val="bg2"/>
                </a:solidFill>
              </a:rPr>
              <a:t>助言</a:t>
            </a:r>
            <a:endParaRPr kumimoji="1" lang="ja-JP" altLang="en-US" sz="1000">
              <a:solidFill>
                <a:schemeClr val="bg2"/>
              </a:solidFill>
            </a:endParaRPr>
          </a:p>
        </p:txBody>
      </p:sp>
      <p:cxnSp>
        <p:nvCxnSpPr>
          <p:cNvPr id="23" name="直線コネクタ 22"/>
          <p:cNvCxnSpPr>
            <a:stCxn id="37" idx="2"/>
            <a:endCxn id="18" idx="0"/>
          </p:cNvCxnSpPr>
          <p:nvPr/>
        </p:nvCxnSpPr>
        <p:spPr>
          <a:xfrm>
            <a:off x="3810390" y="4566808"/>
            <a:ext cx="11758" cy="14777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H="1">
            <a:off x="5749608" y="2480221"/>
            <a:ext cx="1080120" cy="0"/>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6069095" y="2234000"/>
            <a:ext cx="441146" cy="246221"/>
          </a:xfrm>
          <a:prstGeom prst="rect">
            <a:avLst/>
          </a:prstGeom>
          <a:noFill/>
        </p:spPr>
        <p:txBody>
          <a:bodyPr wrap="none" rtlCol="0">
            <a:spAutoFit/>
          </a:bodyPr>
          <a:lstStyle/>
          <a:p>
            <a:r>
              <a:rPr kumimoji="1" lang="ja-JP" altLang="en-US" sz="1000" smtClean="0">
                <a:solidFill>
                  <a:schemeClr val="bg2"/>
                </a:solidFill>
              </a:rPr>
              <a:t>出席</a:t>
            </a:r>
            <a:endParaRPr kumimoji="1" lang="ja-JP" altLang="en-US" sz="1000">
              <a:solidFill>
                <a:schemeClr val="bg2"/>
              </a:solidFill>
            </a:endParaRPr>
          </a:p>
        </p:txBody>
      </p:sp>
      <p:cxnSp>
        <p:nvCxnSpPr>
          <p:cNvPr id="26" name="直線矢印コネクタ 25"/>
          <p:cNvCxnSpPr/>
          <p:nvPr/>
        </p:nvCxnSpPr>
        <p:spPr>
          <a:xfrm flipH="1" flipV="1">
            <a:off x="5774302" y="2731905"/>
            <a:ext cx="1036354" cy="469868"/>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6181656" y="2751932"/>
            <a:ext cx="441146" cy="246221"/>
          </a:xfrm>
          <a:prstGeom prst="rect">
            <a:avLst/>
          </a:prstGeom>
          <a:noFill/>
        </p:spPr>
        <p:txBody>
          <a:bodyPr wrap="none" rtlCol="0">
            <a:spAutoFit/>
          </a:bodyPr>
          <a:lstStyle/>
          <a:p>
            <a:r>
              <a:rPr kumimoji="1" lang="ja-JP" altLang="en-US" sz="1000" smtClean="0">
                <a:solidFill>
                  <a:schemeClr val="bg2"/>
                </a:solidFill>
              </a:rPr>
              <a:t>事務</a:t>
            </a:r>
            <a:endParaRPr kumimoji="1" lang="ja-JP" altLang="en-US" sz="1000">
              <a:solidFill>
                <a:schemeClr val="bg2"/>
              </a:solidFill>
            </a:endParaRPr>
          </a:p>
        </p:txBody>
      </p:sp>
      <p:sp>
        <p:nvSpPr>
          <p:cNvPr id="28" name="テキスト ボックス 27"/>
          <p:cNvSpPr txBox="1"/>
          <p:nvPr/>
        </p:nvSpPr>
        <p:spPr>
          <a:xfrm>
            <a:off x="7477800" y="2622836"/>
            <a:ext cx="1800200" cy="400110"/>
          </a:xfrm>
          <a:prstGeom prst="rect">
            <a:avLst/>
          </a:prstGeom>
          <a:noFill/>
        </p:spPr>
        <p:txBody>
          <a:bodyPr wrap="square" rtlCol="0">
            <a:spAutoFit/>
          </a:bodyPr>
          <a:lstStyle/>
          <a:p>
            <a:pPr algn="l"/>
            <a:r>
              <a:rPr kumimoji="1" lang="ja-JP" altLang="en-US" sz="1000" smtClean="0">
                <a:solidFill>
                  <a:schemeClr val="bg2"/>
                </a:solidFill>
              </a:rPr>
              <a:t>オブザーバは理事会の他、</a:t>
            </a:r>
            <a:endParaRPr kumimoji="1" lang="en-US" altLang="ja-JP" sz="1000" smtClean="0">
              <a:solidFill>
                <a:schemeClr val="bg2"/>
              </a:solidFill>
            </a:endParaRPr>
          </a:p>
          <a:p>
            <a:pPr algn="l"/>
            <a:r>
              <a:rPr kumimoji="1" lang="ja-JP" altLang="en-US" sz="1000" smtClean="0">
                <a:solidFill>
                  <a:schemeClr val="bg2"/>
                </a:solidFill>
              </a:rPr>
              <a:t>社員総会、各委員会にも出席</a:t>
            </a:r>
            <a:endParaRPr kumimoji="1" lang="ja-JP" altLang="en-US" sz="1000">
              <a:solidFill>
                <a:schemeClr val="bg2"/>
              </a:solidFill>
            </a:endParaRPr>
          </a:p>
        </p:txBody>
      </p:sp>
      <p:sp>
        <p:nvSpPr>
          <p:cNvPr id="29" name="正方形/長方形 28"/>
          <p:cNvSpPr/>
          <p:nvPr/>
        </p:nvSpPr>
        <p:spPr>
          <a:xfrm>
            <a:off x="7225773" y="4435447"/>
            <a:ext cx="2160240" cy="1270644"/>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solidFill>
            </a:endParaRPr>
          </a:p>
        </p:txBody>
      </p:sp>
      <p:sp>
        <p:nvSpPr>
          <p:cNvPr id="30" name="正方形/長方形 29"/>
          <p:cNvSpPr/>
          <p:nvPr/>
        </p:nvSpPr>
        <p:spPr>
          <a:xfrm>
            <a:off x="7297781" y="4286478"/>
            <a:ext cx="1995060" cy="28803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900" smtClean="0">
                <a:solidFill>
                  <a:schemeClr val="bg2"/>
                </a:solidFill>
              </a:rPr>
              <a:t>2020</a:t>
            </a:r>
            <a:r>
              <a:rPr lang="ja-JP" altLang="en-US" sz="900" smtClean="0">
                <a:solidFill>
                  <a:schemeClr val="bg2"/>
                </a:solidFill>
              </a:rPr>
              <a:t>オープンデータシティ推進</a:t>
            </a:r>
            <a:endParaRPr lang="en-US" altLang="ja-JP" sz="900" smtClean="0">
              <a:solidFill>
                <a:schemeClr val="bg2"/>
              </a:solidFill>
            </a:endParaRPr>
          </a:p>
          <a:p>
            <a:pPr algn="ctr"/>
            <a:r>
              <a:rPr lang="ja-JP" altLang="en-US" sz="900" smtClean="0">
                <a:solidFill>
                  <a:schemeClr val="bg2"/>
                </a:solidFill>
              </a:rPr>
              <a:t>委員</a:t>
            </a:r>
            <a:r>
              <a:rPr kumimoji="1" lang="ja-JP" altLang="en-US" sz="900" smtClean="0">
                <a:solidFill>
                  <a:schemeClr val="bg2"/>
                </a:solidFill>
              </a:rPr>
              <a:t>会</a:t>
            </a:r>
            <a:endParaRPr kumimoji="1" lang="ja-JP" altLang="en-US" sz="900">
              <a:solidFill>
                <a:schemeClr val="bg2"/>
              </a:solidFill>
            </a:endParaRPr>
          </a:p>
        </p:txBody>
      </p:sp>
      <p:sp>
        <p:nvSpPr>
          <p:cNvPr id="31" name="正方形/長方形 30"/>
          <p:cNvSpPr/>
          <p:nvPr/>
        </p:nvSpPr>
        <p:spPr>
          <a:xfrm>
            <a:off x="7642508" y="5009050"/>
            <a:ext cx="1296144" cy="24431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000" smtClean="0">
                <a:solidFill>
                  <a:schemeClr val="bg2"/>
                </a:solidFill>
              </a:rPr>
              <a:t>社員</a:t>
            </a:r>
            <a:endParaRPr kumimoji="1" lang="ja-JP" altLang="en-US" sz="1000">
              <a:solidFill>
                <a:schemeClr val="bg2"/>
              </a:solidFill>
            </a:endParaRPr>
          </a:p>
        </p:txBody>
      </p:sp>
      <p:sp>
        <p:nvSpPr>
          <p:cNvPr id="32" name="正方形/長方形 31"/>
          <p:cNvSpPr/>
          <p:nvPr/>
        </p:nvSpPr>
        <p:spPr>
          <a:xfrm>
            <a:off x="7647239" y="4672097"/>
            <a:ext cx="1296144" cy="24431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000" smtClean="0">
                <a:solidFill>
                  <a:schemeClr val="bg2"/>
                </a:solidFill>
              </a:rPr>
              <a:t>委員（有識者）</a:t>
            </a:r>
            <a:endParaRPr kumimoji="1" lang="ja-JP" altLang="en-US" sz="1000">
              <a:solidFill>
                <a:schemeClr val="bg2"/>
              </a:solidFill>
            </a:endParaRPr>
          </a:p>
        </p:txBody>
      </p:sp>
      <p:sp>
        <p:nvSpPr>
          <p:cNvPr id="33" name="正方形/長方形 32"/>
          <p:cNvSpPr/>
          <p:nvPr/>
        </p:nvSpPr>
        <p:spPr>
          <a:xfrm>
            <a:off x="2743205" y="4435446"/>
            <a:ext cx="2157887" cy="1270645"/>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solidFill>
            </a:endParaRPr>
          </a:p>
        </p:txBody>
      </p:sp>
      <p:sp>
        <p:nvSpPr>
          <p:cNvPr id="34" name="正方形/長方形 33"/>
          <p:cNvSpPr/>
          <p:nvPr/>
        </p:nvSpPr>
        <p:spPr>
          <a:xfrm>
            <a:off x="421016" y="4450215"/>
            <a:ext cx="2230702" cy="1255876"/>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solidFill>
            </a:endParaRPr>
          </a:p>
        </p:txBody>
      </p:sp>
      <p:sp>
        <p:nvSpPr>
          <p:cNvPr id="35" name="正方形/長方形 34"/>
          <p:cNvSpPr/>
          <p:nvPr/>
        </p:nvSpPr>
        <p:spPr>
          <a:xfrm>
            <a:off x="851518" y="4706460"/>
            <a:ext cx="1296144" cy="24431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000" smtClean="0">
                <a:solidFill>
                  <a:schemeClr val="bg2"/>
                </a:solidFill>
              </a:rPr>
              <a:t>委員（有識者）</a:t>
            </a:r>
            <a:endParaRPr kumimoji="1" lang="ja-JP" altLang="en-US" sz="1000">
              <a:solidFill>
                <a:schemeClr val="bg2"/>
              </a:solidFill>
            </a:endParaRPr>
          </a:p>
        </p:txBody>
      </p:sp>
      <p:sp>
        <p:nvSpPr>
          <p:cNvPr id="36" name="正方形/長方形 35"/>
          <p:cNvSpPr/>
          <p:nvPr/>
        </p:nvSpPr>
        <p:spPr>
          <a:xfrm>
            <a:off x="527572" y="4306199"/>
            <a:ext cx="1995060" cy="28803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100" smtClean="0">
                <a:solidFill>
                  <a:schemeClr val="bg2"/>
                </a:solidFill>
              </a:rPr>
              <a:t>技術</a:t>
            </a:r>
            <a:r>
              <a:rPr lang="ja-JP" altLang="en-US" sz="1100">
                <a:solidFill>
                  <a:schemeClr val="bg2"/>
                </a:solidFill>
              </a:rPr>
              <a:t>委員</a:t>
            </a:r>
            <a:r>
              <a:rPr kumimoji="1" lang="ja-JP" altLang="en-US" sz="1100" smtClean="0">
                <a:solidFill>
                  <a:schemeClr val="bg2"/>
                </a:solidFill>
              </a:rPr>
              <a:t>会</a:t>
            </a:r>
            <a:endParaRPr kumimoji="1" lang="ja-JP" altLang="en-US" sz="1100">
              <a:solidFill>
                <a:schemeClr val="bg2"/>
              </a:solidFill>
            </a:endParaRPr>
          </a:p>
        </p:txBody>
      </p:sp>
      <p:sp>
        <p:nvSpPr>
          <p:cNvPr id="37" name="正方形/長方形 36"/>
          <p:cNvSpPr/>
          <p:nvPr/>
        </p:nvSpPr>
        <p:spPr>
          <a:xfrm>
            <a:off x="2812860" y="4278776"/>
            <a:ext cx="1995060" cy="28803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100" smtClean="0">
                <a:solidFill>
                  <a:schemeClr val="bg2"/>
                </a:solidFill>
              </a:rPr>
              <a:t>データガバナンス委員</a:t>
            </a:r>
            <a:r>
              <a:rPr kumimoji="1" lang="ja-JP" altLang="en-US" sz="1100" smtClean="0">
                <a:solidFill>
                  <a:schemeClr val="bg2"/>
                </a:solidFill>
              </a:rPr>
              <a:t>会</a:t>
            </a:r>
            <a:endParaRPr kumimoji="1" lang="ja-JP" altLang="en-US" sz="1100">
              <a:solidFill>
                <a:schemeClr val="bg2"/>
              </a:solidFill>
            </a:endParaRPr>
          </a:p>
        </p:txBody>
      </p:sp>
      <p:sp>
        <p:nvSpPr>
          <p:cNvPr id="38" name="正方形/長方形 37"/>
          <p:cNvSpPr/>
          <p:nvPr/>
        </p:nvSpPr>
        <p:spPr>
          <a:xfrm>
            <a:off x="851518" y="5043388"/>
            <a:ext cx="1296144" cy="24431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000" smtClean="0">
                <a:solidFill>
                  <a:schemeClr val="bg2"/>
                </a:solidFill>
              </a:rPr>
              <a:t>社員</a:t>
            </a:r>
            <a:endParaRPr kumimoji="1" lang="ja-JP" altLang="en-US" sz="1000">
              <a:solidFill>
                <a:schemeClr val="bg2"/>
              </a:solidFill>
            </a:endParaRPr>
          </a:p>
        </p:txBody>
      </p:sp>
      <p:sp>
        <p:nvSpPr>
          <p:cNvPr id="39" name="正方形/長方形 38"/>
          <p:cNvSpPr/>
          <p:nvPr/>
        </p:nvSpPr>
        <p:spPr>
          <a:xfrm>
            <a:off x="3174076" y="4706460"/>
            <a:ext cx="1296144" cy="24431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000" smtClean="0">
                <a:solidFill>
                  <a:schemeClr val="bg2"/>
                </a:solidFill>
              </a:rPr>
              <a:t>委員（有識者）</a:t>
            </a:r>
            <a:endParaRPr kumimoji="1" lang="ja-JP" altLang="en-US" sz="1000">
              <a:solidFill>
                <a:schemeClr val="bg2"/>
              </a:solidFill>
            </a:endParaRPr>
          </a:p>
        </p:txBody>
      </p:sp>
      <p:sp>
        <p:nvSpPr>
          <p:cNvPr id="40" name="正方形/長方形 39"/>
          <p:cNvSpPr/>
          <p:nvPr/>
        </p:nvSpPr>
        <p:spPr>
          <a:xfrm>
            <a:off x="3172900" y="5043388"/>
            <a:ext cx="1296144" cy="24431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000" smtClean="0">
                <a:solidFill>
                  <a:schemeClr val="bg2"/>
                </a:solidFill>
              </a:rPr>
              <a:t>社員</a:t>
            </a:r>
            <a:endParaRPr kumimoji="1" lang="ja-JP" altLang="en-US" sz="1000">
              <a:solidFill>
                <a:schemeClr val="bg2"/>
              </a:solidFill>
            </a:endParaRPr>
          </a:p>
        </p:txBody>
      </p:sp>
      <p:sp>
        <p:nvSpPr>
          <p:cNvPr id="41" name="正方形/長方形 40"/>
          <p:cNvSpPr/>
          <p:nvPr/>
        </p:nvSpPr>
        <p:spPr>
          <a:xfrm>
            <a:off x="4990151" y="4435446"/>
            <a:ext cx="2157887" cy="1608827"/>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solidFill>
            </a:endParaRPr>
          </a:p>
        </p:txBody>
      </p:sp>
      <p:sp>
        <p:nvSpPr>
          <p:cNvPr id="42" name="正方形/長方形 41"/>
          <p:cNvSpPr/>
          <p:nvPr/>
        </p:nvSpPr>
        <p:spPr>
          <a:xfrm>
            <a:off x="5059806" y="4278776"/>
            <a:ext cx="1995060" cy="28803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100" smtClean="0">
                <a:solidFill>
                  <a:schemeClr val="bg2"/>
                </a:solidFill>
              </a:rPr>
              <a:t>利活用・普及委員</a:t>
            </a:r>
            <a:r>
              <a:rPr kumimoji="1" lang="ja-JP" altLang="en-US" sz="1100" smtClean="0">
                <a:solidFill>
                  <a:schemeClr val="bg2"/>
                </a:solidFill>
              </a:rPr>
              <a:t>会</a:t>
            </a:r>
            <a:endParaRPr kumimoji="1" lang="ja-JP" altLang="en-US" sz="1100">
              <a:solidFill>
                <a:schemeClr val="bg2"/>
              </a:solidFill>
            </a:endParaRPr>
          </a:p>
        </p:txBody>
      </p:sp>
      <p:sp>
        <p:nvSpPr>
          <p:cNvPr id="43" name="正方形/長方形 42"/>
          <p:cNvSpPr/>
          <p:nvPr/>
        </p:nvSpPr>
        <p:spPr>
          <a:xfrm>
            <a:off x="5396076" y="4698588"/>
            <a:ext cx="1296144" cy="24431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000" smtClean="0">
                <a:solidFill>
                  <a:schemeClr val="bg2"/>
                </a:solidFill>
              </a:rPr>
              <a:t>委員（有識者）</a:t>
            </a:r>
            <a:endParaRPr kumimoji="1" lang="ja-JP" altLang="en-US" sz="1000">
              <a:solidFill>
                <a:schemeClr val="bg2"/>
              </a:solidFill>
            </a:endParaRPr>
          </a:p>
        </p:txBody>
      </p:sp>
      <p:sp>
        <p:nvSpPr>
          <p:cNvPr id="44" name="正方形/長方形 43"/>
          <p:cNvSpPr/>
          <p:nvPr/>
        </p:nvSpPr>
        <p:spPr>
          <a:xfrm>
            <a:off x="5396076" y="5025323"/>
            <a:ext cx="1296144" cy="24431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000" smtClean="0">
                <a:solidFill>
                  <a:schemeClr val="bg2"/>
                </a:solidFill>
              </a:rPr>
              <a:t>社員</a:t>
            </a:r>
            <a:endParaRPr kumimoji="1" lang="ja-JP" altLang="en-US" sz="1000">
              <a:solidFill>
                <a:schemeClr val="bg2"/>
              </a:solidFill>
            </a:endParaRPr>
          </a:p>
        </p:txBody>
      </p:sp>
      <p:cxnSp>
        <p:nvCxnSpPr>
          <p:cNvPr id="45" name="直線コネクタ 44"/>
          <p:cNvCxnSpPr>
            <a:stCxn id="20" idx="2"/>
          </p:cNvCxnSpPr>
          <p:nvPr/>
        </p:nvCxnSpPr>
        <p:spPr>
          <a:xfrm>
            <a:off x="4879863" y="1435761"/>
            <a:ext cx="0" cy="289479"/>
          </a:xfrm>
          <a:prstGeom prst="line">
            <a:avLst/>
          </a:prstGeom>
        </p:spPr>
        <p:style>
          <a:lnRef idx="1">
            <a:schemeClr val="accent1"/>
          </a:lnRef>
          <a:fillRef idx="0">
            <a:schemeClr val="accent1"/>
          </a:fillRef>
          <a:effectRef idx="0">
            <a:schemeClr val="accent1"/>
          </a:effectRef>
          <a:fontRef idx="minor">
            <a:schemeClr val="tx1"/>
          </a:fontRef>
        </p:style>
      </p:cxnSp>
      <p:sp>
        <p:nvSpPr>
          <p:cNvPr id="46" name="正方形/長方形 45"/>
          <p:cNvSpPr/>
          <p:nvPr/>
        </p:nvSpPr>
        <p:spPr>
          <a:xfrm>
            <a:off x="4046110" y="3246670"/>
            <a:ext cx="1728192" cy="709371"/>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solidFill>
            </a:endParaRPr>
          </a:p>
        </p:txBody>
      </p:sp>
      <p:sp>
        <p:nvSpPr>
          <p:cNvPr id="47" name="正方形/長方形 46"/>
          <p:cNvSpPr/>
          <p:nvPr/>
        </p:nvSpPr>
        <p:spPr>
          <a:xfrm>
            <a:off x="4159145" y="3511509"/>
            <a:ext cx="1434511" cy="28803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100" smtClean="0">
                <a:solidFill>
                  <a:schemeClr val="bg2"/>
                </a:solidFill>
              </a:rPr>
              <a:t>社員</a:t>
            </a:r>
            <a:endParaRPr kumimoji="1" lang="ja-JP" altLang="en-US" sz="1100">
              <a:solidFill>
                <a:schemeClr val="bg2"/>
              </a:solidFill>
            </a:endParaRPr>
          </a:p>
        </p:txBody>
      </p:sp>
      <p:sp>
        <p:nvSpPr>
          <p:cNvPr id="48" name="正方形/長方形 47"/>
          <p:cNvSpPr/>
          <p:nvPr/>
        </p:nvSpPr>
        <p:spPr>
          <a:xfrm>
            <a:off x="4256485" y="3110403"/>
            <a:ext cx="1296144" cy="28803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200" smtClean="0">
                <a:solidFill>
                  <a:schemeClr val="bg2"/>
                </a:solidFill>
              </a:rPr>
              <a:t>運営委員会</a:t>
            </a:r>
            <a:endParaRPr kumimoji="1" lang="ja-JP" altLang="en-US" sz="1200">
              <a:solidFill>
                <a:schemeClr val="bg2"/>
              </a:solidFill>
            </a:endParaRPr>
          </a:p>
        </p:txBody>
      </p:sp>
      <p:sp>
        <p:nvSpPr>
          <p:cNvPr id="49" name="正方形/長方形 48"/>
          <p:cNvSpPr/>
          <p:nvPr/>
        </p:nvSpPr>
        <p:spPr>
          <a:xfrm>
            <a:off x="5396076" y="5706090"/>
            <a:ext cx="1296144" cy="244317"/>
          </a:xfrm>
          <a:prstGeom prst="rect">
            <a:avLst/>
          </a:prstGeom>
          <a:ln>
            <a:prstDash val="dash"/>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00" smtClean="0">
                <a:solidFill>
                  <a:schemeClr val="bg2"/>
                </a:solidFill>
              </a:rPr>
              <a:t>賛助会員</a:t>
            </a:r>
            <a:endParaRPr kumimoji="1" lang="ja-JP" altLang="en-US" sz="1000">
              <a:solidFill>
                <a:schemeClr val="bg2"/>
              </a:solidFill>
            </a:endParaRPr>
          </a:p>
        </p:txBody>
      </p:sp>
      <p:sp>
        <p:nvSpPr>
          <p:cNvPr id="50" name="正方形/長方形 49"/>
          <p:cNvSpPr/>
          <p:nvPr/>
        </p:nvSpPr>
        <p:spPr>
          <a:xfrm>
            <a:off x="851518" y="5367908"/>
            <a:ext cx="1296144" cy="244317"/>
          </a:xfrm>
          <a:prstGeom prst="rect">
            <a:avLst/>
          </a:prstGeom>
          <a:ln>
            <a:prstDash val="dash"/>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00" smtClean="0">
                <a:solidFill>
                  <a:schemeClr val="bg2"/>
                </a:solidFill>
              </a:rPr>
              <a:t>自治体会員</a:t>
            </a:r>
            <a:endParaRPr kumimoji="1" lang="ja-JP" altLang="en-US" sz="1000">
              <a:solidFill>
                <a:schemeClr val="bg2"/>
              </a:solidFill>
            </a:endParaRPr>
          </a:p>
        </p:txBody>
      </p:sp>
      <p:sp>
        <p:nvSpPr>
          <p:cNvPr id="51" name="正方形/長方形 50"/>
          <p:cNvSpPr/>
          <p:nvPr/>
        </p:nvSpPr>
        <p:spPr>
          <a:xfrm>
            <a:off x="3174076" y="5367908"/>
            <a:ext cx="1296144" cy="244317"/>
          </a:xfrm>
          <a:prstGeom prst="rect">
            <a:avLst/>
          </a:prstGeom>
          <a:ln>
            <a:prstDash val="dash"/>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00" smtClean="0">
                <a:solidFill>
                  <a:schemeClr val="bg2"/>
                </a:solidFill>
              </a:rPr>
              <a:t>自治体会員</a:t>
            </a:r>
            <a:endParaRPr kumimoji="1" lang="ja-JP" altLang="en-US" sz="1000">
              <a:solidFill>
                <a:schemeClr val="bg2"/>
              </a:solidFill>
            </a:endParaRPr>
          </a:p>
        </p:txBody>
      </p:sp>
      <p:sp>
        <p:nvSpPr>
          <p:cNvPr id="52" name="正方形/長方形 51"/>
          <p:cNvSpPr/>
          <p:nvPr/>
        </p:nvSpPr>
        <p:spPr>
          <a:xfrm>
            <a:off x="7642508" y="5367907"/>
            <a:ext cx="1296144" cy="244317"/>
          </a:xfrm>
          <a:prstGeom prst="rect">
            <a:avLst/>
          </a:prstGeom>
          <a:ln>
            <a:prstDash val="dash"/>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00" smtClean="0">
                <a:solidFill>
                  <a:schemeClr val="bg2"/>
                </a:solidFill>
              </a:rPr>
              <a:t>自治体会員</a:t>
            </a:r>
            <a:endParaRPr kumimoji="1" lang="ja-JP" altLang="en-US" sz="1000">
              <a:solidFill>
                <a:schemeClr val="bg2"/>
              </a:solidFill>
            </a:endParaRPr>
          </a:p>
        </p:txBody>
      </p:sp>
      <p:sp>
        <p:nvSpPr>
          <p:cNvPr id="53" name="正方形/長方形 52"/>
          <p:cNvSpPr/>
          <p:nvPr/>
        </p:nvSpPr>
        <p:spPr>
          <a:xfrm>
            <a:off x="5396076" y="5377877"/>
            <a:ext cx="1296144" cy="244317"/>
          </a:xfrm>
          <a:prstGeom prst="rect">
            <a:avLst/>
          </a:prstGeom>
          <a:ln>
            <a:prstDash val="dash"/>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00" smtClean="0">
                <a:solidFill>
                  <a:schemeClr val="bg2"/>
                </a:solidFill>
              </a:rPr>
              <a:t>自治体会員</a:t>
            </a:r>
            <a:endParaRPr kumimoji="1" lang="ja-JP" altLang="en-US" sz="1000">
              <a:solidFill>
                <a:schemeClr val="bg2"/>
              </a:solidFill>
            </a:endParaRPr>
          </a:p>
        </p:txBody>
      </p:sp>
      <p:sp>
        <p:nvSpPr>
          <p:cNvPr id="54" name="テキスト ボックス 53"/>
          <p:cNvSpPr txBox="1"/>
          <p:nvPr/>
        </p:nvSpPr>
        <p:spPr>
          <a:xfrm>
            <a:off x="835868" y="5737930"/>
            <a:ext cx="1744643" cy="400110"/>
          </a:xfrm>
          <a:prstGeom prst="rect">
            <a:avLst/>
          </a:prstGeom>
          <a:noFill/>
        </p:spPr>
        <p:txBody>
          <a:bodyPr wrap="square" rtlCol="0">
            <a:spAutoFit/>
          </a:bodyPr>
          <a:lstStyle/>
          <a:p>
            <a:pPr algn="l"/>
            <a:r>
              <a:rPr kumimoji="1" lang="en-US" altLang="ja-JP" sz="1000" smtClean="0">
                <a:solidFill>
                  <a:schemeClr val="bg2"/>
                </a:solidFill>
              </a:rPr>
              <a:t>※</a:t>
            </a:r>
            <a:r>
              <a:rPr kumimoji="1" lang="ja-JP" altLang="en-US" sz="1000" smtClean="0">
                <a:solidFill>
                  <a:schemeClr val="bg2"/>
                </a:solidFill>
              </a:rPr>
              <a:t>自治体会員は各委員会にオブザーバとして参加</a:t>
            </a:r>
            <a:endParaRPr kumimoji="1" lang="ja-JP" altLang="en-US" sz="1000">
              <a:solidFill>
                <a:schemeClr val="bg2"/>
              </a:solidFill>
            </a:endParaRPr>
          </a:p>
        </p:txBody>
      </p:sp>
      <p:sp>
        <p:nvSpPr>
          <p:cNvPr id="55" name="正方形/長方形 54"/>
          <p:cNvSpPr/>
          <p:nvPr/>
        </p:nvSpPr>
        <p:spPr>
          <a:xfrm>
            <a:off x="7225773" y="6052937"/>
            <a:ext cx="2160240" cy="28803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000">
                <a:solidFill>
                  <a:schemeClr val="bg2"/>
                </a:solidFill>
              </a:rPr>
              <a:t>データサイエンティスト資格</a:t>
            </a:r>
          </a:p>
          <a:p>
            <a:pPr algn="ctr"/>
            <a:r>
              <a:rPr lang="ja-JP" altLang="en-US" sz="1000">
                <a:solidFill>
                  <a:schemeClr val="bg2"/>
                </a:solidFill>
              </a:rPr>
              <a:t>検討分科会</a:t>
            </a:r>
          </a:p>
        </p:txBody>
      </p:sp>
      <p:sp>
        <p:nvSpPr>
          <p:cNvPr id="56" name="テキスト ボックス 55"/>
          <p:cNvSpPr txBox="1"/>
          <p:nvPr/>
        </p:nvSpPr>
        <p:spPr>
          <a:xfrm>
            <a:off x="5214510" y="6062099"/>
            <a:ext cx="1744643" cy="400110"/>
          </a:xfrm>
          <a:prstGeom prst="rect">
            <a:avLst/>
          </a:prstGeom>
          <a:noFill/>
        </p:spPr>
        <p:txBody>
          <a:bodyPr wrap="square" rtlCol="0">
            <a:spAutoFit/>
          </a:bodyPr>
          <a:lstStyle/>
          <a:p>
            <a:pPr algn="l"/>
            <a:r>
              <a:rPr kumimoji="1" lang="en-US" altLang="ja-JP" sz="1000" smtClean="0">
                <a:solidFill>
                  <a:schemeClr val="bg2"/>
                </a:solidFill>
              </a:rPr>
              <a:t>※</a:t>
            </a:r>
            <a:r>
              <a:rPr kumimoji="1" lang="ja-JP" altLang="en-US" sz="1000" smtClean="0">
                <a:solidFill>
                  <a:schemeClr val="bg2"/>
                </a:solidFill>
              </a:rPr>
              <a:t>賛助会員は利活用・普及委員会のみに参加</a:t>
            </a:r>
            <a:endParaRPr kumimoji="1" lang="ja-JP" altLang="en-US" sz="1000">
              <a:solidFill>
                <a:schemeClr val="bg2"/>
              </a:solidFill>
            </a:endParaRPr>
          </a:p>
        </p:txBody>
      </p:sp>
      <p:sp>
        <p:nvSpPr>
          <p:cNvPr id="57" name="テキスト ボックス 56"/>
          <p:cNvSpPr txBox="1"/>
          <p:nvPr/>
        </p:nvSpPr>
        <p:spPr>
          <a:xfrm>
            <a:off x="2350182" y="6357616"/>
            <a:ext cx="2943931" cy="246221"/>
          </a:xfrm>
          <a:prstGeom prst="rect">
            <a:avLst/>
          </a:prstGeom>
          <a:noFill/>
        </p:spPr>
        <p:txBody>
          <a:bodyPr wrap="square" rtlCol="0">
            <a:spAutoFit/>
          </a:bodyPr>
          <a:lstStyle/>
          <a:p>
            <a:pPr algn="l"/>
            <a:r>
              <a:rPr kumimoji="1" lang="en-US" altLang="ja-JP" sz="1000" smtClean="0">
                <a:solidFill>
                  <a:schemeClr val="bg2"/>
                </a:solidFill>
              </a:rPr>
              <a:t>※</a:t>
            </a:r>
            <a:r>
              <a:rPr kumimoji="1" lang="ja-JP" altLang="en-US" sz="1000" smtClean="0">
                <a:solidFill>
                  <a:schemeClr val="bg2"/>
                </a:solidFill>
              </a:rPr>
              <a:t>分科会は予定／委員会において設置を決定する</a:t>
            </a:r>
            <a:endParaRPr kumimoji="1" lang="ja-JP" altLang="en-US" sz="1000">
              <a:solidFill>
                <a:schemeClr val="bg2"/>
              </a:solidFill>
            </a:endParaRPr>
          </a:p>
        </p:txBody>
      </p:sp>
      <p:sp>
        <p:nvSpPr>
          <p:cNvPr id="58" name="テキスト ボックス 57"/>
          <p:cNvSpPr txBox="1"/>
          <p:nvPr/>
        </p:nvSpPr>
        <p:spPr>
          <a:xfrm>
            <a:off x="6833927" y="6357616"/>
            <a:ext cx="2943931" cy="246221"/>
          </a:xfrm>
          <a:prstGeom prst="rect">
            <a:avLst/>
          </a:prstGeom>
          <a:noFill/>
        </p:spPr>
        <p:txBody>
          <a:bodyPr wrap="square" rtlCol="0">
            <a:spAutoFit/>
          </a:bodyPr>
          <a:lstStyle/>
          <a:p>
            <a:pPr algn="l"/>
            <a:r>
              <a:rPr kumimoji="1" lang="en-US" altLang="ja-JP" sz="1000" smtClean="0">
                <a:solidFill>
                  <a:schemeClr val="bg2"/>
                </a:solidFill>
              </a:rPr>
              <a:t>※</a:t>
            </a:r>
            <a:r>
              <a:rPr kumimoji="1" lang="ja-JP" altLang="en-US" sz="1000" smtClean="0">
                <a:solidFill>
                  <a:schemeClr val="bg2"/>
                </a:solidFill>
              </a:rPr>
              <a:t>分科会は予定／委員会において設置を決定する</a:t>
            </a:r>
            <a:endParaRPr kumimoji="1" lang="ja-JP" altLang="en-US" sz="1000">
              <a:solidFill>
                <a:schemeClr val="bg2"/>
              </a:solidFill>
            </a:endParaRPr>
          </a:p>
        </p:txBody>
      </p:sp>
      <p:sp>
        <p:nvSpPr>
          <p:cNvPr id="59" name="角丸四角形 58"/>
          <p:cNvSpPr/>
          <p:nvPr/>
        </p:nvSpPr>
        <p:spPr bwMode="auto">
          <a:xfrm>
            <a:off x="4953000" y="5661248"/>
            <a:ext cx="2239537" cy="360040"/>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Tree>
    <p:extLst>
      <p:ext uri="{BB962C8B-B14F-4D97-AF65-F5344CB8AC3E}">
        <p14:creationId xmlns:p14="http://schemas.microsoft.com/office/powerpoint/2010/main" val="2092707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7642" y="304800"/>
            <a:ext cx="9389894" cy="581715"/>
          </a:xfrm>
        </p:spPr>
        <p:txBody>
          <a:bodyPr/>
          <a:lstStyle/>
          <a:p>
            <a:r>
              <a:rPr lang="ja-JP" altLang="en-US"/>
              <a:t>３</a:t>
            </a:r>
            <a:r>
              <a:rPr kumimoji="1" lang="ja-JP" altLang="en-US" smtClean="0"/>
              <a:t>．一般社団化による新たな組織体制へ</a:t>
            </a:r>
            <a:endParaRPr kumimoji="1" lang="ja-JP" altLang="en-US"/>
          </a:p>
        </p:txBody>
      </p:sp>
      <p:sp>
        <p:nvSpPr>
          <p:cNvPr id="3" name="コンテンツ プレースホルダー 2"/>
          <p:cNvSpPr>
            <a:spLocks noGrp="1"/>
          </p:cNvSpPr>
          <p:nvPr>
            <p:ph idx="1"/>
          </p:nvPr>
        </p:nvSpPr>
        <p:spPr>
          <a:xfrm>
            <a:off x="351414" y="1143000"/>
            <a:ext cx="9146415" cy="341783"/>
          </a:xfrm>
        </p:spPr>
        <p:txBody>
          <a:bodyPr/>
          <a:lstStyle/>
          <a:p>
            <a:r>
              <a:rPr lang="ja-JP" altLang="en-US" smtClean="0"/>
              <a:t>各委員会・分科会の概要</a:t>
            </a:r>
            <a:endParaRPr kumimoji="1" lang="ja-JP" altLang="en-US"/>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18</a:t>
            </a:fld>
            <a:endParaRPr lang="en-US" altLang="ja-JP"/>
          </a:p>
        </p:txBody>
      </p:sp>
      <p:graphicFrame>
        <p:nvGraphicFramePr>
          <p:cNvPr id="5" name="表 4"/>
          <p:cNvGraphicFramePr>
            <a:graphicFrameLocks noGrp="1"/>
          </p:cNvGraphicFramePr>
          <p:nvPr>
            <p:extLst>
              <p:ext uri="{D42A27DB-BD31-4B8C-83A1-F6EECF244321}">
                <p14:modId xmlns:p14="http://schemas.microsoft.com/office/powerpoint/2010/main" val="2668343842"/>
              </p:ext>
            </p:extLst>
          </p:nvPr>
        </p:nvGraphicFramePr>
        <p:xfrm>
          <a:off x="462278" y="1484784"/>
          <a:ext cx="9008292" cy="5059680"/>
        </p:xfrm>
        <a:graphic>
          <a:graphicData uri="http://schemas.openxmlformats.org/drawingml/2006/table">
            <a:tbl>
              <a:tblPr firstRow="1" bandRow="1">
                <a:tableStyleId>{5C22544A-7EE6-4342-B048-85BDC9FD1C3A}</a:tableStyleId>
              </a:tblPr>
              <a:tblGrid>
                <a:gridCol w="2411551"/>
                <a:gridCol w="6596741"/>
              </a:tblGrid>
              <a:tr h="219089">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委員会</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ミッション</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689475">
                <a:tc>
                  <a:txBody>
                    <a:bodyPr/>
                    <a:lstStyle/>
                    <a:p>
                      <a:pPr algn="l"/>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技術委員会</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285750" indent="-2857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外部仕様書及びオープンデータガイド（技術編）のブラッシュアップを行うとともに、情報連携基盤の運用を実施する。</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国際標準化の推進方法として、</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ITU-T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や</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W3C</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などへの参加・関与の在り方など、今後の進め方を検討する。</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その上で、これまで検討してきた成果なども活用し、国際標準化に向けた活動を開始する。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401283">
                <a:tc>
                  <a:txBody>
                    <a:bodyPr/>
                    <a:lstStyle/>
                    <a:p>
                      <a:pPr algn="l"/>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データガバナンス委員会</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smtClean="0">
                          <a:latin typeface="Meiryo UI" panose="020B0604030504040204" pitchFamily="50" charset="-128"/>
                          <a:ea typeface="Meiryo UI" panose="020B0604030504040204" pitchFamily="50" charset="-128"/>
                          <a:cs typeface="Meiryo UI" panose="020B0604030504040204" pitchFamily="50" charset="-128"/>
                        </a:rPr>
                        <a:t>オープンデータガイド</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（利用ルール編）のブラッシュアップを行う。</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自治体などがデータの公開を推進する上で、ルールが不明確な点（いわゆるグレーゾーン）についてあり方などを検討し、政府などに提言する。</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パーソナルデータに関する検討会や、大綱策定、個人情報保護法改正などの動きを把握しつつ、位置情報などプライバシー保護との関係が必ずしもルール化されていない点（グレーゾーン）について在り方を検討し、政府などに提言する。</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r>
              <a:tr h="401283">
                <a:tc>
                  <a:txBody>
                    <a:bodyPr/>
                    <a:lstStyle/>
                    <a:p>
                      <a:pPr algn="l"/>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利活用・普及委員会</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285750" indent="-2857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ウェブサイトによる情報発信や、シンポジウム、アプリコンテスト、アイデアソン／ハッカソン、勝手表彰等のイベントを行なうなど、オープンデータ等に関する普及・啓発活動を実施する。</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r>
              <a:tr h="554652">
                <a:tc>
                  <a:txBody>
                    <a:bodyPr/>
                    <a:lstStyle/>
                    <a:p>
                      <a:pPr algn="l"/>
                      <a:r>
                        <a:rPr kumimoji="1" lang="ja-JP" altLang="en-US" sz="14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２０２０オープンデータシティ</a:t>
                      </a:r>
                      <a:r>
                        <a:rPr kumimoji="1" lang="ja-JP" altLang="en-US" sz="1400" b="1"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推進委員会</a:t>
                      </a:r>
                      <a:endParaRPr kumimoji="1" lang="en-US" altLang="ja-JP" sz="14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285750" indent="-2857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オープンデータ・ビッグデータを活用した都市・地域のマネジメントや、それを実現するための</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ICT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先端技術の開発・導入など、２０２０年に向けた街づくりにおける</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ICT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ショーケースの整備に向けた検討を行う。</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そのために必要な、データ活用能力を持った人材の育成を行う。</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50128">
                <a:tc>
                  <a:txBody>
                    <a:bodyPr/>
                    <a:lstStyle/>
                    <a:p>
                      <a:pPr algn="ctr"/>
                      <a:r>
                        <a:rPr kumimoji="1" lang="ja-JP" altLang="en-US" sz="1400" b="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分科会</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solidFill>
                  </a:tcPr>
                </a:tc>
                <a:tc>
                  <a:txBody>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ミッション</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solidFill>
                  </a:tcPr>
                </a:tc>
              </a:tr>
              <a:tr h="372137">
                <a:tc>
                  <a:txBody>
                    <a:bodyPr/>
                    <a:lstStyle/>
                    <a:p>
                      <a:pPr algn="l"/>
                      <a:r>
                        <a:rPr kumimoji="1" lang="ja-JP" altLang="en-US" sz="1400" b="1"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自治体分科会</a:t>
                      </a:r>
                      <a:endParaRPr kumimoji="1" lang="en-US" altLang="ja-JP" sz="14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u="sng" smtClean="0">
                          <a:latin typeface="Meiryo UI" panose="020B0604030504040204" pitchFamily="50" charset="-128"/>
                          <a:ea typeface="Meiryo UI" panose="020B0604030504040204" pitchFamily="50" charset="-128"/>
                          <a:cs typeface="Meiryo UI" panose="020B0604030504040204" pitchFamily="50" charset="-128"/>
                        </a:rPr>
                        <a:t>データガバナンス委員会の下に設置。</a:t>
                      </a:r>
                      <a:endParaRPr kumimoji="1" lang="en-US" altLang="ja-JP" sz="1200" u="sng" dirty="0" smtClean="0">
                        <a:latin typeface="Meiryo UI" panose="020B0604030504040204" pitchFamily="50" charset="-128"/>
                        <a:ea typeface="Meiryo UI" panose="020B0604030504040204" pitchFamily="50" charset="-128"/>
                        <a:cs typeface="Meiryo UI" panose="020B0604030504040204" pitchFamily="50" charset="-128"/>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自治体などがデータの公開を推進する上で、ルールが不明確な点（いわゆるグレーゾーン）についてあり方などを検討し、政府などに提言する。</a:t>
                      </a:r>
                    </a:p>
                  </a:txBody>
                  <a:tcPr anchor="ctr"/>
                </a:tc>
              </a:tr>
              <a:tr h="372137">
                <a:tc>
                  <a:txBody>
                    <a:bodyPr/>
                    <a:lstStyle/>
                    <a:p>
                      <a:pPr algn="l"/>
                      <a:r>
                        <a:rPr kumimoji="1" lang="ja-JP" altLang="en-US" sz="14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データサイエンティスト資格</a:t>
                      </a:r>
                      <a:endParaRPr kumimoji="1" lang="en-US" altLang="ja-JP" sz="14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400" b="1"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検討分科会</a:t>
                      </a:r>
                      <a:endParaRPr kumimoji="1" lang="en-US" altLang="ja-JP" sz="1400" b="1"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285750" indent="-285750">
                        <a:buFont typeface="Arial" panose="020B0604020202020204" pitchFamily="34" charset="0"/>
                        <a:buChar char="•"/>
                      </a:pPr>
                      <a:r>
                        <a:rPr kumimoji="1"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オープンデータシティ推進委員会の下に設置。</a:t>
                      </a:r>
                      <a:endParaRPr kumimoji="1" lang="en-US" altLang="ja-JP" sz="1200" u="sng"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データ活用能力を持った人材を認定するための資格制度について検討を行う。</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Tree>
    <p:extLst>
      <p:ext uri="{BB962C8B-B14F-4D97-AF65-F5344CB8AC3E}">
        <p14:creationId xmlns:p14="http://schemas.microsoft.com/office/powerpoint/2010/main" val="2184261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１</a:t>
            </a:r>
            <a:r>
              <a:rPr lang="ja-JP" altLang="en-US" smtClean="0"/>
              <a:t>．オープンデータに関する活動の経緯</a:t>
            </a:r>
            <a:endParaRPr kumimoji="1" lang="ja-JP" altLang="en-US"/>
          </a:p>
        </p:txBody>
      </p:sp>
      <p:sp>
        <p:nvSpPr>
          <p:cNvPr id="3" name="コンテンツ プレースホルダー 2"/>
          <p:cNvSpPr>
            <a:spLocks noGrp="1"/>
          </p:cNvSpPr>
          <p:nvPr>
            <p:ph idx="1"/>
          </p:nvPr>
        </p:nvSpPr>
        <p:spPr>
          <a:xfrm>
            <a:off x="351414" y="1143001"/>
            <a:ext cx="9146415" cy="341784"/>
          </a:xfrm>
        </p:spPr>
        <p:txBody>
          <a:bodyPr/>
          <a:lstStyle/>
          <a:p>
            <a:r>
              <a:rPr kumimoji="1" lang="ja-JP" altLang="en-US" smtClean="0"/>
              <a:t>オープンデータ流通推進コンソーシアム（</a:t>
            </a:r>
            <a:r>
              <a:rPr kumimoji="1" lang="en-US" altLang="ja-JP" smtClean="0"/>
              <a:t>VLED</a:t>
            </a:r>
            <a:r>
              <a:rPr kumimoji="1" lang="ja-JP" altLang="en-US" smtClean="0"/>
              <a:t>前身組織）の概要</a:t>
            </a:r>
            <a:endParaRPr kumimoji="1" lang="ja-JP" altLang="en-US"/>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a:t>
            </a:fld>
            <a:endParaRPr lang="en-US" altLang="ja-JP"/>
          </a:p>
        </p:txBody>
      </p:sp>
      <p:sp>
        <p:nvSpPr>
          <p:cNvPr id="5" name="テキスト ボックス 4"/>
          <p:cNvSpPr txBox="1"/>
          <p:nvPr/>
        </p:nvSpPr>
        <p:spPr>
          <a:xfrm>
            <a:off x="344488" y="1484784"/>
            <a:ext cx="9289032" cy="2031325"/>
          </a:xfrm>
          <a:prstGeom prst="rect">
            <a:avLst/>
          </a:prstGeom>
          <a:noFill/>
          <a:ln>
            <a:noFill/>
          </a:ln>
        </p:spPr>
        <p:txBody>
          <a:bodyPr wrap="square" rtlCol="0">
            <a:spAutoFit/>
          </a:bodyPr>
          <a:lstStyle/>
          <a:p>
            <a:pPr marL="285750" indent="-285750" algn="l">
              <a:buFont typeface="Wingdings" panose="05000000000000000000" pitchFamily="2" charset="2"/>
              <a:buChar char="n"/>
            </a:pPr>
            <a:r>
              <a:rPr lang="en-US" altLang="ja-JP" smtClean="0">
                <a:solidFill>
                  <a:schemeClr val="bg2"/>
                </a:solidFill>
              </a:rPr>
              <a:t>2012</a:t>
            </a:r>
            <a:r>
              <a:rPr lang="ja-JP" altLang="en-US">
                <a:solidFill>
                  <a:schemeClr val="bg2"/>
                </a:solidFill>
              </a:rPr>
              <a:t>年</a:t>
            </a:r>
            <a:r>
              <a:rPr lang="en-US" altLang="ja-JP">
                <a:solidFill>
                  <a:schemeClr val="bg2"/>
                </a:solidFill>
              </a:rPr>
              <a:t>7</a:t>
            </a:r>
            <a:r>
              <a:rPr lang="ja-JP" altLang="en-US">
                <a:solidFill>
                  <a:schemeClr val="bg2"/>
                </a:solidFill>
              </a:rPr>
              <a:t>月、オープンデータの流通環境の整備推進を目的に、産官学共同で設立された団体</a:t>
            </a:r>
          </a:p>
          <a:p>
            <a:pPr marL="285750" indent="-285750" algn="l">
              <a:buFont typeface="Wingdings" panose="05000000000000000000" pitchFamily="2" charset="2"/>
              <a:buChar char="n"/>
            </a:pPr>
            <a:r>
              <a:rPr lang="ja-JP" altLang="en-US">
                <a:solidFill>
                  <a:schemeClr val="bg2"/>
                </a:solidFill>
              </a:rPr>
              <a:t>技術委員会、データガバナンス委員会、利活用・普及委員会の</a:t>
            </a:r>
            <a:r>
              <a:rPr lang="en-US" altLang="ja-JP">
                <a:solidFill>
                  <a:schemeClr val="bg2"/>
                </a:solidFill>
              </a:rPr>
              <a:t>3</a:t>
            </a:r>
            <a:r>
              <a:rPr lang="ja-JP" altLang="en-US">
                <a:solidFill>
                  <a:schemeClr val="bg2"/>
                </a:solidFill>
              </a:rPr>
              <a:t>つの委員会で、これまで</a:t>
            </a:r>
            <a:r>
              <a:rPr lang="en-US" altLang="ja-JP">
                <a:solidFill>
                  <a:schemeClr val="bg2"/>
                </a:solidFill>
              </a:rPr>
              <a:t>2</a:t>
            </a:r>
            <a:r>
              <a:rPr lang="ja-JP" altLang="en-US">
                <a:solidFill>
                  <a:schemeClr val="bg2"/>
                </a:solidFill>
              </a:rPr>
              <a:t>年間に渡ってオープンデータに関する課題解決に向けた活動を実施</a:t>
            </a:r>
          </a:p>
          <a:p>
            <a:pPr marL="285750" indent="-285750" algn="l">
              <a:buFont typeface="Wingdings" panose="05000000000000000000" pitchFamily="2" charset="2"/>
              <a:buChar char="n"/>
            </a:pPr>
            <a:r>
              <a:rPr lang="ja-JP" altLang="en-US">
                <a:solidFill>
                  <a:schemeClr val="bg2"/>
                </a:solidFill>
              </a:rPr>
              <a:t>各府省がオブザーバーとして参加し、特定の府省に偏らずに広く連携して活動を推進</a:t>
            </a:r>
          </a:p>
          <a:p>
            <a:pPr marL="622021" lvl="1" indent="-285750" algn="l">
              <a:buFont typeface="Wingdings" panose="05000000000000000000" pitchFamily="2" charset="2"/>
              <a:buChar char="Ø"/>
            </a:pPr>
            <a:r>
              <a:rPr lang="ja-JP" altLang="en-US" sz="1600">
                <a:solidFill>
                  <a:schemeClr val="bg2"/>
                </a:solidFill>
              </a:rPr>
              <a:t>委員会の検討成果を電子行政オープンデータ実務者会議にインプット</a:t>
            </a:r>
          </a:p>
          <a:p>
            <a:pPr marL="622021" lvl="1" indent="-285750" algn="l">
              <a:buFont typeface="Wingdings" panose="05000000000000000000" pitchFamily="2" charset="2"/>
              <a:buChar char="Ø"/>
            </a:pPr>
            <a:r>
              <a:rPr lang="ja-JP" altLang="en-US" sz="1600">
                <a:solidFill>
                  <a:schemeClr val="bg2"/>
                </a:solidFill>
              </a:rPr>
              <a:t>シンポジウムやコンテスト等の各種活動で共催</a:t>
            </a:r>
          </a:p>
          <a:p>
            <a:pPr marL="285750" indent="-285750" algn="l">
              <a:buFont typeface="Wingdings" panose="05000000000000000000" pitchFamily="2" charset="2"/>
              <a:buChar char="n"/>
            </a:pPr>
            <a:r>
              <a:rPr lang="ja-JP" altLang="en-US">
                <a:solidFill>
                  <a:schemeClr val="bg2"/>
                </a:solidFill>
              </a:rPr>
              <a:t>法人会員</a:t>
            </a:r>
            <a:r>
              <a:rPr lang="en-US" altLang="ja-JP">
                <a:solidFill>
                  <a:schemeClr val="bg2"/>
                </a:solidFill>
              </a:rPr>
              <a:t>174</a:t>
            </a:r>
            <a:r>
              <a:rPr lang="ja-JP" altLang="en-US">
                <a:solidFill>
                  <a:schemeClr val="bg2"/>
                </a:solidFill>
              </a:rPr>
              <a:t>団体、自治体会員</a:t>
            </a:r>
            <a:r>
              <a:rPr lang="en-US" altLang="ja-JP">
                <a:solidFill>
                  <a:schemeClr val="bg2"/>
                </a:solidFill>
              </a:rPr>
              <a:t>19</a:t>
            </a:r>
            <a:r>
              <a:rPr lang="ja-JP" altLang="en-US">
                <a:solidFill>
                  <a:schemeClr val="bg2"/>
                </a:solidFill>
              </a:rPr>
              <a:t>団体、有識者会員</a:t>
            </a:r>
            <a:r>
              <a:rPr lang="en-US" altLang="ja-JP">
                <a:solidFill>
                  <a:schemeClr val="bg2"/>
                </a:solidFill>
              </a:rPr>
              <a:t>5</a:t>
            </a:r>
            <a:r>
              <a:rPr lang="ja-JP" altLang="en-US">
                <a:solidFill>
                  <a:schemeClr val="bg2"/>
                </a:solidFill>
              </a:rPr>
              <a:t>名（</a:t>
            </a:r>
            <a:r>
              <a:rPr lang="en-US" altLang="ja-JP">
                <a:solidFill>
                  <a:schemeClr val="bg2"/>
                </a:solidFill>
              </a:rPr>
              <a:t>2014</a:t>
            </a:r>
            <a:r>
              <a:rPr lang="ja-JP" altLang="en-US">
                <a:solidFill>
                  <a:schemeClr val="bg2"/>
                </a:solidFill>
              </a:rPr>
              <a:t>年</a:t>
            </a:r>
            <a:r>
              <a:rPr lang="en-US" altLang="ja-JP">
                <a:solidFill>
                  <a:schemeClr val="bg2"/>
                </a:solidFill>
              </a:rPr>
              <a:t>8</a:t>
            </a:r>
            <a:r>
              <a:rPr lang="ja-JP" altLang="en-US">
                <a:solidFill>
                  <a:schemeClr val="bg2"/>
                </a:solidFill>
              </a:rPr>
              <a:t>月</a:t>
            </a:r>
            <a:r>
              <a:rPr lang="en-US" altLang="ja-JP">
                <a:solidFill>
                  <a:schemeClr val="bg2"/>
                </a:solidFill>
              </a:rPr>
              <a:t>20</a:t>
            </a:r>
            <a:r>
              <a:rPr lang="ja-JP" altLang="en-US">
                <a:solidFill>
                  <a:schemeClr val="bg2"/>
                </a:solidFill>
              </a:rPr>
              <a:t>日現在</a:t>
            </a:r>
            <a:r>
              <a:rPr lang="ja-JP" altLang="en-US" smtClean="0">
                <a:solidFill>
                  <a:schemeClr val="bg2"/>
                </a:solidFill>
              </a:rPr>
              <a:t>）</a:t>
            </a:r>
            <a:endParaRPr lang="ja-JP" altLang="en-US">
              <a:solidFill>
                <a:schemeClr val="bg2"/>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528" y="3653902"/>
            <a:ext cx="3414771" cy="2065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表 6"/>
          <p:cNvGraphicFramePr>
            <a:graphicFrameLocks noGrp="1"/>
          </p:cNvGraphicFramePr>
          <p:nvPr>
            <p:extLst>
              <p:ext uri="{D42A27DB-BD31-4B8C-83A1-F6EECF244321}">
                <p14:modId xmlns:p14="http://schemas.microsoft.com/office/powerpoint/2010/main" val="2935016628"/>
              </p:ext>
            </p:extLst>
          </p:nvPr>
        </p:nvGraphicFramePr>
        <p:xfrm>
          <a:off x="4376936" y="3645024"/>
          <a:ext cx="5270089" cy="2651760"/>
        </p:xfrm>
        <a:graphic>
          <a:graphicData uri="http://schemas.openxmlformats.org/drawingml/2006/table">
            <a:tbl>
              <a:tblPr firstRow="1" bandRow="1">
                <a:tableStyleId>{5940675A-B579-460E-94D1-54222C63F5DA}</a:tableStyleId>
              </a:tblPr>
              <a:tblGrid>
                <a:gridCol w="1065320"/>
                <a:gridCol w="4204769"/>
              </a:tblGrid>
              <a:tr h="187375">
                <a:tc>
                  <a:txBody>
                    <a:bodyPr/>
                    <a:lstStyle/>
                    <a:p>
                      <a:r>
                        <a:rPr kumimoji="1" lang="ja-JP" altLang="en-US" sz="1200" smtClean="0">
                          <a:solidFill>
                            <a:schemeClr val="bg2"/>
                          </a:solidFill>
                          <a:latin typeface="ＭＳ Ｐゴシック" panose="020B0600070205080204" pitchFamily="50" charset="-128"/>
                          <a:ea typeface="ＭＳ Ｐゴシック" panose="020B0600070205080204" pitchFamily="50" charset="-128"/>
                        </a:rPr>
                        <a:t>会長</a:t>
                      </a:r>
                      <a:endParaRPr kumimoji="1" lang="ja-JP" altLang="en-US" sz="1200">
                        <a:solidFill>
                          <a:schemeClr val="bg2"/>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r>
                        <a:rPr kumimoji="1" lang="zh-TW" altLang="en-US" sz="1200" smtClean="0">
                          <a:solidFill>
                            <a:schemeClr val="bg2"/>
                          </a:solidFill>
                          <a:latin typeface="ＭＳ Ｐゴシック" panose="020B0600070205080204" pitchFamily="50" charset="-128"/>
                          <a:ea typeface="ＭＳ Ｐゴシック" panose="020B0600070205080204" pitchFamily="50" charset="-128"/>
                        </a:rPr>
                        <a:t>小宮山 宏（三菱総合研究所理事長）</a:t>
                      </a:r>
                      <a:endParaRPr kumimoji="1" lang="ja-JP" altLang="en-US" sz="1200">
                        <a:solidFill>
                          <a:schemeClr val="bg2"/>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r h="187375">
                <a:tc>
                  <a:txBody>
                    <a:bodyPr/>
                    <a:lstStyle/>
                    <a:p>
                      <a:r>
                        <a:rPr kumimoji="1" lang="ja-JP" altLang="en-US" sz="1200" smtClean="0">
                          <a:solidFill>
                            <a:schemeClr val="bg2"/>
                          </a:solidFill>
                          <a:latin typeface="ＭＳ Ｐゴシック" panose="020B0600070205080204" pitchFamily="50" charset="-128"/>
                          <a:ea typeface="ＭＳ Ｐゴシック" panose="020B0600070205080204" pitchFamily="50" charset="-128"/>
                        </a:rPr>
                        <a:t>顧問</a:t>
                      </a:r>
                      <a:endParaRPr kumimoji="1" lang="ja-JP" altLang="en-US" sz="1200">
                        <a:solidFill>
                          <a:schemeClr val="bg2"/>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r>
                        <a:rPr kumimoji="1" lang="ja-JP" altLang="en-US" sz="1200" smtClean="0">
                          <a:solidFill>
                            <a:schemeClr val="bg2"/>
                          </a:solidFill>
                          <a:latin typeface="ＭＳ Ｐゴシック" panose="020B0600070205080204" pitchFamily="50" charset="-128"/>
                          <a:ea typeface="ＭＳ Ｐゴシック" panose="020B0600070205080204" pitchFamily="50" charset="-128"/>
                        </a:rPr>
                        <a:t>坂村 健（東京大学大学院情報学環教授）</a:t>
                      </a:r>
                    </a:p>
                    <a:p>
                      <a:r>
                        <a:rPr kumimoji="1" lang="ja-JP" altLang="en-US" sz="1200" smtClean="0">
                          <a:solidFill>
                            <a:schemeClr val="bg2"/>
                          </a:solidFill>
                          <a:latin typeface="ＭＳ Ｐゴシック" panose="020B0600070205080204" pitchFamily="50" charset="-128"/>
                          <a:ea typeface="ＭＳ Ｐゴシック" panose="020B0600070205080204" pitchFamily="50" charset="-128"/>
                        </a:rPr>
                        <a:t>徳田 英幸（慶應義塾大学大学院政策・メディア研究科委員長）</a:t>
                      </a:r>
                    </a:p>
                    <a:p>
                      <a:r>
                        <a:rPr kumimoji="1" lang="ja-JP" altLang="en-US" sz="1200" smtClean="0">
                          <a:solidFill>
                            <a:schemeClr val="bg2"/>
                          </a:solidFill>
                          <a:latin typeface="ＭＳ Ｐゴシック" panose="020B0600070205080204" pitchFamily="50" charset="-128"/>
                          <a:ea typeface="ＭＳ Ｐゴシック" panose="020B0600070205080204" pitchFamily="50" charset="-128"/>
                        </a:rPr>
                        <a:t>村井 純（慶應義塾大学環境情報学部長）</a:t>
                      </a:r>
                    </a:p>
                    <a:p>
                      <a:r>
                        <a:rPr kumimoji="1" lang="ja-JP" altLang="en-US" sz="1200" smtClean="0">
                          <a:solidFill>
                            <a:schemeClr val="bg2"/>
                          </a:solidFill>
                          <a:latin typeface="ＭＳ Ｐゴシック" panose="020B0600070205080204" pitchFamily="50" charset="-128"/>
                          <a:ea typeface="ＭＳ Ｐゴシック" panose="020B0600070205080204" pitchFamily="50" charset="-128"/>
                        </a:rPr>
                        <a:t>内山田 竹志（日本経済団体連合会副会長・情報通信委員長）</a:t>
                      </a:r>
                      <a:endParaRPr kumimoji="1" lang="ja-JP" altLang="en-US" sz="1200">
                        <a:solidFill>
                          <a:schemeClr val="bg2"/>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r h="187375">
                <a:tc>
                  <a:txBody>
                    <a:bodyPr/>
                    <a:lstStyle/>
                    <a:p>
                      <a:r>
                        <a:rPr kumimoji="1" lang="ja-JP" altLang="en-US" sz="1200" smtClean="0">
                          <a:solidFill>
                            <a:schemeClr val="bg2"/>
                          </a:solidFill>
                          <a:latin typeface="ＭＳ Ｐゴシック" panose="020B0600070205080204" pitchFamily="50" charset="-128"/>
                          <a:ea typeface="ＭＳ Ｐゴシック" panose="020B0600070205080204" pitchFamily="50" charset="-128"/>
                        </a:rPr>
                        <a:t>理事</a:t>
                      </a:r>
                      <a:endParaRPr kumimoji="1" lang="ja-JP" altLang="en-US" sz="1200">
                        <a:solidFill>
                          <a:schemeClr val="bg2"/>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r>
                        <a:rPr kumimoji="1" lang="ja-JP" altLang="en-US" sz="1200" smtClean="0">
                          <a:solidFill>
                            <a:schemeClr val="bg2"/>
                          </a:solidFill>
                          <a:latin typeface="ＭＳ Ｐゴシック" panose="020B0600070205080204" pitchFamily="50" charset="-128"/>
                          <a:ea typeface="ＭＳ Ｐゴシック" panose="020B0600070205080204" pitchFamily="50" charset="-128"/>
                        </a:rPr>
                        <a:t>井上 由里子（一橋大学大学院国際企業戦略研究科教授）</a:t>
                      </a:r>
                    </a:p>
                    <a:p>
                      <a:r>
                        <a:rPr kumimoji="1" lang="ja-JP" altLang="en-US" sz="1200" smtClean="0">
                          <a:solidFill>
                            <a:schemeClr val="bg2"/>
                          </a:solidFill>
                          <a:latin typeface="ＭＳ Ｐゴシック" panose="020B0600070205080204" pitchFamily="50" charset="-128"/>
                          <a:ea typeface="ＭＳ Ｐゴシック" panose="020B0600070205080204" pitchFamily="50" charset="-128"/>
                        </a:rPr>
                        <a:t>越塚 登（東京大学大学院情報学環教授）</a:t>
                      </a:r>
                    </a:p>
                    <a:p>
                      <a:r>
                        <a:rPr kumimoji="1" lang="ja-JP" altLang="en-US" sz="1200" smtClean="0">
                          <a:solidFill>
                            <a:schemeClr val="bg2"/>
                          </a:solidFill>
                          <a:latin typeface="ＭＳ Ｐゴシック" panose="020B0600070205080204" pitchFamily="50" charset="-128"/>
                          <a:ea typeface="ＭＳ Ｐゴシック" panose="020B0600070205080204" pitchFamily="50" charset="-128"/>
                        </a:rPr>
                        <a:t>中村 伊知哉（慶應義塾大学メディアデザイン研究科教授）</a:t>
                      </a:r>
                      <a:endParaRPr kumimoji="1" lang="ja-JP" altLang="en-US" sz="1200">
                        <a:solidFill>
                          <a:schemeClr val="bg2"/>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r h="187375">
                <a:tc>
                  <a:txBody>
                    <a:bodyPr/>
                    <a:lstStyle/>
                    <a:p>
                      <a:r>
                        <a:rPr kumimoji="1" lang="ja-JP" altLang="en-US" sz="1200" smtClean="0">
                          <a:solidFill>
                            <a:schemeClr val="bg2"/>
                          </a:solidFill>
                          <a:latin typeface="ＭＳ Ｐゴシック" panose="020B0600070205080204" pitchFamily="50" charset="-128"/>
                          <a:ea typeface="ＭＳ Ｐゴシック" panose="020B0600070205080204" pitchFamily="50" charset="-128"/>
                        </a:rPr>
                        <a:t>オブザーバー</a:t>
                      </a:r>
                      <a:endParaRPr kumimoji="1" lang="ja-JP" altLang="en-US" sz="1200">
                        <a:solidFill>
                          <a:schemeClr val="bg2"/>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r>
                        <a:rPr kumimoji="1" lang="ja-JP" altLang="en-US" sz="1200" smtClean="0">
                          <a:solidFill>
                            <a:schemeClr val="bg2"/>
                          </a:solidFill>
                          <a:latin typeface="ＭＳ Ｐゴシック" panose="020B0600070205080204" pitchFamily="50" charset="-128"/>
                          <a:ea typeface="ＭＳ Ｐゴシック" panose="020B0600070205080204" pitchFamily="50" charset="-128"/>
                        </a:rPr>
                        <a:t>総務省、内閣官房、経済産業省、農林水産省、国土交通省、</a:t>
                      </a:r>
                      <a:endParaRPr kumimoji="1" lang="en-US" altLang="ja-JP" sz="1200" smtClean="0">
                        <a:solidFill>
                          <a:schemeClr val="bg2"/>
                        </a:solidFill>
                        <a:latin typeface="ＭＳ Ｐゴシック" panose="020B0600070205080204" pitchFamily="50" charset="-128"/>
                        <a:ea typeface="ＭＳ Ｐゴシック" panose="020B0600070205080204" pitchFamily="50" charset="-128"/>
                      </a:endParaRPr>
                    </a:p>
                    <a:p>
                      <a:r>
                        <a:rPr kumimoji="1" lang="ja-JP" altLang="en-US" sz="1200" smtClean="0">
                          <a:solidFill>
                            <a:schemeClr val="bg2"/>
                          </a:solidFill>
                          <a:latin typeface="ＭＳ Ｐゴシック" panose="020B0600070205080204" pitchFamily="50" charset="-128"/>
                          <a:ea typeface="ＭＳ Ｐゴシック" panose="020B0600070205080204" pitchFamily="50" charset="-128"/>
                        </a:rPr>
                        <a:t>日本経済団体連合会、</a:t>
                      </a:r>
                      <a:r>
                        <a:rPr kumimoji="1" lang="en-US" altLang="ja-JP" sz="1200" smtClean="0">
                          <a:solidFill>
                            <a:schemeClr val="bg2"/>
                          </a:solidFill>
                          <a:latin typeface="ＭＳ Ｐゴシック" panose="020B0600070205080204" pitchFamily="50" charset="-128"/>
                          <a:ea typeface="ＭＳ Ｐゴシック" panose="020B0600070205080204" pitchFamily="50" charset="-128"/>
                        </a:rPr>
                        <a:t>ASP</a:t>
                      </a:r>
                      <a:r>
                        <a:rPr kumimoji="1" lang="ja-JP" altLang="en-US" sz="1200" smtClean="0">
                          <a:solidFill>
                            <a:schemeClr val="bg2"/>
                          </a:solidFill>
                          <a:latin typeface="ＭＳ Ｐゴシック" panose="020B0600070205080204" pitchFamily="50" charset="-128"/>
                          <a:ea typeface="ＭＳ Ｐゴシック" panose="020B0600070205080204" pitchFamily="50" charset="-128"/>
                        </a:rPr>
                        <a:t>・</a:t>
                      </a:r>
                      <a:r>
                        <a:rPr kumimoji="1" lang="en-US" altLang="ja-JP" sz="1200" smtClean="0">
                          <a:solidFill>
                            <a:schemeClr val="bg2"/>
                          </a:solidFill>
                          <a:latin typeface="ＭＳ Ｐゴシック" panose="020B0600070205080204" pitchFamily="50" charset="-128"/>
                          <a:ea typeface="ＭＳ Ｐゴシック" panose="020B0600070205080204" pitchFamily="50" charset="-128"/>
                        </a:rPr>
                        <a:t>SaaS</a:t>
                      </a:r>
                      <a:r>
                        <a:rPr kumimoji="1" lang="ja-JP" altLang="en-US" sz="1200" smtClean="0">
                          <a:solidFill>
                            <a:schemeClr val="bg2"/>
                          </a:solidFill>
                          <a:latin typeface="ＭＳ Ｐゴシック" panose="020B0600070205080204" pitchFamily="50" charset="-128"/>
                          <a:ea typeface="ＭＳ Ｐゴシック" panose="020B0600070205080204" pitchFamily="50" charset="-128"/>
                        </a:rPr>
                        <a:t>・クラウド コンソーシアム、</a:t>
                      </a:r>
                      <a:endParaRPr kumimoji="1" lang="en-US" altLang="ja-JP" sz="1200" smtClean="0">
                        <a:solidFill>
                          <a:schemeClr val="bg2"/>
                        </a:solidFill>
                        <a:latin typeface="ＭＳ Ｐゴシック" panose="020B0600070205080204" pitchFamily="50" charset="-128"/>
                        <a:ea typeface="ＭＳ Ｐゴシック" panose="020B0600070205080204" pitchFamily="50" charset="-128"/>
                      </a:endParaRPr>
                    </a:p>
                    <a:p>
                      <a:r>
                        <a:rPr kumimoji="1" lang="ja-JP" altLang="en-US" sz="1200" smtClean="0">
                          <a:solidFill>
                            <a:schemeClr val="bg2"/>
                          </a:solidFill>
                          <a:latin typeface="ＭＳ Ｐゴシック" panose="020B0600070205080204" pitchFamily="50" charset="-128"/>
                          <a:ea typeface="ＭＳ Ｐゴシック" panose="020B0600070205080204" pitchFamily="50" charset="-128"/>
                        </a:rPr>
                        <a:t>国立国会図書館 等</a:t>
                      </a:r>
                      <a:endParaRPr kumimoji="1" lang="ja-JP" altLang="en-US" sz="1200">
                        <a:solidFill>
                          <a:schemeClr val="bg2"/>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r h="187375">
                <a:tc>
                  <a:txBody>
                    <a:bodyPr/>
                    <a:lstStyle/>
                    <a:p>
                      <a:r>
                        <a:rPr kumimoji="1" lang="ja-JP" altLang="en-US" sz="1200" smtClean="0">
                          <a:solidFill>
                            <a:schemeClr val="bg2"/>
                          </a:solidFill>
                          <a:latin typeface="ＭＳ Ｐゴシック" panose="020B0600070205080204" pitchFamily="50" charset="-128"/>
                          <a:ea typeface="ＭＳ Ｐゴシック" panose="020B0600070205080204" pitchFamily="50" charset="-128"/>
                        </a:rPr>
                        <a:t>事務局</a:t>
                      </a:r>
                      <a:endParaRPr kumimoji="1" lang="ja-JP" altLang="en-US" sz="1200">
                        <a:solidFill>
                          <a:schemeClr val="bg2"/>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r>
                        <a:rPr kumimoji="1" lang="ja-JP" altLang="en-US" sz="1200" smtClean="0">
                          <a:solidFill>
                            <a:schemeClr val="bg2"/>
                          </a:solidFill>
                          <a:latin typeface="ＭＳ Ｐゴシック" panose="020B0600070205080204" pitchFamily="50" charset="-128"/>
                          <a:ea typeface="ＭＳ Ｐゴシック" panose="020B0600070205080204" pitchFamily="50" charset="-128"/>
                        </a:rPr>
                        <a:t>三菱総合研究所</a:t>
                      </a:r>
                      <a:endParaRPr kumimoji="1" lang="ja-JP" altLang="en-US" sz="1200">
                        <a:solidFill>
                          <a:schemeClr val="bg2"/>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4835459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４</a:t>
            </a:r>
            <a:r>
              <a:rPr kumimoji="1" lang="ja-JP" altLang="en-US" smtClean="0"/>
              <a:t>．各委員会の今年度活動予定</a:t>
            </a:r>
            <a:endParaRPr kumimoji="1" lang="ja-JP" altLang="en-US"/>
          </a:p>
        </p:txBody>
      </p:sp>
      <p:sp>
        <p:nvSpPr>
          <p:cNvPr id="3" name="コンテンツ プレースホルダー 2"/>
          <p:cNvSpPr>
            <a:spLocks noGrp="1"/>
          </p:cNvSpPr>
          <p:nvPr>
            <p:ph idx="1"/>
          </p:nvPr>
        </p:nvSpPr>
        <p:spPr/>
        <p:txBody>
          <a:bodyPr/>
          <a:lstStyle/>
          <a:p>
            <a:r>
              <a:rPr kumimoji="1" lang="ja-JP" altLang="en-US" smtClean="0"/>
              <a:t>技術委員会</a:t>
            </a:r>
            <a:endParaRPr kumimoji="1" lang="ja-JP" altLang="en-US"/>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19</a:t>
            </a:fld>
            <a:endParaRPr lang="en-US" altLang="ja-JP"/>
          </a:p>
        </p:txBody>
      </p:sp>
      <p:graphicFrame>
        <p:nvGraphicFramePr>
          <p:cNvPr id="7" name="表 6"/>
          <p:cNvGraphicFramePr>
            <a:graphicFrameLocks noGrp="1"/>
          </p:cNvGraphicFramePr>
          <p:nvPr>
            <p:extLst>
              <p:ext uri="{D42A27DB-BD31-4B8C-83A1-F6EECF244321}">
                <p14:modId xmlns:p14="http://schemas.microsoft.com/office/powerpoint/2010/main" val="3337156268"/>
              </p:ext>
            </p:extLst>
          </p:nvPr>
        </p:nvGraphicFramePr>
        <p:xfrm>
          <a:off x="704528" y="1628798"/>
          <a:ext cx="8568952" cy="4392489"/>
        </p:xfrm>
        <a:graphic>
          <a:graphicData uri="http://schemas.openxmlformats.org/drawingml/2006/table">
            <a:tbl>
              <a:tblPr firstRow="1" bandRow="1">
                <a:tableStyleId>{21E4AEA4-8DFA-4A89-87EB-49C32662AFE0}</a:tableStyleId>
              </a:tblPr>
              <a:tblGrid>
                <a:gridCol w="2124834"/>
                <a:gridCol w="6444118"/>
              </a:tblGrid>
              <a:tr h="423837">
                <a:tc>
                  <a:txBody>
                    <a:bodyPr/>
                    <a:lstStyle/>
                    <a:p>
                      <a:pPr algn="ctr"/>
                      <a:r>
                        <a:rPr kumimoji="1" lang="ja-JP" altLang="en-US" sz="1600" smtClean="0"/>
                        <a:t>日程</a:t>
                      </a:r>
                      <a:endParaRPr kumimoji="1" lang="ja-JP" altLang="en-US" sz="1600" dirty="0"/>
                    </a:p>
                  </a:txBody>
                  <a:tcPr>
                    <a:solidFill>
                      <a:schemeClr val="accent1"/>
                    </a:solidFill>
                  </a:tcPr>
                </a:tc>
                <a:tc>
                  <a:txBody>
                    <a:bodyPr/>
                    <a:lstStyle/>
                    <a:p>
                      <a:pPr algn="ctr"/>
                      <a:r>
                        <a:rPr kumimoji="1" lang="ja-JP" altLang="en-US" sz="1600" smtClean="0"/>
                        <a:t>検討事項</a:t>
                      </a:r>
                      <a:endParaRPr kumimoji="1" lang="ja-JP" altLang="en-US" sz="1600" dirty="0"/>
                    </a:p>
                  </a:txBody>
                  <a:tcPr>
                    <a:solidFill>
                      <a:schemeClr val="accent1"/>
                    </a:solidFill>
                  </a:tcPr>
                </a:tc>
              </a:tr>
              <a:tr h="655020">
                <a:tc>
                  <a:txBody>
                    <a:bodyPr/>
                    <a:lstStyle/>
                    <a:p>
                      <a:pPr algn="ctr"/>
                      <a:r>
                        <a:rPr kumimoji="1" lang="ja-JP" altLang="en-US" sz="1400" dirty="0" smtClean="0">
                          <a:solidFill>
                            <a:schemeClr val="tx1"/>
                          </a:solidFill>
                        </a:rPr>
                        <a:t>第</a:t>
                      </a:r>
                      <a:r>
                        <a:rPr kumimoji="1" lang="en-US" altLang="ja-JP" sz="1400" dirty="0" smtClean="0">
                          <a:solidFill>
                            <a:schemeClr val="tx1"/>
                          </a:solidFill>
                        </a:rPr>
                        <a:t>1</a:t>
                      </a:r>
                      <a:r>
                        <a:rPr kumimoji="1" lang="ja-JP" altLang="en-US" sz="1400" dirty="0" smtClean="0">
                          <a:solidFill>
                            <a:schemeClr val="tx1"/>
                          </a:solidFill>
                        </a:rPr>
                        <a:t>回</a:t>
                      </a:r>
                      <a:endParaRPr kumimoji="1" lang="en-US" altLang="ja-JP" sz="1400" dirty="0" smtClean="0">
                        <a:solidFill>
                          <a:schemeClr val="tx1"/>
                        </a:solidFill>
                      </a:endParaRPr>
                    </a:p>
                    <a:p>
                      <a:pPr algn="ctr"/>
                      <a:r>
                        <a:rPr kumimoji="1" lang="en-US" altLang="ja-JP" sz="1400" smtClean="0">
                          <a:solidFill>
                            <a:schemeClr val="tx1"/>
                          </a:solidFill>
                        </a:rPr>
                        <a:t>2014-12-24</a:t>
                      </a:r>
                      <a:endParaRPr kumimoji="1" lang="ja-JP" altLang="en-US" sz="1400" dirty="0">
                        <a:solidFill>
                          <a:schemeClr val="tx1"/>
                        </a:solidFill>
                      </a:endParaRPr>
                    </a:p>
                  </a:txBody>
                  <a:tcPr anchor="ctr">
                    <a:solidFill>
                      <a:schemeClr val="accent1"/>
                    </a:solidFill>
                  </a:tcPr>
                </a:tc>
                <a:tc>
                  <a:txBody>
                    <a:bodyPr/>
                    <a:lstStyle/>
                    <a:p>
                      <a:pPr marL="342900" indent="-342900" algn="l">
                        <a:buFont typeface="Arial" panose="020B0604020202020204" pitchFamily="34" charset="0"/>
                        <a:buChar char="•"/>
                      </a:pPr>
                      <a:r>
                        <a:rPr kumimoji="1" lang="ja-JP" altLang="en-US" sz="1400" smtClean="0"/>
                        <a:t>基本方針の確認</a:t>
                      </a:r>
                      <a:endParaRPr kumimoji="1" lang="en-US" altLang="ja-JP" sz="1400" smtClean="0"/>
                    </a:p>
                    <a:p>
                      <a:pPr marL="342900" indent="-342900" algn="l">
                        <a:buFont typeface="Arial" panose="020B0604020202020204" pitchFamily="34" charset="0"/>
                        <a:buChar char="•"/>
                      </a:pPr>
                      <a:r>
                        <a:rPr kumimoji="1" lang="ja-JP" altLang="en-US" sz="1400" smtClean="0"/>
                        <a:t>支援ツールの紹介</a:t>
                      </a:r>
                      <a:endParaRPr kumimoji="1" lang="ja-JP" altLang="en-US" sz="1400" dirty="0" smtClean="0"/>
                    </a:p>
                  </a:txBody>
                  <a:tcPr anchor="ctr">
                    <a:solidFill>
                      <a:srgbClr val="D0D8E8"/>
                    </a:solidFill>
                  </a:tcPr>
                </a:tc>
              </a:tr>
              <a:tr h="655020">
                <a:tc>
                  <a:txBody>
                    <a:bodyPr/>
                    <a:lstStyle/>
                    <a:p>
                      <a:pPr algn="ctr"/>
                      <a:r>
                        <a:rPr kumimoji="1" lang="ja-JP" altLang="en-US" sz="1400" dirty="0" smtClean="0">
                          <a:solidFill>
                            <a:schemeClr val="tx1"/>
                          </a:solidFill>
                        </a:rPr>
                        <a:t>第</a:t>
                      </a:r>
                      <a:r>
                        <a:rPr kumimoji="1" lang="en-US" altLang="ja-JP" sz="1400" smtClean="0">
                          <a:solidFill>
                            <a:schemeClr val="tx1"/>
                          </a:solidFill>
                        </a:rPr>
                        <a:t>2</a:t>
                      </a:r>
                      <a:r>
                        <a:rPr kumimoji="1" lang="ja-JP" altLang="en-US" sz="1400" smtClean="0">
                          <a:solidFill>
                            <a:schemeClr val="tx1"/>
                          </a:solidFill>
                        </a:rPr>
                        <a:t>回</a:t>
                      </a:r>
                      <a:endParaRPr kumimoji="1" lang="en-US" altLang="ja-JP" sz="1400" smtClean="0">
                        <a:solidFill>
                          <a:schemeClr val="tx1"/>
                        </a:solidFill>
                      </a:endParaRPr>
                    </a:p>
                    <a:p>
                      <a:pPr algn="ctr"/>
                      <a:r>
                        <a:rPr kumimoji="1" lang="en-US" altLang="ja-JP" sz="1400" smtClean="0">
                          <a:solidFill>
                            <a:schemeClr val="tx1"/>
                          </a:solidFill>
                        </a:rPr>
                        <a:t>2015-2-10</a:t>
                      </a:r>
                      <a:endParaRPr kumimoji="1" lang="ja-JP" altLang="en-US" sz="1400" dirty="0">
                        <a:solidFill>
                          <a:schemeClr val="tx1"/>
                        </a:solidFill>
                      </a:endParaRPr>
                    </a:p>
                  </a:txBody>
                  <a:tcPr anchor="ctr">
                    <a:solidFill>
                      <a:schemeClr val="accent1"/>
                    </a:solidFill>
                  </a:tcPr>
                </a:tc>
                <a:tc>
                  <a:txBody>
                    <a:bodyPr/>
                    <a:lstStyle/>
                    <a:p>
                      <a:pPr marL="342900" indent="-342900" algn="l">
                        <a:buFont typeface="Arial" panose="020B0604020202020204" pitchFamily="34" charset="0"/>
                        <a:buChar char="•"/>
                      </a:pPr>
                      <a:r>
                        <a:rPr kumimoji="1" lang="ja-JP" altLang="en-US" sz="1400" smtClean="0"/>
                        <a:t>オープンデータガイドの修正案検討</a:t>
                      </a:r>
                      <a:endParaRPr kumimoji="1" lang="en-US" altLang="ja-JP" sz="1400" smtClean="0"/>
                    </a:p>
                    <a:p>
                      <a:pPr marL="342900" indent="-342900" algn="l">
                        <a:buFont typeface="Arial" panose="020B0604020202020204" pitchFamily="34" charset="0"/>
                        <a:buChar char="•"/>
                      </a:pPr>
                      <a:r>
                        <a:rPr kumimoji="1" lang="en-US" altLang="ja-JP" sz="1400" smtClean="0"/>
                        <a:t>API</a:t>
                      </a:r>
                      <a:r>
                        <a:rPr kumimoji="1" lang="ja-JP" altLang="en-US" sz="1400" smtClean="0"/>
                        <a:t>ガイド案件等</a:t>
                      </a:r>
                      <a:endParaRPr kumimoji="1" lang="en-US" altLang="ja-JP" sz="1400" dirty="0" smtClean="0"/>
                    </a:p>
                  </a:txBody>
                  <a:tcPr anchor="ctr">
                    <a:solidFill>
                      <a:srgbClr val="E9EDF4"/>
                    </a:solidFill>
                  </a:tcPr>
                </a:tc>
              </a:tr>
              <a:tr h="1194449">
                <a:tc>
                  <a:txBody>
                    <a:bodyPr/>
                    <a:lstStyle/>
                    <a:p>
                      <a:pPr algn="ctr"/>
                      <a:r>
                        <a:rPr kumimoji="1" lang="ja-JP" altLang="en-US" sz="1400" dirty="0" smtClean="0">
                          <a:solidFill>
                            <a:schemeClr val="tx1"/>
                          </a:solidFill>
                        </a:rPr>
                        <a:t>第</a:t>
                      </a:r>
                      <a:r>
                        <a:rPr kumimoji="1" lang="en-US" altLang="ja-JP" sz="1400" dirty="0" smtClean="0">
                          <a:solidFill>
                            <a:schemeClr val="tx1"/>
                          </a:solidFill>
                        </a:rPr>
                        <a:t>3</a:t>
                      </a:r>
                      <a:r>
                        <a:rPr kumimoji="1" lang="ja-JP" altLang="en-US" sz="1400" dirty="0" smtClean="0">
                          <a:solidFill>
                            <a:schemeClr val="tx1"/>
                          </a:solidFill>
                        </a:rPr>
                        <a:t>回</a:t>
                      </a:r>
                      <a:endParaRPr kumimoji="1" lang="en-US" altLang="ja-JP" sz="1400" dirty="0" smtClean="0">
                        <a:solidFill>
                          <a:schemeClr val="tx1"/>
                        </a:solidFill>
                      </a:endParaRPr>
                    </a:p>
                    <a:p>
                      <a:pPr algn="ctr"/>
                      <a:r>
                        <a:rPr kumimoji="1" lang="en-US" altLang="ja-JP" sz="1400" smtClean="0">
                          <a:solidFill>
                            <a:schemeClr val="tx1"/>
                          </a:solidFill>
                        </a:rPr>
                        <a:t>2015-3-3</a:t>
                      </a:r>
                      <a:endParaRPr kumimoji="1" lang="ja-JP" altLang="en-US" sz="1400" dirty="0">
                        <a:solidFill>
                          <a:schemeClr val="tx1"/>
                        </a:solidFill>
                      </a:endParaRPr>
                    </a:p>
                  </a:txBody>
                  <a:tcPr anchor="ctr">
                    <a:solidFill>
                      <a:schemeClr val="accent1"/>
                    </a:solidFill>
                  </a:tcPr>
                </a:tc>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smtClean="0"/>
                        <a:t>情報流通連携基盤システム・外部仕様書の修正案件等</a:t>
                      </a:r>
                      <a:endParaRPr kumimoji="1" lang="en-US" altLang="ja-JP" sz="1400" smtClean="0"/>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smtClean="0"/>
                        <a:t>オープンデータ指標に関する検討</a:t>
                      </a:r>
                      <a:endParaRPr kumimoji="1" lang="en-US" altLang="ja-JP" sz="1400" smtClean="0"/>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smtClean="0"/>
                        <a:t>支援ツールの検討</a:t>
                      </a:r>
                      <a:endParaRPr kumimoji="1" lang="en-US" altLang="ja-JP" sz="1400" smtClean="0"/>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smtClean="0"/>
                        <a:t>国際標準化に向けたロードマップの検討</a:t>
                      </a:r>
                      <a:endParaRPr kumimoji="1" lang="ja-JP" altLang="en-US" sz="1400" dirty="0" smtClean="0"/>
                    </a:p>
                  </a:txBody>
                  <a:tcPr anchor="ctr">
                    <a:solidFill>
                      <a:srgbClr val="D0D8E8"/>
                    </a:solidFill>
                  </a:tcPr>
                </a:tc>
              </a:tr>
              <a:tr h="1464163">
                <a:tc>
                  <a:txBody>
                    <a:bodyPr/>
                    <a:lstStyle/>
                    <a:p>
                      <a:pPr algn="ctr"/>
                      <a:r>
                        <a:rPr kumimoji="1" lang="ja-JP" altLang="en-US" sz="1400" dirty="0" smtClean="0">
                          <a:solidFill>
                            <a:schemeClr val="tx1"/>
                          </a:solidFill>
                        </a:rPr>
                        <a:t>第</a:t>
                      </a:r>
                      <a:r>
                        <a:rPr kumimoji="1" lang="en-US" altLang="ja-JP" sz="1400" dirty="0" smtClean="0">
                          <a:solidFill>
                            <a:schemeClr val="tx1"/>
                          </a:solidFill>
                        </a:rPr>
                        <a:t>4</a:t>
                      </a:r>
                      <a:r>
                        <a:rPr kumimoji="1" lang="ja-JP" altLang="en-US" sz="1400" dirty="0" smtClean="0">
                          <a:solidFill>
                            <a:schemeClr val="tx1"/>
                          </a:solidFill>
                        </a:rPr>
                        <a:t>回</a:t>
                      </a:r>
                      <a:endParaRPr kumimoji="1" lang="en-US" altLang="ja-JP" sz="1400" dirty="0" smtClean="0">
                        <a:solidFill>
                          <a:schemeClr val="tx1"/>
                        </a:solidFill>
                      </a:endParaRPr>
                    </a:p>
                    <a:p>
                      <a:pPr algn="ctr"/>
                      <a:r>
                        <a:rPr kumimoji="1" lang="en-US" altLang="ja-JP" sz="1400" smtClean="0">
                          <a:solidFill>
                            <a:schemeClr val="tx1"/>
                          </a:solidFill>
                        </a:rPr>
                        <a:t>2015-3-30</a:t>
                      </a:r>
                      <a:endParaRPr kumimoji="1" lang="ja-JP" altLang="en-US" sz="1400" dirty="0">
                        <a:solidFill>
                          <a:schemeClr val="tx1"/>
                        </a:solidFill>
                      </a:endParaRPr>
                    </a:p>
                  </a:txBody>
                  <a:tcPr anchor="ctr">
                    <a:solidFill>
                      <a:schemeClr val="accent1"/>
                    </a:solidFill>
                  </a:tcPr>
                </a:tc>
                <a:tc>
                  <a:txBody>
                    <a:bodyPr/>
                    <a:lstStyle/>
                    <a:p>
                      <a:pPr marL="342900" indent="-342900" algn="l">
                        <a:buFont typeface="Arial" panose="020B0604020202020204" pitchFamily="34" charset="0"/>
                        <a:buChar char="•"/>
                      </a:pPr>
                      <a:r>
                        <a:rPr kumimoji="1" lang="ja-JP" altLang="en-US" sz="1400" smtClean="0"/>
                        <a:t>アウトプットの統括</a:t>
                      </a:r>
                      <a:endParaRPr kumimoji="1" lang="en-US" altLang="ja-JP" sz="1400" smtClean="0"/>
                    </a:p>
                    <a:p>
                      <a:pPr marL="342900" indent="-342900" algn="l">
                        <a:buFont typeface="Arial" panose="020B0604020202020204" pitchFamily="34" charset="0"/>
                        <a:buChar char="•"/>
                      </a:pPr>
                      <a:r>
                        <a:rPr kumimoji="1" lang="ja-JP" altLang="en-US" sz="1400" smtClean="0"/>
                        <a:t>オープンデータガイド第</a:t>
                      </a:r>
                      <a:r>
                        <a:rPr kumimoji="1" lang="en-US" altLang="ja-JP" sz="1400" smtClean="0"/>
                        <a:t>2</a:t>
                      </a:r>
                      <a:r>
                        <a:rPr kumimoji="1" lang="ja-JP" altLang="en-US" sz="1400" smtClean="0"/>
                        <a:t>版のまとめ</a:t>
                      </a:r>
                      <a:endParaRPr kumimoji="1" lang="en-US" altLang="ja-JP" sz="1400" smtClean="0"/>
                    </a:p>
                    <a:p>
                      <a:pPr marL="342900" indent="-342900" algn="l">
                        <a:buFont typeface="Arial" panose="020B0604020202020204" pitchFamily="34" charset="0"/>
                        <a:buChar char="•"/>
                      </a:pPr>
                      <a:r>
                        <a:rPr kumimoji="1" lang="ja-JP" altLang="en-US" sz="1400" smtClean="0"/>
                        <a:t>情報流通連携システム・外部仕様書</a:t>
                      </a:r>
                      <a:r>
                        <a:rPr kumimoji="1" lang="en-US" altLang="ja-JP" sz="1400" smtClean="0"/>
                        <a:t>Version3.0</a:t>
                      </a:r>
                      <a:r>
                        <a:rPr kumimoji="1" lang="ja-JP" altLang="en-US" sz="1400" smtClean="0"/>
                        <a:t>のまとめ</a:t>
                      </a:r>
                      <a:endParaRPr kumimoji="1" lang="en-US" altLang="ja-JP" sz="1400" smtClean="0"/>
                    </a:p>
                    <a:p>
                      <a:pPr marL="342900" indent="-342900" algn="l">
                        <a:buFont typeface="Arial" panose="020B0604020202020204" pitchFamily="34" charset="0"/>
                        <a:buChar char="•"/>
                      </a:pPr>
                      <a:r>
                        <a:rPr kumimoji="1" lang="ja-JP" altLang="en-US" sz="1400" smtClean="0"/>
                        <a:t>支援ツールのまとめ</a:t>
                      </a:r>
                      <a:endParaRPr kumimoji="1" lang="en-US" altLang="ja-JP" sz="1400" smtClean="0"/>
                    </a:p>
                    <a:p>
                      <a:pPr marL="342900" indent="-342900" algn="l">
                        <a:buFont typeface="Arial" panose="020B0604020202020204" pitchFamily="34" charset="0"/>
                        <a:buChar char="•"/>
                      </a:pPr>
                      <a:r>
                        <a:rPr kumimoji="1" lang="en-US" altLang="ja-JP" sz="1400" smtClean="0"/>
                        <a:t>API</a:t>
                      </a:r>
                      <a:r>
                        <a:rPr kumimoji="1" lang="ja-JP" altLang="en-US" sz="1400" smtClean="0"/>
                        <a:t>ガイド案のまとめ</a:t>
                      </a:r>
                      <a:endParaRPr kumimoji="1" lang="en-US" altLang="ja-JP" sz="1400" dirty="0" smtClean="0"/>
                    </a:p>
                  </a:txBody>
                  <a:tcPr anchor="ctr">
                    <a:solidFill>
                      <a:srgbClr val="E9EDF4"/>
                    </a:solidFill>
                  </a:tcPr>
                </a:tc>
              </a:tr>
            </a:tbl>
          </a:graphicData>
        </a:graphic>
      </p:graphicFrame>
      <p:sp>
        <p:nvSpPr>
          <p:cNvPr id="8" name="テキスト ボックス 7"/>
          <p:cNvSpPr txBox="1"/>
          <p:nvPr/>
        </p:nvSpPr>
        <p:spPr>
          <a:xfrm>
            <a:off x="632520" y="6093296"/>
            <a:ext cx="5710218" cy="307777"/>
          </a:xfrm>
          <a:prstGeom prst="rect">
            <a:avLst/>
          </a:prstGeom>
          <a:noFill/>
        </p:spPr>
        <p:txBody>
          <a:bodyPr wrap="none" rtlCol="0">
            <a:spAutoFit/>
          </a:bodyPr>
          <a:lstStyle/>
          <a:p>
            <a:pPr algn="l"/>
            <a:r>
              <a:rPr kumimoji="1" lang="en-US" altLang="ja-JP" sz="1400" smtClean="0">
                <a:solidFill>
                  <a:schemeClr val="bg2"/>
                </a:solidFill>
                <a:latin typeface="ヒラギノ角ゴ ProN W6"/>
                <a:ea typeface="ヒラギノ角ゴ ProN W6"/>
                <a:cs typeface="ヒラギノ角ゴ ProN W6"/>
              </a:rPr>
              <a:t>※</a:t>
            </a:r>
            <a:r>
              <a:rPr kumimoji="1" lang="ja-JP" altLang="en-US" sz="1400">
                <a:solidFill>
                  <a:schemeClr val="bg2"/>
                </a:solidFill>
                <a:latin typeface="ヒラギノ角ゴ ProN W6"/>
                <a:ea typeface="ヒラギノ角ゴ ProN W6"/>
                <a:cs typeface="ヒラギノ角ゴ ProN W6"/>
              </a:rPr>
              <a:t>検討内容</a:t>
            </a:r>
            <a:r>
              <a:rPr kumimoji="1" lang="ja-JP" altLang="en-US" sz="1400" smtClean="0">
                <a:solidFill>
                  <a:schemeClr val="bg2"/>
                </a:solidFill>
                <a:latin typeface="ヒラギノ角ゴ ProN W6"/>
                <a:ea typeface="ヒラギノ角ゴ ProN W6"/>
                <a:cs typeface="ヒラギノ角ゴ ProN W6"/>
              </a:rPr>
              <a:t>案</a:t>
            </a:r>
            <a:r>
              <a:rPr kumimoji="1" lang="ja-JP" altLang="en-US" sz="1400">
                <a:solidFill>
                  <a:schemeClr val="bg2"/>
                </a:solidFill>
                <a:latin typeface="ヒラギノ角ゴ ProN W6"/>
                <a:ea typeface="ヒラギノ角ゴ ProN W6"/>
                <a:cs typeface="ヒラギノ角ゴ ProN W6"/>
              </a:rPr>
              <a:t>については</a:t>
            </a:r>
            <a:r>
              <a:rPr kumimoji="1" lang="ja-JP" altLang="en-US" sz="1400" smtClean="0">
                <a:solidFill>
                  <a:schemeClr val="bg2"/>
                </a:solidFill>
                <a:latin typeface="ヒラギノ角ゴ ProN W6"/>
                <a:ea typeface="ヒラギノ角ゴ ProN W6"/>
                <a:cs typeface="ヒラギノ角ゴ ProN W6"/>
              </a:rPr>
              <a:t>、第</a:t>
            </a:r>
            <a:r>
              <a:rPr kumimoji="1" lang="en-US" altLang="ja-JP" sz="1400" smtClean="0">
                <a:solidFill>
                  <a:schemeClr val="bg2"/>
                </a:solidFill>
                <a:latin typeface="ヒラギノ角ゴ ProN W6"/>
                <a:ea typeface="ヒラギノ角ゴ ProN W6"/>
                <a:cs typeface="ヒラギノ角ゴ ProN W6"/>
              </a:rPr>
              <a:t>1</a:t>
            </a:r>
            <a:r>
              <a:rPr kumimoji="1" lang="ja-JP" altLang="en-US" sz="1400" smtClean="0">
                <a:solidFill>
                  <a:schemeClr val="bg2"/>
                </a:solidFill>
                <a:latin typeface="ヒラギノ角ゴ ProN W6"/>
                <a:ea typeface="ヒラギノ角ゴ ProN W6"/>
                <a:cs typeface="ヒラギノ角ゴ ProN W6"/>
              </a:rPr>
              <a:t>回委員会の議論を踏まえて、修正調整中。</a:t>
            </a:r>
            <a:endParaRPr kumimoji="1" lang="ja-JP" altLang="en-US" sz="1400" dirty="0" smtClean="0">
              <a:solidFill>
                <a:schemeClr val="bg2"/>
              </a:solidFill>
              <a:latin typeface="ヒラギノ角ゴ ProN W6"/>
              <a:ea typeface="ヒラギノ角ゴ ProN W6"/>
              <a:cs typeface="ヒラギノ角ゴ ProN W6"/>
            </a:endParaRPr>
          </a:p>
        </p:txBody>
      </p:sp>
    </p:spTree>
    <p:extLst>
      <p:ext uri="{BB962C8B-B14F-4D97-AF65-F5344CB8AC3E}">
        <p14:creationId xmlns:p14="http://schemas.microsoft.com/office/powerpoint/2010/main" val="38155823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４</a:t>
            </a:r>
            <a:r>
              <a:rPr kumimoji="1" lang="ja-JP" altLang="en-US" smtClean="0"/>
              <a:t>．各委員会の今年度活動予定</a:t>
            </a:r>
            <a:endParaRPr kumimoji="1" lang="ja-JP" altLang="en-US"/>
          </a:p>
        </p:txBody>
      </p:sp>
      <p:sp>
        <p:nvSpPr>
          <p:cNvPr id="3" name="コンテンツ プレースホルダー 2"/>
          <p:cNvSpPr>
            <a:spLocks noGrp="1"/>
          </p:cNvSpPr>
          <p:nvPr>
            <p:ph idx="1"/>
          </p:nvPr>
        </p:nvSpPr>
        <p:spPr/>
        <p:txBody>
          <a:bodyPr/>
          <a:lstStyle/>
          <a:p>
            <a:r>
              <a:rPr lang="ja-JP" altLang="en-US"/>
              <a:t>データガバナンス</a:t>
            </a:r>
            <a:r>
              <a:rPr kumimoji="1" lang="ja-JP" altLang="en-US" smtClean="0"/>
              <a:t>委員会</a:t>
            </a:r>
            <a:endParaRPr kumimoji="1" lang="ja-JP" altLang="en-US"/>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20</a:t>
            </a:fld>
            <a:endParaRPr lang="en-US" altLang="ja-JP"/>
          </a:p>
        </p:txBody>
      </p:sp>
      <p:graphicFrame>
        <p:nvGraphicFramePr>
          <p:cNvPr id="5" name="表 4"/>
          <p:cNvGraphicFramePr>
            <a:graphicFrameLocks noGrp="1"/>
          </p:cNvGraphicFramePr>
          <p:nvPr>
            <p:extLst>
              <p:ext uri="{D42A27DB-BD31-4B8C-83A1-F6EECF244321}">
                <p14:modId xmlns:p14="http://schemas.microsoft.com/office/powerpoint/2010/main" val="490906963"/>
              </p:ext>
            </p:extLst>
          </p:nvPr>
        </p:nvGraphicFramePr>
        <p:xfrm>
          <a:off x="704528" y="1628800"/>
          <a:ext cx="8568952" cy="4824538"/>
        </p:xfrm>
        <a:graphic>
          <a:graphicData uri="http://schemas.openxmlformats.org/drawingml/2006/table">
            <a:tbl>
              <a:tblPr firstRow="1" bandRow="1">
                <a:tableStyleId>{21E4AEA4-8DFA-4A89-87EB-49C32662AFE0}</a:tableStyleId>
              </a:tblPr>
              <a:tblGrid>
                <a:gridCol w="2124834"/>
                <a:gridCol w="6444118"/>
              </a:tblGrid>
              <a:tr h="414609">
                <a:tc>
                  <a:txBody>
                    <a:bodyPr/>
                    <a:lstStyle/>
                    <a:p>
                      <a:pPr algn="ctr"/>
                      <a:r>
                        <a:rPr kumimoji="1" lang="ja-JP" altLang="en-US" sz="1600" smtClean="0"/>
                        <a:t>日程</a:t>
                      </a:r>
                      <a:endParaRPr kumimoji="1" lang="ja-JP" altLang="en-US" sz="1600" dirty="0"/>
                    </a:p>
                  </a:txBody>
                  <a:tcPr>
                    <a:solidFill>
                      <a:schemeClr val="accent1"/>
                    </a:solidFill>
                  </a:tcPr>
                </a:tc>
                <a:tc>
                  <a:txBody>
                    <a:bodyPr/>
                    <a:lstStyle/>
                    <a:p>
                      <a:pPr algn="ctr"/>
                      <a:r>
                        <a:rPr kumimoji="1" lang="ja-JP" altLang="en-US" sz="1600" smtClean="0"/>
                        <a:t>検討事項</a:t>
                      </a:r>
                      <a:endParaRPr kumimoji="1" lang="ja-JP" altLang="en-US" sz="1600" dirty="0"/>
                    </a:p>
                  </a:txBody>
                  <a:tcPr>
                    <a:solidFill>
                      <a:schemeClr val="accent1"/>
                    </a:solidFill>
                  </a:tcPr>
                </a:tc>
              </a:tr>
              <a:tr h="904601">
                <a:tc>
                  <a:txBody>
                    <a:bodyPr/>
                    <a:lstStyle/>
                    <a:p>
                      <a:pPr algn="ctr"/>
                      <a:r>
                        <a:rPr kumimoji="1" lang="ja-JP" altLang="en-US" sz="1400" dirty="0" smtClean="0">
                          <a:solidFill>
                            <a:schemeClr val="tx1"/>
                          </a:solidFill>
                        </a:rPr>
                        <a:t>第</a:t>
                      </a:r>
                      <a:r>
                        <a:rPr kumimoji="1" lang="en-US" altLang="ja-JP" sz="1400" dirty="0" smtClean="0">
                          <a:solidFill>
                            <a:schemeClr val="tx1"/>
                          </a:solidFill>
                        </a:rPr>
                        <a:t>1</a:t>
                      </a:r>
                      <a:r>
                        <a:rPr kumimoji="1" lang="ja-JP" altLang="en-US" sz="1400" dirty="0" smtClean="0">
                          <a:solidFill>
                            <a:schemeClr val="tx1"/>
                          </a:solidFill>
                        </a:rPr>
                        <a:t>回</a:t>
                      </a:r>
                      <a:endParaRPr kumimoji="1" lang="en-US" altLang="ja-JP" sz="1400" dirty="0" smtClean="0">
                        <a:solidFill>
                          <a:schemeClr val="tx1"/>
                        </a:solidFill>
                      </a:endParaRPr>
                    </a:p>
                    <a:p>
                      <a:pPr algn="ctr"/>
                      <a:r>
                        <a:rPr kumimoji="1" lang="en-US" altLang="ja-JP" sz="1400" smtClean="0">
                          <a:solidFill>
                            <a:schemeClr val="tx1"/>
                          </a:solidFill>
                        </a:rPr>
                        <a:t>2014-12-24</a:t>
                      </a:r>
                      <a:endParaRPr kumimoji="1" lang="ja-JP" altLang="en-US" sz="1400" dirty="0">
                        <a:solidFill>
                          <a:schemeClr val="tx1"/>
                        </a:solidFill>
                      </a:endParaRPr>
                    </a:p>
                  </a:txBody>
                  <a:tcPr anchor="ctr">
                    <a:solidFill>
                      <a:schemeClr val="accent1"/>
                    </a:solidFill>
                  </a:tcPr>
                </a:tc>
                <a:tc>
                  <a:txBody>
                    <a:bodyPr/>
                    <a:lstStyle/>
                    <a:p>
                      <a:pPr marL="342900" indent="-342900" algn="l">
                        <a:buFont typeface="Arial" panose="020B0604020202020204" pitchFamily="34" charset="0"/>
                        <a:buChar char="•"/>
                      </a:pPr>
                      <a:r>
                        <a:rPr kumimoji="1" lang="ja-JP" altLang="en-US" sz="1400" dirty="0" smtClean="0"/>
                        <a:t>今年度対象とする検討事項案</a:t>
                      </a:r>
                      <a:endParaRPr kumimoji="1" lang="en-US" altLang="ja-JP" sz="1400" dirty="0" smtClean="0"/>
                    </a:p>
                    <a:p>
                      <a:pPr marL="342900" indent="-342900" algn="l">
                        <a:buFont typeface="Arial" panose="020B0604020202020204" pitchFamily="34" charset="0"/>
                        <a:buChar char="•"/>
                      </a:pPr>
                      <a:r>
                        <a:rPr kumimoji="1" lang="ja-JP" altLang="en-US" sz="1400" dirty="0" smtClean="0"/>
                        <a:t>事務局作成の調査事項についての報告、議論</a:t>
                      </a:r>
                      <a:endParaRPr kumimoji="1" lang="en-US" altLang="ja-JP" sz="1400" dirty="0" smtClean="0"/>
                    </a:p>
                    <a:p>
                      <a:pPr marL="342900" indent="-342900" algn="l">
                        <a:buFont typeface="Arial" panose="020B0604020202020204" pitchFamily="34" charset="0"/>
                        <a:buChar char="•"/>
                      </a:pPr>
                      <a:r>
                        <a:rPr kumimoji="1" lang="en-US" altLang="ja-JP" sz="1400" dirty="0" smtClean="0"/>
                        <a:t>VLED</a:t>
                      </a:r>
                      <a:r>
                        <a:rPr kumimoji="1" lang="ja-JP" altLang="en-US" sz="1400" dirty="0" smtClean="0"/>
                        <a:t>社員に対する意見の提出依頼</a:t>
                      </a:r>
                    </a:p>
                  </a:txBody>
                  <a:tcPr anchor="ctr">
                    <a:solidFill>
                      <a:srgbClr val="D0D8E8"/>
                    </a:solidFill>
                  </a:tcPr>
                </a:tc>
              </a:tr>
              <a:tr h="904601">
                <a:tc>
                  <a:txBody>
                    <a:bodyPr/>
                    <a:lstStyle/>
                    <a:p>
                      <a:pPr algn="ctr"/>
                      <a:r>
                        <a:rPr kumimoji="1" lang="ja-JP" altLang="en-US" sz="1400" dirty="0" smtClean="0">
                          <a:solidFill>
                            <a:schemeClr val="tx1"/>
                          </a:solidFill>
                        </a:rPr>
                        <a:t>第</a:t>
                      </a:r>
                      <a:r>
                        <a:rPr kumimoji="1" lang="en-US" altLang="ja-JP" sz="1400" smtClean="0">
                          <a:solidFill>
                            <a:schemeClr val="tx1"/>
                          </a:solidFill>
                        </a:rPr>
                        <a:t>2</a:t>
                      </a:r>
                      <a:r>
                        <a:rPr kumimoji="1" lang="ja-JP" altLang="en-US" sz="1400" smtClean="0">
                          <a:solidFill>
                            <a:schemeClr val="tx1"/>
                          </a:solidFill>
                        </a:rPr>
                        <a:t>回</a:t>
                      </a:r>
                      <a:endParaRPr kumimoji="1" lang="en-US" altLang="ja-JP" sz="1400" smtClean="0">
                        <a:solidFill>
                          <a:schemeClr val="tx1"/>
                        </a:solidFill>
                      </a:endParaRPr>
                    </a:p>
                    <a:p>
                      <a:pPr algn="ctr"/>
                      <a:r>
                        <a:rPr kumimoji="1" lang="en-US" altLang="ja-JP" sz="1400" smtClean="0">
                          <a:solidFill>
                            <a:schemeClr val="tx1"/>
                          </a:solidFill>
                        </a:rPr>
                        <a:t>2015-2-6</a:t>
                      </a:r>
                      <a:endParaRPr kumimoji="1" lang="ja-JP" altLang="en-US" sz="1400" dirty="0">
                        <a:solidFill>
                          <a:schemeClr val="tx1"/>
                        </a:solidFill>
                      </a:endParaRPr>
                    </a:p>
                  </a:txBody>
                  <a:tcPr anchor="ctr">
                    <a:solidFill>
                      <a:schemeClr val="accent1"/>
                    </a:solidFill>
                  </a:tcPr>
                </a:tc>
                <a:tc>
                  <a:txBody>
                    <a:bodyPr/>
                    <a:lstStyle/>
                    <a:p>
                      <a:pPr marL="342900" indent="-342900" algn="l">
                        <a:buFont typeface="Arial" panose="020B0604020202020204" pitchFamily="34" charset="0"/>
                        <a:buChar char="•"/>
                      </a:pPr>
                      <a:r>
                        <a:rPr kumimoji="1" lang="ja-JP" altLang="en-US" sz="1400" dirty="0" smtClean="0"/>
                        <a:t>自治体におけるデータ公開時の課題検討</a:t>
                      </a:r>
                    </a:p>
                    <a:p>
                      <a:pPr marL="342900" indent="-342900" algn="l">
                        <a:buFont typeface="Arial" panose="020B0604020202020204" pitchFamily="34" charset="0"/>
                        <a:buChar char="•"/>
                      </a:pPr>
                      <a:r>
                        <a:rPr kumimoji="1" lang="ja-JP" altLang="en-US" sz="1400" dirty="0" smtClean="0"/>
                        <a:t>国有財産法及び財政法に関する検討</a:t>
                      </a:r>
                      <a:endParaRPr kumimoji="1" lang="en-US" altLang="ja-JP" sz="1400" dirty="0" smtClean="0"/>
                    </a:p>
                    <a:p>
                      <a:pPr marL="342900" indent="-342900" algn="l">
                        <a:buFont typeface="Arial" panose="020B0604020202020204" pitchFamily="34" charset="0"/>
                        <a:buChar char="•"/>
                      </a:pPr>
                      <a:r>
                        <a:rPr kumimoji="1" lang="ja-JP" altLang="en-US" sz="1400" dirty="0" smtClean="0"/>
                        <a:t>対価性に関する検討</a:t>
                      </a:r>
                      <a:endParaRPr kumimoji="1" lang="en-US" altLang="ja-JP" sz="1400" dirty="0" smtClean="0"/>
                    </a:p>
                  </a:txBody>
                  <a:tcPr anchor="ctr">
                    <a:solidFill>
                      <a:srgbClr val="E9EDF4"/>
                    </a:solidFill>
                  </a:tcPr>
                </a:tc>
              </a:tr>
              <a:tr h="1696126">
                <a:tc>
                  <a:txBody>
                    <a:bodyPr/>
                    <a:lstStyle/>
                    <a:p>
                      <a:pPr algn="ctr"/>
                      <a:r>
                        <a:rPr kumimoji="1" lang="ja-JP" altLang="en-US" sz="1400" dirty="0" smtClean="0">
                          <a:solidFill>
                            <a:schemeClr val="tx1"/>
                          </a:solidFill>
                        </a:rPr>
                        <a:t>第</a:t>
                      </a:r>
                      <a:r>
                        <a:rPr kumimoji="1" lang="en-US" altLang="ja-JP" sz="1400" dirty="0" smtClean="0">
                          <a:solidFill>
                            <a:schemeClr val="tx1"/>
                          </a:solidFill>
                        </a:rPr>
                        <a:t>3</a:t>
                      </a:r>
                      <a:r>
                        <a:rPr kumimoji="1" lang="ja-JP" altLang="en-US" sz="1400" dirty="0" smtClean="0">
                          <a:solidFill>
                            <a:schemeClr val="tx1"/>
                          </a:solidFill>
                        </a:rPr>
                        <a:t>回</a:t>
                      </a:r>
                      <a:endParaRPr kumimoji="1" lang="en-US" altLang="ja-JP" sz="1400" dirty="0" smtClean="0">
                        <a:solidFill>
                          <a:schemeClr val="tx1"/>
                        </a:solidFill>
                      </a:endParaRPr>
                    </a:p>
                    <a:p>
                      <a:pPr algn="ctr"/>
                      <a:r>
                        <a:rPr kumimoji="1" lang="en-US" altLang="ja-JP" sz="1400" smtClean="0">
                          <a:solidFill>
                            <a:schemeClr val="tx1"/>
                          </a:solidFill>
                        </a:rPr>
                        <a:t>2015-3-16</a:t>
                      </a:r>
                      <a:endParaRPr kumimoji="1" lang="ja-JP" altLang="en-US" sz="1400" dirty="0">
                        <a:solidFill>
                          <a:schemeClr val="tx1"/>
                        </a:solidFill>
                      </a:endParaRPr>
                    </a:p>
                  </a:txBody>
                  <a:tcPr anchor="ctr">
                    <a:solidFill>
                      <a:schemeClr val="accent1"/>
                    </a:solidFill>
                  </a:tcPr>
                </a:tc>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400" dirty="0" smtClean="0"/>
                        <a:t>VLED</a:t>
                      </a:r>
                      <a:r>
                        <a:rPr kumimoji="1" lang="ja-JP" altLang="en-US" sz="1400" dirty="0" smtClean="0"/>
                        <a:t>社員からの意見の取りまとめの報告及び、議論（パーソナルデータ）</a:t>
                      </a:r>
                      <a:endParaRPr kumimoji="1" lang="en-US" altLang="ja-JP" sz="1400" dirty="0" smtClean="0"/>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dirty="0" smtClean="0"/>
                        <a:t>自治体におけるデータ公開時の課題検討（継続）</a:t>
                      </a:r>
                      <a:endParaRPr kumimoji="1" lang="en-US" altLang="ja-JP" sz="1400" dirty="0" smtClean="0"/>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dirty="0" smtClean="0"/>
                        <a:t>オープンデータの位置づけに関する提言案の検討</a:t>
                      </a:r>
                      <a:endParaRPr kumimoji="1" lang="en-US" altLang="ja-JP" sz="1400" dirty="0" smtClean="0"/>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dirty="0" smtClean="0"/>
                        <a:t>クリエイティブ・コモンズとの連携についてのご報告</a:t>
                      </a:r>
                      <a:endParaRPr kumimoji="1" lang="en-US" altLang="ja-JP" sz="1400" dirty="0" smtClean="0"/>
                    </a:p>
                    <a:p>
                      <a:pPr marL="342900" indent="-342900" algn="l">
                        <a:buFont typeface="Arial" panose="020B0604020202020204" pitchFamily="34" charset="0"/>
                        <a:buChar char="•"/>
                      </a:pPr>
                      <a:r>
                        <a:rPr kumimoji="1" lang="ja-JP" altLang="en-US" sz="1400" dirty="0" smtClean="0"/>
                        <a:t>政府標準利用規約（第</a:t>
                      </a:r>
                      <a:r>
                        <a:rPr kumimoji="1" lang="en-US" altLang="ja-JP" sz="1400" dirty="0" smtClean="0"/>
                        <a:t>1.0</a:t>
                      </a:r>
                      <a:r>
                        <a:rPr kumimoji="1" lang="ja-JP" altLang="en-US" sz="1400" dirty="0" smtClean="0"/>
                        <a:t>版）の見直しに向けた情報のご報告</a:t>
                      </a:r>
                    </a:p>
                  </a:txBody>
                  <a:tcPr anchor="ctr">
                    <a:solidFill>
                      <a:srgbClr val="D0D8E8"/>
                    </a:solidFill>
                  </a:tcPr>
                </a:tc>
              </a:tr>
              <a:tr h="904601">
                <a:tc>
                  <a:txBody>
                    <a:bodyPr/>
                    <a:lstStyle/>
                    <a:p>
                      <a:pPr algn="ctr"/>
                      <a:r>
                        <a:rPr kumimoji="1" lang="ja-JP" altLang="en-US" sz="1400" dirty="0" smtClean="0">
                          <a:solidFill>
                            <a:schemeClr val="tx1"/>
                          </a:solidFill>
                        </a:rPr>
                        <a:t>第</a:t>
                      </a:r>
                      <a:r>
                        <a:rPr kumimoji="1" lang="en-US" altLang="ja-JP" sz="1400" dirty="0" smtClean="0">
                          <a:solidFill>
                            <a:schemeClr val="tx1"/>
                          </a:solidFill>
                        </a:rPr>
                        <a:t>4</a:t>
                      </a:r>
                      <a:r>
                        <a:rPr kumimoji="1" lang="ja-JP" altLang="en-US" sz="1400" dirty="0" smtClean="0">
                          <a:solidFill>
                            <a:schemeClr val="tx1"/>
                          </a:solidFill>
                        </a:rPr>
                        <a:t>回</a:t>
                      </a:r>
                      <a:endParaRPr kumimoji="1" lang="en-US" altLang="ja-JP" sz="1400" dirty="0" smtClean="0">
                        <a:solidFill>
                          <a:schemeClr val="tx1"/>
                        </a:solidFill>
                      </a:endParaRPr>
                    </a:p>
                    <a:p>
                      <a:pPr algn="ctr"/>
                      <a:r>
                        <a:rPr kumimoji="1" lang="en-US" altLang="ja-JP" sz="1400" smtClean="0">
                          <a:solidFill>
                            <a:schemeClr val="tx1"/>
                          </a:solidFill>
                        </a:rPr>
                        <a:t>2015-3-30</a:t>
                      </a:r>
                      <a:endParaRPr kumimoji="1" lang="ja-JP" altLang="en-US" sz="1400" dirty="0">
                        <a:solidFill>
                          <a:schemeClr val="tx1"/>
                        </a:solidFill>
                      </a:endParaRPr>
                    </a:p>
                  </a:txBody>
                  <a:tcPr anchor="ctr">
                    <a:solidFill>
                      <a:schemeClr val="accent1"/>
                    </a:solidFill>
                  </a:tcPr>
                </a:tc>
                <a:tc>
                  <a:txBody>
                    <a:bodyPr/>
                    <a:lstStyle/>
                    <a:p>
                      <a:pPr marL="342900" indent="-342900" algn="l">
                        <a:buFont typeface="Arial" panose="020B0604020202020204" pitchFamily="34" charset="0"/>
                        <a:buChar char="•"/>
                      </a:pPr>
                      <a:r>
                        <a:rPr kumimoji="1" lang="ja-JP" altLang="en-US" sz="1400" dirty="0" smtClean="0"/>
                        <a:t>パーソナルデータに関する提言案の検討</a:t>
                      </a:r>
                      <a:endParaRPr kumimoji="1" lang="en-US" altLang="ja-JP" sz="1400" dirty="0" smtClean="0"/>
                    </a:p>
                    <a:p>
                      <a:pPr marL="342900" indent="-342900" algn="l">
                        <a:buFont typeface="Arial" panose="020B0604020202020204" pitchFamily="34" charset="0"/>
                        <a:buChar char="•"/>
                      </a:pPr>
                      <a:r>
                        <a:rPr kumimoji="1" lang="ja-JP" altLang="en-US" sz="1400" dirty="0" smtClean="0"/>
                        <a:t>政府標準利用規約（第</a:t>
                      </a:r>
                      <a:r>
                        <a:rPr kumimoji="1" lang="en-US" altLang="ja-JP" sz="1400" dirty="0" smtClean="0"/>
                        <a:t>1.0</a:t>
                      </a:r>
                      <a:r>
                        <a:rPr kumimoji="1" lang="ja-JP" altLang="en-US" sz="1400" dirty="0" smtClean="0"/>
                        <a:t>版）の見直しに向けた提言の検討</a:t>
                      </a:r>
                      <a:endParaRPr kumimoji="1" lang="en-US" altLang="ja-JP" sz="1400" dirty="0" smtClean="0"/>
                    </a:p>
                    <a:p>
                      <a:pPr marL="342900" indent="-342900" algn="l">
                        <a:buFont typeface="Arial" panose="020B0604020202020204" pitchFamily="34" charset="0"/>
                        <a:buChar char="•"/>
                      </a:pPr>
                      <a:r>
                        <a:rPr kumimoji="1" lang="ja-JP" altLang="en-US" sz="1400" dirty="0" smtClean="0"/>
                        <a:t>来年度の検討事項</a:t>
                      </a:r>
                      <a:r>
                        <a:rPr kumimoji="1" lang="en-US" altLang="ja-JP" sz="1400" dirty="0" smtClean="0"/>
                        <a:t>(</a:t>
                      </a:r>
                      <a:r>
                        <a:rPr kumimoji="1" lang="ja-JP" altLang="en-US" sz="1400" dirty="0" smtClean="0"/>
                        <a:t>案</a:t>
                      </a:r>
                      <a:r>
                        <a:rPr kumimoji="1" lang="en-US" altLang="ja-JP" sz="1400" dirty="0" smtClean="0"/>
                        <a:t>)</a:t>
                      </a:r>
                      <a:r>
                        <a:rPr kumimoji="1" lang="ja-JP" altLang="en-US" sz="1400" dirty="0" smtClean="0"/>
                        <a:t>の整理</a:t>
                      </a:r>
                      <a:endParaRPr kumimoji="1" lang="en-US" altLang="ja-JP" sz="1400" dirty="0" smtClean="0"/>
                    </a:p>
                  </a:txBody>
                  <a:tcPr anchor="ctr">
                    <a:solidFill>
                      <a:srgbClr val="E9EDF4"/>
                    </a:solidFill>
                  </a:tcPr>
                </a:tc>
              </a:tr>
            </a:tbl>
          </a:graphicData>
        </a:graphic>
      </p:graphicFrame>
    </p:spTree>
    <p:extLst>
      <p:ext uri="{BB962C8B-B14F-4D97-AF65-F5344CB8AC3E}">
        <p14:creationId xmlns:p14="http://schemas.microsoft.com/office/powerpoint/2010/main" val="42343105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４</a:t>
            </a:r>
            <a:r>
              <a:rPr kumimoji="1" lang="ja-JP" altLang="en-US" smtClean="0"/>
              <a:t>．各委員会の今年度活動予定</a:t>
            </a:r>
            <a:endParaRPr kumimoji="1" lang="ja-JP" altLang="en-US"/>
          </a:p>
        </p:txBody>
      </p:sp>
      <p:sp>
        <p:nvSpPr>
          <p:cNvPr id="3" name="コンテンツ プレースホルダー 2"/>
          <p:cNvSpPr>
            <a:spLocks noGrp="1"/>
          </p:cNvSpPr>
          <p:nvPr>
            <p:ph idx="1"/>
          </p:nvPr>
        </p:nvSpPr>
        <p:spPr/>
        <p:txBody>
          <a:bodyPr/>
          <a:lstStyle/>
          <a:p>
            <a:r>
              <a:rPr lang="en-US" altLang="ja-JP" smtClean="0"/>
              <a:t>2020</a:t>
            </a:r>
            <a:r>
              <a:rPr lang="ja-JP" altLang="en-US" smtClean="0"/>
              <a:t>オープンデータシティ推進</a:t>
            </a:r>
            <a:r>
              <a:rPr kumimoji="1" lang="ja-JP" altLang="en-US" smtClean="0"/>
              <a:t>委員会</a:t>
            </a:r>
            <a:endParaRPr kumimoji="1" lang="ja-JP" altLang="en-US"/>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21</a:t>
            </a:fld>
            <a:endParaRPr lang="en-US" altLang="ja-JP"/>
          </a:p>
        </p:txBody>
      </p:sp>
      <p:graphicFrame>
        <p:nvGraphicFramePr>
          <p:cNvPr id="7" name="表 6"/>
          <p:cNvGraphicFramePr>
            <a:graphicFrameLocks noGrp="1"/>
          </p:cNvGraphicFramePr>
          <p:nvPr>
            <p:extLst>
              <p:ext uri="{D42A27DB-BD31-4B8C-83A1-F6EECF244321}">
                <p14:modId xmlns:p14="http://schemas.microsoft.com/office/powerpoint/2010/main" val="1890800759"/>
              </p:ext>
            </p:extLst>
          </p:nvPr>
        </p:nvGraphicFramePr>
        <p:xfrm>
          <a:off x="704528" y="1628800"/>
          <a:ext cx="8568952" cy="4824538"/>
        </p:xfrm>
        <a:graphic>
          <a:graphicData uri="http://schemas.openxmlformats.org/drawingml/2006/table">
            <a:tbl>
              <a:tblPr firstRow="1" bandRow="1">
                <a:tableStyleId>{21E4AEA4-8DFA-4A89-87EB-49C32662AFE0}</a:tableStyleId>
              </a:tblPr>
              <a:tblGrid>
                <a:gridCol w="2124834"/>
                <a:gridCol w="6444118"/>
              </a:tblGrid>
              <a:tr h="356174">
                <a:tc>
                  <a:txBody>
                    <a:bodyPr/>
                    <a:lstStyle/>
                    <a:p>
                      <a:pPr algn="ctr"/>
                      <a:r>
                        <a:rPr kumimoji="1" lang="ja-JP" altLang="en-US" sz="1600" smtClean="0"/>
                        <a:t>日程</a:t>
                      </a:r>
                      <a:endParaRPr kumimoji="1" lang="ja-JP" altLang="en-US" sz="1600" dirty="0"/>
                    </a:p>
                  </a:txBody>
                  <a:tcPr>
                    <a:solidFill>
                      <a:schemeClr val="accent1"/>
                    </a:solidFill>
                  </a:tcPr>
                </a:tc>
                <a:tc>
                  <a:txBody>
                    <a:bodyPr/>
                    <a:lstStyle/>
                    <a:p>
                      <a:pPr algn="ctr"/>
                      <a:r>
                        <a:rPr kumimoji="1" lang="ja-JP" altLang="en-US" sz="1600" smtClean="0"/>
                        <a:t>検討事項</a:t>
                      </a:r>
                      <a:endParaRPr kumimoji="1" lang="ja-JP" altLang="en-US" sz="1600" dirty="0"/>
                    </a:p>
                  </a:txBody>
                  <a:tcPr>
                    <a:solidFill>
                      <a:schemeClr val="accent1"/>
                    </a:solidFill>
                  </a:tcPr>
                </a:tc>
              </a:tr>
              <a:tr h="1457075">
                <a:tc>
                  <a:txBody>
                    <a:bodyPr/>
                    <a:lstStyle/>
                    <a:p>
                      <a:pPr algn="ctr"/>
                      <a:r>
                        <a:rPr kumimoji="1" lang="ja-JP" altLang="en-US" sz="1400" dirty="0" smtClean="0">
                          <a:solidFill>
                            <a:schemeClr val="tx1"/>
                          </a:solidFill>
                        </a:rPr>
                        <a:t>第</a:t>
                      </a:r>
                      <a:r>
                        <a:rPr kumimoji="1" lang="en-US" altLang="ja-JP" sz="1400" dirty="0" smtClean="0">
                          <a:solidFill>
                            <a:schemeClr val="tx1"/>
                          </a:solidFill>
                        </a:rPr>
                        <a:t>1</a:t>
                      </a:r>
                      <a:r>
                        <a:rPr kumimoji="1" lang="ja-JP" altLang="en-US" sz="1400" dirty="0" smtClean="0">
                          <a:solidFill>
                            <a:schemeClr val="tx1"/>
                          </a:solidFill>
                        </a:rPr>
                        <a:t>回</a:t>
                      </a:r>
                      <a:endParaRPr kumimoji="1" lang="en-US" altLang="ja-JP" sz="1400" dirty="0" smtClean="0">
                        <a:solidFill>
                          <a:schemeClr val="tx1"/>
                        </a:solidFill>
                      </a:endParaRPr>
                    </a:p>
                    <a:p>
                      <a:pPr algn="ctr"/>
                      <a:r>
                        <a:rPr kumimoji="1" lang="en-US" altLang="ja-JP" sz="1400" smtClean="0">
                          <a:solidFill>
                            <a:schemeClr val="tx1"/>
                          </a:solidFill>
                        </a:rPr>
                        <a:t>2014-12-18</a:t>
                      </a:r>
                      <a:endParaRPr kumimoji="1" lang="ja-JP" altLang="en-US" sz="1400" dirty="0">
                        <a:solidFill>
                          <a:schemeClr val="tx1"/>
                        </a:solidFill>
                      </a:endParaRPr>
                    </a:p>
                  </a:txBody>
                  <a:tcPr anchor="ctr">
                    <a:solidFill>
                      <a:schemeClr val="accent1"/>
                    </a:solidFill>
                  </a:tcPr>
                </a:tc>
                <a:tc>
                  <a:txBody>
                    <a:bodyPr/>
                    <a:lstStyle/>
                    <a:p>
                      <a:pPr marL="342900" indent="-342900" algn="l">
                        <a:buFont typeface="Arial" panose="020B0604020202020204" pitchFamily="34" charset="0"/>
                        <a:buChar char="•"/>
                      </a:pPr>
                      <a:r>
                        <a:rPr kumimoji="1" lang="en-US" altLang="ja-JP" sz="1400" smtClean="0"/>
                        <a:t>2020</a:t>
                      </a:r>
                      <a:r>
                        <a:rPr kumimoji="1" lang="ja-JP" altLang="en-US" sz="1400" smtClean="0"/>
                        <a:t>オープンデータシティ推進委員会の検討内容・進め方について</a:t>
                      </a:r>
                    </a:p>
                    <a:p>
                      <a:pPr marL="342900" indent="-342900" algn="l">
                        <a:buFont typeface="Arial" panose="020B0604020202020204" pitchFamily="34" charset="0"/>
                        <a:buChar char="•"/>
                      </a:pPr>
                      <a:r>
                        <a:rPr kumimoji="1" lang="ja-JP" altLang="en-US" sz="1400" smtClean="0"/>
                        <a:t>「オープンデータシティ実証に向けた調査研究」について</a:t>
                      </a:r>
                    </a:p>
                    <a:p>
                      <a:pPr marL="679171" lvl="1" indent="-342900" algn="l">
                        <a:buFont typeface="Wingdings" panose="05000000000000000000" pitchFamily="2" charset="2"/>
                        <a:buChar char="Ø"/>
                      </a:pPr>
                      <a:r>
                        <a:rPr kumimoji="1" lang="ja-JP" altLang="en-US" sz="1400" smtClean="0"/>
                        <a:t>検討内容・進め方について</a:t>
                      </a:r>
                    </a:p>
                    <a:p>
                      <a:pPr marL="679171" lvl="1" indent="-342900" algn="l">
                        <a:buFont typeface="Wingdings" panose="05000000000000000000" pitchFamily="2" charset="2"/>
                        <a:buChar char="Ø"/>
                      </a:pPr>
                      <a:r>
                        <a:rPr kumimoji="1" lang="ja-JP" altLang="en-US" sz="1400" smtClean="0"/>
                        <a:t>オリンピック・パラリンピックレガシーについて</a:t>
                      </a:r>
                    </a:p>
                    <a:p>
                      <a:pPr marL="679171" lvl="1" indent="-342900" algn="l">
                        <a:buFont typeface="Wingdings" panose="05000000000000000000" pitchFamily="2" charset="2"/>
                        <a:buChar char="Ø"/>
                      </a:pPr>
                      <a:r>
                        <a:rPr kumimoji="1" lang="ja-JP" altLang="en-US" sz="1400" smtClean="0"/>
                        <a:t>実証テーマの検討イメージ（例）について（</a:t>
                      </a:r>
                      <a:r>
                        <a:rPr kumimoji="1" lang="en-US" altLang="ja-JP" sz="1400" smtClean="0"/>
                        <a:t>※</a:t>
                      </a:r>
                      <a:r>
                        <a:rPr kumimoji="1" lang="ja-JP" altLang="en-US" sz="1400" smtClean="0"/>
                        <a:t>実証テーマイメージから検討）</a:t>
                      </a:r>
                      <a:endParaRPr kumimoji="1" lang="ja-JP" altLang="en-US" sz="1400" dirty="0" smtClean="0"/>
                    </a:p>
                  </a:txBody>
                  <a:tcPr anchor="ctr">
                    <a:solidFill>
                      <a:srgbClr val="D0D8E8"/>
                    </a:solidFill>
                  </a:tcPr>
                </a:tc>
              </a:tr>
              <a:tr h="1003763">
                <a:tc>
                  <a:txBody>
                    <a:bodyPr/>
                    <a:lstStyle/>
                    <a:p>
                      <a:pPr algn="ctr"/>
                      <a:r>
                        <a:rPr kumimoji="1" lang="ja-JP" altLang="en-US" sz="1400" dirty="0" smtClean="0">
                          <a:solidFill>
                            <a:schemeClr val="tx1"/>
                          </a:solidFill>
                        </a:rPr>
                        <a:t>第</a:t>
                      </a:r>
                      <a:r>
                        <a:rPr kumimoji="1" lang="en-US" altLang="ja-JP" sz="1400" smtClean="0">
                          <a:solidFill>
                            <a:schemeClr val="tx1"/>
                          </a:solidFill>
                        </a:rPr>
                        <a:t>2</a:t>
                      </a:r>
                      <a:r>
                        <a:rPr kumimoji="1" lang="ja-JP" altLang="en-US" sz="1400" smtClean="0">
                          <a:solidFill>
                            <a:schemeClr val="tx1"/>
                          </a:solidFill>
                        </a:rPr>
                        <a:t>回</a:t>
                      </a:r>
                      <a:endParaRPr kumimoji="1" lang="en-US" altLang="ja-JP" sz="1400" smtClean="0">
                        <a:solidFill>
                          <a:schemeClr val="tx1"/>
                        </a:solidFill>
                      </a:endParaRPr>
                    </a:p>
                    <a:p>
                      <a:pPr algn="ctr"/>
                      <a:r>
                        <a:rPr kumimoji="1" lang="en-US" altLang="ja-JP" sz="1400" smtClean="0">
                          <a:solidFill>
                            <a:schemeClr val="tx1"/>
                          </a:solidFill>
                        </a:rPr>
                        <a:t>2015-1-20</a:t>
                      </a:r>
                      <a:endParaRPr kumimoji="1" lang="ja-JP" altLang="en-US" sz="1400" dirty="0">
                        <a:solidFill>
                          <a:schemeClr val="tx1"/>
                        </a:solidFill>
                      </a:endParaRPr>
                    </a:p>
                  </a:txBody>
                  <a:tcPr anchor="ctr">
                    <a:solidFill>
                      <a:schemeClr val="accent1"/>
                    </a:solidFill>
                  </a:tcPr>
                </a:tc>
                <a:tc>
                  <a:txBody>
                    <a:bodyPr/>
                    <a:lstStyle/>
                    <a:p>
                      <a:pPr marL="342900" indent="-342900" algn="l">
                        <a:buFont typeface="Arial" panose="020B0604020202020204" pitchFamily="34" charset="0"/>
                        <a:buChar char="•"/>
                      </a:pPr>
                      <a:r>
                        <a:rPr kumimoji="1" lang="ja-JP" altLang="en-US" sz="1400" smtClean="0"/>
                        <a:t>「オープンデータシティ実証に向けた調査研究」について</a:t>
                      </a:r>
                    </a:p>
                    <a:p>
                      <a:pPr marL="622021" lvl="1" indent="-285750" algn="l">
                        <a:buFont typeface="Wingdings" panose="05000000000000000000" pitchFamily="2" charset="2"/>
                        <a:buChar char="Ø"/>
                      </a:pPr>
                      <a:r>
                        <a:rPr kumimoji="1" lang="ja-JP" altLang="en-US" sz="1400" smtClean="0"/>
                        <a:t>実証テーマの検討状況について</a:t>
                      </a:r>
                    </a:p>
                    <a:p>
                      <a:pPr marL="342900" indent="-342900" algn="l">
                        <a:buFont typeface="Arial" panose="020B0604020202020204" pitchFamily="34" charset="0"/>
                        <a:buChar char="•"/>
                      </a:pPr>
                      <a:r>
                        <a:rPr kumimoji="1" lang="ja-JP" altLang="en-US" sz="1400" smtClean="0"/>
                        <a:t>オープンデータシティ及び</a:t>
                      </a:r>
                      <a:r>
                        <a:rPr kumimoji="1" lang="en-US" altLang="ja-JP" sz="1400" smtClean="0"/>
                        <a:t>ICT</a:t>
                      </a:r>
                      <a:r>
                        <a:rPr kumimoji="1" lang="ja-JP" altLang="en-US" sz="1400" smtClean="0"/>
                        <a:t>ショーケースについて</a:t>
                      </a:r>
                    </a:p>
                    <a:p>
                      <a:pPr marL="679171" lvl="1" indent="-342900" algn="l">
                        <a:buFont typeface="Wingdings" panose="05000000000000000000" pitchFamily="2" charset="2"/>
                        <a:buChar char="Ø"/>
                      </a:pPr>
                      <a:r>
                        <a:rPr kumimoji="1" lang="ja-JP" altLang="en-US" sz="1400" smtClean="0"/>
                        <a:t>具体化方策や推進方法について</a:t>
                      </a:r>
                      <a:endParaRPr kumimoji="1" lang="ja-JP" altLang="en-US" sz="1400" dirty="0" smtClean="0"/>
                    </a:p>
                  </a:txBody>
                  <a:tcPr anchor="ctr">
                    <a:solidFill>
                      <a:srgbClr val="E9EDF4"/>
                    </a:solidFill>
                  </a:tcPr>
                </a:tc>
              </a:tr>
              <a:tr h="1003763">
                <a:tc>
                  <a:txBody>
                    <a:bodyPr/>
                    <a:lstStyle/>
                    <a:p>
                      <a:pPr algn="ctr"/>
                      <a:r>
                        <a:rPr kumimoji="1" lang="ja-JP" altLang="en-US" sz="1400" dirty="0" smtClean="0">
                          <a:solidFill>
                            <a:schemeClr val="tx1"/>
                          </a:solidFill>
                        </a:rPr>
                        <a:t>第</a:t>
                      </a:r>
                      <a:r>
                        <a:rPr kumimoji="1" lang="en-US" altLang="ja-JP" sz="1400" dirty="0" smtClean="0">
                          <a:solidFill>
                            <a:schemeClr val="tx1"/>
                          </a:solidFill>
                        </a:rPr>
                        <a:t>3</a:t>
                      </a:r>
                      <a:r>
                        <a:rPr kumimoji="1" lang="ja-JP" altLang="en-US" sz="1400" dirty="0" smtClean="0">
                          <a:solidFill>
                            <a:schemeClr val="tx1"/>
                          </a:solidFill>
                        </a:rPr>
                        <a:t>回</a:t>
                      </a:r>
                      <a:endParaRPr kumimoji="1" lang="en-US" altLang="ja-JP" sz="1400" dirty="0" smtClean="0">
                        <a:solidFill>
                          <a:schemeClr val="tx1"/>
                        </a:solidFill>
                      </a:endParaRPr>
                    </a:p>
                    <a:p>
                      <a:pPr algn="ctr"/>
                      <a:r>
                        <a:rPr kumimoji="1" lang="en-US" altLang="ja-JP" sz="1400" smtClean="0">
                          <a:solidFill>
                            <a:schemeClr val="tx1"/>
                          </a:solidFill>
                        </a:rPr>
                        <a:t>2015-2-10</a:t>
                      </a:r>
                      <a:endParaRPr kumimoji="1" lang="ja-JP" altLang="en-US" sz="1400" dirty="0">
                        <a:solidFill>
                          <a:schemeClr val="tx1"/>
                        </a:solidFill>
                      </a:endParaRPr>
                    </a:p>
                  </a:txBody>
                  <a:tcPr anchor="ctr">
                    <a:solidFill>
                      <a:schemeClr val="accent1"/>
                    </a:solidFill>
                  </a:tcPr>
                </a:tc>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smtClean="0"/>
                        <a:t>「オープンデータシティ実証に向けた調査研究」について</a:t>
                      </a:r>
                    </a:p>
                    <a:p>
                      <a:pPr marL="622021"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smtClean="0"/>
                        <a:t>公共交通分野における検討状況について</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smtClean="0"/>
                        <a:t>オープンデータシティ及び</a:t>
                      </a:r>
                      <a:r>
                        <a:rPr kumimoji="1" lang="en-US" altLang="ja-JP" sz="1400" smtClean="0"/>
                        <a:t>ICT</a:t>
                      </a:r>
                      <a:r>
                        <a:rPr kumimoji="1" lang="ja-JP" altLang="en-US" sz="1400" smtClean="0"/>
                        <a:t>ショーケースについて</a:t>
                      </a:r>
                    </a:p>
                    <a:p>
                      <a:pPr marL="679171"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smtClean="0"/>
                        <a:t>具体化方策や推進方法について</a:t>
                      </a:r>
                      <a:endParaRPr kumimoji="1" lang="ja-JP" altLang="en-US" sz="1400" dirty="0" smtClean="0"/>
                    </a:p>
                  </a:txBody>
                  <a:tcPr anchor="ctr">
                    <a:solidFill>
                      <a:srgbClr val="D0D8E8"/>
                    </a:solidFill>
                  </a:tcPr>
                </a:tc>
              </a:tr>
              <a:tr h="1003763">
                <a:tc>
                  <a:txBody>
                    <a:bodyPr/>
                    <a:lstStyle/>
                    <a:p>
                      <a:pPr algn="ctr"/>
                      <a:r>
                        <a:rPr kumimoji="1" lang="ja-JP" altLang="en-US" sz="1400" dirty="0" smtClean="0">
                          <a:solidFill>
                            <a:schemeClr val="tx1"/>
                          </a:solidFill>
                        </a:rPr>
                        <a:t>第</a:t>
                      </a:r>
                      <a:r>
                        <a:rPr kumimoji="1" lang="en-US" altLang="ja-JP" sz="1400" dirty="0" smtClean="0">
                          <a:solidFill>
                            <a:schemeClr val="tx1"/>
                          </a:solidFill>
                        </a:rPr>
                        <a:t>4</a:t>
                      </a:r>
                      <a:r>
                        <a:rPr kumimoji="1" lang="ja-JP" altLang="en-US" sz="1400" dirty="0" smtClean="0">
                          <a:solidFill>
                            <a:schemeClr val="tx1"/>
                          </a:solidFill>
                        </a:rPr>
                        <a:t>回</a:t>
                      </a:r>
                      <a:endParaRPr kumimoji="1" lang="en-US" altLang="ja-JP" sz="1400" dirty="0" smtClean="0">
                        <a:solidFill>
                          <a:schemeClr val="tx1"/>
                        </a:solidFill>
                      </a:endParaRPr>
                    </a:p>
                    <a:p>
                      <a:pPr algn="ctr"/>
                      <a:r>
                        <a:rPr kumimoji="1" lang="en-US" altLang="ja-JP" sz="1400" smtClean="0">
                          <a:solidFill>
                            <a:schemeClr val="tx1"/>
                          </a:solidFill>
                        </a:rPr>
                        <a:t>2015-3-13</a:t>
                      </a:r>
                      <a:endParaRPr kumimoji="1" lang="ja-JP" altLang="en-US" sz="1400" dirty="0">
                        <a:solidFill>
                          <a:schemeClr val="tx1"/>
                        </a:solidFill>
                      </a:endParaRPr>
                    </a:p>
                  </a:txBody>
                  <a:tcPr anchor="ctr">
                    <a:solidFill>
                      <a:schemeClr val="accent1"/>
                    </a:solidFill>
                  </a:tcPr>
                </a:tc>
                <a:tc>
                  <a:txBody>
                    <a:bodyPr/>
                    <a:lstStyle/>
                    <a:p>
                      <a:pPr marL="342900" indent="-342900" algn="l">
                        <a:buFont typeface="Arial" panose="020B0604020202020204" pitchFamily="34" charset="0"/>
                        <a:buChar char="•"/>
                      </a:pPr>
                      <a:r>
                        <a:rPr kumimoji="1" lang="ja-JP" altLang="en-US" sz="1400" smtClean="0"/>
                        <a:t>「オープンデータシティ実証に向けた調査研究」について</a:t>
                      </a:r>
                    </a:p>
                    <a:p>
                      <a:pPr marL="679171" lvl="1" indent="-342900" algn="l">
                        <a:buFont typeface="Wingdings" panose="05000000000000000000" pitchFamily="2" charset="2"/>
                        <a:buChar char="Ø"/>
                      </a:pPr>
                      <a:r>
                        <a:rPr kumimoji="1" lang="en-US" altLang="ja-JP" sz="1400" smtClean="0"/>
                        <a:t>ICT</a:t>
                      </a:r>
                      <a:r>
                        <a:rPr kumimoji="1" lang="ja-JP" altLang="en-US" sz="1400" smtClean="0"/>
                        <a:t>ショーケースの具体化方法について</a:t>
                      </a:r>
                    </a:p>
                    <a:p>
                      <a:pPr marL="342900" indent="-342900" algn="l">
                        <a:buFont typeface="Arial" panose="020B0604020202020204" pitchFamily="34" charset="0"/>
                        <a:buChar char="•"/>
                      </a:pPr>
                      <a:r>
                        <a:rPr kumimoji="1" lang="ja-JP" altLang="en-US" sz="1400" smtClean="0"/>
                        <a:t>オープンデータシティ及び</a:t>
                      </a:r>
                      <a:r>
                        <a:rPr kumimoji="1" lang="en-US" altLang="ja-JP" sz="1400" smtClean="0"/>
                        <a:t>ICT</a:t>
                      </a:r>
                      <a:r>
                        <a:rPr kumimoji="1" lang="ja-JP" altLang="en-US" sz="1400" smtClean="0"/>
                        <a:t>ショーケースについて</a:t>
                      </a:r>
                    </a:p>
                    <a:p>
                      <a:pPr marL="679171" lvl="1" indent="-342900" algn="l">
                        <a:buFont typeface="Wingdings" panose="05000000000000000000" pitchFamily="2" charset="2"/>
                        <a:buChar char="Ø"/>
                      </a:pPr>
                      <a:r>
                        <a:rPr kumimoji="1" lang="ja-JP" altLang="en-US" sz="1400" smtClean="0"/>
                        <a:t>次年度以降の検討内容・進め方について</a:t>
                      </a:r>
                      <a:endParaRPr kumimoji="1" lang="ja-JP" altLang="en-US" sz="1400" dirty="0" smtClean="0"/>
                    </a:p>
                  </a:txBody>
                  <a:tcPr anchor="ctr">
                    <a:solidFill>
                      <a:srgbClr val="E9EDF4"/>
                    </a:solidFill>
                  </a:tcPr>
                </a:tc>
              </a:tr>
            </a:tbl>
          </a:graphicData>
        </a:graphic>
      </p:graphicFrame>
    </p:spTree>
    <p:extLst>
      <p:ext uri="{BB962C8B-B14F-4D97-AF65-F5344CB8AC3E}">
        <p14:creationId xmlns:p14="http://schemas.microsoft.com/office/powerpoint/2010/main" val="16757127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本法人の設立が承認されまし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9707" y="2492896"/>
            <a:ext cx="3332369" cy="24482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１</a:t>
            </a:r>
            <a:r>
              <a:rPr lang="ja-JP" altLang="en-US" smtClean="0"/>
              <a:t>．オープンデータに関する活動の経緯</a:t>
            </a:r>
            <a:endParaRPr kumimoji="1" lang="ja-JP" altLang="en-US"/>
          </a:p>
        </p:txBody>
      </p:sp>
      <p:sp>
        <p:nvSpPr>
          <p:cNvPr id="3" name="コンテンツ プレースホルダー 2"/>
          <p:cNvSpPr>
            <a:spLocks noGrp="1"/>
          </p:cNvSpPr>
          <p:nvPr>
            <p:ph idx="1"/>
          </p:nvPr>
        </p:nvSpPr>
        <p:spPr>
          <a:xfrm>
            <a:off x="351414" y="1143001"/>
            <a:ext cx="9146415" cy="341784"/>
          </a:xfrm>
        </p:spPr>
        <p:txBody>
          <a:bodyPr/>
          <a:lstStyle/>
          <a:p>
            <a:r>
              <a:rPr kumimoji="1" lang="ja-JP" altLang="en-US" smtClean="0"/>
              <a:t>コンソーシアムから</a:t>
            </a:r>
            <a:r>
              <a:rPr kumimoji="1" lang="en-US" altLang="ja-JP" smtClean="0"/>
              <a:t>VLED</a:t>
            </a:r>
            <a:r>
              <a:rPr kumimoji="1" lang="ja-JP" altLang="en-US" smtClean="0"/>
              <a:t>へ</a:t>
            </a:r>
            <a:endParaRPr kumimoji="1" lang="ja-JP" altLang="en-US"/>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a:t>
            </a:fld>
            <a:endParaRPr lang="en-US" altLang="ja-JP"/>
          </a:p>
        </p:txBody>
      </p:sp>
      <p:sp>
        <p:nvSpPr>
          <p:cNvPr id="5" name="テキスト ボックス 4"/>
          <p:cNvSpPr txBox="1"/>
          <p:nvPr/>
        </p:nvSpPr>
        <p:spPr>
          <a:xfrm>
            <a:off x="344488" y="1484784"/>
            <a:ext cx="9289032" cy="4924425"/>
          </a:xfrm>
          <a:prstGeom prst="rect">
            <a:avLst/>
          </a:prstGeom>
          <a:noFill/>
          <a:ln>
            <a:noFill/>
          </a:ln>
        </p:spPr>
        <p:txBody>
          <a:bodyPr wrap="square" rtlCol="0">
            <a:spAutoFit/>
          </a:bodyPr>
          <a:lstStyle/>
          <a:p>
            <a:pPr marL="285750" indent="-285750" algn="l">
              <a:buFont typeface="Wingdings" panose="05000000000000000000" pitchFamily="2" charset="2"/>
              <a:buChar char="n"/>
            </a:pPr>
            <a:r>
              <a:rPr lang="en-US" altLang="ja-JP" smtClean="0">
                <a:solidFill>
                  <a:schemeClr val="bg2"/>
                </a:solidFill>
              </a:rPr>
              <a:t>2012</a:t>
            </a:r>
            <a:r>
              <a:rPr lang="ja-JP" altLang="en-US">
                <a:solidFill>
                  <a:schemeClr val="bg2"/>
                </a:solidFill>
              </a:rPr>
              <a:t>年</a:t>
            </a:r>
            <a:r>
              <a:rPr lang="en-US" altLang="ja-JP">
                <a:solidFill>
                  <a:schemeClr val="bg2"/>
                </a:solidFill>
              </a:rPr>
              <a:t>7</a:t>
            </a:r>
            <a:r>
              <a:rPr lang="ja-JP" altLang="en-US">
                <a:solidFill>
                  <a:schemeClr val="bg2"/>
                </a:solidFill>
              </a:rPr>
              <a:t>月</a:t>
            </a:r>
            <a:r>
              <a:rPr lang="en-US" altLang="ja-JP">
                <a:solidFill>
                  <a:schemeClr val="bg2"/>
                </a:solidFill>
              </a:rPr>
              <a:t>27</a:t>
            </a:r>
            <a:r>
              <a:rPr lang="ja-JP" altLang="en-US">
                <a:solidFill>
                  <a:schemeClr val="bg2"/>
                </a:solidFill>
              </a:rPr>
              <a:t>日：</a:t>
            </a:r>
          </a:p>
          <a:p>
            <a:pPr lvl="2" algn="l"/>
            <a:r>
              <a:rPr lang="ja-JP" altLang="en-US" sz="1600">
                <a:solidFill>
                  <a:schemeClr val="bg2"/>
                </a:solidFill>
              </a:rPr>
              <a:t>産官学が共同して、オープンデータに関する課題解決に取組、オープンデータを推進する組織として</a:t>
            </a:r>
            <a:r>
              <a:rPr lang="ja-JP" altLang="en-US" sz="1600" b="1">
                <a:solidFill>
                  <a:schemeClr val="bg2"/>
                </a:solidFill>
              </a:rPr>
              <a:t>「オープンデータ流通推進コンソーシアム」を設立</a:t>
            </a:r>
            <a:r>
              <a:rPr lang="ja-JP" altLang="en-US" sz="1600">
                <a:solidFill>
                  <a:schemeClr val="bg2"/>
                </a:solidFill>
              </a:rPr>
              <a:t>。</a:t>
            </a:r>
          </a:p>
          <a:p>
            <a:pPr marL="285750" indent="-285750" algn="l">
              <a:buFont typeface="Wingdings" panose="05000000000000000000" pitchFamily="2" charset="2"/>
              <a:buChar char="n"/>
            </a:pPr>
            <a:r>
              <a:rPr lang="en-US" altLang="ja-JP" smtClean="0">
                <a:solidFill>
                  <a:schemeClr val="bg2"/>
                </a:solidFill>
              </a:rPr>
              <a:t>2012</a:t>
            </a:r>
            <a:r>
              <a:rPr lang="ja-JP" altLang="en-US">
                <a:solidFill>
                  <a:schemeClr val="bg2"/>
                </a:solidFill>
              </a:rPr>
              <a:t>年</a:t>
            </a:r>
            <a:r>
              <a:rPr lang="en-US" altLang="ja-JP">
                <a:solidFill>
                  <a:schemeClr val="bg2"/>
                </a:solidFill>
              </a:rPr>
              <a:t>7</a:t>
            </a:r>
            <a:r>
              <a:rPr lang="ja-JP" altLang="en-US">
                <a:solidFill>
                  <a:schemeClr val="bg2"/>
                </a:solidFill>
              </a:rPr>
              <a:t>月～</a:t>
            </a:r>
            <a:r>
              <a:rPr lang="en-US" altLang="ja-JP">
                <a:solidFill>
                  <a:schemeClr val="bg2"/>
                </a:solidFill>
              </a:rPr>
              <a:t>2014</a:t>
            </a:r>
            <a:r>
              <a:rPr lang="ja-JP" altLang="en-US">
                <a:solidFill>
                  <a:schemeClr val="bg2"/>
                </a:solidFill>
              </a:rPr>
              <a:t>年</a:t>
            </a:r>
            <a:r>
              <a:rPr lang="en-US" altLang="ja-JP">
                <a:solidFill>
                  <a:schemeClr val="bg2"/>
                </a:solidFill>
              </a:rPr>
              <a:t>10</a:t>
            </a:r>
            <a:r>
              <a:rPr lang="ja-JP" altLang="en-US">
                <a:solidFill>
                  <a:schemeClr val="bg2"/>
                </a:solidFill>
              </a:rPr>
              <a:t>月：</a:t>
            </a:r>
          </a:p>
          <a:p>
            <a:pPr lvl="2" algn="l"/>
            <a:r>
              <a:rPr lang="ja-JP" altLang="en-US" sz="1600" b="1">
                <a:solidFill>
                  <a:schemeClr val="bg2"/>
                </a:solidFill>
              </a:rPr>
              <a:t>技術、データガバナンス、利活用・普及の</a:t>
            </a:r>
            <a:r>
              <a:rPr lang="en-US" altLang="ja-JP" sz="1600" b="1">
                <a:solidFill>
                  <a:schemeClr val="bg2"/>
                </a:solidFill>
              </a:rPr>
              <a:t>3</a:t>
            </a:r>
            <a:r>
              <a:rPr lang="ja-JP" altLang="en-US" sz="1600" b="1">
                <a:solidFill>
                  <a:schemeClr val="bg2"/>
                </a:solidFill>
              </a:rPr>
              <a:t>委員会</a:t>
            </a:r>
            <a:r>
              <a:rPr lang="ja-JP" altLang="en-US" sz="1600">
                <a:solidFill>
                  <a:schemeClr val="bg2"/>
                </a:solidFill>
              </a:rPr>
              <a:t>を中心に、オープンデータに係る技術的課題、提供／利用ルールに係る課題、普及・啓発</a:t>
            </a:r>
            <a:r>
              <a:rPr lang="ja-JP" altLang="en-US" sz="1600" smtClean="0">
                <a:solidFill>
                  <a:schemeClr val="bg2"/>
                </a:solidFill>
              </a:rPr>
              <a:t>活動への</a:t>
            </a:r>
            <a:r>
              <a:rPr lang="ja-JP" altLang="en-US" sz="1600" b="1" smtClean="0">
                <a:solidFill>
                  <a:schemeClr val="bg2"/>
                </a:solidFill>
              </a:rPr>
              <a:t>取組を実施</a:t>
            </a:r>
            <a:r>
              <a:rPr lang="ja-JP" altLang="en-US" sz="1600" smtClean="0">
                <a:solidFill>
                  <a:schemeClr val="bg2"/>
                </a:solidFill>
              </a:rPr>
              <a:t>。</a:t>
            </a:r>
            <a:r>
              <a:rPr lang="ja-JP" altLang="en-US" sz="1600">
                <a:solidFill>
                  <a:schemeClr val="bg2"/>
                </a:solidFill>
              </a:rPr>
              <a:t>活動の成果はコンソーシアムとして発表・公開するとともに、電子行政オープンデータ実務者会議等を通じて、政府の取組にもインプットして活かされている。</a:t>
            </a:r>
          </a:p>
          <a:p>
            <a:pPr marL="285750" indent="-285750" algn="l">
              <a:buFont typeface="Wingdings" panose="05000000000000000000" pitchFamily="2" charset="2"/>
              <a:buChar char="n"/>
            </a:pPr>
            <a:r>
              <a:rPr lang="en-US" altLang="ja-JP">
                <a:solidFill>
                  <a:schemeClr val="bg2"/>
                </a:solidFill>
              </a:rPr>
              <a:t>2013</a:t>
            </a:r>
            <a:r>
              <a:rPr lang="ja-JP" altLang="en-US">
                <a:solidFill>
                  <a:schemeClr val="bg2"/>
                </a:solidFill>
              </a:rPr>
              <a:t>年</a:t>
            </a:r>
            <a:r>
              <a:rPr lang="en-US" altLang="ja-JP">
                <a:solidFill>
                  <a:schemeClr val="bg2"/>
                </a:solidFill>
              </a:rPr>
              <a:t>12</a:t>
            </a:r>
            <a:r>
              <a:rPr lang="ja-JP" altLang="en-US">
                <a:solidFill>
                  <a:schemeClr val="bg2"/>
                </a:solidFill>
              </a:rPr>
              <a:t>月</a:t>
            </a:r>
            <a:r>
              <a:rPr lang="en-US" altLang="ja-JP">
                <a:solidFill>
                  <a:schemeClr val="bg2"/>
                </a:solidFill>
              </a:rPr>
              <a:t>20</a:t>
            </a:r>
            <a:r>
              <a:rPr lang="ja-JP" altLang="en-US">
                <a:solidFill>
                  <a:schemeClr val="bg2"/>
                </a:solidFill>
              </a:rPr>
              <a:t>日：</a:t>
            </a:r>
          </a:p>
          <a:p>
            <a:pPr lvl="2" algn="l"/>
            <a:r>
              <a:rPr lang="ja-JP" altLang="en-US" sz="1600">
                <a:solidFill>
                  <a:schemeClr val="bg2"/>
                </a:solidFill>
              </a:rPr>
              <a:t>政府によるデータカタログサイトの公開（データカタログサイト（試行版）</a:t>
            </a:r>
            <a:r>
              <a:rPr lang="ja-JP" altLang="en-US" sz="1600" smtClean="0">
                <a:solidFill>
                  <a:schemeClr val="bg2"/>
                </a:solidFill>
              </a:rPr>
              <a:t>）。</a:t>
            </a:r>
            <a:endParaRPr lang="ja-JP" altLang="en-US" sz="1600">
              <a:solidFill>
                <a:schemeClr val="bg2"/>
              </a:solidFill>
            </a:endParaRPr>
          </a:p>
          <a:p>
            <a:pPr lvl="2" algn="l"/>
            <a:r>
              <a:rPr lang="ja-JP" altLang="en-US" sz="1600">
                <a:solidFill>
                  <a:schemeClr val="bg2"/>
                </a:solidFill>
              </a:rPr>
              <a:t>その後、</a:t>
            </a:r>
            <a:r>
              <a:rPr lang="en-US" altLang="ja-JP" sz="1600">
                <a:solidFill>
                  <a:schemeClr val="bg2"/>
                </a:solidFill>
              </a:rPr>
              <a:t>2014</a:t>
            </a:r>
            <a:r>
              <a:rPr lang="ja-JP" altLang="en-US" sz="1600">
                <a:solidFill>
                  <a:schemeClr val="bg2"/>
                </a:solidFill>
              </a:rPr>
              <a:t>年</a:t>
            </a:r>
            <a:r>
              <a:rPr lang="en-US" altLang="ja-JP" sz="1600">
                <a:solidFill>
                  <a:schemeClr val="bg2"/>
                </a:solidFill>
              </a:rPr>
              <a:t>10</a:t>
            </a:r>
            <a:r>
              <a:rPr lang="ja-JP" altLang="en-US" sz="1600">
                <a:solidFill>
                  <a:schemeClr val="bg2"/>
                </a:solidFill>
              </a:rPr>
              <a:t>月</a:t>
            </a:r>
            <a:r>
              <a:rPr lang="en-US" altLang="ja-JP" sz="1600">
                <a:solidFill>
                  <a:schemeClr val="bg2"/>
                </a:solidFill>
              </a:rPr>
              <a:t>1</a:t>
            </a:r>
            <a:r>
              <a:rPr lang="ja-JP" altLang="en-US" sz="1600">
                <a:solidFill>
                  <a:schemeClr val="bg2"/>
                </a:solidFill>
              </a:rPr>
              <a:t>日より本格運用を</a:t>
            </a:r>
            <a:r>
              <a:rPr lang="ja-JP" altLang="en-US" sz="1600" smtClean="0">
                <a:solidFill>
                  <a:schemeClr val="bg2"/>
                </a:solidFill>
              </a:rPr>
              <a:t>開始。</a:t>
            </a:r>
            <a:endParaRPr lang="ja-JP" altLang="en-US" sz="1600">
              <a:solidFill>
                <a:schemeClr val="bg2"/>
              </a:solidFill>
            </a:endParaRPr>
          </a:p>
          <a:p>
            <a:pPr marL="285750" indent="-285750" algn="l">
              <a:buFont typeface="Wingdings" panose="05000000000000000000" pitchFamily="2" charset="2"/>
              <a:buChar char="n"/>
            </a:pPr>
            <a:r>
              <a:rPr lang="en-US" altLang="ja-JP">
                <a:solidFill>
                  <a:schemeClr val="bg2"/>
                </a:solidFill>
              </a:rPr>
              <a:t>2014</a:t>
            </a:r>
            <a:r>
              <a:rPr lang="ja-JP" altLang="en-US">
                <a:solidFill>
                  <a:schemeClr val="bg2"/>
                </a:solidFill>
              </a:rPr>
              <a:t>年</a:t>
            </a:r>
            <a:r>
              <a:rPr lang="en-US" altLang="ja-JP">
                <a:solidFill>
                  <a:schemeClr val="bg2"/>
                </a:solidFill>
              </a:rPr>
              <a:t>6</a:t>
            </a:r>
            <a:r>
              <a:rPr lang="ja-JP" altLang="en-US">
                <a:solidFill>
                  <a:schemeClr val="bg2"/>
                </a:solidFill>
              </a:rPr>
              <a:t>月</a:t>
            </a:r>
            <a:r>
              <a:rPr lang="en-US" altLang="ja-JP">
                <a:solidFill>
                  <a:schemeClr val="bg2"/>
                </a:solidFill>
              </a:rPr>
              <a:t>19</a:t>
            </a:r>
            <a:r>
              <a:rPr lang="ja-JP" altLang="en-US">
                <a:solidFill>
                  <a:schemeClr val="bg2"/>
                </a:solidFill>
              </a:rPr>
              <a:t>日：</a:t>
            </a:r>
          </a:p>
          <a:p>
            <a:pPr lvl="2" algn="l"/>
            <a:r>
              <a:rPr lang="ja-JP" altLang="en-US" sz="1600">
                <a:solidFill>
                  <a:schemeClr val="bg2"/>
                </a:solidFill>
              </a:rPr>
              <a:t>政府標準利用規約（第</a:t>
            </a:r>
            <a:r>
              <a:rPr lang="en-US" altLang="ja-JP" sz="1600">
                <a:solidFill>
                  <a:schemeClr val="bg2"/>
                </a:solidFill>
              </a:rPr>
              <a:t>1.0</a:t>
            </a:r>
            <a:r>
              <a:rPr lang="ja-JP" altLang="en-US" sz="1600">
                <a:solidFill>
                  <a:schemeClr val="bg2"/>
                </a:solidFill>
              </a:rPr>
              <a:t>版）を各府省情報化統括責任者（</a:t>
            </a:r>
            <a:r>
              <a:rPr lang="en-US" altLang="ja-JP" sz="1600">
                <a:solidFill>
                  <a:schemeClr val="bg2"/>
                </a:solidFill>
              </a:rPr>
              <a:t>CIO</a:t>
            </a:r>
            <a:r>
              <a:rPr lang="ja-JP" altLang="en-US" sz="1600">
                <a:solidFill>
                  <a:schemeClr val="bg2"/>
                </a:solidFill>
              </a:rPr>
              <a:t>）連絡会議</a:t>
            </a:r>
            <a:r>
              <a:rPr lang="ja-JP" altLang="en-US" sz="1600" smtClean="0">
                <a:solidFill>
                  <a:schemeClr val="bg2"/>
                </a:solidFill>
              </a:rPr>
              <a:t>決定。</a:t>
            </a:r>
            <a:endParaRPr lang="ja-JP" altLang="en-US" sz="1600">
              <a:solidFill>
                <a:schemeClr val="bg2"/>
              </a:solidFill>
            </a:endParaRPr>
          </a:p>
          <a:p>
            <a:pPr lvl="2" algn="l"/>
            <a:r>
              <a:rPr lang="ja-JP" altLang="en-US" sz="1600">
                <a:solidFill>
                  <a:schemeClr val="bg2"/>
                </a:solidFill>
              </a:rPr>
              <a:t>その後、各府省のウェブサイトの利用規約として順次採用</a:t>
            </a:r>
            <a:r>
              <a:rPr lang="ja-JP" altLang="en-US" sz="1600" smtClean="0">
                <a:solidFill>
                  <a:schemeClr val="bg2"/>
                </a:solidFill>
              </a:rPr>
              <a:t>拡大。</a:t>
            </a:r>
            <a:endParaRPr lang="en-US" altLang="ja-JP" sz="1600" smtClean="0">
              <a:solidFill>
                <a:schemeClr val="bg2"/>
              </a:solidFill>
            </a:endParaRPr>
          </a:p>
          <a:p>
            <a:pPr marL="285750" indent="-285750" algn="l">
              <a:buFont typeface="Wingdings" panose="05000000000000000000" pitchFamily="2" charset="2"/>
              <a:buChar char="n"/>
            </a:pPr>
            <a:r>
              <a:rPr lang="en-US" altLang="ja-JP" smtClean="0">
                <a:solidFill>
                  <a:schemeClr val="bg2"/>
                </a:solidFill>
              </a:rPr>
              <a:t>2014</a:t>
            </a:r>
            <a:r>
              <a:rPr lang="ja-JP" altLang="en-US">
                <a:solidFill>
                  <a:schemeClr val="bg2"/>
                </a:solidFill>
              </a:rPr>
              <a:t>年</a:t>
            </a:r>
            <a:r>
              <a:rPr lang="en-US" altLang="ja-JP">
                <a:solidFill>
                  <a:schemeClr val="bg2"/>
                </a:solidFill>
              </a:rPr>
              <a:t>10</a:t>
            </a:r>
            <a:r>
              <a:rPr lang="ja-JP" altLang="en-US">
                <a:solidFill>
                  <a:schemeClr val="bg2"/>
                </a:solidFill>
              </a:rPr>
              <a:t>月：</a:t>
            </a:r>
          </a:p>
          <a:p>
            <a:pPr lvl="2" algn="l"/>
            <a:r>
              <a:rPr lang="ja-JP" altLang="en-US" sz="1600">
                <a:solidFill>
                  <a:schemeClr val="bg2"/>
                </a:solidFill>
              </a:rPr>
              <a:t>中央官庁のオープンデータへの取組が軌道にのり、今後はさらに地方への展開、中央官庁以外の組織への展開、民間データとのマッシュアップ、公益企業等の持つビッグデータの活用、本格的なビジネスへの利活用等が求められる状況となり、大手民間企業が集まる形で、より本格的な活動展開をするため</a:t>
            </a:r>
            <a:r>
              <a:rPr lang="ja-JP" altLang="en-US" sz="1600" b="1">
                <a:solidFill>
                  <a:schemeClr val="bg2"/>
                </a:solidFill>
              </a:rPr>
              <a:t>「一般社団法人オープン＆ビッグデータ活用・地方創生推進</a:t>
            </a:r>
            <a:r>
              <a:rPr lang="ja-JP" altLang="en-US" sz="1600" b="1" smtClean="0">
                <a:solidFill>
                  <a:schemeClr val="bg2"/>
                </a:solidFill>
              </a:rPr>
              <a:t>機構（</a:t>
            </a:r>
            <a:r>
              <a:rPr lang="en-US" altLang="ja-JP" sz="1600" b="1" smtClean="0">
                <a:solidFill>
                  <a:schemeClr val="bg2"/>
                </a:solidFill>
              </a:rPr>
              <a:t>VLED</a:t>
            </a:r>
            <a:r>
              <a:rPr lang="ja-JP" altLang="en-US" sz="1600" b="1" smtClean="0">
                <a:solidFill>
                  <a:schemeClr val="bg2"/>
                </a:solidFill>
              </a:rPr>
              <a:t>）」</a:t>
            </a:r>
            <a:r>
              <a:rPr lang="ja-JP" altLang="en-US" sz="1600" b="1">
                <a:solidFill>
                  <a:schemeClr val="bg2"/>
                </a:solidFill>
              </a:rPr>
              <a:t>を設立</a:t>
            </a:r>
            <a:r>
              <a:rPr lang="ja-JP" altLang="en-US" sz="1600">
                <a:solidFill>
                  <a:schemeClr val="bg2"/>
                </a:solidFill>
              </a:rPr>
              <a:t>。</a:t>
            </a:r>
          </a:p>
        </p:txBody>
      </p:sp>
    </p:spTree>
    <p:extLst>
      <p:ext uri="{BB962C8B-B14F-4D97-AF65-F5344CB8AC3E}">
        <p14:creationId xmlns:p14="http://schemas.microsoft.com/office/powerpoint/2010/main" val="3983998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２．コンソーシアムの成果と世の中のオープンデータの状況</a:t>
            </a:r>
            <a:endParaRPr kumimoji="1" lang="ja-JP" altLang="en-US"/>
          </a:p>
        </p:txBody>
      </p:sp>
      <p:sp>
        <p:nvSpPr>
          <p:cNvPr id="3" name="コンテンツ プレースホルダー 2"/>
          <p:cNvSpPr>
            <a:spLocks noGrp="1"/>
          </p:cNvSpPr>
          <p:nvPr>
            <p:ph idx="1"/>
          </p:nvPr>
        </p:nvSpPr>
        <p:spPr>
          <a:xfrm>
            <a:off x="351414" y="1143001"/>
            <a:ext cx="9146415" cy="341784"/>
          </a:xfrm>
        </p:spPr>
        <p:txBody>
          <a:bodyPr/>
          <a:lstStyle/>
          <a:p>
            <a:r>
              <a:rPr kumimoji="1" lang="ja-JP" altLang="en-US" smtClean="0"/>
              <a:t>コンソーシアムの全体体制</a:t>
            </a:r>
            <a:endParaRPr kumimoji="1" lang="ja-JP" altLang="en-US"/>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a:t>
            </a:fld>
            <a:endParaRPr lang="en-US" altLang="ja-JP"/>
          </a:p>
        </p:txBody>
      </p:sp>
      <p:sp>
        <p:nvSpPr>
          <p:cNvPr id="5" name="角丸四角形 4"/>
          <p:cNvSpPr/>
          <p:nvPr/>
        </p:nvSpPr>
        <p:spPr>
          <a:xfrm>
            <a:off x="3505459" y="2420888"/>
            <a:ext cx="2325951" cy="349198"/>
          </a:xfrm>
          <a:prstGeom prst="roundRect">
            <a:avLst/>
          </a:prstGeom>
          <a:solidFill>
            <a:schemeClr val="accent1"/>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200" smtClean="0"/>
              <a:t>データガバナンス委員会</a:t>
            </a:r>
            <a:endParaRPr kumimoji="1" lang="ja-JP" altLang="en-US" sz="1200"/>
          </a:p>
        </p:txBody>
      </p:sp>
      <p:sp>
        <p:nvSpPr>
          <p:cNvPr id="6" name="角丸四角形 5"/>
          <p:cNvSpPr/>
          <p:nvPr/>
        </p:nvSpPr>
        <p:spPr>
          <a:xfrm>
            <a:off x="957481" y="2440122"/>
            <a:ext cx="2325951" cy="349198"/>
          </a:xfrm>
          <a:prstGeom prst="roundRect">
            <a:avLst/>
          </a:prstGeom>
          <a:solidFill>
            <a:schemeClr val="accent1"/>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200" smtClean="0"/>
              <a:t>技術委員会</a:t>
            </a:r>
            <a:endParaRPr kumimoji="1" lang="ja-JP" altLang="en-US" sz="1200"/>
          </a:p>
        </p:txBody>
      </p:sp>
      <p:sp>
        <p:nvSpPr>
          <p:cNvPr id="7" name="角丸四角形 6"/>
          <p:cNvSpPr/>
          <p:nvPr/>
        </p:nvSpPr>
        <p:spPr>
          <a:xfrm>
            <a:off x="3918269" y="1544667"/>
            <a:ext cx="1775536" cy="349198"/>
          </a:xfrm>
          <a:prstGeom prst="roundRect">
            <a:avLst/>
          </a:prstGeom>
          <a:solidFill>
            <a:schemeClr val="accent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sz="1200" smtClean="0"/>
              <a:t>理事会</a:t>
            </a:r>
            <a:endParaRPr kumimoji="1" lang="ja-JP" altLang="en-US" sz="1200"/>
          </a:p>
        </p:txBody>
      </p:sp>
      <p:sp>
        <p:nvSpPr>
          <p:cNvPr id="8" name="角丸四角形 7"/>
          <p:cNvSpPr/>
          <p:nvPr/>
        </p:nvSpPr>
        <p:spPr>
          <a:xfrm>
            <a:off x="7435306" y="1783658"/>
            <a:ext cx="1143741" cy="349198"/>
          </a:xfrm>
          <a:prstGeom prst="roundRect">
            <a:avLst/>
          </a:prstGeom>
          <a:solidFill>
            <a:schemeClr val="accent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sz="1200" smtClean="0"/>
              <a:t>事務局</a:t>
            </a:r>
            <a:endParaRPr kumimoji="1" lang="ja-JP" altLang="en-US" sz="1200"/>
          </a:p>
        </p:txBody>
      </p:sp>
      <p:sp>
        <p:nvSpPr>
          <p:cNvPr id="9" name="角丸四角形 8"/>
          <p:cNvSpPr/>
          <p:nvPr/>
        </p:nvSpPr>
        <p:spPr>
          <a:xfrm>
            <a:off x="7410891" y="1268760"/>
            <a:ext cx="1143741" cy="349198"/>
          </a:xfrm>
          <a:prstGeom prst="roundRect">
            <a:avLst/>
          </a:prstGeom>
          <a:solidFill>
            <a:schemeClr val="accent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sz="1200" smtClean="0"/>
              <a:t>顧問</a:t>
            </a:r>
            <a:endParaRPr kumimoji="1" lang="ja-JP" altLang="en-US" sz="1200"/>
          </a:p>
        </p:txBody>
      </p:sp>
      <p:sp>
        <p:nvSpPr>
          <p:cNvPr id="10" name="角丸四角形 9"/>
          <p:cNvSpPr/>
          <p:nvPr/>
        </p:nvSpPr>
        <p:spPr>
          <a:xfrm>
            <a:off x="1331508" y="1544667"/>
            <a:ext cx="1143741" cy="349198"/>
          </a:xfrm>
          <a:prstGeom prst="roundRect">
            <a:avLst/>
          </a:prstGeom>
          <a:solidFill>
            <a:schemeClr val="accent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sz="1200" smtClean="0"/>
              <a:t>総会</a:t>
            </a:r>
            <a:endParaRPr kumimoji="1" lang="ja-JP" altLang="en-US" sz="1200"/>
          </a:p>
        </p:txBody>
      </p:sp>
      <p:cxnSp>
        <p:nvCxnSpPr>
          <p:cNvPr id="11" name="直線矢印コネクタ 10"/>
          <p:cNvCxnSpPr/>
          <p:nvPr/>
        </p:nvCxnSpPr>
        <p:spPr>
          <a:xfrm>
            <a:off x="4806037" y="1997427"/>
            <a:ext cx="2947" cy="423461"/>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カギ線コネクタ 11"/>
          <p:cNvCxnSpPr>
            <a:stCxn id="7" idx="2"/>
            <a:endCxn id="6" idx="0"/>
          </p:cNvCxnSpPr>
          <p:nvPr/>
        </p:nvCxnSpPr>
        <p:spPr>
          <a:xfrm rot="5400000">
            <a:off x="3190119" y="824203"/>
            <a:ext cx="546257" cy="2685580"/>
          </a:xfrm>
          <a:prstGeom prst="bentConnector3">
            <a:avLst>
              <a:gd name="adj1" fmla="val 50000"/>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カギ線コネクタ 12"/>
          <p:cNvCxnSpPr>
            <a:stCxn id="7" idx="2"/>
            <a:endCxn id="26" idx="0"/>
          </p:cNvCxnSpPr>
          <p:nvPr/>
        </p:nvCxnSpPr>
        <p:spPr>
          <a:xfrm rot="16200000" flipH="1">
            <a:off x="5734354" y="965547"/>
            <a:ext cx="546257" cy="2402891"/>
          </a:xfrm>
          <a:prstGeom prst="bentConnector3">
            <a:avLst>
              <a:gd name="adj1" fmla="val 50000"/>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a:stCxn id="9" idx="1"/>
            <a:endCxn id="7" idx="3"/>
          </p:cNvCxnSpPr>
          <p:nvPr/>
        </p:nvCxnSpPr>
        <p:spPr>
          <a:xfrm flipH="1">
            <a:off x="5693805" y="1443359"/>
            <a:ext cx="1717086" cy="275907"/>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a:stCxn id="8" idx="1"/>
            <a:endCxn id="7" idx="3"/>
          </p:cNvCxnSpPr>
          <p:nvPr/>
        </p:nvCxnSpPr>
        <p:spPr>
          <a:xfrm flipH="1" flipV="1">
            <a:off x="5693805" y="1719266"/>
            <a:ext cx="1741501" cy="238991"/>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stCxn id="7" idx="1"/>
            <a:endCxn id="10" idx="3"/>
          </p:cNvCxnSpPr>
          <p:nvPr/>
        </p:nvCxnSpPr>
        <p:spPr>
          <a:xfrm flipH="1">
            <a:off x="2475249" y="1719266"/>
            <a:ext cx="1443020" cy="0"/>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角丸四角形 16"/>
          <p:cNvSpPr/>
          <p:nvPr/>
        </p:nvSpPr>
        <p:spPr>
          <a:xfrm>
            <a:off x="7456023" y="2910630"/>
            <a:ext cx="1673441" cy="309211"/>
          </a:xfrm>
          <a:prstGeom prst="roundRect">
            <a:avLst/>
          </a:prstGeom>
          <a:solidFill>
            <a:schemeClr val="accent5"/>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sz="1100" smtClean="0"/>
              <a:t>自治体分科会</a:t>
            </a:r>
            <a:endParaRPr kumimoji="1" lang="ja-JP" altLang="en-US" sz="1100"/>
          </a:p>
        </p:txBody>
      </p:sp>
      <p:sp>
        <p:nvSpPr>
          <p:cNvPr id="18" name="角丸四角形 17"/>
          <p:cNvSpPr/>
          <p:nvPr/>
        </p:nvSpPr>
        <p:spPr>
          <a:xfrm>
            <a:off x="7456023" y="3284984"/>
            <a:ext cx="1673441" cy="309211"/>
          </a:xfrm>
          <a:prstGeom prst="roundRect">
            <a:avLst/>
          </a:prstGeom>
          <a:solidFill>
            <a:schemeClr val="accent5"/>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100" smtClean="0"/>
              <a:t>気象</a:t>
            </a:r>
            <a:r>
              <a:rPr lang="ja-JP" altLang="en-US" sz="1100"/>
              <a:t>データ</a:t>
            </a:r>
            <a:r>
              <a:rPr kumimoji="1" lang="ja-JP" altLang="en-US" sz="1100" smtClean="0"/>
              <a:t>分科会</a:t>
            </a:r>
            <a:endParaRPr kumimoji="1" lang="ja-JP" altLang="en-US" sz="1100"/>
          </a:p>
        </p:txBody>
      </p:sp>
      <p:cxnSp>
        <p:nvCxnSpPr>
          <p:cNvPr id="19" name="カギ線コネクタ 18"/>
          <p:cNvCxnSpPr>
            <a:endCxn id="17" idx="1"/>
          </p:cNvCxnSpPr>
          <p:nvPr/>
        </p:nvCxnSpPr>
        <p:spPr>
          <a:xfrm>
            <a:off x="6648155" y="2669454"/>
            <a:ext cx="807868" cy="395782"/>
          </a:xfrm>
          <a:prstGeom prst="bentConnector3">
            <a:avLst>
              <a:gd name="adj1" fmla="val 549"/>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カギ線コネクタ 19"/>
          <p:cNvCxnSpPr>
            <a:endCxn id="18" idx="1"/>
          </p:cNvCxnSpPr>
          <p:nvPr/>
        </p:nvCxnSpPr>
        <p:spPr>
          <a:xfrm rot="16200000" flipH="1">
            <a:off x="6623392" y="2606959"/>
            <a:ext cx="857394" cy="807868"/>
          </a:xfrm>
          <a:prstGeom prst="bentConnector2">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2648744" y="2132856"/>
            <a:ext cx="1492716" cy="276999"/>
          </a:xfrm>
          <a:prstGeom prst="rect">
            <a:avLst/>
          </a:prstGeom>
          <a:noFill/>
        </p:spPr>
        <p:txBody>
          <a:bodyPr wrap="none" rtlCol="0">
            <a:spAutoFit/>
          </a:bodyPr>
          <a:lstStyle/>
          <a:p>
            <a:r>
              <a:rPr kumimoji="1" lang="ja-JP" altLang="en-US" sz="1200" smtClean="0">
                <a:solidFill>
                  <a:schemeClr val="bg2"/>
                </a:solidFill>
              </a:rPr>
              <a:t>分野別の検討・活動</a:t>
            </a:r>
            <a:endParaRPr kumimoji="1" lang="ja-JP" altLang="en-US" sz="1200">
              <a:solidFill>
                <a:schemeClr val="bg2"/>
              </a:solidFill>
            </a:endParaRPr>
          </a:p>
        </p:txBody>
      </p:sp>
      <p:sp>
        <p:nvSpPr>
          <p:cNvPr id="22" name="テキスト ボックス 21"/>
          <p:cNvSpPr txBox="1"/>
          <p:nvPr/>
        </p:nvSpPr>
        <p:spPr>
          <a:xfrm>
            <a:off x="2981492" y="1432492"/>
            <a:ext cx="492443" cy="276999"/>
          </a:xfrm>
          <a:prstGeom prst="rect">
            <a:avLst/>
          </a:prstGeom>
          <a:noFill/>
        </p:spPr>
        <p:txBody>
          <a:bodyPr wrap="none" rtlCol="0">
            <a:spAutoFit/>
          </a:bodyPr>
          <a:lstStyle/>
          <a:p>
            <a:r>
              <a:rPr kumimoji="1" lang="ja-JP" altLang="en-US" sz="1200" smtClean="0">
                <a:solidFill>
                  <a:schemeClr val="bg2"/>
                </a:solidFill>
              </a:rPr>
              <a:t>報告</a:t>
            </a:r>
            <a:endParaRPr kumimoji="1" lang="ja-JP" altLang="en-US" sz="1200">
              <a:solidFill>
                <a:schemeClr val="bg2"/>
              </a:solidFill>
            </a:endParaRPr>
          </a:p>
        </p:txBody>
      </p:sp>
      <p:sp>
        <p:nvSpPr>
          <p:cNvPr id="23" name="テキスト ボックス 22"/>
          <p:cNvSpPr txBox="1"/>
          <p:nvPr/>
        </p:nvSpPr>
        <p:spPr>
          <a:xfrm>
            <a:off x="6393160" y="1268760"/>
            <a:ext cx="492443" cy="276999"/>
          </a:xfrm>
          <a:prstGeom prst="rect">
            <a:avLst/>
          </a:prstGeom>
          <a:noFill/>
        </p:spPr>
        <p:txBody>
          <a:bodyPr wrap="none" rtlCol="0">
            <a:spAutoFit/>
          </a:bodyPr>
          <a:lstStyle/>
          <a:p>
            <a:r>
              <a:rPr lang="ja-JP" altLang="en-US" sz="1200">
                <a:solidFill>
                  <a:schemeClr val="bg2"/>
                </a:solidFill>
              </a:rPr>
              <a:t>助言</a:t>
            </a:r>
            <a:endParaRPr kumimoji="1" lang="ja-JP" altLang="en-US" sz="1200">
              <a:solidFill>
                <a:schemeClr val="bg2"/>
              </a:solidFill>
            </a:endParaRPr>
          </a:p>
        </p:txBody>
      </p:sp>
      <p:sp>
        <p:nvSpPr>
          <p:cNvPr id="24" name="テキスト ボックス 23"/>
          <p:cNvSpPr txBox="1"/>
          <p:nvPr/>
        </p:nvSpPr>
        <p:spPr>
          <a:xfrm>
            <a:off x="6096997" y="1772816"/>
            <a:ext cx="800219" cy="276999"/>
          </a:xfrm>
          <a:prstGeom prst="rect">
            <a:avLst/>
          </a:prstGeom>
          <a:noFill/>
        </p:spPr>
        <p:txBody>
          <a:bodyPr wrap="none" rtlCol="0">
            <a:spAutoFit/>
          </a:bodyPr>
          <a:lstStyle/>
          <a:p>
            <a:r>
              <a:rPr kumimoji="1" lang="ja-JP" altLang="en-US" sz="1200" smtClean="0">
                <a:solidFill>
                  <a:schemeClr val="bg2"/>
                </a:solidFill>
              </a:rPr>
              <a:t>事務担当</a:t>
            </a:r>
            <a:endParaRPr kumimoji="1" lang="ja-JP" altLang="en-US" sz="1200">
              <a:solidFill>
                <a:schemeClr val="bg2"/>
              </a:solidFill>
            </a:endParaRPr>
          </a:p>
        </p:txBody>
      </p:sp>
      <p:sp>
        <p:nvSpPr>
          <p:cNvPr id="25" name="テキスト ボックス 24"/>
          <p:cNvSpPr txBox="1"/>
          <p:nvPr/>
        </p:nvSpPr>
        <p:spPr>
          <a:xfrm>
            <a:off x="5457056" y="2996952"/>
            <a:ext cx="1223412" cy="276999"/>
          </a:xfrm>
          <a:prstGeom prst="rect">
            <a:avLst/>
          </a:prstGeom>
          <a:noFill/>
        </p:spPr>
        <p:txBody>
          <a:bodyPr wrap="none" rtlCol="0">
            <a:spAutoFit/>
          </a:bodyPr>
          <a:lstStyle/>
          <a:p>
            <a:r>
              <a:rPr kumimoji="1" lang="ja-JP" altLang="en-US" sz="1200" smtClean="0">
                <a:solidFill>
                  <a:schemeClr val="bg2"/>
                </a:solidFill>
              </a:rPr>
              <a:t>専門テーマ検討</a:t>
            </a:r>
            <a:endParaRPr kumimoji="1" lang="ja-JP" altLang="en-US" sz="1200">
              <a:solidFill>
                <a:schemeClr val="bg2"/>
              </a:solidFill>
            </a:endParaRPr>
          </a:p>
        </p:txBody>
      </p:sp>
      <p:sp>
        <p:nvSpPr>
          <p:cNvPr id="26" name="角丸四角形 25"/>
          <p:cNvSpPr/>
          <p:nvPr/>
        </p:nvSpPr>
        <p:spPr>
          <a:xfrm>
            <a:off x="6045952" y="2440122"/>
            <a:ext cx="2325951" cy="349198"/>
          </a:xfrm>
          <a:prstGeom prst="roundRect">
            <a:avLst/>
          </a:prstGeom>
          <a:solidFill>
            <a:schemeClr val="accent1"/>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200" smtClean="0"/>
              <a:t>利活用・普及委員会</a:t>
            </a:r>
            <a:endParaRPr kumimoji="1" lang="ja-JP" altLang="en-US" sz="1200"/>
          </a:p>
        </p:txBody>
      </p:sp>
      <p:graphicFrame>
        <p:nvGraphicFramePr>
          <p:cNvPr id="28" name="表 27"/>
          <p:cNvGraphicFramePr>
            <a:graphicFrameLocks noGrp="1"/>
          </p:cNvGraphicFramePr>
          <p:nvPr>
            <p:extLst>
              <p:ext uri="{D42A27DB-BD31-4B8C-83A1-F6EECF244321}">
                <p14:modId xmlns:p14="http://schemas.microsoft.com/office/powerpoint/2010/main" val="4127731815"/>
              </p:ext>
            </p:extLst>
          </p:nvPr>
        </p:nvGraphicFramePr>
        <p:xfrm>
          <a:off x="848544" y="3736424"/>
          <a:ext cx="8324893" cy="2788920"/>
        </p:xfrm>
        <a:graphic>
          <a:graphicData uri="http://schemas.openxmlformats.org/drawingml/2006/table">
            <a:tbl>
              <a:tblPr firstRow="1" bandRow="1">
                <a:tableStyleId>{5940675A-B579-460E-94D1-54222C63F5DA}</a:tableStyleId>
              </a:tblPr>
              <a:tblGrid>
                <a:gridCol w="1804245"/>
                <a:gridCol w="6520648"/>
              </a:tblGrid>
              <a:tr h="187375">
                <a:tc>
                  <a:txBody>
                    <a:bodyPr/>
                    <a:lstStyle/>
                    <a:p>
                      <a:r>
                        <a:rPr kumimoji="1" lang="ja-JP" altLang="en-US" sz="1200" smtClean="0">
                          <a:solidFill>
                            <a:schemeClr val="bg2"/>
                          </a:solidFill>
                          <a:latin typeface="ＭＳ Ｐゴシック" panose="020B0600070205080204" pitchFamily="50" charset="-128"/>
                          <a:ea typeface="ＭＳ Ｐゴシック" panose="020B0600070205080204" pitchFamily="50" charset="-128"/>
                        </a:rPr>
                        <a:t>技術委員会</a:t>
                      </a:r>
                      <a:endParaRPr kumimoji="1" lang="ja-JP" altLang="en-US" sz="1200">
                        <a:solidFill>
                          <a:schemeClr val="bg2"/>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kumimoji="1" lang="ja-JP" altLang="en-US" sz="1100" smtClean="0">
                          <a:solidFill>
                            <a:schemeClr val="bg2"/>
                          </a:solidFill>
                          <a:latin typeface="ＭＳ Ｐゴシック" panose="020B0600070205080204" pitchFamily="50" charset="-128"/>
                          <a:ea typeface="ＭＳ Ｐゴシック" panose="020B0600070205080204" pitchFamily="50" charset="-128"/>
                        </a:rPr>
                        <a:t>技術委員会では、オープンデータ推進に必要な標準技術仕様の在り方について検討する。</a:t>
                      </a:r>
                    </a:p>
                    <a:p>
                      <a:r>
                        <a:rPr kumimoji="1" lang="ja-JP" altLang="en-US" sz="1100" smtClean="0">
                          <a:solidFill>
                            <a:schemeClr val="bg2"/>
                          </a:solidFill>
                          <a:latin typeface="ＭＳ Ｐゴシック" panose="020B0600070205080204" pitchFamily="50" charset="-128"/>
                          <a:ea typeface="ＭＳ Ｐゴシック" panose="020B0600070205080204" pitchFamily="50" charset="-128"/>
                        </a:rPr>
                        <a:t>既存のオープンデータ関連技術の調査・整理や、オープンデータ化のためのデータ作成に関する技術ガイド、情報流通連携基盤システム外部仕様書（平成</a:t>
                      </a:r>
                      <a:r>
                        <a:rPr kumimoji="1" lang="en-US" altLang="ja-JP" sz="1100" smtClean="0">
                          <a:solidFill>
                            <a:schemeClr val="bg2"/>
                          </a:solidFill>
                          <a:latin typeface="ＭＳ Ｐゴシック" panose="020B0600070205080204" pitchFamily="50" charset="-128"/>
                          <a:ea typeface="ＭＳ Ｐゴシック" panose="020B0600070205080204" pitchFamily="50" charset="-128"/>
                        </a:rPr>
                        <a:t>24</a:t>
                      </a:r>
                      <a:r>
                        <a:rPr kumimoji="1" lang="ja-JP" altLang="en-US" sz="1100" smtClean="0">
                          <a:solidFill>
                            <a:schemeClr val="bg2"/>
                          </a:solidFill>
                          <a:latin typeface="ＭＳ Ｐゴシック" panose="020B0600070205080204" pitchFamily="50" charset="-128"/>
                          <a:ea typeface="ＭＳ Ｐゴシック" panose="020B0600070205080204" pitchFamily="50" charset="-128"/>
                        </a:rPr>
                        <a:t>年度版、</a:t>
                      </a:r>
                      <a:r>
                        <a:rPr kumimoji="1" lang="en-US" altLang="ja-JP" sz="1100" smtClean="0">
                          <a:solidFill>
                            <a:schemeClr val="bg2"/>
                          </a:solidFill>
                          <a:latin typeface="ＭＳ Ｐゴシック" panose="020B0600070205080204" pitchFamily="50" charset="-128"/>
                          <a:ea typeface="ＭＳ Ｐゴシック" panose="020B0600070205080204" pitchFamily="50" charset="-128"/>
                        </a:rPr>
                        <a:t>25</a:t>
                      </a:r>
                      <a:r>
                        <a:rPr kumimoji="1" lang="ja-JP" altLang="en-US" sz="1100" smtClean="0">
                          <a:solidFill>
                            <a:schemeClr val="bg2"/>
                          </a:solidFill>
                          <a:latin typeface="ＭＳ Ｐゴシック" panose="020B0600070205080204" pitchFamily="50" charset="-128"/>
                          <a:ea typeface="ＭＳ Ｐゴシック" panose="020B0600070205080204" pitchFamily="50" charset="-128"/>
                        </a:rPr>
                        <a:t>年度版）の作成等を実施するとともに、検討成果について国際標準化を行うための活動を実施する。</a:t>
                      </a:r>
                    </a:p>
                    <a:p>
                      <a:r>
                        <a:rPr kumimoji="1" lang="ja-JP" altLang="en-US" sz="1100" smtClean="0">
                          <a:solidFill>
                            <a:schemeClr val="bg2"/>
                          </a:solidFill>
                          <a:latin typeface="ＭＳ Ｐゴシック" panose="020B0600070205080204" pitchFamily="50" charset="-128"/>
                          <a:ea typeface="ＭＳ Ｐゴシック" panose="020B0600070205080204" pitchFamily="50" charset="-128"/>
                        </a:rPr>
                        <a:t>主査 ： 越塚 登（東京大学大学院情報学環 教授）</a:t>
                      </a:r>
                      <a:endParaRPr kumimoji="1" lang="ja-JP" altLang="en-US" sz="1100">
                        <a:solidFill>
                          <a:schemeClr val="bg2"/>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r h="187375">
                <a:tc>
                  <a:txBody>
                    <a:bodyPr/>
                    <a:lstStyle/>
                    <a:p>
                      <a:r>
                        <a:rPr kumimoji="1" lang="ja-JP" altLang="en-US" sz="1200" smtClean="0">
                          <a:solidFill>
                            <a:schemeClr val="bg2"/>
                          </a:solidFill>
                          <a:latin typeface="ＭＳ Ｐゴシック" panose="020B0600070205080204" pitchFamily="50" charset="-128"/>
                          <a:ea typeface="ＭＳ Ｐゴシック" panose="020B0600070205080204" pitchFamily="50" charset="-128"/>
                        </a:rPr>
                        <a:t>データガバナンス委員会</a:t>
                      </a:r>
                      <a:endParaRPr kumimoji="1" lang="ja-JP" altLang="en-US" sz="1200">
                        <a:solidFill>
                          <a:schemeClr val="bg2"/>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kumimoji="1" lang="ja-JP" altLang="en-US" sz="1100" smtClean="0">
                          <a:solidFill>
                            <a:schemeClr val="bg2"/>
                          </a:solidFill>
                          <a:latin typeface="ＭＳ Ｐゴシック" panose="020B0600070205080204" pitchFamily="50" charset="-128"/>
                          <a:ea typeface="ＭＳ Ｐゴシック" panose="020B0600070205080204" pitchFamily="50" charset="-128"/>
                        </a:rPr>
                        <a:t>データガバナンス委員会では、オープンデータ推進に必要なライセンスの在り方等について検討する。</a:t>
                      </a:r>
                    </a:p>
                    <a:p>
                      <a:r>
                        <a:rPr kumimoji="1" lang="ja-JP" altLang="en-US" sz="1100" smtClean="0">
                          <a:solidFill>
                            <a:schemeClr val="bg2"/>
                          </a:solidFill>
                          <a:latin typeface="ＭＳ Ｐゴシック" panose="020B0600070205080204" pitchFamily="50" charset="-128"/>
                          <a:ea typeface="ＭＳ Ｐゴシック" panose="020B0600070205080204" pitchFamily="50" charset="-128"/>
                        </a:rPr>
                        <a:t>海外における二次利用の考え方やライセンスの動向の調査・整理や、国内での採用が考えられるライセンスの検討等を実施している。また検討成果について、実際にデータ保有者が利用するための手順をまとめたマニュアルの作成等を実施する。</a:t>
                      </a:r>
                    </a:p>
                    <a:p>
                      <a:r>
                        <a:rPr kumimoji="1" lang="ja-JP" altLang="en-US" sz="1100" smtClean="0">
                          <a:solidFill>
                            <a:schemeClr val="bg2"/>
                          </a:solidFill>
                          <a:latin typeface="ＭＳ Ｐゴシック" panose="020B0600070205080204" pitchFamily="50" charset="-128"/>
                          <a:ea typeface="ＭＳ Ｐゴシック" panose="020B0600070205080204" pitchFamily="50" charset="-128"/>
                        </a:rPr>
                        <a:t>主査 ： 井上 由里子（一橋大学大学院国際企業戦略研究科 教授）</a:t>
                      </a:r>
                      <a:endParaRPr kumimoji="1" lang="ja-JP" altLang="en-US" sz="1100">
                        <a:solidFill>
                          <a:schemeClr val="bg2"/>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r h="187375">
                <a:tc>
                  <a:txBody>
                    <a:bodyPr/>
                    <a:lstStyle/>
                    <a:p>
                      <a:r>
                        <a:rPr kumimoji="1" lang="ja-JP" altLang="en-US" sz="1200" smtClean="0">
                          <a:solidFill>
                            <a:schemeClr val="bg2"/>
                          </a:solidFill>
                          <a:latin typeface="ＭＳ Ｐゴシック" panose="020B0600070205080204" pitchFamily="50" charset="-128"/>
                          <a:ea typeface="ＭＳ Ｐゴシック" panose="020B0600070205080204" pitchFamily="50" charset="-128"/>
                        </a:rPr>
                        <a:t>利活用・普及委員会</a:t>
                      </a:r>
                      <a:endParaRPr kumimoji="1" lang="ja-JP" altLang="en-US" sz="1200">
                        <a:solidFill>
                          <a:schemeClr val="bg2"/>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kumimoji="1" lang="ja-JP" altLang="en-US" sz="1100" smtClean="0">
                          <a:solidFill>
                            <a:schemeClr val="bg2"/>
                          </a:solidFill>
                          <a:latin typeface="ＭＳ Ｐゴシック" panose="020B0600070205080204" pitchFamily="50" charset="-128"/>
                          <a:ea typeface="ＭＳ Ｐゴシック" panose="020B0600070205080204" pitchFamily="50" charset="-128"/>
                        </a:rPr>
                        <a:t>利活用・普及委員会では、オープンデータ推進に関する情報発信・情報共有を実施すると共に、オープンデータ推進による新たなサービス等の検討を実施する。</a:t>
                      </a:r>
                    </a:p>
                    <a:p>
                      <a:r>
                        <a:rPr kumimoji="1" lang="ja-JP" altLang="en-US" sz="1100" smtClean="0">
                          <a:solidFill>
                            <a:schemeClr val="bg2"/>
                          </a:solidFill>
                          <a:latin typeface="ＭＳ Ｐゴシック" panose="020B0600070205080204" pitchFamily="50" charset="-128"/>
                          <a:ea typeface="ＭＳ Ｐゴシック" panose="020B0600070205080204" pitchFamily="50" charset="-128"/>
                        </a:rPr>
                        <a:t>国内及び諸外国の事例紹介、国内事例についての表彰を行うと共に、アイデアソン・ハッカソンを開催する等して、実際にオープンデータを利用した活用事例の創出等を実施する。</a:t>
                      </a:r>
                    </a:p>
                    <a:p>
                      <a:r>
                        <a:rPr kumimoji="1" lang="ja-JP" altLang="en-US" sz="1100" smtClean="0">
                          <a:solidFill>
                            <a:schemeClr val="bg2"/>
                          </a:solidFill>
                          <a:latin typeface="ＭＳ Ｐゴシック" panose="020B0600070205080204" pitchFamily="50" charset="-128"/>
                          <a:ea typeface="ＭＳ Ｐゴシック" panose="020B0600070205080204" pitchFamily="50" charset="-128"/>
                        </a:rPr>
                        <a:t>主査 ： 中村 伊知哉（慶應義塾大学メディアデザイン研究科 教授）</a:t>
                      </a:r>
                      <a:endParaRPr kumimoji="1" lang="ja-JP" altLang="en-US" sz="1100">
                        <a:solidFill>
                          <a:schemeClr val="bg2"/>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181073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２．コンソーシアムの成果と世の中のオープンデータの状況</a:t>
            </a:r>
            <a:endParaRPr kumimoji="1" lang="ja-JP" altLang="en-US"/>
          </a:p>
        </p:txBody>
      </p:sp>
      <p:sp>
        <p:nvSpPr>
          <p:cNvPr id="3" name="コンテンツ プレースホルダー 2"/>
          <p:cNvSpPr>
            <a:spLocks noGrp="1"/>
          </p:cNvSpPr>
          <p:nvPr>
            <p:ph idx="1"/>
          </p:nvPr>
        </p:nvSpPr>
        <p:spPr>
          <a:xfrm>
            <a:off x="351414" y="1143001"/>
            <a:ext cx="9146415" cy="341784"/>
          </a:xfrm>
        </p:spPr>
        <p:txBody>
          <a:bodyPr/>
          <a:lstStyle/>
          <a:p>
            <a:r>
              <a:rPr kumimoji="1" lang="ja-JP" altLang="en-US" smtClean="0"/>
              <a:t>技術委員会の活動成果</a:t>
            </a:r>
            <a:endParaRPr kumimoji="1" lang="ja-JP" altLang="en-US"/>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4</a:t>
            </a:fld>
            <a:endParaRPr lang="en-US" altLang="ja-JP"/>
          </a:p>
        </p:txBody>
      </p:sp>
      <p:sp>
        <p:nvSpPr>
          <p:cNvPr id="29" name="テキスト ボックス 28"/>
          <p:cNvSpPr txBox="1"/>
          <p:nvPr/>
        </p:nvSpPr>
        <p:spPr>
          <a:xfrm>
            <a:off x="344488" y="1580599"/>
            <a:ext cx="8250607" cy="1200329"/>
          </a:xfrm>
          <a:prstGeom prst="rect">
            <a:avLst/>
          </a:prstGeom>
          <a:noFill/>
          <a:ln>
            <a:noFill/>
          </a:ln>
        </p:spPr>
        <p:txBody>
          <a:bodyPr wrap="square" rtlCol="0">
            <a:spAutoFit/>
          </a:bodyPr>
          <a:lstStyle/>
          <a:p>
            <a:pPr marL="285750" indent="-285750" algn="l">
              <a:buFont typeface="Wingdings" panose="05000000000000000000" pitchFamily="2" charset="2"/>
              <a:buChar char="n"/>
            </a:pPr>
            <a:r>
              <a:rPr lang="en-US" altLang="ja-JP" smtClean="0">
                <a:solidFill>
                  <a:schemeClr val="bg2"/>
                </a:solidFill>
              </a:rPr>
              <a:t>3</a:t>
            </a:r>
            <a:r>
              <a:rPr lang="ja-JP" altLang="en-US" smtClean="0">
                <a:solidFill>
                  <a:schemeClr val="bg2"/>
                </a:solidFill>
              </a:rPr>
              <a:t>つの成果を取りまとめ</a:t>
            </a:r>
            <a:endParaRPr lang="en-US" altLang="ja-JP" smtClean="0">
              <a:solidFill>
                <a:schemeClr val="bg2"/>
              </a:solidFill>
            </a:endParaRPr>
          </a:p>
          <a:p>
            <a:pPr marL="742950" lvl="1" indent="-285750" algn="l">
              <a:buFont typeface="Wingdings" panose="05000000000000000000" pitchFamily="2" charset="2"/>
              <a:buChar char="Ø"/>
            </a:pPr>
            <a:r>
              <a:rPr lang="ja-JP" altLang="en-US">
                <a:solidFill>
                  <a:schemeClr val="bg2"/>
                </a:solidFill>
              </a:rPr>
              <a:t>オープンデータ化のためのデータ作成に関する技術</a:t>
            </a:r>
            <a:r>
              <a:rPr lang="ja-JP" altLang="en-US" smtClean="0">
                <a:solidFill>
                  <a:schemeClr val="bg2"/>
                </a:solidFill>
              </a:rPr>
              <a:t>ガイド</a:t>
            </a:r>
            <a:endParaRPr lang="en-US" altLang="ja-JP" smtClean="0">
              <a:solidFill>
                <a:schemeClr val="bg2"/>
              </a:solidFill>
            </a:endParaRPr>
          </a:p>
          <a:p>
            <a:pPr marL="742950" lvl="1" indent="-285750" algn="l">
              <a:buFont typeface="Wingdings" panose="05000000000000000000" pitchFamily="2" charset="2"/>
              <a:buChar char="Ø"/>
            </a:pPr>
            <a:r>
              <a:rPr lang="ja-JP" altLang="en-US">
                <a:solidFill>
                  <a:schemeClr val="bg2"/>
                </a:solidFill>
              </a:rPr>
              <a:t>オープンデータ化のための</a:t>
            </a:r>
            <a:r>
              <a:rPr lang="en-US" altLang="ja-JP">
                <a:solidFill>
                  <a:schemeClr val="bg2"/>
                </a:solidFill>
              </a:rPr>
              <a:t>CSV</a:t>
            </a:r>
            <a:r>
              <a:rPr lang="ja-JP" altLang="en-US">
                <a:solidFill>
                  <a:schemeClr val="bg2"/>
                </a:solidFill>
              </a:rPr>
              <a:t>形式データ</a:t>
            </a:r>
            <a:r>
              <a:rPr lang="ja-JP" altLang="en-US" smtClean="0">
                <a:solidFill>
                  <a:schemeClr val="bg2"/>
                </a:solidFill>
              </a:rPr>
              <a:t>規格</a:t>
            </a:r>
            <a:endParaRPr lang="en-US" altLang="ja-JP" smtClean="0">
              <a:solidFill>
                <a:schemeClr val="bg2"/>
              </a:solidFill>
            </a:endParaRPr>
          </a:p>
          <a:p>
            <a:pPr marL="742950" lvl="1" indent="-285750" algn="l">
              <a:buFont typeface="Wingdings" panose="05000000000000000000" pitchFamily="2" charset="2"/>
              <a:buChar char="Ø"/>
            </a:pPr>
            <a:r>
              <a:rPr lang="ja-JP" altLang="en-US">
                <a:solidFill>
                  <a:schemeClr val="bg2"/>
                </a:solidFill>
              </a:rPr>
              <a:t>情報流通連携基盤システム外部仕様書</a:t>
            </a:r>
            <a:r>
              <a:rPr lang="en-US" altLang="ja-JP">
                <a:solidFill>
                  <a:schemeClr val="bg2"/>
                </a:solidFill>
              </a:rPr>
              <a:t>(</a:t>
            </a:r>
            <a:r>
              <a:rPr lang="ja-JP" altLang="en-US">
                <a:solidFill>
                  <a:schemeClr val="bg2"/>
                </a:solidFill>
              </a:rPr>
              <a:t>平成</a:t>
            </a:r>
            <a:r>
              <a:rPr lang="en-US" altLang="ja-JP">
                <a:solidFill>
                  <a:schemeClr val="bg2"/>
                </a:solidFill>
              </a:rPr>
              <a:t>24</a:t>
            </a:r>
            <a:r>
              <a:rPr lang="ja-JP" altLang="en-US">
                <a:solidFill>
                  <a:schemeClr val="bg2"/>
                </a:solidFill>
              </a:rPr>
              <a:t>年度版</a:t>
            </a:r>
            <a:r>
              <a:rPr lang="en-US" altLang="ja-JP">
                <a:solidFill>
                  <a:schemeClr val="bg2"/>
                </a:solidFill>
              </a:rPr>
              <a:t>)</a:t>
            </a:r>
          </a:p>
        </p:txBody>
      </p:sp>
      <p:sp>
        <p:nvSpPr>
          <p:cNvPr id="30" name="右中かっこ 29"/>
          <p:cNvSpPr/>
          <p:nvPr/>
        </p:nvSpPr>
        <p:spPr>
          <a:xfrm>
            <a:off x="6727537" y="1818193"/>
            <a:ext cx="479394" cy="674703"/>
          </a:xfrm>
          <a:prstGeom prst="rightBrace">
            <a:avLst>
              <a:gd name="adj1" fmla="val 23148"/>
              <a:gd name="adj2" fmla="val 50000"/>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l"/>
            <a:endParaRPr kumimoji="1" lang="ja-JP" altLang="en-US">
              <a:solidFill>
                <a:schemeClr val="bg2"/>
              </a:solidFill>
            </a:endParaRPr>
          </a:p>
        </p:txBody>
      </p:sp>
      <p:sp>
        <p:nvSpPr>
          <p:cNvPr id="31" name="テキスト ボックス 30"/>
          <p:cNvSpPr txBox="1"/>
          <p:nvPr/>
        </p:nvSpPr>
        <p:spPr>
          <a:xfrm>
            <a:off x="7206931" y="1955489"/>
            <a:ext cx="1704512" cy="415498"/>
          </a:xfrm>
          <a:prstGeom prst="rect">
            <a:avLst/>
          </a:prstGeom>
          <a:noFill/>
          <a:ln>
            <a:noFill/>
          </a:ln>
        </p:spPr>
        <p:txBody>
          <a:bodyPr wrap="square" rtlCol="0">
            <a:spAutoFit/>
          </a:bodyPr>
          <a:lstStyle/>
          <a:p>
            <a:pPr algn="l"/>
            <a:r>
              <a:rPr lang="ja-JP" altLang="en-US" sz="1050" smtClean="0">
                <a:solidFill>
                  <a:schemeClr val="bg2"/>
                </a:solidFill>
                <a:latin typeface="ＭＳ Ｐゴシック" panose="020B0600070205080204" pitchFamily="50" charset="-128"/>
                <a:ea typeface="ＭＳ Ｐゴシック" panose="020B0600070205080204" pitchFamily="50" charset="-128"/>
              </a:rPr>
              <a:t>「電</a:t>
            </a:r>
            <a:r>
              <a:rPr lang="ja-JP" altLang="en-US" sz="1050">
                <a:solidFill>
                  <a:schemeClr val="bg2"/>
                </a:solidFill>
                <a:latin typeface="ＭＳ Ｐゴシック" panose="020B0600070205080204" pitchFamily="50" charset="-128"/>
                <a:ea typeface="ＭＳ Ｐゴシック" panose="020B0600070205080204" pitchFamily="50" charset="-128"/>
              </a:rPr>
              <a:t>⼦⾏政オープンデータ実務者</a:t>
            </a:r>
            <a:r>
              <a:rPr lang="ja-JP" altLang="en-US" sz="1050" smtClean="0">
                <a:solidFill>
                  <a:schemeClr val="bg2"/>
                </a:solidFill>
                <a:latin typeface="ＭＳ Ｐゴシック" panose="020B0600070205080204" pitchFamily="50" charset="-128"/>
                <a:ea typeface="ＭＳ Ｐゴシック" panose="020B0600070205080204" pitchFamily="50" charset="-128"/>
              </a:rPr>
              <a:t>会議」にインプット</a:t>
            </a:r>
            <a:endParaRPr kumimoji="1" lang="ja-JP" altLang="en-US" sz="1050">
              <a:solidFill>
                <a:schemeClr val="bg2"/>
              </a:solidFill>
              <a:latin typeface="ＭＳ Ｐゴシック" panose="020B0600070205080204" pitchFamily="50" charset="-128"/>
              <a:ea typeface="ＭＳ Ｐゴシック" panose="020B0600070205080204" pitchFamily="50" charset="-128"/>
            </a:endParaRPr>
          </a:p>
        </p:txBody>
      </p:sp>
      <p:pic>
        <p:nvPicPr>
          <p:cNvPr id="3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971" y="2902322"/>
            <a:ext cx="3351310" cy="2368118"/>
          </a:xfrm>
          <a:prstGeom prst="rect">
            <a:avLst/>
          </a:prstGeom>
          <a:noFill/>
          <a:ln w="9525">
            <a:solidFill>
              <a:schemeClr val="bg2"/>
            </a:solidFill>
            <a:miter lim="800000"/>
            <a:headEnd/>
            <a:tailEnd/>
          </a:ln>
          <a:extLst>
            <a:ext uri="{909E8E84-426E-40DD-AFC4-6F175D3DCCD1}">
              <a14:hiddenFill xmlns:a14="http://schemas.microsoft.com/office/drawing/2010/main">
                <a:solidFill>
                  <a:schemeClr val="accent1"/>
                </a:solidFill>
              </a14:hiddenFill>
            </a:ext>
          </a:extLst>
        </p:spPr>
      </p:pic>
      <p:pic>
        <p:nvPicPr>
          <p:cNvPr id="3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8232" y="2902322"/>
            <a:ext cx="3351309" cy="2368118"/>
          </a:xfrm>
          <a:prstGeom prst="rect">
            <a:avLst/>
          </a:prstGeom>
          <a:noFill/>
          <a:ln w="9525">
            <a:solidFill>
              <a:schemeClr val="bg2"/>
            </a:solidFill>
            <a:miter lim="800000"/>
            <a:headEnd/>
            <a:tailEnd/>
          </a:ln>
          <a:extLst>
            <a:ext uri="{909E8E84-426E-40DD-AFC4-6F175D3DCCD1}">
              <a14:hiddenFill xmlns:a14="http://schemas.microsoft.com/office/drawing/2010/main">
                <a:solidFill>
                  <a:schemeClr val="accent1"/>
                </a:solidFill>
              </a14:hiddenFill>
            </a:ext>
          </a:extLst>
        </p:spPr>
      </p:pic>
      <p:pic>
        <p:nvPicPr>
          <p:cNvPr id="3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4219" y="4122494"/>
            <a:ext cx="3351309" cy="2368118"/>
          </a:xfrm>
          <a:prstGeom prst="rect">
            <a:avLst/>
          </a:prstGeom>
          <a:noFill/>
          <a:ln w="9525">
            <a:solidFill>
              <a:schemeClr val="bg2"/>
            </a:solidFill>
            <a:miter lim="800000"/>
            <a:headEnd/>
            <a:tailEnd/>
          </a:ln>
          <a:extLst>
            <a:ext uri="{909E8E84-426E-40DD-AFC4-6F175D3DCCD1}">
              <a14:hiddenFill xmlns:a14="http://schemas.microsoft.com/office/drawing/2010/main">
                <a:solidFill>
                  <a:schemeClr val="accent1"/>
                </a:solidFill>
              </a14:hiddenFill>
            </a:ext>
          </a:extLst>
        </p:spPr>
      </p:pic>
      <p:sp>
        <p:nvSpPr>
          <p:cNvPr id="35" name="右矢印 34"/>
          <p:cNvSpPr/>
          <p:nvPr/>
        </p:nvSpPr>
        <p:spPr>
          <a:xfrm>
            <a:off x="3622090" y="3932063"/>
            <a:ext cx="769540" cy="541545"/>
          </a:xfrm>
          <a:prstGeom prst="right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l"/>
            <a:endParaRPr kumimoji="1" lang="ja-JP" altLang="en-US">
              <a:solidFill>
                <a:schemeClr val="bg2"/>
              </a:solidFill>
            </a:endParaRPr>
          </a:p>
        </p:txBody>
      </p:sp>
      <p:sp>
        <p:nvSpPr>
          <p:cNvPr id="36" name="テキスト ボックス 35"/>
          <p:cNvSpPr txBox="1"/>
          <p:nvPr/>
        </p:nvSpPr>
        <p:spPr>
          <a:xfrm>
            <a:off x="397971" y="5281463"/>
            <a:ext cx="4732386" cy="307777"/>
          </a:xfrm>
          <a:prstGeom prst="rect">
            <a:avLst/>
          </a:prstGeom>
          <a:noFill/>
          <a:ln>
            <a:noFill/>
          </a:ln>
        </p:spPr>
        <p:txBody>
          <a:bodyPr wrap="none" rtlCol="0">
            <a:spAutoFit/>
          </a:bodyPr>
          <a:lstStyle/>
          <a:p>
            <a:pPr algn="l"/>
            <a:r>
              <a:rPr lang="en-US" altLang="ja-JP" sz="1400" smtClean="0">
                <a:solidFill>
                  <a:schemeClr val="bg2"/>
                </a:solidFill>
              </a:rPr>
              <a:t>※</a:t>
            </a:r>
            <a:r>
              <a:rPr lang="ja-JP" altLang="en-US" sz="1400" smtClean="0">
                <a:solidFill>
                  <a:schemeClr val="bg2"/>
                </a:solidFill>
              </a:rPr>
              <a:t>オープンデータ化しやすい元データの作り方の基準を示唆</a:t>
            </a:r>
            <a:endParaRPr kumimoji="1" lang="ja-JP" altLang="en-US" sz="1400">
              <a:solidFill>
                <a:schemeClr val="bg2"/>
              </a:solidFill>
            </a:endParaRPr>
          </a:p>
        </p:txBody>
      </p:sp>
    </p:spTree>
    <p:extLst>
      <p:ext uri="{BB962C8B-B14F-4D97-AF65-F5344CB8AC3E}">
        <p14:creationId xmlns:p14="http://schemas.microsoft.com/office/powerpoint/2010/main" val="437298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２．コンソーシアムの成果と世の中のオープンデータの状況</a:t>
            </a:r>
            <a:endParaRPr kumimoji="1" lang="ja-JP" altLang="en-US"/>
          </a:p>
        </p:txBody>
      </p:sp>
      <p:sp>
        <p:nvSpPr>
          <p:cNvPr id="3" name="コンテンツ プレースホルダー 2"/>
          <p:cNvSpPr>
            <a:spLocks noGrp="1"/>
          </p:cNvSpPr>
          <p:nvPr>
            <p:ph idx="1"/>
          </p:nvPr>
        </p:nvSpPr>
        <p:spPr>
          <a:xfrm>
            <a:off x="351414" y="1143001"/>
            <a:ext cx="9146415" cy="341784"/>
          </a:xfrm>
        </p:spPr>
        <p:txBody>
          <a:bodyPr/>
          <a:lstStyle/>
          <a:p>
            <a:r>
              <a:rPr lang="ja-JP" altLang="en-US"/>
              <a:t>技術委員</a:t>
            </a:r>
            <a:r>
              <a:rPr lang="ja-JP" altLang="en-US" smtClean="0"/>
              <a:t>会の活動成果</a:t>
            </a:r>
            <a:endParaRPr kumimoji="1" lang="ja-JP" altLang="en-US"/>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5</a:t>
            </a:fld>
            <a:endParaRPr lang="en-US" altLang="ja-JP"/>
          </a:p>
        </p:txBody>
      </p:sp>
      <p:sp>
        <p:nvSpPr>
          <p:cNvPr id="5" name="テキスト ボックス 4"/>
          <p:cNvSpPr txBox="1"/>
          <p:nvPr/>
        </p:nvSpPr>
        <p:spPr>
          <a:xfrm>
            <a:off x="344488" y="1580599"/>
            <a:ext cx="8250607" cy="2031325"/>
          </a:xfrm>
          <a:prstGeom prst="rect">
            <a:avLst/>
          </a:prstGeom>
          <a:noFill/>
          <a:ln>
            <a:noFill/>
          </a:ln>
        </p:spPr>
        <p:txBody>
          <a:bodyPr wrap="square" rtlCol="0">
            <a:spAutoFit/>
          </a:bodyPr>
          <a:lstStyle/>
          <a:p>
            <a:pPr marL="285750" indent="-285750" algn="l">
              <a:buFont typeface="Wingdings" panose="05000000000000000000" pitchFamily="2" charset="2"/>
              <a:buChar char="n"/>
            </a:pPr>
            <a:r>
              <a:rPr lang="ja-JP" altLang="en-US" smtClean="0">
                <a:solidFill>
                  <a:schemeClr val="bg2"/>
                </a:solidFill>
              </a:rPr>
              <a:t>技術</a:t>
            </a:r>
            <a:r>
              <a:rPr lang="ja-JP" altLang="en-US">
                <a:solidFill>
                  <a:schemeClr val="bg2"/>
                </a:solidFill>
              </a:rPr>
              <a:t>ガイド等の</a:t>
            </a:r>
            <a:r>
              <a:rPr lang="ja-JP" altLang="en-US" smtClean="0">
                <a:solidFill>
                  <a:schemeClr val="bg2"/>
                </a:solidFill>
              </a:rPr>
              <a:t>ブラッシュアップ</a:t>
            </a:r>
            <a:endParaRPr lang="en-US" altLang="ja-JP" smtClean="0">
              <a:solidFill>
                <a:schemeClr val="bg2"/>
              </a:solidFill>
            </a:endParaRPr>
          </a:p>
          <a:p>
            <a:pPr marL="622021" lvl="1" indent="-285750" algn="l">
              <a:buFont typeface="Wingdings" panose="05000000000000000000" pitchFamily="2" charset="2"/>
              <a:buChar char="Ø"/>
            </a:pPr>
            <a:r>
              <a:rPr lang="ja-JP" altLang="en-US">
                <a:solidFill>
                  <a:schemeClr val="bg2"/>
                </a:solidFill>
              </a:rPr>
              <a:t>データガバナンスに関する検討と合わせて「オープンデータガイド第</a:t>
            </a:r>
            <a:r>
              <a:rPr lang="en-US" altLang="ja-JP">
                <a:solidFill>
                  <a:schemeClr val="bg2"/>
                </a:solidFill>
              </a:rPr>
              <a:t>1</a:t>
            </a:r>
            <a:r>
              <a:rPr lang="ja-JP" altLang="en-US">
                <a:solidFill>
                  <a:schemeClr val="bg2"/>
                </a:solidFill>
              </a:rPr>
              <a:t>版</a:t>
            </a:r>
            <a:r>
              <a:rPr lang="ja-JP" altLang="en-US" smtClean="0">
                <a:solidFill>
                  <a:schemeClr val="bg2"/>
                </a:solidFill>
              </a:rPr>
              <a:t>」としてとりまとめを実施。</a:t>
            </a:r>
            <a:endParaRPr lang="ja-JP" altLang="en-US">
              <a:solidFill>
                <a:schemeClr val="bg2"/>
              </a:solidFill>
            </a:endParaRPr>
          </a:p>
          <a:p>
            <a:pPr marL="285750" indent="-285750" algn="l">
              <a:buFont typeface="Wingdings" panose="05000000000000000000" pitchFamily="2" charset="2"/>
              <a:buChar char="n"/>
            </a:pPr>
            <a:r>
              <a:rPr lang="ja-JP" altLang="en-US">
                <a:solidFill>
                  <a:schemeClr val="bg2"/>
                </a:solidFill>
              </a:rPr>
              <a:t>情報流通連携基盤システム外部仕様書の</a:t>
            </a:r>
            <a:r>
              <a:rPr lang="ja-JP" altLang="en-US" smtClean="0">
                <a:solidFill>
                  <a:schemeClr val="bg2"/>
                </a:solidFill>
              </a:rPr>
              <a:t>ブラッシュアップ</a:t>
            </a:r>
            <a:endParaRPr lang="en-US" altLang="ja-JP" smtClean="0">
              <a:solidFill>
                <a:schemeClr val="bg2"/>
              </a:solidFill>
            </a:endParaRPr>
          </a:p>
          <a:p>
            <a:pPr marL="622021" lvl="1" indent="-285750" algn="l">
              <a:buFont typeface="Wingdings" panose="05000000000000000000" pitchFamily="2" charset="2"/>
              <a:buChar char="Ø"/>
            </a:pPr>
            <a:r>
              <a:rPr lang="ja-JP" altLang="en-US" smtClean="0">
                <a:solidFill>
                  <a:schemeClr val="bg2"/>
                </a:solidFill>
              </a:rPr>
              <a:t>各実証実験で利用した結果をフィードバックし、「</a:t>
            </a:r>
            <a:r>
              <a:rPr lang="ja-JP" altLang="en-US">
                <a:solidFill>
                  <a:schemeClr val="bg2"/>
                </a:solidFill>
              </a:rPr>
              <a:t>情報流通連携基盤システム外部仕様書 </a:t>
            </a:r>
            <a:r>
              <a:rPr lang="en-US" altLang="ja-JP">
                <a:solidFill>
                  <a:schemeClr val="bg2"/>
                </a:solidFill>
              </a:rPr>
              <a:t>ver </a:t>
            </a:r>
            <a:r>
              <a:rPr lang="en-US" altLang="ja-JP" smtClean="0">
                <a:solidFill>
                  <a:schemeClr val="bg2"/>
                </a:solidFill>
              </a:rPr>
              <a:t>2.0</a:t>
            </a:r>
            <a:r>
              <a:rPr lang="ja-JP" altLang="en-US" smtClean="0">
                <a:solidFill>
                  <a:schemeClr val="bg2"/>
                </a:solidFill>
              </a:rPr>
              <a:t>」として取りまとめを実施。</a:t>
            </a:r>
            <a:endParaRPr lang="ja-JP" altLang="en-US">
              <a:solidFill>
                <a:schemeClr val="bg2"/>
              </a:solidFill>
            </a:endParaRPr>
          </a:p>
          <a:p>
            <a:pPr algn="l"/>
            <a:endParaRPr lang="en-US" altLang="ja-JP" smtClean="0">
              <a:solidFill>
                <a:schemeClr val="bg2"/>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560" y="3356992"/>
            <a:ext cx="2237262" cy="3168352"/>
          </a:xfrm>
          <a:prstGeom prst="rect">
            <a:avLst/>
          </a:prstGeom>
          <a:noFill/>
          <a:ln w="9525">
            <a:solidFill>
              <a:schemeClr val="bg2"/>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4848" y="3356992"/>
            <a:ext cx="2232248" cy="3158842"/>
          </a:xfrm>
          <a:prstGeom prst="rect">
            <a:avLst/>
          </a:prstGeom>
          <a:noFill/>
          <a:ln w="9525">
            <a:solidFill>
              <a:schemeClr val="bg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82893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２．コンソーシアムの成果と世の中のオープンデータの状況</a:t>
            </a:r>
            <a:endParaRPr kumimoji="1" lang="ja-JP" altLang="en-US"/>
          </a:p>
        </p:txBody>
      </p:sp>
      <p:sp>
        <p:nvSpPr>
          <p:cNvPr id="3" name="コンテンツ プレースホルダー 2"/>
          <p:cNvSpPr>
            <a:spLocks noGrp="1"/>
          </p:cNvSpPr>
          <p:nvPr>
            <p:ph idx="1"/>
          </p:nvPr>
        </p:nvSpPr>
        <p:spPr>
          <a:xfrm>
            <a:off x="351414" y="1143001"/>
            <a:ext cx="9146415" cy="341784"/>
          </a:xfrm>
        </p:spPr>
        <p:txBody>
          <a:bodyPr/>
          <a:lstStyle/>
          <a:p>
            <a:r>
              <a:rPr lang="ja-JP" altLang="en-US"/>
              <a:t>データガバナンス委員</a:t>
            </a:r>
            <a:r>
              <a:rPr lang="ja-JP" altLang="en-US" smtClean="0"/>
              <a:t>会の検討内容と活動</a:t>
            </a:r>
            <a:r>
              <a:rPr lang="ja-JP" altLang="en-US"/>
              <a:t>成果</a:t>
            </a:r>
            <a:endParaRPr kumimoji="1" lang="ja-JP" altLang="en-US"/>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6</a:t>
            </a:fld>
            <a:endParaRPr lang="en-US" altLang="ja-JP"/>
          </a:p>
        </p:txBody>
      </p:sp>
      <p:sp>
        <p:nvSpPr>
          <p:cNvPr id="5" name="テキスト ボックス 4"/>
          <p:cNvSpPr txBox="1"/>
          <p:nvPr/>
        </p:nvSpPr>
        <p:spPr>
          <a:xfrm>
            <a:off x="344488" y="1580599"/>
            <a:ext cx="8250607" cy="4524315"/>
          </a:xfrm>
          <a:prstGeom prst="rect">
            <a:avLst/>
          </a:prstGeom>
          <a:noFill/>
          <a:ln>
            <a:noFill/>
          </a:ln>
        </p:spPr>
        <p:txBody>
          <a:bodyPr wrap="square" rtlCol="0">
            <a:spAutoFit/>
          </a:bodyPr>
          <a:lstStyle/>
          <a:p>
            <a:pPr marL="285750" indent="-285750" algn="l">
              <a:buFont typeface="Wingdings" panose="05000000000000000000" pitchFamily="2" charset="2"/>
              <a:buChar char="n"/>
            </a:pPr>
            <a:r>
              <a:rPr lang="ja-JP" altLang="en-US">
                <a:solidFill>
                  <a:schemeClr val="bg2"/>
                </a:solidFill>
              </a:rPr>
              <a:t>公共データのオープンデータ化に向けた検討</a:t>
            </a:r>
          </a:p>
          <a:p>
            <a:pPr marL="622021" lvl="1" indent="-285750" algn="l">
              <a:buFont typeface="Wingdings" panose="05000000000000000000" pitchFamily="2" charset="2"/>
              <a:buChar char="n"/>
            </a:pPr>
            <a:r>
              <a:rPr lang="ja-JP" altLang="en-US">
                <a:solidFill>
                  <a:schemeClr val="bg2"/>
                </a:solidFill>
              </a:rPr>
              <a:t>論点整理</a:t>
            </a:r>
          </a:p>
          <a:p>
            <a:pPr marL="622021" lvl="1" indent="-285750" algn="l">
              <a:buFont typeface="Wingdings" panose="05000000000000000000" pitchFamily="2" charset="2"/>
              <a:buChar char="n"/>
            </a:pPr>
            <a:r>
              <a:rPr lang="ja-JP" altLang="en-US">
                <a:solidFill>
                  <a:schemeClr val="bg2"/>
                </a:solidFill>
              </a:rPr>
              <a:t>海外での状況の整理</a:t>
            </a:r>
          </a:p>
          <a:p>
            <a:pPr marL="958291" lvl="2" indent="-285750" algn="l">
              <a:buFont typeface="Wingdings" panose="05000000000000000000" pitchFamily="2" charset="2"/>
              <a:buChar char="ü"/>
            </a:pPr>
            <a:r>
              <a:rPr lang="ja-JP" altLang="en-US">
                <a:solidFill>
                  <a:schemeClr val="bg2"/>
                </a:solidFill>
              </a:rPr>
              <a:t>二次利用の基本的な考え方</a:t>
            </a:r>
          </a:p>
          <a:p>
            <a:pPr marL="958291" lvl="2" indent="-285750" algn="l">
              <a:buFont typeface="Wingdings" panose="05000000000000000000" pitchFamily="2" charset="2"/>
              <a:buChar char="ü"/>
            </a:pPr>
            <a:r>
              <a:rPr lang="ja-JP" altLang="en-US">
                <a:solidFill>
                  <a:schemeClr val="bg2"/>
                </a:solidFill>
              </a:rPr>
              <a:t>ライセンスの比較</a:t>
            </a:r>
          </a:p>
          <a:p>
            <a:pPr marL="622021" lvl="1" indent="-285750" algn="l">
              <a:buFont typeface="Wingdings" panose="05000000000000000000" pitchFamily="2" charset="2"/>
              <a:buChar char="n"/>
            </a:pPr>
            <a:r>
              <a:rPr lang="ja-JP" altLang="en-US">
                <a:solidFill>
                  <a:schemeClr val="bg2"/>
                </a:solidFill>
              </a:rPr>
              <a:t>国内で考えうるライセンスの</a:t>
            </a:r>
            <a:r>
              <a:rPr lang="ja-JP" altLang="en-US" smtClean="0">
                <a:solidFill>
                  <a:schemeClr val="bg2"/>
                </a:solidFill>
              </a:rPr>
              <a:t>検討</a:t>
            </a:r>
            <a:endParaRPr lang="en-US" altLang="ja-JP" smtClean="0">
              <a:solidFill>
                <a:schemeClr val="bg2"/>
              </a:solidFill>
            </a:endParaRPr>
          </a:p>
          <a:p>
            <a:pPr marL="958291" lvl="2" indent="-285750" algn="l">
              <a:buFont typeface="Wingdings" panose="05000000000000000000" pitchFamily="2" charset="2"/>
              <a:buChar char="Ø"/>
            </a:pPr>
            <a:r>
              <a:rPr lang="en-US" altLang="ja-JP" smtClean="0">
                <a:solidFill>
                  <a:schemeClr val="bg2"/>
                </a:solidFill>
              </a:rPr>
              <a:t>CC-BY</a:t>
            </a:r>
            <a:r>
              <a:rPr lang="ja-JP" altLang="en-US" smtClean="0">
                <a:solidFill>
                  <a:schemeClr val="bg2"/>
                </a:solidFill>
              </a:rPr>
              <a:t>を基本とするライセンス、個別状況への留意点の整理。</a:t>
            </a:r>
            <a:endParaRPr lang="ja-JP" altLang="en-US">
              <a:solidFill>
                <a:schemeClr val="bg2"/>
              </a:solidFill>
            </a:endParaRPr>
          </a:p>
          <a:p>
            <a:pPr marL="958291" lvl="2" indent="-285750" algn="l">
              <a:buFont typeface="Wingdings" panose="05000000000000000000" pitchFamily="2" charset="2"/>
              <a:buChar char="Ø"/>
            </a:pPr>
            <a:r>
              <a:rPr lang="ja-JP" altLang="en-US" smtClean="0">
                <a:solidFill>
                  <a:schemeClr val="bg2"/>
                </a:solidFill>
              </a:rPr>
              <a:t>情報通信白書を対象にケーススタディ、利用</a:t>
            </a:r>
            <a:r>
              <a:rPr lang="ja-JP" altLang="en-US">
                <a:solidFill>
                  <a:schemeClr val="bg2"/>
                </a:solidFill>
              </a:rPr>
              <a:t>規約・契約条文案の</a:t>
            </a:r>
            <a:r>
              <a:rPr lang="ja-JP" altLang="en-US" smtClean="0">
                <a:solidFill>
                  <a:schemeClr val="bg2"/>
                </a:solidFill>
              </a:rPr>
              <a:t>検討。</a:t>
            </a:r>
            <a:endParaRPr lang="ja-JP" altLang="en-US">
              <a:solidFill>
                <a:schemeClr val="bg2"/>
              </a:solidFill>
            </a:endParaRPr>
          </a:p>
          <a:p>
            <a:pPr marL="285750" indent="-285750" algn="l">
              <a:buFont typeface="Wingdings" panose="05000000000000000000" pitchFamily="2" charset="2"/>
              <a:buChar char="n"/>
            </a:pPr>
            <a:r>
              <a:rPr lang="ja-JP" altLang="en-US">
                <a:solidFill>
                  <a:schemeClr val="bg2"/>
                </a:solidFill>
              </a:rPr>
              <a:t>府省ホームページの利用ルールの</a:t>
            </a:r>
            <a:r>
              <a:rPr lang="ja-JP" altLang="en-US" smtClean="0">
                <a:solidFill>
                  <a:schemeClr val="bg2"/>
                </a:solidFill>
              </a:rPr>
              <a:t>見直し</a:t>
            </a:r>
            <a:endParaRPr lang="en-US" altLang="ja-JP" smtClean="0">
              <a:solidFill>
                <a:schemeClr val="bg2"/>
              </a:solidFill>
            </a:endParaRPr>
          </a:p>
          <a:p>
            <a:pPr marL="622021" lvl="1" indent="-285750" algn="l">
              <a:buFont typeface="Wingdings" panose="05000000000000000000" pitchFamily="2" charset="2"/>
              <a:buChar char="Ø"/>
            </a:pPr>
            <a:r>
              <a:rPr lang="ja-JP" altLang="en-US">
                <a:solidFill>
                  <a:schemeClr val="bg2"/>
                </a:solidFill>
              </a:rPr>
              <a:t>政府標準利用規約</a:t>
            </a:r>
            <a:r>
              <a:rPr lang="en-US" altLang="ja-JP" smtClean="0">
                <a:solidFill>
                  <a:schemeClr val="bg2"/>
                </a:solidFill>
              </a:rPr>
              <a:t>1.0</a:t>
            </a:r>
            <a:r>
              <a:rPr lang="ja-JP" altLang="en-US" smtClean="0">
                <a:solidFill>
                  <a:schemeClr val="bg2"/>
                </a:solidFill>
              </a:rPr>
              <a:t>（平成</a:t>
            </a:r>
            <a:r>
              <a:rPr lang="en-US" altLang="ja-JP">
                <a:solidFill>
                  <a:schemeClr val="bg2"/>
                </a:solidFill>
              </a:rPr>
              <a:t>26</a:t>
            </a:r>
            <a:r>
              <a:rPr lang="ja-JP" altLang="en-US">
                <a:solidFill>
                  <a:schemeClr val="bg2"/>
                </a:solidFill>
              </a:rPr>
              <a:t>年</a:t>
            </a:r>
            <a:r>
              <a:rPr lang="en-US" altLang="ja-JP">
                <a:solidFill>
                  <a:schemeClr val="bg2"/>
                </a:solidFill>
              </a:rPr>
              <a:t>6</a:t>
            </a:r>
            <a:r>
              <a:rPr lang="ja-JP" altLang="en-US">
                <a:solidFill>
                  <a:schemeClr val="bg2"/>
                </a:solidFill>
              </a:rPr>
              <a:t>月</a:t>
            </a:r>
            <a:r>
              <a:rPr lang="en-US" altLang="ja-JP">
                <a:solidFill>
                  <a:schemeClr val="bg2"/>
                </a:solidFill>
              </a:rPr>
              <a:t>19</a:t>
            </a:r>
            <a:r>
              <a:rPr lang="ja-JP" altLang="en-US">
                <a:solidFill>
                  <a:schemeClr val="bg2"/>
                </a:solidFill>
              </a:rPr>
              <a:t>日 各府省情報化統括責任者（</a:t>
            </a:r>
            <a:r>
              <a:rPr lang="en-US" altLang="ja-JP">
                <a:solidFill>
                  <a:schemeClr val="bg2"/>
                </a:solidFill>
              </a:rPr>
              <a:t>CIO</a:t>
            </a:r>
            <a:r>
              <a:rPr lang="ja-JP" altLang="en-US">
                <a:solidFill>
                  <a:schemeClr val="bg2"/>
                </a:solidFill>
              </a:rPr>
              <a:t>）連絡</a:t>
            </a:r>
            <a:r>
              <a:rPr lang="ja-JP" altLang="en-US" smtClean="0">
                <a:solidFill>
                  <a:schemeClr val="bg2"/>
                </a:solidFill>
              </a:rPr>
              <a:t>会議決定</a:t>
            </a:r>
            <a:r>
              <a:rPr lang="ja-JP" altLang="en-US">
                <a:solidFill>
                  <a:schemeClr val="bg2"/>
                </a:solidFill>
              </a:rPr>
              <a:t>）　</a:t>
            </a:r>
            <a:r>
              <a:rPr lang="ja-JP" altLang="en-US" smtClean="0">
                <a:solidFill>
                  <a:schemeClr val="bg2"/>
                </a:solidFill>
              </a:rPr>
              <a:t>へのインプットを実施。</a:t>
            </a:r>
            <a:endParaRPr lang="ja-JP" altLang="en-US">
              <a:solidFill>
                <a:schemeClr val="bg2"/>
              </a:solidFill>
            </a:endParaRPr>
          </a:p>
          <a:p>
            <a:pPr marL="285750" indent="-285750" algn="l">
              <a:buFont typeface="Wingdings" panose="05000000000000000000" pitchFamily="2" charset="2"/>
              <a:buChar char="n"/>
            </a:pPr>
            <a:r>
              <a:rPr lang="ja-JP" altLang="en-US">
                <a:solidFill>
                  <a:schemeClr val="bg2"/>
                </a:solidFill>
              </a:rPr>
              <a:t>オープンデータガイドの</a:t>
            </a:r>
            <a:r>
              <a:rPr lang="ja-JP" altLang="en-US" smtClean="0">
                <a:solidFill>
                  <a:schemeClr val="bg2"/>
                </a:solidFill>
              </a:rPr>
              <a:t>検討</a:t>
            </a:r>
            <a:endParaRPr lang="en-US" altLang="ja-JP" smtClean="0">
              <a:solidFill>
                <a:schemeClr val="bg2"/>
              </a:solidFill>
            </a:endParaRPr>
          </a:p>
          <a:p>
            <a:pPr marL="622021" lvl="1" indent="-285750" algn="l">
              <a:buFont typeface="Wingdings" panose="05000000000000000000" pitchFamily="2" charset="2"/>
              <a:buChar char="Ø"/>
            </a:pPr>
            <a:r>
              <a:rPr lang="ja-JP" altLang="en-US" smtClean="0">
                <a:solidFill>
                  <a:schemeClr val="bg2"/>
                </a:solidFill>
              </a:rPr>
              <a:t>技術に関する検討と合わせて「オープンデータガイド第１版」としてとりまとめを実施。</a:t>
            </a:r>
            <a:endParaRPr lang="en-US" altLang="ja-JP" smtClean="0">
              <a:solidFill>
                <a:schemeClr val="bg2"/>
              </a:solidFill>
            </a:endParaRPr>
          </a:p>
          <a:p>
            <a:pPr marL="622021" lvl="1" indent="-285750" algn="l">
              <a:buFont typeface="Wingdings" panose="05000000000000000000" pitchFamily="2" charset="2"/>
              <a:buChar char="Ø"/>
            </a:pPr>
            <a:r>
              <a:rPr lang="ja-JP" altLang="en-US" smtClean="0">
                <a:solidFill>
                  <a:schemeClr val="bg2"/>
                </a:solidFill>
              </a:rPr>
              <a:t>官公庁のオープンデータ公開の担当者向けに、ライセンス</a:t>
            </a:r>
            <a:r>
              <a:rPr lang="ja-JP" altLang="en-US">
                <a:solidFill>
                  <a:schemeClr val="bg2"/>
                </a:solidFill>
              </a:rPr>
              <a:t>等を付与する際の考え方、手順等を</a:t>
            </a:r>
            <a:r>
              <a:rPr lang="ja-JP" altLang="en-US" smtClean="0">
                <a:solidFill>
                  <a:schemeClr val="bg2"/>
                </a:solidFill>
              </a:rPr>
              <a:t>説明。</a:t>
            </a:r>
            <a:endParaRPr lang="ja-JP" altLang="en-US">
              <a:solidFill>
                <a:schemeClr val="bg2"/>
              </a:solidFill>
            </a:endParaRPr>
          </a:p>
        </p:txBody>
      </p:sp>
    </p:spTree>
    <p:extLst>
      <p:ext uri="{BB962C8B-B14F-4D97-AF65-F5344CB8AC3E}">
        <p14:creationId xmlns:p14="http://schemas.microsoft.com/office/powerpoint/2010/main" val="982893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２．コンソーシアムの成果と世の中のオープンデータの状況</a:t>
            </a:r>
            <a:endParaRPr kumimoji="1" lang="ja-JP" altLang="en-US"/>
          </a:p>
        </p:txBody>
      </p:sp>
      <p:sp>
        <p:nvSpPr>
          <p:cNvPr id="3" name="コンテンツ プレースホルダー 2"/>
          <p:cNvSpPr>
            <a:spLocks noGrp="1"/>
          </p:cNvSpPr>
          <p:nvPr>
            <p:ph idx="1"/>
          </p:nvPr>
        </p:nvSpPr>
        <p:spPr>
          <a:xfrm>
            <a:off x="351414" y="1143001"/>
            <a:ext cx="9146415" cy="341784"/>
          </a:xfrm>
        </p:spPr>
        <p:txBody>
          <a:bodyPr/>
          <a:lstStyle/>
          <a:p>
            <a:r>
              <a:rPr lang="ja-JP" altLang="en-US"/>
              <a:t>データガバナンス委員</a:t>
            </a:r>
            <a:r>
              <a:rPr lang="ja-JP" altLang="en-US" smtClean="0"/>
              <a:t>会の検討内容と活動</a:t>
            </a:r>
            <a:r>
              <a:rPr lang="ja-JP" altLang="en-US"/>
              <a:t>成果</a:t>
            </a:r>
            <a:endParaRPr kumimoji="1" lang="ja-JP" altLang="en-US"/>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7</a:t>
            </a:fld>
            <a:endParaRPr lang="en-US" altLang="ja-JP"/>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488" y="1556792"/>
            <a:ext cx="4486754" cy="3168352"/>
          </a:xfrm>
          <a:prstGeom prst="rect">
            <a:avLst/>
          </a:prstGeom>
          <a:noFill/>
          <a:ln w="9525">
            <a:solidFill>
              <a:schemeClr val="bg2"/>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7016" y="1556792"/>
            <a:ext cx="3954114" cy="2792224"/>
          </a:xfrm>
          <a:prstGeom prst="rect">
            <a:avLst/>
          </a:prstGeom>
          <a:noFill/>
          <a:ln w="9525">
            <a:solidFill>
              <a:schemeClr val="bg2"/>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5088" y="3717032"/>
            <a:ext cx="4025820" cy="2842860"/>
          </a:xfrm>
          <a:prstGeom prst="rect">
            <a:avLst/>
          </a:prstGeom>
          <a:noFill/>
          <a:ln w="9525">
            <a:solidFill>
              <a:schemeClr val="bg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82893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２．コンソーシアムの成果と世の中のオープンデータの状況</a:t>
            </a:r>
            <a:endParaRPr kumimoji="1" lang="ja-JP" altLang="en-US"/>
          </a:p>
        </p:txBody>
      </p:sp>
      <p:sp>
        <p:nvSpPr>
          <p:cNvPr id="3" name="コンテンツ プレースホルダー 2"/>
          <p:cNvSpPr>
            <a:spLocks noGrp="1"/>
          </p:cNvSpPr>
          <p:nvPr>
            <p:ph idx="1"/>
          </p:nvPr>
        </p:nvSpPr>
        <p:spPr>
          <a:xfrm>
            <a:off x="351414" y="1143001"/>
            <a:ext cx="9146415" cy="341784"/>
          </a:xfrm>
        </p:spPr>
        <p:txBody>
          <a:bodyPr/>
          <a:lstStyle/>
          <a:p>
            <a:r>
              <a:rPr lang="ja-JP" altLang="en-US"/>
              <a:t>利</a:t>
            </a:r>
            <a:r>
              <a:rPr lang="ja-JP" altLang="en-US" smtClean="0"/>
              <a:t>活用・</a:t>
            </a:r>
            <a:r>
              <a:rPr lang="ja-JP" altLang="en-US"/>
              <a:t>普及委員会</a:t>
            </a:r>
            <a:r>
              <a:rPr lang="ja-JP" altLang="en-US" smtClean="0"/>
              <a:t>の活動</a:t>
            </a:r>
            <a:r>
              <a:rPr lang="ja-JP" altLang="en-US"/>
              <a:t>内容</a:t>
            </a:r>
            <a:endParaRPr kumimoji="1" lang="ja-JP" altLang="en-US"/>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8</a:t>
            </a:fld>
            <a:endParaRPr lang="en-US" altLang="ja-JP"/>
          </a:p>
        </p:txBody>
      </p:sp>
      <p:sp>
        <p:nvSpPr>
          <p:cNvPr id="5" name="テキスト ボックス 4"/>
          <p:cNvSpPr txBox="1"/>
          <p:nvPr/>
        </p:nvSpPr>
        <p:spPr>
          <a:xfrm>
            <a:off x="344488" y="1580599"/>
            <a:ext cx="9217024" cy="4924425"/>
          </a:xfrm>
          <a:prstGeom prst="rect">
            <a:avLst/>
          </a:prstGeom>
          <a:noFill/>
          <a:ln>
            <a:noFill/>
          </a:ln>
        </p:spPr>
        <p:txBody>
          <a:bodyPr wrap="square" rtlCol="0">
            <a:spAutoFit/>
          </a:bodyPr>
          <a:lstStyle/>
          <a:p>
            <a:pPr marL="285750" indent="-285750" algn="l">
              <a:buFont typeface="Wingdings" panose="05000000000000000000" pitchFamily="2" charset="2"/>
              <a:buChar char="n"/>
            </a:pPr>
            <a:r>
              <a:rPr lang="ja-JP" altLang="en-US">
                <a:solidFill>
                  <a:schemeClr val="bg2"/>
                </a:solidFill>
              </a:rPr>
              <a:t>ポータルサイトによる情報発信</a:t>
            </a:r>
          </a:p>
          <a:p>
            <a:pPr marL="622021" lvl="1" indent="-285750" algn="l">
              <a:buFont typeface="Wingdings" panose="05000000000000000000" pitchFamily="2" charset="2"/>
              <a:buChar char="Ø"/>
            </a:pPr>
            <a:r>
              <a:rPr lang="en-US" altLang="ja-JP" sz="1600">
                <a:solidFill>
                  <a:schemeClr val="bg2"/>
                </a:solidFill>
              </a:rPr>
              <a:t>http://www.opendata.gr.jp</a:t>
            </a:r>
          </a:p>
          <a:p>
            <a:pPr marL="622021" lvl="1" indent="-285750" algn="l">
              <a:buFont typeface="Wingdings" panose="05000000000000000000" pitchFamily="2" charset="2"/>
              <a:buChar char="Ø"/>
            </a:pPr>
            <a:r>
              <a:rPr lang="en-US" altLang="ja-JP" sz="1600">
                <a:solidFill>
                  <a:schemeClr val="bg2"/>
                </a:solidFill>
              </a:rPr>
              <a:t>http://www.opendata.gr.jp/en/index.php</a:t>
            </a:r>
          </a:p>
          <a:p>
            <a:pPr marL="285750" indent="-285750" algn="l">
              <a:buFont typeface="Wingdings" panose="05000000000000000000" pitchFamily="2" charset="2"/>
              <a:buChar char="n"/>
            </a:pPr>
            <a:r>
              <a:rPr lang="ja-JP" altLang="en-US">
                <a:solidFill>
                  <a:schemeClr val="bg2"/>
                </a:solidFill>
              </a:rPr>
              <a:t>ハッカソン、コンテスト等の実施</a:t>
            </a:r>
          </a:p>
          <a:p>
            <a:pPr marL="622021" lvl="1" indent="-285750" algn="l">
              <a:buFont typeface="Wingdings" panose="05000000000000000000" pitchFamily="2" charset="2"/>
              <a:buChar char="Ø"/>
            </a:pPr>
            <a:r>
              <a:rPr lang="ja-JP" altLang="en-US" sz="1600">
                <a:solidFill>
                  <a:schemeClr val="bg2"/>
                </a:solidFill>
              </a:rPr>
              <a:t>気象データ・アイデアソン／ハッカソン（</a:t>
            </a:r>
            <a:r>
              <a:rPr lang="en-US" altLang="ja-JP" sz="1600">
                <a:solidFill>
                  <a:schemeClr val="bg2"/>
                </a:solidFill>
              </a:rPr>
              <a:t>2012/11/5</a:t>
            </a:r>
            <a:r>
              <a:rPr lang="ja-JP" altLang="en-US" sz="1600">
                <a:solidFill>
                  <a:schemeClr val="bg2"/>
                </a:solidFill>
              </a:rPr>
              <a:t>～／</a:t>
            </a:r>
            <a:r>
              <a:rPr lang="en-US" altLang="ja-JP" sz="1600">
                <a:solidFill>
                  <a:schemeClr val="bg2"/>
                </a:solidFill>
              </a:rPr>
              <a:t>2012/12/1</a:t>
            </a:r>
            <a:r>
              <a:rPr lang="ja-JP" altLang="en-US" sz="1600">
                <a:solidFill>
                  <a:schemeClr val="bg2"/>
                </a:solidFill>
              </a:rPr>
              <a:t>）</a:t>
            </a:r>
          </a:p>
          <a:p>
            <a:pPr marL="622021" lvl="1" indent="-285750" algn="l">
              <a:buFont typeface="Wingdings" panose="05000000000000000000" pitchFamily="2" charset="2"/>
              <a:buChar char="Ø"/>
            </a:pPr>
            <a:r>
              <a:rPr lang="ja-JP" altLang="en-US" sz="1600">
                <a:solidFill>
                  <a:schemeClr val="bg2"/>
                </a:solidFill>
              </a:rPr>
              <a:t>オープンデータ・アプリコンテスト（</a:t>
            </a:r>
            <a:r>
              <a:rPr lang="en-US" altLang="ja-JP" sz="1600">
                <a:solidFill>
                  <a:schemeClr val="bg2"/>
                </a:solidFill>
              </a:rPr>
              <a:t>2014/1/</a:t>
            </a:r>
            <a:r>
              <a:rPr lang="ja-JP" altLang="en-US" sz="1600">
                <a:solidFill>
                  <a:schemeClr val="bg2"/>
                </a:solidFill>
              </a:rPr>
              <a:t>上旬～</a:t>
            </a:r>
            <a:r>
              <a:rPr lang="en-US" altLang="ja-JP" sz="1600">
                <a:solidFill>
                  <a:schemeClr val="bg2"/>
                </a:solidFill>
              </a:rPr>
              <a:t>2014/3/13</a:t>
            </a:r>
            <a:r>
              <a:rPr lang="ja-JP" altLang="en-US" sz="1600" smtClean="0">
                <a:solidFill>
                  <a:schemeClr val="bg2"/>
                </a:solidFill>
              </a:rPr>
              <a:t>）</a:t>
            </a:r>
            <a:endParaRPr lang="en-US" altLang="ja-JP" sz="1600" smtClean="0">
              <a:solidFill>
                <a:schemeClr val="bg2"/>
              </a:solidFill>
            </a:endParaRPr>
          </a:p>
          <a:p>
            <a:pPr marL="622021" lvl="1" indent="-285750" algn="l">
              <a:buFont typeface="Wingdings" panose="05000000000000000000" pitchFamily="2" charset="2"/>
              <a:buChar char="Ø"/>
            </a:pPr>
            <a:r>
              <a:rPr lang="en-US" altLang="ja-JP" sz="1600">
                <a:solidFill>
                  <a:schemeClr val="bg2"/>
                </a:solidFill>
              </a:rPr>
              <a:t>Mashup Awards </a:t>
            </a:r>
            <a:r>
              <a:rPr lang="ja-JP" altLang="en-US" sz="1600">
                <a:solidFill>
                  <a:schemeClr val="bg2"/>
                </a:solidFill>
              </a:rPr>
              <a:t>オープンデータ部門</a:t>
            </a:r>
            <a:r>
              <a:rPr lang="ja-JP" altLang="en-US" sz="1600" smtClean="0">
                <a:solidFill>
                  <a:schemeClr val="bg2"/>
                </a:solidFill>
              </a:rPr>
              <a:t>賞（</a:t>
            </a:r>
            <a:r>
              <a:rPr lang="en-US" altLang="ja-JP" sz="1600">
                <a:solidFill>
                  <a:schemeClr val="bg2"/>
                </a:solidFill>
              </a:rPr>
              <a:t>2014/8/29</a:t>
            </a:r>
            <a:r>
              <a:rPr lang="ja-JP" altLang="en-US" sz="1600">
                <a:solidFill>
                  <a:schemeClr val="bg2"/>
                </a:solidFill>
              </a:rPr>
              <a:t>～</a:t>
            </a:r>
            <a:r>
              <a:rPr lang="en-US" altLang="ja-JP" sz="1600" smtClean="0">
                <a:solidFill>
                  <a:schemeClr val="bg2"/>
                </a:solidFill>
              </a:rPr>
              <a:t>2014/10/26</a:t>
            </a:r>
            <a:r>
              <a:rPr lang="ja-JP" altLang="en-US" sz="1600" smtClean="0">
                <a:solidFill>
                  <a:schemeClr val="bg2"/>
                </a:solidFill>
              </a:rPr>
              <a:t>、表彰式は</a:t>
            </a:r>
            <a:r>
              <a:rPr lang="en-US" altLang="ja-JP" sz="1600" smtClean="0">
                <a:solidFill>
                  <a:schemeClr val="bg2"/>
                </a:solidFill>
              </a:rPr>
              <a:t>VLED</a:t>
            </a:r>
            <a:r>
              <a:rPr lang="ja-JP" altLang="en-US" sz="1600" smtClean="0">
                <a:solidFill>
                  <a:schemeClr val="bg2"/>
                </a:solidFill>
              </a:rPr>
              <a:t>として実施）</a:t>
            </a:r>
            <a:endParaRPr lang="ja-JP" altLang="en-US" sz="1600">
              <a:solidFill>
                <a:schemeClr val="bg2"/>
              </a:solidFill>
            </a:endParaRPr>
          </a:p>
          <a:p>
            <a:pPr marL="285750" indent="-285750" algn="l">
              <a:buFont typeface="Wingdings" panose="05000000000000000000" pitchFamily="2" charset="2"/>
              <a:buChar char="n"/>
            </a:pPr>
            <a:r>
              <a:rPr lang="ja-JP" altLang="en-US">
                <a:solidFill>
                  <a:schemeClr val="bg2"/>
                </a:solidFill>
              </a:rPr>
              <a:t>勝手表彰の実施</a:t>
            </a:r>
          </a:p>
          <a:p>
            <a:pPr marL="622021" lvl="1" indent="-285750" algn="l">
              <a:buFont typeface="Wingdings" panose="05000000000000000000" pitchFamily="2" charset="2"/>
              <a:buChar char="Ø"/>
            </a:pPr>
            <a:r>
              <a:rPr lang="ja-JP" altLang="en-US" sz="1600">
                <a:solidFill>
                  <a:schemeClr val="bg2"/>
                </a:solidFill>
              </a:rPr>
              <a:t>平成</a:t>
            </a:r>
            <a:r>
              <a:rPr lang="en-US" altLang="ja-JP" sz="1600">
                <a:solidFill>
                  <a:schemeClr val="bg2"/>
                </a:solidFill>
              </a:rPr>
              <a:t>24</a:t>
            </a:r>
            <a:r>
              <a:rPr lang="ja-JP" altLang="en-US" sz="1600">
                <a:solidFill>
                  <a:schemeClr val="bg2"/>
                </a:solidFill>
              </a:rPr>
              <a:t>年度第</a:t>
            </a:r>
            <a:r>
              <a:rPr lang="en-US" altLang="ja-JP" sz="1600">
                <a:solidFill>
                  <a:schemeClr val="bg2"/>
                </a:solidFill>
              </a:rPr>
              <a:t>4</a:t>
            </a:r>
            <a:r>
              <a:rPr lang="ja-JP" altLang="en-US" sz="1600">
                <a:solidFill>
                  <a:schemeClr val="bg2"/>
                </a:solidFill>
              </a:rPr>
              <a:t>回利活用・普及委員会にて（</a:t>
            </a:r>
            <a:r>
              <a:rPr lang="en-US" altLang="ja-JP" sz="1600">
                <a:solidFill>
                  <a:schemeClr val="bg2"/>
                </a:solidFill>
              </a:rPr>
              <a:t>2014/3/13</a:t>
            </a:r>
            <a:r>
              <a:rPr lang="ja-JP" altLang="en-US" sz="1600">
                <a:solidFill>
                  <a:schemeClr val="bg2"/>
                </a:solidFill>
              </a:rPr>
              <a:t>）</a:t>
            </a:r>
          </a:p>
          <a:p>
            <a:pPr marL="622021" lvl="1" indent="-285750" algn="l">
              <a:buFont typeface="Wingdings" panose="05000000000000000000" pitchFamily="2" charset="2"/>
              <a:buChar char="Ø"/>
            </a:pPr>
            <a:r>
              <a:rPr lang="ja-JP" altLang="en-US" sz="1600">
                <a:solidFill>
                  <a:schemeClr val="bg2"/>
                </a:solidFill>
              </a:rPr>
              <a:t>平成</a:t>
            </a:r>
            <a:r>
              <a:rPr lang="en-US" altLang="ja-JP" sz="1600">
                <a:solidFill>
                  <a:schemeClr val="bg2"/>
                </a:solidFill>
              </a:rPr>
              <a:t>25</a:t>
            </a:r>
            <a:r>
              <a:rPr lang="ja-JP" altLang="en-US" sz="1600">
                <a:solidFill>
                  <a:schemeClr val="bg2"/>
                </a:solidFill>
              </a:rPr>
              <a:t>年度第４回利活用・普及委員会にて（</a:t>
            </a:r>
            <a:r>
              <a:rPr lang="en-US" altLang="ja-JP" sz="1600">
                <a:solidFill>
                  <a:schemeClr val="bg2"/>
                </a:solidFill>
              </a:rPr>
              <a:t>2014/3/13</a:t>
            </a:r>
            <a:r>
              <a:rPr lang="ja-JP" altLang="en-US" sz="1600">
                <a:solidFill>
                  <a:schemeClr val="bg2"/>
                </a:solidFill>
              </a:rPr>
              <a:t>）</a:t>
            </a:r>
          </a:p>
          <a:p>
            <a:pPr marL="285750" indent="-285750" algn="l">
              <a:buFont typeface="Wingdings" panose="05000000000000000000" pitchFamily="2" charset="2"/>
              <a:buChar char="n"/>
            </a:pPr>
            <a:r>
              <a:rPr lang="ja-JP" altLang="en-US">
                <a:solidFill>
                  <a:schemeClr val="bg2"/>
                </a:solidFill>
              </a:rPr>
              <a:t>シンポジウムの実施</a:t>
            </a:r>
          </a:p>
          <a:p>
            <a:pPr marL="622021" lvl="1" indent="-285750" algn="l">
              <a:buFont typeface="Wingdings" panose="05000000000000000000" pitchFamily="2" charset="2"/>
              <a:buChar char="Ø"/>
            </a:pPr>
            <a:r>
              <a:rPr lang="ja-JP" altLang="en-US" sz="1600">
                <a:solidFill>
                  <a:schemeClr val="bg2"/>
                </a:solidFill>
              </a:rPr>
              <a:t>オープンデータシンポジウム　オープンデータは社会を変えるか／私たちが今取り組むべきこと（</a:t>
            </a:r>
            <a:r>
              <a:rPr lang="en-US" altLang="ja-JP" sz="1600">
                <a:solidFill>
                  <a:schemeClr val="bg2"/>
                </a:solidFill>
              </a:rPr>
              <a:t>2012/12/10</a:t>
            </a:r>
            <a:r>
              <a:rPr lang="ja-JP" altLang="en-US" sz="1600">
                <a:solidFill>
                  <a:schemeClr val="bg2"/>
                </a:solidFill>
              </a:rPr>
              <a:t>）</a:t>
            </a:r>
          </a:p>
          <a:p>
            <a:pPr marL="622021" lvl="1" indent="-285750" algn="l">
              <a:buFont typeface="Wingdings" panose="05000000000000000000" pitchFamily="2" charset="2"/>
              <a:buChar char="Ø"/>
            </a:pPr>
            <a:r>
              <a:rPr lang="ja-JP" altLang="en-US" sz="1600">
                <a:solidFill>
                  <a:schemeClr val="bg2"/>
                </a:solidFill>
              </a:rPr>
              <a:t>オープンデータシンポジウム　世界最先端オープンデータ社会の実現に向けて／世界の潮流から学ぶべきこと（</a:t>
            </a:r>
            <a:r>
              <a:rPr lang="en-US" altLang="ja-JP" sz="1600">
                <a:solidFill>
                  <a:schemeClr val="bg2"/>
                </a:solidFill>
              </a:rPr>
              <a:t>2013/12/9</a:t>
            </a:r>
            <a:r>
              <a:rPr lang="ja-JP" altLang="en-US" sz="1600" smtClean="0">
                <a:solidFill>
                  <a:schemeClr val="bg2"/>
                </a:solidFill>
              </a:rPr>
              <a:t>）</a:t>
            </a:r>
            <a:endParaRPr lang="en-US" altLang="ja-JP" sz="1600" smtClean="0">
              <a:solidFill>
                <a:schemeClr val="bg2"/>
              </a:solidFill>
            </a:endParaRPr>
          </a:p>
          <a:p>
            <a:pPr marL="622021" lvl="1" indent="-285750" algn="l">
              <a:buFont typeface="Wingdings" panose="05000000000000000000" pitchFamily="2" charset="2"/>
              <a:buChar char="Ø"/>
            </a:pPr>
            <a:r>
              <a:rPr lang="ja-JP" altLang="en-US" sz="1600">
                <a:solidFill>
                  <a:schemeClr val="bg2"/>
                </a:solidFill>
              </a:rPr>
              <a:t>データの公開から利活用へ　</a:t>
            </a:r>
            <a:r>
              <a:rPr lang="en-US" altLang="ja-JP" sz="1600">
                <a:solidFill>
                  <a:schemeClr val="bg2"/>
                </a:solidFill>
              </a:rPr>
              <a:t>― </a:t>
            </a:r>
            <a:r>
              <a:rPr lang="ja-JP" altLang="en-US" sz="1600">
                <a:solidFill>
                  <a:schemeClr val="bg2"/>
                </a:solidFill>
              </a:rPr>
              <a:t>地方創生にオープンデータが果たす役割 </a:t>
            </a:r>
            <a:r>
              <a:rPr lang="en-US" altLang="ja-JP" sz="1600" smtClean="0">
                <a:solidFill>
                  <a:schemeClr val="bg2"/>
                </a:solidFill>
              </a:rPr>
              <a:t>―</a:t>
            </a:r>
            <a:r>
              <a:rPr lang="ja-JP" altLang="en-US" sz="1600">
                <a:solidFill>
                  <a:schemeClr val="bg2"/>
                </a:solidFill>
              </a:rPr>
              <a:t>（</a:t>
            </a:r>
            <a:r>
              <a:rPr lang="en-US" altLang="ja-JP" sz="1600" smtClean="0">
                <a:solidFill>
                  <a:schemeClr val="bg2"/>
                </a:solidFill>
              </a:rPr>
              <a:t>2014/12/3</a:t>
            </a:r>
            <a:r>
              <a:rPr lang="ja-JP" altLang="en-US" sz="1600" smtClean="0">
                <a:solidFill>
                  <a:schemeClr val="bg2"/>
                </a:solidFill>
              </a:rPr>
              <a:t>、</a:t>
            </a:r>
            <a:r>
              <a:rPr lang="en-US" altLang="ja-JP" sz="1600" smtClean="0">
                <a:solidFill>
                  <a:schemeClr val="bg2"/>
                </a:solidFill>
              </a:rPr>
              <a:t>VLED</a:t>
            </a:r>
            <a:r>
              <a:rPr lang="ja-JP" altLang="en-US" sz="1600" smtClean="0">
                <a:solidFill>
                  <a:schemeClr val="bg2"/>
                </a:solidFill>
              </a:rPr>
              <a:t>として開催）</a:t>
            </a:r>
            <a:endParaRPr lang="ja-JP" altLang="en-US" sz="1600">
              <a:solidFill>
                <a:schemeClr val="bg2"/>
              </a:solidFill>
            </a:endParaRPr>
          </a:p>
          <a:p>
            <a:pPr marL="285750" indent="-285750" algn="l">
              <a:buFont typeface="Wingdings" panose="05000000000000000000" pitchFamily="2" charset="2"/>
              <a:buChar char="n"/>
            </a:pPr>
            <a:r>
              <a:rPr lang="ja-JP" altLang="en-US">
                <a:solidFill>
                  <a:schemeClr val="bg2"/>
                </a:solidFill>
              </a:rPr>
              <a:t>会員間の情報共有</a:t>
            </a:r>
          </a:p>
          <a:p>
            <a:pPr marL="622021" lvl="1" indent="-285750" algn="l">
              <a:buFont typeface="Wingdings" panose="05000000000000000000" pitchFamily="2" charset="2"/>
              <a:buChar char="Ø"/>
            </a:pPr>
            <a:r>
              <a:rPr lang="ja-JP" altLang="en-US" sz="1600">
                <a:solidFill>
                  <a:schemeClr val="bg2"/>
                </a:solidFill>
              </a:rPr>
              <a:t>会員からのオープンデータ関連の取り組み紹介（平成</a:t>
            </a:r>
            <a:r>
              <a:rPr lang="en-US" altLang="ja-JP" sz="1600">
                <a:solidFill>
                  <a:schemeClr val="bg2"/>
                </a:solidFill>
              </a:rPr>
              <a:t>25</a:t>
            </a:r>
            <a:r>
              <a:rPr lang="ja-JP" altLang="en-US" sz="1600">
                <a:solidFill>
                  <a:schemeClr val="bg2"/>
                </a:solidFill>
              </a:rPr>
              <a:t>年度第</a:t>
            </a:r>
            <a:r>
              <a:rPr lang="en-US" altLang="ja-JP" sz="1600">
                <a:solidFill>
                  <a:schemeClr val="bg2"/>
                </a:solidFill>
              </a:rPr>
              <a:t>1</a:t>
            </a:r>
            <a:r>
              <a:rPr lang="ja-JP" altLang="en-US" sz="1600">
                <a:solidFill>
                  <a:schemeClr val="bg2"/>
                </a:solidFill>
              </a:rPr>
              <a:t>回～第</a:t>
            </a:r>
            <a:r>
              <a:rPr lang="en-US" altLang="ja-JP" sz="1600">
                <a:solidFill>
                  <a:schemeClr val="bg2"/>
                </a:solidFill>
              </a:rPr>
              <a:t>3</a:t>
            </a:r>
            <a:r>
              <a:rPr lang="ja-JP" altLang="en-US" sz="1600">
                <a:solidFill>
                  <a:schemeClr val="bg2"/>
                </a:solidFill>
              </a:rPr>
              <a:t>回利活用・普及委員会</a:t>
            </a:r>
            <a:r>
              <a:rPr lang="ja-JP" altLang="en-US" sz="1600" smtClean="0">
                <a:solidFill>
                  <a:schemeClr val="bg2"/>
                </a:solidFill>
              </a:rPr>
              <a:t>）</a:t>
            </a:r>
            <a:endParaRPr lang="ja-JP" altLang="en-US" sz="1600">
              <a:solidFill>
                <a:schemeClr val="bg2"/>
              </a:solidFill>
            </a:endParaRPr>
          </a:p>
        </p:txBody>
      </p:sp>
    </p:spTree>
    <p:extLst>
      <p:ext uri="{BB962C8B-B14F-4D97-AF65-F5344CB8AC3E}">
        <p14:creationId xmlns:p14="http://schemas.microsoft.com/office/powerpoint/2010/main" val="982893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VLEDパワポ基本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Helvetica Neue Medium"/>
        <a:ea typeface="メイリオ"/>
        <a:cs typeface="ＤＦＧ平成ゴシック体W7"/>
      </a:majorFont>
      <a:minorFont>
        <a:latin typeface="Arial"/>
        <a:ea typeface="メイリオ"/>
        <a:cs typeface="ＤＦＧ平成ゴシック体W7"/>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lnDef>
    <a:txDef>
      <a:spPr>
        <a:noFill/>
      </a:spPr>
      <a:bodyPr wrap="square" rtlCol="0">
        <a:spAutoFit/>
      </a:bodyPr>
      <a:lstStyle>
        <a:defPPr algn="l">
          <a:defRPr kumimoji="1" dirty="0" smtClean="0">
            <a:solidFill>
              <a:schemeClr val="bg2"/>
            </a:solidFill>
            <a:latin typeface="ヒラギノ角ゴ ProN W6"/>
            <a:ea typeface="ヒラギノ角ゴ ProN W6"/>
            <a:cs typeface="ヒラギノ角ゴ ProN W6"/>
          </a:defRPr>
        </a:defPPr>
      </a:lstStyle>
    </a:txDef>
  </a:objectDefaults>
  <a:extraClrSchemeLst>
    <a:extraClrScheme>
      <a:clrScheme name="SUPERP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UPERP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UPERP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プレゼンテーション1" id="{DE00921D-40F7-43B6-BD6D-305108E5D07E}" vid="{133BE196-5EE9-4F4C-B01D-66311A1AA8D5}"/>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VLEDパワポ基本テンプレート</Template>
  <TotalTime>0</TotalTime>
  <Words>3334</Words>
  <Application>Microsoft Office PowerPoint</Application>
  <PresentationFormat>A4 210 x 297 mm</PresentationFormat>
  <Paragraphs>365</Paragraphs>
  <Slides>23</Slides>
  <Notes>0</Notes>
  <HiddenSlides>0</HiddenSlides>
  <MMClips>0</MMClips>
  <ScaleCrop>false</ScaleCrop>
  <HeadingPairs>
    <vt:vector size="4" baseType="variant">
      <vt:variant>
        <vt:lpstr>テーマ</vt:lpstr>
      </vt:variant>
      <vt:variant>
        <vt:i4>1</vt:i4>
      </vt:variant>
      <vt:variant>
        <vt:lpstr>スライド タイトル</vt:lpstr>
      </vt:variant>
      <vt:variant>
        <vt:i4>23</vt:i4>
      </vt:variant>
    </vt:vector>
  </HeadingPairs>
  <TitlesOfParts>
    <vt:vector size="24" baseType="lpstr">
      <vt:lpstr>VLEDパワポ基本テンプレート</vt:lpstr>
      <vt:lpstr>「一般社団法人オープン＆ビッグデータ 　活用・地方創生推進機構について」</vt:lpstr>
      <vt:lpstr>１．オープンデータに関する活動の経緯</vt:lpstr>
      <vt:lpstr>１．オープンデータに関する活動の経緯</vt:lpstr>
      <vt:lpstr>２．コンソーシアムの成果と世の中のオープンデータの状況</vt:lpstr>
      <vt:lpstr>２．コンソーシアムの成果と世の中のオープンデータの状況</vt:lpstr>
      <vt:lpstr>２．コンソーシアムの成果と世の中のオープンデータの状況</vt:lpstr>
      <vt:lpstr>２．コンソーシアムの成果と世の中のオープンデータの状況</vt:lpstr>
      <vt:lpstr>２．コンソーシアムの成果と世の中のオープンデータの状況</vt:lpstr>
      <vt:lpstr>２．コンソーシアムの成果と世の中のオープンデータの状況</vt:lpstr>
      <vt:lpstr>２．コンソーシアムの成果と世の中のオープンデータの状況</vt:lpstr>
      <vt:lpstr>２．コンソーシアムの成果と世の中のオープンデータの状況</vt:lpstr>
      <vt:lpstr>２．コンソーシアムの成果と世の中のオープンデータの状況</vt:lpstr>
      <vt:lpstr>２．コンソーシアムの成果と世の中のオープンデータの状況</vt:lpstr>
      <vt:lpstr>２．コンソーシアムの成果と世の中のオープンデータの状況</vt:lpstr>
      <vt:lpstr>２．コンソーシアムの成果と世の中のオープンデータの状況</vt:lpstr>
      <vt:lpstr>２．コンソーシアムの成果と国内のオープンデータの状況</vt:lpstr>
      <vt:lpstr>３．一般社団化による新たな組織体制へ</vt:lpstr>
      <vt:lpstr>３．一般社団化による新たな組織体制へ</vt:lpstr>
      <vt:lpstr>３．一般社団化による新たな組織体制へ</vt:lpstr>
      <vt:lpstr>４．各委員会の今年度活動予定</vt:lpstr>
      <vt:lpstr>４．各委員会の今年度活動予定</vt:lpstr>
      <vt:lpstr>４．各委員会の今年度活動予定</vt:lpstr>
      <vt:lpstr>PowerPoint プレゼンテーション</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2014-12-17T06:37:59Z</dcterms:created>
  <dcterms:modified xsi:type="dcterms:W3CDTF">2015-01-30T11:10:02Z</dcterms:modified>
</cp:coreProperties>
</file>