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53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906000" cy="6858000" type="A4"/>
  <p:notesSz cx="6807200" cy="99393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986" autoAdjust="0"/>
    <p:restoredTop sz="99566" autoAdjust="0"/>
  </p:normalViewPr>
  <p:slideViewPr>
    <p:cSldViewPr>
      <p:cViewPr>
        <p:scale>
          <a:sx n="80" d="100"/>
          <a:sy n="80" d="100"/>
        </p:scale>
        <p:origin x="-1164" y="-312"/>
      </p:cViewPr>
      <p:guideLst>
        <p:guide orient="horz" pos="4180"/>
        <p:guide pos="3165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32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0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1192"/>
            <a:ext cx="4989714" cy="44742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12673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1981200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1981200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571272"/>
            <a:ext cx="6912767" cy="3756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latinLnBrk="0"/>
            <a:r>
              <a:rPr lang="ja-JP" altLang="en-US" sz="2000" kern="0" dirty="0" smtClean="0"/>
              <a:t>オープン＆ビッグデータ活用・地方創生推進機構</a:t>
            </a:r>
            <a:r>
              <a:rPr lang="ja-JP" altLang="en-US" sz="2000" kern="0" baseline="0" dirty="0" smtClean="0"/>
              <a:t> 事務局</a:t>
            </a:r>
            <a:endParaRPr lang="ja-JP" altLang="en-US" sz="20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2636912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520309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404664"/>
            <a:ext cx="9134339" cy="581715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+mn-ea"/>
              </a:rPr>
              <a:t>『Open Data 500</a:t>
            </a:r>
            <a:r>
              <a:rPr lang="en-US" altLang="ja-JP" sz="2400" dirty="0" smtClean="0">
                <a:latin typeface="+mn-ea"/>
              </a:rPr>
              <a:t>』</a:t>
            </a:r>
            <a:r>
              <a:rPr lang="ja-JP" altLang="en-US" sz="2400" dirty="0" smtClean="0">
                <a:latin typeface="+mn-ea"/>
              </a:rPr>
              <a:t>日本版の作成について（事務局提案）</a:t>
            </a:r>
            <a:endParaRPr kumimoji="1" lang="ja-JP" altLang="en-US" sz="2400" dirty="0"/>
          </a:p>
        </p:txBody>
      </p:sp>
      <p:sp>
        <p:nvSpPr>
          <p:cNvPr id="5" name="正方形/長方形 4"/>
          <p:cNvSpPr/>
          <p:nvPr/>
        </p:nvSpPr>
        <p:spPr>
          <a:xfrm>
            <a:off x="488504" y="1124744"/>
            <a:ext cx="9011096" cy="2160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72000" bIns="72000" rtlCol="0" anchor="t"/>
          <a:lstStyle/>
          <a:p>
            <a:pPr marL="285750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n"/>
            </a:pPr>
            <a:r>
              <a:rPr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米国の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オープンデータ活用ビジネス事例集「</a:t>
            </a:r>
            <a:r>
              <a:rPr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Open Data 500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」の日本版の作成を目指す。</a:t>
            </a:r>
            <a:endParaRPr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n"/>
            </a:pPr>
            <a:r>
              <a:rPr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既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に同様の取組を行っている府省・団体等と調整を行った上で、ひとつのプラットフォーム上</a:t>
            </a:r>
            <a:r>
              <a:rPr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に、オープンデータ活用ビジネス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事例を集めることを目指す。</a:t>
            </a:r>
            <a:r>
              <a:rPr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まず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は、</a:t>
            </a:r>
            <a:r>
              <a:rPr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程度の事例を集めることをターゲットとする。</a:t>
            </a:r>
            <a:endParaRPr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n"/>
            </a:pPr>
            <a:r>
              <a:rPr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将来的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には、アジア諸国のオープンデータ関連団体と連携・協力し、「</a:t>
            </a:r>
            <a:r>
              <a:rPr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Open Data 500 in Asia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」への発展も視野に入れる（</a:t>
            </a:r>
            <a:r>
              <a:rPr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OKJ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庄司氏から既に提案あり）。</a:t>
            </a:r>
            <a:endParaRPr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n"/>
            </a:pP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データ提供側（オープンデータに取り組む自治体等）の情報も併せて提供することで、活用・提供、両方の状況が可視化できる。（例：</a:t>
            </a:r>
            <a:r>
              <a:rPr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jig.jp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福野氏作成中の「オープンデータ都市一覧」</a:t>
            </a:r>
            <a:r>
              <a:rPr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の連携など）</a:t>
            </a:r>
            <a:endParaRPr lang="ja-JP" altLang="en-US" sz="16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プレースホルダー 7"/>
          <p:cNvSpPr txBox="1">
            <a:spLocks/>
          </p:cNvSpPr>
          <p:nvPr/>
        </p:nvSpPr>
        <p:spPr bwMode="auto">
          <a:xfrm>
            <a:off x="8573071" y="260648"/>
            <a:ext cx="1332929" cy="45318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0" tIns="72000" rIns="0" bIns="72000" numCol="1" anchor="t" anchorCtr="0" compatLnSpc="1">
            <a:prstTxWarp prst="textNoShape">
              <a:avLst/>
            </a:prstTxWarp>
            <a:spAutoFit/>
          </a:bodyPr>
          <a:lstStyle>
            <a:lvl1pPr marL="326930" indent="-326930" algn="l" defTabSz="972616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Char char="■"/>
              <a:tabLst>
                <a:tab pos="775291" algn="l"/>
              </a:tabLst>
              <a:defRPr kumimoji="1" sz="2100" b="0" i="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marL="0" indent="0" algn="ctr" latinLnBrk="0">
              <a:buFont typeface="平成明朝" pitchFamily="17" charset="-128"/>
              <a:buNone/>
            </a:pPr>
            <a:r>
              <a:rPr lang="ja-JP" altLang="en-US" sz="2000" kern="0" dirty="0" smtClean="0"/>
              <a:t>資料</a:t>
            </a:r>
            <a:r>
              <a:rPr lang="en-US" altLang="ja-JP" sz="2000" kern="0" dirty="0" smtClean="0"/>
              <a:t>1-10</a:t>
            </a:r>
            <a:endParaRPr lang="ja-JP" altLang="en-US" sz="2000" kern="0" dirty="0"/>
          </a:p>
        </p:txBody>
      </p:sp>
      <p:sp>
        <p:nvSpPr>
          <p:cNvPr id="7" name="角丸四角形 6"/>
          <p:cNvSpPr/>
          <p:nvPr/>
        </p:nvSpPr>
        <p:spPr bwMode="auto">
          <a:xfrm>
            <a:off x="848544" y="3747736"/>
            <a:ext cx="3564786" cy="360040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400" b="1" dirty="0" smtClean="0">
                <a:solidFill>
                  <a:schemeClr val="tx1"/>
                </a:solidFill>
                <a:latin typeface="+mn-ea"/>
              </a:rPr>
              <a:t>「</a:t>
            </a:r>
            <a:r>
              <a:rPr lang="en-US" altLang="ja-JP" sz="1400" b="1" dirty="0" smtClean="0">
                <a:solidFill>
                  <a:schemeClr val="tx1"/>
                </a:solidFill>
                <a:latin typeface="+mn-ea"/>
              </a:rPr>
              <a:t>Open Data 500</a:t>
            </a:r>
            <a:r>
              <a:rPr lang="ja-JP" altLang="en-US" sz="1400" b="1" dirty="0" smtClean="0">
                <a:solidFill>
                  <a:schemeClr val="tx1"/>
                </a:solidFill>
                <a:latin typeface="+mn-ea"/>
              </a:rPr>
              <a:t>」日本版（活用側）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8" name="角丸四角形 7"/>
          <p:cNvSpPr/>
          <p:nvPr/>
        </p:nvSpPr>
        <p:spPr bwMode="auto">
          <a:xfrm>
            <a:off x="5457056" y="3747736"/>
            <a:ext cx="3564786" cy="360040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400" b="1" dirty="0" smtClean="0">
                <a:solidFill>
                  <a:schemeClr val="tx1"/>
                </a:solidFill>
                <a:latin typeface="+mn-ea"/>
              </a:rPr>
              <a:t>オープンデータ都市一覧（提供側）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42729" y="4204245"/>
            <a:ext cx="35706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l"/>
            </a:pP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オープンデータ活用ビジネス事例の収集・共有。</a:t>
            </a:r>
            <a:endParaRPr kumimoji="1" lang="en-US" altLang="ja-JP" sz="14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経済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産業省、内閣官房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IT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総合戦略室、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OKJ</a:t>
            </a:r>
            <a:r>
              <a:rPr kumimoji="1" lang="ja-JP" altLang="en-US" sz="1400" dirty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等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が、オープンデータ活用ビジネス事例の収集を始めており、これらとの連携・協力を打診。</a:t>
            </a:r>
            <a:endParaRPr kumimoji="1" lang="en-US" altLang="ja-JP" sz="14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457056" y="4204244"/>
            <a:ext cx="35706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l"/>
            </a:pP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オープンデータに取り組む自治体の最新状況を整理。</a:t>
            </a:r>
            <a:endParaRPr kumimoji="1" lang="en-US" altLang="ja-JP" sz="14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  <a:p>
            <a:pPr marL="285750" indent="-285750" algn="l"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既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に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jig.jp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の福野氏が「オープンデータ都市一覧」を作成中（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2015-01-28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現在、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90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都市を登録）。</a:t>
            </a:r>
          </a:p>
        </p:txBody>
      </p:sp>
      <p:sp>
        <p:nvSpPr>
          <p:cNvPr id="3" name="正方形/長方形 2"/>
          <p:cNvSpPr/>
          <p:nvPr/>
        </p:nvSpPr>
        <p:spPr bwMode="auto">
          <a:xfrm>
            <a:off x="848545" y="5949280"/>
            <a:ext cx="8173298" cy="432048"/>
          </a:xfrm>
          <a:prstGeom prst="rect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将来的にはアジア諸国と連携して「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Open Data in Asia</a:t>
            </a:r>
            <a:r>
              <a:rPr kumimoji="0" lang="ja-J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</a:rPr>
              <a:t>」に発展させることも視野に入れる。</a:t>
            </a:r>
          </a:p>
        </p:txBody>
      </p:sp>
      <p:sp>
        <p:nvSpPr>
          <p:cNvPr id="9" name="下矢印 8"/>
          <p:cNvSpPr/>
          <p:nvPr/>
        </p:nvSpPr>
        <p:spPr bwMode="auto">
          <a:xfrm>
            <a:off x="2376001" y="5621762"/>
            <a:ext cx="504056" cy="218345"/>
          </a:xfrm>
          <a:prstGeom prst="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8" name="下矢印 17"/>
          <p:cNvSpPr/>
          <p:nvPr/>
        </p:nvSpPr>
        <p:spPr bwMode="auto">
          <a:xfrm>
            <a:off x="6987421" y="5555817"/>
            <a:ext cx="504056" cy="218345"/>
          </a:xfrm>
          <a:prstGeom prst="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9" name="左右矢印 18"/>
          <p:cNvSpPr/>
          <p:nvPr/>
        </p:nvSpPr>
        <p:spPr bwMode="auto">
          <a:xfrm>
            <a:off x="4592960" y="3747736"/>
            <a:ext cx="720080" cy="360040"/>
          </a:xfrm>
          <a:prstGeom prst="leftRightArrow">
            <a:avLst/>
          </a:prstGeom>
          <a:solidFill>
            <a:schemeClr val="accent2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61791" y="4073995"/>
            <a:ext cx="798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連携等</a:t>
            </a:r>
            <a:endParaRPr kumimoji="1" lang="en-US" altLang="ja-JP" sz="1400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</p:spTree>
    <p:extLst>
      <p:ext uri="{BB962C8B-B14F-4D97-AF65-F5344CB8AC3E}">
        <p14:creationId xmlns:p14="http://schemas.microsoft.com/office/powerpoint/2010/main" val="283239122"/>
      </p:ext>
    </p:extLst>
  </p:cSld>
  <p:clrMapOvr>
    <a:masterClrMapping/>
  </p:clrMapOvr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286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VLEDパワポ基本テンプレート</vt:lpstr>
      <vt:lpstr>『Open Data 500』日本版の作成について（事務局提案）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2015-01-30T11:23:12Z</dcterms:modified>
</cp:coreProperties>
</file>