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7" r:id="rId3"/>
    <p:sldId id="273" r:id="rId4"/>
    <p:sldId id="274" r:id="rId5"/>
    <p:sldId id="275" r:id="rId6"/>
    <p:sldId id="268" r:id="rId7"/>
    <p:sldId id="269" r:id="rId8"/>
    <p:sldId id="270" r:id="rId9"/>
    <p:sldId id="271" r:id="rId10"/>
    <p:sldId id="272" r:id="rId11"/>
    <p:sldId id="264" r:id="rId12"/>
  </p:sldIdLst>
  <p:sldSz cx="9906000" cy="6858000" type="A4"/>
  <p:notesSz cx="6799263" cy="99314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80">
          <p15:clr>
            <a:srgbClr val="A4A3A4"/>
          </p15:clr>
        </p15:guide>
        <p15:guide id="2" pos="5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99"/>
    <a:srgbClr val="E2D9B6"/>
    <a:srgbClr val="EAEAEA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99566" autoAdjust="0"/>
  </p:normalViewPr>
  <p:slideViewPr>
    <p:cSldViewPr>
      <p:cViewPr varScale="1">
        <p:scale>
          <a:sx n="90" d="100"/>
          <a:sy n="90" d="100"/>
        </p:scale>
        <p:origin x="-180" y="-114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59" y="9437920"/>
            <a:ext cx="2943509" cy="49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8" tIns="47702" rIns="95398" bIns="47702" numCol="1" anchor="b" anchorCtr="0" compatLnSpc="1">
            <a:prstTxWarp prst="textNoShape">
              <a:avLst/>
            </a:prstTxWarp>
          </a:bodyPr>
          <a:lstStyle>
            <a:lvl1pPr algn="r" defTabSz="954529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3509" cy="493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398" tIns="47702" rIns="95398" bIns="47702" numCol="1" anchor="ctr" anchorCtr="0" compatLnSpc="1">
            <a:prstTxWarp prst="textNoShape">
              <a:avLst/>
            </a:prstTxWarp>
          </a:bodyPr>
          <a:lstStyle>
            <a:lvl1pPr algn="l" defTabSz="954529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59" y="3"/>
            <a:ext cx="2943509" cy="493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398" tIns="47702" rIns="95398" bIns="47702" numCol="1" anchor="ctr" anchorCtr="0" compatLnSpc="1">
            <a:prstTxWarp prst="textNoShape">
              <a:avLst/>
            </a:prstTxWarp>
          </a:bodyPr>
          <a:lstStyle>
            <a:lvl1pPr algn="r" defTabSz="954529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85" y="4717422"/>
            <a:ext cx="4983896" cy="44706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398" tIns="47702" rIns="95398" bIns="47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7920"/>
            <a:ext cx="2943509" cy="493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398" tIns="47702" rIns="95398" bIns="47702" numCol="1" anchor="b" anchorCtr="0" compatLnSpc="1">
            <a:prstTxWarp prst="textNoShape">
              <a:avLst/>
            </a:prstTxWarp>
          </a:bodyPr>
          <a:lstStyle>
            <a:lvl1pPr algn="l" defTabSz="954529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59" y="9437920"/>
            <a:ext cx="2943509" cy="493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398" tIns="47702" rIns="95398" bIns="47702" numCol="1" anchor="b" anchorCtr="0" compatLnSpc="1">
            <a:prstTxWarp prst="textNoShape">
              <a:avLst/>
            </a:prstTxWarp>
          </a:bodyPr>
          <a:lstStyle>
            <a:lvl1pPr algn="r" defTabSz="954529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92760" y="5134039"/>
            <a:ext cx="6912767" cy="375677"/>
          </a:xfrm>
          <a:ln w="12700" cap="sq">
            <a:headEnd type="none" w="sm" len="sm"/>
            <a:tailEnd type="none" w="sm" len="sm"/>
          </a:ln>
        </p:spPr>
        <p:txBody>
          <a:bodyPr wrap="square" lIns="67245" rIns="67245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00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792760" y="3084681"/>
            <a:ext cx="6912767" cy="560343"/>
          </a:xfrm>
          <a:ln w="12700" cap="sq">
            <a:headEnd type="none" w="sm" len="sm"/>
            <a:tailEnd type="none" w="sm" len="sm"/>
          </a:ln>
        </p:spPr>
        <p:txBody>
          <a:bodyPr wrap="square" lIns="67245" tIns="33622" rIns="67245" bIns="33622" anchor="b">
            <a:spAutoFit/>
          </a:bodyPr>
          <a:lstStyle>
            <a:lvl1pPr algn="l">
              <a:defRPr sz="3200" b="1" i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792760" y="2557264"/>
            <a:ext cx="7113240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l"/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5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968470"/>
            <a:ext cx="26462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2792760" y="2557264"/>
            <a:ext cx="7113240" cy="369332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" name="Text Box 785"/>
          <p:cNvSpPr txBox="1">
            <a:spLocks noChangeArrowheads="1"/>
          </p:cNvSpPr>
          <p:nvPr userDrawn="1"/>
        </p:nvSpPr>
        <p:spPr bwMode="auto">
          <a:xfrm>
            <a:off x="8985448" y="195513"/>
            <a:ext cx="828675" cy="28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dirty="0">
              <a:solidFill>
                <a:schemeClr val="bg2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1"/>
          </p:nvPr>
        </p:nvSpPr>
        <p:spPr>
          <a:xfrm>
            <a:off x="8985448" y="188913"/>
            <a:ext cx="828873" cy="29076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2798084" y="5707166"/>
            <a:ext cx="6912767" cy="3141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7261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平成明朝" pitchFamily="17" charset="-128"/>
              <a:buNone/>
              <a:tabLst>
                <a:tab pos="775291" algn="l"/>
              </a:tabLst>
              <a:defRPr kumimoji="1" sz="2400" b="0" i="0" baseline="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marL="533400" indent="-177800" algn="l" defTabSz="972616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ヒラギノ角ゴ ProN W3"/>
              <a:buChar char="▶"/>
              <a:tabLst>
                <a:tab pos="533400" algn="l"/>
              </a:tabLst>
              <a:defRPr kumimoji="1" sz="18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622300" indent="-8890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"/>
              <a:tabLst>
                <a:tab pos="622300" algn="l"/>
              </a:tabLst>
              <a:defRPr kumimoji="1" sz="15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923925" indent="-200025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u"/>
              <a:tabLst>
                <a:tab pos="924744" algn="l"/>
              </a:tabLst>
              <a:defRPr kumimoji="1" sz="13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990130" indent="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90130" algn="l"/>
              </a:tabLst>
              <a:defRPr kumimoji="1" sz="12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322369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6pPr>
            <a:lvl7pPr marL="265864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7pPr>
            <a:lvl8pPr marL="299491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8pPr>
            <a:lvl9pPr marL="3331181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9pPr>
          </a:lstStyle>
          <a:p>
            <a:pPr algn="r" latinLnBrk="0"/>
            <a:r>
              <a:rPr lang="ja-JP" altLang="en-US" sz="1600" kern="0" dirty="0" smtClean="0"/>
              <a:t>オープン＆ビッグデータ活用・地方創生推進機構</a:t>
            </a:r>
            <a:r>
              <a:rPr lang="ja-JP" altLang="en-US" sz="1600" kern="0" baseline="0" dirty="0" smtClean="0"/>
              <a:t> 事務局</a:t>
            </a:r>
            <a:endParaRPr lang="ja-JP" altLang="en-US" sz="1600" kern="0" dirty="0" smtClean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2792759" y="1772816"/>
            <a:ext cx="6912767" cy="4372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  <a:spAutoFit/>
          </a:bodyPr>
          <a:lstStyle>
            <a:lvl1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i="0" baseline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  <a:lvl2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2pPr>
            <a:lvl3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3pPr>
            <a:lvl4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4pPr>
            <a:lvl5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5pPr>
            <a:lvl6pPr marL="33627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6pPr>
            <a:lvl7pPr marL="67254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7pPr>
            <a:lvl8pPr marL="100881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8pPr>
            <a:lvl9pPr marL="134508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9pPr>
          </a:lstStyle>
          <a:p>
            <a:pPr latinLnBrk="0"/>
            <a:r>
              <a:rPr lang="ja-JP" altLang="en-US" sz="2400" kern="0" dirty="0" smtClean="0"/>
              <a:t>オープン＆ビッグデータ活用・地方創生推進機構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1" cap="none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chemeClr val="accent2"/>
          </a:solidFill>
          <a:ln w="381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後の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pic>
        <p:nvPicPr>
          <p:cNvPr id="4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2492896"/>
            <a:ext cx="3332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オープン＆ビッグデータ活用・地方創生推進機構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906000" cy="0"/>
          </a:xfrm>
          <a:prstGeom prst="line">
            <a:avLst/>
          </a:prstGeom>
          <a:noFill/>
          <a:ln w="12700" cap="sq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/>
        </p:nvSpPr>
        <p:spPr bwMode="auto">
          <a:xfrm>
            <a:off x="252420" y="6638448"/>
            <a:ext cx="5767171" cy="221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7254" tIns="33627" rIns="67254" bIns="33627">
            <a:spAutoFit/>
          </a:bodyPr>
          <a:lstStyle/>
          <a:p>
            <a:pPr algn="l">
              <a:defRPr/>
            </a:pP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© 2015 Vitalizing Local Economy Organization by Open data &amp; Big data</a:t>
            </a:r>
            <a:r>
              <a:rPr lang="en-US" altLang="ja-JP" sz="1000" b="1" baseline="0" dirty="0" smtClean="0">
                <a:solidFill>
                  <a:srgbClr val="353535"/>
                </a:solidFill>
                <a:latin typeface="Arial" charset="0"/>
              </a:rPr>
              <a:t>.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353535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990600"/>
            <a:ext cx="9906000" cy="0"/>
          </a:xfrm>
          <a:prstGeom prst="line">
            <a:avLst/>
          </a:prstGeom>
          <a:noFill/>
          <a:ln w="1270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674" r:id="rId4"/>
    <p:sldLayoutId id="2147483689" r:id="rId5"/>
    <p:sldLayoutId id="2147483676" r:id="rId6"/>
    <p:sldLayoutId id="2147483677" r:id="rId7"/>
    <p:sldLayoutId id="2147483706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2616" rtl="0" eaLnBrk="1" fontAlgn="base" hangingPunct="1">
        <a:spcBef>
          <a:spcPct val="0"/>
        </a:spcBef>
        <a:spcAft>
          <a:spcPct val="0"/>
        </a:spcAft>
        <a:defRPr kumimoji="1" sz="2600" b="1" baseline="0">
          <a:solidFill>
            <a:schemeClr val="bg2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1" fontAlgn="base" hangingPunct="1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4520952" y="5301208"/>
            <a:ext cx="5184575" cy="375677"/>
          </a:xfrm>
        </p:spPr>
        <p:txBody>
          <a:bodyPr/>
          <a:lstStyle/>
          <a:p>
            <a:r>
              <a:rPr lang="en-US" altLang="ja-JP" sz="2000" dirty="0" smtClean="0"/>
              <a:t>2015.01.20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>
          <a:xfrm>
            <a:off x="2792760" y="3012674"/>
            <a:ext cx="6912767" cy="560343"/>
          </a:xfrm>
        </p:spPr>
        <p:txBody>
          <a:bodyPr anchor="t" anchorCtr="0"/>
          <a:lstStyle/>
          <a:p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公共交通分野の検討状況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 </a:t>
            </a:r>
            <a:r>
              <a:rPr kumimoji="1" lang="en-US" altLang="ja-JP" dirty="0" smtClean="0"/>
              <a:t>2020</a:t>
            </a:r>
            <a:r>
              <a:rPr kumimoji="1" lang="ja-JP" altLang="en-US" dirty="0" smtClean="0"/>
              <a:t>オープンデータシティ推進委員会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kumimoji="1" lang="ja-JP" altLang="en-US" dirty="0" smtClean="0"/>
              <a:t>資料</a:t>
            </a:r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pic>
        <p:nvPicPr>
          <p:cNvPr id="1026" name="Picture 2" descr="本法人の設立が承認されました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968470"/>
            <a:ext cx="26462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バリアフリー情報の例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10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7" y="1412776"/>
            <a:ext cx="3817845" cy="49685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75" y="2247614"/>
            <a:ext cx="4111911" cy="32988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45024" y="104344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JR</a:t>
            </a:r>
            <a:r>
              <a:rPr kumimoji="1" lang="ja-JP" altLang="en-US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東日本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2517" y="1075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東京メトロ</a:t>
            </a:r>
          </a:p>
        </p:txBody>
      </p:sp>
    </p:spTree>
    <p:extLst>
      <p:ext uri="{BB962C8B-B14F-4D97-AF65-F5344CB8AC3E}">
        <p14:creationId xmlns:p14="http://schemas.microsoft.com/office/powerpoint/2010/main" val="139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本法人の設立が承認されました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2492896"/>
            <a:ext cx="3332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公共交通オープンデータ研究会による活動紹介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東京メトロ アプリ活用コンテスト</a:t>
            </a:r>
          </a:p>
          <a:p>
            <a:pPr lvl="1"/>
            <a:r>
              <a:rPr lang="en-US" altLang="ja-JP" dirty="0" smtClean="0"/>
              <a:t>TRON Symposium 2014</a:t>
            </a:r>
            <a:r>
              <a:rPr lang="ja-JP" altLang="en-US" dirty="0" smtClean="0"/>
              <a:t>におけるセッション</a:t>
            </a:r>
          </a:p>
          <a:p>
            <a:r>
              <a:rPr lang="ja-JP" altLang="en-US" dirty="0" smtClean="0"/>
              <a:t>検討テーマ</a:t>
            </a:r>
          </a:p>
          <a:p>
            <a:pPr marL="663670" lvl="1" indent="-457200">
              <a:buFont typeface="+mj-lt"/>
              <a:buAutoNum type="arabicPeriod"/>
            </a:pPr>
            <a:r>
              <a:rPr lang="ja-JP" altLang="en-US" dirty="0" smtClean="0"/>
              <a:t>多言語</a:t>
            </a:r>
            <a:r>
              <a:rPr lang="ja-JP" altLang="en-US" dirty="0"/>
              <a:t>での</a:t>
            </a:r>
            <a:r>
              <a:rPr lang="ja-JP" altLang="en-US" dirty="0" smtClean="0"/>
              <a:t>情報提供</a:t>
            </a:r>
          </a:p>
          <a:p>
            <a:pPr marL="663670" lvl="1" indent="-457200">
              <a:buFont typeface="+mj-lt"/>
              <a:buAutoNum type="arabicPeriod"/>
            </a:pPr>
            <a:r>
              <a:rPr lang="ja-JP" altLang="en-US" dirty="0" smtClean="0"/>
              <a:t>輸送</a:t>
            </a:r>
            <a:r>
              <a:rPr lang="ja-JP" altLang="en-US" dirty="0"/>
              <a:t>障害時</a:t>
            </a:r>
            <a:r>
              <a:rPr lang="ja-JP" altLang="en-US" dirty="0" smtClean="0"/>
              <a:t>の他の公共交通との連携</a:t>
            </a:r>
          </a:p>
          <a:p>
            <a:pPr marL="663670" lvl="1" indent="-457200">
              <a:buFont typeface="+mj-lt"/>
              <a:buAutoNum type="arabicPeriod"/>
            </a:pPr>
            <a:r>
              <a:rPr lang="ja-JP" altLang="en-US" dirty="0" smtClean="0"/>
              <a:t>公共</a:t>
            </a:r>
            <a:r>
              <a:rPr lang="ja-JP" altLang="en-US" dirty="0"/>
              <a:t>交通施設のバリアフリー情報提供</a:t>
            </a:r>
            <a:r>
              <a:rPr lang="en-US" altLang="ja-JP" dirty="0"/>
              <a:t>API</a:t>
            </a:r>
            <a:r>
              <a:rPr lang="ja-JP" altLang="en-US" dirty="0"/>
              <a:t>の検討・</a:t>
            </a:r>
            <a:r>
              <a:rPr lang="ja-JP" altLang="en-US" dirty="0" smtClean="0"/>
              <a:t>評価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東京メトロ オープンデータ活用アプリコンテスト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664" y="1086308"/>
            <a:ext cx="6048672" cy="543363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88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2014 TRON Symposium </a:t>
            </a:r>
            <a:r>
              <a:rPr kumimoji="1" lang="ja-JP" altLang="en-US" dirty="0" smtClean="0"/>
              <a:t>セッション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5" y="1143000"/>
            <a:ext cx="5249658" cy="526812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公共交通オープンデータ</a:t>
            </a:r>
          </a:p>
          <a:p>
            <a:pPr lvl="1"/>
            <a:r>
              <a:rPr lang="ja-JP" altLang="en-US" dirty="0"/>
              <a:t>開催日時</a:t>
            </a:r>
            <a:r>
              <a:rPr lang="en-US" altLang="ja-JP" dirty="0"/>
              <a:t>: 2014/12/11 13:00 - 14:30</a:t>
            </a:r>
          </a:p>
          <a:p>
            <a:pPr lvl="1"/>
            <a:r>
              <a:rPr lang="ja-JP" altLang="en-US" dirty="0" smtClean="0"/>
              <a:t>概要</a:t>
            </a:r>
            <a:r>
              <a:rPr lang="en-US" altLang="ja-JP" dirty="0"/>
              <a:t>:</a:t>
            </a:r>
          </a:p>
          <a:p>
            <a:pPr lvl="2"/>
            <a:r>
              <a:rPr lang="ja-JP" altLang="en-US" dirty="0" smtClean="0"/>
              <a:t>日本</a:t>
            </a:r>
            <a:r>
              <a:rPr lang="ja-JP" altLang="en-US" dirty="0"/>
              <a:t>は公共交通が非常によく発達しています。</a:t>
            </a:r>
            <a:r>
              <a:rPr lang="ja-JP" altLang="en-US" dirty="0" smtClean="0"/>
              <a:t>規模も</a:t>
            </a:r>
            <a:r>
              <a:rPr lang="ja-JP" altLang="en-US" dirty="0"/>
              <a:t>大きく、そのネットワークも複雑です。利用者</a:t>
            </a:r>
            <a:r>
              <a:rPr lang="ja-JP" altLang="en-US" dirty="0" smtClean="0"/>
              <a:t>が公共</a:t>
            </a:r>
            <a:r>
              <a:rPr lang="ja-JP" altLang="en-US" dirty="0"/>
              <a:t>交通の状況を把握するための情報提供や、特</a:t>
            </a:r>
            <a:r>
              <a:rPr lang="ja-JP" altLang="en-US" dirty="0" smtClean="0"/>
              <a:t>に事故</a:t>
            </a:r>
            <a:r>
              <a:rPr lang="ja-JP" altLang="en-US" dirty="0"/>
              <a:t>や災害などによる運行障害時における情報</a:t>
            </a:r>
            <a:r>
              <a:rPr lang="ja-JP" altLang="en-US" dirty="0" smtClean="0"/>
              <a:t>提供の</a:t>
            </a:r>
            <a:r>
              <a:rPr lang="ja-JP" altLang="en-US" dirty="0"/>
              <a:t>ために、オープンデータは有効な手段です。</a:t>
            </a:r>
            <a:r>
              <a:rPr lang="ja-JP" altLang="en-US" dirty="0" smtClean="0"/>
              <a:t>本セッション</a:t>
            </a:r>
            <a:r>
              <a:rPr lang="ja-JP" altLang="en-US" dirty="0"/>
              <a:t>では、公共交通オープンデータ研究会</a:t>
            </a:r>
            <a:r>
              <a:rPr lang="ja-JP" altLang="en-US" dirty="0" smtClean="0"/>
              <a:t>の活動</a:t>
            </a:r>
            <a:r>
              <a:rPr lang="ja-JP" altLang="en-US" dirty="0"/>
              <a:t>を中心として、鉄道、バスなどの公共交通</a:t>
            </a:r>
            <a:r>
              <a:rPr lang="ja-JP" altLang="en-US" dirty="0" smtClean="0"/>
              <a:t>のオープンデータ</a:t>
            </a:r>
            <a:r>
              <a:rPr lang="ja-JP" altLang="en-US" dirty="0"/>
              <a:t>の様々な取り組みをご紹介します。</a:t>
            </a:r>
          </a:p>
          <a:p>
            <a:pPr lvl="1"/>
            <a:r>
              <a:rPr lang="ja-JP" altLang="en-US" dirty="0" smtClean="0"/>
              <a:t>登壇者</a:t>
            </a:r>
            <a:r>
              <a:rPr lang="en-US" altLang="ja-JP" dirty="0"/>
              <a:t>:</a:t>
            </a:r>
          </a:p>
          <a:p>
            <a:pPr lvl="2"/>
            <a:r>
              <a:rPr lang="ja-JP" altLang="en-US" dirty="0" smtClean="0"/>
              <a:t>越塚</a:t>
            </a:r>
            <a:r>
              <a:rPr lang="ja-JP" altLang="en-US" dirty="0"/>
              <a:t>登（東京大学教授）</a:t>
            </a:r>
          </a:p>
          <a:p>
            <a:pPr lvl="2"/>
            <a:r>
              <a:rPr lang="ja-JP" altLang="en-US" dirty="0" smtClean="0"/>
              <a:t>青柳宗之</a:t>
            </a:r>
            <a:r>
              <a:rPr lang="ja-JP" altLang="en-US" dirty="0"/>
              <a:t>（日本電気株式会社 交通・物流</a:t>
            </a:r>
            <a:r>
              <a:rPr lang="ja-JP" altLang="en-US" dirty="0" smtClean="0"/>
              <a:t>ソリューション</a:t>
            </a:r>
            <a:r>
              <a:rPr lang="ja-JP" altLang="en-US" dirty="0"/>
              <a:t>事業部 第五インテグレーション部 </a:t>
            </a:r>
            <a:r>
              <a:rPr lang="ja-JP" altLang="en-US" dirty="0" smtClean="0"/>
              <a:t>プロジェクトマネージャー</a:t>
            </a:r>
            <a:r>
              <a:rPr lang="ja-JP" altLang="en-US" dirty="0"/>
              <a:t>）</a:t>
            </a:r>
          </a:p>
          <a:p>
            <a:pPr lvl="2"/>
            <a:r>
              <a:rPr lang="ja-JP" altLang="en-US" dirty="0" smtClean="0"/>
              <a:t>鈴木</a:t>
            </a:r>
            <a:r>
              <a:rPr lang="ja-JP" altLang="en-US" dirty="0"/>
              <a:t>敬（株式会社日立製作所 中央研究所 情報</a:t>
            </a:r>
            <a:r>
              <a:rPr lang="ja-JP" altLang="en-US" dirty="0" smtClean="0"/>
              <a:t>システムセンタ </a:t>
            </a:r>
            <a:r>
              <a:rPr lang="ja-JP" altLang="en-US" dirty="0"/>
              <a:t>主管研究員）</a:t>
            </a:r>
          </a:p>
          <a:p>
            <a:pPr lvl="2"/>
            <a:r>
              <a:rPr lang="ja-JP" altLang="en-US" dirty="0" smtClean="0"/>
              <a:t>田中</a:t>
            </a:r>
            <a:r>
              <a:rPr lang="ja-JP" altLang="en-US" dirty="0"/>
              <a:t>俊行（東京地下鉄株式会社 総務部総務課長）</a:t>
            </a:r>
          </a:p>
          <a:p>
            <a:pPr lvl="2"/>
            <a:r>
              <a:rPr lang="ja-JP" altLang="en-US" dirty="0" smtClean="0"/>
              <a:t>中川</a:t>
            </a:r>
            <a:r>
              <a:rPr lang="ja-JP" altLang="en-US" dirty="0"/>
              <a:t>剛志（東日本旅客鉄道株式会社 総合企画本部 </a:t>
            </a:r>
            <a:r>
              <a:rPr lang="ja-JP" altLang="en-US" dirty="0" smtClean="0"/>
              <a:t>技術</a:t>
            </a:r>
            <a:r>
              <a:rPr lang="ja-JP" altLang="en-US" dirty="0"/>
              <a:t>企画部 技術企画部 次長）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20" y="1143000"/>
            <a:ext cx="3744416" cy="54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2014 TRON Symposium </a:t>
            </a:r>
            <a:r>
              <a:rPr lang="ja-JP" altLang="en-US" dirty="0"/>
              <a:t>セッション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5" y="1143000"/>
            <a:ext cx="5897729" cy="526812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オープンデータ</a:t>
            </a:r>
          </a:p>
          <a:p>
            <a:pPr lvl="1"/>
            <a:r>
              <a:rPr lang="ja-JP" altLang="en-US" dirty="0"/>
              <a:t>開催日時</a:t>
            </a:r>
            <a:r>
              <a:rPr lang="en-US" altLang="ja-JP" dirty="0"/>
              <a:t>: 2014/12/12 15:00 - 16:30</a:t>
            </a:r>
          </a:p>
          <a:p>
            <a:pPr lvl="1"/>
            <a:r>
              <a:rPr lang="ja-JP" altLang="en-US" dirty="0" smtClean="0"/>
              <a:t>概要</a:t>
            </a:r>
            <a:r>
              <a:rPr lang="en-US" altLang="ja-JP" dirty="0"/>
              <a:t>:</a:t>
            </a:r>
          </a:p>
          <a:p>
            <a:pPr lvl="2"/>
            <a:r>
              <a:rPr lang="ja-JP" altLang="en-US" dirty="0" smtClean="0"/>
              <a:t>日本</a:t>
            </a:r>
            <a:r>
              <a:rPr lang="ja-JP" altLang="en-US" dirty="0"/>
              <a:t>においてオープンデータに取り組まれて</a:t>
            </a:r>
            <a:r>
              <a:rPr lang="ja-JP" altLang="en-US" dirty="0" smtClean="0"/>
              <a:t>いる代表的</a:t>
            </a:r>
            <a:r>
              <a:rPr lang="ja-JP" altLang="en-US" dirty="0"/>
              <a:t>なプレイヤの皆様にお集まりいただきます。</a:t>
            </a:r>
          </a:p>
          <a:p>
            <a:pPr lvl="2"/>
            <a:r>
              <a:rPr lang="ja-JP" altLang="en-US" dirty="0"/>
              <a:t>それぞれが取り組んでいるオープンデータの</a:t>
            </a:r>
            <a:r>
              <a:rPr lang="ja-JP" altLang="en-US" dirty="0" smtClean="0"/>
              <a:t>具体的</a:t>
            </a:r>
            <a:r>
              <a:rPr lang="ja-JP" altLang="en-US" dirty="0"/>
              <a:t>な取り組み、</a:t>
            </a:r>
            <a:r>
              <a:rPr lang="en-US" altLang="ja-JP" dirty="0"/>
              <a:t>Government 2.0</a:t>
            </a:r>
            <a:r>
              <a:rPr lang="ja-JP" altLang="en-US" dirty="0"/>
              <a:t>や</a:t>
            </a:r>
            <a:r>
              <a:rPr lang="ja-JP" altLang="en-US" dirty="0" smtClean="0"/>
              <a:t>オープンガバメント</a:t>
            </a:r>
            <a:r>
              <a:rPr lang="ja-JP" altLang="en-US" dirty="0"/>
              <a:t>という言葉に代表される公的セクターに</a:t>
            </a:r>
            <a:r>
              <a:rPr lang="ja-JP" altLang="en-US" dirty="0" smtClean="0"/>
              <a:t>とって</a:t>
            </a:r>
            <a:r>
              <a:rPr lang="ja-JP" altLang="en-US" dirty="0"/>
              <a:t>の意義、また</a:t>
            </a:r>
            <a:r>
              <a:rPr lang="en-US" altLang="ja-JP" dirty="0"/>
              <a:t>ICT</a:t>
            </a:r>
            <a:r>
              <a:rPr lang="ja-JP" altLang="en-US" dirty="0"/>
              <a:t>成長戦略で目標とされる</a:t>
            </a:r>
            <a:r>
              <a:rPr lang="ja-JP" altLang="en-US" dirty="0" smtClean="0"/>
              <a:t>経済成長</a:t>
            </a:r>
            <a:r>
              <a:rPr lang="ja-JP" altLang="en-US" dirty="0"/>
              <a:t>へのインパクトなど、幅広い観点から議論</a:t>
            </a:r>
            <a:r>
              <a:rPr lang="ja-JP" altLang="en-US" dirty="0" smtClean="0"/>
              <a:t>します</a:t>
            </a:r>
            <a:r>
              <a:rPr lang="ja-JP" altLang="en-US" dirty="0"/>
              <a:t>。</a:t>
            </a:r>
          </a:p>
          <a:p>
            <a:pPr lvl="1"/>
            <a:r>
              <a:rPr lang="ja-JP" altLang="en-US" dirty="0" smtClean="0"/>
              <a:t>登壇者</a:t>
            </a:r>
            <a:r>
              <a:rPr lang="en-US" altLang="ja-JP" dirty="0"/>
              <a:t>:</a:t>
            </a:r>
          </a:p>
          <a:p>
            <a:pPr lvl="2"/>
            <a:r>
              <a:rPr lang="ja-JP" altLang="en-US" dirty="0" smtClean="0"/>
              <a:t>坂村</a:t>
            </a:r>
            <a:r>
              <a:rPr lang="ja-JP" altLang="en-US" dirty="0"/>
              <a:t>健（東京大学教授）</a:t>
            </a:r>
          </a:p>
          <a:p>
            <a:pPr lvl="2"/>
            <a:r>
              <a:rPr lang="ja-JP" altLang="en-US" dirty="0" smtClean="0"/>
              <a:t>犬</a:t>
            </a:r>
            <a:r>
              <a:rPr lang="ja-JP" altLang="en-US" dirty="0"/>
              <a:t>童周作（内閣官房</a:t>
            </a:r>
            <a:r>
              <a:rPr lang="en-US" altLang="ja-JP" dirty="0"/>
              <a:t>IT</a:t>
            </a:r>
            <a:r>
              <a:rPr lang="ja-JP" altLang="en-US" dirty="0"/>
              <a:t>戦略室 参事官）</a:t>
            </a:r>
          </a:p>
          <a:p>
            <a:pPr lvl="2"/>
            <a:r>
              <a:rPr lang="ja-JP" altLang="en-US" dirty="0" smtClean="0"/>
              <a:t>加治佐</a:t>
            </a:r>
            <a:r>
              <a:rPr lang="ja-JP" altLang="en-US" dirty="0"/>
              <a:t>俊一（マイクロソフト </a:t>
            </a:r>
            <a:r>
              <a:rPr lang="ja-JP" altLang="en-US" dirty="0" smtClean="0"/>
              <a:t>ディペロップメント</a:t>
            </a:r>
            <a:r>
              <a:rPr lang="ja-JP" altLang="en-US" dirty="0"/>
              <a:t>株式会社 代表取締役 社長 兼 日本</a:t>
            </a:r>
            <a:r>
              <a:rPr lang="ja-JP" altLang="en-US" dirty="0" smtClean="0"/>
              <a:t>マイクロソフト</a:t>
            </a:r>
            <a:r>
              <a:rPr lang="ja-JP" altLang="en-US" dirty="0"/>
              <a:t>株式会社 業務執行役員 最高技術責任者）</a:t>
            </a:r>
          </a:p>
          <a:p>
            <a:pPr lvl="2"/>
            <a:r>
              <a:rPr lang="ja-JP" altLang="en-US" dirty="0" smtClean="0"/>
              <a:t>中村慎二</a:t>
            </a:r>
            <a:r>
              <a:rPr lang="ja-JP" altLang="en-US" dirty="0"/>
              <a:t>（日本電気株式会社 ビッグデータ</a:t>
            </a:r>
            <a:r>
              <a:rPr lang="ja-JP" altLang="en-US" dirty="0" smtClean="0"/>
              <a:t>戦略本部 </a:t>
            </a:r>
            <a:r>
              <a:rPr lang="ja-JP" altLang="en-US" dirty="0"/>
              <a:t>本部長）</a:t>
            </a:r>
          </a:p>
          <a:p>
            <a:pPr lvl="2"/>
            <a:r>
              <a:rPr lang="ja-JP" altLang="en-US" dirty="0" smtClean="0"/>
              <a:t>村尾</a:t>
            </a:r>
            <a:r>
              <a:rPr lang="ja-JP" altLang="en-US" dirty="0"/>
              <a:t>公一（東京地下鉄株式会社 常務取締役、</a:t>
            </a:r>
            <a:r>
              <a:rPr lang="ja-JP" altLang="en-US" dirty="0" smtClean="0"/>
              <a:t>公共</a:t>
            </a:r>
            <a:r>
              <a:rPr lang="ja-JP" altLang="en-US" dirty="0"/>
              <a:t>交通オープンデータ研究会顧問）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60" y="1412776"/>
            <a:ext cx="337419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  <a:ea typeface="+mj-ea"/>
              </a:rPr>
              <a:t>[</a:t>
            </a:r>
            <a:r>
              <a:rPr kumimoji="1" lang="ja-JP" altLang="en-US" dirty="0" smtClean="0">
                <a:latin typeface="+mj-ea"/>
                <a:ea typeface="+mj-ea"/>
              </a:rPr>
              <a:t>検討テーマ</a:t>
            </a:r>
            <a:r>
              <a:rPr kumimoji="1" lang="en-US" altLang="ja-JP" dirty="0" smtClean="0">
                <a:latin typeface="+mj-ea"/>
                <a:ea typeface="+mj-ea"/>
              </a:rPr>
              <a:t>1] </a:t>
            </a:r>
            <a:r>
              <a:rPr lang="ja-JP" altLang="en-US" dirty="0" smtClean="0">
                <a:latin typeface="+mj-ea"/>
                <a:ea typeface="+mj-ea"/>
              </a:rPr>
              <a:t>多言語</a:t>
            </a:r>
            <a:r>
              <a:rPr lang="ja-JP" altLang="en-US" dirty="0">
                <a:latin typeface="+mj-ea"/>
                <a:ea typeface="+mj-ea"/>
              </a:rPr>
              <a:t>での情報</a:t>
            </a:r>
            <a:r>
              <a:rPr lang="ja-JP" altLang="en-US" dirty="0" smtClean="0">
                <a:latin typeface="+mj-ea"/>
                <a:ea typeface="+mj-ea"/>
              </a:rPr>
              <a:t>提供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機会翻訳をベースに検討</a:t>
            </a:r>
          </a:p>
          <a:p>
            <a:pPr lvl="1"/>
            <a:r>
              <a:rPr lang="ja-JP" altLang="en-US" dirty="0" smtClean="0"/>
              <a:t>従来</a:t>
            </a:r>
            <a:r>
              <a:rPr lang="ja-JP" altLang="en-US" dirty="0"/>
              <a:t>はルールベースと呼ばれる手法が主流</a:t>
            </a:r>
          </a:p>
          <a:p>
            <a:pPr lvl="2"/>
            <a:r>
              <a:rPr lang="ja-JP" altLang="en-US" dirty="0" smtClean="0"/>
              <a:t>翻訳</a:t>
            </a:r>
            <a:r>
              <a:rPr lang="ja-JP" altLang="en-US" dirty="0"/>
              <a:t>変換のルールを個別に用意し、変換を行う手法</a:t>
            </a:r>
          </a:p>
          <a:p>
            <a:pPr lvl="1"/>
            <a:r>
              <a:rPr lang="ja-JP" altLang="en-US" dirty="0" smtClean="0"/>
              <a:t>現在</a:t>
            </a:r>
            <a:r>
              <a:rPr lang="ja-JP" altLang="en-US" dirty="0"/>
              <a:t>は、コーパスベースの方式が主流になりつつある</a:t>
            </a:r>
          </a:p>
          <a:p>
            <a:pPr lvl="1"/>
            <a:r>
              <a:rPr lang="ja-JP" altLang="en-US" dirty="0" smtClean="0"/>
              <a:t>コーパス</a:t>
            </a:r>
            <a:r>
              <a:rPr lang="ja-JP" altLang="en-US" dirty="0"/>
              <a:t>：多言語、単言語の言い回しの集まり</a:t>
            </a:r>
          </a:p>
          <a:p>
            <a:pPr lvl="2"/>
            <a:r>
              <a:rPr lang="ja-JP" altLang="en-US" dirty="0" smtClean="0"/>
              <a:t>例えば</a:t>
            </a:r>
            <a:r>
              <a:rPr lang="ja-JP" altLang="en-US" dirty="0"/>
              <a:t>次のような文章と対訳を登録するなど</a:t>
            </a:r>
          </a:p>
          <a:p>
            <a:pPr lvl="3"/>
            <a:r>
              <a:rPr lang="en-US" altLang="ja-JP" dirty="0" smtClean="0"/>
              <a:t>I </a:t>
            </a:r>
            <a:r>
              <a:rPr lang="en-US" altLang="ja-JP" dirty="0"/>
              <a:t>was not surprised to read that this area officially tops the crap map of Britain. : </a:t>
            </a:r>
            <a:r>
              <a:rPr lang="ja-JP" altLang="en-US" dirty="0"/>
              <a:t>この場所が公式に</a:t>
            </a:r>
            <a:r>
              <a:rPr lang="ja-JP" altLang="en-US" dirty="0" smtClean="0"/>
              <a:t>もイギリス</a:t>
            </a:r>
            <a:r>
              <a:rPr lang="ja-JP" altLang="en-US" dirty="0"/>
              <a:t>の中で最もつまらない場所とされていることを読んだが、私は別に驚かなかった。</a:t>
            </a:r>
          </a:p>
          <a:p>
            <a:pPr lvl="1"/>
            <a:r>
              <a:rPr lang="ja-JP" altLang="en-US" dirty="0" smtClean="0"/>
              <a:t>コーパス</a:t>
            </a:r>
            <a:r>
              <a:rPr lang="ja-JP" altLang="en-US" dirty="0"/>
              <a:t>から機械的に学習し、確率モデルなどを駆使して機械翻訳を実現</a:t>
            </a:r>
          </a:p>
          <a:p>
            <a:r>
              <a:rPr lang="ja-JP" altLang="en-US" dirty="0" smtClean="0"/>
              <a:t>コーパスベースで学習した言語で変換を行う</a:t>
            </a:r>
            <a:endParaRPr lang="ja-JP" altLang="en-US" dirty="0"/>
          </a:p>
          <a:p>
            <a:pPr lvl="1"/>
            <a:r>
              <a:rPr lang="ja-JP" altLang="en-US" dirty="0" smtClean="0"/>
              <a:t>例えば</a:t>
            </a:r>
            <a:r>
              <a:rPr lang="ja-JP" altLang="en-US" dirty="0"/>
              <a:t>、日：英、英：独での対訳を用意した場合、日：独への翻訳もある</a:t>
            </a:r>
            <a:r>
              <a:rPr lang="ja-JP" altLang="en-US" dirty="0" smtClean="0"/>
              <a:t>程度</a:t>
            </a:r>
            <a:r>
              <a:rPr lang="ja-JP" altLang="en-US" dirty="0"/>
              <a:t>の精度でできるのではないか</a:t>
            </a:r>
          </a:p>
          <a:p>
            <a:pPr lvl="1"/>
            <a:r>
              <a:rPr lang="ja-JP" altLang="en-US" dirty="0" smtClean="0"/>
              <a:t>さらに</a:t>
            </a:r>
            <a:r>
              <a:rPr lang="ja-JP" altLang="en-US" dirty="0"/>
              <a:t>言えば、英語訳をある程度説明的な内容にしておくことで、個別に</a:t>
            </a:r>
            <a:r>
              <a:rPr lang="ja-JP" altLang="en-US" dirty="0" smtClean="0"/>
              <a:t>他の</a:t>
            </a:r>
            <a:r>
              <a:rPr lang="ja-JP" altLang="en-US" dirty="0"/>
              <a:t>言語用に用意しなくても、それなりの翻訳が生成できるのではないか。</a:t>
            </a:r>
          </a:p>
          <a:p>
            <a:pPr lvl="2"/>
            <a:r>
              <a:rPr lang="ja-JP" altLang="en-US" dirty="0" smtClean="0"/>
              <a:t>ただし</a:t>
            </a:r>
            <a:r>
              <a:rPr lang="ja-JP" altLang="en-US" dirty="0"/>
              <a:t>、英語と文法的に近い、フランス語やドイツ語などはうまくいくが、韓国語など</a:t>
            </a:r>
            <a:r>
              <a:rPr lang="ja-JP" altLang="en-US" dirty="0" smtClean="0"/>
              <a:t>はうまく</a:t>
            </a:r>
            <a:r>
              <a:rPr lang="ja-JP" altLang="en-US" dirty="0"/>
              <a:t>いかない、といったケースも考えられる。このあたりは個別に検証が</a:t>
            </a:r>
            <a:r>
              <a:rPr lang="ja-JP" altLang="en-US" dirty="0" smtClean="0"/>
              <a:t>必要。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6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[</a:t>
            </a:r>
            <a:r>
              <a:rPr kumimoji="1" lang="ja-JP" altLang="en-US" dirty="0" smtClean="0">
                <a:latin typeface="+mn-ea"/>
                <a:ea typeface="+mn-ea"/>
              </a:rPr>
              <a:t>検討テーマ</a:t>
            </a:r>
            <a:r>
              <a:rPr kumimoji="1" lang="en-US" altLang="ja-JP" dirty="0" smtClean="0">
                <a:latin typeface="+mn-ea"/>
                <a:ea typeface="+mn-ea"/>
              </a:rPr>
              <a:t>1]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多言語による情報提供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各社局から、現在提供している日本語・英語などの例文を収集</a:t>
            </a:r>
          </a:p>
          <a:p>
            <a:pPr lvl="1"/>
            <a:r>
              <a:rPr lang="ja-JP" altLang="en-US" dirty="0" smtClean="0"/>
              <a:t>現在</a:t>
            </a:r>
            <a:r>
              <a:rPr lang="ja-JP" altLang="en-US" dirty="0"/>
              <a:t>、収集した情報を元にまとめている状況</a:t>
            </a:r>
          </a:p>
          <a:p>
            <a:r>
              <a:rPr lang="ja-JP" altLang="en-US" dirty="0" smtClean="0"/>
              <a:t>実験システムの構築</a:t>
            </a:r>
          </a:p>
          <a:p>
            <a:pPr lvl="1"/>
            <a:r>
              <a:rPr lang="ja-JP" altLang="en-US" dirty="0" smtClean="0"/>
              <a:t>例文</a:t>
            </a:r>
            <a:r>
              <a:rPr lang="ja-JP" altLang="en-US" dirty="0"/>
              <a:t>等を踏まえた上で実験システムを構築</a:t>
            </a:r>
          </a:p>
          <a:p>
            <a:pPr lvl="2"/>
            <a:r>
              <a:rPr lang="ja-JP" altLang="en-US" dirty="0" smtClean="0"/>
              <a:t>ドコシル</a:t>
            </a:r>
            <a:r>
              <a:rPr lang="ja-JP" altLang="en-US" dirty="0"/>
              <a:t>、ココシルターミナル</a:t>
            </a:r>
          </a:p>
          <a:p>
            <a:r>
              <a:rPr lang="ja-JP" altLang="en-US" dirty="0" smtClean="0"/>
              <a:t>評価実験</a:t>
            </a:r>
          </a:p>
          <a:p>
            <a:pPr lvl="1"/>
            <a:r>
              <a:rPr lang="ja-JP" altLang="en-US" dirty="0" smtClean="0"/>
              <a:t>外国人</a:t>
            </a:r>
            <a:r>
              <a:rPr lang="ja-JP" altLang="en-US" dirty="0"/>
              <a:t>へのヒアリングなどを実施し評価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6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[</a:t>
            </a:r>
            <a:r>
              <a:rPr kumimoji="1" lang="ja-JP" altLang="en-US" dirty="0" smtClean="0">
                <a:latin typeface="+mn-ea"/>
                <a:ea typeface="+mn-ea"/>
              </a:rPr>
              <a:t>検討テーマ</a:t>
            </a:r>
            <a:r>
              <a:rPr kumimoji="1" lang="en-US" altLang="ja-JP" dirty="0" smtClean="0">
                <a:latin typeface="+mn-ea"/>
                <a:ea typeface="+mn-ea"/>
              </a:rPr>
              <a:t>2]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輸送障害時の</a:t>
            </a:r>
            <a:r>
              <a:rPr lang="ja-JP" altLang="en-US" dirty="0"/>
              <a:t>他の公共交通との連携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5" y="1143000"/>
            <a:ext cx="5537690" cy="526812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鉄道路線で障害が発生した場合に、鉄道だけでなくバスやタクシーなどへの乗り換えを促すサービス手法を検討</a:t>
            </a:r>
          </a:p>
          <a:p>
            <a:pPr lvl="1"/>
            <a:r>
              <a:rPr lang="ja-JP" altLang="en-US" dirty="0"/>
              <a:t>バスロケーション情報、電車の</a:t>
            </a:r>
            <a:r>
              <a:rPr lang="ja-JP" altLang="en-US" dirty="0" smtClean="0"/>
              <a:t>リアルタイム</a:t>
            </a:r>
            <a:r>
              <a:rPr lang="ja-JP" altLang="en-US" dirty="0"/>
              <a:t>情報などを</a:t>
            </a:r>
            <a:r>
              <a:rPr lang="ja-JP" altLang="en-US" dirty="0" smtClean="0"/>
              <a:t>組み合わせて</a:t>
            </a:r>
            <a:r>
              <a:rPr lang="ja-JP" altLang="en-US" dirty="0"/>
              <a:t>乗り換えを促す</a:t>
            </a:r>
          </a:p>
          <a:p>
            <a:r>
              <a:rPr lang="ja-JP" altLang="en-US" dirty="0" smtClean="0"/>
              <a:t>評価方法</a:t>
            </a:r>
          </a:p>
          <a:p>
            <a:pPr lvl="1"/>
            <a:r>
              <a:rPr lang="ja-JP" altLang="en-US" dirty="0" smtClean="0"/>
              <a:t>シナリオ</a:t>
            </a:r>
            <a:r>
              <a:rPr lang="ja-JP" altLang="en-US" dirty="0"/>
              <a:t>を設定し、シナリオに</a:t>
            </a:r>
            <a:r>
              <a:rPr lang="ja-JP" altLang="en-US" dirty="0" smtClean="0"/>
              <a:t>合わせた</a:t>
            </a:r>
            <a:r>
              <a:rPr lang="ja-JP" altLang="en-US" dirty="0"/>
              <a:t>情報を提供する</a:t>
            </a:r>
            <a:r>
              <a:rPr lang="ja-JP" altLang="en-US" dirty="0" smtClean="0"/>
              <a:t>アプリケーション</a:t>
            </a:r>
            <a:r>
              <a:rPr lang="ja-JP" altLang="en-US" dirty="0"/>
              <a:t>を準備</a:t>
            </a:r>
          </a:p>
          <a:p>
            <a:pPr lvl="1"/>
            <a:r>
              <a:rPr lang="ja-JP" altLang="en-US" dirty="0" smtClean="0"/>
              <a:t>アプリケーション</a:t>
            </a:r>
            <a:r>
              <a:rPr lang="ja-JP" altLang="en-US" dirty="0"/>
              <a:t>を見ていただき</a:t>
            </a:r>
            <a:r>
              <a:rPr lang="ja-JP" altLang="en-US" dirty="0" smtClean="0"/>
              <a:t>、アンケート</a:t>
            </a:r>
            <a:r>
              <a:rPr lang="ja-JP" altLang="en-US" dirty="0"/>
              <a:t>による評価を実施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8</a:t>
            </a:fld>
            <a:endParaRPr lang="en-US" altLang="ja-JP"/>
          </a:p>
        </p:txBody>
      </p:sp>
      <p:grpSp>
        <p:nvGrpSpPr>
          <p:cNvPr id="12" name="グループ化 11"/>
          <p:cNvGrpSpPr/>
          <p:nvPr/>
        </p:nvGrpSpPr>
        <p:grpSpPr>
          <a:xfrm>
            <a:off x="5889104" y="2115880"/>
            <a:ext cx="3809115" cy="3184576"/>
            <a:chOff x="7257256" y="2115880"/>
            <a:chExt cx="2440963" cy="19788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7256" y="2860372"/>
              <a:ext cx="1031429" cy="702993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6790" y="2382061"/>
              <a:ext cx="1031429" cy="70299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6790" y="3391741"/>
              <a:ext cx="1031429" cy="702993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endCxn id="6" idx="1"/>
            </p:cNvCxnSpPr>
            <p:nvPr/>
          </p:nvCxnSpPr>
          <p:spPr bwMode="auto">
            <a:xfrm flipV="1">
              <a:off x="8240147" y="2733558"/>
              <a:ext cx="426644" cy="281197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" name="テキスト ボックス 8"/>
            <p:cNvSpPr txBox="1"/>
            <p:nvPr/>
          </p:nvSpPr>
          <p:spPr>
            <a:xfrm>
              <a:off x="7509902" y="2115880"/>
              <a:ext cx="1103460" cy="516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バス停位置</a:t>
              </a:r>
              <a:endParaRPr kumimoji="1" lang="en-US" altLang="ja-JP" sz="16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endParaRPr>
            </a:p>
            <a:p>
              <a:pPr algn="l"/>
              <a:r>
                <a:rPr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バス位置情報</a:t>
              </a:r>
              <a:endParaRPr lang="en-US" altLang="ja-JP" sz="16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endParaRPr>
            </a:p>
            <a:p>
              <a:pPr algn="l"/>
              <a:r>
                <a:rPr kumimoji="1"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到着予定時刻など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455708" y="3664314"/>
              <a:ext cx="1601748" cy="363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タクシードライバに輸送</a:t>
              </a:r>
              <a:br>
                <a:rPr kumimoji="1"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</a:br>
              <a:r>
                <a:rPr kumimoji="1"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障害情報</a:t>
              </a:r>
              <a:r>
                <a:rPr lang="ja-JP" altLang="en-US" sz="16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N W6"/>
                </a:rPr>
                <a:t>提供</a:t>
              </a:r>
              <a:endParaRPr kumimoji="1" lang="ja-JP" altLang="en-US" sz="16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 bwMode="auto">
            <a:xfrm>
              <a:off x="8240147" y="3385274"/>
              <a:ext cx="426644" cy="258039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31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[</a:t>
            </a:r>
            <a:r>
              <a:rPr kumimoji="1" lang="ja-JP" altLang="en-US" dirty="0" smtClean="0">
                <a:latin typeface="+mn-ea"/>
                <a:ea typeface="+mn-ea"/>
              </a:rPr>
              <a:t>検討テーマ</a:t>
            </a:r>
            <a:r>
              <a:rPr kumimoji="1" lang="en-US" altLang="ja-JP" dirty="0" smtClean="0">
                <a:latin typeface="+mn-ea"/>
                <a:ea typeface="+mn-ea"/>
              </a:rPr>
              <a:t>3]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バリアフリー情報のオープンデータ化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バリアフリー情報の整理</a:t>
            </a:r>
          </a:p>
          <a:p>
            <a:pPr lvl="1"/>
            <a:r>
              <a:rPr lang="ja-JP" altLang="en-US" dirty="0"/>
              <a:t>すでに各社局から</a:t>
            </a:r>
            <a:r>
              <a:rPr lang="en-US" altLang="ja-JP" dirty="0"/>
              <a:t>Web</a:t>
            </a:r>
            <a:r>
              <a:rPr lang="ja-JP" altLang="en-US" dirty="0"/>
              <a:t>ページ等を通じて提供されているデータに</a:t>
            </a:r>
            <a:r>
              <a:rPr lang="ja-JP" altLang="en-US" dirty="0" smtClean="0"/>
              <a:t>関して調査</a:t>
            </a:r>
          </a:p>
          <a:p>
            <a:pPr lvl="1"/>
            <a:r>
              <a:rPr lang="ja-JP" altLang="en-US" dirty="0" smtClean="0"/>
              <a:t>オープンデータ</a:t>
            </a:r>
            <a:r>
              <a:rPr lang="ja-JP" altLang="en-US" dirty="0"/>
              <a:t>として出せる</a:t>
            </a:r>
            <a:r>
              <a:rPr lang="ja-JP" altLang="en-US" dirty="0" smtClean="0"/>
              <a:t>形式への整理・整形等</a:t>
            </a:r>
            <a:endParaRPr lang="ja-JP" altLang="en-US" dirty="0"/>
          </a:p>
          <a:p>
            <a:pPr lvl="1"/>
            <a:r>
              <a:rPr lang="ja-JP" altLang="en-US" dirty="0" smtClean="0"/>
              <a:t>女性</a:t>
            </a:r>
            <a:r>
              <a:rPr lang="ja-JP" altLang="en-US" dirty="0"/>
              <a:t>専用車両に関しては障碍者が利用可能であるため、バリアフリー情報</a:t>
            </a:r>
            <a:r>
              <a:rPr lang="ja-JP" altLang="en-US" dirty="0" smtClean="0"/>
              <a:t>として</a:t>
            </a:r>
            <a:r>
              <a:rPr lang="ja-JP" altLang="en-US" dirty="0"/>
              <a:t>整備</a:t>
            </a:r>
          </a:p>
          <a:p>
            <a:r>
              <a:rPr lang="ja-JP" altLang="en-US" dirty="0" smtClean="0"/>
              <a:t>バリアフリー情報のデータフォーマットの策定</a:t>
            </a:r>
          </a:p>
          <a:p>
            <a:pPr lvl="1"/>
            <a:r>
              <a:rPr lang="ja-JP" altLang="en-US" dirty="0" smtClean="0"/>
              <a:t>整備</a:t>
            </a:r>
            <a:r>
              <a:rPr lang="ja-JP" altLang="en-US" dirty="0"/>
              <a:t>したデータ</a:t>
            </a:r>
            <a:r>
              <a:rPr lang="ja-JP" altLang="en-US" dirty="0" smtClean="0"/>
              <a:t>を公共交通オープンデータ研究会の</a:t>
            </a:r>
            <a:r>
              <a:rPr lang="en-US" altLang="ja-JP" dirty="0" smtClean="0"/>
              <a:t>ICT</a:t>
            </a:r>
            <a:r>
              <a:rPr lang="ja-JP" altLang="en-US" dirty="0"/>
              <a:t>会員に提供し評価中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76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EDパワポ基本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Helvetica Neue Medium"/>
        <a:ea typeface="メイリオ"/>
        <a:cs typeface="ＤＦＧ平成ゴシック体W7"/>
      </a:majorFont>
      <a:minorFont>
        <a:latin typeface="Arial"/>
        <a:ea typeface="メイリオ"/>
        <a:cs typeface="ＤＦＧ平成ゴシック体W7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プレゼンテーション1" id="{9B8CA500-AB32-4A3C-B93E-CD492E224271}" vid="{D4CAFFFE-67A0-4DF2-B2F2-6BD9ABF8F007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VLED</Template>
  <TotalTime>0</TotalTime>
  <Words>914</Words>
  <Application>Microsoft Office PowerPoint</Application>
  <PresentationFormat>A4 210 x 297 mm</PresentationFormat>
  <Paragraphs>86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VLEDパワポ基本テンプレート</vt:lpstr>
      <vt:lpstr>公共交通分野の検討状況</vt:lpstr>
      <vt:lpstr>Agenda</vt:lpstr>
      <vt:lpstr>東京メトロ オープンデータ活用アプリコンテスト</vt:lpstr>
      <vt:lpstr>2014 TRON Symposium セッション(1)</vt:lpstr>
      <vt:lpstr>2014 TRON Symposium セッション(2)</vt:lpstr>
      <vt:lpstr>[検討テーマ1] 多言語での情報提供</vt:lpstr>
      <vt:lpstr>[検討テーマ1] 多言語による情報提供</vt:lpstr>
      <vt:lpstr>[検討テーマ2] 輸送障害時の他の公共交通との連携</vt:lpstr>
      <vt:lpstr>[検討テーマ3] バリアフリー情報のオープンデータ化</vt:lpstr>
      <vt:lpstr>バリアフリー情報の例</vt:lpstr>
      <vt:lpstr>PowerPoint プレゼンテーション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2015-01-08T07:25:26Z</dcterms:created>
  <dcterms:modified xsi:type="dcterms:W3CDTF">2015-01-30T06:44:33Z</dcterms:modified>
</cp:coreProperties>
</file>