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915" r:id="rId1"/>
    <p:sldMasterId id="2147484373" r:id="rId2"/>
    <p:sldMasterId id="2147484677" r:id="rId3"/>
    <p:sldMasterId id="2147484682" r:id="rId4"/>
    <p:sldMasterId id="2147484725" r:id="rId5"/>
  </p:sldMasterIdLst>
  <p:notesMasterIdLst>
    <p:notesMasterId r:id="rId45"/>
  </p:notesMasterIdLst>
  <p:handoutMasterIdLst>
    <p:handoutMasterId r:id="rId46"/>
  </p:handoutMasterIdLst>
  <p:sldIdLst>
    <p:sldId id="1107" r:id="rId6"/>
    <p:sldId id="1206" r:id="rId7"/>
    <p:sldId id="1212" r:id="rId8"/>
    <p:sldId id="1176" r:id="rId9"/>
    <p:sldId id="1177" r:id="rId10"/>
    <p:sldId id="1178" r:id="rId11"/>
    <p:sldId id="1179" r:id="rId12"/>
    <p:sldId id="1180" r:id="rId13"/>
    <p:sldId id="1181" r:id="rId14"/>
    <p:sldId id="1213" r:id="rId15"/>
    <p:sldId id="1214" r:id="rId16"/>
    <p:sldId id="1215" r:id="rId17"/>
    <p:sldId id="1216" r:id="rId18"/>
    <p:sldId id="1217" r:id="rId19"/>
    <p:sldId id="1218" r:id="rId20"/>
    <p:sldId id="1219" r:id="rId21"/>
    <p:sldId id="1229" r:id="rId22"/>
    <p:sldId id="1230" r:id="rId23"/>
    <p:sldId id="1231" r:id="rId24"/>
    <p:sldId id="1232" r:id="rId25"/>
    <p:sldId id="1233" r:id="rId26"/>
    <p:sldId id="1234" r:id="rId27"/>
    <p:sldId id="1235" r:id="rId28"/>
    <p:sldId id="1236" r:id="rId29"/>
    <p:sldId id="1237" r:id="rId30"/>
    <p:sldId id="1238" r:id="rId31"/>
    <p:sldId id="1239" r:id="rId32"/>
    <p:sldId id="1240" r:id="rId33"/>
    <p:sldId id="1241" r:id="rId34"/>
    <p:sldId id="1242" r:id="rId35"/>
    <p:sldId id="1243" r:id="rId36"/>
    <p:sldId id="1244" r:id="rId37"/>
    <p:sldId id="1245" r:id="rId38"/>
    <p:sldId id="1246" r:id="rId39"/>
    <p:sldId id="1247" r:id="rId40"/>
    <p:sldId id="1248" r:id="rId41"/>
    <p:sldId id="1249" r:id="rId42"/>
    <p:sldId id="1250" r:id="rId43"/>
    <p:sldId id="1251" r:id="rId44"/>
  </p:sldIdLst>
  <p:sldSz cx="9906000" cy="6858000" type="A4"/>
  <p:notesSz cx="6735763" cy="9866313"/>
  <p:defaultTextStyle>
    <a:defPPr>
      <a:defRPr lang="ja-JP"/>
    </a:defPPr>
    <a:lvl1pPr marL="0" algn="l" defTabSz="955453" rtl="0" eaLnBrk="1" latinLnBrk="0" hangingPunct="1">
      <a:defRPr kumimoji="1" sz="1900" kern="1200">
        <a:solidFill>
          <a:schemeClr val="tx1"/>
        </a:solidFill>
        <a:latin typeface="+mn-lt"/>
        <a:ea typeface="+mn-ea"/>
        <a:cs typeface="+mn-cs"/>
      </a:defRPr>
    </a:lvl1pPr>
    <a:lvl2pPr marL="477729" algn="l" defTabSz="955453" rtl="0" eaLnBrk="1" latinLnBrk="0" hangingPunct="1">
      <a:defRPr kumimoji="1" sz="1900" kern="1200">
        <a:solidFill>
          <a:schemeClr val="tx1"/>
        </a:solidFill>
        <a:latin typeface="+mn-lt"/>
        <a:ea typeface="+mn-ea"/>
        <a:cs typeface="+mn-cs"/>
      </a:defRPr>
    </a:lvl2pPr>
    <a:lvl3pPr marL="955453" algn="l" defTabSz="955453" rtl="0" eaLnBrk="1" latinLnBrk="0" hangingPunct="1">
      <a:defRPr kumimoji="1" sz="1900" kern="1200">
        <a:solidFill>
          <a:schemeClr val="tx1"/>
        </a:solidFill>
        <a:latin typeface="+mn-lt"/>
        <a:ea typeface="+mn-ea"/>
        <a:cs typeface="+mn-cs"/>
      </a:defRPr>
    </a:lvl3pPr>
    <a:lvl4pPr marL="1433176" algn="l" defTabSz="955453" rtl="0" eaLnBrk="1" latinLnBrk="0" hangingPunct="1">
      <a:defRPr kumimoji="1" sz="1900" kern="1200">
        <a:solidFill>
          <a:schemeClr val="tx1"/>
        </a:solidFill>
        <a:latin typeface="+mn-lt"/>
        <a:ea typeface="+mn-ea"/>
        <a:cs typeface="+mn-cs"/>
      </a:defRPr>
    </a:lvl4pPr>
    <a:lvl5pPr marL="1910904" algn="l" defTabSz="955453" rtl="0" eaLnBrk="1" latinLnBrk="0" hangingPunct="1">
      <a:defRPr kumimoji="1" sz="1900" kern="1200">
        <a:solidFill>
          <a:schemeClr val="tx1"/>
        </a:solidFill>
        <a:latin typeface="+mn-lt"/>
        <a:ea typeface="+mn-ea"/>
        <a:cs typeface="+mn-cs"/>
      </a:defRPr>
    </a:lvl5pPr>
    <a:lvl6pPr marL="2388640" algn="l" defTabSz="955453" rtl="0" eaLnBrk="1" latinLnBrk="0" hangingPunct="1">
      <a:defRPr kumimoji="1" sz="1900" kern="1200">
        <a:solidFill>
          <a:schemeClr val="tx1"/>
        </a:solidFill>
        <a:latin typeface="+mn-lt"/>
        <a:ea typeface="+mn-ea"/>
        <a:cs typeface="+mn-cs"/>
      </a:defRPr>
    </a:lvl6pPr>
    <a:lvl7pPr marL="2866355" algn="l" defTabSz="955453" rtl="0" eaLnBrk="1" latinLnBrk="0" hangingPunct="1">
      <a:defRPr kumimoji="1" sz="1900" kern="1200">
        <a:solidFill>
          <a:schemeClr val="tx1"/>
        </a:solidFill>
        <a:latin typeface="+mn-lt"/>
        <a:ea typeface="+mn-ea"/>
        <a:cs typeface="+mn-cs"/>
      </a:defRPr>
    </a:lvl7pPr>
    <a:lvl8pPr marL="3344089" algn="l" defTabSz="955453" rtl="0" eaLnBrk="1" latinLnBrk="0" hangingPunct="1">
      <a:defRPr kumimoji="1" sz="1900" kern="1200">
        <a:solidFill>
          <a:schemeClr val="tx1"/>
        </a:solidFill>
        <a:latin typeface="+mn-lt"/>
        <a:ea typeface="+mn-ea"/>
        <a:cs typeface="+mn-cs"/>
      </a:defRPr>
    </a:lvl8pPr>
    <a:lvl9pPr marL="3821818" algn="l" defTabSz="955453" rtl="0" eaLnBrk="1" latinLnBrk="0" hangingPunct="1">
      <a:defRPr kumimoji="1"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681">
          <p15:clr>
            <a:srgbClr val="A4A3A4"/>
          </p15:clr>
        </p15:guide>
        <p15:guide id="2" pos="4908">
          <p15:clr>
            <a:srgbClr val="A4A3A4"/>
          </p15:clr>
        </p15:guide>
      </p15:sldGuideLst>
    </p:ext>
    <p:ext uri="{2D200454-40CA-4A62-9FC3-DE9A4176ACB9}">
      <p15:notesGuideLst xmlns="" xmlns:p15="http://schemas.microsoft.com/office/powerpoint/2012/main">
        <p15:guide id="1" orient="horz" pos="3107">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CFFCC"/>
    <a:srgbClr val="66FF66"/>
    <a:srgbClr val="33CC33"/>
    <a:srgbClr val="FFCC99"/>
    <a:srgbClr val="FFCC66"/>
    <a:srgbClr val="FF9900"/>
    <a:srgbClr val="FFFFCC"/>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7292A2E-F333-43FB-9621-5CBBE7FDCDCB}" styleName="淡色スタイル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8" autoAdjust="0"/>
    <p:restoredTop sz="87791" autoAdjust="0"/>
  </p:normalViewPr>
  <p:slideViewPr>
    <p:cSldViewPr snapToGrid="0">
      <p:cViewPr varScale="1">
        <p:scale>
          <a:sx n="91" d="100"/>
          <a:sy n="91" d="100"/>
        </p:scale>
        <p:origin x="-342" y="-96"/>
      </p:cViewPr>
      <p:guideLst>
        <p:guide orient="horz" pos="1129"/>
        <p:guide pos="31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1" d="100"/>
          <a:sy n="61" d="100"/>
        </p:scale>
        <p:origin x="-3354" y="-90"/>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19413" cy="493713"/>
          </a:xfrm>
          <a:prstGeom prst="rect">
            <a:avLst/>
          </a:prstGeom>
        </p:spPr>
        <p:txBody>
          <a:bodyPr vert="horz" lIns="91413" tIns="45708" rIns="91413" bIns="4570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4"/>
            <a:ext cx="2919412" cy="493713"/>
          </a:xfrm>
          <a:prstGeom prst="rect">
            <a:avLst/>
          </a:prstGeom>
        </p:spPr>
        <p:txBody>
          <a:bodyPr vert="horz" lIns="91413" tIns="45708" rIns="91413" bIns="45708" rtlCol="0"/>
          <a:lstStyle>
            <a:lvl1pPr algn="r">
              <a:defRPr sz="1200"/>
            </a:lvl1pPr>
          </a:lstStyle>
          <a:p>
            <a:fld id="{D9E96C6A-955D-4BFD-B2CE-5267180D8141}" type="datetimeFigureOut">
              <a:rPr kumimoji="1" lang="ja-JP" altLang="en-US" smtClean="0"/>
              <a:t>2015/1/30</a:t>
            </a:fld>
            <a:endParaRPr kumimoji="1" lang="ja-JP" altLang="en-US"/>
          </a:p>
        </p:txBody>
      </p:sp>
      <p:sp>
        <p:nvSpPr>
          <p:cNvPr id="4" name="フッター プレースホルダー 3"/>
          <p:cNvSpPr>
            <a:spLocks noGrp="1"/>
          </p:cNvSpPr>
          <p:nvPr>
            <p:ph type="ftr" sz="quarter" idx="2"/>
          </p:nvPr>
        </p:nvSpPr>
        <p:spPr>
          <a:xfrm>
            <a:off x="4" y="9371013"/>
            <a:ext cx="2919413" cy="493712"/>
          </a:xfrm>
          <a:prstGeom prst="rect">
            <a:avLst/>
          </a:prstGeom>
        </p:spPr>
        <p:txBody>
          <a:bodyPr vert="horz" lIns="91413" tIns="45708" rIns="91413" bIns="4570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13" tIns="45708" rIns="91413" bIns="45708" rtlCol="0" anchor="b"/>
          <a:lstStyle>
            <a:lvl1pPr algn="r">
              <a:defRPr sz="1200"/>
            </a:lvl1pPr>
          </a:lstStyle>
          <a:p>
            <a:fld id="{362E9F25-85D3-4B20-B6B7-9BC7C8D97D1D}" type="slidenum">
              <a:rPr kumimoji="1" lang="ja-JP" altLang="en-US" smtClean="0"/>
              <a:t>‹#›</a:t>
            </a:fld>
            <a:endParaRPr kumimoji="1" lang="ja-JP" altLang="en-US"/>
          </a:p>
        </p:txBody>
      </p:sp>
    </p:spTree>
    <p:extLst>
      <p:ext uri="{BB962C8B-B14F-4D97-AF65-F5344CB8AC3E}">
        <p14:creationId xmlns:p14="http://schemas.microsoft.com/office/powerpoint/2010/main" val="3457413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2" y="10"/>
            <a:ext cx="2919413" cy="493713"/>
          </a:xfrm>
          <a:prstGeom prst="rect">
            <a:avLst/>
          </a:prstGeom>
        </p:spPr>
        <p:txBody>
          <a:bodyPr vert="horz" lIns="91237" tIns="45617" rIns="91237" bIns="45617"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14763" y="10"/>
            <a:ext cx="2919412" cy="493713"/>
          </a:xfrm>
          <a:prstGeom prst="rect">
            <a:avLst/>
          </a:prstGeom>
        </p:spPr>
        <p:txBody>
          <a:bodyPr vert="horz" lIns="91237" tIns="45617" rIns="91237" bIns="45617" rtlCol="0"/>
          <a:lstStyle>
            <a:lvl1pPr algn="r">
              <a:defRPr sz="1200"/>
            </a:lvl1pPr>
          </a:lstStyle>
          <a:p>
            <a:fld id="{90F73343-A501-40EC-96EE-808513613A66}" type="datetimeFigureOut">
              <a:rPr kumimoji="1" lang="ja-JP" altLang="en-US" smtClean="0"/>
              <a:t>2015/1/30</a:t>
            </a:fld>
            <a:endParaRPr kumimoji="1" lang="ja-JP" altLang="en-US" dirty="0"/>
          </a:p>
        </p:txBody>
      </p:sp>
      <p:sp>
        <p:nvSpPr>
          <p:cNvPr id="4" name="スライド イメージ プレースホルダー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237" tIns="45617" rIns="91237" bIns="45617" rtlCol="0" anchor="ctr"/>
          <a:lstStyle/>
          <a:p>
            <a:endParaRPr lang="ja-JP" altLang="en-US" dirty="0"/>
          </a:p>
        </p:txBody>
      </p:sp>
      <p:sp>
        <p:nvSpPr>
          <p:cNvPr id="5" name="ノート プレースホルダー 4"/>
          <p:cNvSpPr>
            <a:spLocks noGrp="1"/>
          </p:cNvSpPr>
          <p:nvPr>
            <p:ph type="body" sz="quarter" idx="3"/>
          </p:nvPr>
        </p:nvSpPr>
        <p:spPr>
          <a:xfrm>
            <a:off x="673110" y="4686307"/>
            <a:ext cx="5389563" cy="4440239"/>
          </a:xfrm>
          <a:prstGeom prst="rect">
            <a:avLst/>
          </a:prstGeom>
        </p:spPr>
        <p:txBody>
          <a:bodyPr vert="horz" lIns="91237" tIns="45617" rIns="91237" bIns="45617"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32" y="9371013"/>
            <a:ext cx="2919413" cy="493712"/>
          </a:xfrm>
          <a:prstGeom prst="rect">
            <a:avLst/>
          </a:prstGeom>
        </p:spPr>
        <p:txBody>
          <a:bodyPr vert="horz" lIns="91237" tIns="45617" rIns="91237" bIns="45617"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14763" y="9371013"/>
            <a:ext cx="2919412" cy="493712"/>
          </a:xfrm>
          <a:prstGeom prst="rect">
            <a:avLst/>
          </a:prstGeom>
        </p:spPr>
        <p:txBody>
          <a:bodyPr vert="horz" lIns="91237" tIns="45617" rIns="91237" bIns="45617" rtlCol="0" anchor="b"/>
          <a:lstStyle>
            <a:lvl1pPr algn="r">
              <a:defRPr sz="1200"/>
            </a:lvl1pPr>
          </a:lstStyle>
          <a:p>
            <a:fld id="{3781EB83-02FA-4BF6-832E-67A0E11A499E}" type="slidenum">
              <a:rPr kumimoji="1" lang="ja-JP" altLang="en-US" smtClean="0"/>
              <a:t>‹#›</a:t>
            </a:fld>
            <a:endParaRPr kumimoji="1" lang="ja-JP" altLang="en-US" dirty="0"/>
          </a:p>
        </p:txBody>
      </p:sp>
    </p:spTree>
    <p:extLst>
      <p:ext uri="{BB962C8B-B14F-4D97-AF65-F5344CB8AC3E}">
        <p14:creationId xmlns:p14="http://schemas.microsoft.com/office/powerpoint/2010/main" val="2577996642"/>
      </p:ext>
    </p:extLst>
  </p:cSld>
  <p:clrMap bg1="lt1" tx1="dk1" bg2="lt2" tx2="dk2" accent1="accent1" accent2="accent2" accent3="accent3" accent4="accent4" accent5="accent5" accent6="accent6" hlink="hlink" folHlink="folHlink"/>
  <p:notesStyle>
    <a:lvl1pPr marL="0" algn="l" defTabSz="955453" rtl="0" eaLnBrk="1" latinLnBrk="0" hangingPunct="1">
      <a:defRPr kumimoji="1" sz="1300" kern="1200">
        <a:solidFill>
          <a:schemeClr val="tx1"/>
        </a:solidFill>
        <a:latin typeface="+mn-lt"/>
        <a:ea typeface="+mn-ea"/>
        <a:cs typeface="+mn-cs"/>
      </a:defRPr>
    </a:lvl1pPr>
    <a:lvl2pPr marL="477729" algn="l" defTabSz="955453" rtl="0" eaLnBrk="1" latinLnBrk="0" hangingPunct="1">
      <a:defRPr kumimoji="1" sz="1300" kern="1200">
        <a:solidFill>
          <a:schemeClr val="tx1"/>
        </a:solidFill>
        <a:latin typeface="+mn-lt"/>
        <a:ea typeface="+mn-ea"/>
        <a:cs typeface="+mn-cs"/>
      </a:defRPr>
    </a:lvl2pPr>
    <a:lvl3pPr marL="955453" algn="l" defTabSz="955453" rtl="0" eaLnBrk="1" latinLnBrk="0" hangingPunct="1">
      <a:defRPr kumimoji="1" sz="1300" kern="1200">
        <a:solidFill>
          <a:schemeClr val="tx1"/>
        </a:solidFill>
        <a:latin typeface="+mn-lt"/>
        <a:ea typeface="+mn-ea"/>
        <a:cs typeface="+mn-cs"/>
      </a:defRPr>
    </a:lvl3pPr>
    <a:lvl4pPr marL="1433176" algn="l" defTabSz="955453" rtl="0" eaLnBrk="1" latinLnBrk="0" hangingPunct="1">
      <a:defRPr kumimoji="1" sz="1300" kern="1200">
        <a:solidFill>
          <a:schemeClr val="tx1"/>
        </a:solidFill>
        <a:latin typeface="+mn-lt"/>
        <a:ea typeface="+mn-ea"/>
        <a:cs typeface="+mn-cs"/>
      </a:defRPr>
    </a:lvl4pPr>
    <a:lvl5pPr marL="1910904" algn="l" defTabSz="955453" rtl="0" eaLnBrk="1" latinLnBrk="0" hangingPunct="1">
      <a:defRPr kumimoji="1" sz="1300" kern="1200">
        <a:solidFill>
          <a:schemeClr val="tx1"/>
        </a:solidFill>
        <a:latin typeface="+mn-lt"/>
        <a:ea typeface="+mn-ea"/>
        <a:cs typeface="+mn-cs"/>
      </a:defRPr>
    </a:lvl5pPr>
    <a:lvl6pPr marL="2388640" algn="l" defTabSz="955453" rtl="0" eaLnBrk="1" latinLnBrk="0" hangingPunct="1">
      <a:defRPr kumimoji="1" sz="1300" kern="1200">
        <a:solidFill>
          <a:schemeClr val="tx1"/>
        </a:solidFill>
        <a:latin typeface="+mn-lt"/>
        <a:ea typeface="+mn-ea"/>
        <a:cs typeface="+mn-cs"/>
      </a:defRPr>
    </a:lvl6pPr>
    <a:lvl7pPr marL="2866355" algn="l" defTabSz="955453" rtl="0" eaLnBrk="1" latinLnBrk="0" hangingPunct="1">
      <a:defRPr kumimoji="1" sz="1300" kern="1200">
        <a:solidFill>
          <a:schemeClr val="tx1"/>
        </a:solidFill>
        <a:latin typeface="+mn-lt"/>
        <a:ea typeface="+mn-ea"/>
        <a:cs typeface="+mn-cs"/>
      </a:defRPr>
    </a:lvl7pPr>
    <a:lvl8pPr marL="3344089" algn="l" defTabSz="955453" rtl="0" eaLnBrk="1" latinLnBrk="0" hangingPunct="1">
      <a:defRPr kumimoji="1" sz="1300" kern="1200">
        <a:solidFill>
          <a:schemeClr val="tx1"/>
        </a:solidFill>
        <a:latin typeface="+mn-lt"/>
        <a:ea typeface="+mn-ea"/>
        <a:cs typeface="+mn-cs"/>
      </a:defRPr>
    </a:lvl8pPr>
    <a:lvl9pPr marL="3821818" algn="l" defTabSz="955453" rtl="0" eaLnBrk="1" latinLnBrk="0" hangingPunct="1">
      <a:defRPr kumimoji="1"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81EB83-02FA-4BF6-832E-67A0E11A499E}" type="slidenum">
              <a:rPr kumimoji="1" lang="ja-JP" altLang="en-US" smtClean="0"/>
              <a:t>0</a:t>
            </a:fld>
            <a:endParaRPr kumimoji="1" lang="ja-JP" altLang="en-US" dirty="0"/>
          </a:p>
        </p:txBody>
      </p:sp>
    </p:spTree>
    <p:extLst>
      <p:ext uri="{BB962C8B-B14F-4D97-AF65-F5344CB8AC3E}">
        <p14:creationId xmlns:p14="http://schemas.microsoft.com/office/powerpoint/2010/main" val="977325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018275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01827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01827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018275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01827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201827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3781EB83-02FA-4BF6-832E-67A0E11A499E}" type="slidenum">
              <a:rPr lang="ja-JP" altLang="en-US" smtClean="0">
                <a:solidFill>
                  <a:prstClr val="black"/>
                </a:solidFill>
              </a:rPr>
              <a:pPr/>
              <a:t>31</a:t>
            </a:fld>
            <a:endParaRPr lang="ja-JP" altLang="en-US" dirty="0">
              <a:solidFill>
                <a:prstClr val="black"/>
              </a:solidFill>
            </a:endParaRPr>
          </a:p>
        </p:txBody>
      </p:sp>
    </p:spTree>
    <p:extLst>
      <p:ext uri="{BB962C8B-B14F-4D97-AF65-F5344CB8AC3E}">
        <p14:creationId xmlns:p14="http://schemas.microsoft.com/office/powerpoint/2010/main" val="1985632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81EB83-02FA-4BF6-832E-67A0E11A499E}" type="slidenum">
              <a:rPr kumimoji="1" lang="ja-JP" altLang="en-US" smtClean="0"/>
              <a:t>32</a:t>
            </a:fld>
            <a:endParaRPr kumimoji="1" lang="ja-JP" altLang="en-US" dirty="0"/>
          </a:p>
        </p:txBody>
      </p:sp>
    </p:spTree>
    <p:extLst>
      <p:ext uri="{BB962C8B-B14F-4D97-AF65-F5344CB8AC3E}">
        <p14:creationId xmlns:p14="http://schemas.microsoft.com/office/powerpoint/2010/main" val="354676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650E7076-E9A8-4B89-9863-C814E144ADFD}"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316113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pPr marL="0" marR="0" indent="0" algn="l" defTabSz="955453" rtl="0" eaLnBrk="1" fontAlgn="auto" latinLnBrk="0" hangingPunct="1">
              <a:lnSpc>
                <a:spcPct val="100000"/>
              </a:lnSpc>
              <a:spcBef>
                <a:spcPts val="0"/>
              </a:spcBef>
              <a:spcAft>
                <a:spcPts val="0"/>
              </a:spcAft>
              <a:buClrTx/>
              <a:buSzTx/>
              <a:buFontTx/>
              <a:buNone/>
              <a:tabLst/>
              <a:defRPr/>
            </a:pPr>
            <a:endParaRPr kumimoji="1" lang="en-US" altLang="ja-JP" dirty="0" smtClean="0"/>
          </a:p>
        </p:txBody>
      </p:sp>
    </p:spTree>
    <p:extLst>
      <p:ext uri="{BB962C8B-B14F-4D97-AF65-F5344CB8AC3E}">
        <p14:creationId xmlns:p14="http://schemas.microsoft.com/office/powerpoint/2010/main" val="201827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650E7076-E9A8-4B89-9863-C814E144ADFD}"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231611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650E7076-E9A8-4B89-9863-C814E144ADFD}"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231611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81EB83-02FA-4BF6-832E-67A0E11A499E}" type="slidenum">
              <a:rPr kumimoji="1" lang="ja-JP" altLang="en-US" smtClean="0"/>
              <a:t>3</a:t>
            </a:fld>
            <a:endParaRPr kumimoji="1" lang="ja-JP" altLang="en-US" dirty="0"/>
          </a:p>
        </p:txBody>
      </p:sp>
    </p:spTree>
    <p:extLst>
      <p:ext uri="{BB962C8B-B14F-4D97-AF65-F5344CB8AC3E}">
        <p14:creationId xmlns:p14="http://schemas.microsoft.com/office/powerpoint/2010/main" val="2359226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81EB83-02FA-4BF6-832E-67A0E11A499E}"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188417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781EB83-02FA-4BF6-832E-67A0E11A499E}" type="slidenum">
              <a:rPr lang="ja-JP" altLang="en-US" smtClean="0">
                <a:solidFill>
                  <a:prstClr val="black"/>
                </a:solidFill>
              </a:rPr>
              <a:pPr/>
              <a:t>6</a:t>
            </a:fld>
            <a:endParaRPr lang="ja-JP" altLang="en-US" dirty="0">
              <a:solidFill>
                <a:prstClr val="black"/>
              </a:solidFill>
            </a:endParaRPr>
          </a:p>
        </p:txBody>
      </p:sp>
    </p:spTree>
    <p:extLst>
      <p:ext uri="{BB962C8B-B14F-4D97-AF65-F5344CB8AC3E}">
        <p14:creationId xmlns:p14="http://schemas.microsoft.com/office/powerpoint/2010/main" val="1884173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650E7076-E9A8-4B89-9863-C814E144ADFD}"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2316113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1827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2000" dirty="0"/>
          </a:p>
        </p:txBody>
      </p:sp>
      <p:sp>
        <p:nvSpPr>
          <p:cNvPr id="4" name="スライド番号プレースホルダー 3"/>
          <p:cNvSpPr>
            <a:spLocks noGrp="1"/>
          </p:cNvSpPr>
          <p:nvPr>
            <p:ph type="sldNum" sz="quarter" idx="10"/>
          </p:nvPr>
        </p:nvSpPr>
        <p:spPr/>
        <p:txBody>
          <a:bodyPr/>
          <a:lstStyle/>
          <a:p>
            <a:fld id="{650E7076-E9A8-4B89-9863-C814E144ADFD}"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916863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87" y="2133117"/>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37" y="3886200"/>
            <a:ext cx="6934200" cy="1752600"/>
          </a:xfrm>
        </p:spPr>
        <p:txBody>
          <a:bodyPr/>
          <a:lstStyle>
            <a:lvl1pPr marL="0" indent="0" algn="ctr">
              <a:buNone/>
              <a:defRPr>
                <a:solidFill>
                  <a:schemeClr val="tx1">
                    <a:tint val="75000"/>
                  </a:schemeClr>
                </a:solidFill>
              </a:defRPr>
            </a:lvl1pPr>
            <a:lvl2pPr marL="477815" indent="0" algn="ctr">
              <a:buNone/>
              <a:defRPr>
                <a:solidFill>
                  <a:schemeClr val="tx1">
                    <a:tint val="75000"/>
                  </a:schemeClr>
                </a:solidFill>
              </a:defRPr>
            </a:lvl2pPr>
            <a:lvl3pPr marL="955625" indent="0" algn="ctr">
              <a:buNone/>
              <a:defRPr>
                <a:solidFill>
                  <a:schemeClr val="tx1">
                    <a:tint val="75000"/>
                  </a:schemeClr>
                </a:solidFill>
              </a:defRPr>
            </a:lvl3pPr>
            <a:lvl4pPr marL="1433434" indent="0" algn="ctr">
              <a:buNone/>
              <a:defRPr>
                <a:solidFill>
                  <a:schemeClr val="tx1">
                    <a:tint val="75000"/>
                  </a:schemeClr>
                </a:solidFill>
              </a:defRPr>
            </a:lvl4pPr>
            <a:lvl5pPr marL="1911248" indent="0" algn="ctr">
              <a:buNone/>
              <a:defRPr>
                <a:solidFill>
                  <a:schemeClr val="tx1">
                    <a:tint val="75000"/>
                  </a:schemeClr>
                </a:solidFill>
              </a:defRPr>
            </a:lvl5pPr>
            <a:lvl6pPr marL="2389071" indent="0" algn="ctr">
              <a:buNone/>
              <a:defRPr>
                <a:solidFill>
                  <a:schemeClr val="tx1">
                    <a:tint val="75000"/>
                  </a:schemeClr>
                </a:solidFill>
              </a:defRPr>
            </a:lvl6pPr>
            <a:lvl7pPr marL="2866872" indent="0" algn="ctr">
              <a:buNone/>
              <a:defRPr>
                <a:solidFill>
                  <a:schemeClr val="tx1">
                    <a:tint val="75000"/>
                  </a:schemeClr>
                </a:solidFill>
              </a:defRPr>
            </a:lvl7pPr>
            <a:lvl8pPr marL="3344692" indent="0" algn="ctr">
              <a:buNone/>
              <a:defRPr>
                <a:solidFill>
                  <a:schemeClr val="tx1">
                    <a:tint val="75000"/>
                  </a:schemeClr>
                </a:solidFill>
              </a:defRPr>
            </a:lvl8pPr>
            <a:lvl9pPr marL="3822507"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896FC85-AFC5-4E32-B70C-E9D61630ACB5}"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8202954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7B09098-D00C-4A5A-97DB-7D7F6F3CD957}"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9219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7182"/>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37" y="277182"/>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4B508B-0614-4852-97CE-E9B661F51137}"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63112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84" y="2133112"/>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34" y="3886200"/>
            <a:ext cx="6934200" cy="1752600"/>
          </a:xfrm>
        </p:spPr>
        <p:txBody>
          <a:bodyPr/>
          <a:lstStyle>
            <a:lvl1pPr marL="0" indent="0" algn="ctr">
              <a:buNone/>
              <a:defRPr>
                <a:solidFill>
                  <a:schemeClr val="tx1">
                    <a:tint val="75000"/>
                  </a:schemeClr>
                </a:solidFill>
              </a:defRPr>
            </a:lvl1pPr>
            <a:lvl2pPr marL="477729" indent="0" algn="ctr">
              <a:buNone/>
              <a:defRPr>
                <a:solidFill>
                  <a:schemeClr val="tx1">
                    <a:tint val="75000"/>
                  </a:schemeClr>
                </a:solidFill>
              </a:defRPr>
            </a:lvl2pPr>
            <a:lvl3pPr marL="955453" indent="0" algn="ctr">
              <a:buNone/>
              <a:defRPr>
                <a:solidFill>
                  <a:schemeClr val="tx1">
                    <a:tint val="75000"/>
                  </a:schemeClr>
                </a:solidFill>
              </a:defRPr>
            </a:lvl3pPr>
            <a:lvl4pPr marL="1433176" indent="0" algn="ctr">
              <a:buNone/>
              <a:defRPr>
                <a:solidFill>
                  <a:schemeClr val="tx1">
                    <a:tint val="75000"/>
                  </a:schemeClr>
                </a:solidFill>
              </a:defRPr>
            </a:lvl4pPr>
            <a:lvl5pPr marL="1910904" indent="0" algn="ctr">
              <a:buNone/>
              <a:defRPr>
                <a:solidFill>
                  <a:schemeClr val="tx1">
                    <a:tint val="75000"/>
                  </a:schemeClr>
                </a:solidFill>
              </a:defRPr>
            </a:lvl5pPr>
            <a:lvl6pPr marL="2388640" indent="0" algn="ctr">
              <a:buNone/>
              <a:defRPr>
                <a:solidFill>
                  <a:schemeClr val="tx1">
                    <a:tint val="75000"/>
                  </a:schemeClr>
                </a:solidFill>
              </a:defRPr>
            </a:lvl6pPr>
            <a:lvl7pPr marL="2866355" indent="0" algn="ctr">
              <a:buNone/>
              <a:defRPr>
                <a:solidFill>
                  <a:schemeClr val="tx1">
                    <a:tint val="75000"/>
                  </a:schemeClr>
                </a:solidFill>
              </a:defRPr>
            </a:lvl7pPr>
            <a:lvl8pPr marL="3344089" indent="0" algn="ctr">
              <a:buNone/>
              <a:defRPr>
                <a:solidFill>
                  <a:schemeClr val="tx1">
                    <a:tint val="75000"/>
                  </a:schemeClr>
                </a:solidFill>
              </a:defRPr>
            </a:lvl8pPr>
            <a:lvl9pPr marL="3821818"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7124532-01C1-429D-ADC7-5439C9DE6A3C}" type="datetime1">
              <a:rPr lang="ja-JP" altLang="en-US"/>
              <a:pPr/>
              <a:t>2015/1/30</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4C3CA856-8416-48A6-8B7A-783516E47491}" type="slidenum">
              <a:rPr lang="ja-JP" altLang="en-US"/>
              <a:pPr/>
              <a:t>‹#›</a:t>
            </a:fld>
            <a:endParaRPr lang="ja-JP" altLang="en-US"/>
          </a:p>
        </p:txBody>
      </p:sp>
    </p:spTree>
    <p:extLst>
      <p:ext uri="{BB962C8B-B14F-4D97-AF65-F5344CB8AC3E}">
        <p14:creationId xmlns:p14="http://schemas.microsoft.com/office/powerpoint/2010/main" val="19847424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60745" y="107056"/>
            <a:ext cx="8915400" cy="437743"/>
          </a:xfrm>
        </p:spPr>
        <p:txBody>
          <a:bodyPr>
            <a:noAutofit/>
          </a:bodyPr>
          <a:lstStyle>
            <a:lvl1pPr>
              <a:defRPr sz="2500" b="1">
                <a:solidFill>
                  <a:schemeClr val="tx2">
                    <a:lumMod val="50000"/>
                  </a:schemeClr>
                </a:solidFill>
                <a:latin typeface="メイリオ" pitchFamily="50" charset="-128"/>
                <a:ea typeface="メイリオ" pitchFamily="50" charset="-128"/>
                <a:cs typeface="メイリオ" pitchFamily="50" charset="-128"/>
              </a:defRPr>
            </a:lvl1p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95F5B146-7E2B-4BDA-860F-DBDE1D9EA152}" type="datetime1">
              <a:rPr lang="ja-JP" altLang="en-US"/>
              <a:pPr/>
              <a:t>2015/1/30</a:t>
            </a:fld>
            <a:endParaRPr lang="ja-JP" altLang="en-US" dirty="0"/>
          </a:p>
        </p:txBody>
      </p:sp>
      <p:sp>
        <p:nvSpPr>
          <p:cNvPr id="4" name="フッター プレースホルダー 3"/>
          <p:cNvSpPr>
            <a:spLocks noGrp="1"/>
          </p:cNvSpPr>
          <p:nvPr>
            <p:ph type="ftr" sz="quarter" idx="11"/>
          </p:nvPr>
        </p:nvSpPr>
        <p:spPr/>
        <p:txBody>
          <a:bodyPr/>
          <a:lstStyle/>
          <a:p>
            <a:endParaRPr lang="ja-JP" altLang="en-US" dirty="0"/>
          </a:p>
        </p:txBody>
      </p:sp>
      <p:sp>
        <p:nvSpPr>
          <p:cNvPr id="5" name="スライド番号プレースホルダー 4"/>
          <p:cNvSpPr>
            <a:spLocks noGrp="1"/>
          </p:cNvSpPr>
          <p:nvPr>
            <p:ph type="sldNum" sz="quarter" idx="12"/>
          </p:nvPr>
        </p:nvSpPr>
        <p:spPr/>
        <p:txBody>
          <a:bodyPr/>
          <a:lstStyle/>
          <a:p>
            <a:fld id="{4C3CA856-8416-48A6-8B7A-783516E47491}" type="slidenum">
              <a:rPr lang="ja-JP" altLang="en-US"/>
              <a:pPr/>
              <a:t>‹#›</a:t>
            </a:fld>
            <a:endParaRPr lang="ja-JP" altLang="en-US" dirty="0"/>
          </a:p>
        </p:txBody>
      </p:sp>
    </p:spTree>
    <p:extLst>
      <p:ext uri="{BB962C8B-B14F-4D97-AF65-F5344CB8AC3E}">
        <p14:creationId xmlns:p14="http://schemas.microsoft.com/office/powerpoint/2010/main" val="2050872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893921E-4F74-457A-B083-B3368942FCFA}" type="datetime1">
              <a:rPr lang="ja-JP" altLang="en-US"/>
              <a:pPr/>
              <a:t>2015/1/30</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4C3CA856-8416-48A6-8B7A-783516E47491}" type="slidenum">
              <a:rPr lang="ja-JP" altLang="en-US"/>
              <a:pPr/>
              <a:t>‹#›</a:t>
            </a:fld>
            <a:endParaRPr lang="ja-JP" altLang="en-US" dirty="0"/>
          </a:p>
        </p:txBody>
      </p:sp>
    </p:spTree>
    <p:extLst>
      <p:ext uri="{BB962C8B-B14F-4D97-AF65-F5344CB8AC3E}">
        <p14:creationId xmlns:p14="http://schemas.microsoft.com/office/powerpoint/2010/main" val="16227385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34E2303-FDBA-43A1-9464-4733D8DCC16F}" type="datetime1">
              <a:rPr lang="ja-JP" altLang="en-US"/>
              <a:pPr/>
              <a:t>2015/1/30</a:t>
            </a:fld>
            <a:endParaRPr lang="ja-JP" altLang="en-US" dirty="0"/>
          </a:p>
        </p:txBody>
      </p:sp>
      <p:sp>
        <p:nvSpPr>
          <p:cNvPr id="3" name="フッター プレースホルダー 2"/>
          <p:cNvSpPr>
            <a:spLocks noGrp="1"/>
          </p:cNvSpPr>
          <p:nvPr>
            <p:ph type="ftr" sz="quarter" idx="11"/>
          </p:nvPr>
        </p:nvSpPr>
        <p:spPr/>
        <p:txBody>
          <a:bodyPr/>
          <a:lstStyle/>
          <a:p>
            <a:endParaRPr lang="ja-JP" altLang="en-US" dirty="0"/>
          </a:p>
        </p:txBody>
      </p:sp>
      <p:sp>
        <p:nvSpPr>
          <p:cNvPr id="4" name="スライド番号プレースホルダー 3"/>
          <p:cNvSpPr>
            <a:spLocks noGrp="1"/>
          </p:cNvSpPr>
          <p:nvPr>
            <p:ph type="sldNum" sz="quarter" idx="12"/>
          </p:nvPr>
        </p:nvSpPr>
        <p:spPr/>
        <p:txBody>
          <a:bodyPr/>
          <a:lstStyle/>
          <a:p>
            <a:fld id="{4C3CA856-8416-48A6-8B7A-783516E47491}" type="slidenum">
              <a:rPr lang="ja-JP" altLang="en-US"/>
              <a:pPr/>
              <a:t>‹#›</a:t>
            </a:fld>
            <a:endParaRPr lang="ja-JP" altLang="en-US" dirty="0"/>
          </a:p>
        </p:txBody>
      </p:sp>
    </p:spTree>
    <p:extLst>
      <p:ext uri="{BB962C8B-B14F-4D97-AF65-F5344CB8AC3E}">
        <p14:creationId xmlns:p14="http://schemas.microsoft.com/office/powerpoint/2010/main" val="166071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88" y="2130493"/>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38" y="3886204"/>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5C9ADDD-9B0A-4F68-B5C8-9EF0D4FD1766}"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3060153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10"/>
          </p:nvPr>
        </p:nvSpPr>
        <p:spPr/>
        <p:txBody>
          <a:bodyPr/>
          <a:lstStyle/>
          <a:p>
            <a:fld id="{0BC42CC1-7C82-4679-AC37-5255FE82BE3B}"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3746145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44" y="4406968"/>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44"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4491EF6-15F7-4476-A316-E45A4ACE32D6}"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1358443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38"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64C169B-C92A-41A4-9E70-3D5478C6ACAF}"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3689719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893921E-4F74-457A-B083-B3368942FCFA}"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7551533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38"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38"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49"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49"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9A84F7F-09CC-492F-882B-1A13C7DD0D59}"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10" name="スライド番号プレースホルダー 5"/>
          <p:cNvSpPr>
            <a:spLocks noGrp="1"/>
          </p:cNvSpPr>
          <p:nvPr>
            <p:ph type="sldNum" sz="quarter" idx="12"/>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402715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5DEF119-C2A3-4C65-9388-9AE9A6F81251}"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1958612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3BFB806-DE63-4D03-B3CC-6D13805AFB52}"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2655296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3009"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9A71F25-F022-486C-8223-293286345DD1}"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42689753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47BBD1C-AEFE-48C8-A2DB-BE6DF5A42039}"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8"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10097901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C58781A-2A38-45DE-9110-5F255A3E684F}"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3907113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38" y="274643"/>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DEEAEC1-6ED8-4745-AB47-A798140A9BA4}" type="datetime1">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5"/>
          <p:cNvSpPr>
            <a:spLocks noGrp="1"/>
          </p:cNvSpPr>
          <p:nvPr>
            <p:ph type="sldNum" sz="quarter" idx="4"/>
          </p:nvPr>
        </p:nvSpPr>
        <p:spPr>
          <a:xfrm>
            <a:off x="7594600" y="6669360"/>
            <a:ext cx="2311400" cy="188640"/>
          </a:xfrm>
          <a:prstGeom prst="rect">
            <a:avLst/>
          </a:prstGeom>
        </p:spPr>
        <p:txBody>
          <a:bodyPr vert="horz" lIns="91440" tIns="45720" rIns="36000" bIns="45720" rtlCol="0" anchor="ctr"/>
          <a:lstStyle>
            <a:lvl1pPr algn="r">
              <a:defRPr sz="1200">
                <a:solidFill>
                  <a:schemeClr val="tx1"/>
                </a:solidFill>
              </a:defRPr>
            </a:lvl1pPr>
          </a:lstStyle>
          <a:p>
            <a:pPr defTabSz="914400"/>
            <a:fld id="{1A06D60A-73B5-4953-A6B9-5C1D1ECAA678}"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907016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3386" y="2131294"/>
            <a:ext cx="8420100" cy="1470025"/>
          </a:xfrm>
        </p:spPr>
        <p:txBody>
          <a:bodyPr/>
          <a:lstStyle/>
          <a:p>
            <a:r>
              <a:rPr kumimoji="1" lang="ja-JP" altLang="en-US" dirty="0" smtClean="0"/>
              <a:t>マスター タイトルの書式設定</a:t>
            </a:r>
            <a:endParaRPr kumimoji="1" lang="ja-JP" altLang="en-US" dirty="0"/>
          </a:p>
        </p:txBody>
      </p:sp>
      <p:sp>
        <p:nvSpPr>
          <p:cNvPr id="3" name="サブタイトル 2"/>
          <p:cNvSpPr>
            <a:spLocks noGrp="1"/>
          </p:cNvSpPr>
          <p:nvPr>
            <p:ph type="subTitle" idx="1"/>
          </p:nvPr>
        </p:nvSpPr>
        <p:spPr>
          <a:xfrm>
            <a:off x="1486336" y="3886204"/>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651998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8989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941" y="4407769"/>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941"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1007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43" y="4409553"/>
            <a:ext cx="8420100" cy="1362075"/>
          </a:xfrm>
        </p:spPr>
        <p:txBody>
          <a:bodyPr anchor="t"/>
          <a:lstStyle>
            <a:lvl1pPr algn="l">
              <a:defRPr sz="42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43" y="2906723"/>
            <a:ext cx="8420100" cy="1500187"/>
          </a:xfrm>
        </p:spPr>
        <p:txBody>
          <a:bodyPr anchor="b"/>
          <a:lstStyle>
            <a:lvl1pPr marL="0" indent="0">
              <a:buNone/>
              <a:defRPr sz="2100">
                <a:solidFill>
                  <a:schemeClr val="tx1">
                    <a:tint val="75000"/>
                  </a:schemeClr>
                </a:solidFill>
              </a:defRPr>
            </a:lvl1pPr>
            <a:lvl2pPr marL="477815" indent="0">
              <a:buNone/>
              <a:defRPr sz="1900">
                <a:solidFill>
                  <a:schemeClr val="tx1">
                    <a:tint val="75000"/>
                  </a:schemeClr>
                </a:solidFill>
              </a:defRPr>
            </a:lvl2pPr>
            <a:lvl3pPr marL="955625" indent="0">
              <a:buNone/>
              <a:defRPr sz="1600">
                <a:solidFill>
                  <a:schemeClr val="tx1">
                    <a:tint val="75000"/>
                  </a:schemeClr>
                </a:solidFill>
              </a:defRPr>
            </a:lvl3pPr>
            <a:lvl4pPr marL="1433434" indent="0">
              <a:buNone/>
              <a:defRPr sz="1500">
                <a:solidFill>
                  <a:schemeClr val="tx1">
                    <a:tint val="75000"/>
                  </a:schemeClr>
                </a:solidFill>
              </a:defRPr>
            </a:lvl4pPr>
            <a:lvl5pPr marL="1911248" indent="0">
              <a:buNone/>
              <a:defRPr sz="1500">
                <a:solidFill>
                  <a:schemeClr val="tx1">
                    <a:tint val="75000"/>
                  </a:schemeClr>
                </a:solidFill>
              </a:defRPr>
            </a:lvl5pPr>
            <a:lvl6pPr marL="2389071" indent="0">
              <a:buNone/>
              <a:defRPr sz="1500">
                <a:solidFill>
                  <a:schemeClr val="tx1">
                    <a:tint val="75000"/>
                  </a:schemeClr>
                </a:solidFill>
              </a:defRPr>
            </a:lvl6pPr>
            <a:lvl7pPr marL="2866872" indent="0">
              <a:buNone/>
              <a:defRPr sz="1500">
                <a:solidFill>
                  <a:schemeClr val="tx1">
                    <a:tint val="75000"/>
                  </a:schemeClr>
                </a:solidFill>
              </a:defRPr>
            </a:lvl7pPr>
            <a:lvl8pPr marL="3344692" indent="0">
              <a:buNone/>
              <a:defRPr sz="1500">
                <a:solidFill>
                  <a:schemeClr val="tx1">
                    <a:tint val="75000"/>
                  </a:schemeClr>
                </a:solidFill>
              </a:defRPr>
            </a:lvl8pPr>
            <a:lvl9pPr marL="3822507" indent="0">
              <a:buNone/>
              <a:defRPr sz="15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F9139E8-6DC5-4648-9532-1F2847505DE6}"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75865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537016"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448742"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1991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4639"/>
            <a:ext cx="8915400" cy="1143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61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61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547"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547"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19133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21751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4366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3406" y="273064"/>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94904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8734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0701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772" y="274655"/>
            <a:ext cx="2414588"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37011" y="274655"/>
            <a:ext cx="7078663"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38E6033-69A6-49BA-89D6-2ABB1C91EA4E}" type="datetimeFigureOut">
              <a:rPr lang="ja-JP" altLang="en-US" smtClean="0">
                <a:solidFill>
                  <a:prstClr val="black">
                    <a:tint val="75000"/>
                  </a:prstClr>
                </a:solidFill>
              </a:rPr>
              <a:pPr/>
              <a:t>2015/1/30</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A239737-3748-43CC-8701-8AFCE552633B}"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79681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37" y="1600255"/>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1" y="1600255"/>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A392BBA-8D16-4499-8A60-2591371C0CE1}"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084985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39" y="1535113"/>
            <a:ext cx="4376870" cy="639762"/>
          </a:xfrm>
        </p:spPr>
        <p:txBody>
          <a:bodyPr anchor="b"/>
          <a:lstStyle>
            <a:lvl1pPr marL="0" indent="0">
              <a:buNone/>
              <a:defRPr sz="2500" b="1"/>
            </a:lvl1pPr>
            <a:lvl2pPr marL="477815" indent="0">
              <a:buNone/>
              <a:defRPr sz="2100" b="1"/>
            </a:lvl2pPr>
            <a:lvl3pPr marL="955625" indent="0">
              <a:buNone/>
              <a:defRPr sz="1900" b="1"/>
            </a:lvl3pPr>
            <a:lvl4pPr marL="1433434" indent="0">
              <a:buNone/>
              <a:defRPr sz="1600" b="1"/>
            </a:lvl4pPr>
            <a:lvl5pPr marL="1911248" indent="0">
              <a:buNone/>
              <a:defRPr sz="1600" b="1"/>
            </a:lvl5pPr>
            <a:lvl6pPr marL="2389071" indent="0">
              <a:buNone/>
              <a:defRPr sz="1600" b="1"/>
            </a:lvl6pPr>
            <a:lvl7pPr marL="2866872" indent="0">
              <a:buNone/>
              <a:defRPr sz="1600" b="1"/>
            </a:lvl7pPr>
            <a:lvl8pPr marL="3344692" indent="0">
              <a:buNone/>
              <a:defRPr sz="1600" b="1"/>
            </a:lvl8pPr>
            <a:lvl9pPr marL="3822507"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39" y="2174876"/>
            <a:ext cx="4376870"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33" y="1535113"/>
            <a:ext cx="4378591" cy="639762"/>
          </a:xfrm>
        </p:spPr>
        <p:txBody>
          <a:bodyPr anchor="b"/>
          <a:lstStyle>
            <a:lvl1pPr marL="0" indent="0">
              <a:buNone/>
              <a:defRPr sz="2500" b="1"/>
            </a:lvl1pPr>
            <a:lvl2pPr marL="477815" indent="0">
              <a:buNone/>
              <a:defRPr sz="2100" b="1"/>
            </a:lvl2pPr>
            <a:lvl3pPr marL="955625" indent="0">
              <a:buNone/>
              <a:defRPr sz="1900" b="1"/>
            </a:lvl3pPr>
            <a:lvl4pPr marL="1433434" indent="0">
              <a:buNone/>
              <a:defRPr sz="1600" b="1"/>
            </a:lvl4pPr>
            <a:lvl5pPr marL="1911248" indent="0">
              <a:buNone/>
              <a:defRPr sz="1600" b="1"/>
            </a:lvl5pPr>
            <a:lvl6pPr marL="2389071" indent="0">
              <a:buNone/>
              <a:defRPr sz="1600" b="1"/>
            </a:lvl6pPr>
            <a:lvl7pPr marL="2866872" indent="0">
              <a:buNone/>
              <a:defRPr sz="1600" b="1"/>
            </a:lvl7pPr>
            <a:lvl8pPr marL="3344692" indent="0">
              <a:buNone/>
              <a:defRPr sz="1600" b="1"/>
            </a:lvl8pPr>
            <a:lvl9pPr marL="3822507"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33" y="2174876"/>
            <a:ext cx="4378591" cy="3951288"/>
          </a:xfrm>
        </p:spPr>
        <p:txBody>
          <a:bodyPr/>
          <a:lstStyle>
            <a:lvl1pPr>
              <a:defRPr sz="2500"/>
            </a:lvl1pPr>
            <a:lvl2pPr>
              <a:defRPr sz="2100"/>
            </a:lvl2pPr>
            <a:lvl3pPr>
              <a:defRPr sz="19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FFB67CB-2268-454F-8E59-0450E99B6FEE}"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09802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60745" y="107056"/>
            <a:ext cx="8915400" cy="437743"/>
          </a:xfrm>
        </p:spPr>
        <p:txBody>
          <a:bodyPr>
            <a:noAutofit/>
          </a:bodyPr>
          <a:lstStyle>
            <a:lvl1pPr>
              <a:defRPr sz="2500" b="1">
                <a:solidFill>
                  <a:schemeClr val="tx2">
                    <a:lumMod val="50000"/>
                  </a:schemeClr>
                </a:solidFill>
                <a:latin typeface="メイリオ" pitchFamily="50" charset="-128"/>
                <a:ea typeface="メイリオ" pitchFamily="50" charset="-128"/>
                <a:cs typeface="メイリオ" pitchFamily="50" charset="-128"/>
              </a:defRPr>
            </a:lvl1pPr>
          </a:lstStyle>
          <a:p>
            <a:r>
              <a:rPr kumimoji="1" lang="ja-JP" altLang="en-US" dirty="0" smtClean="0"/>
              <a:t>マスター タイトルの書式設定</a:t>
            </a:r>
            <a:endParaRPr kumimoji="1" lang="ja-JP" altLang="en-US" dirty="0"/>
          </a:p>
        </p:txBody>
      </p:sp>
      <p:sp>
        <p:nvSpPr>
          <p:cNvPr id="3" name="日付プレースホルダー 2"/>
          <p:cNvSpPr>
            <a:spLocks noGrp="1"/>
          </p:cNvSpPr>
          <p:nvPr>
            <p:ph type="dt" sz="half" idx="10"/>
          </p:nvPr>
        </p:nvSpPr>
        <p:spPr/>
        <p:txBody>
          <a:bodyPr/>
          <a:lstStyle/>
          <a:p>
            <a:fld id="{95F5B146-7E2B-4BDA-860F-DBDE1D9EA152}"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734366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34E2303-FDBA-43A1-9464-4733D8DCC16F}"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20035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10" y="273050"/>
            <a:ext cx="3259006" cy="1162050"/>
          </a:xfrm>
        </p:spPr>
        <p:txBody>
          <a:bodyPr anchor="b"/>
          <a:lstStyle>
            <a:lvl1pPr algn="l">
              <a:defRPr sz="21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3035" y="275591"/>
            <a:ext cx="5537729" cy="5853113"/>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10" y="1435103"/>
            <a:ext cx="3259006" cy="4691063"/>
          </a:xfrm>
        </p:spPr>
        <p:txBody>
          <a:bodyPr/>
          <a:lstStyle>
            <a:lvl1pPr marL="0" indent="0">
              <a:buNone/>
              <a:defRPr sz="1500"/>
            </a:lvl1pPr>
            <a:lvl2pPr marL="477815" indent="0">
              <a:buNone/>
              <a:defRPr sz="1300"/>
            </a:lvl2pPr>
            <a:lvl3pPr marL="955625" indent="0">
              <a:buNone/>
              <a:defRPr sz="1100"/>
            </a:lvl3pPr>
            <a:lvl4pPr marL="1433434" indent="0">
              <a:buNone/>
              <a:defRPr sz="800"/>
            </a:lvl4pPr>
            <a:lvl5pPr marL="1911248" indent="0">
              <a:buNone/>
              <a:defRPr sz="800"/>
            </a:lvl5pPr>
            <a:lvl6pPr marL="2389071" indent="0">
              <a:buNone/>
              <a:defRPr sz="800"/>
            </a:lvl6pPr>
            <a:lvl7pPr marL="2866872" indent="0">
              <a:buNone/>
              <a:defRPr sz="800"/>
            </a:lvl7pPr>
            <a:lvl8pPr marL="3344692" indent="0">
              <a:buNone/>
              <a:defRPr sz="800"/>
            </a:lvl8pPr>
            <a:lvl9pPr marL="3822507" indent="0">
              <a:buNone/>
              <a:defRPr sz="8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FF8342-D859-42E4-A08E-4420BF83BCDD}"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093656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1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6"/>
            <a:ext cx="5943600" cy="4114800"/>
          </a:xfrm>
        </p:spPr>
        <p:txBody>
          <a:bodyPr/>
          <a:lstStyle>
            <a:lvl1pPr marL="0" indent="0">
              <a:buNone/>
              <a:defRPr sz="3400"/>
            </a:lvl1pPr>
            <a:lvl2pPr marL="477815" indent="0">
              <a:buNone/>
              <a:defRPr sz="2900"/>
            </a:lvl2pPr>
            <a:lvl3pPr marL="955625" indent="0">
              <a:buNone/>
              <a:defRPr sz="2500"/>
            </a:lvl3pPr>
            <a:lvl4pPr marL="1433434" indent="0">
              <a:buNone/>
              <a:defRPr sz="2100"/>
            </a:lvl4pPr>
            <a:lvl5pPr marL="1911248" indent="0">
              <a:buNone/>
              <a:defRPr sz="2100"/>
            </a:lvl5pPr>
            <a:lvl6pPr marL="2389071" indent="0">
              <a:buNone/>
              <a:defRPr sz="2100"/>
            </a:lvl6pPr>
            <a:lvl7pPr marL="2866872" indent="0">
              <a:buNone/>
              <a:defRPr sz="2100"/>
            </a:lvl7pPr>
            <a:lvl8pPr marL="3344692" indent="0">
              <a:buNone/>
              <a:defRPr sz="2100"/>
            </a:lvl8pPr>
            <a:lvl9pPr marL="3822507" indent="0">
              <a:buNone/>
              <a:defRPr sz="2100"/>
            </a:lvl9pPr>
          </a:lstStyle>
          <a:p>
            <a:endParaRPr kumimoji="1" lang="ja-JP" altLang="en-US" dirty="0"/>
          </a:p>
        </p:txBody>
      </p:sp>
      <p:sp>
        <p:nvSpPr>
          <p:cNvPr id="4" name="テキスト プレースホルダー 3"/>
          <p:cNvSpPr>
            <a:spLocks noGrp="1"/>
          </p:cNvSpPr>
          <p:nvPr>
            <p:ph type="body" sz="half" idx="2"/>
          </p:nvPr>
        </p:nvSpPr>
        <p:spPr>
          <a:xfrm>
            <a:off x="1941645" y="5367339"/>
            <a:ext cx="5943600" cy="804862"/>
          </a:xfrm>
        </p:spPr>
        <p:txBody>
          <a:bodyPr/>
          <a:lstStyle>
            <a:lvl1pPr marL="0" indent="0">
              <a:buNone/>
              <a:defRPr sz="1500"/>
            </a:lvl1pPr>
            <a:lvl2pPr marL="477815" indent="0">
              <a:buNone/>
              <a:defRPr sz="1300"/>
            </a:lvl2pPr>
            <a:lvl3pPr marL="955625" indent="0">
              <a:buNone/>
              <a:defRPr sz="1100"/>
            </a:lvl3pPr>
            <a:lvl4pPr marL="1433434" indent="0">
              <a:buNone/>
              <a:defRPr sz="800"/>
            </a:lvl4pPr>
            <a:lvl5pPr marL="1911248" indent="0">
              <a:buNone/>
              <a:defRPr sz="800"/>
            </a:lvl5pPr>
            <a:lvl6pPr marL="2389071" indent="0">
              <a:buNone/>
              <a:defRPr sz="800"/>
            </a:lvl6pPr>
            <a:lvl7pPr marL="2866872" indent="0">
              <a:buNone/>
              <a:defRPr sz="800"/>
            </a:lvl7pPr>
            <a:lvl8pPr marL="3344692" indent="0">
              <a:buNone/>
              <a:defRPr sz="800"/>
            </a:lvl8pPr>
            <a:lvl9pPr marL="3822507" indent="0">
              <a:buNone/>
              <a:defRPr sz="8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C8B7679-66BD-42AB-881A-F81C03634E6B}" type="datetime1">
              <a:rPr lang="ja-JP" altLang="en-US" smtClean="0">
                <a:solidFill>
                  <a:prstClr val="black">
                    <a:tint val="75000"/>
                  </a:prstClr>
                </a:solidFill>
              </a:rPr>
              <a:pPr/>
              <a:t>2015/1/30</a:t>
            </a:fld>
            <a:endParaRPr lang="ja-JP" alt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C3CA856-8416-48A6-8B7A-783516E47491}"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8574384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3.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42" name="タイトル プレースホルダ 1"/>
          <p:cNvSpPr>
            <a:spLocks noGrp="1"/>
          </p:cNvSpPr>
          <p:nvPr>
            <p:ph type="title"/>
          </p:nvPr>
        </p:nvSpPr>
        <p:spPr bwMode="auto">
          <a:xfrm>
            <a:off x="495301"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5" tIns="45688" rIns="91375" bIns="45688" numCol="1" anchor="ctr" anchorCtr="0" compatLnSpc="1">
            <a:prstTxWarp prst="textNoShape">
              <a:avLst/>
            </a:prstTxWarp>
          </a:bodyPr>
          <a:lstStyle/>
          <a:p>
            <a:pPr lvl="0"/>
            <a:r>
              <a:rPr lang="ja-JP" altLang="en-US" smtClean="0"/>
              <a:t>マスタ タイトルの書式設定</a:t>
            </a:r>
          </a:p>
        </p:txBody>
      </p:sp>
      <p:sp>
        <p:nvSpPr>
          <p:cNvPr id="10243" name="テキスト プレースホルダ 2"/>
          <p:cNvSpPr>
            <a:spLocks noGrp="1"/>
          </p:cNvSpPr>
          <p:nvPr>
            <p:ph type="body" idx="1"/>
          </p:nvPr>
        </p:nvSpPr>
        <p:spPr bwMode="auto">
          <a:xfrm>
            <a:off x="495301" y="1600206"/>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5" tIns="45688" rIns="91375" bIns="4568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299" y="6356615"/>
            <a:ext cx="2311400" cy="365125"/>
          </a:xfrm>
          <a:prstGeom prst="rect">
            <a:avLst/>
          </a:prstGeom>
        </p:spPr>
        <p:txBody>
          <a:bodyPr vert="horz" lIns="91375" tIns="45688" rIns="91375" bIns="45688" rtlCol="0" anchor="ctr"/>
          <a:lstStyle>
            <a:lvl1pPr algn="l">
              <a:defRPr sz="1200">
                <a:solidFill>
                  <a:prstClr val="black">
                    <a:tint val="75000"/>
                  </a:prstClr>
                </a:solidFill>
                <a:ea typeface="ＭＳ Ｐゴシック" charset="-128"/>
              </a:defRPr>
            </a:lvl1pPr>
          </a:lstStyle>
          <a:p>
            <a:pPr defTabSz="914235" fontAlgn="base">
              <a:spcBef>
                <a:spcPct val="0"/>
              </a:spcBef>
              <a:spcAft>
                <a:spcPct val="0"/>
              </a:spcAft>
              <a:defRPr/>
            </a:pPr>
            <a:fld id="{7BD545A1-B054-418B-8965-E294CEF7BDBE}" type="datetime1">
              <a:rPr lang="ja-JP" altLang="en-US" smtClean="0">
                <a:latin typeface="Arial" charset="0"/>
              </a:rPr>
              <a:t>2015/1/30</a:t>
            </a:fld>
            <a:endParaRPr lang="ja-JP" altLang="en-US">
              <a:latin typeface="Arial" charset="0"/>
            </a:endParaRPr>
          </a:p>
        </p:txBody>
      </p:sp>
      <p:sp>
        <p:nvSpPr>
          <p:cNvPr id="5" name="フッター プレースホルダ 4"/>
          <p:cNvSpPr>
            <a:spLocks noGrp="1"/>
          </p:cNvSpPr>
          <p:nvPr>
            <p:ph type="ftr" sz="quarter" idx="3"/>
          </p:nvPr>
        </p:nvSpPr>
        <p:spPr>
          <a:xfrm>
            <a:off x="3384597" y="6356615"/>
            <a:ext cx="3136900" cy="365125"/>
          </a:xfrm>
          <a:prstGeom prst="rect">
            <a:avLst/>
          </a:prstGeom>
        </p:spPr>
        <p:txBody>
          <a:bodyPr vert="horz" lIns="91375" tIns="45688" rIns="91375" bIns="45688" rtlCol="0" anchor="ctr"/>
          <a:lstStyle>
            <a:lvl1pPr algn="ctr">
              <a:defRPr sz="1200">
                <a:solidFill>
                  <a:prstClr val="black">
                    <a:tint val="75000"/>
                  </a:prstClr>
                </a:solidFill>
                <a:ea typeface="ＭＳ Ｐゴシック" charset="-128"/>
              </a:defRPr>
            </a:lvl1pPr>
          </a:lstStyle>
          <a:p>
            <a:pPr defTabSz="914235" fontAlgn="base">
              <a:spcBef>
                <a:spcPct val="0"/>
              </a:spcBef>
              <a:spcAft>
                <a:spcPct val="0"/>
              </a:spcAft>
              <a:defRPr/>
            </a:pPr>
            <a:endParaRPr lang="ja-JP" altLang="en-US">
              <a:latin typeface="Arial" charset="0"/>
            </a:endParaRPr>
          </a:p>
        </p:txBody>
      </p:sp>
      <p:sp>
        <p:nvSpPr>
          <p:cNvPr id="6" name="スライド番号プレースホルダ 5"/>
          <p:cNvSpPr>
            <a:spLocks noGrp="1"/>
          </p:cNvSpPr>
          <p:nvPr>
            <p:ph type="sldNum" sz="quarter" idx="4"/>
          </p:nvPr>
        </p:nvSpPr>
        <p:spPr>
          <a:xfrm>
            <a:off x="7099301" y="6356615"/>
            <a:ext cx="2311400" cy="365125"/>
          </a:xfrm>
          <a:prstGeom prst="rect">
            <a:avLst/>
          </a:prstGeom>
        </p:spPr>
        <p:txBody>
          <a:bodyPr vert="horz" lIns="91375" tIns="45688" rIns="91375" bIns="45688" rtlCol="0" anchor="ctr"/>
          <a:lstStyle>
            <a:lvl1pPr algn="r">
              <a:defRPr sz="1200">
                <a:solidFill>
                  <a:prstClr val="black">
                    <a:tint val="75000"/>
                  </a:prstClr>
                </a:solidFill>
                <a:ea typeface="ＭＳ Ｐゴシック" charset="-128"/>
              </a:defRPr>
            </a:lvl1pPr>
          </a:lstStyle>
          <a:p>
            <a:pPr defTabSz="914235" fontAlgn="base">
              <a:spcBef>
                <a:spcPct val="0"/>
              </a:spcBef>
              <a:spcAft>
                <a:spcPct val="0"/>
              </a:spcAft>
              <a:defRPr/>
            </a:pPr>
            <a:fld id="{4FEFC9B5-94BB-452A-97D2-582EEAA78946}" type="slidenum">
              <a:rPr lang="ja-JP" altLang="en-US" smtClean="0">
                <a:latin typeface="Arial" charset="0"/>
              </a:rPr>
              <a:pPr defTabSz="914235" fontAlgn="base">
                <a:spcBef>
                  <a:spcPct val="0"/>
                </a:spcBef>
                <a:spcAft>
                  <a:spcPct val="0"/>
                </a:spcAft>
                <a:defRPr/>
              </a:pPr>
              <a:t>‹#›</a:t>
            </a:fld>
            <a:endParaRPr lang="ja-JP" altLang="en-US">
              <a:latin typeface="Arial" charset="0"/>
            </a:endParaRPr>
          </a:p>
        </p:txBody>
      </p:sp>
      <p:cxnSp>
        <p:nvCxnSpPr>
          <p:cNvPr id="7" name="直線コネクタ 6"/>
          <p:cNvCxnSpPr/>
          <p:nvPr/>
        </p:nvCxnSpPr>
        <p:spPr>
          <a:xfrm>
            <a:off x="1521"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6884" algn="ctr" rtl="0" fontAlgn="base">
        <a:spcBef>
          <a:spcPct val="0"/>
        </a:spcBef>
        <a:spcAft>
          <a:spcPct val="0"/>
        </a:spcAft>
        <a:defRPr kumimoji="1" sz="4400">
          <a:solidFill>
            <a:schemeClr val="tx1"/>
          </a:solidFill>
          <a:latin typeface="Calibri" pitchFamily="34" charset="0"/>
          <a:ea typeface="ＭＳ Ｐゴシック" charset="-128"/>
        </a:defRPr>
      </a:lvl6pPr>
      <a:lvl7pPr marL="913767" algn="ctr" rtl="0" fontAlgn="base">
        <a:spcBef>
          <a:spcPct val="0"/>
        </a:spcBef>
        <a:spcAft>
          <a:spcPct val="0"/>
        </a:spcAft>
        <a:defRPr kumimoji="1" sz="4400">
          <a:solidFill>
            <a:schemeClr val="tx1"/>
          </a:solidFill>
          <a:latin typeface="Calibri" pitchFamily="34" charset="0"/>
          <a:ea typeface="ＭＳ Ｐゴシック" charset="-128"/>
        </a:defRPr>
      </a:lvl7pPr>
      <a:lvl8pPr marL="1370652" algn="ctr" rtl="0" fontAlgn="base">
        <a:spcBef>
          <a:spcPct val="0"/>
        </a:spcBef>
        <a:spcAft>
          <a:spcPct val="0"/>
        </a:spcAft>
        <a:defRPr kumimoji="1" sz="4400">
          <a:solidFill>
            <a:schemeClr val="tx1"/>
          </a:solidFill>
          <a:latin typeface="Calibri" pitchFamily="34" charset="0"/>
          <a:ea typeface="ＭＳ Ｐゴシック" charset="-128"/>
        </a:defRPr>
      </a:lvl8pPr>
      <a:lvl9pPr marL="1827535"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1252" indent="-341252"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1229" indent="-284112"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1207" indent="-226972"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98325" indent="-226972"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5442" indent="-226972"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2860"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743"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6627"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3511"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767" rtl="0" eaLnBrk="1" latinLnBrk="0" hangingPunct="1">
        <a:defRPr kumimoji="1" sz="1800" kern="1200">
          <a:solidFill>
            <a:schemeClr val="tx1"/>
          </a:solidFill>
          <a:latin typeface="+mn-lt"/>
          <a:ea typeface="+mn-ea"/>
          <a:cs typeface="+mn-cs"/>
        </a:defRPr>
      </a:lvl1pPr>
      <a:lvl2pPr marL="456884" algn="l" defTabSz="913767" rtl="0" eaLnBrk="1" latinLnBrk="0" hangingPunct="1">
        <a:defRPr kumimoji="1" sz="1800" kern="1200">
          <a:solidFill>
            <a:schemeClr val="tx1"/>
          </a:solidFill>
          <a:latin typeface="+mn-lt"/>
          <a:ea typeface="+mn-ea"/>
          <a:cs typeface="+mn-cs"/>
        </a:defRPr>
      </a:lvl2pPr>
      <a:lvl3pPr marL="913767" algn="l" defTabSz="913767" rtl="0" eaLnBrk="1" latinLnBrk="0" hangingPunct="1">
        <a:defRPr kumimoji="1" sz="1800" kern="1200">
          <a:solidFill>
            <a:schemeClr val="tx1"/>
          </a:solidFill>
          <a:latin typeface="+mn-lt"/>
          <a:ea typeface="+mn-ea"/>
          <a:cs typeface="+mn-cs"/>
        </a:defRPr>
      </a:lvl3pPr>
      <a:lvl4pPr marL="1370652" algn="l" defTabSz="913767" rtl="0" eaLnBrk="1" latinLnBrk="0" hangingPunct="1">
        <a:defRPr kumimoji="1" sz="1800" kern="1200">
          <a:solidFill>
            <a:schemeClr val="tx1"/>
          </a:solidFill>
          <a:latin typeface="+mn-lt"/>
          <a:ea typeface="+mn-ea"/>
          <a:cs typeface="+mn-cs"/>
        </a:defRPr>
      </a:lvl4pPr>
      <a:lvl5pPr marL="1827535" algn="l" defTabSz="913767" rtl="0" eaLnBrk="1" latinLnBrk="0" hangingPunct="1">
        <a:defRPr kumimoji="1" sz="1800" kern="1200">
          <a:solidFill>
            <a:schemeClr val="tx1"/>
          </a:solidFill>
          <a:latin typeface="+mn-lt"/>
          <a:ea typeface="+mn-ea"/>
          <a:cs typeface="+mn-cs"/>
        </a:defRPr>
      </a:lvl5pPr>
      <a:lvl6pPr marL="2284418" algn="l" defTabSz="913767" rtl="0" eaLnBrk="1" latinLnBrk="0" hangingPunct="1">
        <a:defRPr kumimoji="1" sz="1800" kern="1200">
          <a:solidFill>
            <a:schemeClr val="tx1"/>
          </a:solidFill>
          <a:latin typeface="+mn-lt"/>
          <a:ea typeface="+mn-ea"/>
          <a:cs typeface="+mn-cs"/>
        </a:defRPr>
      </a:lvl6pPr>
      <a:lvl7pPr marL="2741302" algn="l" defTabSz="913767" rtl="0" eaLnBrk="1" latinLnBrk="0" hangingPunct="1">
        <a:defRPr kumimoji="1" sz="1800" kern="1200">
          <a:solidFill>
            <a:schemeClr val="tx1"/>
          </a:solidFill>
          <a:latin typeface="+mn-lt"/>
          <a:ea typeface="+mn-ea"/>
          <a:cs typeface="+mn-cs"/>
        </a:defRPr>
      </a:lvl7pPr>
      <a:lvl8pPr marL="3198187" algn="l" defTabSz="913767" rtl="0" eaLnBrk="1" latinLnBrk="0" hangingPunct="1">
        <a:defRPr kumimoji="1" sz="1800" kern="1200">
          <a:solidFill>
            <a:schemeClr val="tx1"/>
          </a:solidFill>
          <a:latin typeface="+mn-lt"/>
          <a:ea typeface="+mn-ea"/>
          <a:cs typeface="+mn-cs"/>
        </a:defRPr>
      </a:lvl8pPr>
      <a:lvl9pPr marL="3655068" algn="l" defTabSz="91376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1" y="274638"/>
            <a:ext cx="8915400" cy="1143000"/>
          </a:xfrm>
          <a:prstGeom prst="rect">
            <a:avLst/>
          </a:prstGeom>
        </p:spPr>
        <p:txBody>
          <a:bodyPr vert="horz" lIns="95568" tIns="47783" rIns="95568" bIns="47783"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1" y="1600255"/>
            <a:ext cx="8915400" cy="4525963"/>
          </a:xfrm>
          <a:prstGeom prst="rect">
            <a:avLst/>
          </a:prstGeom>
        </p:spPr>
        <p:txBody>
          <a:bodyPr vert="horz" lIns="95568" tIns="47783" rIns="95568" bIns="47783"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299" y="6359003"/>
            <a:ext cx="2311400" cy="365125"/>
          </a:xfrm>
          <a:prstGeom prst="rect">
            <a:avLst/>
          </a:prstGeom>
        </p:spPr>
        <p:txBody>
          <a:bodyPr vert="horz" lIns="95568" tIns="47783" rIns="95568" bIns="47783" rtlCol="0" anchor="ctr"/>
          <a:lstStyle>
            <a:lvl1pPr algn="l">
              <a:defRPr sz="1300">
                <a:solidFill>
                  <a:schemeClr val="tx1">
                    <a:tint val="75000"/>
                  </a:schemeClr>
                </a:solidFill>
              </a:defRPr>
            </a:lvl1pPr>
          </a:lstStyle>
          <a:p>
            <a:pPr defTabSz="955625"/>
            <a:fld id="{F0C57A9D-A906-4BC9-A541-A8755A378BA3}" type="datetime1">
              <a:rPr lang="ja-JP" altLang="en-US" smtClean="0">
                <a:solidFill>
                  <a:prstClr val="black">
                    <a:tint val="75000"/>
                  </a:prstClr>
                </a:solidFill>
              </a:rPr>
              <a:pPr defTabSz="955625"/>
              <a:t>2015/1/30</a:t>
            </a:fld>
            <a:endParaRPr lang="ja-JP" altLang="en-US" dirty="0">
              <a:solidFill>
                <a:prstClr val="black">
                  <a:tint val="75000"/>
                </a:prstClr>
              </a:solidFill>
            </a:endParaRPr>
          </a:p>
        </p:txBody>
      </p:sp>
      <p:sp>
        <p:nvSpPr>
          <p:cNvPr id="5" name="フッター プレースホルダー 4"/>
          <p:cNvSpPr>
            <a:spLocks noGrp="1"/>
          </p:cNvSpPr>
          <p:nvPr>
            <p:ph type="ftr" sz="quarter" idx="3"/>
          </p:nvPr>
        </p:nvSpPr>
        <p:spPr>
          <a:xfrm>
            <a:off x="3384587" y="6359003"/>
            <a:ext cx="3136900" cy="365125"/>
          </a:xfrm>
          <a:prstGeom prst="rect">
            <a:avLst/>
          </a:prstGeom>
        </p:spPr>
        <p:txBody>
          <a:bodyPr vert="horz" lIns="95568" tIns="47783" rIns="95568" bIns="47783" rtlCol="0" anchor="ctr"/>
          <a:lstStyle>
            <a:lvl1pPr algn="ctr">
              <a:defRPr sz="1300">
                <a:solidFill>
                  <a:schemeClr val="tx1">
                    <a:tint val="75000"/>
                  </a:schemeClr>
                </a:solidFill>
              </a:defRPr>
            </a:lvl1pPr>
          </a:lstStyle>
          <a:p>
            <a:pPr defTabSz="955625"/>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7099301" y="6359003"/>
            <a:ext cx="2311400" cy="365125"/>
          </a:xfrm>
          <a:prstGeom prst="rect">
            <a:avLst/>
          </a:prstGeom>
        </p:spPr>
        <p:txBody>
          <a:bodyPr vert="horz" lIns="95568" tIns="47783" rIns="95568" bIns="47783" rtlCol="0" anchor="ctr"/>
          <a:lstStyle>
            <a:lvl1pPr algn="r">
              <a:defRPr sz="1300">
                <a:solidFill>
                  <a:schemeClr val="tx1">
                    <a:tint val="75000"/>
                  </a:schemeClr>
                </a:solidFill>
              </a:defRPr>
            </a:lvl1pPr>
          </a:lstStyle>
          <a:p>
            <a:pPr defTabSz="955625"/>
            <a:fld id="{4C3CA856-8416-48A6-8B7A-783516E47491}" type="slidenum">
              <a:rPr lang="ja-JP" altLang="en-US" smtClean="0">
                <a:solidFill>
                  <a:prstClr val="black">
                    <a:tint val="75000"/>
                  </a:prstClr>
                </a:solidFill>
              </a:rPr>
              <a:pPr defTabSz="955625"/>
              <a:t>‹#›</a:t>
            </a:fld>
            <a:endParaRPr lang="ja-JP" altLang="en-US" dirty="0">
              <a:solidFill>
                <a:prstClr val="black">
                  <a:tint val="75000"/>
                </a:prstClr>
              </a:solidFill>
            </a:endParaRPr>
          </a:p>
        </p:txBody>
      </p:sp>
    </p:spTree>
    <p:extLst>
      <p:ext uri="{BB962C8B-B14F-4D97-AF65-F5344CB8AC3E}">
        <p14:creationId xmlns:p14="http://schemas.microsoft.com/office/powerpoint/2010/main" val="44217411"/>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hf sldNum="0" hdr="0" ftr="0" dt="0"/>
  <p:txStyles>
    <p:titleStyle>
      <a:lvl1pPr algn="ctr" defTabSz="955625" rtl="0" eaLnBrk="1" latinLnBrk="0" hangingPunct="1">
        <a:spcBef>
          <a:spcPct val="0"/>
        </a:spcBef>
        <a:buNone/>
        <a:defRPr kumimoji="1" sz="4600" kern="1200">
          <a:solidFill>
            <a:schemeClr val="tx1"/>
          </a:solidFill>
          <a:latin typeface="+mj-lt"/>
          <a:ea typeface="+mj-ea"/>
          <a:cs typeface="+mj-cs"/>
        </a:defRPr>
      </a:lvl1pPr>
    </p:titleStyle>
    <p:bodyStyle>
      <a:lvl1pPr marL="358360" indent="-358360" algn="l" defTabSz="955625" rtl="0" eaLnBrk="1" latinLnBrk="0" hangingPunct="1">
        <a:spcBef>
          <a:spcPct val="20000"/>
        </a:spcBef>
        <a:buFont typeface="Arial" pitchFamily="34" charset="0"/>
        <a:buChar char="•"/>
        <a:defRPr kumimoji="1" sz="3400" kern="1200">
          <a:solidFill>
            <a:schemeClr val="tx1"/>
          </a:solidFill>
          <a:latin typeface="+mn-lt"/>
          <a:ea typeface="+mn-ea"/>
          <a:cs typeface="+mn-cs"/>
        </a:defRPr>
      </a:lvl1pPr>
      <a:lvl2pPr marL="776442" indent="-298632" algn="l" defTabSz="955625" rtl="0" eaLnBrk="1" latinLnBrk="0" hangingPunct="1">
        <a:spcBef>
          <a:spcPct val="20000"/>
        </a:spcBef>
        <a:buFont typeface="Arial" pitchFamily="34" charset="0"/>
        <a:buChar char="–"/>
        <a:defRPr kumimoji="1" sz="2900" kern="1200">
          <a:solidFill>
            <a:schemeClr val="tx1"/>
          </a:solidFill>
          <a:latin typeface="+mn-lt"/>
          <a:ea typeface="+mn-ea"/>
          <a:cs typeface="+mn-cs"/>
        </a:defRPr>
      </a:lvl2pPr>
      <a:lvl3pPr marL="1194531" indent="-238908" algn="l" defTabSz="955625" rtl="0" eaLnBrk="1" latinLnBrk="0" hangingPunct="1">
        <a:spcBef>
          <a:spcPct val="20000"/>
        </a:spcBef>
        <a:buFont typeface="Arial" pitchFamily="34" charset="0"/>
        <a:buChar char="•"/>
        <a:defRPr kumimoji="1" sz="2500" kern="1200">
          <a:solidFill>
            <a:schemeClr val="tx1"/>
          </a:solidFill>
          <a:latin typeface="+mn-lt"/>
          <a:ea typeface="+mn-ea"/>
          <a:cs typeface="+mn-cs"/>
        </a:defRPr>
      </a:lvl3pPr>
      <a:lvl4pPr marL="1672343" indent="-238908" algn="l" defTabSz="955625" rtl="0" eaLnBrk="1" latinLnBrk="0" hangingPunct="1">
        <a:spcBef>
          <a:spcPct val="20000"/>
        </a:spcBef>
        <a:buFont typeface="Arial" pitchFamily="34" charset="0"/>
        <a:buChar char="–"/>
        <a:defRPr kumimoji="1" sz="2100" kern="1200">
          <a:solidFill>
            <a:schemeClr val="tx1"/>
          </a:solidFill>
          <a:latin typeface="+mn-lt"/>
          <a:ea typeface="+mn-ea"/>
          <a:cs typeface="+mn-cs"/>
        </a:defRPr>
      </a:lvl4pPr>
      <a:lvl5pPr marL="2150154" indent="-238908" algn="l" defTabSz="955625" rtl="0" eaLnBrk="1" latinLnBrk="0" hangingPunct="1">
        <a:spcBef>
          <a:spcPct val="20000"/>
        </a:spcBef>
        <a:buFont typeface="Arial" pitchFamily="34" charset="0"/>
        <a:buChar char="»"/>
        <a:defRPr kumimoji="1" sz="2100" kern="1200">
          <a:solidFill>
            <a:schemeClr val="tx1"/>
          </a:solidFill>
          <a:latin typeface="+mn-lt"/>
          <a:ea typeface="+mn-ea"/>
          <a:cs typeface="+mn-cs"/>
        </a:defRPr>
      </a:lvl5pPr>
      <a:lvl6pPr marL="2627969" indent="-238908" algn="l" defTabSz="955625" rtl="0" eaLnBrk="1" latinLnBrk="0" hangingPunct="1">
        <a:spcBef>
          <a:spcPct val="20000"/>
        </a:spcBef>
        <a:buFont typeface="Arial" pitchFamily="34" charset="0"/>
        <a:buChar char="•"/>
        <a:defRPr kumimoji="1" sz="2100" kern="1200">
          <a:solidFill>
            <a:schemeClr val="tx1"/>
          </a:solidFill>
          <a:latin typeface="+mn-lt"/>
          <a:ea typeface="+mn-ea"/>
          <a:cs typeface="+mn-cs"/>
        </a:defRPr>
      </a:lvl6pPr>
      <a:lvl7pPr marL="3105783" indent="-238908" algn="l" defTabSz="955625" rtl="0" eaLnBrk="1" latinLnBrk="0" hangingPunct="1">
        <a:spcBef>
          <a:spcPct val="20000"/>
        </a:spcBef>
        <a:buFont typeface="Arial" pitchFamily="34" charset="0"/>
        <a:buChar char="•"/>
        <a:defRPr kumimoji="1" sz="2100" kern="1200">
          <a:solidFill>
            <a:schemeClr val="tx1"/>
          </a:solidFill>
          <a:latin typeface="+mn-lt"/>
          <a:ea typeface="+mn-ea"/>
          <a:cs typeface="+mn-cs"/>
        </a:defRPr>
      </a:lvl7pPr>
      <a:lvl8pPr marL="3583591" indent="-238908" algn="l" defTabSz="955625" rtl="0" eaLnBrk="1" latinLnBrk="0" hangingPunct="1">
        <a:spcBef>
          <a:spcPct val="20000"/>
        </a:spcBef>
        <a:buFont typeface="Arial" pitchFamily="34" charset="0"/>
        <a:buChar char="•"/>
        <a:defRPr kumimoji="1" sz="2100" kern="1200">
          <a:solidFill>
            <a:schemeClr val="tx1"/>
          </a:solidFill>
          <a:latin typeface="+mn-lt"/>
          <a:ea typeface="+mn-ea"/>
          <a:cs typeface="+mn-cs"/>
        </a:defRPr>
      </a:lvl8pPr>
      <a:lvl9pPr marL="4061417" indent="-238908" algn="l" defTabSz="955625" rtl="0" eaLnBrk="1" latinLnBrk="0" hangingPunct="1">
        <a:spcBef>
          <a:spcPct val="20000"/>
        </a:spcBef>
        <a:buFont typeface="Arial" pitchFamily="34" charset="0"/>
        <a:buChar char="•"/>
        <a:defRPr kumimoji="1" sz="2100" kern="1200">
          <a:solidFill>
            <a:schemeClr val="tx1"/>
          </a:solidFill>
          <a:latin typeface="+mn-lt"/>
          <a:ea typeface="+mn-ea"/>
          <a:cs typeface="+mn-cs"/>
        </a:defRPr>
      </a:lvl9pPr>
    </p:bodyStyle>
    <p:otherStyle>
      <a:defPPr>
        <a:defRPr lang="ja-JP"/>
      </a:defPPr>
      <a:lvl1pPr marL="0" algn="l" defTabSz="955625" rtl="0" eaLnBrk="1" latinLnBrk="0" hangingPunct="1">
        <a:defRPr kumimoji="1" sz="1900" kern="1200">
          <a:solidFill>
            <a:schemeClr val="tx1"/>
          </a:solidFill>
          <a:latin typeface="+mn-lt"/>
          <a:ea typeface="+mn-ea"/>
          <a:cs typeface="+mn-cs"/>
        </a:defRPr>
      </a:lvl1pPr>
      <a:lvl2pPr marL="477815" algn="l" defTabSz="955625" rtl="0" eaLnBrk="1" latinLnBrk="0" hangingPunct="1">
        <a:defRPr kumimoji="1" sz="1900" kern="1200">
          <a:solidFill>
            <a:schemeClr val="tx1"/>
          </a:solidFill>
          <a:latin typeface="+mn-lt"/>
          <a:ea typeface="+mn-ea"/>
          <a:cs typeface="+mn-cs"/>
        </a:defRPr>
      </a:lvl2pPr>
      <a:lvl3pPr marL="955625" algn="l" defTabSz="955625" rtl="0" eaLnBrk="1" latinLnBrk="0" hangingPunct="1">
        <a:defRPr kumimoji="1" sz="1900" kern="1200">
          <a:solidFill>
            <a:schemeClr val="tx1"/>
          </a:solidFill>
          <a:latin typeface="+mn-lt"/>
          <a:ea typeface="+mn-ea"/>
          <a:cs typeface="+mn-cs"/>
        </a:defRPr>
      </a:lvl3pPr>
      <a:lvl4pPr marL="1433434" algn="l" defTabSz="955625" rtl="0" eaLnBrk="1" latinLnBrk="0" hangingPunct="1">
        <a:defRPr kumimoji="1" sz="1900" kern="1200">
          <a:solidFill>
            <a:schemeClr val="tx1"/>
          </a:solidFill>
          <a:latin typeface="+mn-lt"/>
          <a:ea typeface="+mn-ea"/>
          <a:cs typeface="+mn-cs"/>
        </a:defRPr>
      </a:lvl4pPr>
      <a:lvl5pPr marL="1911248" algn="l" defTabSz="955625" rtl="0" eaLnBrk="1" latinLnBrk="0" hangingPunct="1">
        <a:defRPr kumimoji="1" sz="1900" kern="1200">
          <a:solidFill>
            <a:schemeClr val="tx1"/>
          </a:solidFill>
          <a:latin typeface="+mn-lt"/>
          <a:ea typeface="+mn-ea"/>
          <a:cs typeface="+mn-cs"/>
        </a:defRPr>
      </a:lvl5pPr>
      <a:lvl6pPr marL="2389071" algn="l" defTabSz="955625" rtl="0" eaLnBrk="1" latinLnBrk="0" hangingPunct="1">
        <a:defRPr kumimoji="1" sz="1900" kern="1200">
          <a:solidFill>
            <a:schemeClr val="tx1"/>
          </a:solidFill>
          <a:latin typeface="+mn-lt"/>
          <a:ea typeface="+mn-ea"/>
          <a:cs typeface="+mn-cs"/>
        </a:defRPr>
      </a:lvl6pPr>
      <a:lvl7pPr marL="2866872" algn="l" defTabSz="955625" rtl="0" eaLnBrk="1" latinLnBrk="0" hangingPunct="1">
        <a:defRPr kumimoji="1" sz="1900" kern="1200">
          <a:solidFill>
            <a:schemeClr val="tx1"/>
          </a:solidFill>
          <a:latin typeface="+mn-lt"/>
          <a:ea typeface="+mn-ea"/>
          <a:cs typeface="+mn-cs"/>
        </a:defRPr>
      </a:lvl7pPr>
      <a:lvl8pPr marL="3344692" algn="l" defTabSz="955625" rtl="0" eaLnBrk="1" latinLnBrk="0" hangingPunct="1">
        <a:defRPr kumimoji="1" sz="1900" kern="1200">
          <a:solidFill>
            <a:schemeClr val="tx1"/>
          </a:solidFill>
          <a:latin typeface="+mn-lt"/>
          <a:ea typeface="+mn-ea"/>
          <a:cs typeface="+mn-cs"/>
        </a:defRPr>
      </a:lvl8pPr>
      <a:lvl9pPr marL="3822507" algn="l" defTabSz="955625" rtl="0" eaLnBrk="1" latinLnBrk="0" hangingPunct="1">
        <a:defRPr kumimoji="1"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2" name="タイトル プレースホルダー 1"/>
          <p:cNvSpPr>
            <a:spLocks noGrp="1"/>
          </p:cNvSpPr>
          <p:nvPr>
            <p:ph type="title"/>
          </p:nvPr>
        </p:nvSpPr>
        <p:spPr bwMode="auto">
          <a:xfrm>
            <a:off x="495301"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5" tIns="45688" rIns="91375" bIns="45688" numCol="1" anchor="ctr" anchorCtr="0" compatLnSpc="1">
            <a:prstTxWarp prst="textNoShape">
              <a:avLst/>
            </a:prstTxWarp>
          </a:bodyPr>
          <a:lstStyle/>
          <a:p>
            <a:pPr lvl="0"/>
            <a:r>
              <a:rPr lang="ja-JP" altLang="en-US" smtClean="0"/>
              <a:t>マスター タイトルの書式設定</a:t>
            </a:r>
          </a:p>
        </p:txBody>
      </p:sp>
      <p:sp>
        <p:nvSpPr>
          <p:cNvPr id="35843" name="テキスト プレースホルダー 2"/>
          <p:cNvSpPr>
            <a:spLocks noGrp="1"/>
          </p:cNvSpPr>
          <p:nvPr>
            <p:ph type="body" idx="1"/>
          </p:nvPr>
        </p:nvSpPr>
        <p:spPr bwMode="auto">
          <a:xfrm>
            <a:off x="495301"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5" tIns="45688" rIns="91375" bIns="4568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95299" y="6356413"/>
            <a:ext cx="2311400" cy="365125"/>
          </a:xfrm>
          <a:prstGeom prst="rect">
            <a:avLst/>
          </a:prstGeom>
        </p:spPr>
        <p:txBody>
          <a:bodyPr vert="horz" lIns="91375" tIns="45688" rIns="91375" bIns="45688" rtlCol="0" anchor="ctr"/>
          <a:lstStyle>
            <a:lvl1pPr algn="l" fontAlgn="auto">
              <a:spcBef>
                <a:spcPts val="0"/>
              </a:spcBef>
              <a:spcAft>
                <a:spcPts val="0"/>
              </a:spcAft>
              <a:defRPr sz="1200" smtClean="0">
                <a:solidFill>
                  <a:prstClr val="black">
                    <a:tint val="75000"/>
                  </a:prstClr>
                </a:solidFill>
                <a:latin typeface="Calibri"/>
                <a:ea typeface="ＭＳ Ｐゴシック"/>
              </a:defRPr>
            </a:lvl1pPr>
          </a:lstStyle>
          <a:p>
            <a:pPr defTabSz="914235">
              <a:defRPr/>
            </a:pPr>
            <a:fld id="{8C64EC22-E02D-4CD4-994F-3B1A307D17FB}" type="datetime1">
              <a:rPr lang="ja-JP" altLang="en-US"/>
              <a:pPr defTabSz="914235">
                <a:defRPr/>
              </a:pPr>
              <a:t>2015/1/30</a:t>
            </a:fld>
            <a:endParaRPr lang="ja-JP" altLang="en-US" dirty="0"/>
          </a:p>
        </p:txBody>
      </p:sp>
      <p:sp>
        <p:nvSpPr>
          <p:cNvPr id="5" name="フッター プレースホルダー 4"/>
          <p:cNvSpPr>
            <a:spLocks noGrp="1"/>
          </p:cNvSpPr>
          <p:nvPr>
            <p:ph type="ftr" sz="quarter" idx="3"/>
          </p:nvPr>
        </p:nvSpPr>
        <p:spPr>
          <a:xfrm>
            <a:off x="3384579" y="6356413"/>
            <a:ext cx="3136900" cy="365125"/>
          </a:xfrm>
          <a:prstGeom prst="rect">
            <a:avLst/>
          </a:prstGeom>
        </p:spPr>
        <p:txBody>
          <a:bodyPr vert="horz" lIns="91375" tIns="45688" rIns="91375" bIns="45688" rtlCol="0" anchor="ctr"/>
          <a:lstStyle>
            <a:lvl1pPr algn="ctr" fontAlgn="auto">
              <a:spcBef>
                <a:spcPts val="0"/>
              </a:spcBef>
              <a:spcAft>
                <a:spcPts val="0"/>
              </a:spcAft>
              <a:defRPr sz="1200">
                <a:solidFill>
                  <a:prstClr val="black">
                    <a:tint val="75000"/>
                  </a:prstClr>
                </a:solidFill>
                <a:latin typeface="Calibri"/>
                <a:ea typeface="ＭＳ Ｐゴシック"/>
              </a:defRPr>
            </a:lvl1pPr>
          </a:lstStyle>
          <a:p>
            <a:pPr defTabSz="914235">
              <a:defRPr/>
            </a:pPr>
            <a:endParaRPr lang="ja-JP" altLang="en-US" dirty="0"/>
          </a:p>
        </p:txBody>
      </p:sp>
      <p:sp>
        <p:nvSpPr>
          <p:cNvPr id="6" name="スライド番号プレースホルダー 5"/>
          <p:cNvSpPr>
            <a:spLocks noGrp="1"/>
          </p:cNvSpPr>
          <p:nvPr>
            <p:ph type="sldNum" sz="quarter" idx="4"/>
          </p:nvPr>
        </p:nvSpPr>
        <p:spPr>
          <a:xfrm>
            <a:off x="7099301" y="6356413"/>
            <a:ext cx="2311400" cy="365125"/>
          </a:xfrm>
          <a:prstGeom prst="rect">
            <a:avLst/>
          </a:prstGeom>
        </p:spPr>
        <p:txBody>
          <a:bodyPr vert="horz" lIns="91375" tIns="45688" rIns="91375" bIns="45688" rtlCol="0" anchor="ctr"/>
          <a:lstStyle>
            <a:lvl1pPr algn="r" fontAlgn="auto">
              <a:spcBef>
                <a:spcPts val="0"/>
              </a:spcBef>
              <a:spcAft>
                <a:spcPts val="0"/>
              </a:spcAft>
              <a:defRPr sz="1200" smtClean="0">
                <a:solidFill>
                  <a:prstClr val="black">
                    <a:tint val="75000"/>
                  </a:prstClr>
                </a:solidFill>
                <a:latin typeface="Calibri"/>
                <a:ea typeface="ＭＳ Ｐゴシック"/>
              </a:defRPr>
            </a:lvl1pPr>
          </a:lstStyle>
          <a:p>
            <a:pPr defTabSz="914235">
              <a:defRPr/>
            </a:pPr>
            <a:fld id="{DEF577B8-F4DE-4CB2-9A09-707C722FB901}" type="slidenum">
              <a:rPr lang="ja-JP" altLang="en-US"/>
              <a:pPr defTabSz="914235">
                <a:defRPr/>
              </a:pPr>
              <a:t>‹#›</a:t>
            </a:fld>
            <a:endParaRPr lang="ja-JP" altLang="en-US" dirty="0"/>
          </a:p>
        </p:txBody>
      </p:sp>
    </p:spTree>
    <p:extLst>
      <p:ext uri="{BB962C8B-B14F-4D97-AF65-F5344CB8AC3E}">
        <p14:creationId xmlns:p14="http://schemas.microsoft.com/office/powerpoint/2010/main" val="3726927680"/>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Lst>
  <p:hf hdr="0" ftr="0" dt="0"/>
  <p:txStyles>
    <p:titleStyle>
      <a:lvl1pPr algn="ctr" defTabSz="912648" rtl="0" fontAlgn="base">
        <a:spcBef>
          <a:spcPct val="0"/>
        </a:spcBef>
        <a:spcAft>
          <a:spcPct val="0"/>
        </a:spcAft>
        <a:defRPr kumimoji="1" sz="4400" kern="1200">
          <a:solidFill>
            <a:schemeClr val="tx1"/>
          </a:solidFill>
          <a:latin typeface="+mj-lt"/>
          <a:ea typeface="+mj-ea"/>
          <a:cs typeface="+mj-cs"/>
        </a:defRPr>
      </a:lvl1pPr>
      <a:lvl2pPr algn="ctr" defTabSz="912648" rtl="0" fontAlgn="base">
        <a:spcBef>
          <a:spcPct val="0"/>
        </a:spcBef>
        <a:spcAft>
          <a:spcPct val="0"/>
        </a:spcAft>
        <a:defRPr kumimoji="1" sz="4400">
          <a:solidFill>
            <a:schemeClr val="tx1"/>
          </a:solidFill>
          <a:latin typeface="Calibri" pitchFamily="34" charset="0"/>
          <a:ea typeface="ＭＳ Ｐゴシック" charset="-128"/>
        </a:defRPr>
      </a:lvl2pPr>
      <a:lvl3pPr algn="ctr" defTabSz="912648" rtl="0" fontAlgn="base">
        <a:spcBef>
          <a:spcPct val="0"/>
        </a:spcBef>
        <a:spcAft>
          <a:spcPct val="0"/>
        </a:spcAft>
        <a:defRPr kumimoji="1" sz="4400">
          <a:solidFill>
            <a:schemeClr val="tx1"/>
          </a:solidFill>
          <a:latin typeface="Calibri" pitchFamily="34" charset="0"/>
          <a:ea typeface="ＭＳ Ｐゴシック" charset="-128"/>
        </a:defRPr>
      </a:lvl3pPr>
      <a:lvl4pPr algn="ctr" defTabSz="912648" rtl="0" fontAlgn="base">
        <a:spcBef>
          <a:spcPct val="0"/>
        </a:spcBef>
        <a:spcAft>
          <a:spcPct val="0"/>
        </a:spcAft>
        <a:defRPr kumimoji="1" sz="4400">
          <a:solidFill>
            <a:schemeClr val="tx1"/>
          </a:solidFill>
          <a:latin typeface="Calibri" pitchFamily="34" charset="0"/>
          <a:ea typeface="ＭＳ Ｐゴシック" charset="-128"/>
        </a:defRPr>
      </a:lvl4pPr>
      <a:lvl5pPr algn="ctr" defTabSz="912648" rtl="0" fontAlgn="base">
        <a:spcBef>
          <a:spcPct val="0"/>
        </a:spcBef>
        <a:spcAft>
          <a:spcPct val="0"/>
        </a:spcAft>
        <a:defRPr kumimoji="1" sz="4400">
          <a:solidFill>
            <a:schemeClr val="tx1"/>
          </a:solidFill>
          <a:latin typeface="Calibri" pitchFamily="34" charset="0"/>
          <a:ea typeface="ＭＳ Ｐゴシック" charset="-128"/>
        </a:defRPr>
      </a:lvl5pPr>
      <a:lvl6pPr marL="457117" algn="ctr" defTabSz="912648" rtl="0" fontAlgn="base">
        <a:spcBef>
          <a:spcPct val="0"/>
        </a:spcBef>
        <a:spcAft>
          <a:spcPct val="0"/>
        </a:spcAft>
        <a:defRPr kumimoji="1" sz="4400">
          <a:solidFill>
            <a:schemeClr val="tx1"/>
          </a:solidFill>
          <a:latin typeface="Calibri" pitchFamily="34" charset="0"/>
          <a:ea typeface="ＭＳ Ｐゴシック" charset="-128"/>
        </a:defRPr>
      </a:lvl6pPr>
      <a:lvl7pPr marL="914235" algn="ctr" defTabSz="912648" rtl="0" fontAlgn="base">
        <a:spcBef>
          <a:spcPct val="0"/>
        </a:spcBef>
        <a:spcAft>
          <a:spcPct val="0"/>
        </a:spcAft>
        <a:defRPr kumimoji="1" sz="4400">
          <a:solidFill>
            <a:schemeClr val="tx1"/>
          </a:solidFill>
          <a:latin typeface="Calibri" pitchFamily="34" charset="0"/>
          <a:ea typeface="ＭＳ Ｐゴシック" charset="-128"/>
        </a:defRPr>
      </a:lvl7pPr>
      <a:lvl8pPr marL="1371353" algn="ctr" defTabSz="912648" rtl="0" fontAlgn="base">
        <a:spcBef>
          <a:spcPct val="0"/>
        </a:spcBef>
        <a:spcAft>
          <a:spcPct val="0"/>
        </a:spcAft>
        <a:defRPr kumimoji="1" sz="4400">
          <a:solidFill>
            <a:schemeClr val="tx1"/>
          </a:solidFill>
          <a:latin typeface="Calibri" pitchFamily="34" charset="0"/>
          <a:ea typeface="ＭＳ Ｐゴシック" charset="-128"/>
        </a:defRPr>
      </a:lvl8pPr>
      <a:lvl9pPr marL="1828470" algn="ctr" defTabSz="912648"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1252" indent="-341252" algn="l" defTabSz="912648" rtl="0" fontAlgn="base">
        <a:spcBef>
          <a:spcPct val="20000"/>
        </a:spcBef>
        <a:spcAft>
          <a:spcPct val="0"/>
        </a:spcAft>
        <a:buFont typeface="Arial" charset="0"/>
        <a:buChar char="•"/>
        <a:defRPr kumimoji="1" sz="3200" kern="1200">
          <a:solidFill>
            <a:schemeClr val="tx1"/>
          </a:solidFill>
          <a:latin typeface="+mn-lt"/>
          <a:ea typeface="+mn-ea"/>
          <a:cs typeface="+mn-cs"/>
        </a:defRPr>
      </a:lvl1pPr>
      <a:lvl2pPr marL="741229" indent="-284112" algn="l" defTabSz="912648"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1207" indent="-226972" algn="l" defTabSz="912648"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598325" indent="-226972" algn="l" defTabSz="912648"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5442" indent="-226972" algn="l" defTabSz="912648"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2860"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743"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6627"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3511" indent="-228443" algn="l" defTabSz="91376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767" rtl="0" eaLnBrk="1" latinLnBrk="0" hangingPunct="1">
        <a:defRPr kumimoji="1" sz="1800" kern="1200">
          <a:solidFill>
            <a:schemeClr val="tx1"/>
          </a:solidFill>
          <a:latin typeface="+mn-lt"/>
          <a:ea typeface="+mn-ea"/>
          <a:cs typeface="+mn-cs"/>
        </a:defRPr>
      </a:lvl1pPr>
      <a:lvl2pPr marL="456884" algn="l" defTabSz="913767" rtl="0" eaLnBrk="1" latinLnBrk="0" hangingPunct="1">
        <a:defRPr kumimoji="1" sz="1800" kern="1200">
          <a:solidFill>
            <a:schemeClr val="tx1"/>
          </a:solidFill>
          <a:latin typeface="+mn-lt"/>
          <a:ea typeface="+mn-ea"/>
          <a:cs typeface="+mn-cs"/>
        </a:defRPr>
      </a:lvl2pPr>
      <a:lvl3pPr marL="913767" algn="l" defTabSz="913767" rtl="0" eaLnBrk="1" latinLnBrk="0" hangingPunct="1">
        <a:defRPr kumimoji="1" sz="1800" kern="1200">
          <a:solidFill>
            <a:schemeClr val="tx1"/>
          </a:solidFill>
          <a:latin typeface="+mn-lt"/>
          <a:ea typeface="+mn-ea"/>
          <a:cs typeface="+mn-cs"/>
        </a:defRPr>
      </a:lvl3pPr>
      <a:lvl4pPr marL="1370652" algn="l" defTabSz="913767" rtl="0" eaLnBrk="1" latinLnBrk="0" hangingPunct="1">
        <a:defRPr kumimoji="1" sz="1800" kern="1200">
          <a:solidFill>
            <a:schemeClr val="tx1"/>
          </a:solidFill>
          <a:latin typeface="+mn-lt"/>
          <a:ea typeface="+mn-ea"/>
          <a:cs typeface="+mn-cs"/>
        </a:defRPr>
      </a:lvl4pPr>
      <a:lvl5pPr marL="1827535" algn="l" defTabSz="913767" rtl="0" eaLnBrk="1" latinLnBrk="0" hangingPunct="1">
        <a:defRPr kumimoji="1" sz="1800" kern="1200">
          <a:solidFill>
            <a:schemeClr val="tx1"/>
          </a:solidFill>
          <a:latin typeface="+mn-lt"/>
          <a:ea typeface="+mn-ea"/>
          <a:cs typeface="+mn-cs"/>
        </a:defRPr>
      </a:lvl5pPr>
      <a:lvl6pPr marL="2284418" algn="l" defTabSz="913767" rtl="0" eaLnBrk="1" latinLnBrk="0" hangingPunct="1">
        <a:defRPr kumimoji="1" sz="1800" kern="1200">
          <a:solidFill>
            <a:schemeClr val="tx1"/>
          </a:solidFill>
          <a:latin typeface="+mn-lt"/>
          <a:ea typeface="+mn-ea"/>
          <a:cs typeface="+mn-cs"/>
        </a:defRPr>
      </a:lvl6pPr>
      <a:lvl7pPr marL="2741302" algn="l" defTabSz="913767" rtl="0" eaLnBrk="1" latinLnBrk="0" hangingPunct="1">
        <a:defRPr kumimoji="1" sz="1800" kern="1200">
          <a:solidFill>
            <a:schemeClr val="tx1"/>
          </a:solidFill>
          <a:latin typeface="+mn-lt"/>
          <a:ea typeface="+mn-ea"/>
          <a:cs typeface="+mn-cs"/>
        </a:defRPr>
      </a:lvl7pPr>
      <a:lvl8pPr marL="3198187" algn="l" defTabSz="913767" rtl="0" eaLnBrk="1" latinLnBrk="0" hangingPunct="1">
        <a:defRPr kumimoji="1" sz="1800" kern="1200">
          <a:solidFill>
            <a:schemeClr val="tx1"/>
          </a:solidFill>
          <a:latin typeface="+mn-lt"/>
          <a:ea typeface="+mn-ea"/>
          <a:cs typeface="+mn-cs"/>
        </a:defRPr>
      </a:lvl8pPr>
      <a:lvl9pPr marL="3655068" algn="l" defTabSz="913767"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1" y="274639"/>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1" y="1600204"/>
            <a:ext cx="89154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95299" y="6356418"/>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81629AA-CAB7-4F6B-AF1B-D31470ADEF18}" type="datetime1">
              <a:rPr lang="ja-JP" altLang="en-US" smtClean="0">
                <a:solidFill>
                  <a:prstClr val="black">
                    <a:tint val="75000"/>
                  </a:prstClr>
                </a:solidFill>
              </a:rPr>
              <a:pPr defTabSz="914400"/>
              <a:t>2015/1/30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88" y="6356418"/>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Tree>
    <p:extLst>
      <p:ext uri="{BB962C8B-B14F-4D97-AF65-F5344CB8AC3E}">
        <p14:creationId xmlns:p14="http://schemas.microsoft.com/office/powerpoint/2010/main" val="1863035886"/>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FFC000"/>
        </a:buClr>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B050"/>
        </a:buClr>
        <a:buFont typeface="Wingdings" panose="05000000000000000000" pitchFamily="2" charset="2"/>
        <a:buChar char="l"/>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1" y="274639"/>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1" y="1600206"/>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299" y="635721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38E6033-69A6-49BA-89D6-2ABB1C91EA4E}" type="datetimeFigureOut">
              <a:rPr lang="ja-JP" altLang="en-US" smtClean="0">
                <a:solidFill>
                  <a:prstClr val="black">
                    <a:tint val="75000"/>
                  </a:prstClr>
                </a:solidFill>
              </a:rPr>
              <a:pPr defTabSz="914400"/>
              <a:t>2015/1/30</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986" y="635721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99301" y="635721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A239737-3748-43CC-8701-8AFCE552633B}" type="slidenum">
              <a:rPr lang="ja-JP" altLang="en-US" smtClean="0">
                <a:solidFill>
                  <a:prstClr val="black">
                    <a:tint val="75000"/>
                  </a:prstClr>
                </a:solidFill>
              </a:rPr>
              <a:pPr defTabSz="914400"/>
              <a:t>‹#›</a:t>
            </a:fld>
            <a:endParaRPr lang="ja-JP" altLang="en-US">
              <a:solidFill>
                <a:prstClr val="black">
                  <a:tint val="75000"/>
                </a:prstClr>
              </a:solidFill>
            </a:endParaRPr>
          </a:p>
        </p:txBody>
      </p:sp>
    </p:spTree>
    <p:extLst>
      <p:ext uri="{BB962C8B-B14F-4D97-AF65-F5344CB8AC3E}">
        <p14:creationId xmlns:p14="http://schemas.microsoft.com/office/powerpoint/2010/main" val="2844719505"/>
      </p:ext>
    </p:extLst>
  </p:cSld>
  <p:clrMap bg1="lt1" tx1="dk1" bg2="lt2" tx2="dk2" accent1="accent1" accent2="accent2" accent3="accent3" accent4="accent4" accent5="accent5" accent6="accent6" hlink="hlink" folHlink="folHlink"/>
  <p:sldLayoutIdLst>
    <p:sldLayoutId id="2147484726" r:id="rId1"/>
    <p:sldLayoutId id="2147484727" r:id="rId2"/>
    <p:sldLayoutId id="2147484728" r:id="rId3"/>
    <p:sldLayoutId id="2147484729" r:id="rId4"/>
    <p:sldLayoutId id="2147484730" r:id="rId5"/>
    <p:sldLayoutId id="2147484731" r:id="rId6"/>
    <p:sldLayoutId id="2147484732" r:id="rId7"/>
    <p:sldLayoutId id="2147484733" r:id="rId8"/>
    <p:sldLayoutId id="2147484734" r:id="rId9"/>
    <p:sldLayoutId id="2147484735" r:id="rId10"/>
    <p:sldLayoutId id="2147484736"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3.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42.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microsoft.com/office/2007/relationships/hdphoto" Target="../media/hdphoto7.wdp"/><Relationship Id="rId5" Type="http://schemas.openxmlformats.org/officeDocument/2006/relationships/image" Target="../media/image46.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2.xml"/><Relationship Id="rId5" Type="http://schemas.openxmlformats.org/officeDocument/2006/relationships/image" Target="../media/image4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emf"/><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67674" y="1867716"/>
            <a:ext cx="5760000" cy="1323255"/>
          </a:xfrm>
          <a:prstGeom prst="rect">
            <a:avLst/>
          </a:prstGeom>
          <a:noFill/>
        </p:spPr>
        <p:txBody>
          <a:bodyPr wrap="square" lIns="91239" tIns="45629" rIns="91239" bIns="45629" rtlCol="0">
            <a:spAutoFit/>
          </a:bodyPr>
          <a:lstStyle/>
          <a:p>
            <a:pPr algn="dist"/>
            <a:r>
              <a:rPr lang="ja-JP" altLang="en-US" sz="4000" dirty="0" smtClean="0">
                <a:solidFill>
                  <a:prstClr val="black"/>
                </a:solidFill>
                <a:latin typeface="HGP創英角ｺﾞｼｯｸUB" pitchFamily="50" charset="-128"/>
                <a:ea typeface="HGP創英角ｺﾞｼｯｸUB" pitchFamily="50" charset="-128"/>
              </a:rPr>
              <a:t>ＩＣＴ新事業創出推進会議</a:t>
            </a:r>
            <a:endParaRPr lang="en-US" altLang="ja-JP" sz="4000" dirty="0" smtClean="0">
              <a:solidFill>
                <a:prstClr val="black"/>
              </a:solidFill>
              <a:latin typeface="HGP創英角ｺﾞｼｯｸUB" pitchFamily="50" charset="-128"/>
              <a:ea typeface="HGP創英角ｺﾞｼｯｸUB" pitchFamily="50" charset="-128"/>
            </a:endParaRPr>
          </a:p>
          <a:p>
            <a:pPr algn="dist"/>
            <a:r>
              <a:rPr lang="ja-JP" altLang="en-US" sz="4000" dirty="0" smtClean="0">
                <a:solidFill>
                  <a:prstClr val="black"/>
                </a:solidFill>
                <a:latin typeface="HGP創英角ｺﾞｼｯｸUB" pitchFamily="50" charset="-128"/>
                <a:ea typeface="HGP創英角ｺﾞｼｯｸUB" pitchFamily="50" charset="-128"/>
              </a:rPr>
              <a:t>報告書概要</a:t>
            </a:r>
            <a:endParaRPr lang="en-US" altLang="ja-JP" sz="4000" dirty="0">
              <a:solidFill>
                <a:prstClr val="black"/>
              </a:solidFill>
              <a:latin typeface="HGP創英角ｺﾞｼｯｸUB" pitchFamily="50" charset="-128"/>
              <a:ea typeface="HGP創英角ｺﾞｼｯｸUB" pitchFamily="50" charset="-128"/>
            </a:endParaRPr>
          </a:p>
        </p:txBody>
      </p:sp>
      <p:sp>
        <p:nvSpPr>
          <p:cNvPr id="8" name="テキスト ボックス 7"/>
          <p:cNvSpPr txBox="1"/>
          <p:nvPr/>
        </p:nvSpPr>
        <p:spPr>
          <a:xfrm>
            <a:off x="3517901" y="5089009"/>
            <a:ext cx="2892424" cy="511673"/>
          </a:xfrm>
          <a:prstGeom prst="rect">
            <a:avLst/>
          </a:prstGeom>
          <a:noFill/>
        </p:spPr>
        <p:txBody>
          <a:bodyPr wrap="square" lIns="91239" tIns="45629" rIns="91239" bIns="45629" rtlCol="0">
            <a:spAutoFit/>
          </a:bodyPr>
          <a:lstStyle/>
          <a:p>
            <a:pPr algn="dist"/>
            <a:r>
              <a:rPr lang="ja-JP" altLang="en-US" sz="2700" dirty="0">
                <a:solidFill>
                  <a:prstClr val="black"/>
                </a:solidFill>
                <a:latin typeface="HGP創英角ｺﾞｼｯｸUB" pitchFamily="50" charset="-128"/>
                <a:ea typeface="HGP創英角ｺﾞｼｯｸUB" pitchFamily="50" charset="-128"/>
              </a:rPr>
              <a:t>平成</a:t>
            </a:r>
            <a:r>
              <a:rPr lang="ja-JP" altLang="en-US" sz="2700" dirty="0" smtClean="0">
                <a:solidFill>
                  <a:prstClr val="black"/>
                </a:solidFill>
                <a:latin typeface="HGP創英角ｺﾞｼｯｸUB" pitchFamily="50" charset="-128"/>
                <a:ea typeface="HGP創英角ｺﾞｼｯｸUB" pitchFamily="50" charset="-128"/>
              </a:rPr>
              <a:t>２６年８月</a:t>
            </a:r>
            <a:endParaRPr lang="en-US" altLang="ja-JP" sz="2700" dirty="0">
              <a:solidFill>
                <a:prstClr val="black"/>
              </a:solidFill>
              <a:latin typeface="HGP創英角ｺﾞｼｯｸUB" pitchFamily="50" charset="-128"/>
              <a:ea typeface="HGP創英角ｺﾞｼｯｸUB" pitchFamily="50" charset="-128"/>
            </a:endParaRPr>
          </a:p>
        </p:txBody>
      </p:sp>
      <p:sp>
        <p:nvSpPr>
          <p:cNvPr id="2" name="テキスト ボックス 1"/>
          <p:cNvSpPr txBox="1"/>
          <p:nvPr/>
        </p:nvSpPr>
        <p:spPr>
          <a:xfrm>
            <a:off x="81332" y="3473901"/>
            <a:ext cx="9748468" cy="461665"/>
          </a:xfrm>
          <a:prstGeom prst="rect">
            <a:avLst/>
          </a:prstGeom>
          <a:noFill/>
        </p:spPr>
        <p:txBody>
          <a:bodyPr wrap="square" rtlCol="0">
            <a:spAutoFit/>
          </a:bodyPr>
          <a:lstStyle/>
          <a:p>
            <a:pPr algn="ctr"/>
            <a:r>
              <a:rPr lang="ja-JP" altLang="en-US" sz="2400" dirty="0">
                <a:solidFill>
                  <a:prstClr val="black"/>
                </a:solidFill>
                <a:latin typeface="HGP明朝E" pitchFamily="18" charset="-128"/>
                <a:ea typeface="HGP明朝E" pitchFamily="18" charset="-128"/>
              </a:rPr>
              <a:t>－</a:t>
            </a:r>
            <a:r>
              <a:rPr lang="ja-JP" altLang="ja-JP" sz="2400" dirty="0" smtClean="0">
                <a:solidFill>
                  <a:prstClr val="black"/>
                </a:solidFill>
                <a:latin typeface="HGP明朝E" pitchFamily="18" charset="-128"/>
                <a:ea typeface="HGP明朝E" pitchFamily="18" charset="-128"/>
              </a:rPr>
              <a:t>データ</a:t>
            </a:r>
            <a:r>
              <a:rPr lang="en-US" altLang="ja-JP" sz="2400" dirty="0" smtClean="0">
                <a:solidFill>
                  <a:prstClr val="black"/>
                </a:solidFill>
                <a:latin typeface="HGP明朝E" pitchFamily="18" charset="-128"/>
                <a:ea typeface="HGP明朝E" pitchFamily="18" charset="-128"/>
              </a:rPr>
              <a:t>×</a:t>
            </a:r>
            <a:r>
              <a:rPr lang="ja-JP" altLang="en-US" sz="2400" dirty="0" smtClean="0">
                <a:solidFill>
                  <a:prstClr val="black"/>
                </a:solidFill>
                <a:latin typeface="HGP明朝E" pitchFamily="18" charset="-128"/>
                <a:ea typeface="HGP明朝E" pitchFamily="18" charset="-128"/>
              </a:rPr>
              <a:t>新技術</a:t>
            </a:r>
            <a:r>
              <a:rPr lang="en-US" altLang="ja-JP" sz="2400" dirty="0" smtClean="0">
                <a:solidFill>
                  <a:prstClr val="black"/>
                </a:solidFill>
                <a:latin typeface="HGP明朝E" pitchFamily="18" charset="-128"/>
                <a:ea typeface="HGP明朝E" pitchFamily="18" charset="-128"/>
              </a:rPr>
              <a:t>×</a:t>
            </a:r>
            <a:r>
              <a:rPr lang="ja-JP" altLang="en-US" sz="2400" dirty="0" smtClean="0">
                <a:solidFill>
                  <a:prstClr val="black"/>
                </a:solidFill>
                <a:latin typeface="HGP明朝E" pitchFamily="18" charset="-128"/>
                <a:ea typeface="HGP明朝E" pitchFamily="18" charset="-128"/>
              </a:rPr>
              <a:t>ＮＷ・アプリケーションによる新事業の創出－</a:t>
            </a:r>
            <a:endParaRPr lang="ja-JP" altLang="en-US" sz="2400" dirty="0">
              <a:solidFill>
                <a:prstClr val="black"/>
              </a:solidFill>
              <a:latin typeface="HGP明朝E" pitchFamily="18" charset="-128"/>
              <a:ea typeface="HGP明朝E" pitchFamily="18" charset="-128"/>
            </a:endParaRPr>
          </a:p>
        </p:txBody>
      </p:sp>
      <p:cxnSp>
        <p:nvCxnSpPr>
          <p:cNvPr id="6" name="直線コネクタ 5"/>
          <p:cNvCxnSpPr/>
          <p:nvPr/>
        </p:nvCxnSpPr>
        <p:spPr>
          <a:xfrm>
            <a:off x="1517" y="3421564"/>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8866062" y="185420"/>
            <a:ext cx="723275" cy="307777"/>
          </a:xfrm>
          <a:prstGeom prst="rect">
            <a:avLst/>
          </a:prstGeom>
          <a:noFill/>
        </p:spPr>
        <p:txBody>
          <a:bodyPr wrap="none" rtlCol="0">
            <a:spAutoFit/>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資料１</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698185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9</a:t>
            </a:fld>
            <a:endParaRPr lang="ja-JP" altLang="en-US" sz="1500" dirty="0">
              <a:solidFill>
                <a:srgbClr val="F79646"/>
              </a:solidFill>
              <a:latin typeface="Impact" pitchFamily="34" charset="0"/>
            </a:endParaRPr>
          </a:p>
        </p:txBody>
      </p:sp>
      <p:sp>
        <p:nvSpPr>
          <p:cNvPr id="113" name="角丸四角形 112"/>
          <p:cNvSpPr/>
          <p:nvPr/>
        </p:nvSpPr>
        <p:spPr>
          <a:xfrm>
            <a:off x="220676" y="718525"/>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213789" y="556525"/>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ハードウェアの進化</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7" name="正方形/長方形 6"/>
          <p:cNvSpPr/>
          <p:nvPr/>
        </p:nvSpPr>
        <p:spPr>
          <a:xfrm>
            <a:off x="1272327" y="345136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第３回ＩＣＴ新事業創出推進会議木谷構成員配布資料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a:solidFill>
                  <a:prstClr val="black"/>
                </a:solidFill>
                <a:latin typeface="ＭＳ Ｐゴシック"/>
              </a:rPr>
              <a:t>13</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91" name="角丸四角形 90"/>
          <p:cNvSpPr/>
          <p:nvPr/>
        </p:nvSpPr>
        <p:spPr>
          <a:xfrm>
            <a:off x="5072694" y="718525"/>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演算速度の向上</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18867" y="3878566"/>
            <a:ext cx="458414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11980" y="3716566"/>
            <a:ext cx="1980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通信ネットワークの高度化</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41" name="正方形/長方形 40"/>
          <p:cNvSpPr/>
          <p:nvPr/>
        </p:nvSpPr>
        <p:spPr>
          <a:xfrm>
            <a:off x="1264965" y="6641000"/>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第６回ＩＣＴ新事業創出推進会議</a:t>
            </a:r>
            <a:r>
              <a:rPr lang="ja-JP" altLang="en-US" sz="800" dirty="0">
                <a:solidFill>
                  <a:prstClr val="black"/>
                </a:solidFill>
                <a:latin typeface="ＭＳ Ｐゴシック"/>
              </a:rPr>
              <a:t>髙橋</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a:t>
            </a:r>
            <a:r>
              <a:rPr lang="en-US" altLang="ja-JP" sz="800" dirty="0">
                <a:solidFill>
                  <a:prstClr val="black"/>
                </a:solidFill>
                <a:latin typeface="ＭＳ Ｐゴシック"/>
              </a:rPr>
              <a:t>31</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0" name="正方形/長方形 29"/>
          <p:cNvSpPr/>
          <p:nvPr/>
        </p:nvSpPr>
        <p:spPr>
          <a:xfrm>
            <a:off x="335666" y="875104"/>
            <a:ext cx="4587960"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・ＣＰＵ、ストレージ、ネットワーク（通信速度）は指数関数的に進化。</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2" name="正方形/長方形 31"/>
          <p:cNvSpPr/>
          <p:nvPr/>
        </p:nvSpPr>
        <p:spPr>
          <a:xfrm>
            <a:off x="426273" y="4000871"/>
            <a:ext cx="4376739"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・加速度的に大容量化するトラフィックのニーズを背景に、それを支える</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移動通信システムやバックボーン通信技術も高度化が進展。</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8" name="正方形/長方形 37"/>
          <p:cNvSpPr/>
          <p:nvPr/>
        </p:nvSpPr>
        <p:spPr>
          <a:xfrm>
            <a:off x="5149814" y="905171"/>
            <a:ext cx="4407328"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2025</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年に、スーパーコンピュータで</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人間の脳のシミュレーションが可能</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517827" y="1106986"/>
            <a:ext cx="4109291" cy="2344381"/>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75" y="1172788"/>
            <a:ext cx="4107042" cy="214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687" y="3271810"/>
            <a:ext cx="4107109" cy="14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正方形/長方形 38"/>
          <p:cNvSpPr/>
          <p:nvPr/>
        </p:nvSpPr>
        <p:spPr>
          <a:xfrm>
            <a:off x="5310121" y="1129021"/>
            <a:ext cx="4109291" cy="236060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0039" y="1143573"/>
            <a:ext cx="4203485" cy="2221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9828" y="3272823"/>
            <a:ext cx="3534706" cy="24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正方形/長方形 42"/>
          <p:cNvSpPr/>
          <p:nvPr/>
        </p:nvSpPr>
        <p:spPr>
          <a:xfrm>
            <a:off x="6160018" y="345136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第３回ＩＣＴ新事業創出推進会議木谷構成員配布資料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a:solidFill>
                  <a:prstClr val="black"/>
                </a:solidFill>
                <a:latin typeface="ＭＳ Ｐゴシック"/>
              </a:rPr>
              <a:t>13</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4" name="角丸四角形 33"/>
          <p:cNvSpPr/>
          <p:nvPr/>
        </p:nvSpPr>
        <p:spPr>
          <a:xfrm>
            <a:off x="70907" y="79137"/>
            <a:ext cx="144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技術トレンド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35" name="正方形/長方形 34"/>
          <p:cNvSpPr/>
          <p:nvPr/>
        </p:nvSpPr>
        <p:spPr>
          <a:xfrm>
            <a:off x="460615" y="4401211"/>
            <a:ext cx="4176000" cy="23040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62" y="4445986"/>
            <a:ext cx="3832527" cy="2295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正方形/長方形 27"/>
          <p:cNvSpPr/>
          <p:nvPr/>
        </p:nvSpPr>
        <p:spPr>
          <a:xfrm>
            <a:off x="1320545" y="-27523"/>
            <a:ext cx="833024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100" dirty="0" smtClean="0">
                <a:solidFill>
                  <a:prstClr val="black"/>
                </a:solidFill>
                <a:latin typeface="HGP創英角ｺﾞｼｯｸUB" pitchFamily="50" charset="-128"/>
                <a:ea typeface="HGP創英角ｺﾞｼｯｸUB" pitchFamily="50" charset="-128"/>
              </a:rPr>
              <a:t>（参考）進化</a:t>
            </a:r>
            <a:r>
              <a:rPr lang="ja-JP" altLang="en-US" sz="2100" dirty="0">
                <a:solidFill>
                  <a:prstClr val="black"/>
                </a:solidFill>
                <a:latin typeface="HGP創英角ｺﾞｼｯｸUB" pitchFamily="50" charset="-128"/>
                <a:ea typeface="HGP創英角ｺﾞｼｯｸUB" pitchFamily="50" charset="-128"/>
              </a:rPr>
              <a:t>を続けるテクノロジー</a:t>
            </a:r>
            <a:r>
              <a:rPr lang="ja-JP" altLang="en-US" sz="2100" dirty="0" smtClean="0">
                <a:solidFill>
                  <a:prstClr val="black"/>
                </a:solidFill>
                <a:latin typeface="HGP創英角ｺﾞｼｯｸUB" pitchFamily="50" charset="-128"/>
                <a:ea typeface="HGP創英角ｺﾞｼｯｸUB" pitchFamily="50" charset="-128"/>
              </a:rPr>
              <a:t>は今後</a:t>
            </a:r>
            <a:r>
              <a:rPr lang="ja-JP" altLang="en-US" sz="2100" dirty="0">
                <a:solidFill>
                  <a:prstClr val="black"/>
                </a:solidFill>
                <a:latin typeface="HGP創英角ｺﾞｼｯｸUB" pitchFamily="50" charset="-128"/>
                <a:ea typeface="HGP創英角ｺﾞｼｯｸUB" pitchFamily="50" charset="-128"/>
              </a:rPr>
              <a:t>さらにどう変わっていく</a:t>
            </a:r>
            <a:r>
              <a:rPr lang="ja-JP" altLang="en-US" sz="2100" dirty="0" smtClean="0">
                <a:solidFill>
                  <a:prstClr val="black"/>
                </a:solidFill>
                <a:latin typeface="HGP創英角ｺﾞｼｯｸUB" pitchFamily="50" charset="-128"/>
                <a:ea typeface="HGP創英角ｺﾞｼｯｸUB" pitchFamily="50" charset="-128"/>
              </a:rPr>
              <a:t>か？</a:t>
            </a:r>
            <a:r>
              <a:rPr lang="ja-JP" altLang="en-US" sz="2100" dirty="0">
                <a:solidFill>
                  <a:prstClr val="black"/>
                </a:solidFill>
                <a:latin typeface="HGP創英角ｺﾞｼｯｸUB" pitchFamily="50" charset="-128"/>
                <a:ea typeface="HGP創英角ｺﾞｼｯｸUB" pitchFamily="50" charset="-128"/>
              </a:rPr>
              <a:t>②</a:t>
            </a:r>
            <a:endParaRPr lang="ja-JP" altLang="en-US" sz="2100" dirty="0">
              <a:solidFill>
                <a:prstClr val="black"/>
              </a:solidFill>
              <a:latin typeface="HGPｺﾞｼｯｸE" pitchFamily="50" charset="-128"/>
              <a:ea typeface="HGPｺﾞｼｯｸE" pitchFamily="50" charset="-128"/>
            </a:endParaRPr>
          </a:p>
        </p:txBody>
      </p:sp>
      <p:sp>
        <p:nvSpPr>
          <p:cNvPr id="29" name="角丸四角形 28"/>
          <p:cNvSpPr/>
          <p:nvPr/>
        </p:nvSpPr>
        <p:spPr>
          <a:xfrm>
            <a:off x="5079581" y="3878566"/>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31" name="角丸四角形 30"/>
          <p:cNvSpPr/>
          <p:nvPr/>
        </p:nvSpPr>
        <p:spPr>
          <a:xfrm>
            <a:off x="5072694" y="3716566"/>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ウェアラブルの隆盛</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pic>
        <p:nvPicPr>
          <p:cNvPr id="33" name="Picture 2" descr="D:\user\009080\Desktop\1389146737-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9618" y="4443508"/>
            <a:ext cx="4145280" cy="2331720"/>
          </a:xfrm>
          <a:prstGeom prst="rect">
            <a:avLst/>
          </a:prstGeom>
          <a:noFill/>
          <a:extLst>
            <a:ext uri="{909E8E84-426E-40DD-AFC4-6F175D3DCCD1}">
              <a14:hiddenFill xmlns:a14="http://schemas.microsoft.com/office/drawing/2010/main">
                <a:solidFill>
                  <a:srgbClr val="FFFFFF"/>
                </a:solidFill>
              </a14:hiddenFill>
            </a:ext>
          </a:extLst>
        </p:spPr>
      </p:pic>
      <p:sp>
        <p:nvSpPr>
          <p:cNvPr id="37" name="正方形/長方形 36"/>
          <p:cNvSpPr/>
          <p:nvPr/>
        </p:nvSpPr>
        <p:spPr>
          <a:xfrm>
            <a:off x="7822092" y="6614477"/>
            <a:ext cx="1995798" cy="215429"/>
          </a:xfrm>
          <a:prstGeom prst="rect">
            <a:avLst/>
          </a:prstGeom>
        </p:spPr>
        <p:txBody>
          <a:bodyPr wrap="square" lIns="91426" tIns="45713" rIns="91426" bIns="45713">
            <a:spAutoFit/>
          </a:bodyPr>
          <a:lstStyle/>
          <a:p>
            <a:pPr marL="266656" indent="-266656" defTabSz="914254"/>
            <a:r>
              <a:rPr lang="ja-JP" altLang="en-US" sz="800" spc="-50" dirty="0">
                <a:solidFill>
                  <a:srgbClr val="000000"/>
                </a:solidFill>
                <a:latin typeface="ＭＳ Ｐゴシック"/>
              </a:rPr>
              <a:t>出典</a:t>
            </a:r>
            <a:r>
              <a:rPr lang="ja-JP" altLang="en-US" sz="800" spc="-50" dirty="0" smtClean="0">
                <a:solidFill>
                  <a:srgbClr val="000000"/>
                </a:solidFill>
                <a:latin typeface="ＭＳ Ｐゴシック"/>
              </a:rPr>
              <a:t>：ＭＭ総研ニュースリリース（</a:t>
            </a:r>
            <a:r>
              <a:rPr lang="en-US" altLang="ja-JP" sz="800" spc="-50" dirty="0" smtClean="0">
                <a:solidFill>
                  <a:srgbClr val="000000"/>
                </a:solidFill>
                <a:latin typeface="ＭＳ Ｐゴシック"/>
              </a:rPr>
              <a:t>2014</a:t>
            </a:r>
            <a:r>
              <a:rPr lang="ja-JP" altLang="en-US" sz="800" spc="-50" dirty="0" smtClean="0">
                <a:solidFill>
                  <a:srgbClr val="000000"/>
                </a:solidFill>
                <a:latin typeface="ＭＳ Ｐゴシック"/>
              </a:rPr>
              <a:t>年</a:t>
            </a:r>
            <a:r>
              <a:rPr lang="en-US" altLang="ja-JP" sz="800" spc="-50" dirty="0">
                <a:solidFill>
                  <a:srgbClr val="000000"/>
                </a:solidFill>
                <a:latin typeface="ＭＳ Ｐゴシック"/>
              </a:rPr>
              <a:t>1</a:t>
            </a:r>
            <a:r>
              <a:rPr lang="ja-JP" altLang="en-US" sz="800" spc="-50" dirty="0" smtClean="0">
                <a:solidFill>
                  <a:srgbClr val="000000"/>
                </a:solidFill>
                <a:latin typeface="ＭＳ Ｐゴシック"/>
              </a:rPr>
              <a:t>月</a:t>
            </a:r>
            <a:r>
              <a:rPr lang="ja-JP" altLang="en-US" sz="800" spc="-50" dirty="0">
                <a:solidFill>
                  <a:srgbClr val="000000"/>
                </a:solidFill>
                <a:latin typeface="ＭＳ Ｐゴシック"/>
              </a:rPr>
              <a:t>）</a:t>
            </a:r>
            <a:endParaRPr lang="en-US" altLang="ja-JP" sz="800" dirty="0">
              <a:solidFill>
                <a:prstClr val="black"/>
              </a:solidFill>
              <a:latin typeface="ＭＳ Ｐゴシック"/>
            </a:endParaRPr>
          </a:p>
        </p:txBody>
      </p:sp>
      <p:sp>
        <p:nvSpPr>
          <p:cNvPr id="40" name="テキスト ボックス 39"/>
          <p:cNvSpPr txBox="1"/>
          <p:nvPr/>
        </p:nvSpPr>
        <p:spPr>
          <a:xfrm>
            <a:off x="6292258" y="4435486"/>
            <a:ext cx="2160000" cy="230832"/>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254"/>
            <a:r>
              <a:rPr lang="ja-JP" altLang="en-US" sz="900" dirty="0" smtClean="0">
                <a:solidFill>
                  <a:prstClr val="black"/>
                </a:solidFill>
                <a:latin typeface="HGP創英角ｺﾞｼｯｸUB" panose="020B0900000000000000" pitchFamily="50" charset="-128"/>
                <a:ea typeface="HGP創英角ｺﾞｼｯｸUB" panose="020B0900000000000000" pitchFamily="50" charset="-128"/>
              </a:rPr>
              <a:t>ウェアラブル端末の世界販売台数予測</a:t>
            </a:r>
            <a:endParaRPr lang="en-US" altLang="ja-JP" sz="9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42" name="正方形/長方形 41"/>
          <p:cNvSpPr/>
          <p:nvPr/>
        </p:nvSpPr>
        <p:spPr>
          <a:xfrm>
            <a:off x="5171626" y="4020422"/>
            <a:ext cx="4376739"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a:solidFill>
                  <a:prstClr val="black"/>
                </a:solidFill>
                <a:latin typeface="HGP創英角ｺﾞｼｯｸUB" pitchFamily="50" charset="-128"/>
                <a:ea typeface="HGP創英角ｺﾞｼｯｸUB" pitchFamily="50" charset="-128"/>
              </a:rPr>
              <a:t>拡大するウェアラブル端末市場は、２０２０年度には、全世界で販売台数が１億</a:t>
            </a:r>
            <a:r>
              <a:rPr lang="en-US" altLang="ja-JP" sz="1100" dirty="0">
                <a:solidFill>
                  <a:prstClr val="black"/>
                </a:solidFill>
                <a:latin typeface="HGP創英角ｺﾞｼｯｸUB" pitchFamily="50" charset="-128"/>
                <a:ea typeface="HGP創英角ｺﾞｼｯｸUB" pitchFamily="50" charset="-128"/>
              </a:rPr>
              <a:t>2,000</a:t>
            </a:r>
            <a:r>
              <a:rPr lang="ja-JP" altLang="en-US" sz="1100" dirty="0">
                <a:solidFill>
                  <a:prstClr val="black"/>
                </a:solidFill>
                <a:latin typeface="HGP創英角ｺﾞｼｯｸUB" pitchFamily="50" charset="-128"/>
                <a:ea typeface="HGP創英角ｺﾞｼｯｸUB" pitchFamily="50" charset="-128"/>
              </a:rPr>
              <a:t>万台を突破する見込み</a:t>
            </a:r>
            <a:r>
              <a:rPr lang="ja-JP" altLang="en-US" sz="1100" dirty="0" smtClean="0">
                <a:solidFill>
                  <a:prstClr val="black"/>
                </a:solidFill>
                <a:latin typeface="HGP創英角ｺﾞｼｯｸUB" pitchFamily="50" charset="-128"/>
                <a:ea typeface="HGP創英角ｺﾞｼｯｸUB" pitchFamily="50" charset="-128"/>
              </a:rPr>
              <a:t>。ヘルスケア以外の用途も期待。</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547018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10</a:t>
            </a:fld>
            <a:endParaRPr lang="ja-JP" altLang="en-US" sz="1500" dirty="0">
              <a:solidFill>
                <a:srgbClr val="F79646"/>
              </a:solidFill>
              <a:latin typeface="Impact" pitchFamily="34" charset="0"/>
            </a:endParaRPr>
          </a:p>
        </p:txBody>
      </p:sp>
      <p:sp>
        <p:nvSpPr>
          <p:cNvPr id="91" name="角丸四角形 90"/>
          <p:cNvSpPr/>
          <p:nvPr/>
        </p:nvSpPr>
        <p:spPr>
          <a:xfrm>
            <a:off x="5072694" y="718525"/>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テレビの進化</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18838" y="3878566"/>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11980" y="3716566"/>
            <a:ext cx="2304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映像コンテンツの情報量増加</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2" name="角丸四角形 101"/>
          <p:cNvSpPr/>
          <p:nvPr/>
        </p:nvSpPr>
        <p:spPr>
          <a:xfrm>
            <a:off x="5070856" y="3878566"/>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3" name="角丸四角形 102"/>
          <p:cNvSpPr/>
          <p:nvPr/>
        </p:nvSpPr>
        <p:spPr>
          <a:xfrm>
            <a:off x="5063969" y="3716566"/>
            <a:ext cx="1909838"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８Ｋ技術</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41" name="正方形/長方形 40"/>
          <p:cNvSpPr/>
          <p:nvPr/>
        </p:nvSpPr>
        <p:spPr>
          <a:xfrm>
            <a:off x="1279558" y="661405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第３回ＩＣＴ新事業創出推進会議島田構成員配布資料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a:solidFill>
                  <a:prstClr val="black"/>
                </a:solidFill>
                <a:latin typeface="ＭＳ Ｐゴシック"/>
              </a:rPr>
              <a:t>13</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2" name="正方形/長方形 31"/>
          <p:cNvSpPr/>
          <p:nvPr/>
        </p:nvSpPr>
        <p:spPr>
          <a:xfrm>
            <a:off x="392849" y="4034093"/>
            <a:ext cx="4503046"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・１秒あたりの画素数は</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10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年で</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10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倍のペースで</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増加</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9" name="正方形/長方形 38"/>
          <p:cNvSpPr/>
          <p:nvPr/>
        </p:nvSpPr>
        <p:spPr>
          <a:xfrm>
            <a:off x="5530271" y="1251174"/>
            <a:ext cx="3680636" cy="2316506"/>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45" name="正方形/長方形 44"/>
          <p:cNvSpPr/>
          <p:nvPr/>
        </p:nvSpPr>
        <p:spPr>
          <a:xfrm>
            <a:off x="859350" y="4284140"/>
            <a:ext cx="3566551" cy="236060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3078" name="Picture 6"/>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94064" y="4277459"/>
            <a:ext cx="3731804" cy="232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70907" y="79137"/>
            <a:ext cx="144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技術トレンド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52602" y="1262326"/>
            <a:ext cx="3580275" cy="230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正方形/長方形 34"/>
          <p:cNvSpPr/>
          <p:nvPr/>
        </p:nvSpPr>
        <p:spPr>
          <a:xfrm>
            <a:off x="6018917" y="3476125"/>
            <a:ext cx="3744963"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第６回ＩＣＴ新事業創出推進会議</a:t>
            </a:r>
            <a:r>
              <a:rPr lang="ja-JP" altLang="en-US" sz="800" dirty="0">
                <a:solidFill>
                  <a:prstClr val="black"/>
                </a:solidFill>
                <a:latin typeface="ＭＳ Ｐゴシック"/>
              </a:rPr>
              <a:t>久保田</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a:t>
            </a:r>
            <a:r>
              <a:rPr lang="en-US" altLang="ja-JP" sz="800" dirty="0">
                <a:solidFill>
                  <a:prstClr val="black"/>
                </a:solidFill>
                <a:latin typeface="ＭＳ Ｐゴシック"/>
              </a:rPr>
              <a:t>31</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8" name="正方形/長方形 37"/>
          <p:cNvSpPr/>
          <p:nvPr/>
        </p:nvSpPr>
        <p:spPr>
          <a:xfrm>
            <a:off x="5149814" y="860567"/>
            <a:ext cx="4505216" cy="430887"/>
          </a:xfrm>
          <a:prstGeom prst="rect">
            <a:avLst/>
          </a:prstGeom>
        </p:spPr>
        <p:txBody>
          <a:bodyPr wrap="square">
            <a:spAutoFit/>
          </a:bodyPr>
          <a:lstStyle/>
          <a:p>
            <a:pPr marL="88900" indent="-88900"/>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・アナログ時代は映像・音声で完結していたサービスが、デジタル化によりデータ処理が実現。さらにネットとの連携で様々なサービス提供も可能に。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6" name="正方形/長方形 35"/>
          <p:cNvSpPr/>
          <p:nvPr/>
        </p:nvSpPr>
        <p:spPr>
          <a:xfrm>
            <a:off x="5630630" y="4377760"/>
            <a:ext cx="3680636" cy="2316506"/>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8862" y="4381127"/>
            <a:ext cx="3524230" cy="2335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正方形/長方形 94"/>
          <p:cNvSpPr/>
          <p:nvPr/>
        </p:nvSpPr>
        <p:spPr>
          <a:xfrm>
            <a:off x="6050607" y="6636166"/>
            <a:ext cx="3744963"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第６回ＩＣＴ新事業創出推進会議</a:t>
            </a:r>
            <a:r>
              <a:rPr lang="ja-JP" altLang="en-US" sz="800" dirty="0">
                <a:solidFill>
                  <a:prstClr val="black"/>
                </a:solidFill>
                <a:latin typeface="ＭＳ Ｐゴシック"/>
              </a:rPr>
              <a:t>久保田</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a:t>
            </a:r>
            <a:r>
              <a:rPr lang="en-US" altLang="ja-JP" sz="800" dirty="0">
                <a:solidFill>
                  <a:prstClr val="black"/>
                </a:solidFill>
                <a:latin typeface="ＭＳ Ｐゴシック"/>
              </a:rPr>
              <a:t>31</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96" name="正方形/長方形 95"/>
          <p:cNvSpPr/>
          <p:nvPr/>
        </p:nvSpPr>
        <p:spPr>
          <a:xfrm>
            <a:off x="5147746" y="4011084"/>
            <a:ext cx="4503046" cy="430887"/>
          </a:xfrm>
          <a:prstGeom prst="rect">
            <a:avLst/>
          </a:prstGeom>
        </p:spPr>
        <p:txBody>
          <a:bodyPr wrap="square">
            <a:spAutoFit/>
          </a:bodyPr>
          <a:lstStyle/>
          <a:p>
            <a:pPr marL="88900" indent="-88900"/>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・従来のＨＤ・</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４Ｋと比較して、８Ｋでは空間解像度、時間解像度、階調・色調が飛躍的に向上。</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3" name="正方形/長方形 32"/>
          <p:cNvSpPr/>
          <p:nvPr/>
        </p:nvSpPr>
        <p:spPr>
          <a:xfrm>
            <a:off x="1320545" y="-27523"/>
            <a:ext cx="833024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100" dirty="0" smtClean="0">
                <a:solidFill>
                  <a:prstClr val="black"/>
                </a:solidFill>
                <a:latin typeface="HGP創英角ｺﾞｼｯｸUB" pitchFamily="50" charset="-128"/>
                <a:ea typeface="HGP創英角ｺﾞｼｯｸUB" pitchFamily="50" charset="-128"/>
              </a:rPr>
              <a:t>（参考）進化</a:t>
            </a:r>
            <a:r>
              <a:rPr lang="ja-JP" altLang="en-US" sz="2100" dirty="0">
                <a:solidFill>
                  <a:prstClr val="black"/>
                </a:solidFill>
                <a:latin typeface="HGP創英角ｺﾞｼｯｸUB" pitchFamily="50" charset="-128"/>
                <a:ea typeface="HGP創英角ｺﾞｼｯｸUB" pitchFamily="50" charset="-128"/>
              </a:rPr>
              <a:t>を続けるテクノロジー</a:t>
            </a:r>
            <a:r>
              <a:rPr lang="ja-JP" altLang="en-US" sz="2100" dirty="0" smtClean="0">
                <a:solidFill>
                  <a:prstClr val="black"/>
                </a:solidFill>
                <a:latin typeface="HGP創英角ｺﾞｼｯｸUB" pitchFamily="50" charset="-128"/>
                <a:ea typeface="HGP創英角ｺﾞｼｯｸUB" pitchFamily="50" charset="-128"/>
              </a:rPr>
              <a:t>は今後</a:t>
            </a:r>
            <a:r>
              <a:rPr lang="ja-JP" altLang="en-US" sz="2100" dirty="0">
                <a:solidFill>
                  <a:prstClr val="black"/>
                </a:solidFill>
                <a:latin typeface="HGP創英角ｺﾞｼｯｸUB" pitchFamily="50" charset="-128"/>
                <a:ea typeface="HGP創英角ｺﾞｼｯｸUB" pitchFamily="50" charset="-128"/>
              </a:rPr>
              <a:t>さらにどう変わっていく</a:t>
            </a:r>
            <a:r>
              <a:rPr lang="ja-JP" altLang="en-US" sz="2100" dirty="0" smtClean="0">
                <a:solidFill>
                  <a:prstClr val="black"/>
                </a:solidFill>
                <a:latin typeface="HGP創英角ｺﾞｼｯｸUB" pitchFamily="50" charset="-128"/>
                <a:ea typeface="HGP創英角ｺﾞｼｯｸUB" pitchFamily="50" charset="-128"/>
              </a:rPr>
              <a:t>か？③</a:t>
            </a:r>
            <a:endParaRPr lang="ja-JP" altLang="en-US" sz="2100" dirty="0">
              <a:solidFill>
                <a:prstClr val="black"/>
              </a:solidFill>
              <a:latin typeface="HGPｺﾞｼｯｸE" pitchFamily="50" charset="-128"/>
              <a:ea typeface="HGPｺﾞｼｯｸE" pitchFamily="50" charset="-128"/>
            </a:endParaRPr>
          </a:p>
        </p:txBody>
      </p:sp>
      <p:sp>
        <p:nvSpPr>
          <p:cNvPr id="37" name="角丸四角形 36"/>
          <p:cNvSpPr/>
          <p:nvPr/>
        </p:nvSpPr>
        <p:spPr>
          <a:xfrm>
            <a:off x="225725" y="732792"/>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40" name="角丸四角形 39"/>
          <p:cNvSpPr/>
          <p:nvPr/>
        </p:nvSpPr>
        <p:spPr>
          <a:xfrm>
            <a:off x="218838" y="570792"/>
            <a:ext cx="1909838"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コンテンツ市場の拡大</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pic>
        <p:nvPicPr>
          <p:cNvPr id="4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6428" y="1201576"/>
            <a:ext cx="2325612" cy="2029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正方形/長方形 43"/>
          <p:cNvSpPr/>
          <p:nvPr/>
        </p:nvSpPr>
        <p:spPr>
          <a:xfrm>
            <a:off x="388572" y="900000"/>
            <a:ext cx="4587960"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電子</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書籍、ソーシャルメディアなどコンテンツ市場は拡大を続ける。</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46" name="正方形/長方形 45"/>
          <p:cNvSpPr/>
          <p:nvPr/>
        </p:nvSpPr>
        <p:spPr>
          <a:xfrm>
            <a:off x="206869" y="3242678"/>
            <a:ext cx="2257934" cy="33855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a:t>
            </a:r>
            <a:endParaRPr lang="en-US" altLang="ja-JP" sz="800" dirty="0" smtClean="0">
              <a:solidFill>
                <a:prstClr val="black"/>
              </a:solidFill>
              <a:latin typeface="ＭＳ Ｐゴシック"/>
            </a:endParaRPr>
          </a:p>
          <a:p>
            <a:r>
              <a:rPr lang="ja-JP" altLang="en-US" sz="800" dirty="0">
                <a:solidFill>
                  <a:prstClr val="black"/>
                </a:solidFill>
                <a:latin typeface="ＭＳ Ｐゴシック"/>
              </a:rPr>
              <a:t>　</a:t>
            </a:r>
            <a:r>
              <a:rPr lang="ja-JP" altLang="en-US" sz="800" dirty="0" smtClean="0">
                <a:solidFill>
                  <a:prstClr val="black"/>
                </a:solidFill>
                <a:latin typeface="ＭＳ Ｐゴシック"/>
              </a:rPr>
              <a:t>　　　安本構成員配布資料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47" name="正方形/長方形 46"/>
          <p:cNvSpPr/>
          <p:nvPr/>
        </p:nvSpPr>
        <p:spPr>
          <a:xfrm>
            <a:off x="2385348" y="3231792"/>
            <a:ext cx="2257934" cy="33855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a:t>
            </a:r>
            <a:endParaRPr lang="en-US" altLang="ja-JP" sz="800" dirty="0" smtClean="0">
              <a:solidFill>
                <a:prstClr val="black"/>
              </a:solidFill>
              <a:latin typeface="ＭＳ Ｐゴシック"/>
            </a:endParaRPr>
          </a:p>
          <a:p>
            <a:r>
              <a:rPr lang="ja-JP" altLang="en-US" sz="800" dirty="0">
                <a:solidFill>
                  <a:prstClr val="black"/>
                </a:solidFill>
                <a:latin typeface="ＭＳ Ｐゴシック"/>
              </a:rPr>
              <a:t>　</a:t>
            </a:r>
            <a:r>
              <a:rPr lang="ja-JP" altLang="en-US" sz="800" dirty="0" smtClean="0">
                <a:solidFill>
                  <a:prstClr val="black"/>
                </a:solidFill>
                <a:latin typeface="ＭＳ Ｐゴシック"/>
              </a:rPr>
              <a:t>　　　</a:t>
            </a:r>
            <a:r>
              <a:rPr lang="ja-JP" altLang="en-US" sz="800" dirty="0">
                <a:solidFill>
                  <a:prstClr val="black"/>
                </a:solidFill>
                <a:latin typeface="ＭＳ Ｐゴシック"/>
              </a:rPr>
              <a:t>藤原</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48" name="正方形/長方形 47"/>
          <p:cNvSpPr/>
          <p:nvPr/>
        </p:nvSpPr>
        <p:spPr>
          <a:xfrm>
            <a:off x="260252" y="1309041"/>
            <a:ext cx="2087203" cy="1862842"/>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4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527" y="1298212"/>
            <a:ext cx="2119821" cy="1858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486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11</a:t>
            </a:fld>
            <a:endParaRPr lang="ja-JP" altLang="en-US" sz="1500" dirty="0">
              <a:solidFill>
                <a:srgbClr val="F79646"/>
              </a:solidFill>
              <a:latin typeface="Impact" pitchFamily="34" charset="0"/>
            </a:endParaRPr>
          </a:p>
        </p:txBody>
      </p:sp>
      <p:sp>
        <p:nvSpPr>
          <p:cNvPr id="113" name="角丸四角形 112"/>
          <p:cNvSpPr/>
          <p:nvPr/>
        </p:nvSpPr>
        <p:spPr>
          <a:xfrm>
            <a:off x="706343" y="718525"/>
            <a:ext cx="8491812" cy="604892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708981" y="556525"/>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en-US" altLang="ja-JP" sz="1400" dirty="0" smtClean="0">
                <a:solidFill>
                  <a:prstClr val="white"/>
                </a:solidFill>
                <a:latin typeface="HGP創英角ｺﾞｼｯｸUB" panose="020B0900000000000000" pitchFamily="50" charset="-128"/>
                <a:ea typeface="HGP創英角ｺﾞｼｯｸUB" panose="020B0900000000000000" pitchFamily="50" charset="-128"/>
              </a:rPr>
              <a:t>10</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の技術トレンド</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30" name="正方形/長方形 29"/>
          <p:cNvSpPr/>
          <p:nvPr/>
        </p:nvSpPr>
        <p:spPr>
          <a:xfrm>
            <a:off x="864481" y="958194"/>
            <a:ext cx="8191392" cy="584775"/>
          </a:xfrm>
          <a:prstGeom prst="rect">
            <a:avLst/>
          </a:prstGeom>
        </p:spPr>
        <p:txBody>
          <a:bodyPr wrap="square">
            <a:spAutoFit/>
          </a:bodyPr>
          <a:lstStyle/>
          <a:p>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・センサ、処理技術などの個別技術の進展により、</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それら</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を組み合わせた、ユーザインターフェースの向上、人工知能、インフラのスマート化など、様々なソリューションの実現が想定される。</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4" name="角丸四角形 33"/>
          <p:cNvSpPr/>
          <p:nvPr/>
        </p:nvSpPr>
        <p:spPr>
          <a:xfrm>
            <a:off x="70907" y="79137"/>
            <a:ext cx="144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技術トレンド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pic>
        <p:nvPicPr>
          <p:cNvPr id="24"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t="8976"/>
          <a:stretch/>
        </p:blipFill>
        <p:spPr bwMode="auto">
          <a:xfrm>
            <a:off x="1056137" y="1507216"/>
            <a:ext cx="7790406" cy="515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正方形/長方形 24"/>
          <p:cNvSpPr/>
          <p:nvPr/>
        </p:nvSpPr>
        <p:spPr>
          <a:xfrm>
            <a:off x="5719367" y="6515010"/>
            <a:ext cx="3600000" cy="33855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第３回ＩＣＴ新事業創出推進会議木谷構成員配布資料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a:solidFill>
                  <a:prstClr val="black"/>
                </a:solidFill>
                <a:latin typeface="ＭＳ Ｐゴシック"/>
              </a:rPr>
              <a:t>13</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p>
          <a:p>
            <a:r>
              <a:rPr lang="ja-JP" altLang="en-US" sz="800" dirty="0" smtClean="0">
                <a:solidFill>
                  <a:prstClr val="black"/>
                </a:solidFill>
                <a:latin typeface="ＭＳ Ｐゴシック"/>
              </a:rPr>
              <a:t>　　　　　</a:t>
            </a:r>
            <a:r>
              <a:rPr lang="en-US" altLang="ja-JP" sz="800" dirty="0" smtClean="0">
                <a:solidFill>
                  <a:prstClr val="black"/>
                </a:solidFill>
                <a:latin typeface="ＭＳ Ｐゴシック"/>
              </a:rPr>
              <a:t>NTT </a:t>
            </a:r>
            <a:r>
              <a:rPr lang="en-US" altLang="ja-JP" sz="800" dirty="0">
                <a:solidFill>
                  <a:prstClr val="black"/>
                </a:solidFill>
                <a:latin typeface="ＭＳ Ｐゴシック"/>
              </a:rPr>
              <a:t>DATA </a:t>
            </a:r>
            <a:r>
              <a:rPr lang="en-US" altLang="ja-JP" sz="800" dirty="0" smtClean="0">
                <a:solidFill>
                  <a:prstClr val="black"/>
                </a:solidFill>
                <a:latin typeface="ＭＳ Ｐゴシック"/>
              </a:rPr>
              <a:t>Technology </a:t>
            </a:r>
            <a:r>
              <a:rPr lang="en-US" altLang="ja-JP" sz="800" dirty="0">
                <a:solidFill>
                  <a:prstClr val="black"/>
                </a:solidFill>
                <a:latin typeface="ＭＳ Ｐゴシック"/>
              </a:rPr>
              <a:t>foresight </a:t>
            </a:r>
            <a:r>
              <a:rPr lang="en-US" altLang="ja-JP" sz="800" dirty="0" smtClean="0">
                <a:solidFill>
                  <a:prstClr val="black"/>
                </a:solidFill>
                <a:latin typeface="ＭＳ Ｐゴシック"/>
              </a:rPr>
              <a:t>2014</a:t>
            </a:r>
            <a:endParaRPr lang="en-US" altLang="ja-JP" sz="800" dirty="0">
              <a:solidFill>
                <a:prstClr val="black"/>
              </a:solidFill>
              <a:latin typeface="ＭＳ Ｐゴシック"/>
            </a:endParaRPr>
          </a:p>
        </p:txBody>
      </p:sp>
      <p:sp>
        <p:nvSpPr>
          <p:cNvPr id="11" name="正方形/長方形 10"/>
          <p:cNvSpPr/>
          <p:nvPr/>
        </p:nvSpPr>
        <p:spPr>
          <a:xfrm>
            <a:off x="1320545" y="-27523"/>
            <a:ext cx="833024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100" dirty="0" smtClean="0">
                <a:solidFill>
                  <a:prstClr val="black"/>
                </a:solidFill>
                <a:latin typeface="HGP創英角ｺﾞｼｯｸUB" pitchFamily="50" charset="-128"/>
                <a:ea typeface="HGP創英角ｺﾞｼｯｸUB" pitchFamily="50" charset="-128"/>
              </a:rPr>
              <a:t>（参考）進化</a:t>
            </a:r>
            <a:r>
              <a:rPr lang="ja-JP" altLang="en-US" sz="2100" dirty="0">
                <a:solidFill>
                  <a:prstClr val="black"/>
                </a:solidFill>
                <a:latin typeface="HGP創英角ｺﾞｼｯｸUB" pitchFamily="50" charset="-128"/>
                <a:ea typeface="HGP創英角ｺﾞｼｯｸUB" pitchFamily="50" charset="-128"/>
              </a:rPr>
              <a:t>を続けるテクノロジー</a:t>
            </a:r>
            <a:r>
              <a:rPr lang="ja-JP" altLang="en-US" sz="2100" dirty="0" smtClean="0">
                <a:solidFill>
                  <a:prstClr val="black"/>
                </a:solidFill>
                <a:latin typeface="HGP創英角ｺﾞｼｯｸUB" pitchFamily="50" charset="-128"/>
                <a:ea typeface="HGP創英角ｺﾞｼｯｸUB" pitchFamily="50" charset="-128"/>
              </a:rPr>
              <a:t>は今後</a:t>
            </a:r>
            <a:r>
              <a:rPr lang="ja-JP" altLang="en-US" sz="2100" dirty="0">
                <a:solidFill>
                  <a:prstClr val="black"/>
                </a:solidFill>
                <a:latin typeface="HGP創英角ｺﾞｼｯｸUB" pitchFamily="50" charset="-128"/>
                <a:ea typeface="HGP創英角ｺﾞｼｯｸUB" pitchFamily="50" charset="-128"/>
              </a:rPr>
              <a:t>さらにどう変わっていく</a:t>
            </a:r>
            <a:r>
              <a:rPr lang="ja-JP" altLang="en-US" sz="2100" dirty="0" smtClean="0">
                <a:solidFill>
                  <a:prstClr val="black"/>
                </a:solidFill>
                <a:latin typeface="HGP創英角ｺﾞｼｯｸUB" pitchFamily="50" charset="-128"/>
                <a:ea typeface="HGP創英角ｺﾞｼｯｸUB" pitchFamily="50" charset="-128"/>
              </a:rPr>
              <a:t>か？④</a:t>
            </a:r>
            <a:endParaRPr lang="ja-JP" altLang="en-US" sz="2100" dirty="0">
              <a:solidFill>
                <a:prstClr val="black"/>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3619233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12</a:t>
            </a:fld>
            <a:endParaRPr lang="ja-JP" altLang="en-US" sz="1500" dirty="0">
              <a:solidFill>
                <a:srgbClr val="F79646"/>
              </a:solidFill>
              <a:latin typeface="Impact" pitchFamily="34" charset="0"/>
            </a:endParaRPr>
          </a:p>
        </p:txBody>
      </p:sp>
      <p:sp>
        <p:nvSpPr>
          <p:cNvPr id="113" name="角丸四角形 112"/>
          <p:cNvSpPr/>
          <p:nvPr/>
        </p:nvSpPr>
        <p:spPr>
          <a:xfrm>
            <a:off x="144504" y="718525"/>
            <a:ext cx="9615543" cy="6023798"/>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147114" y="556525"/>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技術戦略マップ</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3" name="角丸四角形 102"/>
          <p:cNvSpPr/>
          <p:nvPr/>
        </p:nvSpPr>
        <p:spPr>
          <a:xfrm>
            <a:off x="5063969" y="4173766"/>
            <a:ext cx="1909838"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センサー技術</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30" name="正方形/長方形 29"/>
          <p:cNvSpPr/>
          <p:nvPr/>
        </p:nvSpPr>
        <p:spPr>
          <a:xfrm>
            <a:off x="126371" y="870055"/>
            <a:ext cx="9541204" cy="523220"/>
          </a:xfrm>
          <a:prstGeom prst="rect">
            <a:avLst/>
          </a:prstGeom>
        </p:spPr>
        <p:txBody>
          <a:bodyPr wrap="square">
            <a:spAutoFit/>
          </a:bodyPr>
          <a:lstStyle/>
          <a:p>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・技術ビジョン・技術的課題を産学官で共有する「技術戦略マップ」では、人工知能、ウェアラブルディスプレイ、自動翻訳技術などについて、様々なサービスの提供を予想。</a:t>
            </a:r>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4" name="角丸四角形 33"/>
          <p:cNvSpPr/>
          <p:nvPr/>
        </p:nvSpPr>
        <p:spPr>
          <a:xfrm>
            <a:off x="70907" y="79137"/>
            <a:ext cx="144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技術トレンド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3484519890"/>
              </p:ext>
            </p:extLst>
          </p:nvPr>
        </p:nvGraphicFramePr>
        <p:xfrm>
          <a:off x="227937" y="1355424"/>
          <a:ext cx="9431999" cy="5148002"/>
        </p:xfrm>
        <a:graphic>
          <a:graphicData uri="http://schemas.openxmlformats.org/drawingml/2006/table">
            <a:tbl>
              <a:tblPr/>
              <a:tblGrid>
                <a:gridCol w="1265413"/>
                <a:gridCol w="2722195"/>
                <a:gridCol w="2722196"/>
                <a:gridCol w="2722195"/>
              </a:tblGrid>
              <a:tr h="19648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100" b="1" i="0" u="none" strike="noStrike" cap="none" normalizeH="0" baseline="0" dirty="0" smtClean="0">
                          <a:ln>
                            <a:noFill/>
                          </a:ln>
                          <a:solidFill>
                            <a:srgbClr val="000000"/>
                          </a:solidFill>
                          <a:effectLst/>
                          <a:latin typeface="ＭＳ Ｐゴシック" pitchFamily="50" charset="-128"/>
                          <a:ea typeface="ＭＳ Ｐゴシック" pitchFamily="50" charset="-128"/>
                        </a:rPr>
                        <a:t>テーマ</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rgbClr val="000000"/>
                          </a:solidFill>
                          <a:effectLst/>
                          <a:latin typeface="ＭＳ Ｐゴシック" pitchFamily="50" charset="-128"/>
                          <a:ea typeface="ＭＳ Ｐゴシック" pitchFamily="50" charset="-128"/>
                        </a:rPr>
                        <a:t>2015</a:t>
                      </a:r>
                      <a:r>
                        <a:rPr kumimoji="1" lang="ja-JP" altLang="en-US" sz="1100" b="1" i="0" u="none" strike="noStrike" cap="none" normalizeH="0" baseline="0" dirty="0" smtClean="0">
                          <a:ln>
                            <a:noFill/>
                          </a:ln>
                          <a:solidFill>
                            <a:srgbClr val="000000"/>
                          </a:solidFill>
                          <a:effectLst/>
                          <a:latin typeface="ＭＳ Ｐゴシック" pitchFamily="50" charset="-128"/>
                          <a:ea typeface="ＭＳ Ｐゴシック" pitchFamily="50" charset="-128"/>
                        </a:rPr>
                        <a:t>年</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rgbClr val="000000"/>
                          </a:solidFill>
                          <a:effectLst/>
                          <a:latin typeface="ＭＳ Ｐゴシック" pitchFamily="50" charset="-128"/>
                          <a:ea typeface="ＭＳ Ｐゴシック" pitchFamily="50" charset="-128"/>
                        </a:rPr>
                        <a:t>2020</a:t>
                      </a:r>
                      <a:r>
                        <a:rPr kumimoji="1" lang="ja-JP" altLang="en-US" sz="1100" b="1" i="0" u="none" strike="noStrike" cap="none" normalizeH="0" baseline="0" dirty="0" smtClean="0">
                          <a:ln>
                            <a:noFill/>
                          </a:ln>
                          <a:solidFill>
                            <a:srgbClr val="000000"/>
                          </a:solidFill>
                          <a:effectLst/>
                          <a:latin typeface="ＭＳ Ｐゴシック" pitchFamily="50" charset="-128"/>
                          <a:ea typeface="ＭＳ Ｐゴシック" pitchFamily="50" charset="-128"/>
                        </a:rPr>
                        <a:t>年</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ja-JP" sz="1100" b="1" i="0" u="none" strike="noStrike" cap="none" normalizeH="0" baseline="0" dirty="0" smtClean="0">
                          <a:ln>
                            <a:noFill/>
                          </a:ln>
                          <a:solidFill>
                            <a:srgbClr val="000000"/>
                          </a:solidFill>
                          <a:effectLst/>
                          <a:latin typeface="ＭＳ Ｐゴシック" pitchFamily="50" charset="-128"/>
                          <a:ea typeface="ＭＳ Ｐゴシック" pitchFamily="50" charset="-128"/>
                        </a:rPr>
                        <a:t>2025</a:t>
                      </a:r>
                      <a:r>
                        <a:rPr kumimoji="1" lang="ja-JP" altLang="en-US" sz="1100" b="1" i="0" u="none" strike="noStrike" cap="none" normalizeH="0" baseline="0" dirty="0" smtClean="0">
                          <a:ln>
                            <a:noFill/>
                          </a:ln>
                          <a:solidFill>
                            <a:srgbClr val="000000"/>
                          </a:solidFill>
                          <a:effectLst/>
                          <a:latin typeface="ＭＳ Ｐゴシック" pitchFamily="50" charset="-128"/>
                          <a:ea typeface="ＭＳ Ｐゴシック" pitchFamily="50" charset="-128"/>
                        </a:rPr>
                        <a:t>年</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37146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人工知能</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人間の知的活動の仕組みのモデル化が進み、感覚器官にあたる各種の入出力装置の開発が進展する。人工知能ソフトウェアと組み合わされた研究も進む。知覚能力を持ったデジタルアシスタントの基幹技術の開発。</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人間生活を場面ごとに分類できる「エピソード記憶」が可能となる。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コンピュータが自ら思考して最適な判断をする。人間の脳の解析が進展する。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49394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自然言語処理</a:t>
                      </a:r>
                      <a:endParaRPr kumimoji="1" lang="zh-TW" altLang="en-US" sz="1000" b="1" i="0" u="none" strike="noStrike" cap="none" normalizeH="0" baseline="0" dirty="0" smtClean="0">
                        <a:ln>
                          <a:noFill/>
                        </a:ln>
                        <a:solidFill>
                          <a:srgbClr val="000000"/>
                        </a:solidFill>
                        <a:effectLst/>
                        <a:latin typeface="PMingLiU" pitchFamily="18" charset="-120"/>
                        <a:ea typeface="PMingLiU" pitchFamily="18" charset="-120"/>
                      </a:endParaRP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自然言語会話が可能な遠隔分散会議システムが開発される。あいまいな指示により目的の情報にたどりつく検索技術が開発される。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自然言語会話が可能な遠隔分散会議システムが普及する。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多言語自動翻訳を介してのコミュニケーションが一般化する。言語のリアルタイム翻訳機が付加された電話が一般に普及する。発言者の意図どおりに伝達されないリスクを瞬時にフィードバックして誤解の発生を削減できるシステムが開発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24897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ナチュラルビジョン</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遠隔診断・医療にナチュラルビジョンの導入が始まる。</a:t>
                      </a:r>
                      <a:r>
                        <a:rPr kumimoji="1" lang="en-US"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rPr>
                        <a:t>6 </a:t>
                      </a: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原色ディスプレイが実用化する。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rPr>
                        <a:t>6 </a:t>
                      </a: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バンド</a:t>
                      </a:r>
                      <a:r>
                        <a:rPr kumimoji="1" lang="en-US"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rPr>
                        <a:t>HDTV </a:t>
                      </a: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カメラが実用化する。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遠隔医療やファッション、デザインなどより自然な色の再現性が求められる分野で、ナチュラルビジョンが広く利用されるようになる。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37146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サービスロボット技術</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身体動作や会話など人の感性に働きかける表現をコンテンツクリエイターが制作し、エンターテインメントロボットやコミュニケーションロボットなどが実用化</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自律的に環境を認識し物品を扱うロボットが実用化。環境や物品情報のデータ提供サービス開始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汎用型家事支援ロボットなどが実用化。多彩なサービスを実現するアプリケーションコンテンツのダウンロードサービス開始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37146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ウエアラブル型</a:t>
                      </a:r>
                      <a:endParaRPr kumimoji="1" lang="en-US" altLang="ja-JP" sz="1000" b="1" i="0" u="none" strike="noStrike" cap="none" normalizeH="0" baseline="0" dirty="0" smtClean="0">
                        <a:ln>
                          <a:noFill/>
                        </a:ln>
                        <a:solidFill>
                          <a:srgbClr val="000000"/>
                        </a:solidFill>
                        <a:effectLst/>
                        <a:latin typeface="ＭＳ Ｐゴシック" pitchFamily="50" charset="-128"/>
                        <a:ea typeface="ＭＳ Ｐゴシック"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眼鏡ディスプレイ</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高精細</a:t>
                      </a:r>
                      <a:r>
                        <a:rPr kumimoji="1" lang="en-US"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rPr>
                        <a:t>3D </a:t>
                      </a: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映像を目の疲れを感じないで視聴できる眼鏡型ディスプレイが開発される。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体感シミュレーターや</a:t>
                      </a:r>
                      <a:r>
                        <a:rPr kumimoji="1" lang="en-US"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rPr>
                        <a:t>3D </a:t>
                      </a: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サウンド技術とも融合し、迫力あるコンテンツがリアルに鑑賞できる。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無線通信機能が搭載され、離れたところにいる人のコンテンツを見たり、お互いに共有したりできる。海外のコンテンツも自動翻訳機能で鑑賞できる。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49394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電子書籍技術</a:t>
                      </a:r>
                      <a:endParaRPr kumimoji="1" lang="zh-TW" altLang="en-US" sz="1000" b="1" i="0" u="none" strike="noStrike" cap="none" normalizeH="0" baseline="0" dirty="0" smtClean="0">
                        <a:ln>
                          <a:noFill/>
                        </a:ln>
                        <a:solidFill>
                          <a:srgbClr val="000000"/>
                        </a:solidFill>
                        <a:effectLst/>
                        <a:latin typeface="PMingLiU" pitchFamily="18" charset="-120"/>
                        <a:ea typeface="PMingLiU" pitchFamily="18" charset="-120"/>
                      </a:endParaRP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電子書籍端末が電子教科書にも使われるようなり、教科書の電子化も進む。テキストだけでなく、音声・音楽、写真・動画を取り込んだリッチメディア化が進む。</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電子書籍の新しいアプリケーションと商品が誕生し、新市場をつくり始める。知識の獲得・共有・閲覧・継承に新たな形態が生まれる。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電子教科書、電子図書館、教材アーカイブ、電子黒板などがつながり、遠隔地からでも参加したり、学習の共有ができる電子教室が普及する。電子書籍端末は書籍以外のさまざまなコンテンツの生成・共有・閲覧ができ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24897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電子ペーパー</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新聞紙を代替できるような大きさと薄さを持ち、同程度の高精細でポータブルな電子ペーパーディスプレイが登場する。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フルカラーを実現できる電子ペーパーが普及する。新聞は精細なポータブルな電子ペーパーディスプレイ向けの配信が普及する。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折り畳みできる小型から大型までのディスプレイが実用化する。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37146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データマイニング</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数字など定量データのデータマイニングと、文章など定性データのインテリジェンスマイニングの作用により精度が上がる。未来予知科学という認知科学的手法も活用</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高齢者や体の不自由な人の行動データの分析から危険を事前予測・防止できる。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人工知能の発達でデータマイニング技術が飛躍するとともに、危険を事前予測・防止する技術の精度が格段に上がる。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37146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sz="1000" b="1" i="0" u="none" strike="noStrike" cap="none" normalizeH="0" baseline="0" dirty="0" smtClean="0">
                          <a:ln>
                            <a:noFill/>
                          </a:ln>
                          <a:solidFill>
                            <a:srgbClr val="000000"/>
                          </a:solidFill>
                          <a:effectLst/>
                          <a:latin typeface="Calibri" pitchFamily="34" charset="0"/>
                          <a:ea typeface="ＭＳ Ｐゴシック" pitchFamily="50" charset="-128"/>
                        </a:rPr>
                        <a:t>ＤＲＭ</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コピーが</a:t>
                      </a:r>
                      <a:r>
                        <a:rPr kumimoji="1" lang="en-US" altLang="ja-JP" sz="700" b="1" i="0" u="none" strike="noStrike" cap="none" normalizeH="0" baseline="0" smtClean="0">
                          <a:ln>
                            <a:noFill/>
                          </a:ln>
                          <a:solidFill>
                            <a:srgbClr val="000000"/>
                          </a:solidFill>
                          <a:effectLst/>
                          <a:latin typeface="ＭＳ Ｐゴシック" pitchFamily="50" charset="-128"/>
                          <a:ea typeface="ＭＳ Ｐゴシック" pitchFamily="50" charset="-128"/>
                        </a:rPr>
                        <a:t>｢</a:t>
                      </a: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できる</a:t>
                      </a:r>
                      <a:r>
                        <a:rPr kumimoji="1" lang="en-US" altLang="ja-JP" sz="700" b="1" i="0" u="none" strike="noStrike" cap="none" normalizeH="0" baseline="0" smtClean="0">
                          <a:ln>
                            <a:noFill/>
                          </a:ln>
                          <a:solidFill>
                            <a:srgbClr val="000000"/>
                          </a:solidFill>
                          <a:effectLst/>
                          <a:latin typeface="ＭＳ Ｐゴシック" pitchFamily="50" charset="-128"/>
                          <a:ea typeface="ＭＳ Ｐゴシック" pitchFamily="50" charset="-128"/>
                        </a:rPr>
                        <a:t>｣｢</a:t>
                      </a: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できない</a:t>
                      </a:r>
                      <a:r>
                        <a:rPr kumimoji="1" lang="en-US" altLang="ja-JP" sz="700" b="1" i="0" u="none" strike="noStrike" cap="none" normalizeH="0" baseline="0" smtClean="0">
                          <a:ln>
                            <a:noFill/>
                          </a:ln>
                          <a:solidFill>
                            <a:srgbClr val="000000"/>
                          </a:solidFill>
                          <a:effectLst/>
                          <a:latin typeface="ＭＳ Ｐゴシック" pitchFamily="50" charset="-128"/>
                          <a:ea typeface="ＭＳ Ｐゴシック" pitchFamily="50" charset="-128"/>
                        </a:rPr>
                        <a:t>｣</a:t>
                      </a: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の単純な著作権保護だけでなく、コンテンツおよび使用状況による柔軟な</a:t>
                      </a:r>
                      <a:r>
                        <a:rPr kumimoji="1" lang="en-US" altLang="ja-JP" sz="700" b="1" i="0" u="none" strike="noStrike" cap="none" normalizeH="0" baseline="0" smtClean="0">
                          <a:ln>
                            <a:noFill/>
                          </a:ln>
                          <a:solidFill>
                            <a:srgbClr val="000000"/>
                          </a:solidFill>
                          <a:effectLst/>
                          <a:latin typeface="ＭＳ Ｐゴシック" pitchFamily="50" charset="-128"/>
                          <a:ea typeface="ＭＳ Ｐゴシック" pitchFamily="50" charset="-128"/>
                        </a:rPr>
                        <a:t>DRM </a:t>
                      </a: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が開発される。仮想サーバーを保護するため、マシンに強力な認証機能を搭載し、リスクを最小にする。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デジタル著作権を自動管理するデータベースの構築が開始される。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人工知能も適用され、デジタル著作権はデータベースで自動管理される。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37146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音声合成、</a:t>
                      </a:r>
                      <a:endParaRPr kumimoji="1" lang="en-US" altLang="ja-JP" sz="1000" b="1" i="0" u="none" strike="noStrike" cap="none" normalizeH="0" baseline="0" dirty="0" smtClean="0">
                        <a:ln>
                          <a:noFill/>
                        </a:ln>
                        <a:solidFill>
                          <a:srgbClr val="000000"/>
                        </a:solidFill>
                        <a:effectLst/>
                        <a:latin typeface="ＭＳ Ｐゴシック" pitchFamily="50" charset="-128"/>
                        <a:ea typeface="ＭＳ Ｐゴシック" pitchFamily="50" charset="-128"/>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音声認識技術</a:t>
                      </a:r>
                      <a:endParaRPr kumimoji="1" lang="zh-TW" altLang="en-US" sz="1000" b="1" i="0" u="none" strike="noStrike" cap="none" normalizeH="0" baseline="0" dirty="0" smtClean="0">
                        <a:ln>
                          <a:noFill/>
                        </a:ln>
                        <a:solidFill>
                          <a:srgbClr val="000000"/>
                        </a:solidFill>
                        <a:effectLst/>
                        <a:latin typeface="PMingLiU" pitchFamily="18" charset="-120"/>
                        <a:ea typeface="PMingLiU" pitchFamily="18" charset="-120"/>
                      </a:endParaRP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聴覚障害を持つ人や字幕機能が必要な人のために音声・テキスト変換をリアルタイムで実行</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音声入出力可能な自動翻訳を実現する音声認識技術が実現</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モバイル機器など主要デバイス、装置が音声入力だけで操作・利用できる。実際の人間がしゃべっている声と区別ができない自然な音声合成が可能に。</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49394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自動翻訳</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モバイル型端末を話し相手にかざすだけで、その言葉を翻訳し、文字と音声で知らせる。職業や身分・経歴、プ口フィールなども即時に伝え合えることができる。主要言語の自動翻訳機能が携帯電話に搭載され一般化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単に言語を通訳するにとどまらず、発言の背景にある文化、慣習や社会規範などの情報を表示して国際コミュニケーション、相互理解を促進する技術が開発される。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お互いが母国語で話しながら、海外の人びとと流暢な会話ができる。お互いの身体に小型モバイル翻訳装置を付ければ、ワイヤレスで相手にネイティブスピーカーの発音で音声がとどく。コミュニケーションは言葉の壁を超え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24897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1000" b="1" i="0" u="none" strike="noStrike" cap="none" normalizeH="0" baseline="0" dirty="0" smtClean="0">
                          <a:ln>
                            <a:noFill/>
                          </a:ln>
                          <a:solidFill>
                            <a:srgbClr val="000000"/>
                          </a:solidFill>
                          <a:effectLst/>
                          <a:latin typeface="ＭＳ Ｐゴシック" pitchFamily="50" charset="-128"/>
                          <a:ea typeface="ＭＳ Ｐゴシック" pitchFamily="50" charset="-128"/>
                        </a:rPr>
                        <a:t>ライフログ</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携帯電話にもライフログ機能が標準的に搭載される。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smtClean="0">
                          <a:ln>
                            <a:noFill/>
                          </a:ln>
                          <a:solidFill>
                            <a:srgbClr val="000000"/>
                          </a:solidFill>
                          <a:effectLst/>
                          <a:latin typeface="ＭＳ Ｐゴシック" pitchFamily="50" charset="-128"/>
                          <a:ea typeface="ＭＳ Ｐゴシック" pitchFamily="50" charset="-128"/>
                        </a:rPr>
                        <a:t>ライフログが個人の認証や将来計画の設計に使われるようになるサービス、アプリケーションが開発される。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個人の生活・人生のあらゆる行為・履歴がデータ化され、その生活シーン、利用メディア、年齢、動作・動態ごとの検索・分類・分析ができる。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r h="493944">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1000" b="1" i="0" u="none" strike="noStrike" cap="none" normalizeH="0" baseline="0" dirty="0" smtClean="0">
                          <a:ln>
                            <a:noFill/>
                          </a:ln>
                          <a:solidFill>
                            <a:srgbClr val="000000"/>
                          </a:solidFill>
                          <a:effectLst/>
                          <a:latin typeface="PMingLiU" pitchFamily="18" charset="-120"/>
                          <a:ea typeface="PMingLiU" pitchFamily="18" charset="-120"/>
                        </a:rPr>
                        <a:t>自動健康診断</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自宅にいながら、自分の電子カルテにアクセスし、分かりやすい映像・</a:t>
                      </a:r>
                      <a:r>
                        <a:rPr kumimoji="1" lang="en-US" altLang="ja-JP" sz="700" b="1" i="0" u="none" strike="noStrike" cap="none" normalizeH="0" baseline="0" dirty="0" smtClean="0">
                          <a:ln>
                            <a:noFill/>
                          </a:ln>
                          <a:solidFill>
                            <a:srgbClr val="000000"/>
                          </a:solidFill>
                          <a:effectLst/>
                          <a:latin typeface="ＭＳ Ｐゴシック" pitchFamily="50" charset="-128"/>
                          <a:ea typeface="ＭＳ Ｐゴシック" pitchFamily="50" charset="-128"/>
                        </a:rPr>
                        <a:t>CG</a:t>
                      </a: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を交えて、解説も表示される広域医療情報システムが実現。単一細胞や生体分子の細胞表面および内部など、極微量の生体試料で迅速に病変を予知診断し、可視化して伝える。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光技術を融合した早期発見・早期治療により、高齢者にもやさしい診断の実現と疾病の予防・治癒が実現する。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700" b="1" i="0" u="none" strike="noStrike" cap="none" normalizeH="0" baseline="0" dirty="0" smtClean="0">
                          <a:ln>
                            <a:noFill/>
                          </a:ln>
                          <a:solidFill>
                            <a:srgbClr val="000000"/>
                          </a:solidFill>
                          <a:effectLst/>
                          <a:latin typeface="ＭＳ Ｐゴシック" pitchFamily="50" charset="-128"/>
                          <a:ea typeface="ＭＳ Ｐゴシック" pitchFamily="50" charset="-128"/>
                        </a:rPr>
                        <a:t>からだの内部をリアルタイムでカラー可視化し、人の健康状態を正確に診断できる医療用機器が実現。さまざまなデータを分析して心の健康も診断でき、適切なアドバイスを与えることができる。</a:t>
                      </a:r>
                    </a:p>
                  </a:txBody>
                  <a:tcPr marL="3497" marR="3497" marT="3497"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37" name="正方形/長方形 36"/>
          <p:cNvSpPr/>
          <p:nvPr/>
        </p:nvSpPr>
        <p:spPr>
          <a:xfrm>
            <a:off x="6259175" y="655200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第２回ＩＣＴ新事業創出推進会議岡田構成員配布資料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40" name="正方形/長方形 6"/>
          <p:cNvSpPr>
            <a:spLocks noChangeArrowheads="1"/>
          </p:cNvSpPr>
          <p:nvPr/>
        </p:nvSpPr>
        <p:spPr bwMode="auto">
          <a:xfrm>
            <a:off x="8691046" y="6446886"/>
            <a:ext cx="11592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800" dirty="0">
                <a:solidFill>
                  <a:prstClr val="black"/>
                </a:solidFill>
                <a:latin typeface="Calibri" pitchFamily="34" charset="0"/>
              </a:rPr>
              <a:t>出所</a:t>
            </a:r>
            <a:r>
              <a:rPr lang="ja-JP" altLang="en-US" sz="800" dirty="0" smtClean="0">
                <a:solidFill>
                  <a:prstClr val="black"/>
                </a:solidFill>
                <a:latin typeface="Calibri" pitchFamily="34" charset="0"/>
              </a:rPr>
              <a:t>：</a:t>
            </a:r>
            <a:r>
              <a:rPr lang="ja-JP" altLang="en-US" sz="800" dirty="0">
                <a:solidFill>
                  <a:prstClr val="black"/>
                </a:solidFill>
                <a:latin typeface="Calibri" pitchFamily="34" charset="0"/>
              </a:rPr>
              <a:t>経済</a:t>
            </a:r>
            <a:r>
              <a:rPr lang="ja-JP" altLang="en-US" sz="800" dirty="0" smtClean="0">
                <a:solidFill>
                  <a:prstClr val="black"/>
                </a:solidFill>
                <a:latin typeface="Calibri" pitchFamily="34" charset="0"/>
              </a:rPr>
              <a:t>産業省</a:t>
            </a:r>
            <a:r>
              <a:rPr lang="en-US" altLang="ja-JP" sz="800" dirty="0" smtClean="0">
                <a:solidFill>
                  <a:prstClr val="black"/>
                </a:solidFill>
                <a:latin typeface="Calibri" pitchFamily="34" charset="0"/>
              </a:rPr>
              <a:t>2012</a:t>
            </a:r>
            <a:endParaRPr lang="ja-JP" altLang="en-US" sz="800" dirty="0">
              <a:solidFill>
                <a:prstClr val="black"/>
              </a:solidFill>
              <a:latin typeface="Calibri" pitchFamily="34" charset="0"/>
            </a:endParaRPr>
          </a:p>
        </p:txBody>
      </p:sp>
      <p:sp>
        <p:nvSpPr>
          <p:cNvPr id="13" name="正方形/長方形 12"/>
          <p:cNvSpPr/>
          <p:nvPr/>
        </p:nvSpPr>
        <p:spPr>
          <a:xfrm>
            <a:off x="1320545" y="-27523"/>
            <a:ext cx="833024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100" dirty="0" smtClean="0">
                <a:solidFill>
                  <a:prstClr val="black"/>
                </a:solidFill>
                <a:latin typeface="HGP創英角ｺﾞｼｯｸUB" pitchFamily="50" charset="-128"/>
                <a:ea typeface="HGP創英角ｺﾞｼｯｸUB" pitchFamily="50" charset="-128"/>
              </a:rPr>
              <a:t>（参考）進化</a:t>
            </a:r>
            <a:r>
              <a:rPr lang="ja-JP" altLang="en-US" sz="2100" dirty="0">
                <a:solidFill>
                  <a:prstClr val="black"/>
                </a:solidFill>
                <a:latin typeface="HGP創英角ｺﾞｼｯｸUB" pitchFamily="50" charset="-128"/>
                <a:ea typeface="HGP創英角ｺﾞｼｯｸUB" pitchFamily="50" charset="-128"/>
              </a:rPr>
              <a:t>を続けるテクノロジー</a:t>
            </a:r>
            <a:r>
              <a:rPr lang="ja-JP" altLang="en-US" sz="2100" dirty="0" smtClean="0">
                <a:solidFill>
                  <a:prstClr val="black"/>
                </a:solidFill>
                <a:latin typeface="HGP創英角ｺﾞｼｯｸUB" pitchFamily="50" charset="-128"/>
                <a:ea typeface="HGP創英角ｺﾞｼｯｸUB" pitchFamily="50" charset="-128"/>
              </a:rPr>
              <a:t>は今後</a:t>
            </a:r>
            <a:r>
              <a:rPr lang="ja-JP" altLang="en-US" sz="2100" dirty="0">
                <a:solidFill>
                  <a:prstClr val="black"/>
                </a:solidFill>
                <a:latin typeface="HGP創英角ｺﾞｼｯｸUB" pitchFamily="50" charset="-128"/>
                <a:ea typeface="HGP創英角ｺﾞｼｯｸUB" pitchFamily="50" charset="-128"/>
              </a:rPr>
              <a:t>さらにどう変わっていく</a:t>
            </a:r>
            <a:r>
              <a:rPr lang="ja-JP" altLang="en-US" sz="2100" dirty="0" smtClean="0">
                <a:solidFill>
                  <a:prstClr val="black"/>
                </a:solidFill>
                <a:latin typeface="HGP創英角ｺﾞｼｯｸUB" pitchFamily="50" charset="-128"/>
                <a:ea typeface="HGP創英角ｺﾞｼｯｸUB" pitchFamily="50" charset="-128"/>
              </a:rPr>
              <a:t>か？⑤</a:t>
            </a:r>
            <a:endParaRPr lang="ja-JP" altLang="en-US" sz="2100" dirty="0">
              <a:solidFill>
                <a:prstClr val="black"/>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1472397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52" y="2327911"/>
            <a:ext cx="9906000" cy="1968565"/>
          </a:xfrm>
          <a:prstGeom prst="rect">
            <a:avLst/>
          </a:prstGeom>
          <a:noFill/>
        </p:spPr>
        <p:txBody>
          <a:bodyPr wrap="square" tIns="0" bIns="0" rtlCol="0" anchor="ctr" anchorCtr="0">
            <a:noAutofit/>
          </a:bodyPr>
          <a:lstStyle/>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五輪</a:t>
            </a:r>
            <a:r>
              <a:rPr lang="ja-JP" altLang="en-US" sz="4400" b="1" dirty="0">
                <a:solidFill>
                  <a:prstClr val="black"/>
                </a:solidFill>
                <a:latin typeface="HGP創英角ｺﾞｼｯｸUB" pitchFamily="50" charset="-128"/>
                <a:ea typeface="HGP創英角ｺﾞｼｯｸUB" pitchFamily="50" charset="-128"/>
              </a:rPr>
              <a:t>の場でＩＣＴに</a:t>
            </a:r>
            <a:r>
              <a:rPr lang="ja-JP" altLang="en-US" sz="4400" b="1" dirty="0" smtClean="0">
                <a:solidFill>
                  <a:prstClr val="black"/>
                </a:solidFill>
                <a:latin typeface="HGP創英角ｺﾞｼｯｸUB" pitchFamily="50" charset="-128"/>
                <a:ea typeface="HGP創英角ｺﾞｼｯｸUB" pitchFamily="50" charset="-128"/>
              </a:rPr>
              <a:t>より</a:t>
            </a:r>
            <a:endParaRPr lang="en-US" altLang="ja-JP" sz="4400" b="1" dirty="0" smtClean="0">
              <a:solidFill>
                <a:prstClr val="black"/>
              </a:solidFill>
              <a:latin typeface="HGP創英角ｺﾞｼｯｸUB" pitchFamily="50" charset="-128"/>
              <a:ea typeface="HGP創英角ｺﾞｼｯｸUB" pitchFamily="50" charset="-128"/>
            </a:endParaRPr>
          </a:p>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何</a:t>
            </a:r>
            <a:r>
              <a:rPr lang="ja-JP" altLang="en-US" sz="4400" b="1" dirty="0">
                <a:solidFill>
                  <a:prstClr val="black"/>
                </a:solidFill>
                <a:latin typeface="HGP創英角ｺﾞｼｯｸUB" pitchFamily="50" charset="-128"/>
                <a:ea typeface="HGP創英角ｺﾞｼｯｸUB" pitchFamily="50" charset="-128"/>
              </a:rPr>
              <a:t>を実現しなければならないか？</a:t>
            </a:r>
            <a:endParaRPr lang="en-US" altLang="ja-JP" sz="4400" b="1"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53894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14</a:t>
            </a:fld>
            <a:endParaRPr lang="ja-JP" altLang="en-US" sz="1500" dirty="0">
              <a:solidFill>
                <a:srgbClr val="F79646"/>
              </a:solidFill>
              <a:latin typeface="Impact" pitchFamily="34" charset="0"/>
            </a:endParaRPr>
          </a:p>
        </p:txBody>
      </p:sp>
      <p:sp>
        <p:nvSpPr>
          <p:cNvPr id="113" name="角丸四角形 112"/>
          <p:cNvSpPr/>
          <p:nvPr/>
        </p:nvSpPr>
        <p:spPr>
          <a:xfrm>
            <a:off x="231693" y="718525"/>
            <a:ext cx="4582336"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224806" y="556525"/>
            <a:ext cx="2160000"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２０２０年大会の意味</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0" name="正方形/長方形 89"/>
          <p:cNvSpPr/>
          <p:nvPr/>
        </p:nvSpPr>
        <p:spPr>
          <a:xfrm>
            <a:off x="325255" y="883141"/>
            <a:ext cx="4587960"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前回</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東京大会と比べて、日本の状況は大きく変化。世界に先駆けて直面する種々の社会課題を解決していくとともに、復興支援への感謝を示す機会。</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1" name="角丸四角形 90"/>
          <p:cNvSpPr/>
          <p:nvPr/>
        </p:nvSpPr>
        <p:spPr>
          <a:xfrm>
            <a:off x="5072694" y="718525"/>
            <a:ext cx="4582336"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2160000"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経済波及効果試算</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29855" y="3878566"/>
            <a:ext cx="4582336"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22968" y="3716566"/>
            <a:ext cx="2160000"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観光グローバル化</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の</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好機</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2" name="角丸四角形 101"/>
          <p:cNvSpPr/>
          <p:nvPr/>
        </p:nvSpPr>
        <p:spPr>
          <a:xfrm>
            <a:off x="5070856" y="3878566"/>
            <a:ext cx="4590042"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3" name="角丸四角形 102"/>
          <p:cNvSpPr/>
          <p:nvPr/>
        </p:nvSpPr>
        <p:spPr>
          <a:xfrm>
            <a:off x="5063969" y="3691514"/>
            <a:ext cx="2160000"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訪日外国人のニーズ①</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15" name="正方形/長方形 114"/>
          <p:cNvSpPr/>
          <p:nvPr/>
        </p:nvSpPr>
        <p:spPr>
          <a:xfrm>
            <a:off x="5193238" y="872497"/>
            <a:ext cx="4557547"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・２０２０年東京五輪の経済波及効果は１９兆円超との民間試算も。</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・雇用についても１２０万人規模の雇用が創出される見込み。</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17" name="正方形/長方形 116"/>
          <p:cNvSpPr/>
          <p:nvPr/>
        </p:nvSpPr>
        <p:spPr>
          <a:xfrm>
            <a:off x="5120170" y="3964830"/>
            <a:ext cx="4442939" cy="430887"/>
          </a:xfrm>
          <a:prstGeom prst="rect">
            <a:avLst/>
          </a:prstGeom>
        </p:spPr>
        <p:txBody>
          <a:bodyPr wrap="square">
            <a:spAutoFit/>
          </a:bodyPr>
          <a:lstStyle/>
          <a:p>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・日本訪問時に利用したい（利用したかった）通信手段は、国際ローミング、</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無料</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Ｗｉ－Ｆｉ</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プリペイド</a:t>
            </a:r>
            <a:r>
              <a:rPr lang="en-US" altLang="ja-JP" sz="1100" dirty="0">
                <a:solidFill>
                  <a:prstClr val="black"/>
                </a:solidFill>
                <a:latin typeface="HGP創英角ｺﾞｼｯｸUB" panose="020B0900000000000000" pitchFamily="50" charset="-128"/>
                <a:ea typeface="HGP創英角ｺﾞｼｯｸUB" panose="020B0900000000000000" pitchFamily="50" charset="-128"/>
              </a:rPr>
              <a:t>SIM</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の順。</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8" name="角丸四角形 27"/>
          <p:cNvSpPr/>
          <p:nvPr/>
        </p:nvSpPr>
        <p:spPr>
          <a:xfrm>
            <a:off x="46767" y="84123"/>
            <a:ext cx="2196000" cy="288000"/>
          </a:xfrm>
          <a:prstGeom prst="roundRect">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オリンピック・パラリンピック</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29" name="正方形/長方形 28"/>
          <p:cNvSpPr/>
          <p:nvPr/>
        </p:nvSpPr>
        <p:spPr>
          <a:xfrm>
            <a:off x="1350793" y="3456573"/>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第４回ＩＣＴ新事業創出推進会議</a:t>
            </a:r>
            <a:r>
              <a:rPr lang="ja-JP" altLang="en-US" sz="800" dirty="0">
                <a:solidFill>
                  <a:prstClr val="black"/>
                </a:solidFill>
                <a:latin typeface="ＭＳ Ｐゴシック"/>
              </a:rPr>
              <a:t>千葉</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a:solidFill>
                  <a:prstClr val="black"/>
                </a:solidFill>
                <a:latin typeface="ＭＳ Ｐゴシック"/>
              </a:rPr>
              <a:t>26</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76" y="1302216"/>
            <a:ext cx="3588619"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正方形/長方形 30"/>
          <p:cNvSpPr>
            <a:spLocks noChangeAspect="1"/>
          </p:cNvSpPr>
          <p:nvPr/>
        </p:nvSpPr>
        <p:spPr>
          <a:xfrm>
            <a:off x="407585" y="4423520"/>
            <a:ext cx="4234071" cy="2223846"/>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1028"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455" y="1275053"/>
            <a:ext cx="2592000" cy="20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正方形/長方形 33"/>
          <p:cNvSpPr/>
          <p:nvPr/>
        </p:nvSpPr>
        <p:spPr>
          <a:xfrm>
            <a:off x="6202883" y="346761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第２回ＩＣＴ新事業創出推進会議岡田構成員配布資料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5" name="正方形/長方形 34"/>
          <p:cNvSpPr/>
          <p:nvPr/>
        </p:nvSpPr>
        <p:spPr>
          <a:xfrm>
            <a:off x="6840279" y="3315464"/>
            <a:ext cx="1485670" cy="199730"/>
          </a:xfrm>
          <a:prstGeom prst="rect">
            <a:avLst/>
          </a:prstGeom>
        </p:spPr>
        <p:txBody>
          <a:bodyPr wrap="none" lIns="91126" tIns="45559" rIns="91126" bIns="45559">
            <a:spAutoFit/>
          </a:bodyPr>
          <a:lstStyle/>
          <a:p>
            <a:pPr defTabSz="911253">
              <a:defRPr/>
            </a:pPr>
            <a:r>
              <a:rPr lang="ja-JP" altLang="en-US" sz="700" dirty="0">
                <a:solidFill>
                  <a:prstClr val="black"/>
                </a:solidFill>
                <a:latin typeface="ＭＳ Ｐゴシック"/>
              </a:rPr>
              <a:t>出所：森記念財団都市戦略研究所</a:t>
            </a:r>
          </a:p>
        </p:txBody>
      </p:sp>
      <p:sp>
        <p:nvSpPr>
          <p:cNvPr id="39" name="正方形/長方形 38"/>
          <p:cNvSpPr/>
          <p:nvPr/>
        </p:nvSpPr>
        <p:spPr>
          <a:xfrm>
            <a:off x="362193" y="4003440"/>
            <a:ext cx="4372093"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・過去の五輪同様のトレンドであれば、大会後も継続的に観光客は押し上げられ、２０３０年には３，０００万人を超える観光客の訪日が期待。</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40" name="正方形/長方形 39"/>
          <p:cNvSpPr/>
          <p:nvPr/>
        </p:nvSpPr>
        <p:spPr>
          <a:xfrm>
            <a:off x="1352685" y="6579525"/>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第６回ＩＣＴ新事業創出推進会議</a:t>
            </a:r>
            <a:r>
              <a:rPr lang="ja-JP" altLang="en-US" sz="800" dirty="0">
                <a:solidFill>
                  <a:prstClr val="black"/>
                </a:solidFill>
                <a:latin typeface="ＭＳ Ｐゴシック"/>
              </a:rPr>
              <a:t>髙橋</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a:t>
            </a:r>
            <a:r>
              <a:rPr lang="en-US" altLang="ja-JP" sz="800" dirty="0">
                <a:solidFill>
                  <a:prstClr val="black"/>
                </a:solidFill>
                <a:latin typeface="ＭＳ Ｐゴシック"/>
              </a:rPr>
              <a:t>31</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pic>
        <p:nvPicPr>
          <p:cNvPr id="4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88" y="4394783"/>
            <a:ext cx="4311813" cy="22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タイトル 53"/>
          <p:cNvSpPr txBox="1">
            <a:spLocks/>
          </p:cNvSpPr>
          <p:nvPr/>
        </p:nvSpPr>
        <p:spPr>
          <a:xfrm>
            <a:off x="2000582" y="17426"/>
            <a:ext cx="7744699" cy="365126"/>
          </a:xfrm>
          <a:prstGeom prst="rect">
            <a:avLst/>
          </a:prstGeom>
        </p:spPr>
        <p:txBody>
          <a:bodyPr lIns="91426" tIns="45713" rIns="91426" bIns="45713">
            <a:noAutofit/>
          </a:bodyPr>
          <a:lstStyle>
            <a:lvl1pPr algn="ctr" defTabSz="913753" rtl="0" eaLnBrk="1" latinLnBrk="0" hangingPunct="1">
              <a:spcBef>
                <a:spcPct val="0"/>
              </a:spcBef>
              <a:buNone/>
              <a:defRPr kumimoji="1" sz="4400" kern="1200">
                <a:solidFill>
                  <a:schemeClr val="tx1"/>
                </a:solidFill>
                <a:latin typeface="+mj-lt"/>
                <a:ea typeface="+mj-ea"/>
                <a:cs typeface="+mj-cs"/>
              </a:defRPr>
            </a:lvl1pPr>
          </a:lstStyle>
          <a:p>
            <a:r>
              <a:rPr lang="ja-JP" altLang="en-US" sz="2100" dirty="0" smtClean="0">
                <a:solidFill>
                  <a:prstClr val="black"/>
                </a:solidFill>
                <a:latin typeface="HGP創英角ｺﾞｼｯｸUB" pitchFamily="50" charset="-128"/>
                <a:ea typeface="HGP創英角ｺﾞｼｯｸUB" pitchFamily="50" charset="-128"/>
              </a:rPr>
              <a:t>（参考）五輪</a:t>
            </a:r>
            <a:r>
              <a:rPr lang="ja-JP" altLang="en-US" sz="2100" dirty="0">
                <a:solidFill>
                  <a:prstClr val="black"/>
                </a:solidFill>
                <a:latin typeface="HGP創英角ｺﾞｼｯｸUB" pitchFamily="50" charset="-128"/>
                <a:ea typeface="HGP創英角ｺﾞｼｯｸUB" pitchFamily="50" charset="-128"/>
              </a:rPr>
              <a:t>の場</a:t>
            </a:r>
            <a:r>
              <a:rPr lang="ja-JP" altLang="en-US" sz="2100" dirty="0" smtClean="0">
                <a:solidFill>
                  <a:prstClr val="black"/>
                </a:solidFill>
                <a:latin typeface="HGP創英角ｺﾞｼｯｸUB" pitchFamily="50" charset="-128"/>
                <a:ea typeface="HGP創英角ｺﾞｼｯｸUB" pitchFamily="50" charset="-128"/>
              </a:rPr>
              <a:t>でＩＣＴ</a:t>
            </a:r>
            <a:r>
              <a:rPr lang="ja-JP" altLang="en-US" sz="2100" dirty="0">
                <a:solidFill>
                  <a:prstClr val="black"/>
                </a:solidFill>
                <a:latin typeface="HGP創英角ｺﾞｼｯｸUB" pitchFamily="50" charset="-128"/>
                <a:ea typeface="HGP創英角ｺﾞｼｯｸUB" pitchFamily="50" charset="-128"/>
              </a:rPr>
              <a:t>により何を</a:t>
            </a:r>
            <a:r>
              <a:rPr lang="ja-JP" altLang="en-US" sz="2100" dirty="0" smtClean="0">
                <a:solidFill>
                  <a:prstClr val="black"/>
                </a:solidFill>
                <a:latin typeface="HGP創英角ｺﾞｼｯｸUB" pitchFamily="50" charset="-128"/>
                <a:ea typeface="HGP創英角ｺﾞｼｯｸUB" pitchFamily="50" charset="-128"/>
              </a:rPr>
              <a:t>実現しなければ</a:t>
            </a:r>
            <a:r>
              <a:rPr lang="ja-JP" altLang="en-US" sz="2100" dirty="0">
                <a:solidFill>
                  <a:prstClr val="black"/>
                </a:solidFill>
                <a:latin typeface="HGP創英角ｺﾞｼｯｸUB" pitchFamily="50" charset="-128"/>
                <a:ea typeface="HGP創英角ｺﾞｼｯｸUB" pitchFamily="50" charset="-128"/>
              </a:rPr>
              <a:t>ならない</a:t>
            </a:r>
            <a:r>
              <a:rPr lang="ja-JP" altLang="en-US" sz="2100" dirty="0" smtClean="0">
                <a:solidFill>
                  <a:prstClr val="black"/>
                </a:solidFill>
                <a:latin typeface="HGP創英角ｺﾞｼｯｸUB" pitchFamily="50" charset="-128"/>
                <a:ea typeface="HGP創英角ｺﾞｼｯｸUB" pitchFamily="50" charset="-128"/>
              </a:rPr>
              <a:t>か？①</a:t>
            </a:r>
            <a:endParaRPr lang="ja-JP" altLang="en-US" sz="2100" dirty="0">
              <a:solidFill>
                <a:prstClr val="black"/>
              </a:solidFill>
              <a:latin typeface="HGP創英角ｺﾞｼｯｸUB" pitchFamily="50" charset="-128"/>
              <a:ea typeface="HGP創英角ｺﾞｼｯｸUB" pitchFamily="50" charset="-128"/>
            </a:endParaRPr>
          </a:p>
        </p:txBody>
      </p:sp>
      <p:sp>
        <p:nvSpPr>
          <p:cNvPr id="30" name="正方形/長方形 29"/>
          <p:cNvSpPr>
            <a:spLocks/>
          </p:cNvSpPr>
          <p:nvPr/>
        </p:nvSpPr>
        <p:spPr>
          <a:xfrm>
            <a:off x="5207858" y="4394784"/>
            <a:ext cx="4322598" cy="2160000"/>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8239" y="4289239"/>
            <a:ext cx="4498975" cy="232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p:cNvSpPr txBox="1"/>
          <p:nvPr/>
        </p:nvSpPr>
        <p:spPr>
          <a:xfrm>
            <a:off x="5569869" y="6501227"/>
            <a:ext cx="4183715" cy="338554"/>
          </a:xfrm>
          <a:prstGeom prst="rect">
            <a:avLst/>
          </a:prstGeom>
          <a:noFill/>
        </p:spPr>
        <p:txBody>
          <a:bodyPr wrap="square" rtlCol="0">
            <a:spAutoFit/>
          </a:bodyPr>
          <a:lstStyle/>
          <a:p>
            <a:r>
              <a:rPr lang="en-US" altLang="ja-JP" sz="800" dirty="0" smtClean="0">
                <a:latin typeface="+mj-ea"/>
                <a:ea typeface="+mj-ea"/>
              </a:rPr>
              <a:t>【</a:t>
            </a:r>
            <a:r>
              <a:rPr lang="ja-JP" altLang="en-US" sz="800" dirty="0" smtClean="0">
                <a:latin typeface="+mj-ea"/>
                <a:ea typeface="+mj-ea"/>
              </a:rPr>
              <a:t>出典</a:t>
            </a:r>
            <a:r>
              <a:rPr lang="en-US" altLang="ja-JP" sz="800" dirty="0" smtClean="0">
                <a:latin typeface="+mj-ea"/>
                <a:ea typeface="+mj-ea"/>
              </a:rPr>
              <a:t>】</a:t>
            </a:r>
            <a:r>
              <a:rPr lang="ja-JP" altLang="en-US" sz="800" dirty="0" smtClean="0">
                <a:latin typeface="+mj-ea"/>
                <a:ea typeface="+mj-ea"/>
              </a:rPr>
              <a:t>矢野経済研究所「平成</a:t>
            </a:r>
            <a:r>
              <a:rPr lang="en-US" altLang="ja-JP" sz="800" dirty="0">
                <a:latin typeface="+mj-ea"/>
                <a:ea typeface="+mj-ea"/>
              </a:rPr>
              <a:t>25</a:t>
            </a:r>
            <a:r>
              <a:rPr lang="ja-JP" altLang="en-US" sz="800" dirty="0" smtClean="0">
                <a:latin typeface="+mj-ea"/>
                <a:ea typeface="+mj-ea"/>
              </a:rPr>
              <a:t>年度　国内</a:t>
            </a:r>
            <a:r>
              <a:rPr lang="ja-JP" altLang="en-US" sz="800" dirty="0">
                <a:latin typeface="+mj-ea"/>
                <a:ea typeface="+mj-ea"/>
              </a:rPr>
              <a:t>と諸外国における公衆無線ＬＡＮの提供状況</a:t>
            </a:r>
            <a:r>
              <a:rPr lang="ja-JP" altLang="en-US" sz="800" dirty="0" smtClean="0">
                <a:latin typeface="+mj-ea"/>
                <a:ea typeface="+mj-ea"/>
              </a:rPr>
              <a:t>及び</a:t>
            </a:r>
            <a:endParaRPr lang="en-US" altLang="ja-JP" sz="800" dirty="0" smtClean="0">
              <a:latin typeface="+mj-ea"/>
              <a:ea typeface="+mj-ea"/>
            </a:endParaRPr>
          </a:p>
          <a:p>
            <a:r>
              <a:rPr lang="ja-JP" altLang="en-US" sz="800" dirty="0">
                <a:latin typeface="+mj-ea"/>
                <a:ea typeface="+mj-ea"/>
              </a:rPr>
              <a:t>　</a:t>
            </a:r>
            <a:r>
              <a:rPr lang="ja-JP" altLang="en-US" sz="800" dirty="0" smtClean="0">
                <a:latin typeface="+mj-ea"/>
                <a:ea typeface="+mj-ea"/>
              </a:rPr>
              <a:t>　　　　　　　　　　　　　　  訪日</a:t>
            </a:r>
            <a:r>
              <a:rPr lang="ja-JP" altLang="en-US" sz="800" dirty="0">
                <a:latin typeface="+mj-ea"/>
                <a:ea typeface="+mj-ea"/>
              </a:rPr>
              <a:t>外国人旅行者のＩＣＴサービスに関するニーズの調査</a:t>
            </a:r>
            <a:r>
              <a:rPr lang="ja-JP" altLang="en-US" sz="800" dirty="0" smtClean="0">
                <a:latin typeface="+mj-ea"/>
                <a:ea typeface="+mj-ea"/>
              </a:rPr>
              <a:t>研究」</a:t>
            </a:r>
            <a:endParaRPr lang="en-US" altLang="ja-JP" sz="800" dirty="0" smtClean="0">
              <a:latin typeface="+mj-ea"/>
              <a:ea typeface="+mj-ea"/>
            </a:endParaRPr>
          </a:p>
        </p:txBody>
      </p:sp>
    </p:spTree>
    <p:extLst>
      <p:ext uri="{BB962C8B-B14F-4D97-AF65-F5344CB8AC3E}">
        <p14:creationId xmlns:p14="http://schemas.microsoft.com/office/powerpoint/2010/main" val="3784515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15</a:t>
            </a:fld>
            <a:endParaRPr lang="ja-JP" altLang="en-US" sz="1500" dirty="0">
              <a:solidFill>
                <a:srgbClr val="F79646"/>
              </a:solidFill>
              <a:latin typeface="Impact" pitchFamily="34" charset="0"/>
            </a:endParaRPr>
          </a:p>
        </p:txBody>
      </p:sp>
      <p:sp>
        <p:nvSpPr>
          <p:cNvPr id="113" name="角丸四角形 112"/>
          <p:cNvSpPr/>
          <p:nvPr/>
        </p:nvSpPr>
        <p:spPr>
          <a:xfrm>
            <a:off x="231693" y="718525"/>
            <a:ext cx="4697728"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224806" y="556525"/>
            <a:ext cx="2160000"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訪日外国人の</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ニーズ②</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1" name="角丸四角形 90"/>
          <p:cNvSpPr/>
          <p:nvPr/>
        </p:nvSpPr>
        <p:spPr>
          <a:xfrm>
            <a:off x="5072694" y="718525"/>
            <a:ext cx="4582336"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2160000"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ロンドン大会における課題</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29855" y="3878566"/>
            <a:ext cx="4699566"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22968" y="3716566"/>
            <a:ext cx="2161838"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オリンピックとＩＣＴ</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2" name="角丸四角形 101"/>
          <p:cNvSpPr/>
          <p:nvPr/>
        </p:nvSpPr>
        <p:spPr>
          <a:xfrm>
            <a:off x="5070856" y="3878566"/>
            <a:ext cx="4582336" cy="2928440"/>
          </a:xfrm>
          <a:prstGeom prst="roundRect">
            <a:avLst>
              <a:gd name="adj" fmla="val 0"/>
            </a:avLst>
          </a:prstGeom>
        </p:spPr>
        <p:style>
          <a:lnRef idx="1">
            <a:schemeClr val="accent2"/>
          </a:lnRef>
          <a:fillRef idx="2">
            <a:schemeClr val="accent2"/>
          </a:fillRef>
          <a:effectRef idx="1">
            <a:schemeClr val="accent2"/>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3" name="角丸四角形 102"/>
          <p:cNvSpPr/>
          <p:nvPr/>
        </p:nvSpPr>
        <p:spPr>
          <a:xfrm>
            <a:off x="5063969" y="3716566"/>
            <a:ext cx="3564216"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ロンドン大会は初のオープンデータオリンピック</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15" name="正方形/長方形 114"/>
          <p:cNvSpPr/>
          <p:nvPr/>
        </p:nvSpPr>
        <p:spPr>
          <a:xfrm>
            <a:off x="269913" y="4018931"/>
            <a:ext cx="4557547"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・オリンピックは最先端のＩＣＴ技術が適用されるイベントでもある。</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・例えば、東京オリンピックは初めてオンラインシステムを導入。</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8" name="角丸四角形 27"/>
          <p:cNvSpPr/>
          <p:nvPr/>
        </p:nvSpPr>
        <p:spPr>
          <a:xfrm>
            <a:off x="46767" y="84123"/>
            <a:ext cx="2196000" cy="288000"/>
          </a:xfrm>
          <a:prstGeom prst="roundRect">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オリンピック・パラリンピック</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32" name="正方形/長方形 31"/>
          <p:cNvSpPr>
            <a:spLocks noChangeAspect="1"/>
          </p:cNvSpPr>
          <p:nvPr/>
        </p:nvSpPr>
        <p:spPr>
          <a:xfrm>
            <a:off x="442754" y="4458690"/>
            <a:ext cx="4149388" cy="2179369"/>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37" name="タイトル 53"/>
          <p:cNvSpPr txBox="1">
            <a:spLocks/>
          </p:cNvSpPr>
          <p:nvPr/>
        </p:nvSpPr>
        <p:spPr>
          <a:xfrm>
            <a:off x="2000582" y="17426"/>
            <a:ext cx="7744699" cy="365126"/>
          </a:xfrm>
          <a:prstGeom prst="rect">
            <a:avLst/>
          </a:prstGeom>
        </p:spPr>
        <p:txBody>
          <a:bodyPr lIns="91426" tIns="45713" rIns="91426" bIns="45713">
            <a:noAutofit/>
          </a:bodyPr>
          <a:lstStyle>
            <a:lvl1pPr algn="ctr" defTabSz="913753" rtl="0" eaLnBrk="1" latinLnBrk="0" hangingPunct="1">
              <a:spcBef>
                <a:spcPct val="0"/>
              </a:spcBef>
              <a:buNone/>
              <a:defRPr kumimoji="1" sz="4400" kern="1200">
                <a:solidFill>
                  <a:schemeClr val="tx1"/>
                </a:solidFill>
                <a:latin typeface="+mj-lt"/>
                <a:ea typeface="+mj-ea"/>
                <a:cs typeface="+mj-cs"/>
              </a:defRPr>
            </a:lvl1pPr>
          </a:lstStyle>
          <a:p>
            <a:r>
              <a:rPr lang="ja-JP" altLang="en-US" sz="2100" dirty="0" smtClean="0">
                <a:solidFill>
                  <a:prstClr val="black"/>
                </a:solidFill>
                <a:latin typeface="HGP創英角ｺﾞｼｯｸUB" pitchFamily="50" charset="-128"/>
                <a:ea typeface="HGP創英角ｺﾞｼｯｸUB" pitchFamily="50" charset="-128"/>
              </a:rPr>
              <a:t>（参考）五輪</a:t>
            </a:r>
            <a:r>
              <a:rPr lang="ja-JP" altLang="en-US" sz="2100" dirty="0">
                <a:solidFill>
                  <a:prstClr val="black"/>
                </a:solidFill>
                <a:latin typeface="HGP創英角ｺﾞｼｯｸUB" pitchFamily="50" charset="-128"/>
                <a:ea typeface="HGP創英角ｺﾞｼｯｸUB" pitchFamily="50" charset="-128"/>
              </a:rPr>
              <a:t>の場</a:t>
            </a:r>
            <a:r>
              <a:rPr lang="ja-JP" altLang="en-US" sz="2100" dirty="0" smtClean="0">
                <a:solidFill>
                  <a:prstClr val="black"/>
                </a:solidFill>
                <a:latin typeface="HGP創英角ｺﾞｼｯｸUB" pitchFamily="50" charset="-128"/>
                <a:ea typeface="HGP創英角ｺﾞｼｯｸUB" pitchFamily="50" charset="-128"/>
              </a:rPr>
              <a:t>でＩＣＴ</a:t>
            </a:r>
            <a:r>
              <a:rPr lang="ja-JP" altLang="en-US" sz="2100" dirty="0">
                <a:solidFill>
                  <a:prstClr val="black"/>
                </a:solidFill>
                <a:latin typeface="HGP創英角ｺﾞｼｯｸUB" pitchFamily="50" charset="-128"/>
                <a:ea typeface="HGP創英角ｺﾞｼｯｸUB" pitchFamily="50" charset="-128"/>
              </a:rPr>
              <a:t>により何を</a:t>
            </a:r>
            <a:r>
              <a:rPr lang="ja-JP" altLang="en-US" sz="2100" dirty="0" smtClean="0">
                <a:solidFill>
                  <a:prstClr val="black"/>
                </a:solidFill>
                <a:latin typeface="HGP創英角ｺﾞｼｯｸUB" pitchFamily="50" charset="-128"/>
                <a:ea typeface="HGP創英角ｺﾞｼｯｸUB" pitchFamily="50" charset="-128"/>
              </a:rPr>
              <a:t>実現しなければ</a:t>
            </a:r>
            <a:r>
              <a:rPr lang="ja-JP" altLang="en-US" sz="2100" dirty="0">
                <a:solidFill>
                  <a:prstClr val="black"/>
                </a:solidFill>
                <a:latin typeface="HGP創英角ｺﾞｼｯｸUB" pitchFamily="50" charset="-128"/>
                <a:ea typeface="HGP創英角ｺﾞｼｯｸUB" pitchFamily="50" charset="-128"/>
              </a:rPr>
              <a:t>ならない</a:t>
            </a:r>
            <a:r>
              <a:rPr lang="ja-JP" altLang="en-US" sz="2100" dirty="0" smtClean="0">
                <a:solidFill>
                  <a:prstClr val="black"/>
                </a:solidFill>
                <a:latin typeface="HGP創英角ｺﾞｼｯｸUB" pitchFamily="50" charset="-128"/>
                <a:ea typeface="HGP創英角ｺﾞｼｯｸUB" pitchFamily="50" charset="-128"/>
              </a:rPr>
              <a:t>か？②</a:t>
            </a:r>
            <a:endParaRPr lang="ja-JP" altLang="en-US" sz="2100" dirty="0">
              <a:solidFill>
                <a:prstClr val="black"/>
              </a:solidFill>
              <a:latin typeface="HGP創英角ｺﾞｼｯｸUB" pitchFamily="50" charset="-128"/>
              <a:ea typeface="HGP創英角ｺﾞｼｯｸUB" pitchFamily="50" charset="-128"/>
            </a:endParaRPr>
          </a:p>
        </p:txBody>
      </p:sp>
      <p:sp>
        <p:nvSpPr>
          <p:cNvPr id="38" name="正方形/長方形 37"/>
          <p:cNvSpPr/>
          <p:nvPr/>
        </p:nvSpPr>
        <p:spPr>
          <a:xfrm>
            <a:off x="5104677" y="854503"/>
            <a:ext cx="4442939"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英</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ＢＴ社はロンドン大会を「過去最大のデジタルオリンピック」と総括。</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クラウドベースのサーバ</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ＩＰ電話の活用、高密度Ｗｉ－Ｆｉの構築等で対応。</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9" name="正方形/長方形 38"/>
          <p:cNvSpPr>
            <a:spLocks noChangeAspect="1"/>
          </p:cNvSpPr>
          <p:nvPr/>
        </p:nvSpPr>
        <p:spPr>
          <a:xfrm>
            <a:off x="5207859" y="1254938"/>
            <a:ext cx="4339757" cy="2223846"/>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40" name="正方形/長方形 39"/>
          <p:cNvSpPr/>
          <p:nvPr/>
        </p:nvSpPr>
        <p:spPr>
          <a:xfrm>
            <a:off x="6195717" y="3453732"/>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第４回ＩＣＴ新事業創出推進会議</a:t>
            </a:r>
            <a:r>
              <a:rPr lang="ja-JP" altLang="en-US" sz="800" dirty="0">
                <a:solidFill>
                  <a:prstClr val="black"/>
                </a:solidFill>
                <a:latin typeface="ＭＳ Ｐゴシック"/>
              </a:rPr>
              <a:t>千葉</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a:solidFill>
                  <a:prstClr val="black"/>
                </a:solidFill>
                <a:latin typeface="ＭＳ Ｐゴシック"/>
              </a:rPr>
              <a:t>26</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pic>
        <p:nvPicPr>
          <p:cNvPr id="4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8512" y="1328600"/>
            <a:ext cx="4415393" cy="2102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正方形/長方形 43"/>
          <p:cNvSpPr/>
          <p:nvPr/>
        </p:nvSpPr>
        <p:spPr>
          <a:xfrm>
            <a:off x="237899" y="845356"/>
            <a:ext cx="4732991" cy="261610"/>
          </a:xfrm>
          <a:prstGeom prst="rect">
            <a:avLst/>
          </a:prstGeom>
        </p:spPr>
        <p:txBody>
          <a:bodyPr wrap="square">
            <a:spAutoFit/>
          </a:bodyPr>
          <a:lstStyle/>
          <a:p>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・ここ半年以内に日本を訪れ、無料</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公衆Ｗｉ－Ｆｉに</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満足できなかったのは</a:t>
            </a:r>
            <a:r>
              <a:rPr lang="en-US" altLang="ja-JP" sz="1100" dirty="0">
                <a:solidFill>
                  <a:prstClr val="black"/>
                </a:solidFill>
                <a:latin typeface="HGP創英角ｺﾞｼｯｸUB" panose="020B0900000000000000" pitchFamily="50" charset="-128"/>
                <a:ea typeface="HGP創英角ｺﾞｼｯｸUB" panose="020B0900000000000000" pitchFamily="50" charset="-128"/>
              </a:rPr>
              <a:t>3.7</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a:t>
            </a:r>
          </a:p>
        </p:txBody>
      </p:sp>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714" y="4463108"/>
            <a:ext cx="3841579" cy="218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正方形/長方形 44"/>
          <p:cNvSpPr/>
          <p:nvPr/>
        </p:nvSpPr>
        <p:spPr>
          <a:xfrm>
            <a:off x="2180334" y="6635643"/>
            <a:ext cx="2963015" cy="213539"/>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第１回ＩＣＴ新事業創出推進会議</a:t>
            </a:r>
            <a:r>
              <a:rPr lang="ja-JP" altLang="en-US" sz="800" dirty="0">
                <a:solidFill>
                  <a:prstClr val="black"/>
                </a:solidFill>
                <a:latin typeface="ＭＳ Ｐゴシック"/>
              </a:rPr>
              <a:t>越塚</a:t>
            </a:r>
            <a:r>
              <a:rPr lang="ja-JP" altLang="en-US" sz="800" dirty="0" smtClean="0">
                <a:solidFill>
                  <a:prstClr val="black"/>
                </a:solidFill>
                <a:latin typeface="ＭＳ Ｐゴシック"/>
              </a:rPr>
              <a:t>構成員配布資料</a:t>
            </a:r>
            <a:endParaRPr lang="ja-JP" altLang="en-US" sz="800" dirty="0">
              <a:solidFill>
                <a:prstClr val="black"/>
              </a:solidFill>
              <a:latin typeface="ＭＳ Ｐゴシック"/>
            </a:endParaRPr>
          </a:p>
        </p:txBody>
      </p:sp>
      <p:sp>
        <p:nvSpPr>
          <p:cNvPr id="46" name="正方形/長方形 45"/>
          <p:cNvSpPr>
            <a:spLocks noChangeAspect="1"/>
          </p:cNvSpPr>
          <p:nvPr/>
        </p:nvSpPr>
        <p:spPr>
          <a:xfrm>
            <a:off x="5207858" y="4456274"/>
            <a:ext cx="4339757" cy="2179369"/>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47" name="正方形/長方形 46"/>
          <p:cNvSpPr/>
          <p:nvPr/>
        </p:nvSpPr>
        <p:spPr>
          <a:xfrm>
            <a:off x="6877763" y="6617295"/>
            <a:ext cx="2963015" cy="213539"/>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第１回ＩＣＴ新事業創出推進会議</a:t>
            </a:r>
            <a:r>
              <a:rPr lang="ja-JP" altLang="en-US" sz="800" dirty="0">
                <a:solidFill>
                  <a:prstClr val="black"/>
                </a:solidFill>
                <a:latin typeface="ＭＳ Ｐゴシック"/>
              </a:rPr>
              <a:t>越塚</a:t>
            </a:r>
            <a:r>
              <a:rPr lang="ja-JP" altLang="en-US" sz="800" dirty="0" smtClean="0">
                <a:solidFill>
                  <a:prstClr val="black"/>
                </a:solidFill>
                <a:latin typeface="ＭＳ Ｐゴシック"/>
              </a:rPr>
              <a:t>構成員配布資料</a:t>
            </a:r>
            <a:endParaRPr lang="ja-JP" altLang="en-US" sz="800" dirty="0">
              <a:solidFill>
                <a:prstClr val="black"/>
              </a:solidFill>
              <a:latin typeface="ＭＳ Ｐゴシック"/>
            </a:endParaRPr>
          </a:p>
        </p:txBody>
      </p:sp>
      <p:sp>
        <p:nvSpPr>
          <p:cNvPr id="48" name="正方形/長方形 47"/>
          <p:cNvSpPr/>
          <p:nvPr/>
        </p:nvSpPr>
        <p:spPr>
          <a:xfrm>
            <a:off x="5080618" y="4038482"/>
            <a:ext cx="4557547"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・ロンドン大会では全競技情報がオープンデータ化。交通情報も市がリアルタイムデータを提供し、ユーザ（マシュー・ソマビル氏）がアプリを開発・提供。</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0871" y="4449625"/>
            <a:ext cx="4008285" cy="2233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正方形/長方形 30"/>
          <p:cNvSpPr>
            <a:spLocks/>
          </p:cNvSpPr>
          <p:nvPr/>
        </p:nvSpPr>
        <p:spPr>
          <a:xfrm>
            <a:off x="277658" y="1126894"/>
            <a:ext cx="4608000" cy="2160024"/>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07" y="1121336"/>
            <a:ext cx="4532496" cy="21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880528" y="3286918"/>
            <a:ext cx="4183715" cy="338554"/>
          </a:xfrm>
          <a:prstGeom prst="rect">
            <a:avLst/>
          </a:prstGeom>
          <a:noFill/>
        </p:spPr>
        <p:txBody>
          <a:bodyPr wrap="square" rtlCol="0">
            <a:spAutoFit/>
          </a:bodyPr>
          <a:lstStyle/>
          <a:p>
            <a:r>
              <a:rPr lang="en-US" altLang="ja-JP" sz="800" dirty="0" smtClean="0">
                <a:latin typeface="+mj-ea"/>
                <a:ea typeface="+mj-ea"/>
              </a:rPr>
              <a:t>【</a:t>
            </a:r>
            <a:r>
              <a:rPr lang="ja-JP" altLang="en-US" sz="800" dirty="0" smtClean="0">
                <a:latin typeface="+mj-ea"/>
                <a:ea typeface="+mj-ea"/>
              </a:rPr>
              <a:t>出典</a:t>
            </a:r>
            <a:r>
              <a:rPr lang="en-US" altLang="ja-JP" sz="800" dirty="0" smtClean="0">
                <a:latin typeface="+mj-ea"/>
                <a:ea typeface="+mj-ea"/>
              </a:rPr>
              <a:t>】</a:t>
            </a:r>
            <a:r>
              <a:rPr lang="ja-JP" altLang="en-US" sz="800" dirty="0" smtClean="0">
                <a:latin typeface="+mj-ea"/>
                <a:ea typeface="+mj-ea"/>
              </a:rPr>
              <a:t>矢野経済研究所「平成</a:t>
            </a:r>
            <a:r>
              <a:rPr lang="en-US" altLang="ja-JP" sz="800" dirty="0">
                <a:latin typeface="+mj-ea"/>
                <a:ea typeface="+mj-ea"/>
              </a:rPr>
              <a:t>25</a:t>
            </a:r>
            <a:r>
              <a:rPr lang="ja-JP" altLang="en-US" sz="800" dirty="0" smtClean="0">
                <a:latin typeface="+mj-ea"/>
                <a:ea typeface="+mj-ea"/>
              </a:rPr>
              <a:t>年度　国内</a:t>
            </a:r>
            <a:r>
              <a:rPr lang="ja-JP" altLang="en-US" sz="800" dirty="0">
                <a:latin typeface="+mj-ea"/>
                <a:ea typeface="+mj-ea"/>
              </a:rPr>
              <a:t>と諸外国における公衆無線ＬＡＮの提供状況</a:t>
            </a:r>
            <a:r>
              <a:rPr lang="ja-JP" altLang="en-US" sz="800" dirty="0" smtClean="0">
                <a:latin typeface="+mj-ea"/>
                <a:ea typeface="+mj-ea"/>
              </a:rPr>
              <a:t>及び</a:t>
            </a:r>
            <a:endParaRPr lang="en-US" altLang="ja-JP" sz="800" dirty="0" smtClean="0">
              <a:latin typeface="+mj-ea"/>
              <a:ea typeface="+mj-ea"/>
            </a:endParaRPr>
          </a:p>
          <a:p>
            <a:r>
              <a:rPr lang="ja-JP" altLang="en-US" sz="800" dirty="0">
                <a:latin typeface="+mj-ea"/>
                <a:ea typeface="+mj-ea"/>
              </a:rPr>
              <a:t>　</a:t>
            </a:r>
            <a:r>
              <a:rPr lang="ja-JP" altLang="en-US" sz="800" dirty="0" smtClean="0">
                <a:latin typeface="+mj-ea"/>
                <a:ea typeface="+mj-ea"/>
              </a:rPr>
              <a:t>　　　　　　　　　　　　　　  訪日</a:t>
            </a:r>
            <a:r>
              <a:rPr lang="ja-JP" altLang="en-US" sz="800" dirty="0">
                <a:latin typeface="+mj-ea"/>
                <a:ea typeface="+mj-ea"/>
              </a:rPr>
              <a:t>外国人旅行者のＩＣＴサービスに関するニーズの調査</a:t>
            </a:r>
            <a:r>
              <a:rPr lang="ja-JP" altLang="en-US" sz="800" dirty="0" smtClean="0">
                <a:latin typeface="+mj-ea"/>
                <a:ea typeface="+mj-ea"/>
              </a:rPr>
              <a:t>研究」</a:t>
            </a:r>
            <a:endParaRPr lang="en-US" altLang="ja-JP" sz="800" dirty="0" smtClean="0">
              <a:latin typeface="+mj-ea"/>
              <a:ea typeface="+mj-ea"/>
            </a:endParaRPr>
          </a:p>
        </p:txBody>
      </p:sp>
    </p:spTree>
    <p:extLst>
      <p:ext uri="{BB962C8B-B14F-4D97-AF65-F5344CB8AC3E}">
        <p14:creationId xmlns:p14="http://schemas.microsoft.com/office/powerpoint/2010/main" val="3227248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角丸四角形 81"/>
          <p:cNvSpPr/>
          <p:nvPr/>
        </p:nvSpPr>
        <p:spPr>
          <a:xfrm>
            <a:off x="147114" y="722313"/>
            <a:ext cx="9699412" cy="6078585"/>
          </a:xfrm>
          <a:prstGeom prst="roundRect">
            <a:avLst>
              <a:gd name="adj" fmla="val 0"/>
            </a:avLst>
          </a:prstGeom>
          <a:ln/>
        </p:spPr>
        <p:style>
          <a:lnRef idx="1">
            <a:schemeClr val="accent2"/>
          </a:lnRef>
          <a:fillRef idx="2">
            <a:schemeClr val="accent2"/>
          </a:fillRef>
          <a:effectRef idx="1">
            <a:schemeClr val="accent2"/>
          </a:effectRef>
          <a:fontRef idx="minor">
            <a:schemeClr val="dk1"/>
          </a:fontRef>
        </p:style>
        <p:txBody>
          <a:bodyPr rtlCol="0" anchor="ctr" anchorCtr="0"/>
          <a:lstStyle/>
          <a:p>
            <a:pPr algn="ct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143" y="1816977"/>
            <a:ext cx="7510462"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AutoShape 2" descr="http://upload.wikimedia.org/wikipedia/commons/thumb/9/9e/Flag_of_Japan.svg/320px-Flag_of_Japan.svg.png"/>
          <p:cNvSpPr>
            <a:spLocks noChangeAspect="1" noChangeArrowheads="1"/>
          </p:cNvSpPr>
          <p:nvPr/>
        </p:nvSpPr>
        <p:spPr bwMode="auto">
          <a:xfrm>
            <a:off x="68801" y="-136525"/>
            <a:ext cx="3302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3" rIns="91426" bIns="45713" numCol="1" anchor="t" anchorCtr="0" compatLnSpc="1">
            <a:prstTxWarp prst="textNoShape">
              <a:avLst/>
            </a:prstTxWarp>
          </a:bodyPr>
          <a:lstStyle/>
          <a:p>
            <a:pPr defTabSz="914254"/>
            <a:endParaRPr lang="ja-JP" altLang="en-US" sz="1800">
              <a:solidFill>
                <a:prstClr val="black"/>
              </a:solidFill>
            </a:endParaRPr>
          </a:p>
        </p:txBody>
      </p:sp>
      <p:sp>
        <p:nvSpPr>
          <p:cNvPr id="51" name="AutoShape 4" descr="http://upload.wikimedia.org/wikipedia/commons/thumb/9/9e/Flag_of_Japan.svg/320px-Flag_of_Japan.svg.png"/>
          <p:cNvSpPr>
            <a:spLocks noChangeAspect="1" noChangeArrowheads="1"/>
          </p:cNvSpPr>
          <p:nvPr/>
        </p:nvSpPr>
        <p:spPr bwMode="auto">
          <a:xfrm>
            <a:off x="234388" y="15875"/>
            <a:ext cx="3302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3" rIns="91426" bIns="45713" numCol="1" anchor="t" anchorCtr="0" compatLnSpc="1">
            <a:prstTxWarp prst="textNoShape">
              <a:avLst/>
            </a:prstTxWarp>
          </a:bodyPr>
          <a:lstStyle/>
          <a:p>
            <a:pPr defTabSz="914254"/>
            <a:endParaRPr lang="ja-JP" altLang="en-US" sz="1800">
              <a:solidFill>
                <a:prstClr val="black"/>
              </a:solidFill>
            </a:endParaRPr>
          </a:p>
        </p:txBody>
      </p:sp>
      <p:sp>
        <p:nvSpPr>
          <p:cNvPr id="66" name="AutoShape 9" descr="http://t.pimg.jp/004/978/309/1/4978309.jpg"/>
          <p:cNvSpPr>
            <a:spLocks noChangeAspect="1" noChangeArrowheads="1"/>
          </p:cNvSpPr>
          <p:nvPr/>
        </p:nvSpPr>
        <p:spPr bwMode="auto">
          <a:xfrm>
            <a:off x="168549" y="-144461"/>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3" rIns="91426" bIns="45713" numCol="1" anchor="t" anchorCtr="0" compatLnSpc="1">
            <a:prstTxWarp prst="textNoShape">
              <a:avLst/>
            </a:prstTxWarp>
          </a:bodyPr>
          <a:lstStyle/>
          <a:p>
            <a:pPr defTabSz="914254"/>
            <a:endParaRPr lang="ja-JP" altLang="en-US" sz="1800">
              <a:solidFill>
                <a:prstClr val="black"/>
              </a:solidFill>
            </a:endParaRPr>
          </a:p>
        </p:txBody>
      </p:sp>
      <p:sp>
        <p:nvSpPr>
          <p:cNvPr id="5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16</a:t>
            </a:fld>
            <a:endParaRPr lang="ja-JP" altLang="en-US" sz="1500" dirty="0">
              <a:solidFill>
                <a:srgbClr val="F79646"/>
              </a:solidFill>
              <a:latin typeface="Impact" pitchFamily="34" charset="0"/>
            </a:endParaRPr>
          </a:p>
        </p:txBody>
      </p:sp>
      <p:sp>
        <p:nvSpPr>
          <p:cNvPr id="9" name="タイトル 53"/>
          <p:cNvSpPr txBox="1">
            <a:spLocks/>
          </p:cNvSpPr>
          <p:nvPr/>
        </p:nvSpPr>
        <p:spPr>
          <a:xfrm>
            <a:off x="2000582" y="17426"/>
            <a:ext cx="7744699" cy="365126"/>
          </a:xfrm>
          <a:prstGeom prst="rect">
            <a:avLst/>
          </a:prstGeom>
        </p:spPr>
        <p:txBody>
          <a:bodyPr lIns="91426" tIns="45713" rIns="91426" bIns="45713">
            <a:noAutofit/>
          </a:bodyPr>
          <a:lstStyle>
            <a:lvl1pPr algn="ctr" defTabSz="913753" rtl="0" eaLnBrk="1" latinLnBrk="0" hangingPunct="1">
              <a:spcBef>
                <a:spcPct val="0"/>
              </a:spcBef>
              <a:buNone/>
              <a:defRPr kumimoji="1" sz="4400" kern="1200">
                <a:solidFill>
                  <a:schemeClr val="tx1"/>
                </a:solidFill>
                <a:latin typeface="+mj-lt"/>
                <a:ea typeface="+mj-ea"/>
                <a:cs typeface="+mj-cs"/>
              </a:defRPr>
            </a:lvl1pPr>
          </a:lstStyle>
          <a:p>
            <a:r>
              <a:rPr lang="ja-JP" altLang="en-US" sz="2100" dirty="0" smtClean="0">
                <a:solidFill>
                  <a:prstClr val="black"/>
                </a:solidFill>
                <a:latin typeface="HGP創英角ｺﾞｼｯｸUB" pitchFamily="50" charset="-128"/>
                <a:ea typeface="HGP創英角ｺﾞｼｯｸUB" pitchFamily="50" charset="-128"/>
              </a:rPr>
              <a:t>（参考）五輪</a:t>
            </a:r>
            <a:r>
              <a:rPr lang="ja-JP" altLang="en-US" sz="2100" dirty="0">
                <a:solidFill>
                  <a:prstClr val="black"/>
                </a:solidFill>
                <a:latin typeface="HGP創英角ｺﾞｼｯｸUB" pitchFamily="50" charset="-128"/>
                <a:ea typeface="HGP創英角ｺﾞｼｯｸUB" pitchFamily="50" charset="-128"/>
              </a:rPr>
              <a:t>の場</a:t>
            </a:r>
            <a:r>
              <a:rPr lang="ja-JP" altLang="en-US" sz="2100" dirty="0" smtClean="0">
                <a:solidFill>
                  <a:prstClr val="black"/>
                </a:solidFill>
                <a:latin typeface="HGP創英角ｺﾞｼｯｸUB" pitchFamily="50" charset="-128"/>
                <a:ea typeface="HGP創英角ｺﾞｼｯｸUB" pitchFamily="50" charset="-128"/>
              </a:rPr>
              <a:t>でＩＣＴ</a:t>
            </a:r>
            <a:r>
              <a:rPr lang="ja-JP" altLang="en-US" sz="2100" dirty="0">
                <a:solidFill>
                  <a:prstClr val="black"/>
                </a:solidFill>
                <a:latin typeface="HGP創英角ｺﾞｼｯｸUB" pitchFamily="50" charset="-128"/>
                <a:ea typeface="HGP創英角ｺﾞｼｯｸUB" pitchFamily="50" charset="-128"/>
              </a:rPr>
              <a:t>により何を</a:t>
            </a:r>
            <a:r>
              <a:rPr lang="ja-JP" altLang="en-US" sz="2100" dirty="0" smtClean="0">
                <a:solidFill>
                  <a:prstClr val="black"/>
                </a:solidFill>
                <a:latin typeface="HGP創英角ｺﾞｼｯｸUB" pitchFamily="50" charset="-128"/>
                <a:ea typeface="HGP創英角ｺﾞｼｯｸUB" pitchFamily="50" charset="-128"/>
              </a:rPr>
              <a:t>実現しなければ</a:t>
            </a:r>
            <a:r>
              <a:rPr lang="ja-JP" altLang="en-US" sz="2100" dirty="0">
                <a:solidFill>
                  <a:prstClr val="black"/>
                </a:solidFill>
                <a:latin typeface="HGP創英角ｺﾞｼｯｸUB" pitchFamily="50" charset="-128"/>
                <a:ea typeface="HGP創英角ｺﾞｼｯｸUB" pitchFamily="50" charset="-128"/>
              </a:rPr>
              <a:t>ならない</a:t>
            </a:r>
            <a:r>
              <a:rPr lang="ja-JP" altLang="en-US" sz="2100" dirty="0" smtClean="0">
                <a:solidFill>
                  <a:prstClr val="black"/>
                </a:solidFill>
                <a:latin typeface="HGP創英角ｺﾞｼｯｸUB" pitchFamily="50" charset="-128"/>
                <a:ea typeface="HGP創英角ｺﾞｼｯｸUB" pitchFamily="50" charset="-128"/>
              </a:rPr>
              <a:t>か？③</a:t>
            </a:r>
            <a:endParaRPr lang="ja-JP" altLang="en-US" sz="2100" dirty="0">
              <a:solidFill>
                <a:prstClr val="black"/>
              </a:solidFill>
              <a:latin typeface="HGP創英角ｺﾞｼｯｸUB" pitchFamily="50" charset="-128"/>
              <a:ea typeface="HGP創英角ｺﾞｼｯｸUB" pitchFamily="50" charset="-128"/>
            </a:endParaRPr>
          </a:p>
        </p:txBody>
      </p:sp>
      <p:cxnSp>
        <p:nvCxnSpPr>
          <p:cNvPr id="49" name="直線コネクタ 48"/>
          <p:cNvCxnSpPr/>
          <p:nvPr/>
        </p:nvCxnSpPr>
        <p:spPr>
          <a:xfrm>
            <a:off x="1515" y="486574"/>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3" name="角丸四角形 52"/>
          <p:cNvSpPr/>
          <p:nvPr/>
        </p:nvSpPr>
        <p:spPr>
          <a:xfrm>
            <a:off x="46767" y="84123"/>
            <a:ext cx="2196000" cy="288000"/>
          </a:xfrm>
          <a:prstGeom prst="roundRect">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オリンピック・パラリンピック</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70" name="四角形吹き出し 69"/>
          <p:cNvSpPr/>
          <p:nvPr/>
        </p:nvSpPr>
        <p:spPr bwMode="auto">
          <a:xfrm>
            <a:off x="5889200" y="3132386"/>
            <a:ext cx="3890449" cy="887888"/>
          </a:xfrm>
          <a:prstGeom prst="wedgeRectCallout">
            <a:avLst>
              <a:gd name="adj1" fmla="val -73123"/>
              <a:gd name="adj2" fmla="val -91113"/>
            </a:avLst>
          </a:prstGeom>
          <a:solidFill>
            <a:schemeClr val="bg1"/>
          </a:solidFill>
          <a:ln w="9525" cap="flat" cmpd="sng" algn="ctr">
            <a:solidFill>
              <a:srgbClr val="CFA93F">
                <a:lumMod val="75000"/>
              </a:srgbClr>
            </a:solidFill>
            <a:prstDash val="solid"/>
            <a:round/>
            <a:headEnd type="none" w="med" len="med"/>
            <a:tailEnd type="triangle" w="med" len="med"/>
          </a:ln>
          <a:effectLst/>
        </p:spPr>
        <p:txBody>
          <a:bodyPr vert="horz" wrap="square" lIns="72000" tIns="72000" rIns="72000" bIns="72000" numCol="1" rtlCol="0" anchor="t" anchorCtr="0" compatLnSpc="1">
            <a:prstTxWarp prst="textNoShape">
              <a:avLst/>
            </a:prstTxWarp>
            <a:noAutofit/>
          </a:bodyPr>
          <a:lstStyle/>
          <a:p>
            <a:pPr defTabSz="914400" fontAlgn="base">
              <a:spcBef>
                <a:spcPct val="0"/>
              </a:spcBef>
              <a:spcAft>
                <a:spcPct val="0"/>
              </a:spcAft>
              <a:buClr>
                <a:srgbClr val="E4BB46"/>
              </a:buClr>
              <a:buFont typeface="Wingdings" pitchFamily="2" charset="2"/>
              <a:buNone/>
              <a:defRPr/>
            </a:pPr>
            <a:r>
              <a:rPr kumimoji="0" lang="ja-JP" altLang="en-US" sz="1600" b="1" u="sng" kern="0" dirty="0" smtClean="0">
                <a:solidFill>
                  <a:srgbClr val="CFA93F">
                    <a:lumMod val="75000"/>
                  </a:srgbClr>
                </a:solidFill>
                <a:latin typeface="ＭＳ Ｐゴシック" pitchFamily="50" charset="-128"/>
              </a:rPr>
              <a:t>◆マーケティング</a:t>
            </a:r>
            <a:endParaRPr kumimoji="0" lang="en-US" altLang="ja-JP" sz="1600" b="1" u="sng"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FF0000"/>
                </a:solidFill>
                <a:latin typeface="ＭＳ Ｐゴシック" pitchFamily="50" charset="-128"/>
              </a:rPr>
              <a:t>誰でもいつでもチケット</a:t>
            </a:r>
            <a:r>
              <a:rPr kumimoji="0" lang="ja-JP" altLang="en-US" sz="1200" b="1" kern="0" dirty="0" smtClean="0">
                <a:solidFill>
                  <a:srgbClr val="CFA93F">
                    <a:lumMod val="75000"/>
                  </a:srgbClr>
                </a:solidFill>
                <a:latin typeface="ＭＳ Ｐゴシック" pitchFamily="50" charset="-128"/>
              </a:rPr>
              <a:t>を買うことができるシステム・・・</a:t>
            </a:r>
            <a:endParaRPr kumimoji="0" lang="en-US" altLang="ja-JP" sz="1200" b="1"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CFA93F">
                    <a:lumMod val="75000"/>
                  </a:srgbClr>
                </a:solidFill>
                <a:latin typeface="ＭＳ Ｐゴシック" pitchFamily="50" charset="-128"/>
              </a:rPr>
              <a:t>リアルタイムな</a:t>
            </a:r>
            <a:r>
              <a:rPr kumimoji="0" lang="ja-JP" altLang="en-US" sz="1200" b="1" kern="0" dirty="0" smtClean="0">
                <a:solidFill>
                  <a:srgbClr val="FF0000"/>
                </a:solidFill>
                <a:latin typeface="ＭＳ Ｐゴシック" pitchFamily="50" charset="-128"/>
              </a:rPr>
              <a:t>空席情報を配信</a:t>
            </a:r>
            <a:r>
              <a:rPr kumimoji="0" lang="ja-JP" altLang="en-US" sz="1200" b="1" kern="0" dirty="0" smtClean="0">
                <a:solidFill>
                  <a:srgbClr val="CFA93F">
                    <a:lumMod val="75000"/>
                  </a:srgbClr>
                </a:solidFill>
                <a:latin typeface="ＭＳ Ｐゴシック" pitchFamily="50" charset="-128"/>
              </a:rPr>
              <a:t>・・・</a:t>
            </a:r>
            <a:endParaRPr kumimoji="0" lang="en-US" altLang="ja-JP" sz="1200" b="1"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FF0000"/>
                </a:solidFill>
                <a:latin typeface="ＭＳ Ｐゴシック" pitchFamily="50" charset="-128"/>
              </a:rPr>
              <a:t>入退場を綿密に管理</a:t>
            </a:r>
            <a:r>
              <a:rPr kumimoji="0" lang="ja-JP" altLang="en-US" sz="1200" b="1" kern="0" dirty="0" smtClean="0">
                <a:solidFill>
                  <a:srgbClr val="CFA93F">
                    <a:lumMod val="75000"/>
                  </a:srgbClr>
                </a:solidFill>
                <a:latin typeface="ＭＳ Ｐゴシック" pitchFamily="50" charset="-128"/>
              </a:rPr>
              <a:t>し・・・</a:t>
            </a:r>
          </a:p>
        </p:txBody>
      </p:sp>
      <p:sp>
        <p:nvSpPr>
          <p:cNvPr id="71" name="四角形吹き出し 70"/>
          <p:cNvSpPr/>
          <p:nvPr/>
        </p:nvSpPr>
        <p:spPr bwMode="auto">
          <a:xfrm>
            <a:off x="152399" y="5488979"/>
            <a:ext cx="4016830" cy="975191"/>
          </a:xfrm>
          <a:prstGeom prst="wedgeRectCallout">
            <a:avLst>
              <a:gd name="adj1" fmla="val 54288"/>
              <a:gd name="adj2" fmla="val -118468"/>
            </a:avLst>
          </a:prstGeom>
          <a:solidFill>
            <a:schemeClr val="bg1"/>
          </a:solidFill>
          <a:ln w="9525" cap="flat" cmpd="sng" algn="ctr">
            <a:solidFill>
              <a:srgbClr val="CFA93F">
                <a:lumMod val="75000"/>
              </a:srgbClr>
            </a:solidFill>
            <a:prstDash val="solid"/>
            <a:round/>
            <a:headEnd type="none" w="med" len="med"/>
            <a:tailEnd type="triangle" w="med" len="med"/>
          </a:ln>
          <a:effectLst/>
        </p:spPr>
        <p:txBody>
          <a:bodyPr vert="horz" wrap="square" lIns="72000" tIns="72000" rIns="72000" bIns="72000" numCol="1" rtlCol="0" anchor="t" anchorCtr="0" compatLnSpc="1">
            <a:prstTxWarp prst="textNoShape">
              <a:avLst/>
            </a:prstTxWarp>
            <a:noAutofit/>
          </a:bodyPr>
          <a:lstStyle/>
          <a:p>
            <a:pPr defTabSz="914400" fontAlgn="base">
              <a:spcBef>
                <a:spcPct val="0"/>
              </a:spcBef>
              <a:spcAft>
                <a:spcPct val="0"/>
              </a:spcAft>
              <a:buClr>
                <a:srgbClr val="E4BB46"/>
              </a:buClr>
              <a:buFont typeface="Wingdings" pitchFamily="2" charset="2"/>
              <a:buNone/>
              <a:defRPr/>
            </a:pPr>
            <a:r>
              <a:rPr kumimoji="0" lang="ja-JP" altLang="en-US" sz="1600" b="1" u="sng" kern="0" dirty="0" smtClean="0">
                <a:solidFill>
                  <a:srgbClr val="CFA93F">
                    <a:lumMod val="75000"/>
                  </a:srgbClr>
                </a:solidFill>
                <a:latin typeface="ＭＳ Ｐゴシック" pitchFamily="50" charset="-128"/>
              </a:rPr>
              <a:t>◆競技及び会場</a:t>
            </a:r>
            <a:endParaRPr kumimoji="0" lang="en-US" altLang="ja-JP" sz="1600" b="1" u="sng"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FF0000"/>
                </a:solidFill>
                <a:latin typeface="ＭＳ Ｐゴシック" pitchFamily="50" charset="-128"/>
              </a:rPr>
              <a:t>高速大容量の通信ネットワーク</a:t>
            </a:r>
            <a:r>
              <a:rPr kumimoji="0" lang="ja-JP" altLang="en-US" sz="1200" b="1" kern="0" dirty="0" smtClean="0">
                <a:solidFill>
                  <a:srgbClr val="CFA93F">
                    <a:lumMod val="75000"/>
                  </a:srgbClr>
                </a:solidFill>
                <a:latin typeface="ＭＳ Ｐゴシック" pitchFamily="50" charset="-128"/>
              </a:rPr>
              <a:t>が日本中で利用可能・・・</a:t>
            </a:r>
            <a:endParaRPr kumimoji="0" lang="en-US" altLang="ja-JP" sz="1200" b="1"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FF0000"/>
                </a:solidFill>
                <a:latin typeface="ＭＳ Ｐゴシック" pitchFamily="50" charset="-128"/>
              </a:rPr>
              <a:t>高速・大容量のデータ通信用ワイヤレスサービス</a:t>
            </a:r>
            <a:r>
              <a:rPr kumimoji="0" lang="ja-JP" altLang="en-US" sz="1200" b="1" kern="0" dirty="0" smtClean="0">
                <a:solidFill>
                  <a:srgbClr val="CFA93F">
                    <a:lumMod val="75000"/>
                  </a:srgbClr>
                </a:solidFill>
                <a:latin typeface="ＭＳ Ｐゴシック" pitchFamily="50" charset="-128"/>
              </a:rPr>
              <a:t>を利用・・・</a:t>
            </a:r>
            <a:endParaRPr kumimoji="0" lang="en-US" altLang="ja-JP" sz="1200" b="1"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CFA93F">
                    <a:lumMod val="75000"/>
                  </a:srgbClr>
                </a:solidFill>
                <a:latin typeface="ＭＳ Ｐゴシック" pitchFamily="50" charset="-128"/>
              </a:rPr>
              <a:t>オリンピック・ファミリーに無償で開放・・・</a:t>
            </a:r>
          </a:p>
        </p:txBody>
      </p:sp>
      <p:sp>
        <p:nvSpPr>
          <p:cNvPr id="72" name="四角形吹き出し 71"/>
          <p:cNvSpPr/>
          <p:nvPr/>
        </p:nvSpPr>
        <p:spPr bwMode="auto">
          <a:xfrm>
            <a:off x="152429" y="4279534"/>
            <a:ext cx="3069771" cy="698682"/>
          </a:xfrm>
          <a:prstGeom prst="wedgeRectCallout">
            <a:avLst>
              <a:gd name="adj1" fmla="val 57818"/>
              <a:gd name="adj2" fmla="val -90471"/>
            </a:avLst>
          </a:prstGeom>
          <a:solidFill>
            <a:schemeClr val="bg1"/>
          </a:solidFill>
          <a:ln w="9525" cap="flat" cmpd="sng" algn="ctr">
            <a:solidFill>
              <a:srgbClr val="CFA93F">
                <a:lumMod val="75000"/>
              </a:srgbClr>
            </a:solidFill>
            <a:prstDash val="solid"/>
            <a:round/>
            <a:headEnd type="none" w="med" len="med"/>
            <a:tailEnd type="triangle" w="med" len="med"/>
          </a:ln>
          <a:effectLst/>
        </p:spPr>
        <p:txBody>
          <a:bodyPr vert="horz" wrap="square" lIns="72000" tIns="72000" rIns="72000" bIns="72000" numCol="1" rtlCol="0" anchor="t" anchorCtr="0" compatLnSpc="1">
            <a:prstTxWarp prst="textNoShape">
              <a:avLst/>
            </a:prstTxWarp>
            <a:noAutofit/>
          </a:bodyPr>
          <a:lstStyle/>
          <a:p>
            <a:pPr defTabSz="914400" fontAlgn="base">
              <a:spcBef>
                <a:spcPct val="0"/>
              </a:spcBef>
              <a:spcAft>
                <a:spcPct val="0"/>
              </a:spcAft>
              <a:buClr>
                <a:srgbClr val="E4BB46"/>
              </a:buClr>
              <a:buFont typeface="Wingdings" pitchFamily="2" charset="2"/>
              <a:buNone/>
              <a:defRPr/>
            </a:pPr>
            <a:r>
              <a:rPr kumimoji="0" lang="ja-JP" altLang="en-US" sz="1600" b="1" u="sng" kern="0" dirty="0" smtClean="0">
                <a:solidFill>
                  <a:srgbClr val="CFA93F">
                    <a:lumMod val="75000"/>
                  </a:srgbClr>
                </a:solidFill>
                <a:latin typeface="ＭＳ Ｐゴシック" pitchFamily="50" charset="-128"/>
              </a:rPr>
              <a:t>◆パラリンピック競技</a:t>
            </a:r>
            <a:endParaRPr kumimoji="0" lang="en-US" altLang="ja-JP" sz="1600" b="1" u="sng"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CFA93F">
                    <a:lumMod val="75000"/>
                  </a:srgbClr>
                </a:solidFill>
                <a:latin typeface="ＭＳ Ｐゴシック" pitchFamily="50" charset="-128"/>
              </a:rPr>
              <a:t>会場へのアクセシビリティが最大化されるよう</a:t>
            </a:r>
            <a:r>
              <a:rPr kumimoji="0" lang="ja-JP" altLang="en-US" sz="1200" b="1" kern="0" dirty="0" smtClean="0">
                <a:solidFill>
                  <a:srgbClr val="FF0000"/>
                </a:solidFill>
                <a:latin typeface="ＭＳ Ｐゴシック" pitchFamily="50" charset="-128"/>
              </a:rPr>
              <a:t>適切な標識及びシステム</a:t>
            </a:r>
            <a:r>
              <a:rPr kumimoji="0" lang="ja-JP" altLang="en-US" sz="1200" b="1" kern="0" dirty="0" smtClean="0">
                <a:solidFill>
                  <a:srgbClr val="CFA93F">
                    <a:lumMod val="75000"/>
                  </a:srgbClr>
                </a:solidFill>
                <a:latin typeface="ＭＳ Ｐゴシック" pitchFamily="50" charset="-128"/>
              </a:rPr>
              <a:t>を確保・・・</a:t>
            </a:r>
          </a:p>
        </p:txBody>
      </p:sp>
      <p:sp>
        <p:nvSpPr>
          <p:cNvPr id="73" name="四角形吹き出し 72"/>
          <p:cNvSpPr/>
          <p:nvPr/>
        </p:nvSpPr>
        <p:spPr bwMode="auto">
          <a:xfrm>
            <a:off x="152429" y="3132387"/>
            <a:ext cx="3069771" cy="679701"/>
          </a:xfrm>
          <a:prstGeom prst="wedgeRectCallout">
            <a:avLst>
              <a:gd name="adj1" fmla="val 10141"/>
              <a:gd name="adj2" fmla="val -133592"/>
            </a:avLst>
          </a:prstGeom>
          <a:solidFill>
            <a:schemeClr val="bg1"/>
          </a:solidFill>
          <a:ln w="9525" cap="flat" cmpd="sng" algn="ctr">
            <a:solidFill>
              <a:srgbClr val="CFA93F">
                <a:lumMod val="75000"/>
              </a:srgbClr>
            </a:solidFill>
            <a:prstDash val="solid"/>
            <a:round/>
            <a:headEnd type="none" w="med" len="med"/>
            <a:tailEnd type="triangle" w="med" len="med"/>
          </a:ln>
          <a:effectLst/>
        </p:spPr>
        <p:txBody>
          <a:bodyPr vert="horz" wrap="square" lIns="72000" tIns="72000" rIns="72000" bIns="72000" numCol="1" rtlCol="0" anchor="t" anchorCtr="0" compatLnSpc="1">
            <a:prstTxWarp prst="textNoShape">
              <a:avLst/>
            </a:prstTxWarp>
            <a:noAutofit/>
          </a:bodyPr>
          <a:lstStyle/>
          <a:p>
            <a:pPr defTabSz="914400" fontAlgn="base">
              <a:spcBef>
                <a:spcPct val="0"/>
              </a:spcBef>
              <a:spcAft>
                <a:spcPct val="0"/>
              </a:spcAft>
              <a:buClr>
                <a:srgbClr val="E4BB46"/>
              </a:buClr>
              <a:buFont typeface="Wingdings" pitchFamily="2" charset="2"/>
              <a:buNone/>
              <a:defRPr/>
            </a:pPr>
            <a:r>
              <a:rPr kumimoji="0" lang="ja-JP" altLang="en-US" sz="1600" b="1" u="sng" kern="0" dirty="0" smtClean="0">
                <a:solidFill>
                  <a:srgbClr val="CFA93F">
                    <a:lumMod val="75000"/>
                  </a:srgbClr>
                </a:solidFill>
                <a:latin typeface="ＭＳ Ｐゴシック" pitchFamily="50" charset="-128"/>
              </a:rPr>
              <a:t>◆選手村</a:t>
            </a:r>
            <a:endParaRPr kumimoji="0" lang="en-US" altLang="ja-JP" sz="1600" b="1" u="sng"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CFA93F">
                    <a:lumMod val="75000"/>
                  </a:srgbClr>
                </a:solidFill>
                <a:latin typeface="ＭＳ Ｐゴシック" pitchFamily="50" charset="-128"/>
              </a:rPr>
              <a:t>情報通信技術を活用した</a:t>
            </a:r>
            <a:r>
              <a:rPr kumimoji="0" lang="ja-JP" altLang="en-US" sz="1200" b="1" kern="0" dirty="0" smtClean="0">
                <a:solidFill>
                  <a:srgbClr val="FF0000"/>
                </a:solidFill>
                <a:latin typeface="ＭＳ Ｐゴシック" pitchFamily="50" charset="-128"/>
              </a:rPr>
              <a:t>建築物エネルギー管理システム（</a:t>
            </a:r>
            <a:r>
              <a:rPr kumimoji="0" lang="en-US" altLang="ja-JP" sz="1200" b="1" kern="0" dirty="0" smtClean="0">
                <a:solidFill>
                  <a:srgbClr val="FF0000"/>
                </a:solidFill>
                <a:latin typeface="ＭＳ Ｐゴシック" pitchFamily="50" charset="-128"/>
              </a:rPr>
              <a:t>BEMS</a:t>
            </a:r>
            <a:r>
              <a:rPr kumimoji="0" lang="ja-JP" altLang="en-US" sz="1200" b="1" kern="0" dirty="0" smtClean="0">
                <a:solidFill>
                  <a:srgbClr val="FF0000"/>
                </a:solidFill>
                <a:latin typeface="ＭＳ Ｐゴシック" pitchFamily="50" charset="-128"/>
              </a:rPr>
              <a:t>）</a:t>
            </a:r>
            <a:r>
              <a:rPr kumimoji="0" lang="ja-JP" altLang="en-US" sz="1200" b="1" kern="0" dirty="0" smtClean="0">
                <a:solidFill>
                  <a:srgbClr val="CFA93F">
                    <a:lumMod val="75000"/>
                  </a:srgbClr>
                </a:solidFill>
                <a:latin typeface="ＭＳ Ｐゴシック" pitchFamily="50" charset="-128"/>
              </a:rPr>
              <a:t>の導入・・・</a:t>
            </a:r>
          </a:p>
        </p:txBody>
      </p:sp>
      <p:sp>
        <p:nvSpPr>
          <p:cNvPr id="74" name="四角形吹き出し 73"/>
          <p:cNvSpPr/>
          <p:nvPr/>
        </p:nvSpPr>
        <p:spPr bwMode="auto">
          <a:xfrm>
            <a:off x="5889200" y="4278433"/>
            <a:ext cx="3890449" cy="1129184"/>
          </a:xfrm>
          <a:prstGeom prst="wedgeRectCallout">
            <a:avLst>
              <a:gd name="adj1" fmla="val -78721"/>
              <a:gd name="adj2" fmla="val -78543"/>
            </a:avLst>
          </a:prstGeom>
          <a:solidFill>
            <a:schemeClr val="bg1"/>
          </a:solidFill>
          <a:ln w="9525" cap="flat" cmpd="sng" algn="ctr">
            <a:solidFill>
              <a:srgbClr val="CFA93F">
                <a:lumMod val="75000"/>
              </a:srgbClr>
            </a:solidFill>
            <a:prstDash val="solid"/>
            <a:round/>
            <a:headEnd type="none" w="med" len="med"/>
            <a:tailEnd type="triangle" w="med" len="med"/>
          </a:ln>
          <a:effectLst/>
        </p:spPr>
        <p:txBody>
          <a:bodyPr vert="horz" wrap="square" lIns="72000" tIns="72000" rIns="72000" bIns="72000" numCol="1" rtlCol="0" anchor="t" anchorCtr="0" compatLnSpc="1">
            <a:prstTxWarp prst="textNoShape">
              <a:avLst/>
            </a:prstTxWarp>
            <a:noAutofit/>
          </a:bodyPr>
          <a:lstStyle/>
          <a:p>
            <a:pPr defTabSz="914400" fontAlgn="base">
              <a:spcBef>
                <a:spcPct val="0"/>
              </a:spcBef>
              <a:spcAft>
                <a:spcPct val="0"/>
              </a:spcAft>
              <a:buClr>
                <a:srgbClr val="E4BB46"/>
              </a:buClr>
              <a:buFont typeface="Wingdings" pitchFamily="2" charset="2"/>
              <a:buNone/>
              <a:defRPr/>
            </a:pPr>
            <a:r>
              <a:rPr kumimoji="0" lang="ja-JP" altLang="en-US" sz="1600" b="1" u="sng" kern="0" dirty="0" smtClean="0">
                <a:solidFill>
                  <a:srgbClr val="CFA93F">
                    <a:lumMod val="75000"/>
                  </a:srgbClr>
                </a:solidFill>
                <a:latin typeface="ＭＳ Ｐゴシック" pitchFamily="50" charset="-128"/>
              </a:rPr>
              <a:t>◆輸送</a:t>
            </a:r>
            <a:endParaRPr kumimoji="0" lang="en-US" altLang="ja-JP" sz="1600" b="1" u="sng"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FF0000"/>
                </a:solidFill>
                <a:latin typeface="ＭＳ Ｐゴシック" pitchFamily="50" charset="-128"/>
              </a:rPr>
              <a:t>高度道路交通システム（</a:t>
            </a:r>
            <a:r>
              <a:rPr kumimoji="0" lang="en-US" altLang="ja-JP" sz="1200" b="1" kern="0" dirty="0" smtClean="0">
                <a:solidFill>
                  <a:srgbClr val="FF0000"/>
                </a:solidFill>
                <a:latin typeface="ＭＳ Ｐゴシック" pitchFamily="50" charset="-128"/>
              </a:rPr>
              <a:t>ITS</a:t>
            </a:r>
            <a:r>
              <a:rPr kumimoji="0" lang="ja-JP" altLang="en-US" sz="1200" b="1" kern="0" dirty="0" smtClean="0">
                <a:solidFill>
                  <a:srgbClr val="FF0000"/>
                </a:solidFill>
                <a:latin typeface="ＭＳ Ｐゴシック" pitchFamily="50" charset="-128"/>
              </a:rPr>
              <a:t>）</a:t>
            </a:r>
            <a:r>
              <a:rPr kumimoji="0" lang="ja-JP" altLang="en-US" sz="1200" b="1" kern="0" dirty="0" smtClean="0">
                <a:solidFill>
                  <a:srgbClr val="CFA93F">
                    <a:lumMod val="75000"/>
                  </a:srgbClr>
                </a:solidFill>
                <a:latin typeface="ＭＳ Ｐゴシック" pitchFamily="50" charset="-128"/>
              </a:rPr>
              <a:t>・・・</a:t>
            </a:r>
            <a:endParaRPr kumimoji="0" lang="en-US" altLang="ja-JP" sz="1200" b="1"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FF0000"/>
                </a:solidFill>
                <a:latin typeface="ＭＳ Ｐゴシック" pitchFamily="50" charset="-128"/>
              </a:rPr>
              <a:t>バス・ロケーション・システム</a:t>
            </a:r>
            <a:r>
              <a:rPr kumimoji="0" lang="ja-JP" altLang="en-US" sz="1200" b="1" kern="0" dirty="0" smtClean="0">
                <a:solidFill>
                  <a:srgbClr val="CFA93F">
                    <a:lumMod val="75000"/>
                  </a:srgbClr>
                </a:solidFill>
                <a:latin typeface="ＭＳ Ｐゴシック" pitchFamily="50" charset="-128"/>
              </a:rPr>
              <a:t>を</a:t>
            </a:r>
            <a:r>
              <a:rPr kumimoji="0" lang="en-US" altLang="ja-JP" sz="1200" b="1" kern="0" dirty="0" smtClean="0">
                <a:solidFill>
                  <a:srgbClr val="CFA93F">
                    <a:lumMod val="75000"/>
                  </a:srgbClr>
                </a:solidFill>
                <a:latin typeface="ＭＳ Ｐゴシック" pitchFamily="50" charset="-128"/>
              </a:rPr>
              <a:t>Web</a:t>
            </a:r>
            <a:r>
              <a:rPr kumimoji="0" lang="ja-JP" altLang="en-US" sz="1200" b="1" kern="0" dirty="0" smtClean="0">
                <a:solidFill>
                  <a:srgbClr val="CFA93F">
                    <a:lumMod val="75000"/>
                  </a:srgbClr>
                </a:solidFill>
                <a:latin typeface="ＭＳ Ｐゴシック" pitchFamily="50" charset="-128"/>
              </a:rPr>
              <a:t>及びモバイルで・・・</a:t>
            </a:r>
            <a:endParaRPr kumimoji="0" lang="en-US" altLang="ja-JP" sz="1200" b="1"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FF0000"/>
                </a:solidFill>
                <a:latin typeface="ＭＳ Ｐゴシック" pitchFamily="50" charset="-128"/>
              </a:rPr>
              <a:t>外国語の表示・音声案内</a:t>
            </a:r>
            <a:r>
              <a:rPr kumimoji="0" lang="ja-JP" altLang="en-US" sz="1200" b="1" kern="0" dirty="0" smtClean="0">
                <a:solidFill>
                  <a:srgbClr val="CFA93F">
                    <a:lumMod val="75000"/>
                  </a:srgbClr>
                </a:solidFill>
                <a:latin typeface="ＭＳ Ｐゴシック" pitchFamily="50" charset="-128"/>
              </a:rPr>
              <a:t>・・・ </a:t>
            </a:r>
            <a:r>
              <a:rPr kumimoji="0" lang="ja-JP" altLang="en-US" sz="1200" b="1" kern="0" dirty="0" smtClean="0">
                <a:solidFill>
                  <a:srgbClr val="FF0000"/>
                </a:solidFill>
                <a:latin typeface="ＭＳ Ｐゴシック" pitchFamily="50" charset="-128"/>
              </a:rPr>
              <a:t>多言語</a:t>
            </a:r>
            <a:r>
              <a:rPr kumimoji="0" lang="ja-JP" altLang="en-US" sz="1200" b="1" kern="0" dirty="0" smtClean="0">
                <a:solidFill>
                  <a:srgbClr val="CFA93F">
                    <a:lumMod val="75000"/>
                  </a:srgbClr>
                </a:solidFill>
                <a:latin typeface="ＭＳ Ｐゴシック" pitchFamily="50" charset="-128"/>
              </a:rPr>
              <a:t>で提供・・・</a:t>
            </a:r>
            <a:endParaRPr kumimoji="0" lang="en-US" altLang="ja-JP" sz="1200" b="1"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en-US" altLang="ja-JP" sz="1200" b="1" kern="0" dirty="0" smtClean="0">
                <a:solidFill>
                  <a:srgbClr val="CFA93F">
                    <a:lumMod val="75000"/>
                  </a:srgbClr>
                </a:solidFill>
                <a:latin typeface="ＭＳ Ｐゴシック" pitchFamily="50" charset="-128"/>
              </a:rPr>
              <a:t>IC</a:t>
            </a:r>
            <a:r>
              <a:rPr kumimoji="0" lang="ja-JP" altLang="en-US" sz="1200" b="1" kern="0" dirty="0" smtClean="0">
                <a:solidFill>
                  <a:srgbClr val="CFA93F">
                    <a:lumMod val="75000"/>
                  </a:srgbClr>
                </a:solidFill>
                <a:latin typeface="ＭＳ Ｐゴシック" pitchFamily="50" charset="-128"/>
              </a:rPr>
              <a:t>カードと観戦チケットの統合や磁気カードなどの利用・・・</a:t>
            </a:r>
          </a:p>
        </p:txBody>
      </p:sp>
      <p:sp>
        <p:nvSpPr>
          <p:cNvPr id="75" name="四角形吹き出し 74"/>
          <p:cNvSpPr/>
          <p:nvPr/>
        </p:nvSpPr>
        <p:spPr bwMode="auto">
          <a:xfrm>
            <a:off x="5889200" y="5647104"/>
            <a:ext cx="3890449" cy="696616"/>
          </a:xfrm>
          <a:prstGeom prst="wedgeRectCallout">
            <a:avLst>
              <a:gd name="adj1" fmla="val -83227"/>
              <a:gd name="adj2" fmla="val -57621"/>
            </a:avLst>
          </a:prstGeom>
          <a:solidFill>
            <a:schemeClr val="bg1"/>
          </a:solidFill>
          <a:ln w="9525" cap="flat" cmpd="sng" algn="ctr">
            <a:solidFill>
              <a:srgbClr val="CFA93F">
                <a:lumMod val="75000"/>
              </a:srgbClr>
            </a:solidFill>
            <a:prstDash val="solid"/>
            <a:round/>
            <a:headEnd type="none" w="med" len="med"/>
            <a:tailEnd type="triangle" w="med" len="med"/>
          </a:ln>
          <a:effectLst/>
        </p:spPr>
        <p:txBody>
          <a:bodyPr vert="horz" wrap="square" lIns="72000" tIns="72000" rIns="72000" bIns="72000" numCol="1" rtlCol="0" anchor="t" anchorCtr="0" compatLnSpc="1">
            <a:prstTxWarp prst="textNoShape">
              <a:avLst/>
            </a:prstTxWarp>
            <a:normAutofit lnSpcReduction="10000"/>
          </a:bodyPr>
          <a:lstStyle/>
          <a:p>
            <a:pPr defTabSz="914400" fontAlgn="base">
              <a:spcBef>
                <a:spcPct val="0"/>
              </a:spcBef>
              <a:spcAft>
                <a:spcPct val="0"/>
              </a:spcAft>
              <a:buClr>
                <a:srgbClr val="E4BB46"/>
              </a:buClr>
              <a:buFont typeface="Wingdings" pitchFamily="2" charset="2"/>
              <a:buNone/>
              <a:defRPr/>
            </a:pPr>
            <a:r>
              <a:rPr kumimoji="0" lang="ja-JP" altLang="en-US" sz="1600" b="1" u="sng" kern="0" dirty="0" smtClean="0">
                <a:solidFill>
                  <a:srgbClr val="CFA93F">
                    <a:lumMod val="75000"/>
                  </a:srgbClr>
                </a:solidFill>
                <a:latin typeface="ＭＳ Ｐゴシック" pitchFamily="50" charset="-128"/>
              </a:rPr>
              <a:t>◆メディア</a:t>
            </a:r>
            <a:endParaRPr kumimoji="0" lang="en-US" altLang="ja-JP" sz="1600" b="1" u="sng" kern="0" dirty="0" smtClean="0">
              <a:solidFill>
                <a:srgbClr val="CFA93F">
                  <a:lumMod val="75000"/>
                </a:srgbClr>
              </a:solidFill>
              <a:latin typeface="ＭＳ Ｐゴシック" pitchFamily="50" charset="-128"/>
            </a:endParaRPr>
          </a:p>
          <a:p>
            <a:pPr defTabSz="914400" fontAlgn="base">
              <a:spcBef>
                <a:spcPct val="0"/>
              </a:spcBef>
              <a:spcAft>
                <a:spcPct val="0"/>
              </a:spcAft>
              <a:buClr>
                <a:srgbClr val="E4BB46"/>
              </a:buClr>
              <a:buFont typeface="Wingdings" pitchFamily="2" charset="2"/>
              <a:buNone/>
              <a:defRPr/>
            </a:pPr>
            <a:r>
              <a:rPr kumimoji="0" lang="ja-JP" altLang="en-US" sz="1200" b="1" kern="0" dirty="0" smtClean="0">
                <a:solidFill>
                  <a:srgbClr val="CFA93F">
                    <a:lumMod val="75000"/>
                  </a:srgbClr>
                </a:solidFill>
                <a:latin typeface="ＭＳ Ｐゴシック" pitchFamily="50" charset="-128"/>
              </a:rPr>
              <a:t>信頼性の高い</a:t>
            </a:r>
            <a:r>
              <a:rPr kumimoji="0" lang="en-US" altLang="ja-JP" sz="1200" b="1" kern="0" dirty="0" smtClean="0">
                <a:solidFill>
                  <a:srgbClr val="FF0000"/>
                </a:solidFill>
                <a:latin typeface="ＭＳ Ｐゴシック" pitchFamily="50" charset="-128"/>
              </a:rPr>
              <a:t>INFO</a:t>
            </a:r>
            <a:r>
              <a:rPr kumimoji="0" lang="ja-JP" altLang="en-US" sz="1200" b="1" kern="0" dirty="0" smtClean="0">
                <a:solidFill>
                  <a:srgbClr val="FF0000"/>
                </a:solidFill>
                <a:latin typeface="ＭＳ Ｐゴシック" pitchFamily="50" charset="-128"/>
              </a:rPr>
              <a:t>システム</a:t>
            </a:r>
            <a:r>
              <a:rPr kumimoji="0" lang="ja-JP" altLang="en-US" sz="1200" b="1" kern="0" dirty="0" smtClean="0">
                <a:solidFill>
                  <a:srgbClr val="CFA93F">
                    <a:lumMod val="75000"/>
                  </a:srgbClr>
                </a:solidFill>
                <a:latin typeface="ＭＳ Ｐゴシック" pitchFamily="50" charset="-128"/>
              </a:rPr>
              <a:t>、</a:t>
            </a:r>
            <a:r>
              <a:rPr kumimoji="0" lang="ja-JP" altLang="en-US" sz="1200" b="1" kern="0" dirty="0" smtClean="0">
                <a:solidFill>
                  <a:srgbClr val="FF0000"/>
                </a:solidFill>
                <a:latin typeface="ＭＳ Ｐゴシック" pitchFamily="50" charset="-128"/>
              </a:rPr>
              <a:t>記録情報システム（</a:t>
            </a:r>
            <a:r>
              <a:rPr kumimoji="0" lang="en-US" altLang="ja-JP" sz="1200" b="1" kern="0" dirty="0" smtClean="0">
                <a:solidFill>
                  <a:srgbClr val="FF0000"/>
                </a:solidFill>
                <a:latin typeface="ＭＳ Ｐゴシック" pitchFamily="50" charset="-128"/>
              </a:rPr>
              <a:t>CIS</a:t>
            </a:r>
            <a:r>
              <a:rPr kumimoji="0" lang="ja-JP" altLang="en-US" sz="1200" b="1" kern="0" dirty="0" smtClean="0">
                <a:solidFill>
                  <a:srgbClr val="FF0000"/>
                </a:solidFill>
                <a:latin typeface="ＭＳ Ｐゴシック" pitchFamily="50" charset="-128"/>
              </a:rPr>
              <a:t>）</a:t>
            </a:r>
            <a:r>
              <a:rPr kumimoji="0" lang="ja-JP" altLang="en-US" sz="1200" b="1" kern="0" dirty="0" smtClean="0">
                <a:solidFill>
                  <a:srgbClr val="CFA93F">
                    <a:lumMod val="75000"/>
                  </a:srgbClr>
                </a:solidFill>
                <a:latin typeface="ＭＳ Ｐゴシック" pitchFamily="50" charset="-128"/>
              </a:rPr>
              <a:t>、</a:t>
            </a:r>
            <a:r>
              <a:rPr kumimoji="0" lang="ja-JP" altLang="en-US" sz="1200" b="1" kern="0" dirty="0" smtClean="0">
                <a:solidFill>
                  <a:srgbClr val="FF0000"/>
                </a:solidFill>
                <a:latin typeface="ＭＳ Ｐゴシック" pitchFamily="50" charset="-128"/>
              </a:rPr>
              <a:t>超高精細映像機器</a:t>
            </a:r>
            <a:r>
              <a:rPr kumimoji="0" lang="ja-JP" altLang="en-US" sz="1200" b="1" kern="0" dirty="0" smtClean="0">
                <a:solidFill>
                  <a:srgbClr val="CFA93F">
                    <a:lumMod val="75000"/>
                  </a:srgbClr>
                </a:solidFill>
                <a:latin typeface="ＭＳ Ｐゴシック" pitchFamily="50" charset="-128"/>
              </a:rPr>
              <a:t>や、</a:t>
            </a:r>
            <a:r>
              <a:rPr kumimoji="0" lang="ja-JP" altLang="en-US" sz="1200" b="1" kern="0" dirty="0" smtClean="0">
                <a:solidFill>
                  <a:srgbClr val="FF0000"/>
                </a:solidFill>
                <a:latin typeface="ＭＳ Ｐゴシック" pitchFamily="50" charset="-128"/>
              </a:rPr>
              <a:t>超高速度カメラ</a:t>
            </a:r>
            <a:r>
              <a:rPr kumimoji="0" lang="ja-JP" altLang="en-US" sz="1200" b="1" kern="0" dirty="0" smtClean="0">
                <a:solidFill>
                  <a:srgbClr val="CFA93F">
                    <a:lumMod val="75000"/>
                  </a:srgbClr>
                </a:solidFill>
                <a:latin typeface="ＭＳ Ｐゴシック" pitchFamily="50" charset="-128"/>
              </a:rPr>
              <a:t>など・・・</a:t>
            </a:r>
          </a:p>
        </p:txBody>
      </p:sp>
      <p:sp>
        <p:nvSpPr>
          <p:cNvPr id="76" name="正方形/長方形 75"/>
          <p:cNvSpPr/>
          <p:nvPr/>
        </p:nvSpPr>
        <p:spPr>
          <a:xfrm>
            <a:off x="5768706" y="6396369"/>
            <a:ext cx="3393878" cy="246221"/>
          </a:xfrm>
          <a:prstGeom prst="rect">
            <a:avLst/>
          </a:prstGeom>
        </p:spPr>
        <p:txBody>
          <a:bodyPr wrap="none">
            <a:spAutoFit/>
          </a:bodyPr>
          <a:lstStyle/>
          <a:p>
            <a:pPr algn="ctr" defTabSz="914400" fontAlgn="b">
              <a:spcBef>
                <a:spcPct val="0"/>
              </a:spcBef>
              <a:spcAft>
                <a:spcPct val="0"/>
              </a:spcAft>
              <a:buFont typeface="Wingdings" pitchFamily="2" charset="2"/>
              <a:buNone/>
            </a:pPr>
            <a:r>
              <a:rPr lang="ja-JP" altLang="en-US" sz="1000" dirty="0" smtClean="0">
                <a:solidFill>
                  <a:srgbClr val="000000"/>
                </a:solidFill>
                <a:latin typeface="ＭＳ Ｐゴシック" pitchFamily="50" charset="-128"/>
              </a:rPr>
              <a:t>２０２０年オリンピック・パラリンピック立候補ファイルより抜粋</a:t>
            </a:r>
            <a:endParaRPr lang="ja-JP" altLang="en-US" sz="1000" dirty="0">
              <a:solidFill>
                <a:srgbClr val="000000"/>
              </a:solidFill>
              <a:latin typeface="ＭＳ Ｐゴシック" pitchFamily="50" charset="-128"/>
            </a:endParaRPr>
          </a:p>
        </p:txBody>
      </p:sp>
      <p:sp>
        <p:nvSpPr>
          <p:cNvPr id="77" name="正方形/長方形 76"/>
          <p:cNvSpPr/>
          <p:nvPr/>
        </p:nvSpPr>
        <p:spPr>
          <a:xfrm>
            <a:off x="200472" y="1379444"/>
            <a:ext cx="3385862" cy="307777"/>
          </a:xfrm>
          <a:prstGeom prst="rect">
            <a:avLst/>
          </a:prstGeom>
          <a:solidFill>
            <a:schemeClr val="bg1"/>
          </a:solidFill>
          <a:ln w="9525" cap="flat" cmpd="sng" algn="ctr">
            <a:solidFill>
              <a:srgbClr val="E4BB46">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914400" fontAlgn="b">
              <a:spcBef>
                <a:spcPct val="0"/>
              </a:spcBef>
              <a:spcAft>
                <a:spcPct val="0"/>
              </a:spcAft>
              <a:buFont typeface="Wingdings" pitchFamily="2" charset="2"/>
              <a:buNone/>
              <a:defRPr/>
            </a:pPr>
            <a:r>
              <a:rPr kumimoji="0" lang="ja-JP" altLang="en-US" sz="1400" kern="0" dirty="0" smtClean="0">
                <a:solidFill>
                  <a:srgbClr val="000000"/>
                </a:solidFill>
                <a:latin typeface="ＭＳ Ｐゴシック"/>
              </a:rPr>
              <a:t>◎ビジョン・レガシー及びコミュニケーション</a:t>
            </a:r>
          </a:p>
        </p:txBody>
      </p:sp>
      <p:sp>
        <p:nvSpPr>
          <p:cNvPr id="78" name="正方形/長方形 77"/>
          <p:cNvSpPr/>
          <p:nvPr/>
        </p:nvSpPr>
        <p:spPr>
          <a:xfrm>
            <a:off x="200472" y="1747306"/>
            <a:ext cx="3385004" cy="523220"/>
          </a:xfrm>
          <a:prstGeom prst="rect">
            <a:avLst/>
          </a:prstGeom>
          <a:solidFill>
            <a:schemeClr val="bg1"/>
          </a:solidFill>
          <a:ln w="9525" cap="flat" cmpd="sng" algn="ctr">
            <a:solidFill>
              <a:srgbClr val="E4BB46">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defTabSz="914400" fontAlgn="b">
              <a:spcBef>
                <a:spcPct val="0"/>
              </a:spcBef>
              <a:spcAft>
                <a:spcPct val="0"/>
              </a:spcAft>
              <a:buFont typeface="Wingdings" pitchFamily="2" charset="2"/>
              <a:buNone/>
              <a:defRPr/>
            </a:pPr>
            <a:r>
              <a:rPr kumimoji="0" lang="ja-JP" altLang="en-US" sz="1400" kern="0" dirty="0" smtClean="0">
                <a:solidFill>
                  <a:srgbClr val="000000"/>
                </a:solidFill>
                <a:latin typeface="ＭＳ Ｐゴシック"/>
              </a:rPr>
              <a:t>◎大会の全体的なコンセプト</a:t>
            </a:r>
            <a:endParaRPr kumimoji="0" lang="en-US" altLang="ja-JP" sz="1400" kern="0" dirty="0" smtClean="0">
              <a:solidFill>
                <a:srgbClr val="000000"/>
              </a:solidFill>
              <a:latin typeface="ＭＳ Ｐゴシック"/>
            </a:endParaRPr>
          </a:p>
          <a:p>
            <a:pPr defTabSz="914400" fontAlgn="b">
              <a:spcBef>
                <a:spcPct val="0"/>
              </a:spcBef>
              <a:spcAft>
                <a:spcPct val="0"/>
              </a:spcAft>
              <a:buFont typeface="Wingdings" pitchFamily="2" charset="2"/>
              <a:buNone/>
              <a:defRPr/>
            </a:pPr>
            <a:endParaRPr kumimoji="0" lang="ja-JP" altLang="en-US" sz="1400" kern="0" dirty="0" smtClean="0">
              <a:solidFill>
                <a:srgbClr val="000000"/>
              </a:solidFill>
              <a:latin typeface="ＭＳ Ｐゴシック"/>
            </a:endParaRPr>
          </a:p>
        </p:txBody>
      </p:sp>
      <p:sp>
        <p:nvSpPr>
          <p:cNvPr id="79" name="正方形/長方形 78"/>
          <p:cNvSpPr/>
          <p:nvPr/>
        </p:nvSpPr>
        <p:spPr>
          <a:xfrm>
            <a:off x="3656856" y="1387324"/>
            <a:ext cx="6122764" cy="307777"/>
          </a:xfrm>
          <a:prstGeom prst="rect">
            <a:avLst/>
          </a:prstGeom>
          <a:solidFill>
            <a:schemeClr val="bg1"/>
          </a:solidFill>
          <a:ln w="9525" cap="flat" cmpd="sng" algn="ctr">
            <a:solidFill>
              <a:srgbClr val="E4BB46">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defTabSz="914400" fontAlgn="b">
              <a:spcBef>
                <a:spcPct val="0"/>
              </a:spcBef>
              <a:spcAft>
                <a:spcPct val="0"/>
              </a:spcAft>
              <a:buFont typeface="Wingdings" pitchFamily="2" charset="2"/>
              <a:buNone/>
              <a:defRPr/>
            </a:pPr>
            <a:r>
              <a:rPr kumimoji="0" lang="ja-JP" altLang="en-US" sz="1400" kern="0" dirty="0" smtClean="0">
                <a:solidFill>
                  <a:srgbClr val="FF0000"/>
                </a:solidFill>
                <a:latin typeface="ＭＳ Ｐゴシック"/>
              </a:rPr>
              <a:t>オンライン／電子コミュニケーション</a:t>
            </a:r>
            <a:r>
              <a:rPr kumimoji="0" lang="ja-JP" altLang="en-US" sz="1400" kern="0" dirty="0" smtClean="0">
                <a:solidFill>
                  <a:srgbClr val="000000"/>
                </a:solidFill>
                <a:latin typeface="ＭＳ Ｐゴシック"/>
              </a:rPr>
              <a:t>や</a:t>
            </a:r>
            <a:r>
              <a:rPr kumimoji="0" lang="ja-JP" altLang="en-US" sz="1400" kern="0" dirty="0" smtClean="0">
                <a:solidFill>
                  <a:srgbClr val="FF0000"/>
                </a:solidFill>
                <a:latin typeface="ＭＳ Ｐゴシック"/>
              </a:rPr>
              <a:t>デジタル・メディア</a:t>
            </a:r>
            <a:r>
              <a:rPr kumimoji="0" lang="ja-JP" altLang="en-US" sz="1400" kern="0" dirty="0" smtClean="0">
                <a:solidFill>
                  <a:srgbClr val="000000"/>
                </a:solidFill>
                <a:latin typeface="ＭＳ Ｐゴシック"/>
              </a:rPr>
              <a:t>に重きをおき、・・・</a:t>
            </a:r>
          </a:p>
        </p:txBody>
      </p:sp>
      <p:sp>
        <p:nvSpPr>
          <p:cNvPr id="80" name="正方形/長方形 79"/>
          <p:cNvSpPr/>
          <p:nvPr/>
        </p:nvSpPr>
        <p:spPr>
          <a:xfrm>
            <a:off x="3656856" y="1747306"/>
            <a:ext cx="6122764" cy="523220"/>
          </a:xfrm>
          <a:prstGeom prst="rect">
            <a:avLst/>
          </a:prstGeom>
          <a:solidFill>
            <a:schemeClr val="bg1"/>
          </a:solidFill>
          <a:ln w="9525" cap="flat" cmpd="sng" algn="ctr">
            <a:solidFill>
              <a:srgbClr val="E4BB46">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defTabSz="914400" fontAlgn="b">
              <a:spcBef>
                <a:spcPct val="0"/>
              </a:spcBef>
              <a:spcAft>
                <a:spcPct val="0"/>
              </a:spcAft>
              <a:buFont typeface="Wingdings" pitchFamily="2" charset="2"/>
              <a:buNone/>
              <a:defRPr/>
            </a:pPr>
            <a:r>
              <a:rPr kumimoji="0" lang="ja-JP" altLang="en-US" sz="1400" kern="0" dirty="0" smtClean="0">
                <a:solidFill>
                  <a:srgbClr val="000000"/>
                </a:solidFill>
                <a:latin typeface="ＭＳ Ｐゴシック"/>
              </a:rPr>
              <a:t>大会や街中に</a:t>
            </a:r>
            <a:r>
              <a:rPr kumimoji="0" lang="ja-JP" altLang="en-US" sz="1400" kern="0" dirty="0" smtClean="0">
                <a:solidFill>
                  <a:srgbClr val="FF0000"/>
                </a:solidFill>
                <a:latin typeface="ＭＳ Ｐゴシック"/>
              </a:rPr>
              <a:t>完全に一体化したライブサイト</a:t>
            </a:r>
            <a:r>
              <a:rPr kumimoji="0" lang="ja-JP" altLang="en-US" sz="1400" kern="0" dirty="0" smtClean="0">
                <a:solidFill>
                  <a:srgbClr val="000000"/>
                </a:solidFill>
                <a:latin typeface="ＭＳ Ｐゴシック"/>
              </a:rPr>
              <a:t>や</a:t>
            </a:r>
            <a:r>
              <a:rPr kumimoji="0" lang="ja-JP" altLang="en-US" sz="1400" kern="0" dirty="0" smtClean="0">
                <a:solidFill>
                  <a:srgbClr val="FF0000"/>
                </a:solidFill>
                <a:latin typeface="ＭＳ Ｐゴシック"/>
              </a:rPr>
              <a:t>ファントレイル</a:t>
            </a:r>
            <a:r>
              <a:rPr kumimoji="0" lang="ja-JP" altLang="en-US" sz="1400" kern="0" dirty="0" smtClean="0">
                <a:solidFill>
                  <a:srgbClr val="000000"/>
                </a:solidFill>
                <a:latin typeface="ＭＳ Ｐゴシック"/>
              </a:rPr>
              <a:t>、・・・</a:t>
            </a:r>
          </a:p>
          <a:p>
            <a:pPr defTabSz="914400" fontAlgn="b">
              <a:spcBef>
                <a:spcPct val="0"/>
              </a:spcBef>
              <a:spcAft>
                <a:spcPct val="0"/>
              </a:spcAft>
              <a:buFont typeface="Wingdings" pitchFamily="2" charset="2"/>
              <a:buNone/>
              <a:defRPr/>
            </a:pPr>
            <a:r>
              <a:rPr kumimoji="0" lang="ja-JP" altLang="en-US" sz="1400" kern="0" dirty="0" smtClean="0">
                <a:solidFill>
                  <a:srgbClr val="000000"/>
                </a:solidFill>
                <a:latin typeface="ＭＳ Ｐゴシック"/>
              </a:rPr>
              <a:t>東京の有名な</a:t>
            </a:r>
            <a:r>
              <a:rPr kumimoji="0" lang="ja-JP" altLang="en-US" sz="1400" kern="0" dirty="0" smtClean="0">
                <a:solidFill>
                  <a:srgbClr val="FF0000"/>
                </a:solidFill>
                <a:latin typeface="ＭＳ Ｐゴシック"/>
              </a:rPr>
              <a:t>公園に大型スクリーンを</a:t>
            </a:r>
            <a:r>
              <a:rPr kumimoji="0" lang="ja-JP" altLang="en-US" sz="1400" kern="0" dirty="0" smtClean="0">
                <a:solidFill>
                  <a:srgbClr val="000000"/>
                </a:solidFill>
                <a:latin typeface="ＭＳ Ｐゴシック"/>
              </a:rPr>
              <a:t>設置・・・ </a:t>
            </a:r>
            <a:r>
              <a:rPr kumimoji="0" lang="ja-JP" altLang="en-US" sz="1400" kern="0" dirty="0" smtClean="0">
                <a:solidFill>
                  <a:srgbClr val="FF0000"/>
                </a:solidFill>
                <a:latin typeface="ＭＳ Ｐゴシック"/>
              </a:rPr>
              <a:t>被災地にもライブサイト</a:t>
            </a:r>
            <a:r>
              <a:rPr kumimoji="0" lang="ja-JP" altLang="en-US" sz="1400" kern="0" dirty="0" smtClean="0">
                <a:solidFill>
                  <a:srgbClr val="000000"/>
                </a:solidFill>
                <a:latin typeface="ＭＳ Ｐゴシック"/>
              </a:rPr>
              <a:t>設置・・・</a:t>
            </a:r>
          </a:p>
        </p:txBody>
      </p:sp>
      <p:sp>
        <p:nvSpPr>
          <p:cNvPr id="81" name="正方形/長方形 80"/>
          <p:cNvSpPr/>
          <p:nvPr/>
        </p:nvSpPr>
        <p:spPr>
          <a:xfrm>
            <a:off x="6259175" y="6529699"/>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第４回ＩＣＴ新事業創出推進会議</a:t>
            </a:r>
            <a:r>
              <a:rPr lang="ja-JP" altLang="en-US" sz="800" dirty="0">
                <a:solidFill>
                  <a:prstClr val="black"/>
                </a:solidFill>
                <a:latin typeface="ＭＳ Ｐゴシック"/>
              </a:rPr>
              <a:t>千葉</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a:solidFill>
                  <a:prstClr val="black"/>
                </a:solidFill>
                <a:latin typeface="ＭＳ Ｐゴシック"/>
              </a:rPr>
              <a:t>26</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83" name="角丸四角形 82"/>
          <p:cNvSpPr/>
          <p:nvPr/>
        </p:nvSpPr>
        <p:spPr>
          <a:xfrm>
            <a:off x="147114" y="556525"/>
            <a:ext cx="1908000" cy="324000"/>
          </a:xfrm>
          <a:prstGeom prst="roundRect">
            <a:avLst>
              <a:gd name="adj" fmla="val 0"/>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五輪立候補ファイル</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84" name="正方形/長方形 83"/>
          <p:cNvSpPr/>
          <p:nvPr/>
        </p:nvSpPr>
        <p:spPr>
          <a:xfrm>
            <a:off x="126371" y="870055"/>
            <a:ext cx="9541204" cy="523220"/>
          </a:xfrm>
          <a:prstGeom prst="rect">
            <a:avLst/>
          </a:prstGeom>
        </p:spPr>
        <p:txBody>
          <a:bodyPr wrap="square">
            <a:spAutoFit/>
          </a:bodyPr>
          <a:lstStyle/>
          <a:p>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・東京都が提出した</a:t>
            </a:r>
            <a:r>
              <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rPr>
              <a:t>2020</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年オリンピック・パラリンピック立候補ファイルには、ＩＣＴに関連する提案項目が多数存在。世界が注目する大会を成功裏に終わらせるためには、ＩＣＴサービスの量的だけではなく、質的な充実が必要不可欠。</a:t>
            </a:r>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72652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AutoShape 2" descr="http://upload.wikimedia.org/wikipedia/commons/thumb/9/9e/Flag_of_Japan.svg/320px-Flag_of_Japan.svg.png"/>
          <p:cNvSpPr>
            <a:spLocks noChangeAspect="1" noChangeArrowheads="1"/>
          </p:cNvSpPr>
          <p:nvPr/>
        </p:nvSpPr>
        <p:spPr bwMode="auto">
          <a:xfrm>
            <a:off x="68805" y="-136525"/>
            <a:ext cx="3302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3" rIns="91426" bIns="45713" numCol="1" anchor="t" anchorCtr="0" compatLnSpc="1">
            <a:prstTxWarp prst="textNoShape">
              <a:avLst/>
            </a:prstTxWarp>
          </a:bodyPr>
          <a:lstStyle/>
          <a:p>
            <a:pPr defTabSz="914254"/>
            <a:endParaRPr lang="ja-JP" altLang="en-US" sz="1800">
              <a:solidFill>
                <a:prstClr val="black"/>
              </a:solidFill>
            </a:endParaRPr>
          </a:p>
        </p:txBody>
      </p:sp>
      <p:sp>
        <p:nvSpPr>
          <p:cNvPr id="51" name="AutoShape 4" descr="http://upload.wikimedia.org/wikipedia/commons/thumb/9/9e/Flag_of_Japan.svg/320px-Flag_of_Japan.svg.png"/>
          <p:cNvSpPr>
            <a:spLocks noChangeAspect="1" noChangeArrowheads="1"/>
          </p:cNvSpPr>
          <p:nvPr/>
        </p:nvSpPr>
        <p:spPr bwMode="auto">
          <a:xfrm>
            <a:off x="234391" y="15875"/>
            <a:ext cx="3302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3" rIns="91426" bIns="45713" numCol="1" anchor="t" anchorCtr="0" compatLnSpc="1">
            <a:prstTxWarp prst="textNoShape">
              <a:avLst/>
            </a:prstTxWarp>
          </a:bodyPr>
          <a:lstStyle/>
          <a:p>
            <a:pPr defTabSz="914254"/>
            <a:endParaRPr lang="ja-JP" altLang="en-US" sz="1800">
              <a:solidFill>
                <a:prstClr val="black"/>
              </a:solidFill>
            </a:endParaRPr>
          </a:p>
        </p:txBody>
      </p:sp>
      <p:sp>
        <p:nvSpPr>
          <p:cNvPr id="66" name="AutoShape 9" descr="http://t.pimg.jp/004/978/309/1/4978309.jpg"/>
          <p:cNvSpPr>
            <a:spLocks noChangeAspect="1" noChangeArrowheads="1"/>
          </p:cNvSpPr>
          <p:nvPr/>
        </p:nvSpPr>
        <p:spPr bwMode="auto">
          <a:xfrm>
            <a:off x="168551" y="-144402"/>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3" rIns="91426" bIns="45713" numCol="1" anchor="t" anchorCtr="0" compatLnSpc="1">
            <a:prstTxWarp prst="textNoShape">
              <a:avLst/>
            </a:prstTxWarp>
          </a:bodyPr>
          <a:lstStyle/>
          <a:p>
            <a:pPr defTabSz="914254"/>
            <a:endParaRPr lang="ja-JP" altLang="en-US" sz="1800">
              <a:solidFill>
                <a:prstClr val="black"/>
              </a:solidFill>
            </a:endParaRPr>
          </a:p>
        </p:txBody>
      </p:sp>
      <p:sp>
        <p:nvSpPr>
          <p:cNvPr id="57" name="スライド番号プレースホルダー 5"/>
          <p:cNvSpPr txBox="1">
            <a:spLocks/>
          </p:cNvSpPr>
          <p:nvPr/>
        </p:nvSpPr>
        <p:spPr>
          <a:xfrm>
            <a:off x="9445293"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17</a:t>
            </a:fld>
            <a:endParaRPr lang="ja-JP" altLang="en-US" sz="1500" dirty="0">
              <a:solidFill>
                <a:srgbClr val="F79646"/>
              </a:solidFill>
              <a:latin typeface="Impact" pitchFamily="34" charset="0"/>
            </a:endParaRPr>
          </a:p>
        </p:txBody>
      </p:sp>
      <p:sp>
        <p:nvSpPr>
          <p:cNvPr id="10" name="角丸四角形 9"/>
          <p:cNvSpPr/>
          <p:nvPr/>
        </p:nvSpPr>
        <p:spPr>
          <a:xfrm>
            <a:off x="162100" y="4398283"/>
            <a:ext cx="1836247" cy="720000"/>
          </a:xfrm>
          <a:prstGeom prst="roundRect">
            <a:avLst>
              <a:gd name="adj" fmla="val 28645"/>
            </a:avLst>
          </a:prstGeom>
          <a:ln>
            <a:solidFill>
              <a:schemeClr val="accent2"/>
            </a:solidFill>
          </a:ln>
          <a:scene3d>
            <a:camera prst="orthographicFront"/>
            <a:lightRig rig="threePt" dir="t"/>
          </a:scene3d>
          <a:sp3d>
            <a:bevelT prst="slope"/>
          </a:sp3d>
        </p:spPr>
        <p:style>
          <a:lnRef idx="2">
            <a:schemeClr val="accent3"/>
          </a:lnRef>
          <a:fillRef idx="1">
            <a:schemeClr val="lt1"/>
          </a:fillRef>
          <a:effectRef idx="0">
            <a:schemeClr val="accent3"/>
          </a:effectRef>
          <a:fontRef idx="minor">
            <a:schemeClr val="dk1"/>
          </a:fontRef>
        </p:style>
        <p:txBody>
          <a:bodyPr rtlCol="0" anchor="ctr"/>
          <a:lstStyle/>
          <a:p>
            <a:pPr algn="ctr" defTabSz="914254"/>
            <a:endParaRPr lang="ja-JP" altLang="en-US" sz="1800" dirty="0">
              <a:solidFill>
                <a:prstClr val="black"/>
              </a:solidFill>
            </a:endParaRPr>
          </a:p>
        </p:txBody>
      </p:sp>
      <p:sp>
        <p:nvSpPr>
          <p:cNvPr id="11" name="角丸四角形 10"/>
          <p:cNvSpPr/>
          <p:nvPr/>
        </p:nvSpPr>
        <p:spPr>
          <a:xfrm>
            <a:off x="146446" y="2645593"/>
            <a:ext cx="1851735" cy="720000"/>
          </a:xfrm>
          <a:prstGeom prst="roundRect">
            <a:avLst>
              <a:gd name="adj" fmla="val 28645"/>
            </a:avLst>
          </a:prstGeom>
          <a:ln>
            <a:solidFill>
              <a:schemeClr val="accent2"/>
            </a:solidFill>
          </a:ln>
          <a:scene3d>
            <a:camera prst="orthographicFront"/>
            <a:lightRig rig="threePt" dir="t"/>
          </a:scene3d>
          <a:sp3d>
            <a:bevelT prst="slope"/>
          </a:sp3d>
        </p:spPr>
        <p:style>
          <a:lnRef idx="2">
            <a:schemeClr val="accent3"/>
          </a:lnRef>
          <a:fillRef idx="1">
            <a:schemeClr val="lt1"/>
          </a:fillRef>
          <a:effectRef idx="0">
            <a:schemeClr val="accent3"/>
          </a:effectRef>
          <a:fontRef idx="minor">
            <a:schemeClr val="dk1"/>
          </a:fontRef>
        </p:style>
        <p:txBody>
          <a:bodyPr rtlCol="0" anchor="ctr"/>
          <a:lstStyle/>
          <a:p>
            <a:pPr algn="ctr" defTabSz="914254"/>
            <a:endParaRPr lang="ja-JP" altLang="en-US" sz="1800" dirty="0">
              <a:solidFill>
                <a:prstClr val="black"/>
              </a:solidFill>
            </a:endParaRPr>
          </a:p>
        </p:txBody>
      </p:sp>
      <p:sp>
        <p:nvSpPr>
          <p:cNvPr id="13" name="角丸四角形 12"/>
          <p:cNvSpPr/>
          <p:nvPr/>
        </p:nvSpPr>
        <p:spPr>
          <a:xfrm>
            <a:off x="161934" y="722754"/>
            <a:ext cx="1836258" cy="720000"/>
          </a:xfrm>
          <a:prstGeom prst="roundRect">
            <a:avLst>
              <a:gd name="adj" fmla="val 28645"/>
            </a:avLst>
          </a:prstGeom>
          <a:ln>
            <a:solidFill>
              <a:schemeClr val="accent2"/>
            </a:solidFill>
          </a:ln>
          <a:scene3d>
            <a:camera prst="orthographicFront"/>
            <a:lightRig rig="threePt" dir="t"/>
          </a:scene3d>
          <a:sp3d>
            <a:bevelT prst="slope"/>
          </a:sp3d>
        </p:spPr>
        <p:style>
          <a:lnRef idx="2">
            <a:schemeClr val="accent3"/>
          </a:lnRef>
          <a:fillRef idx="1">
            <a:schemeClr val="lt1"/>
          </a:fillRef>
          <a:effectRef idx="0">
            <a:schemeClr val="accent3"/>
          </a:effectRef>
          <a:fontRef idx="minor">
            <a:schemeClr val="dk1"/>
          </a:fontRef>
        </p:style>
        <p:txBody>
          <a:bodyPr rtlCol="0" anchor="ctr"/>
          <a:lstStyle/>
          <a:p>
            <a:pPr algn="ctr" defTabSz="914254"/>
            <a:endParaRPr lang="ja-JP" altLang="en-US" sz="1600" dirty="0">
              <a:solidFill>
                <a:srgbClr val="FFC000"/>
              </a:solidFill>
            </a:endParaRPr>
          </a:p>
        </p:txBody>
      </p:sp>
      <p:sp>
        <p:nvSpPr>
          <p:cNvPr id="16" name="テキスト ボックス 15"/>
          <p:cNvSpPr txBox="1"/>
          <p:nvPr/>
        </p:nvSpPr>
        <p:spPr>
          <a:xfrm>
            <a:off x="101631" y="2804906"/>
            <a:ext cx="1944529" cy="400110"/>
          </a:xfrm>
          <a:prstGeom prst="rect">
            <a:avLst/>
          </a:prstGeom>
          <a:noFill/>
        </p:spPr>
        <p:txBody>
          <a:bodyPr wrap="square" rtlCol="0">
            <a:spAutoFit/>
          </a:bodyPr>
          <a:lstStyle/>
          <a:p>
            <a:pPr algn="ctr" defTabSz="914254"/>
            <a:r>
              <a:rPr lang="ja-JP" altLang="en-US" sz="2000" dirty="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オープンデータ</a:t>
            </a:r>
            <a:endParaRPr lang="en-US" altLang="ja-JP"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8" name="角丸四角形 17"/>
          <p:cNvSpPr/>
          <p:nvPr/>
        </p:nvSpPr>
        <p:spPr>
          <a:xfrm>
            <a:off x="162102" y="1689852"/>
            <a:ext cx="1824845" cy="720000"/>
          </a:xfrm>
          <a:prstGeom prst="roundRect">
            <a:avLst>
              <a:gd name="adj" fmla="val 28645"/>
            </a:avLst>
          </a:prstGeom>
          <a:ln>
            <a:solidFill>
              <a:srgbClr val="C00000"/>
            </a:solidFill>
          </a:ln>
          <a:scene3d>
            <a:camera prst="orthographicFront"/>
            <a:lightRig rig="threePt" dir="t"/>
          </a:scene3d>
          <a:sp3d>
            <a:bevelT prst="slope"/>
          </a:sp3d>
        </p:spPr>
        <p:style>
          <a:lnRef idx="2">
            <a:schemeClr val="accent3"/>
          </a:lnRef>
          <a:fillRef idx="1">
            <a:schemeClr val="lt1"/>
          </a:fillRef>
          <a:effectRef idx="0">
            <a:schemeClr val="accent3"/>
          </a:effectRef>
          <a:fontRef idx="minor">
            <a:schemeClr val="dk1"/>
          </a:fontRef>
        </p:style>
        <p:txBody>
          <a:bodyPr rtlCol="0" anchor="ctr"/>
          <a:lstStyle/>
          <a:p>
            <a:pPr algn="ctr" defTabSz="914254"/>
            <a:endParaRPr lang="ja-JP" altLang="en-US" sz="1800" dirty="0">
              <a:solidFill>
                <a:prstClr val="black"/>
              </a:solidFill>
            </a:endParaRPr>
          </a:p>
        </p:txBody>
      </p:sp>
      <p:sp>
        <p:nvSpPr>
          <p:cNvPr id="19" name="テキスト ボックス 18"/>
          <p:cNvSpPr txBox="1"/>
          <p:nvPr/>
        </p:nvSpPr>
        <p:spPr>
          <a:xfrm>
            <a:off x="113949" y="1692803"/>
            <a:ext cx="1944527" cy="707886"/>
          </a:xfrm>
          <a:prstGeom prst="rect">
            <a:avLst/>
          </a:prstGeom>
          <a:noFill/>
        </p:spPr>
        <p:txBody>
          <a:bodyPr wrap="square" rtlCol="0">
            <a:spAutoFit/>
          </a:bodyPr>
          <a:lstStyle/>
          <a:p>
            <a:pPr algn="ctr" defTabSz="914254"/>
            <a:r>
              <a:rPr lang="ja-JP" altLang="en-US" sz="2000" dirty="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位置</a:t>
            </a:r>
            <a:r>
              <a:rPr lang="ja-JP" altLang="en-US"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情報・</a:t>
            </a:r>
            <a:endParaRPr lang="en-US" altLang="ja-JP"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defTabSz="914254"/>
            <a:r>
              <a:rPr lang="ja-JP" altLang="en-US" sz="2000" dirty="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誘導情報</a:t>
            </a:r>
            <a:endParaRPr lang="en-US" altLang="ja-JP"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20" name="テキスト ボックス 19"/>
          <p:cNvSpPr txBox="1"/>
          <p:nvPr/>
        </p:nvSpPr>
        <p:spPr>
          <a:xfrm>
            <a:off x="100714" y="4381369"/>
            <a:ext cx="1944529" cy="677108"/>
          </a:xfrm>
          <a:prstGeom prst="rect">
            <a:avLst/>
          </a:prstGeom>
          <a:noFill/>
        </p:spPr>
        <p:txBody>
          <a:bodyPr wrap="square" rtlCol="0">
            <a:spAutoFit/>
          </a:bodyPr>
          <a:lstStyle/>
          <a:p>
            <a:pPr algn="ctr" defTabSz="914254"/>
            <a:r>
              <a:rPr lang="ja-JP" altLang="en-US" dirty="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グローバル</a:t>
            </a:r>
            <a:endParaRPr lang="en-US" altLang="ja-JP"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defTabSz="914254"/>
            <a:r>
              <a:rPr lang="ja-JP" altLang="en-US" dirty="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コミュニケーション</a:t>
            </a:r>
          </a:p>
        </p:txBody>
      </p:sp>
      <p:sp>
        <p:nvSpPr>
          <p:cNvPr id="21" name="二等辺三角形 20"/>
          <p:cNvSpPr/>
          <p:nvPr/>
        </p:nvSpPr>
        <p:spPr>
          <a:xfrm rot="16200000">
            <a:off x="6835484" y="952055"/>
            <a:ext cx="566191" cy="212169"/>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914254"/>
            <a:endParaRPr lang="ja-JP" altLang="en-US" sz="1800" dirty="0">
              <a:solidFill>
                <a:prstClr val="white"/>
              </a:solidFill>
            </a:endParaRPr>
          </a:p>
        </p:txBody>
      </p:sp>
      <p:sp>
        <p:nvSpPr>
          <p:cNvPr id="23" name="二等辺三角形 22"/>
          <p:cNvSpPr/>
          <p:nvPr/>
        </p:nvSpPr>
        <p:spPr>
          <a:xfrm rot="16200000">
            <a:off x="6835484" y="4632596"/>
            <a:ext cx="566191" cy="212169"/>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914254"/>
            <a:endParaRPr lang="ja-JP" altLang="en-US" sz="1800" dirty="0">
              <a:solidFill>
                <a:prstClr val="white"/>
              </a:solidFill>
            </a:endParaRPr>
          </a:p>
        </p:txBody>
      </p:sp>
      <p:sp>
        <p:nvSpPr>
          <p:cNvPr id="24" name="二等辺三角形 23"/>
          <p:cNvSpPr/>
          <p:nvPr/>
        </p:nvSpPr>
        <p:spPr>
          <a:xfrm rot="16200000">
            <a:off x="6845268" y="2878874"/>
            <a:ext cx="566191" cy="212169"/>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914254"/>
            <a:endParaRPr lang="ja-JP" altLang="en-US" sz="1800" dirty="0">
              <a:solidFill>
                <a:prstClr val="white"/>
              </a:solidFill>
            </a:endParaRPr>
          </a:p>
        </p:txBody>
      </p:sp>
      <p:sp>
        <p:nvSpPr>
          <p:cNvPr id="2" name="正方形/長方形 1"/>
          <p:cNvSpPr/>
          <p:nvPr/>
        </p:nvSpPr>
        <p:spPr>
          <a:xfrm>
            <a:off x="2091138" y="527899"/>
            <a:ext cx="4860779" cy="1015663"/>
          </a:xfrm>
          <a:prstGeom prst="rect">
            <a:avLst/>
          </a:prstGeom>
          <a:ln w="19050">
            <a:solidFill>
              <a:schemeClr val="accent2"/>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85725" lvl="1" indent="-82550" defTabSz="914254">
              <a:buClr>
                <a:srgbClr val="1F497D"/>
              </a:buClr>
            </a:pPr>
            <a:r>
              <a:rPr lang="ja-JP" altLang="en-US" sz="1200" kern="0" dirty="0" smtClean="0">
                <a:solidFill>
                  <a:prstClr val="black"/>
                </a:solidFill>
                <a:latin typeface="ＭＳ Ｐゴシック"/>
              </a:rPr>
              <a:t>・</a:t>
            </a:r>
            <a:r>
              <a:rPr lang="ja-JP" altLang="en-US" sz="1200" kern="0" dirty="0">
                <a:solidFill>
                  <a:prstClr val="black"/>
                </a:solidFill>
                <a:latin typeface="ＭＳ Ｐゴシック"/>
              </a:rPr>
              <a:t>選手村</a:t>
            </a:r>
            <a:r>
              <a:rPr lang="ja-JP" altLang="en-US" sz="1200" kern="0" dirty="0" smtClean="0">
                <a:solidFill>
                  <a:prstClr val="black"/>
                </a:solidFill>
                <a:latin typeface="ＭＳ Ｐゴシック"/>
              </a:rPr>
              <a:t>は技術</a:t>
            </a:r>
            <a:r>
              <a:rPr lang="ja-JP" altLang="en-US" sz="1200" kern="0" dirty="0">
                <a:solidFill>
                  <a:prstClr val="black"/>
                </a:solidFill>
                <a:latin typeface="ＭＳ Ｐゴシック"/>
              </a:rPr>
              <a:t>革新の世界的リーダーとしての日本の立場を保ち、新技術を特徴づける</a:t>
            </a:r>
            <a:r>
              <a:rPr lang="ja-JP" altLang="en-US" sz="1200" kern="0" dirty="0" smtClean="0">
                <a:solidFill>
                  <a:prstClr val="black"/>
                </a:solidFill>
                <a:latin typeface="ＭＳ Ｐゴシック"/>
              </a:rPr>
              <a:t>場</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smtClean="0">
                <a:solidFill>
                  <a:prstClr val="black"/>
                </a:solidFill>
                <a:latin typeface="ＭＳ Ｐゴシック"/>
              </a:rPr>
              <a:t>・ＩＴ</a:t>
            </a:r>
            <a:r>
              <a:rPr lang="ja-JP" altLang="en-US" sz="1200" kern="0" dirty="0">
                <a:solidFill>
                  <a:prstClr val="black"/>
                </a:solidFill>
                <a:latin typeface="ＭＳ Ｐゴシック"/>
              </a:rPr>
              <a:t>や通信技術という、オリンピックの価値を普及させ、世界中の若者層に伝える新しい手段を提供する２分野における名高い</a:t>
            </a:r>
            <a:r>
              <a:rPr lang="ja-JP" altLang="en-US" sz="1200" kern="0" dirty="0" smtClean="0">
                <a:solidFill>
                  <a:prstClr val="black"/>
                </a:solidFill>
                <a:latin typeface="ＭＳ Ｐゴシック"/>
              </a:rPr>
              <a:t>イノベーションの力は重要</a:t>
            </a:r>
            <a:r>
              <a:rPr lang="ja-JP" altLang="en-US" sz="1200" kern="0" dirty="0">
                <a:solidFill>
                  <a:prstClr val="black"/>
                </a:solidFill>
                <a:latin typeface="ＭＳ Ｐゴシック"/>
              </a:rPr>
              <a:t>なコミュニケーションの</a:t>
            </a:r>
            <a:r>
              <a:rPr lang="ja-JP" altLang="en-US" sz="1200" kern="0" dirty="0" smtClean="0">
                <a:solidFill>
                  <a:prstClr val="black"/>
                </a:solidFill>
                <a:latin typeface="ＭＳ Ｐゴシック"/>
              </a:rPr>
              <a:t>機会</a:t>
            </a:r>
            <a:endParaRPr lang="en-US" altLang="ja-JP" sz="1200" kern="0" dirty="0">
              <a:solidFill>
                <a:prstClr val="black"/>
              </a:solidFill>
              <a:latin typeface="ＭＳ Ｐゴシック"/>
            </a:endParaRPr>
          </a:p>
        </p:txBody>
      </p:sp>
      <p:sp>
        <p:nvSpPr>
          <p:cNvPr id="26" name="テキスト ボックス 25"/>
          <p:cNvSpPr txBox="1"/>
          <p:nvPr/>
        </p:nvSpPr>
        <p:spPr>
          <a:xfrm>
            <a:off x="7423990" y="712893"/>
            <a:ext cx="2340375" cy="68400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noAutofit/>
          </a:bodyPr>
          <a:lstStyle/>
          <a:p>
            <a:pPr algn="ctr" defTabSz="914254"/>
            <a:r>
              <a:rPr lang="ja-JP" altLang="en-US"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ウェアラブル</a:t>
            </a:r>
            <a:endParaRPr lang="en-US" altLang="ja-JP"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30" name="テキスト ボックス 29"/>
          <p:cNvSpPr txBox="1"/>
          <p:nvPr/>
        </p:nvSpPr>
        <p:spPr>
          <a:xfrm>
            <a:off x="7428085" y="2639750"/>
            <a:ext cx="2340375" cy="68400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noAutofit/>
          </a:bodyPr>
          <a:lstStyle/>
          <a:p>
            <a:pPr algn="ctr" defTabSz="914254"/>
            <a:r>
              <a:rPr lang="ja-JP" altLang="en-US"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オープンデータ</a:t>
            </a:r>
            <a:endParaRPr lang="en-US" altLang="ja-JP"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32" name="テキスト ボックス 31"/>
          <p:cNvSpPr txBox="1"/>
          <p:nvPr/>
        </p:nvSpPr>
        <p:spPr>
          <a:xfrm>
            <a:off x="7429355" y="4399872"/>
            <a:ext cx="2340375" cy="68400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noAutofit/>
          </a:bodyPr>
          <a:lstStyle/>
          <a:p>
            <a:pPr algn="ctr" defTabSz="914254"/>
            <a:r>
              <a:rPr lang="ja-JP" altLang="en-US" sz="2000" dirty="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自動</a:t>
            </a:r>
            <a:r>
              <a:rPr lang="ja-JP" altLang="en-US"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翻訳</a:t>
            </a:r>
            <a:endParaRPr lang="en-US" altLang="ja-JP"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34" name="テキスト ボックス 33"/>
          <p:cNvSpPr txBox="1"/>
          <p:nvPr/>
        </p:nvSpPr>
        <p:spPr>
          <a:xfrm>
            <a:off x="7431143" y="1692803"/>
            <a:ext cx="2340375" cy="68400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noAutofit/>
          </a:bodyPr>
          <a:lstStyle/>
          <a:p>
            <a:pPr algn="ctr" defTabSz="914254"/>
            <a:r>
              <a:rPr lang="ja-JP" altLang="en-US"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センチメートル測位</a:t>
            </a:r>
            <a:endParaRPr lang="en-US" altLang="ja-JP"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36" name="正方形/長方形 35"/>
          <p:cNvSpPr/>
          <p:nvPr/>
        </p:nvSpPr>
        <p:spPr>
          <a:xfrm>
            <a:off x="2094194" y="2543406"/>
            <a:ext cx="4860779" cy="936000"/>
          </a:xfrm>
          <a:prstGeom prst="rect">
            <a:avLst/>
          </a:prstGeom>
          <a:ln w="19050">
            <a:solidFill>
              <a:schemeClr val="accent2"/>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L="85725" lvl="1" indent="-82550" defTabSz="914254">
              <a:buClr>
                <a:srgbClr val="1F497D"/>
              </a:buClr>
            </a:pPr>
            <a:r>
              <a:rPr lang="ja-JP" altLang="en-US" sz="1200" kern="0" dirty="0" smtClean="0">
                <a:solidFill>
                  <a:prstClr val="black"/>
                </a:solidFill>
                <a:latin typeface="ＭＳ Ｐゴシック"/>
              </a:rPr>
              <a:t>・チケットについて、インターネット</a:t>
            </a:r>
            <a:r>
              <a:rPr lang="ja-JP" altLang="en-US" sz="1200" kern="0" dirty="0">
                <a:solidFill>
                  <a:prstClr val="black"/>
                </a:solidFill>
                <a:latin typeface="ＭＳ Ｐゴシック"/>
              </a:rPr>
              <a:t>、モバイル機器等を通じてリアルタイムな空席情報を</a:t>
            </a:r>
            <a:r>
              <a:rPr lang="ja-JP" altLang="en-US" sz="1200" kern="0" dirty="0" smtClean="0">
                <a:solidFill>
                  <a:prstClr val="black"/>
                </a:solidFill>
                <a:latin typeface="ＭＳ Ｐゴシック"/>
              </a:rPr>
              <a:t>配信</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a:solidFill>
                  <a:prstClr val="black"/>
                </a:solidFill>
                <a:latin typeface="ＭＳ Ｐゴシック"/>
              </a:rPr>
              <a:t>・収集する交通情報をさらに高密度化・高性能化し、ドライバーに対して、渋滞、交通規制、目的地までの旅行時間などの交通情報を、光ビーコンや情報板等を通じてリアルタイムに</a:t>
            </a:r>
            <a:r>
              <a:rPr lang="ja-JP" altLang="en-US" sz="1200" kern="0" dirty="0" smtClean="0">
                <a:solidFill>
                  <a:prstClr val="black"/>
                </a:solidFill>
                <a:latin typeface="ＭＳ Ｐゴシック"/>
              </a:rPr>
              <a:t>提供</a:t>
            </a:r>
            <a:endParaRPr lang="en-US" altLang="ja-JP" sz="1200" kern="0" dirty="0">
              <a:solidFill>
                <a:prstClr val="black"/>
              </a:solidFill>
              <a:latin typeface="ＭＳ Ｐゴシック"/>
            </a:endParaRPr>
          </a:p>
        </p:txBody>
      </p:sp>
      <p:sp>
        <p:nvSpPr>
          <p:cNvPr id="37" name="正方形/長方形 36"/>
          <p:cNvSpPr/>
          <p:nvPr/>
        </p:nvSpPr>
        <p:spPr>
          <a:xfrm>
            <a:off x="2096511" y="4383307"/>
            <a:ext cx="4860779" cy="756000"/>
          </a:xfrm>
          <a:prstGeom prst="rect">
            <a:avLst/>
          </a:prstGeom>
          <a:ln w="19050">
            <a:solidFill>
              <a:schemeClr val="accent2"/>
            </a:solidFill>
          </a:ln>
        </p:spPr>
        <p:style>
          <a:lnRef idx="2">
            <a:schemeClr val="accent3"/>
          </a:lnRef>
          <a:fillRef idx="1">
            <a:schemeClr val="lt1"/>
          </a:fillRef>
          <a:effectRef idx="0">
            <a:schemeClr val="accent3"/>
          </a:effectRef>
          <a:fontRef idx="minor">
            <a:schemeClr val="dk1"/>
          </a:fontRef>
        </p:style>
        <p:txBody>
          <a:bodyPr wrap="square" anchor="ctr" anchorCtr="0">
            <a:noAutofit/>
          </a:bodyPr>
          <a:lstStyle/>
          <a:p>
            <a:pPr marL="85725" lvl="1" indent="-82550" defTabSz="914254">
              <a:buClr>
                <a:srgbClr val="1F497D"/>
              </a:buClr>
            </a:pPr>
            <a:r>
              <a:rPr lang="ja-JP" altLang="en-US" sz="1200" kern="0" dirty="0">
                <a:solidFill>
                  <a:prstClr val="black"/>
                </a:solidFill>
                <a:latin typeface="ＭＳ Ｐゴシック"/>
              </a:rPr>
              <a:t>・駅の事前情報、路線図、英語などの外国語の表示・音声案内による</a:t>
            </a:r>
            <a:r>
              <a:rPr lang="ja-JP" altLang="en-US" sz="1200" kern="0" dirty="0" smtClean="0">
                <a:solidFill>
                  <a:prstClr val="black"/>
                </a:solidFill>
                <a:latin typeface="ＭＳ Ｐゴシック"/>
              </a:rPr>
              <a:t>情報提供体制を</a:t>
            </a:r>
            <a:r>
              <a:rPr lang="en-US" altLang="ja-JP" sz="1200" kern="0" dirty="0" smtClean="0">
                <a:solidFill>
                  <a:prstClr val="black"/>
                </a:solidFill>
                <a:latin typeface="ＭＳ Ｐゴシック"/>
              </a:rPr>
              <a:t>2020</a:t>
            </a:r>
            <a:r>
              <a:rPr lang="ja-JP" altLang="en-US" sz="1200" kern="0" dirty="0">
                <a:solidFill>
                  <a:prstClr val="black"/>
                </a:solidFill>
                <a:latin typeface="ＭＳ Ｐゴシック"/>
              </a:rPr>
              <a:t>年まで</a:t>
            </a:r>
            <a:r>
              <a:rPr lang="ja-JP" altLang="en-US" sz="1200" kern="0" dirty="0" smtClean="0">
                <a:solidFill>
                  <a:prstClr val="black"/>
                </a:solidFill>
                <a:latin typeface="ＭＳ Ｐゴシック"/>
              </a:rPr>
              <a:t>に構築</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smtClean="0">
                <a:solidFill>
                  <a:prstClr val="black"/>
                </a:solidFill>
                <a:latin typeface="ＭＳ Ｐゴシック"/>
              </a:rPr>
              <a:t>・多く</a:t>
            </a:r>
            <a:r>
              <a:rPr lang="ja-JP" altLang="en-US" sz="1200" kern="0" dirty="0">
                <a:solidFill>
                  <a:prstClr val="black"/>
                </a:solidFill>
                <a:latin typeface="ＭＳ Ｐゴシック"/>
              </a:rPr>
              <a:t>の鉄道に設置されている「車内情報システム」では、競技結果や東京の観光案内、競技場へのアクセス情報を多言語で</a:t>
            </a:r>
            <a:r>
              <a:rPr lang="ja-JP" altLang="en-US" sz="1200" kern="0" dirty="0" smtClean="0">
                <a:solidFill>
                  <a:prstClr val="black"/>
                </a:solidFill>
                <a:latin typeface="ＭＳ Ｐゴシック"/>
              </a:rPr>
              <a:t>提供</a:t>
            </a:r>
            <a:endParaRPr lang="en-US" altLang="ja-JP" sz="1200" kern="0" dirty="0">
              <a:solidFill>
                <a:prstClr val="black"/>
              </a:solidFill>
              <a:latin typeface="ＭＳ Ｐゴシック"/>
            </a:endParaRPr>
          </a:p>
        </p:txBody>
      </p:sp>
      <p:sp>
        <p:nvSpPr>
          <p:cNvPr id="38" name="正方形/長方形 37"/>
          <p:cNvSpPr/>
          <p:nvPr/>
        </p:nvSpPr>
        <p:spPr>
          <a:xfrm>
            <a:off x="2098157" y="1573540"/>
            <a:ext cx="4860779" cy="936000"/>
          </a:xfrm>
          <a:prstGeom prst="rect">
            <a:avLst/>
          </a:prstGeom>
          <a:ln w="19050">
            <a:solidFill>
              <a:schemeClr val="accent2"/>
            </a:solidFill>
          </a:ln>
        </p:spPr>
        <p:txBody>
          <a:bodyPr wrap="square" anchor="ctr" anchorCtr="0">
            <a:noAutofit/>
          </a:bodyPr>
          <a:lstStyle/>
          <a:p>
            <a:pPr marL="85725" lvl="1" indent="-82550" defTabSz="914254">
              <a:buClr>
                <a:srgbClr val="1F497D"/>
              </a:buClr>
            </a:pPr>
            <a:r>
              <a:rPr lang="ja-JP" altLang="en-US" sz="1200" kern="0" dirty="0">
                <a:solidFill>
                  <a:prstClr val="black"/>
                </a:solidFill>
                <a:latin typeface="ＭＳ Ｐゴシック"/>
              </a:rPr>
              <a:t>・位置やバス停への到着時刻などの情報を提供するバス・ロケーション・システムを</a:t>
            </a:r>
            <a:r>
              <a:rPr lang="en-US" altLang="ja-JP" sz="1200" kern="0" dirty="0">
                <a:solidFill>
                  <a:prstClr val="black"/>
                </a:solidFill>
                <a:latin typeface="ＭＳ Ｐゴシック"/>
              </a:rPr>
              <a:t>Web</a:t>
            </a:r>
            <a:r>
              <a:rPr lang="ja-JP" altLang="en-US" sz="1200" kern="0" dirty="0">
                <a:solidFill>
                  <a:prstClr val="black"/>
                </a:solidFill>
                <a:latin typeface="ＭＳ Ｐゴシック"/>
              </a:rPr>
              <a:t>及びモバイルで</a:t>
            </a:r>
            <a:r>
              <a:rPr lang="ja-JP" altLang="en-US" sz="1200" kern="0" dirty="0" smtClean="0">
                <a:solidFill>
                  <a:prstClr val="black"/>
                </a:solidFill>
                <a:latin typeface="ＭＳ Ｐゴシック"/>
              </a:rPr>
              <a:t>提供</a:t>
            </a:r>
            <a:endParaRPr lang="ja-JP" altLang="en-US" sz="1200" kern="0" dirty="0">
              <a:solidFill>
                <a:prstClr val="black"/>
              </a:solidFill>
              <a:latin typeface="ＭＳ Ｐゴシック"/>
            </a:endParaRPr>
          </a:p>
          <a:p>
            <a:pPr marL="85725" lvl="1" indent="-82550" defTabSz="914254">
              <a:buClr>
                <a:srgbClr val="1F497D"/>
              </a:buClr>
            </a:pPr>
            <a:r>
              <a:rPr lang="ja-JP" altLang="en-US" sz="1200" kern="0" dirty="0" smtClean="0">
                <a:solidFill>
                  <a:prstClr val="black"/>
                </a:solidFill>
                <a:latin typeface="ＭＳ Ｐゴシック"/>
              </a:rPr>
              <a:t>・オリンピック</a:t>
            </a:r>
            <a:r>
              <a:rPr lang="ja-JP" altLang="en-US" sz="1200" kern="0" dirty="0">
                <a:solidFill>
                  <a:prstClr val="black"/>
                </a:solidFill>
                <a:latin typeface="ＭＳ Ｐゴシック"/>
              </a:rPr>
              <a:t>輸送センターが警視庁交通管制センター、鉄道事業者等と連携してカーナビゲーションシステムや鉄道の車内情報システム等を通じて様々な交通情報を</a:t>
            </a:r>
            <a:r>
              <a:rPr lang="ja-JP" altLang="en-US" sz="1200" kern="0" dirty="0" smtClean="0">
                <a:solidFill>
                  <a:prstClr val="black"/>
                </a:solidFill>
                <a:latin typeface="ＭＳ Ｐゴシック"/>
              </a:rPr>
              <a:t>提供</a:t>
            </a:r>
            <a:endParaRPr lang="ja-JP" altLang="en-US" sz="1200" kern="0" dirty="0">
              <a:solidFill>
                <a:prstClr val="black"/>
              </a:solidFill>
              <a:latin typeface="ＭＳ Ｐゴシック"/>
            </a:endParaRPr>
          </a:p>
        </p:txBody>
      </p:sp>
      <p:sp>
        <p:nvSpPr>
          <p:cNvPr id="39" name="角丸四角形 38"/>
          <p:cNvSpPr/>
          <p:nvPr/>
        </p:nvSpPr>
        <p:spPr>
          <a:xfrm>
            <a:off x="146446" y="3533890"/>
            <a:ext cx="1853889" cy="720000"/>
          </a:xfrm>
          <a:prstGeom prst="roundRect">
            <a:avLst>
              <a:gd name="adj" fmla="val 28645"/>
            </a:avLst>
          </a:prstGeom>
          <a:ln>
            <a:solidFill>
              <a:schemeClr val="accent2"/>
            </a:solidFill>
          </a:ln>
          <a:scene3d>
            <a:camera prst="orthographicFront"/>
            <a:lightRig rig="threePt" dir="t"/>
          </a:scene3d>
          <a:sp3d>
            <a:bevelT prst="slope"/>
          </a:sp3d>
        </p:spPr>
        <p:style>
          <a:lnRef idx="2">
            <a:schemeClr val="accent3"/>
          </a:lnRef>
          <a:fillRef idx="1">
            <a:schemeClr val="lt1"/>
          </a:fillRef>
          <a:effectRef idx="0">
            <a:schemeClr val="accent3"/>
          </a:effectRef>
          <a:fontRef idx="minor">
            <a:schemeClr val="dk1"/>
          </a:fontRef>
        </p:style>
        <p:txBody>
          <a:bodyPr rtlCol="0" anchor="ctr"/>
          <a:lstStyle/>
          <a:p>
            <a:pPr algn="ctr" defTabSz="914254"/>
            <a:endParaRPr lang="ja-JP" altLang="en-US" sz="1600" dirty="0">
              <a:solidFill>
                <a:prstClr val="black"/>
              </a:solidFill>
            </a:endParaRPr>
          </a:p>
        </p:txBody>
      </p:sp>
      <p:sp>
        <p:nvSpPr>
          <p:cNvPr id="40" name="テキスト ボックス 39"/>
          <p:cNvSpPr txBox="1"/>
          <p:nvPr/>
        </p:nvSpPr>
        <p:spPr>
          <a:xfrm>
            <a:off x="163323" y="875674"/>
            <a:ext cx="1872506" cy="400110"/>
          </a:xfrm>
          <a:prstGeom prst="rect">
            <a:avLst/>
          </a:prstGeom>
          <a:noFill/>
        </p:spPr>
        <p:txBody>
          <a:bodyPr wrap="square" rtlCol="0">
            <a:spAutoFit/>
          </a:bodyPr>
          <a:lstStyle/>
          <a:p>
            <a:pPr algn="ctr" defTabSz="914254"/>
            <a:r>
              <a:rPr lang="ja-JP" altLang="en-US"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スマートＩＣＴ</a:t>
            </a:r>
            <a:endParaRPr lang="en-US" altLang="ja-JP"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1" name="二等辺三角形 40"/>
          <p:cNvSpPr/>
          <p:nvPr/>
        </p:nvSpPr>
        <p:spPr>
          <a:xfrm rot="16200000">
            <a:off x="6837270" y="3786385"/>
            <a:ext cx="566191" cy="212169"/>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914254"/>
            <a:endParaRPr lang="ja-JP" altLang="en-US" sz="1800" dirty="0">
              <a:solidFill>
                <a:prstClr val="white"/>
              </a:solidFill>
            </a:endParaRPr>
          </a:p>
        </p:txBody>
      </p:sp>
      <p:sp>
        <p:nvSpPr>
          <p:cNvPr id="42" name="正方形/長方形 41"/>
          <p:cNvSpPr/>
          <p:nvPr/>
        </p:nvSpPr>
        <p:spPr>
          <a:xfrm>
            <a:off x="2092422" y="3527211"/>
            <a:ext cx="4860779" cy="830997"/>
          </a:xfrm>
          <a:prstGeom prst="rect">
            <a:avLst/>
          </a:prstGeom>
          <a:ln w="19050">
            <a:solidFill>
              <a:schemeClr val="accent2"/>
            </a:solidFill>
          </a:ln>
        </p:spPr>
        <p:style>
          <a:lnRef idx="2">
            <a:schemeClr val="accent5"/>
          </a:lnRef>
          <a:fillRef idx="1">
            <a:schemeClr val="lt1"/>
          </a:fillRef>
          <a:effectRef idx="0">
            <a:schemeClr val="accent5"/>
          </a:effectRef>
          <a:fontRef idx="minor">
            <a:schemeClr val="dk1"/>
          </a:fontRef>
        </p:style>
        <p:txBody>
          <a:bodyPr wrap="square">
            <a:spAutoFit/>
          </a:bodyPr>
          <a:lstStyle/>
          <a:p>
            <a:pPr marL="3175" lvl="1" defTabSz="914254">
              <a:buClr>
                <a:srgbClr val="1F497D"/>
              </a:buClr>
            </a:pPr>
            <a:r>
              <a:rPr lang="ja-JP" altLang="en-US" sz="1200" kern="0" dirty="0" smtClean="0">
                <a:solidFill>
                  <a:prstClr val="black"/>
                </a:solidFill>
                <a:latin typeface="ＭＳ Ｐゴシック"/>
              </a:rPr>
              <a:t>・東京</a:t>
            </a:r>
            <a:r>
              <a:rPr lang="ja-JP" altLang="en-US" sz="1200" kern="0" dirty="0">
                <a:solidFill>
                  <a:prstClr val="black"/>
                </a:solidFill>
                <a:latin typeface="ＭＳ Ｐゴシック"/>
              </a:rPr>
              <a:t>の有名な</a:t>
            </a:r>
            <a:r>
              <a:rPr lang="ja-JP" altLang="en-US" sz="1200" kern="0" dirty="0" smtClean="0">
                <a:solidFill>
                  <a:prstClr val="black"/>
                </a:solidFill>
                <a:latin typeface="ＭＳ Ｐゴシック"/>
              </a:rPr>
              <a:t>公園に</a:t>
            </a:r>
            <a:r>
              <a:rPr lang="ja-JP" altLang="en-US" sz="1200" kern="0" dirty="0">
                <a:solidFill>
                  <a:prstClr val="black"/>
                </a:solidFill>
                <a:latin typeface="ＭＳ Ｐゴシック"/>
              </a:rPr>
              <a:t>大型スクリーンを設置</a:t>
            </a:r>
            <a:r>
              <a:rPr lang="ja-JP" altLang="en-US" sz="1200" kern="0" dirty="0" smtClean="0">
                <a:solidFill>
                  <a:prstClr val="black"/>
                </a:solidFill>
                <a:latin typeface="ＭＳ Ｐゴシック"/>
              </a:rPr>
              <a:t>して感動</a:t>
            </a:r>
            <a:r>
              <a:rPr lang="ja-JP" altLang="en-US" sz="1200" kern="0" dirty="0">
                <a:solidFill>
                  <a:prstClr val="black"/>
                </a:solidFill>
                <a:latin typeface="ＭＳ Ｐゴシック"/>
              </a:rPr>
              <a:t>を</a:t>
            </a:r>
            <a:r>
              <a:rPr lang="ja-JP" altLang="en-US" sz="1200" kern="0" dirty="0" smtClean="0">
                <a:solidFill>
                  <a:prstClr val="black"/>
                </a:solidFill>
                <a:latin typeface="ＭＳ Ｐゴシック"/>
              </a:rPr>
              <a:t>共有</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smtClean="0">
                <a:solidFill>
                  <a:prstClr val="black"/>
                </a:solidFill>
                <a:latin typeface="ＭＳ Ｐゴシック"/>
              </a:rPr>
              <a:t>・東日本</a:t>
            </a:r>
            <a:r>
              <a:rPr lang="ja-JP" altLang="en-US" sz="1200" kern="0" dirty="0">
                <a:solidFill>
                  <a:prstClr val="black"/>
                </a:solidFill>
                <a:latin typeface="ＭＳ Ｐゴシック"/>
              </a:rPr>
              <a:t>大震災の被災地にもライブサイトを設置し、東京</a:t>
            </a:r>
            <a:r>
              <a:rPr lang="ja-JP" altLang="en-US" sz="1200" kern="0" dirty="0" smtClean="0">
                <a:solidFill>
                  <a:prstClr val="black"/>
                </a:solidFill>
                <a:latin typeface="ＭＳ Ｐゴシック"/>
              </a:rPr>
              <a:t>の会場</a:t>
            </a:r>
            <a:r>
              <a:rPr lang="ja-JP" altLang="en-US" sz="1200" kern="0" dirty="0">
                <a:solidFill>
                  <a:prstClr val="black"/>
                </a:solidFill>
                <a:latin typeface="ＭＳ Ｐゴシック"/>
              </a:rPr>
              <a:t>と</a:t>
            </a:r>
            <a:r>
              <a:rPr lang="ja-JP" altLang="en-US" sz="1200" kern="0" dirty="0" smtClean="0">
                <a:solidFill>
                  <a:prstClr val="black"/>
                </a:solidFill>
                <a:latin typeface="ＭＳ Ｐゴシック"/>
              </a:rPr>
              <a:t>中継</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smtClean="0">
                <a:solidFill>
                  <a:prstClr val="black"/>
                </a:solidFill>
                <a:latin typeface="ＭＳ Ｐゴシック"/>
              </a:rPr>
              <a:t>・メディアに対して超高</a:t>
            </a:r>
            <a:r>
              <a:rPr lang="ja-JP" altLang="en-US" sz="1200" kern="0" dirty="0">
                <a:solidFill>
                  <a:prstClr val="black"/>
                </a:solidFill>
                <a:latin typeface="ＭＳ Ｐゴシック"/>
              </a:rPr>
              <a:t>精細映像機器や、超高速度カメラなど</a:t>
            </a:r>
            <a:r>
              <a:rPr lang="ja-JP" altLang="en-US" sz="1200" kern="0" dirty="0" smtClean="0">
                <a:solidFill>
                  <a:prstClr val="black"/>
                </a:solidFill>
                <a:latin typeface="ＭＳ Ｐゴシック"/>
              </a:rPr>
              <a:t>の映像技術を提供</a:t>
            </a:r>
            <a:endParaRPr lang="en-US" altLang="ja-JP" sz="1200" kern="0" dirty="0">
              <a:solidFill>
                <a:prstClr val="black"/>
              </a:solidFill>
              <a:latin typeface="ＭＳ Ｐゴシック"/>
            </a:endParaRPr>
          </a:p>
        </p:txBody>
      </p:sp>
      <p:sp>
        <p:nvSpPr>
          <p:cNvPr id="43" name="テキスト ボックス 42"/>
          <p:cNvSpPr txBox="1"/>
          <p:nvPr/>
        </p:nvSpPr>
        <p:spPr>
          <a:xfrm>
            <a:off x="7426297" y="3547209"/>
            <a:ext cx="2340375" cy="68400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noAutofit/>
          </a:bodyPr>
          <a:lstStyle/>
          <a:p>
            <a:pPr algn="ctr" defTabSz="914254"/>
            <a:r>
              <a:rPr lang="ja-JP" altLang="en-US"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４Ｋ・８Ｋ</a:t>
            </a:r>
            <a:endParaRPr lang="en-US" altLang="ja-JP"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4" name="二等辺三角形 43"/>
          <p:cNvSpPr/>
          <p:nvPr/>
        </p:nvSpPr>
        <p:spPr>
          <a:xfrm rot="16200000">
            <a:off x="6845267" y="5859572"/>
            <a:ext cx="566191" cy="212169"/>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914254"/>
            <a:endParaRPr lang="ja-JP" altLang="en-US" sz="1800" dirty="0">
              <a:solidFill>
                <a:prstClr val="white"/>
              </a:solidFill>
            </a:endParaRPr>
          </a:p>
        </p:txBody>
      </p:sp>
      <p:sp>
        <p:nvSpPr>
          <p:cNvPr id="45" name="テキスト ボックス 44"/>
          <p:cNvSpPr txBox="1"/>
          <p:nvPr/>
        </p:nvSpPr>
        <p:spPr>
          <a:xfrm>
            <a:off x="7434299" y="5632233"/>
            <a:ext cx="2340375" cy="684000"/>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nchorCtr="0">
            <a:noAutofit/>
          </a:bodyPr>
          <a:lstStyle/>
          <a:p>
            <a:pPr algn="ctr" defTabSz="914254"/>
            <a:r>
              <a:rPr lang="ja-JP" altLang="en-US"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ソーシャルメディア</a:t>
            </a:r>
            <a:endParaRPr lang="en-US" altLang="ja-JP" sz="2000" dirty="0" smtClean="0">
              <a:solidFill>
                <a:prstClr val="white"/>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46" name="角丸四角形 45"/>
          <p:cNvSpPr/>
          <p:nvPr/>
        </p:nvSpPr>
        <p:spPr>
          <a:xfrm>
            <a:off x="146534" y="5610371"/>
            <a:ext cx="1840333" cy="720000"/>
          </a:xfrm>
          <a:prstGeom prst="roundRect">
            <a:avLst>
              <a:gd name="adj" fmla="val 28645"/>
            </a:avLst>
          </a:prstGeom>
          <a:ln>
            <a:solidFill>
              <a:schemeClr val="accent2"/>
            </a:solidFill>
          </a:ln>
          <a:scene3d>
            <a:camera prst="orthographicFront"/>
            <a:lightRig rig="threePt" dir="t"/>
          </a:scene3d>
          <a:sp3d>
            <a:bevelT prst="slope"/>
          </a:sp3d>
        </p:spPr>
        <p:style>
          <a:lnRef idx="2">
            <a:schemeClr val="accent3"/>
          </a:lnRef>
          <a:fillRef idx="1">
            <a:schemeClr val="lt1"/>
          </a:fillRef>
          <a:effectRef idx="0">
            <a:schemeClr val="accent3"/>
          </a:effectRef>
          <a:fontRef idx="minor">
            <a:schemeClr val="dk1"/>
          </a:fontRef>
        </p:style>
        <p:txBody>
          <a:bodyPr rtlCol="0" anchor="ctr"/>
          <a:lstStyle/>
          <a:p>
            <a:pPr algn="ctr" defTabSz="914254"/>
            <a:endParaRPr lang="ja-JP" altLang="en-US" sz="1800" dirty="0">
              <a:solidFill>
                <a:prstClr val="black"/>
              </a:solidFill>
            </a:endParaRPr>
          </a:p>
        </p:txBody>
      </p:sp>
      <p:sp>
        <p:nvSpPr>
          <p:cNvPr id="48" name="正方形/長方形 47"/>
          <p:cNvSpPr/>
          <p:nvPr/>
        </p:nvSpPr>
        <p:spPr>
          <a:xfrm>
            <a:off x="2098244" y="5175195"/>
            <a:ext cx="4860779" cy="1656000"/>
          </a:xfrm>
          <a:prstGeom prst="rect">
            <a:avLst/>
          </a:prstGeom>
          <a:ln w="19050">
            <a:solidFill>
              <a:schemeClr val="accent2"/>
            </a:solidFill>
          </a:ln>
        </p:spPr>
        <p:style>
          <a:lnRef idx="2">
            <a:schemeClr val="accent3"/>
          </a:lnRef>
          <a:fillRef idx="1">
            <a:schemeClr val="lt1"/>
          </a:fillRef>
          <a:effectRef idx="0">
            <a:schemeClr val="accent3"/>
          </a:effectRef>
          <a:fontRef idx="minor">
            <a:schemeClr val="dk1"/>
          </a:fontRef>
        </p:style>
        <p:txBody>
          <a:bodyPr wrap="square" anchor="ctr" anchorCtr="0">
            <a:noAutofit/>
          </a:bodyPr>
          <a:lstStyle/>
          <a:p>
            <a:pPr marL="85725" lvl="1" indent="-85725" defTabSz="914254">
              <a:buClr>
                <a:srgbClr val="1F497D"/>
              </a:buClr>
            </a:pPr>
            <a:r>
              <a:rPr lang="ja-JP" altLang="en-US" sz="1200" kern="0" dirty="0" smtClean="0">
                <a:solidFill>
                  <a:prstClr val="black"/>
                </a:solidFill>
                <a:latin typeface="ＭＳ Ｐゴシック"/>
              </a:rPr>
              <a:t>・</a:t>
            </a:r>
            <a:r>
              <a:rPr lang="ja-JP" altLang="en-US" sz="1200" kern="0" dirty="0">
                <a:solidFill>
                  <a:prstClr val="black"/>
                </a:solidFill>
                <a:latin typeface="ＭＳ Ｐゴシック"/>
              </a:rPr>
              <a:t>すべての競技会場及び非競技会場で高速・大容量のデータ通信用ワイヤレスサービスを利用</a:t>
            </a:r>
            <a:endParaRPr lang="en-US" altLang="ja-JP" sz="1200" kern="0" dirty="0">
              <a:solidFill>
                <a:prstClr val="black"/>
              </a:solidFill>
              <a:latin typeface="ＭＳ Ｐゴシック"/>
            </a:endParaRPr>
          </a:p>
          <a:p>
            <a:pPr marL="85725" lvl="1" indent="-85725" defTabSz="914254">
              <a:buClr>
                <a:srgbClr val="1F497D"/>
              </a:buClr>
            </a:pPr>
            <a:r>
              <a:rPr lang="ja-JP" altLang="en-US" sz="1200" kern="0" dirty="0">
                <a:solidFill>
                  <a:prstClr val="black"/>
                </a:solidFill>
                <a:latin typeface="ＭＳ Ｐゴシック"/>
              </a:rPr>
              <a:t>・無線</a:t>
            </a:r>
            <a:r>
              <a:rPr lang="en-US" altLang="ja-JP" sz="1200" kern="0" dirty="0">
                <a:solidFill>
                  <a:prstClr val="black"/>
                </a:solidFill>
                <a:latin typeface="ＭＳ Ｐゴシック"/>
              </a:rPr>
              <a:t>LAN</a:t>
            </a:r>
            <a:r>
              <a:rPr lang="ja-JP" altLang="en-US" sz="1200" kern="0" dirty="0">
                <a:solidFill>
                  <a:prstClr val="black"/>
                </a:solidFill>
                <a:latin typeface="ＭＳ Ｐゴシック"/>
              </a:rPr>
              <a:t>設備を競技会場、</a:t>
            </a:r>
            <a:r>
              <a:rPr lang="en-US" altLang="ja-JP" sz="1200" kern="0" dirty="0">
                <a:solidFill>
                  <a:prstClr val="black"/>
                </a:solidFill>
                <a:latin typeface="ＭＳ Ｐゴシック"/>
              </a:rPr>
              <a:t>IBC/MPC</a:t>
            </a:r>
            <a:r>
              <a:rPr lang="ja-JP" altLang="en-US" sz="1200" kern="0" dirty="0" err="1">
                <a:solidFill>
                  <a:prstClr val="black"/>
                </a:solidFill>
                <a:latin typeface="ＭＳ Ｐゴシック"/>
              </a:rPr>
              <a:t>、</a:t>
            </a:r>
            <a:r>
              <a:rPr lang="ja-JP" altLang="en-US" sz="1200" kern="0" dirty="0">
                <a:solidFill>
                  <a:prstClr val="black"/>
                </a:solidFill>
                <a:latin typeface="ＭＳ Ｐゴシック"/>
              </a:rPr>
              <a:t>選手村等に設置又は増設して、オリンピック・ファミリーに無償で</a:t>
            </a:r>
            <a:r>
              <a:rPr lang="ja-JP" altLang="en-US" sz="1200" kern="0" dirty="0" smtClean="0">
                <a:solidFill>
                  <a:prstClr val="black"/>
                </a:solidFill>
                <a:latin typeface="ＭＳ Ｐゴシック"/>
              </a:rPr>
              <a:t>開放</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smtClean="0">
                <a:solidFill>
                  <a:prstClr val="black"/>
                </a:solidFill>
                <a:latin typeface="ＭＳ Ｐゴシック"/>
              </a:rPr>
              <a:t>・</a:t>
            </a:r>
            <a:r>
              <a:rPr lang="ja-JP" altLang="en-US" sz="1200" kern="0" dirty="0">
                <a:solidFill>
                  <a:prstClr val="black"/>
                </a:solidFill>
                <a:latin typeface="ＭＳ Ｐゴシック"/>
              </a:rPr>
              <a:t>オンライン／電子コミュニケーションやデジタル・メディアに重きをおき、日本の優れたＩＴを使い、様々なコミュニケーション・</a:t>
            </a:r>
            <a:r>
              <a:rPr lang="ja-JP" altLang="en-US" sz="1200" kern="0" dirty="0" smtClean="0">
                <a:solidFill>
                  <a:prstClr val="black"/>
                </a:solidFill>
                <a:latin typeface="ＭＳ Ｐゴシック"/>
              </a:rPr>
              <a:t>チャネルを活用</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smtClean="0">
                <a:solidFill>
                  <a:prstClr val="black"/>
                </a:solidFill>
                <a:latin typeface="ＭＳ Ｐゴシック"/>
              </a:rPr>
              <a:t>・ソーシャル</a:t>
            </a:r>
            <a:r>
              <a:rPr lang="ja-JP" altLang="en-US" sz="1200" kern="0" dirty="0">
                <a:solidFill>
                  <a:prstClr val="black"/>
                </a:solidFill>
                <a:latin typeface="ＭＳ Ｐゴシック"/>
              </a:rPr>
              <a:t>・</a:t>
            </a:r>
            <a:r>
              <a:rPr lang="ja-JP" altLang="en-US" sz="1200" kern="0" dirty="0" smtClean="0">
                <a:solidFill>
                  <a:prstClr val="black"/>
                </a:solidFill>
                <a:latin typeface="ＭＳ Ｐゴシック"/>
              </a:rPr>
              <a:t>メディア </a:t>
            </a:r>
            <a:r>
              <a:rPr lang="ja-JP" altLang="en-US" sz="1200" kern="0" dirty="0">
                <a:solidFill>
                  <a:prstClr val="black"/>
                </a:solidFill>
                <a:latin typeface="ＭＳ Ｐゴシック"/>
              </a:rPr>
              <a:t>を活用し、そこに日本の優れた</a:t>
            </a:r>
            <a:r>
              <a:rPr lang="en-US" altLang="ja-JP" sz="1200" kern="0" dirty="0">
                <a:solidFill>
                  <a:prstClr val="black"/>
                </a:solidFill>
                <a:latin typeface="ＭＳ Ｐゴシック"/>
              </a:rPr>
              <a:t>IT</a:t>
            </a:r>
            <a:r>
              <a:rPr lang="ja-JP" altLang="en-US" sz="1200" kern="0" dirty="0">
                <a:solidFill>
                  <a:prstClr val="black"/>
                </a:solidFill>
                <a:latin typeface="ＭＳ Ｐゴシック"/>
              </a:rPr>
              <a:t>も巻き込んだ、統合されたプロモーションプログラム及びメディア</a:t>
            </a:r>
            <a:r>
              <a:rPr lang="ja-JP" altLang="en-US" sz="1200" kern="0" dirty="0" smtClean="0">
                <a:solidFill>
                  <a:prstClr val="black"/>
                </a:solidFill>
                <a:latin typeface="ＭＳ Ｐゴシック"/>
              </a:rPr>
              <a:t>活動</a:t>
            </a:r>
            <a:endParaRPr lang="en-US" altLang="ja-JP" sz="1200" kern="0" dirty="0" smtClean="0">
              <a:solidFill>
                <a:prstClr val="black"/>
              </a:solidFill>
              <a:latin typeface="ＭＳ Ｐゴシック"/>
            </a:endParaRPr>
          </a:p>
          <a:p>
            <a:pPr marL="85725" lvl="1" indent="-82550" defTabSz="914254">
              <a:buClr>
                <a:srgbClr val="1F497D"/>
              </a:buClr>
            </a:pPr>
            <a:r>
              <a:rPr lang="ja-JP" altLang="en-US" sz="1200" kern="0" dirty="0">
                <a:solidFill>
                  <a:prstClr val="black"/>
                </a:solidFill>
                <a:latin typeface="ＭＳ Ｐゴシック"/>
              </a:rPr>
              <a:t>・</a:t>
            </a:r>
            <a:r>
              <a:rPr lang="ja-JP" altLang="en-US" sz="1200" kern="0" dirty="0" smtClean="0">
                <a:solidFill>
                  <a:prstClr val="black"/>
                </a:solidFill>
                <a:latin typeface="ＭＳ Ｐゴシック"/>
              </a:rPr>
              <a:t>オンライン</a:t>
            </a:r>
            <a:r>
              <a:rPr lang="ja-JP" altLang="en-US" sz="1200" kern="0" dirty="0">
                <a:solidFill>
                  <a:prstClr val="black"/>
                </a:solidFill>
                <a:latin typeface="ＭＳ Ｐゴシック"/>
              </a:rPr>
              <a:t>・コミュニケーションやデジタル・メディアも最大限</a:t>
            </a:r>
            <a:r>
              <a:rPr lang="ja-JP" altLang="en-US" sz="1200" kern="0" dirty="0" smtClean="0">
                <a:solidFill>
                  <a:prstClr val="black"/>
                </a:solidFill>
                <a:latin typeface="ＭＳ Ｐゴシック"/>
              </a:rPr>
              <a:t>活用</a:t>
            </a:r>
            <a:endParaRPr lang="ja-JP" altLang="en-US" sz="1200" kern="0" dirty="0">
              <a:solidFill>
                <a:prstClr val="black"/>
              </a:solidFill>
              <a:latin typeface="ＭＳ Ｐゴシック"/>
            </a:endParaRPr>
          </a:p>
        </p:txBody>
      </p:sp>
      <p:sp>
        <p:nvSpPr>
          <p:cNvPr id="47" name="テキスト ボックス 46"/>
          <p:cNvSpPr txBox="1"/>
          <p:nvPr/>
        </p:nvSpPr>
        <p:spPr>
          <a:xfrm>
            <a:off x="135975" y="5608821"/>
            <a:ext cx="1864456" cy="707886"/>
          </a:xfrm>
          <a:prstGeom prst="rect">
            <a:avLst/>
          </a:prstGeom>
          <a:noFill/>
        </p:spPr>
        <p:txBody>
          <a:bodyPr wrap="square" rtlCol="0">
            <a:spAutoFit/>
          </a:bodyPr>
          <a:lstStyle/>
          <a:p>
            <a:pPr algn="ctr" defTabSz="914254"/>
            <a:r>
              <a:rPr lang="ja-JP" altLang="en-US" sz="2000" dirty="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どこ</a:t>
            </a:r>
            <a:r>
              <a:rPr lang="ja-JP" altLang="en-US"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でも</a:t>
            </a:r>
            <a:endParaRPr lang="en-US" altLang="ja-JP"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a:p>
            <a:pPr algn="ctr" defTabSz="914254"/>
            <a:r>
              <a:rPr lang="ja-JP" altLang="en-US"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情報アクセス</a:t>
            </a:r>
            <a:endParaRPr lang="en-US" altLang="ja-JP" sz="20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4" name="テキスト ボックス 13"/>
          <p:cNvSpPr txBox="1"/>
          <p:nvPr/>
        </p:nvSpPr>
        <p:spPr>
          <a:xfrm>
            <a:off x="138112" y="3662454"/>
            <a:ext cx="1872506" cy="461665"/>
          </a:xfrm>
          <a:prstGeom prst="rect">
            <a:avLst/>
          </a:prstGeom>
          <a:noFill/>
        </p:spPr>
        <p:txBody>
          <a:bodyPr wrap="square" rtlCol="0">
            <a:spAutoFit/>
          </a:bodyPr>
          <a:lstStyle/>
          <a:p>
            <a:pPr algn="ctr" defTabSz="914254"/>
            <a:r>
              <a:rPr lang="ja-JP" altLang="en-US" sz="24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４Ｋ・８Ｋ</a:t>
            </a:r>
            <a:endParaRPr lang="en-US" altLang="ja-JP" sz="2400" dirty="0" smtClean="0">
              <a:solidFill>
                <a:prstClr val="black"/>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52" name="テキスト ボックス 51"/>
          <p:cNvSpPr txBox="1"/>
          <p:nvPr/>
        </p:nvSpPr>
        <p:spPr>
          <a:xfrm>
            <a:off x="7137322" y="6417756"/>
            <a:ext cx="2804421" cy="461665"/>
          </a:xfrm>
          <a:prstGeom prst="rect">
            <a:avLst/>
          </a:prstGeom>
          <a:noFill/>
        </p:spPr>
        <p:txBody>
          <a:bodyPr wrap="square" rtlCol="0">
            <a:spAutoFit/>
          </a:bodyPr>
          <a:lstStyle/>
          <a:p>
            <a:pPr defTabSz="914400"/>
            <a:r>
              <a:rPr lang="en-US" altLang="ja-JP" sz="1200" dirty="0" smtClean="0">
                <a:solidFill>
                  <a:prstClr val="black"/>
                </a:solidFill>
                <a:latin typeface="ＭＳ Ｐ明朝" panose="02020600040205080304" pitchFamily="18" charset="-128"/>
                <a:ea typeface="ＭＳ Ｐ明朝" panose="02020600040205080304" pitchFamily="18" charset="-128"/>
              </a:rPr>
              <a:t>【</a:t>
            </a:r>
            <a:r>
              <a:rPr lang="ja-JP" altLang="en-US" sz="1200" dirty="0">
                <a:solidFill>
                  <a:prstClr val="black"/>
                </a:solidFill>
                <a:latin typeface="ＭＳ Ｐ明朝" panose="02020600040205080304" pitchFamily="18" charset="-128"/>
                <a:ea typeface="ＭＳ Ｐ明朝" panose="02020600040205080304" pitchFamily="18" charset="-128"/>
              </a:rPr>
              <a:t>出典</a:t>
            </a:r>
            <a:r>
              <a:rPr lang="en-US" altLang="ja-JP" sz="1200" dirty="0" smtClean="0">
                <a:solidFill>
                  <a:prstClr val="black"/>
                </a:solidFill>
                <a:latin typeface="ＭＳ Ｐ明朝" panose="02020600040205080304" pitchFamily="18" charset="-128"/>
                <a:ea typeface="ＭＳ Ｐ明朝" panose="02020600040205080304" pitchFamily="18" charset="-128"/>
              </a:rPr>
              <a:t>】2020</a:t>
            </a:r>
            <a:r>
              <a:rPr lang="ja-JP" altLang="en-US" sz="1200" dirty="0" smtClean="0">
                <a:solidFill>
                  <a:prstClr val="black"/>
                </a:solidFill>
                <a:latin typeface="ＭＳ Ｐ明朝" panose="02020600040205080304" pitchFamily="18" charset="-128"/>
                <a:ea typeface="ＭＳ Ｐ明朝" panose="02020600040205080304" pitchFamily="18" charset="-128"/>
              </a:rPr>
              <a:t>立候補ファイルをもとに</a:t>
            </a:r>
            <a:endParaRPr lang="en-US" altLang="ja-JP" sz="1200" dirty="0" smtClean="0">
              <a:solidFill>
                <a:prstClr val="black"/>
              </a:solidFill>
              <a:latin typeface="ＭＳ Ｐ明朝" panose="02020600040205080304" pitchFamily="18" charset="-128"/>
              <a:ea typeface="ＭＳ Ｐ明朝" panose="02020600040205080304" pitchFamily="18" charset="-128"/>
            </a:endParaRPr>
          </a:p>
          <a:p>
            <a:pPr defTabSz="914400"/>
            <a:r>
              <a:rPr lang="ja-JP" altLang="en-US" sz="1200" dirty="0">
                <a:solidFill>
                  <a:prstClr val="black"/>
                </a:solidFill>
                <a:latin typeface="ＭＳ Ｐ明朝" panose="02020600040205080304" pitchFamily="18" charset="-128"/>
                <a:ea typeface="ＭＳ Ｐ明朝" panose="02020600040205080304" pitchFamily="18" charset="-128"/>
              </a:rPr>
              <a:t>　</a:t>
            </a:r>
            <a:r>
              <a:rPr lang="ja-JP" altLang="en-US" sz="1200" dirty="0" smtClean="0">
                <a:solidFill>
                  <a:prstClr val="black"/>
                </a:solidFill>
                <a:latin typeface="ＭＳ Ｐ明朝" panose="02020600040205080304" pitchFamily="18" charset="-128"/>
                <a:ea typeface="ＭＳ Ｐ明朝" panose="02020600040205080304" pitchFamily="18" charset="-128"/>
              </a:rPr>
              <a:t>　　　 総務省作成</a:t>
            </a:r>
            <a:endParaRPr lang="ja-JP" altLang="en-US" sz="1200" dirty="0">
              <a:solidFill>
                <a:prstClr val="black"/>
              </a:solidFill>
              <a:latin typeface="ＭＳ Ｐ明朝" panose="02020600040205080304" pitchFamily="18" charset="-128"/>
              <a:ea typeface="ＭＳ Ｐ明朝" panose="02020600040205080304" pitchFamily="18" charset="-128"/>
            </a:endParaRPr>
          </a:p>
        </p:txBody>
      </p:sp>
      <p:cxnSp>
        <p:nvCxnSpPr>
          <p:cNvPr id="49" name="直線コネクタ 48"/>
          <p:cNvCxnSpPr/>
          <p:nvPr/>
        </p:nvCxnSpPr>
        <p:spPr>
          <a:xfrm>
            <a:off x="1494" y="460147"/>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3" name="角丸四角形 52"/>
          <p:cNvSpPr/>
          <p:nvPr/>
        </p:nvSpPr>
        <p:spPr>
          <a:xfrm>
            <a:off x="46767" y="84123"/>
            <a:ext cx="2196000" cy="288000"/>
          </a:xfrm>
          <a:prstGeom prst="roundRect">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オリンピック・パラリンピック</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54" name="タイトル 53"/>
          <p:cNvSpPr txBox="1">
            <a:spLocks/>
          </p:cNvSpPr>
          <p:nvPr/>
        </p:nvSpPr>
        <p:spPr>
          <a:xfrm>
            <a:off x="2000582" y="17426"/>
            <a:ext cx="7744699" cy="365126"/>
          </a:xfrm>
          <a:prstGeom prst="rect">
            <a:avLst/>
          </a:prstGeom>
        </p:spPr>
        <p:txBody>
          <a:bodyPr lIns="91426" tIns="45713" rIns="91426" bIns="45713">
            <a:noAutofit/>
          </a:bodyPr>
          <a:lstStyle>
            <a:lvl1pPr algn="ctr" defTabSz="913753" rtl="0" eaLnBrk="1" latinLnBrk="0" hangingPunct="1">
              <a:spcBef>
                <a:spcPct val="0"/>
              </a:spcBef>
              <a:buNone/>
              <a:defRPr kumimoji="1" sz="4400" kern="1200">
                <a:solidFill>
                  <a:schemeClr val="tx1"/>
                </a:solidFill>
                <a:latin typeface="+mj-lt"/>
                <a:ea typeface="+mj-ea"/>
                <a:cs typeface="+mj-cs"/>
              </a:defRPr>
            </a:lvl1pPr>
          </a:lstStyle>
          <a:p>
            <a:r>
              <a:rPr lang="ja-JP" altLang="en-US" sz="2100" dirty="0" smtClean="0">
                <a:solidFill>
                  <a:prstClr val="black"/>
                </a:solidFill>
                <a:latin typeface="HGP創英角ｺﾞｼｯｸUB" pitchFamily="50" charset="-128"/>
                <a:ea typeface="HGP創英角ｺﾞｼｯｸUB" pitchFamily="50" charset="-128"/>
              </a:rPr>
              <a:t>（参考）五輪</a:t>
            </a:r>
            <a:r>
              <a:rPr lang="ja-JP" altLang="en-US" sz="2100" dirty="0">
                <a:solidFill>
                  <a:prstClr val="black"/>
                </a:solidFill>
                <a:latin typeface="HGP創英角ｺﾞｼｯｸUB" pitchFamily="50" charset="-128"/>
                <a:ea typeface="HGP創英角ｺﾞｼｯｸUB" pitchFamily="50" charset="-128"/>
              </a:rPr>
              <a:t>の場</a:t>
            </a:r>
            <a:r>
              <a:rPr lang="ja-JP" altLang="en-US" sz="2100" dirty="0" smtClean="0">
                <a:solidFill>
                  <a:prstClr val="black"/>
                </a:solidFill>
                <a:latin typeface="HGP創英角ｺﾞｼｯｸUB" pitchFamily="50" charset="-128"/>
                <a:ea typeface="HGP創英角ｺﾞｼｯｸUB" pitchFamily="50" charset="-128"/>
              </a:rPr>
              <a:t>でＩＣＴ</a:t>
            </a:r>
            <a:r>
              <a:rPr lang="ja-JP" altLang="en-US" sz="2100" dirty="0">
                <a:solidFill>
                  <a:prstClr val="black"/>
                </a:solidFill>
                <a:latin typeface="HGP創英角ｺﾞｼｯｸUB" pitchFamily="50" charset="-128"/>
                <a:ea typeface="HGP創英角ｺﾞｼｯｸUB" pitchFamily="50" charset="-128"/>
              </a:rPr>
              <a:t>により何を</a:t>
            </a:r>
            <a:r>
              <a:rPr lang="ja-JP" altLang="en-US" sz="2100" dirty="0" smtClean="0">
                <a:solidFill>
                  <a:prstClr val="black"/>
                </a:solidFill>
                <a:latin typeface="HGP創英角ｺﾞｼｯｸUB" pitchFamily="50" charset="-128"/>
                <a:ea typeface="HGP創英角ｺﾞｼｯｸUB" pitchFamily="50" charset="-128"/>
              </a:rPr>
              <a:t>実現しなければ</a:t>
            </a:r>
            <a:r>
              <a:rPr lang="ja-JP" altLang="en-US" sz="2100" dirty="0">
                <a:solidFill>
                  <a:prstClr val="black"/>
                </a:solidFill>
                <a:latin typeface="HGP創英角ｺﾞｼｯｸUB" pitchFamily="50" charset="-128"/>
                <a:ea typeface="HGP創英角ｺﾞｼｯｸUB" pitchFamily="50" charset="-128"/>
              </a:rPr>
              <a:t>ならない</a:t>
            </a:r>
            <a:r>
              <a:rPr lang="ja-JP" altLang="en-US" sz="2100" dirty="0" smtClean="0">
                <a:solidFill>
                  <a:prstClr val="black"/>
                </a:solidFill>
                <a:latin typeface="HGP創英角ｺﾞｼｯｸUB" pitchFamily="50" charset="-128"/>
                <a:ea typeface="HGP創英角ｺﾞｼｯｸUB" pitchFamily="50" charset="-128"/>
              </a:rPr>
              <a:t>か？④</a:t>
            </a:r>
            <a:endParaRPr lang="ja-JP" altLang="en-US" sz="2100" dirty="0">
              <a:solidFill>
                <a:prstClr val="black"/>
              </a:solidFill>
              <a:latin typeface="HGP創英角ｺﾞｼｯｸUB" pitchFamily="50" charset="-128"/>
              <a:ea typeface="HGP創英角ｺﾞｼｯｸUB" pitchFamily="50" charset="-128"/>
            </a:endParaRPr>
          </a:p>
        </p:txBody>
      </p:sp>
      <p:sp>
        <p:nvSpPr>
          <p:cNvPr id="56" name="二等辺三角形 55"/>
          <p:cNvSpPr/>
          <p:nvPr/>
        </p:nvSpPr>
        <p:spPr>
          <a:xfrm rot="16200000">
            <a:off x="6837572" y="1968749"/>
            <a:ext cx="566191" cy="212169"/>
          </a:xfrm>
          <a:prstGeom prst="triangl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defTabSz="914254"/>
            <a:endParaRPr lang="ja-JP" altLang="en-US" sz="1800" dirty="0">
              <a:solidFill>
                <a:prstClr val="white"/>
              </a:solidFill>
            </a:endParaRPr>
          </a:p>
        </p:txBody>
      </p:sp>
    </p:spTree>
    <p:extLst>
      <p:ext uri="{BB962C8B-B14F-4D97-AF65-F5344CB8AC3E}">
        <p14:creationId xmlns:p14="http://schemas.microsoft.com/office/powerpoint/2010/main" val="240311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4300" y="1285652"/>
            <a:ext cx="9648000" cy="4302348"/>
          </a:xfrm>
          <a:prstGeom prst="roundRect">
            <a:avLst>
              <a:gd name="adj" fmla="val 3423"/>
            </a:avLst>
          </a:prstGeom>
          <a:ln w="57150">
            <a:solidFill>
              <a:srgbClr val="9933FF"/>
            </a:solidFill>
          </a:ln>
        </p:spPr>
        <p:style>
          <a:lnRef idx="2">
            <a:schemeClr val="accent6"/>
          </a:lnRef>
          <a:fillRef idx="1">
            <a:schemeClr val="lt1"/>
          </a:fillRef>
          <a:effectRef idx="0">
            <a:schemeClr val="accent6"/>
          </a:effectRef>
          <a:fontRef idx="minor">
            <a:schemeClr val="dk1"/>
          </a:fontRef>
        </p:style>
        <p:txBody>
          <a:bodyPr lIns="144000" rIns="36000" rtlCol="0" anchor="ctr"/>
          <a:lstStyle/>
          <a:p>
            <a:pPr marL="4763" defTabSz="914400"/>
            <a:r>
              <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Ⅰ</a:t>
            </a:r>
            <a:r>
              <a:rPr lang="ja-JP" altLang="en-US" sz="3000" spc="-150" dirty="0" err="1"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背景</a:t>
            </a:r>
            <a:endPar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　ＩＣＴ</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は社会・経済</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にどんな</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影響を及ぼす</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　進化</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を続けるテクノロジー</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は今後さらにどう変わって</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いく</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　五輪</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の場でＩＣＴに</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より何</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を実現しなければならない</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rPr>
              <a:t>Ⅱ</a:t>
            </a:r>
            <a:r>
              <a:rPr lang="ja-JP" altLang="en-US" sz="3000" spc="-150" dirty="0" err="1"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prstClr val="black"/>
                </a:solidFill>
                <a:latin typeface="HGP創英角ｺﾞｼｯｸUB" panose="020B0900000000000000" pitchFamily="50" charset="-128"/>
                <a:ea typeface="HGP創英角ｺﾞｼｯｸUB" panose="020B0900000000000000" pitchFamily="50" charset="-128"/>
              </a:rPr>
              <a:t>ＩＣＴ新事業創出に向けて</a:t>
            </a:r>
            <a:endParaRPr lang="en-US" altLang="ja-JP" sz="3000" dirty="0" smtClean="0">
              <a:solidFill>
                <a:prstClr val="black"/>
              </a:solidFill>
              <a:latin typeface="HGP創英角ｺﾞｼｯｸUB" pitchFamily="50" charset="-128"/>
              <a:ea typeface="HGP創英角ｺﾞｼｯｸUB" pitchFamily="50" charset="-128"/>
            </a:endParaRPr>
          </a:p>
          <a:p>
            <a:pPr marL="482492" lvl="1" defTabSz="914400">
              <a:spcBef>
                <a:spcPts val="600"/>
              </a:spcBef>
            </a:pPr>
            <a:r>
              <a:rPr lang="ja-JP" altLang="en-US" sz="24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itchFamily="50" charset="-128"/>
                <a:ea typeface="HGP創英角ｺﾞｼｯｸUB" pitchFamily="50" charset="-128"/>
              </a:rPr>
              <a:t>　</a:t>
            </a:r>
            <a:r>
              <a:rPr lang="ja-JP" altLang="en-US" sz="2400" dirty="0" smtClean="0">
                <a:solidFill>
                  <a:prstClr val="black"/>
                </a:solidFill>
                <a:latin typeface="HGP創英角ｺﾞｼｯｸUB" pitchFamily="50" charset="-128"/>
                <a:ea typeface="HGP創英角ｺﾞｼｯｸUB" pitchFamily="50" charset="-128"/>
              </a:rPr>
              <a:t>最先端ＩＣＴをどのように活用すれば新事業が創出されるのか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・新サービス創出のため</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に何</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をすべき</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か～ＡＣＴＩＯＮ</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創出に向けてどのようなＰＲＯＪＥＣＴ</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を推進</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すべき</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Ⅲ</a:t>
            </a:r>
            <a:r>
              <a:rPr lang="ja-JP" altLang="en-US" sz="3000" spc="-150" dirty="0" err="1"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300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新事業</a:t>
            </a:r>
            <a:r>
              <a:rPr lang="ja-JP" altLang="en-US" sz="3000" dirty="0">
                <a:solidFill>
                  <a:schemeClr val="bg1">
                    <a:lumMod val="75000"/>
                  </a:schemeClr>
                </a:solidFill>
                <a:latin typeface="HGP創英角ｺﾞｼｯｸUB" panose="020B0900000000000000" pitchFamily="50" charset="-128"/>
                <a:ea typeface="HGP創英角ｺﾞｼｯｸUB" panose="020B0900000000000000" pitchFamily="50" charset="-128"/>
              </a:rPr>
              <a:t>創出に向けたＰＲＯＪＥＣＴとＡＣＴＩＯＮ</a:t>
            </a:r>
            <a:endParaRPr lang="en-US" altLang="ja-JP" sz="300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6405108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4300" y="1285652"/>
            <a:ext cx="9648000" cy="4302348"/>
          </a:xfrm>
          <a:prstGeom prst="roundRect">
            <a:avLst>
              <a:gd name="adj" fmla="val 3423"/>
            </a:avLst>
          </a:prstGeom>
          <a:ln w="57150">
            <a:solidFill>
              <a:srgbClr val="9933FF"/>
            </a:solidFill>
          </a:ln>
        </p:spPr>
        <p:style>
          <a:lnRef idx="2">
            <a:schemeClr val="accent6"/>
          </a:lnRef>
          <a:fillRef idx="1">
            <a:schemeClr val="lt1"/>
          </a:fillRef>
          <a:effectRef idx="0">
            <a:schemeClr val="accent6"/>
          </a:effectRef>
          <a:fontRef idx="minor">
            <a:schemeClr val="dk1"/>
          </a:fontRef>
        </p:style>
        <p:txBody>
          <a:bodyPr lIns="144000" rIns="36000" rtlCol="0" anchor="ctr"/>
          <a:lstStyle/>
          <a:p>
            <a:pPr marL="4763" defTabSz="914400"/>
            <a:r>
              <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rPr>
              <a:t>Ⅰ</a:t>
            </a:r>
            <a:r>
              <a:rPr lang="ja-JP" altLang="en-US" sz="3000" spc="-150" dirty="0" err="1"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prstClr val="black"/>
                </a:solidFill>
                <a:latin typeface="HGP創英角ｺﾞｼｯｸUB" panose="020B0900000000000000" pitchFamily="50" charset="-128"/>
                <a:ea typeface="HGP創英角ｺﾞｼｯｸUB" panose="020B0900000000000000" pitchFamily="50" charset="-128"/>
              </a:rPr>
              <a:t>背景</a:t>
            </a:r>
            <a:endPar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　ＩＣＴ</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は社会・経済</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にどんな</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影響を及ぼす</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ja-JP" altLang="en-US" sz="2400" spc="-150" dirty="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　進化</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を続けるテクノロジー</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は今後さらにどう変わって</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いく</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　五輪</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の場でＩＣＴに</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より何</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を実現しなければならない</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rPr>
              <a:t>Ⅱ</a:t>
            </a:r>
            <a:r>
              <a:rPr lang="ja-JP" altLang="en-US" sz="3000" spc="-150" dirty="0" err="1"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prstClr val="black"/>
                </a:solidFill>
                <a:latin typeface="HGP創英角ｺﾞｼｯｸUB" panose="020B0900000000000000" pitchFamily="50" charset="-128"/>
                <a:ea typeface="HGP創英角ｺﾞｼｯｸUB" panose="020B0900000000000000" pitchFamily="50" charset="-128"/>
              </a:rPr>
              <a:t>ＩＣＴ新事業創出に向けて</a:t>
            </a:r>
            <a:endParaRPr lang="en-US" altLang="ja-JP" sz="3000" dirty="0" smtClean="0">
              <a:solidFill>
                <a:prstClr val="black"/>
              </a:solidFill>
              <a:latin typeface="HGP創英角ｺﾞｼｯｸUB" pitchFamily="50" charset="-128"/>
              <a:ea typeface="HGP創英角ｺﾞｼｯｸUB" pitchFamily="50" charset="-128"/>
            </a:endParaRPr>
          </a:p>
          <a:p>
            <a:pPr marL="482492" lvl="1" defTabSz="914400">
              <a:spcBef>
                <a:spcPts val="600"/>
              </a:spcBef>
            </a:pPr>
            <a:r>
              <a:rPr lang="ja-JP" altLang="en-US" sz="24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itchFamily="50" charset="-128"/>
                <a:ea typeface="HGP創英角ｺﾞｼｯｸUB" pitchFamily="50" charset="-128"/>
              </a:rPr>
              <a:t>　</a:t>
            </a:r>
            <a:r>
              <a:rPr lang="ja-JP" altLang="en-US" sz="2400" dirty="0" smtClean="0">
                <a:solidFill>
                  <a:prstClr val="black"/>
                </a:solidFill>
                <a:latin typeface="HGP創英角ｺﾞｼｯｸUB" pitchFamily="50" charset="-128"/>
                <a:ea typeface="HGP創英角ｺﾞｼｯｸUB" pitchFamily="50" charset="-128"/>
              </a:rPr>
              <a:t>最先端ＩＣＴをどのように活用すれば新事業が創出されるのか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・新サービス創出のため</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に何</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をすべき</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か～ＡＣＴＩＯＮ</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創出に向けてどのようなＰＲＯＪＥＣＴ</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を推進</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すべき</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rPr>
              <a:t>Ⅲ</a:t>
            </a:r>
            <a:r>
              <a:rPr lang="ja-JP" altLang="en-US" sz="3000" spc="-150" dirty="0" err="1"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300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3000" dirty="0">
                <a:solidFill>
                  <a:prstClr val="black"/>
                </a:solidFill>
                <a:latin typeface="HGP創英角ｺﾞｼｯｸUB" panose="020B0900000000000000" pitchFamily="50" charset="-128"/>
                <a:ea typeface="HGP創英角ｺﾞｼｯｸUB" panose="020B0900000000000000" pitchFamily="50" charset="-128"/>
              </a:rPr>
              <a:t>創出に向けたＰＲＯＪＥＣＴとＡＣＴＩＯＮ</a:t>
            </a:r>
            <a:endParaRPr lang="en-US" altLang="ja-JP" sz="3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6179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52" y="2327911"/>
            <a:ext cx="9906000" cy="1968565"/>
          </a:xfrm>
          <a:prstGeom prst="rect">
            <a:avLst/>
          </a:prstGeom>
          <a:noFill/>
        </p:spPr>
        <p:txBody>
          <a:bodyPr wrap="square" tIns="0" bIns="0" rtlCol="0" anchor="ctr" anchorCtr="0">
            <a:noAutofit/>
          </a:bodyPr>
          <a:lstStyle/>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最先端</a:t>
            </a:r>
            <a:r>
              <a:rPr lang="ja-JP" altLang="en-US" sz="4400" b="1" dirty="0">
                <a:solidFill>
                  <a:prstClr val="black"/>
                </a:solidFill>
                <a:latin typeface="HGP創英角ｺﾞｼｯｸUB" pitchFamily="50" charset="-128"/>
                <a:ea typeface="HGP創英角ｺﾞｼｯｸUB" pitchFamily="50" charset="-128"/>
              </a:rPr>
              <a:t>ＩＣＴをどのように活用</a:t>
            </a:r>
            <a:r>
              <a:rPr lang="ja-JP" altLang="en-US" sz="4400" b="1" dirty="0" smtClean="0">
                <a:solidFill>
                  <a:prstClr val="black"/>
                </a:solidFill>
                <a:latin typeface="HGP創英角ｺﾞｼｯｸUB" pitchFamily="50" charset="-128"/>
                <a:ea typeface="HGP創英角ｺﾞｼｯｸUB" pitchFamily="50" charset="-128"/>
              </a:rPr>
              <a:t>すれば</a:t>
            </a:r>
            <a:endParaRPr lang="en-US" altLang="ja-JP" sz="4400" b="1" dirty="0" smtClean="0">
              <a:solidFill>
                <a:prstClr val="black"/>
              </a:solidFill>
              <a:latin typeface="HGP創英角ｺﾞｼｯｸUB" pitchFamily="50" charset="-128"/>
              <a:ea typeface="HGP創英角ｺﾞｼｯｸUB" pitchFamily="50" charset="-128"/>
            </a:endParaRPr>
          </a:p>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新事業</a:t>
            </a:r>
            <a:r>
              <a:rPr lang="ja-JP" altLang="en-US" sz="4400" b="1" dirty="0">
                <a:solidFill>
                  <a:prstClr val="black"/>
                </a:solidFill>
                <a:latin typeface="HGP創英角ｺﾞｼｯｸUB" pitchFamily="50" charset="-128"/>
                <a:ea typeface="HGP創英角ｺﾞｼｯｸUB" pitchFamily="50" charset="-128"/>
              </a:rPr>
              <a:t>が創出されるのか？</a:t>
            </a:r>
            <a:endParaRPr lang="en-US" altLang="ja-JP" sz="4400" b="1"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4353653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110086" y="3421992"/>
            <a:ext cx="9692783" cy="19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49" name="テキスト ボックス 48"/>
          <p:cNvSpPr txBox="1"/>
          <p:nvPr/>
        </p:nvSpPr>
        <p:spPr>
          <a:xfrm>
            <a:off x="110086" y="3415613"/>
            <a:ext cx="9692783" cy="1980000"/>
          </a:xfrm>
          <a:prstGeom prst="rect">
            <a:avLst/>
          </a:prstGeom>
          <a:noFill/>
        </p:spPr>
        <p:txBody>
          <a:bodyPr wrap="square" rtlCol="0">
            <a:noAutofit/>
          </a:bodyPr>
          <a:lstStyle/>
          <a:p>
            <a:pPr marL="180000" indent="-176213">
              <a:spcBef>
                <a:spcPts val="600"/>
              </a:spcBef>
            </a:pPr>
            <a:r>
              <a:rPr lang="ja-JP" altLang="en-US" sz="1800" b="1" dirty="0" smtClean="0">
                <a:solidFill>
                  <a:schemeClr val="accent5"/>
                </a:solidFill>
                <a:latin typeface="HGP創英角ｺﾞｼｯｸUB" panose="020B0900000000000000" pitchFamily="50" charset="-128"/>
                <a:ea typeface="HGP創英角ｺﾞｼｯｸUB" panose="020B0900000000000000" pitchFamily="50" charset="-128"/>
              </a:rPr>
              <a:t>■ </a:t>
            </a:r>
            <a:r>
              <a:rPr lang="zh-TW" altLang="en-US" sz="1800" b="1" dirty="0" smtClean="0">
                <a:latin typeface="HGP創英角ｺﾞｼｯｸUB" panose="020B0900000000000000" pitchFamily="50" charset="-128"/>
                <a:ea typeface="HGP創英角ｺﾞｼｯｸUB" panose="020B0900000000000000" pitchFamily="50" charset="-128"/>
              </a:rPr>
              <a:t>課題</a:t>
            </a:r>
            <a:r>
              <a:rPr lang="zh-TW" altLang="en-US" sz="1800" b="1" dirty="0">
                <a:latin typeface="HGP創英角ｺﾞｼｯｸUB" panose="020B0900000000000000" pitchFamily="50" charset="-128"/>
                <a:ea typeface="HGP創英角ｺﾞｼｯｸUB" panose="020B0900000000000000" pitchFamily="50" charset="-128"/>
              </a:rPr>
              <a:t>先進国「日本</a:t>
            </a:r>
            <a:r>
              <a:rPr lang="zh-TW" altLang="en-US" sz="1800" b="1" dirty="0" smtClean="0">
                <a:latin typeface="HGP創英角ｺﾞｼｯｸUB" panose="020B0900000000000000" pitchFamily="50" charset="-128"/>
                <a:ea typeface="HGP創英角ｺﾞｼｯｸUB" panose="020B0900000000000000" pitchFamily="50" charset="-128"/>
              </a:rPr>
              <a:t>」</a:t>
            </a:r>
            <a:r>
              <a:rPr lang="ja-JP" altLang="en-US" sz="1400" dirty="0" smtClean="0">
                <a:latin typeface="ＭＳ Ｐゴシック"/>
              </a:rPr>
              <a:t>（高齢化、都市化、</a:t>
            </a:r>
            <a:r>
              <a:rPr lang="ja-JP" altLang="en-US" sz="1400" dirty="0">
                <a:latin typeface="ＭＳ Ｐゴシック"/>
              </a:rPr>
              <a:t>地域</a:t>
            </a:r>
            <a:r>
              <a:rPr lang="ja-JP" altLang="en-US" sz="1400" dirty="0" smtClean="0">
                <a:latin typeface="ＭＳ Ｐゴシック"/>
              </a:rPr>
              <a:t>活性化、防災・減災、国際</a:t>
            </a:r>
            <a:r>
              <a:rPr lang="ja-JP" altLang="en-US" sz="1400" dirty="0">
                <a:latin typeface="ＭＳ Ｐゴシック"/>
              </a:rPr>
              <a:t>競争力の回復</a:t>
            </a:r>
            <a:r>
              <a:rPr lang="ja-JP" altLang="en-US" sz="1400" dirty="0" smtClean="0">
                <a:latin typeface="ＭＳ Ｐゴシック"/>
              </a:rPr>
              <a:t>、エネルギー</a:t>
            </a:r>
            <a:r>
              <a:rPr lang="ja-JP" altLang="en-US" sz="1400" dirty="0">
                <a:latin typeface="ＭＳ Ｐゴシック"/>
              </a:rPr>
              <a:t>・資源</a:t>
            </a:r>
            <a:r>
              <a:rPr lang="ja-JP" altLang="en-US" sz="1400" dirty="0" smtClean="0">
                <a:latin typeface="ＭＳ Ｐゴシック"/>
              </a:rPr>
              <a:t>問題</a:t>
            </a:r>
            <a:r>
              <a:rPr lang="ja-JP" altLang="en-US" sz="1400" dirty="0">
                <a:latin typeface="ＭＳ Ｐゴシック"/>
              </a:rPr>
              <a:t>　</a:t>
            </a:r>
            <a:r>
              <a:rPr lang="ja-JP" altLang="en-US" sz="1400" dirty="0" smtClean="0">
                <a:latin typeface="ＭＳ Ｐゴシック"/>
              </a:rPr>
              <a:t>等）</a:t>
            </a:r>
            <a:endParaRPr lang="en-US" altLang="ja-JP" sz="1400" dirty="0" smtClean="0">
              <a:latin typeface="ＭＳ Ｐゴシック"/>
            </a:endParaRPr>
          </a:p>
          <a:p>
            <a:pPr marL="180000" indent="-176213">
              <a:spcBef>
                <a:spcPts val="600"/>
              </a:spcBef>
            </a:pPr>
            <a:r>
              <a:rPr lang="ja-JP" altLang="en-US" sz="1600" dirty="0">
                <a:latin typeface="ＭＳ Ｐゴシック"/>
              </a:rPr>
              <a:t>　</a:t>
            </a:r>
            <a:r>
              <a:rPr lang="ja-JP" altLang="en-US" sz="1600" dirty="0" smtClean="0">
                <a:latin typeface="ＭＳ Ｐゴシック"/>
              </a:rPr>
              <a:t>　</a:t>
            </a:r>
            <a:r>
              <a:rPr lang="ja-JP" altLang="en-US" sz="1600" dirty="0">
                <a:latin typeface="HGP創英角ｺﾞｼｯｸUB" panose="020B0900000000000000" pitchFamily="50" charset="-128"/>
                <a:ea typeface="HGP創英角ｺﾞｼｯｸUB" panose="020B0900000000000000" pitchFamily="50" charset="-128"/>
              </a:rPr>
              <a:t>⇒ＩＣＴ</a:t>
            </a:r>
            <a:r>
              <a:rPr lang="ja-JP" altLang="en-US" sz="1600" dirty="0" smtClean="0">
                <a:latin typeface="HGP創英角ｺﾞｼｯｸUB" panose="020B0900000000000000" pitchFamily="50" charset="-128"/>
                <a:ea typeface="HGP創英角ｺﾞｼｯｸUB" panose="020B0900000000000000" pitchFamily="50" charset="-128"/>
              </a:rPr>
              <a:t>を利活用して社会的</a:t>
            </a:r>
            <a:r>
              <a:rPr lang="ja-JP" altLang="en-US" sz="1600" dirty="0">
                <a:latin typeface="HGP創英角ｺﾞｼｯｸUB" panose="020B0900000000000000" pitchFamily="50" charset="-128"/>
                <a:ea typeface="HGP創英角ｺﾞｼｯｸUB" panose="020B0900000000000000" pitchFamily="50" charset="-128"/>
              </a:rPr>
              <a:t>課題の解決</a:t>
            </a:r>
            <a:r>
              <a:rPr lang="ja-JP" altLang="en-US" sz="1600" dirty="0" smtClean="0">
                <a:latin typeface="HGP創英角ｺﾞｼｯｸUB" panose="020B0900000000000000" pitchFamily="50" charset="-128"/>
                <a:ea typeface="HGP創英角ｺﾞｼｯｸUB" panose="020B0900000000000000" pitchFamily="50" charset="-128"/>
              </a:rPr>
              <a:t>へ。東京</a:t>
            </a:r>
            <a:r>
              <a:rPr lang="ja-JP" altLang="en-US" sz="1600" dirty="0">
                <a:latin typeface="HGP創英角ｺﾞｼｯｸUB" panose="020B0900000000000000" pitchFamily="50" charset="-128"/>
                <a:ea typeface="HGP創英角ｺﾞｼｯｸUB" panose="020B0900000000000000" pitchFamily="50" charset="-128"/>
              </a:rPr>
              <a:t>だけでなく、</a:t>
            </a:r>
            <a:r>
              <a:rPr lang="ja-JP" altLang="en-US" sz="1600" dirty="0" smtClean="0">
                <a:latin typeface="HGP創英角ｺﾞｼｯｸUB" panose="020B0900000000000000" pitchFamily="50" charset="-128"/>
                <a:ea typeface="HGP創英角ｺﾞｼｯｸUB" panose="020B0900000000000000" pitchFamily="50" charset="-128"/>
              </a:rPr>
              <a:t>地域社会、世界の地域社会まで</a:t>
            </a:r>
            <a:endParaRPr lang="en-US" altLang="ja-JP" sz="1600" dirty="0" smtClean="0">
              <a:latin typeface="HGP創英角ｺﾞｼｯｸUB" panose="020B0900000000000000" pitchFamily="50" charset="-128"/>
              <a:ea typeface="HGP創英角ｺﾞｼｯｸUB" panose="020B0900000000000000" pitchFamily="50" charset="-128"/>
            </a:endParaRPr>
          </a:p>
          <a:p>
            <a:pPr marL="182563" indent="-182563">
              <a:spcBef>
                <a:spcPts val="600"/>
              </a:spcBef>
            </a:pPr>
            <a:r>
              <a:rPr lang="ja-JP" altLang="en-US" sz="1800" b="1" dirty="0" smtClean="0">
                <a:solidFill>
                  <a:schemeClr val="accent5"/>
                </a:solidFill>
                <a:latin typeface="HGP創英角ｺﾞｼｯｸUB" panose="020B0900000000000000" pitchFamily="50" charset="-128"/>
                <a:ea typeface="HGP創英角ｺﾞｼｯｸUB" panose="020B0900000000000000" pitchFamily="50" charset="-128"/>
              </a:rPr>
              <a:t>■ </a:t>
            </a:r>
            <a:r>
              <a:rPr lang="ja-JP" altLang="en-US" sz="1800" b="1" dirty="0" smtClean="0">
                <a:latin typeface="HGP創英角ｺﾞｼｯｸUB" panose="020B0900000000000000" pitchFamily="50" charset="-128"/>
                <a:ea typeface="HGP創英角ｺﾞｼｯｸUB" panose="020B0900000000000000" pitchFamily="50" charset="-128"/>
              </a:rPr>
              <a:t>ＩＣＴ</a:t>
            </a:r>
            <a:r>
              <a:rPr lang="ja-JP" altLang="en-US" sz="1800" b="1" dirty="0">
                <a:latin typeface="HGP創英角ｺﾞｼｯｸUB" panose="020B0900000000000000" pitchFamily="50" charset="-128"/>
                <a:ea typeface="HGP創英角ｺﾞｼｯｸUB" panose="020B0900000000000000" pitchFamily="50" charset="-128"/>
              </a:rPr>
              <a:t>の利活用技術が成熟期</a:t>
            </a:r>
            <a:r>
              <a:rPr lang="ja-JP" altLang="en-US" sz="1800" b="1" dirty="0" smtClean="0">
                <a:latin typeface="HGP創英角ｺﾞｼｯｸUB" panose="020B0900000000000000" pitchFamily="50" charset="-128"/>
                <a:ea typeface="HGP創英角ｺﾞｼｯｸUB" panose="020B0900000000000000" pitchFamily="50" charset="-128"/>
              </a:rPr>
              <a:t>に</a:t>
            </a:r>
            <a:endParaRPr lang="en-US" altLang="ja-JP" sz="1800" b="1" dirty="0" smtClean="0">
              <a:latin typeface="HGP創英角ｺﾞｼｯｸUB" panose="020B0900000000000000" pitchFamily="50" charset="-128"/>
              <a:ea typeface="HGP創英角ｺﾞｼｯｸUB" panose="020B0900000000000000" pitchFamily="50" charset="-128"/>
            </a:endParaRPr>
          </a:p>
          <a:p>
            <a:pPr marL="182563" indent="-182563">
              <a:spcBef>
                <a:spcPts val="300"/>
              </a:spcBef>
            </a:pPr>
            <a:r>
              <a:rPr lang="ja-JP" altLang="en-US" sz="1400" dirty="0">
                <a:latin typeface="ＭＳ Ｐゴシック"/>
              </a:rPr>
              <a:t>　　</a:t>
            </a:r>
            <a:r>
              <a:rPr lang="ja-JP" altLang="en-US" sz="1600" dirty="0" smtClean="0">
                <a:latin typeface="HGP創英角ｺﾞｼｯｸUB" panose="020B0900000000000000" pitchFamily="50" charset="-128"/>
                <a:ea typeface="HGP創英角ｺﾞｼｯｸUB" panose="020B0900000000000000" pitchFamily="50" charset="-128"/>
              </a:rPr>
              <a:t>⇒関連</a:t>
            </a:r>
            <a:r>
              <a:rPr lang="ja-JP" altLang="en-US" sz="1600" dirty="0">
                <a:latin typeface="HGP創英角ｺﾞｼｯｸUB" panose="020B0900000000000000" pitchFamily="50" charset="-128"/>
                <a:ea typeface="HGP創英角ｺﾞｼｯｸUB" panose="020B0900000000000000" pitchFamily="50" charset="-128"/>
              </a:rPr>
              <a:t>技術が大幅に</a:t>
            </a:r>
            <a:r>
              <a:rPr lang="ja-JP" altLang="en-US" sz="1600" dirty="0" smtClean="0">
                <a:latin typeface="HGP創英角ｺﾞｼｯｸUB" panose="020B0900000000000000" pitchFamily="50" charset="-128"/>
                <a:ea typeface="HGP創英角ｺﾞｼｯｸUB" panose="020B0900000000000000" pitchFamily="50" charset="-128"/>
              </a:rPr>
              <a:t>飛躍、「つながる」から様々なデータの利活用が可能に</a:t>
            </a:r>
            <a:endParaRPr lang="en-US" altLang="ja-JP" sz="1600" dirty="0" smtClean="0">
              <a:latin typeface="HGP創英角ｺﾞｼｯｸUB" panose="020B0900000000000000" pitchFamily="50" charset="-128"/>
              <a:ea typeface="HGP創英角ｺﾞｼｯｸUB" panose="020B0900000000000000" pitchFamily="50" charset="-128"/>
            </a:endParaRPr>
          </a:p>
          <a:p>
            <a:pPr marL="182563" indent="-182563">
              <a:spcBef>
                <a:spcPts val="600"/>
              </a:spcBef>
            </a:pPr>
            <a:r>
              <a:rPr lang="ja-JP" altLang="en-US" sz="1800" b="1" dirty="0" smtClean="0">
                <a:solidFill>
                  <a:schemeClr val="accent5"/>
                </a:solidFill>
                <a:latin typeface="HGP創英角ｺﾞｼｯｸUB" panose="020B0900000000000000" pitchFamily="50" charset="-128"/>
                <a:ea typeface="HGP創英角ｺﾞｼｯｸUB" panose="020B0900000000000000" pitchFamily="50" charset="-128"/>
              </a:rPr>
              <a:t>■</a:t>
            </a:r>
            <a:r>
              <a:rPr lang="ja-JP" altLang="en-US" sz="1800" b="1" dirty="0" smtClean="0">
                <a:solidFill>
                  <a:srgbClr val="9933FF"/>
                </a:solidFill>
                <a:latin typeface="HGP創英角ｺﾞｼｯｸUB" panose="020B0900000000000000" pitchFamily="50" charset="-128"/>
                <a:ea typeface="HGP創英角ｺﾞｼｯｸUB" panose="020B0900000000000000" pitchFamily="50" charset="-128"/>
              </a:rPr>
              <a:t> </a:t>
            </a:r>
            <a:r>
              <a:rPr lang="ja-JP" altLang="en-US" sz="1800" b="1" dirty="0" smtClean="0">
                <a:solidFill>
                  <a:prstClr val="black"/>
                </a:solidFill>
                <a:latin typeface="HGP創英角ｺﾞｼｯｸUB" panose="020B0900000000000000" pitchFamily="50" charset="-128"/>
                <a:ea typeface="HGP創英角ｺﾞｼｯｸUB" panose="020B0900000000000000" pitchFamily="50" charset="-128"/>
              </a:rPr>
              <a:t>２０２０年という明確なターゲット</a:t>
            </a:r>
            <a:endParaRPr lang="en-US" altLang="ja-JP" sz="1800" b="1" dirty="0" smtClean="0">
              <a:solidFill>
                <a:prstClr val="black"/>
              </a:solidFill>
              <a:latin typeface="HGP創英角ｺﾞｼｯｸUB" panose="020B0900000000000000" pitchFamily="50" charset="-128"/>
              <a:ea typeface="HGP創英角ｺﾞｼｯｸUB" panose="020B0900000000000000" pitchFamily="50" charset="-128"/>
            </a:endParaRPr>
          </a:p>
          <a:p>
            <a:pPr marL="182563" indent="-182563">
              <a:spcBef>
                <a:spcPts val="300"/>
              </a:spcBef>
            </a:pPr>
            <a:r>
              <a:rPr lang="ja-JP" altLang="en-US" sz="1400" dirty="0">
                <a:solidFill>
                  <a:prstClr val="black"/>
                </a:solidFill>
                <a:latin typeface="ＭＳ Ｐゴシック"/>
              </a:rPr>
              <a:t>　</a:t>
            </a:r>
            <a:r>
              <a:rPr lang="ja-JP" altLang="en-US" sz="1400" dirty="0" smtClean="0">
                <a:solidFill>
                  <a:prstClr val="black"/>
                </a:solidFill>
                <a:latin typeface="ＭＳ Ｐゴシック"/>
              </a:rPr>
              <a:t>　</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⇒大会を成功裏に終わらせるとともに、利用した先進サービスをレガシーに</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5" name="角丸四角形 24"/>
          <p:cNvSpPr/>
          <p:nvPr/>
        </p:nvSpPr>
        <p:spPr>
          <a:xfrm>
            <a:off x="110086" y="599250"/>
            <a:ext cx="9692783" cy="2636319"/>
          </a:xfrm>
          <a:prstGeom prst="roundRect">
            <a:avLst>
              <a:gd name="adj" fmla="val 11368"/>
            </a:avLst>
          </a:prstGeom>
          <a:ln/>
        </p:spPr>
        <p:style>
          <a:lnRef idx="1">
            <a:schemeClr val="accent5"/>
          </a:lnRef>
          <a:fillRef idx="2">
            <a:schemeClr val="accent5"/>
          </a:fillRef>
          <a:effectRef idx="1">
            <a:schemeClr val="accent5"/>
          </a:effectRef>
          <a:fontRef idx="minor">
            <a:schemeClr val="dk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38" name="正方形/長方形 37"/>
          <p:cNvSpPr/>
          <p:nvPr/>
        </p:nvSpPr>
        <p:spPr>
          <a:xfrm>
            <a:off x="466713" y="964802"/>
            <a:ext cx="2777226" cy="1909683"/>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4" name="テキスト ボックス 3"/>
          <p:cNvSpPr txBox="1"/>
          <p:nvPr/>
        </p:nvSpPr>
        <p:spPr>
          <a:xfrm>
            <a:off x="1372449" y="-44734"/>
            <a:ext cx="7182516" cy="461665"/>
          </a:xfrm>
          <a:prstGeom prst="rect">
            <a:avLst/>
          </a:prstGeom>
          <a:noFill/>
        </p:spPr>
        <p:txBody>
          <a:bodyPr wrap="square" rtlCol="0">
            <a:spAutoFit/>
          </a:bodyPr>
          <a:lstStyle/>
          <a:p>
            <a:pPr algn="ct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ＩＣＴ新事業創出</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の検討背景</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 name="角丸四角形 1"/>
          <p:cNvSpPr/>
          <p:nvPr/>
        </p:nvSpPr>
        <p:spPr>
          <a:xfrm>
            <a:off x="392519" y="820651"/>
            <a:ext cx="2304000" cy="288000"/>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社会トレンド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3" name="テキスト ボックス 2"/>
          <p:cNvSpPr txBox="1"/>
          <p:nvPr/>
        </p:nvSpPr>
        <p:spPr>
          <a:xfrm>
            <a:off x="480074" y="1089896"/>
            <a:ext cx="2896214" cy="1880664"/>
          </a:xfrm>
          <a:prstGeom prst="rect">
            <a:avLst/>
          </a:prstGeom>
          <a:noFill/>
        </p:spPr>
        <p:txBody>
          <a:bodyPr wrap="square" rtlCol="0">
            <a:noAutofit/>
          </a:bodyPr>
          <a:lstStyle/>
          <a:p>
            <a:pPr marL="180000" indent="-176213">
              <a:spcBef>
                <a:spcPts val="600"/>
              </a:spcBef>
            </a:pPr>
            <a:r>
              <a:rPr lang="ja-JP" altLang="en-US" sz="1200" dirty="0" smtClean="0">
                <a:solidFill>
                  <a:schemeClr val="accent6"/>
                </a:solidFill>
                <a:latin typeface="ＭＳ Ｐゴシック"/>
              </a:rPr>
              <a:t>■</a:t>
            </a:r>
            <a:r>
              <a:rPr lang="ja-JP" altLang="en-US" sz="1200" dirty="0" smtClean="0">
                <a:solidFill>
                  <a:srgbClr val="9933FF"/>
                </a:solidFill>
                <a:latin typeface="ＭＳ Ｐゴシック"/>
              </a:rPr>
              <a:t> </a:t>
            </a:r>
            <a:r>
              <a:rPr lang="ja-JP" altLang="en-US" sz="1200" dirty="0" smtClean="0">
                <a:solidFill>
                  <a:prstClr val="black"/>
                </a:solidFill>
                <a:latin typeface="ＭＳ Ｐゴシック"/>
              </a:rPr>
              <a:t>人口減少（世界は人口爆発）</a:t>
            </a:r>
            <a:endParaRPr lang="en-US" altLang="ja-JP" sz="1200" dirty="0" smtClean="0">
              <a:solidFill>
                <a:prstClr val="black"/>
              </a:solidFill>
              <a:latin typeface="ＭＳ Ｐゴシック"/>
            </a:endParaRPr>
          </a:p>
          <a:p>
            <a:pPr marL="182563" indent="-182563">
              <a:spcBef>
                <a:spcPts val="300"/>
              </a:spcBef>
            </a:pPr>
            <a:r>
              <a:rPr lang="ja-JP" altLang="en-US" sz="1200" dirty="0" smtClean="0">
                <a:solidFill>
                  <a:schemeClr val="accent6"/>
                </a:solidFill>
                <a:latin typeface="ＭＳ Ｐゴシック"/>
              </a:rPr>
              <a:t>■</a:t>
            </a:r>
            <a:r>
              <a:rPr lang="ja-JP" altLang="en-US" sz="1200" dirty="0" smtClean="0">
                <a:solidFill>
                  <a:srgbClr val="9933FF"/>
                </a:solidFill>
                <a:latin typeface="ＭＳ Ｐゴシック"/>
              </a:rPr>
              <a:t> </a:t>
            </a:r>
            <a:r>
              <a:rPr lang="ja-JP" altLang="en-US" sz="1200" dirty="0" smtClean="0">
                <a:solidFill>
                  <a:prstClr val="black"/>
                </a:solidFill>
                <a:latin typeface="ＭＳ Ｐゴシック"/>
              </a:rPr>
              <a:t>少子高齢化</a:t>
            </a:r>
            <a:endParaRPr lang="en-US" altLang="ja-JP" sz="1200" dirty="0" smtClean="0">
              <a:solidFill>
                <a:prstClr val="black"/>
              </a:solidFill>
              <a:latin typeface="ＭＳ Ｐゴシック"/>
            </a:endParaRPr>
          </a:p>
          <a:p>
            <a:pPr marL="182563" indent="-182563">
              <a:spcBef>
                <a:spcPts val="300"/>
              </a:spcBef>
            </a:pPr>
            <a:r>
              <a:rPr lang="ja-JP" altLang="en-US" sz="1200" dirty="0" smtClean="0">
                <a:solidFill>
                  <a:schemeClr val="accent6"/>
                </a:solidFill>
                <a:latin typeface="ＭＳ Ｐゴシック"/>
              </a:rPr>
              <a:t>■</a:t>
            </a:r>
            <a:r>
              <a:rPr lang="ja-JP" altLang="en-US" sz="1200" dirty="0" smtClean="0">
                <a:solidFill>
                  <a:srgbClr val="9933FF"/>
                </a:solidFill>
                <a:latin typeface="ＭＳ Ｐゴシック"/>
              </a:rPr>
              <a:t> </a:t>
            </a:r>
            <a:r>
              <a:rPr lang="ja-JP" altLang="en-US" sz="1200" dirty="0" smtClean="0">
                <a:solidFill>
                  <a:prstClr val="black"/>
                </a:solidFill>
                <a:latin typeface="ＭＳ Ｐゴシック"/>
              </a:rPr>
              <a:t>東京への一極集中</a:t>
            </a:r>
            <a:endParaRPr lang="en-US" altLang="ja-JP" sz="1200" dirty="0" smtClean="0">
              <a:solidFill>
                <a:prstClr val="black"/>
              </a:solidFill>
              <a:latin typeface="ＭＳ Ｐゴシック"/>
            </a:endParaRPr>
          </a:p>
          <a:p>
            <a:pPr marL="182563" indent="-182563">
              <a:spcBef>
                <a:spcPts val="300"/>
              </a:spcBef>
            </a:pPr>
            <a:r>
              <a:rPr lang="ja-JP" altLang="en-US" sz="1200" dirty="0" smtClean="0">
                <a:solidFill>
                  <a:schemeClr val="accent6"/>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増大する社会保障費</a:t>
            </a:r>
            <a:endParaRPr lang="en-US" altLang="ja-JP" sz="1200" dirty="0">
              <a:solidFill>
                <a:prstClr val="black"/>
              </a:solidFill>
              <a:latin typeface="ＭＳ Ｐゴシック"/>
            </a:endParaRPr>
          </a:p>
          <a:p>
            <a:pPr marL="182563" indent="-182563">
              <a:spcBef>
                <a:spcPts val="300"/>
              </a:spcBef>
            </a:pPr>
            <a:r>
              <a:rPr lang="ja-JP" altLang="en-US" sz="1200" dirty="0" smtClean="0">
                <a:solidFill>
                  <a:schemeClr val="accent6"/>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低経済成長（産業構造変革の必要性）</a:t>
            </a:r>
            <a:endParaRPr lang="en-US" altLang="ja-JP" sz="1200" dirty="0">
              <a:solidFill>
                <a:prstClr val="black"/>
              </a:solidFill>
              <a:latin typeface="ＭＳ Ｐゴシック"/>
            </a:endParaRPr>
          </a:p>
          <a:p>
            <a:pPr marL="182563" indent="-182563">
              <a:spcBef>
                <a:spcPts val="300"/>
              </a:spcBef>
            </a:pPr>
            <a:r>
              <a:rPr lang="ja-JP" altLang="en-US" sz="1200" dirty="0" smtClean="0">
                <a:solidFill>
                  <a:schemeClr val="accent6"/>
                </a:solidFill>
                <a:latin typeface="ＭＳ Ｐゴシック"/>
              </a:rPr>
              <a:t>■</a:t>
            </a:r>
            <a:r>
              <a:rPr lang="ja-JP" altLang="en-US" sz="1200" dirty="0" smtClean="0">
                <a:solidFill>
                  <a:srgbClr val="9933FF"/>
                </a:solidFill>
                <a:latin typeface="ＭＳ Ｐゴシック"/>
              </a:rPr>
              <a:t> </a:t>
            </a:r>
            <a:r>
              <a:rPr lang="ja-JP" altLang="en-US" sz="1200" dirty="0" smtClean="0">
                <a:solidFill>
                  <a:prstClr val="black"/>
                </a:solidFill>
                <a:latin typeface="ＭＳ Ｐゴシック"/>
              </a:rPr>
              <a:t>世界レベルでのエネルギー問題</a:t>
            </a:r>
            <a:endParaRPr lang="en-US" altLang="ja-JP" sz="1200" dirty="0" smtClean="0">
              <a:solidFill>
                <a:prstClr val="black"/>
              </a:solidFill>
              <a:latin typeface="ＭＳ Ｐゴシック"/>
            </a:endParaRPr>
          </a:p>
          <a:p>
            <a:pPr marL="182563" indent="-182563">
              <a:spcBef>
                <a:spcPts val="300"/>
              </a:spcBef>
            </a:pPr>
            <a:r>
              <a:rPr lang="ja-JP" altLang="en-US" sz="1400" b="1" dirty="0" smtClean="0">
                <a:solidFill>
                  <a:prstClr val="black"/>
                </a:solidFill>
                <a:latin typeface="ＭＳ Ｐゴシック"/>
              </a:rPr>
              <a:t>　</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⇒ＩＣＴは社会・経済にどんな影響を</a:t>
            </a:r>
            <a:r>
              <a:rPr lang="ja-JP" altLang="en-US" sz="1200" dirty="0">
                <a:solidFill>
                  <a:prstClr val="black"/>
                </a:solidFill>
                <a:latin typeface="AR P丸ゴシック体E" panose="020F0900000000000000" pitchFamily="50" charset="-128"/>
                <a:ea typeface="AR P丸ゴシック体E" panose="020F0900000000000000" pitchFamily="50" charset="-128"/>
              </a:rPr>
              <a:t>　</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　　及ぼすか</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p:txBody>
      </p:sp>
      <p:cxnSp>
        <p:nvCxnSpPr>
          <p:cNvPr id="19" name="直線コネクタ 18"/>
          <p:cNvCxnSpPr/>
          <p:nvPr/>
        </p:nvCxnSpPr>
        <p:spPr>
          <a:xfrm>
            <a:off x="1488" y="405314"/>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3592000" y="962964"/>
            <a:ext cx="2741030" cy="191145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18" name="角丸四角形 17"/>
          <p:cNvSpPr/>
          <p:nvPr/>
        </p:nvSpPr>
        <p:spPr>
          <a:xfrm>
            <a:off x="3517806" y="818813"/>
            <a:ext cx="2304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技術トレンド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20" name="テキスト ボックス 19"/>
          <p:cNvSpPr txBox="1"/>
          <p:nvPr/>
        </p:nvSpPr>
        <p:spPr>
          <a:xfrm>
            <a:off x="3605372" y="1088062"/>
            <a:ext cx="2727669" cy="1882503"/>
          </a:xfrm>
          <a:prstGeom prst="rect">
            <a:avLst/>
          </a:prstGeom>
          <a:noFill/>
        </p:spPr>
        <p:txBody>
          <a:bodyPr wrap="square" rtlCol="0">
            <a:noAutofit/>
          </a:bodyPr>
          <a:lstStyle/>
          <a:p>
            <a:pPr marL="180000" indent="-176213">
              <a:spcBef>
                <a:spcPts val="600"/>
              </a:spcBef>
            </a:pPr>
            <a:r>
              <a:rPr lang="ja-JP" altLang="en-US" sz="1200" dirty="0" smtClean="0">
                <a:solidFill>
                  <a:schemeClr val="accent1"/>
                </a:solidFill>
                <a:latin typeface="ＭＳ Ｐゴシック"/>
              </a:rPr>
              <a:t>■</a:t>
            </a:r>
            <a:r>
              <a:rPr lang="ja-JP" altLang="en-US" sz="1200" dirty="0" smtClean="0">
                <a:solidFill>
                  <a:prstClr val="black"/>
                </a:solidFill>
                <a:latin typeface="ＭＳ Ｐゴシック"/>
              </a:rPr>
              <a:t>　ハードウェアの進化</a:t>
            </a:r>
            <a:endParaRPr lang="en-US" altLang="ja-JP" sz="1200" dirty="0" smtClean="0">
              <a:solidFill>
                <a:prstClr val="black"/>
              </a:solidFill>
              <a:latin typeface="ＭＳ Ｐゴシック"/>
            </a:endParaRPr>
          </a:p>
          <a:p>
            <a:pPr marL="182563" indent="-182563">
              <a:spcBef>
                <a:spcPts val="300"/>
              </a:spcBef>
            </a:pPr>
            <a:r>
              <a:rPr lang="ja-JP" altLang="en-US" sz="1200" dirty="0" smtClean="0">
                <a:solidFill>
                  <a:schemeClr val="accent1"/>
                </a:solidFill>
                <a:latin typeface="ＭＳ Ｐゴシック"/>
              </a:rPr>
              <a:t>■</a:t>
            </a:r>
            <a:r>
              <a:rPr lang="ja-JP" altLang="en-US" sz="1200" dirty="0">
                <a:solidFill>
                  <a:prstClr val="black"/>
                </a:solidFill>
                <a:latin typeface="ＭＳ Ｐゴシック"/>
              </a:rPr>
              <a:t>　通信</a:t>
            </a:r>
            <a:r>
              <a:rPr lang="ja-JP" altLang="en-US" sz="1200" dirty="0" smtClean="0">
                <a:solidFill>
                  <a:prstClr val="black"/>
                </a:solidFill>
                <a:latin typeface="ＭＳ Ｐゴシック"/>
              </a:rPr>
              <a:t>速度の向上</a:t>
            </a:r>
            <a:endParaRPr lang="en-US" altLang="ja-JP" sz="1200" dirty="0" smtClean="0">
              <a:solidFill>
                <a:prstClr val="black"/>
              </a:solidFill>
              <a:latin typeface="ＭＳ Ｐゴシック"/>
            </a:endParaRPr>
          </a:p>
          <a:p>
            <a:pPr marL="182563" indent="-182563">
              <a:spcBef>
                <a:spcPts val="300"/>
              </a:spcBef>
            </a:pPr>
            <a:r>
              <a:rPr lang="ja-JP" altLang="en-US" sz="1200" dirty="0">
                <a:solidFill>
                  <a:schemeClr val="accent1"/>
                </a:solidFill>
                <a:latin typeface="ＭＳ Ｐゴシック"/>
              </a:rPr>
              <a:t>■</a:t>
            </a:r>
            <a:r>
              <a:rPr lang="ja-JP" altLang="en-US" sz="1200" dirty="0">
                <a:solidFill>
                  <a:prstClr val="black"/>
                </a:solidFill>
                <a:latin typeface="ＭＳ Ｐゴシック"/>
              </a:rPr>
              <a:t>　映像</a:t>
            </a:r>
            <a:r>
              <a:rPr lang="ja-JP" altLang="en-US" sz="1200" dirty="0" smtClean="0">
                <a:solidFill>
                  <a:prstClr val="black"/>
                </a:solidFill>
                <a:latin typeface="ＭＳ Ｐゴシック"/>
              </a:rPr>
              <a:t>技術の進展</a:t>
            </a:r>
            <a:endParaRPr lang="en-US" altLang="ja-JP" sz="1200" dirty="0" smtClean="0">
              <a:solidFill>
                <a:prstClr val="black"/>
              </a:solidFill>
              <a:latin typeface="ＭＳ Ｐゴシック"/>
            </a:endParaRPr>
          </a:p>
          <a:p>
            <a:pPr marL="182563" indent="-182563">
              <a:spcBef>
                <a:spcPts val="300"/>
              </a:spcBef>
            </a:pPr>
            <a:r>
              <a:rPr lang="ja-JP" altLang="en-US" sz="1200" dirty="0" smtClean="0">
                <a:solidFill>
                  <a:schemeClr val="accent1"/>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ビッグデータ活用</a:t>
            </a:r>
            <a:endParaRPr lang="en-US" altLang="ja-JP" sz="1200" dirty="0">
              <a:solidFill>
                <a:prstClr val="black"/>
              </a:solidFill>
              <a:latin typeface="ＭＳ Ｐゴシック"/>
            </a:endParaRPr>
          </a:p>
          <a:p>
            <a:pPr marL="182563" indent="-182563">
              <a:spcBef>
                <a:spcPts val="300"/>
              </a:spcBef>
            </a:pPr>
            <a:r>
              <a:rPr lang="ja-JP" altLang="en-US" sz="1200" dirty="0">
                <a:solidFill>
                  <a:schemeClr val="accent1"/>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センサー技術</a:t>
            </a:r>
            <a:endParaRPr lang="en-US" altLang="ja-JP" sz="1200" dirty="0">
              <a:solidFill>
                <a:prstClr val="black"/>
              </a:solidFill>
              <a:latin typeface="ＭＳ Ｐゴシック"/>
            </a:endParaRPr>
          </a:p>
          <a:p>
            <a:pPr marL="182563" indent="-182563">
              <a:spcBef>
                <a:spcPts val="300"/>
              </a:spcBef>
            </a:pPr>
            <a:r>
              <a:rPr lang="ja-JP" altLang="en-US" sz="1200" dirty="0">
                <a:solidFill>
                  <a:schemeClr val="accent1"/>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ユーザーインターフェースの向上</a:t>
            </a:r>
            <a:endParaRPr lang="en-US" altLang="ja-JP" sz="1200" dirty="0" smtClean="0">
              <a:solidFill>
                <a:prstClr val="black"/>
              </a:solidFill>
              <a:latin typeface="ＭＳ Ｐゴシック"/>
            </a:endParaRPr>
          </a:p>
          <a:p>
            <a:pPr marL="182563" indent="-182563">
              <a:spcBef>
                <a:spcPts val="300"/>
              </a:spcBef>
            </a:pPr>
            <a:r>
              <a:rPr lang="ja-JP" altLang="en-US" sz="1400" b="1" dirty="0" smtClean="0">
                <a:solidFill>
                  <a:prstClr val="black"/>
                </a:solidFill>
                <a:latin typeface="ＭＳ Ｐゴシック"/>
              </a:rPr>
              <a:t>　</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⇒進化を続けるテクノロジーは　　今後さらにどう変わっていくか</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pPr marL="182563" indent="-182563">
              <a:spcBef>
                <a:spcPts val="300"/>
              </a:spcBef>
            </a:pPr>
            <a:endParaRPr lang="en-US" altLang="ja-JP" sz="1100" dirty="0" smtClean="0">
              <a:solidFill>
                <a:prstClr val="black"/>
              </a:solidFill>
              <a:latin typeface="ＭＳ Ｐゴシック"/>
            </a:endParaRPr>
          </a:p>
        </p:txBody>
      </p:sp>
      <p:sp>
        <p:nvSpPr>
          <p:cNvPr id="21" name="正方形/長方形 20"/>
          <p:cNvSpPr/>
          <p:nvPr/>
        </p:nvSpPr>
        <p:spPr>
          <a:xfrm>
            <a:off x="6662475" y="961126"/>
            <a:ext cx="2741030" cy="1913217"/>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22" name="角丸四角形 21"/>
          <p:cNvSpPr/>
          <p:nvPr/>
        </p:nvSpPr>
        <p:spPr>
          <a:xfrm>
            <a:off x="6566507" y="816975"/>
            <a:ext cx="2304000" cy="288000"/>
          </a:xfrm>
          <a:prstGeom prst="roundRect">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オリンピック・パラリンピック</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23" name="テキスト ボックス 22"/>
          <p:cNvSpPr txBox="1"/>
          <p:nvPr/>
        </p:nvSpPr>
        <p:spPr>
          <a:xfrm>
            <a:off x="6697608" y="1086222"/>
            <a:ext cx="2727669" cy="1882503"/>
          </a:xfrm>
          <a:prstGeom prst="rect">
            <a:avLst/>
          </a:prstGeom>
          <a:noFill/>
        </p:spPr>
        <p:txBody>
          <a:bodyPr wrap="square" rtlCol="0">
            <a:noAutofit/>
          </a:bodyPr>
          <a:lstStyle/>
          <a:p>
            <a:pPr marL="180000" indent="-176213">
              <a:spcBef>
                <a:spcPts val="600"/>
              </a:spcBef>
            </a:pPr>
            <a:r>
              <a:rPr lang="ja-JP" altLang="en-US" sz="1200" dirty="0" smtClean="0">
                <a:solidFill>
                  <a:schemeClr val="accent2"/>
                </a:solidFill>
                <a:latin typeface="ＭＳ Ｐゴシック"/>
              </a:rPr>
              <a:t>■</a:t>
            </a:r>
            <a:r>
              <a:rPr lang="ja-JP" altLang="en-US" sz="1200" dirty="0" smtClean="0">
                <a:solidFill>
                  <a:prstClr val="black"/>
                </a:solidFill>
                <a:latin typeface="ＭＳ Ｐゴシック"/>
              </a:rPr>
              <a:t>　ライブサイト・映像技術</a:t>
            </a:r>
            <a:endParaRPr lang="en-US" altLang="ja-JP" sz="1200" dirty="0" smtClean="0">
              <a:solidFill>
                <a:prstClr val="black"/>
              </a:solidFill>
              <a:latin typeface="ＭＳ Ｐゴシック"/>
            </a:endParaRPr>
          </a:p>
          <a:p>
            <a:pPr marL="182563" indent="-182563">
              <a:spcBef>
                <a:spcPts val="300"/>
              </a:spcBef>
            </a:pPr>
            <a:r>
              <a:rPr lang="ja-JP" altLang="en-US" sz="1200" dirty="0" smtClean="0">
                <a:solidFill>
                  <a:schemeClr val="accent2"/>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チケット・空席管理</a:t>
            </a:r>
            <a:endParaRPr lang="en-US" altLang="ja-JP" sz="1200" dirty="0" smtClean="0">
              <a:solidFill>
                <a:prstClr val="black"/>
              </a:solidFill>
              <a:latin typeface="ＭＳ Ｐゴシック"/>
            </a:endParaRPr>
          </a:p>
          <a:p>
            <a:pPr marL="182563" indent="-182563">
              <a:spcBef>
                <a:spcPts val="300"/>
              </a:spcBef>
            </a:pPr>
            <a:r>
              <a:rPr lang="ja-JP" altLang="en-US" sz="1200" dirty="0">
                <a:solidFill>
                  <a:schemeClr val="accent2"/>
                </a:solidFill>
                <a:latin typeface="ＭＳ Ｐゴシック"/>
              </a:rPr>
              <a:t>■</a:t>
            </a:r>
            <a:r>
              <a:rPr lang="ja-JP" altLang="en-US" sz="1200" dirty="0">
                <a:solidFill>
                  <a:prstClr val="black"/>
                </a:solidFill>
                <a:latin typeface="ＭＳ Ｐゴシック"/>
              </a:rPr>
              <a:t>　交通システム</a:t>
            </a:r>
            <a:endParaRPr lang="en-US" altLang="ja-JP" sz="1200" dirty="0" smtClean="0">
              <a:solidFill>
                <a:prstClr val="black"/>
              </a:solidFill>
              <a:latin typeface="ＭＳ Ｐゴシック"/>
            </a:endParaRPr>
          </a:p>
          <a:p>
            <a:pPr marL="182563" indent="-182563">
              <a:spcBef>
                <a:spcPts val="300"/>
              </a:spcBef>
            </a:pPr>
            <a:r>
              <a:rPr lang="ja-JP" altLang="en-US" sz="1200" dirty="0" smtClean="0">
                <a:solidFill>
                  <a:schemeClr val="accent2"/>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多言語対応</a:t>
            </a:r>
            <a:endParaRPr lang="en-US" altLang="ja-JP" sz="1200" dirty="0">
              <a:solidFill>
                <a:prstClr val="black"/>
              </a:solidFill>
              <a:latin typeface="ＭＳ Ｐゴシック"/>
            </a:endParaRPr>
          </a:p>
          <a:p>
            <a:pPr marL="182563" indent="-182563">
              <a:spcBef>
                <a:spcPts val="300"/>
              </a:spcBef>
            </a:pPr>
            <a:r>
              <a:rPr lang="ja-JP" altLang="en-US" sz="1200" dirty="0">
                <a:solidFill>
                  <a:schemeClr val="accent2"/>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通信</a:t>
            </a:r>
            <a:r>
              <a:rPr lang="ja-JP" altLang="en-US" sz="1200" dirty="0">
                <a:solidFill>
                  <a:prstClr val="black"/>
                </a:solidFill>
                <a:latin typeface="ＭＳ Ｐゴシック"/>
              </a:rPr>
              <a:t>環境</a:t>
            </a:r>
            <a:endParaRPr lang="en-US" altLang="ja-JP" sz="1200" dirty="0">
              <a:solidFill>
                <a:prstClr val="black"/>
              </a:solidFill>
              <a:latin typeface="ＭＳ Ｐゴシック"/>
            </a:endParaRPr>
          </a:p>
          <a:p>
            <a:pPr marL="182563" indent="-182563">
              <a:spcBef>
                <a:spcPts val="300"/>
              </a:spcBef>
            </a:pPr>
            <a:r>
              <a:rPr lang="ja-JP" altLang="en-US" sz="1200" dirty="0">
                <a:solidFill>
                  <a:schemeClr val="accent2"/>
                </a:solidFill>
                <a:latin typeface="ＭＳ Ｐゴシック"/>
              </a:rPr>
              <a:t>■</a:t>
            </a:r>
            <a:r>
              <a:rPr lang="ja-JP" altLang="en-US" sz="1200" dirty="0">
                <a:solidFill>
                  <a:prstClr val="black"/>
                </a:solidFill>
                <a:latin typeface="ＭＳ Ｐゴシック"/>
              </a:rPr>
              <a:t>　</a:t>
            </a:r>
            <a:r>
              <a:rPr lang="ja-JP" altLang="en-US" sz="1200" dirty="0" smtClean="0">
                <a:solidFill>
                  <a:prstClr val="black"/>
                </a:solidFill>
                <a:latin typeface="ＭＳ Ｐゴシック"/>
              </a:rPr>
              <a:t>ソーシャルメディア活用</a:t>
            </a:r>
            <a:endParaRPr lang="en-US" altLang="ja-JP" sz="1200" dirty="0" smtClean="0">
              <a:solidFill>
                <a:prstClr val="black"/>
              </a:solidFill>
              <a:latin typeface="ＭＳ Ｐゴシック"/>
            </a:endParaRPr>
          </a:p>
          <a:p>
            <a:pPr marL="182563" indent="-182563">
              <a:spcBef>
                <a:spcPts val="300"/>
              </a:spcBef>
            </a:pPr>
            <a:r>
              <a:rPr lang="ja-JP" altLang="en-US" sz="1400" b="1" dirty="0" smtClean="0">
                <a:solidFill>
                  <a:prstClr val="black"/>
                </a:solidFill>
                <a:latin typeface="ＭＳ Ｐゴシック"/>
              </a:rPr>
              <a:t>　</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⇒五輪の場で、ＩＣＴにより何を実現　しなければならないか</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p:txBody>
      </p:sp>
      <p:sp>
        <p:nvSpPr>
          <p:cNvPr id="24" name="角丸四角形 23"/>
          <p:cNvSpPr/>
          <p:nvPr/>
        </p:nvSpPr>
        <p:spPr>
          <a:xfrm>
            <a:off x="59122" y="488303"/>
            <a:ext cx="2340969" cy="288000"/>
          </a:xfrm>
          <a:prstGeom prst="roundRect">
            <a:avLst>
              <a:gd name="adj" fmla="val 0"/>
            </a:avLst>
          </a:prstGeom>
          <a:ln/>
        </p:spPr>
        <p:style>
          <a:lnRef idx="0">
            <a:schemeClr val="accent5"/>
          </a:lnRef>
          <a:fillRef idx="3">
            <a:schemeClr val="accent5"/>
          </a:fillRef>
          <a:effectRef idx="3">
            <a:schemeClr val="accent5"/>
          </a:effectRef>
          <a:fontRef idx="minor">
            <a:schemeClr val="lt1"/>
          </a:fontRef>
        </p:style>
        <p:txBody>
          <a:bodyPr rtlCol="0" anchor="ctr" anchorCtr="0"/>
          <a:lstStyle/>
          <a:p>
            <a:pPr algn="ctr"/>
            <a:r>
              <a:rPr lang="ja-JP" altLang="en-US" sz="1600" dirty="0" smtClean="0">
                <a:solidFill>
                  <a:prstClr val="white"/>
                </a:solidFill>
                <a:latin typeface="HGP創英角ｺﾞｼｯｸUB" pitchFamily="50" charset="-128"/>
                <a:ea typeface="HGP創英角ｺﾞｼｯｸUB" pitchFamily="50" charset="-128"/>
                <a:cs typeface="メイリオ" pitchFamily="50" charset="-128"/>
              </a:rPr>
              <a:t>２０２０年</a:t>
            </a:r>
            <a:endParaRPr lang="ja-JP" altLang="en-US" sz="16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32" name="ストライプ矢印 31"/>
          <p:cNvSpPr/>
          <p:nvPr/>
        </p:nvSpPr>
        <p:spPr>
          <a:xfrm rot="5400000">
            <a:off x="1657325" y="1892157"/>
            <a:ext cx="396000" cy="2488586"/>
          </a:xfrm>
          <a:prstGeom prst="stripedRightArrow">
            <a:avLst>
              <a:gd name="adj1" fmla="val 40164"/>
              <a:gd name="adj2" fmla="val 30862"/>
            </a:avLst>
          </a:prstGeom>
          <a:ln/>
        </p:spPr>
        <p:style>
          <a:lnRef idx="3">
            <a:schemeClr val="lt1"/>
          </a:lnRef>
          <a:fillRef idx="1">
            <a:schemeClr val="accent5"/>
          </a:fillRef>
          <a:effectRef idx="1">
            <a:schemeClr val="accent5"/>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33" name="ストライプ矢印 32"/>
          <p:cNvSpPr/>
          <p:nvPr/>
        </p:nvSpPr>
        <p:spPr>
          <a:xfrm rot="5400000">
            <a:off x="4765707" y="1886695"/>
            <a:ext cx="396000" cy="2488586"/>
          </a:xfrm>
          <a:prstGeom prst="stripedRightArrow">
            <a:avLst>
              <a:gd name="adj1" fmla="val 40164"/>
              <a:gd name="adj2" fmla="val 30862"/>
            </a:avLst>
          </a:prstGeom>
          <a:ln/>
        </p:spPr>
        <p:style>
          <a:lnRef idx="3">
            <a:schemeClr val="lt1"/>
          </a:lnRef>
          <a:fillRef idx="1">
            <a:schemeClr val="accent5"/>
          </a:fillRef>
          <a:effectRef idx="1">
            <a:schemeClr val="accent5"/>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47" name="ストライプ矢印 46"/>
          <p:cNvSpPr/>
          <p:nvPr/>
        </p:nvSpPr>
        <p:spPr>
          <a:xfrm rot="5400000">
            <a:off x="7834990" y="1886697"/>
            <a:ext cx="396000" cy="2488586"/>
          </a:xfrm>
          <a:prstGeom prst="stripedRightArrow">
            <a:avLst>
              <a:gd name="adj1" fmla="val 40164"/>
              <a:gd name="adj2" fmla="val 30862"/>
            </a:avLst>
          </a:prstGeom>
          <a:ln/>
        </p:spPr>
        <p:style>
          <a:lnRef idx="3">
            <a:schemeClr val="lt1"/>
          </a:lnRef>
          <a:fillRef idx="1">
            <a:schemeClr val="accent5"/>
          </a:fillRef>
          <a:effectRef idx="1">
            <a:schemeClr val="accent5"/>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50" name="二等辺三角形 49"/>
          <p:cNvSpPr/>
          <p:nvPr/>
        </p:nvSpPr>
        <p:spPr>
          <a:xfrm flipV="1">
            <a:off x="716042" y="5507664"/>
            <a:ext cx="8427645" cy="450402"/>
          </a:xfrm>
          <a:prstGeom prst="triangle">
            <a:avLst/>
          </a:prstGeom>
          <a:ln/>
        </p:spPr>
        <p:style>
          <a:lnRef idx="1">
            <a:schemeClr val="accent4"/>
          </a:lnRef>
          <a:fillRef idx="2">
            <a:schemeClr val="accent4"/>
          </a:fillRef>
          <a:effectRef idx="1">
            <a:schemeClr val="accent4"/>
          </a:effectRef>
          <a:fontRef idx="minor">
            <a:schemeClr val="dk1"/>
          </a:fontRef>
        </p:style>
        <p:txBody>
          <a:bodyPr rtlCol="0" anchor="t" anchorCtr="0"/>
          <a:lstStyle/>
          <a:p>
            <a:pPr algn="ctr" defTabSz="955625"/>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51" name="正方形/長方形 50"/>
          <p:cNvSpPr/>
          <p:nvPr/>
        </p:nvSpPr>
        <p:spPr>
          <a:xfrm>
            <a:off x="267996" y="6039048"/>
            <a:ext cx="9360000" cy="756000"/>
          </a:xfrm>
          <a:prstGeom prst="rect">
            <a:avLst/>
          </a:prstGeom>
          <a:solidFill>
            <a:srgbClr val="9933FF"/>
          </a:solidFill>
          <a:ln/>
        </p:spPr>
        <p:style>
          <a:lnRef idx="0">
            <a:schemeClr val="accent4"/>
          </a:lnRef>
          <a:fillRef idx="3">
            <a:schemeClr val="accent4"/>
          </a:fillRef>
          <a:effectRef idx="3">
            <a:schemeClr val="accent4"/>
          </a:effectRef>
          <a:fontRef idx="minor">
            <a:schemeClr val="lt1"/>
          </a:fontRef>
        </p:style>
        <p:txBody>
          <a:bodyPr tIns="108000" bIns="0" rtlCol="0" anchor="ctr" anchorCtr="0"/>
          <a:lstStyle/>
          <a:p>
            <a:pPr algn="ctr" defTabSz="955625"/>
            <a:r>
              <a:rPr lang="ja-JP" altLang="en-US" sz="2400" b="1" dirty="0" smtClean="0">
                <a:solidFill>
                  <a:prstClr val="white"/>
                </a:solidFill>
                <a:latin typeface="メイリオ" pitchFamily="50" charset="-128"/>
                <a:ea typeface="メイリオ" pitchFamily="50" charset="-128"/>
                <a:cs typeface="メイリオ" pitchFamily="50" charset="-128"/>
              </a:rPr>
              <a:t>２０２０年に</a:t>
            </a:r>
            <a:r>
              <a:rPr lang="en-US" altLang="ja-JP" sz="2400" b="1" dirty="0" smtClean="0">
                <a:solidFill>
                  <a:prstClr val="white"/>
                </a:solidFill>
                <a:latin typeface="メイリオ" pitchFamily="50" charset="-128"/>
                <a:ea typeface="メイリオ" pitchFamily="50" charset="-128"/>
                <a:cs typeface="メイリオ" pitchFamily="50" charset="-128"/>
              </a:rPr>
              <a:t>ICT</a:t>
            </a:r>
            <a:r>
              <a:rPr lang="ja-JP" altLang="en-US" sz="2400" b="1" dirty="0" smtClean="0">
                <a:solidFill>
                  <a:prstClr val="white"/>
                </a:solidFill>
                <a:latin typeface="メイリオ" pitchFamily="50" charset="-128"/>
                <a:ea typeface="メイリオ" pitchFamily="50" charset="-128"/>
                <a:cs typeface="メイリオ" pitchFamily="50" charset="-128"/>
              </a:rPr>
              <a:t>によりどのような新事業・新サービスが</a:t>
            </a:r>
            <a:endParaRPr lang="en-US" altLang="ja-JP" sz="2400" b="1" dirty="0" smtClean="0">
              <a:solidFill>
                <a:prstClr val="white"/>
              </a:solidFill>
              <a:latin typeface="メイリオ" pitchFamily="50" charset="-128"/>
              <a:ea typeface="メイリオ" pitchFamily="50" charset="-128"/>
              <a:cs typeface="メイリオ" pitchFamily="50" charset="-128"/>
            </a:endParaRPr>
          </a:p>
          <a:p>
            <a:pPr algn="ctr" defTabSz="955625"/>
            <a:r>
              <a:rPr lang="ja-JP" altLang="en-US" sz="2400" b="1" dirty="0" smtClean="0">
                <a:solidFill>
                  <a:prstClr val="white"/>
                </a:solidFill>
                <a:latin typeface="メイリオ" pitchFamily="50" charset="-128"/>
                <a:ea typeface="メイリオ" pitchFamily="50" charset="-128"/>
                <a:cs typeface="メイリオ" pitchFamily="50" charset="-128"/>
              </a:rPr>
              <a:t>創出されるか？</a:t>
            </a:r>
            <a:endParaRPr lang="ja-JP" altLang="en-US" sz="2400" b="1" dirty="0">
              <a:solidFill>
                <a:prstClr val="white"/>
              </a:solidFill>
              <a:latin typeface="メイリオ" pitchFamily="50" charset="-128"/>
              <a:ea typeface="メイリオ" pitchFamily="50" charset="-128"/>
              <a:cs typeface="メイリオ" pitchFamily="50" charset="-128"/>
            </a:endParaRPr>
          </a:p>
        </p:txBody>
      </p:sp>
      <p:sp>
        <p:nvSpPr>
          <p:cNvPr id="26" name="スライド番号プレースホルダー 5"/>
          <p:cNvSpPr txBox="1">
            <a:spLocks/>
          </p:cNvSpPr>
          <p:nvPr/>
        </p:nvSpPr>
        <p:spPr>
          <a:xfrm>
            <a:off x="9445293"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20</a:t>
            </a:fld>
            <a:endParaRPr lang="ja-JP" altLang="en-US" sz="1500" dirty="0">
              <a:solidFill>
                <a:srgbClr val="F79646"/>
              </a:solidFill>
              <a:latin typeface="Impact" pitchFamily="34" charset="0"/>
            </a:endParaRPr>
          </a:p>
        </p:txBody>
      </p:sp>
    </p:spTree>
    <p:extLst>
      <p:ext uri="{BB962C8B-B14F-4D97-AF65-F5344CB8AC3E}">
        <p14:creationId xmlns:p14="http://schemas.microsoft.com/office/powerpoint/2010/main" val="15172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ホームベース 23"/>
          <p:cNvSpPr/>
          <p:nvPr/>
        </p:nvSpPr>
        <p:spPr>
          <a:xfrm>
            <a:off x="3705682" y="2013752"/>
            <a:ext cx="1319332" cy="2682088"/>
          </a:xfrm>
          <a:prstGeom prst="homePlate">
            <a:avLst>
              <a:gd name="adj" fmla="val 52562"/>
            </a:avLst>
          </a:prstGeom>
          <a:gradFill flip="none" rotWithShape="1">
            <a:gsLst>
              <a:gs pos="36000">
                <a:schemeClr val="bg1"/>
              </a:gs>
              <a:gs pos="59000">
                <a:srgbClr val="E6E6E6"/>
              </a:gs>
              <a:gs pos="100000">
                <a:schemeClr val="bg1">
                  <a:lumMod val="85000"/>
                </a:schemeClr>
              </a:gs>
              <a:gs pos="0">
                <a:schemeClr val="bg1">
                  <a:lumMod val="85000"/>
                </a:schemeClr>
              </a:gs>
            </a:gsLst>
            <a:lin ang="5400000" scaled="1"/>
            <a:tileRect/>
          </a:gradFill>
          <a:ln>
            <a:noFill/>
          </a:ln>
          <a:effectLst/>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endParaRPr lang="ja-JP" altLang="en-US" sz="1400">
              <a:solidFill>
                <a:prstClr val="black"/>
              </a:solidFill>
              <a:latin typeface="ＤＨＰ特太ゴシック体" pitchFamily="50" charset="-128"/>
              <a:ea typeface="ＤＨＰ特太ゴシック体" pitchFamily="50" charset="-128"/>
            </a:endParaRPr>
          </a:p>
        </p:txBody>
      </p:sp>
      <p:sp>
        <p:nvSpPr>
          <p:cNvPr id="27" name="角丸四角形 26"/>
          <p:cNvSpPr/>
          <p:nvPr/>
        </p:nvSpPr>
        <p:spPr>
          <a:xfrm>
            <a:off x="292459" y="836714"/>
            <a:ext cx="3638779" cy="4896542"/>
          </a:xfrm>
          <a:prstGeom prst="roundRect">
            <a:avLst>
              <a:gd name="adj" fmla="val 8689"/>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91426" tIns="45713" rIns="91426" bIns="45713" rtlCol="0" anchor="t" anchorCtr="0"/>
          <a:lstStyle/>
          <a:p>
            <a:pPr algn="ctr" defTabSz="914254"/>
            <a:endParaRPr lang="ja-JP" altLang="en-US" sz="1400">
              <a:solidFill>
                <a:prstClr val="black"/>
              </a:solidFill>
            </a:endParaRPr>
          </a:p>
        </p:txBody>
      </p:sp>
      <p:sp>
        <p:nvSpPr>
          <p:cNvPr id="26" name="角丸四角形 25"/>
          <p:cNvSpPr/>
          <p:nvPr/>
        </p:nvSpPr>
        <p:spPr>
          <a:xfrm>
            <a:off x="4376958" y="836714"/>
            <a:ext cx="5117635" cy="4896542"/>
          </a:xfrm>
          <a:prstGeom prst="roundRect">
            <a:avLst>
              <a:gd name="adj" fmla="val 11203"/>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91426" tIns="45713" rIns="91426" bIns="45713" rtlCol="0" anchor="ctr"/>
          <a:lstStyle/>
          <a:p>
            <a:pPr algn="ctr" defTabSz="914254"/>
            <a:endParaRPr lang="ja-JP" altLang="en-US" sz="1800">
              <a:solidFill>
                <a:prstClr val="black"/>
              </a:solidFill>
            </a:endParaRPr>
          </a:p>
        </p:txBody>
      </p:sp>
      <p:sp>
        <p:nvSpPr>
          <p:cNvPr id="7" name="角丸四角形 6"/>
          <p:cNvSpPr/>
          <p:nvPr/>
        </p:nvSpPr>
        <p:spPr>
          <a:xfrm>
            <a:off x="4302571" y="499133"/>
            <a:ext cx="5474965" cy="5738191"/>
          </a:xfrm>
          <a:prstGeom prst="roundRect">
            <a:avLst>
              <a:gd name="adj" fmla="val 136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・ワンセグ</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2006</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4</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月</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1</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日にサービス開始）</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・スマートフォン</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iPhone</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は</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2007</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Android</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は</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2008</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年に初期型発売）</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endParaRPr lang="en-US" altLang="ja-JP" sz="10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Facebook</a:t>
            </a:r>
          </a:p>
          <a:p>
            <a:pPr defTabSz="914254"/>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（一般に公開されたのは</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2006</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年後半）</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endParaRPr lang="en-US" altLang="ja-JP" sz="6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Twitter</a:t>
            </a:r>
          </a:p>
          <a:p>
            <a:pPr defTabSz="914254"/>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2006</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7</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月にサービス開始）</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endParaRPr lang="en-US" altLang="ja-JP" sz="4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・ＬＩＮＥ</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2011</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6</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月にサービス開始</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a:t>
            </a:r>
            <a:endParaRPr lang="en-US" altLang="ja-JP" sz="105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YouTube</a:t>
            </a:r>
          </a:p>
          <a:p>
            <a:pPr defTabSz="914254"/>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　（</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2005</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年サービス開始、日本語版は</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2007</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lnSpc>
                <a:spcPts val="3360"/>
              </a:lnSpc>
            </a:pP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・クラウド</a:t>
            </a:r>
            <a:r>
              <a:rPr lang="ja-JP" altLang="en-US" sz="4000" dirty="0">
                <a:solidFill>
                  <a:prstClr val="black"/>
                </a:solidFill>
                <a:latin typeface="HGP創英角ｺﾞｼｯｸUB" panose="020B0900000000000000" pitchFamily="50" charset="-128"/>
                <a:ea typeface="HGP創英角ｺﾞｼｯｸUB" panose="020B0900000000000000" pitchFamily="50" charset="-128"/>
              </a:rPr>
              <a:t>　</a:t>
            </a:r>
            <a:endParaRPr lang="en-US" altLang="ja-JP" sz="40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lnSpc>
                <a:spcPts val="2160"/>
              </a:lnSpc>
            </a:pPr>
            <a:r>
              <a:rPr lang="ja-JP" altLang="en-US" sz="18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Google</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エリックシュミット氏が</a:t>
            </a:r>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2006</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年に提唱）</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V 字形矢印 11"/>
          <p:cNvSpPr/>
          <p:nvPr/>
        </p:nvSpPr>
        <p:spPr>
          <a:xfrm>
            <a:off x="6580940" y="2392873"/>
            <a:ext cx="596973" cy="388097"/>
          </a:xfrm>
          <a:prstGeom prst="notchedRightArrow">
            <a:avLst/>
          </a:prstGeom>
          <a:solidFill>
            <a:srgbClr val="2C5D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endParaRPr lang="ja-JP" altLang="en-US" sz="1800">
              <a:solidFill>
                <a:prstClr val="white"/>
              </a:solidFill>
            </a:endParaRPr>
          </a:p>
        </p:txBody>
      </p:sp>
      <p:sp>
        <p:nvSpPr>
          <p:cNvPr id="13" name="テキスト ボックス 12"/>
          <p:cNvSpPr txBox="1"/>
          <p:nvPr/>
        </p:nvSpPr>
        <p:spPr>
          <a:xfrm>
            <a:off x="7165469" y="5106690"/>
            <a:ext cx="2229036" cy="338540"/>
          </a:xfrm>
          <a:prstGeom prst="rect">
            <a:avLst/>
          </a:prstGeom>
          <a:solidFill>
            <a:schemeClr val="accent1">
              <a:lumMod val="20000"/>
              <a:lumOff val="80000"/>
            </a:schemeClr>
          </a:solidFill>
          <a:ln w="28575">
            <a:solidFill>
              <a:srgbClr val="2C5D98"/>
            </a:solidFill>
          </a:ln>
        </p:spPr>
        <p:txBody>
          <a:bodyPr wrap="square" lIns="91426" tIns="45713" rIns="91426" bIns="45713" rtlCol="0">
            <a:spAutoFit/>
          </a:bodyPr>
          <a:lstStyle/>
          <a:p>
            <a:pPr defTabSz="914254"/>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米国企業の７割が利用</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 name="テキスト ボックス 14"/>
          <p:cNvSpPr txBox="1"/>
          <p:nvPr/>
        </p:nvSpPr>
        <p:spPr>
          <a:xfrm>
            <a:off x="7174411" y="2298952"/>
            <a:ext cx="2220093" cy="553984"/>
          </a:xfrm>
          <a:prstGeom prst="rect">
            <a:avLst/>
          </a:prstGeom>
          <a:solidFill>
            <a:schemeClr val="accent1">
              <a:lumMod val="20000"/>
              <a:lumOff val="80000"/>
            </a:schemeClr>
          </a:solidFill>
          <a:ln w="28575">
            <a:solidFill>
              <a:srgbClr val="2C5D98"/>
            </a:solidFill>
          </a:ln>
        </p:spPr>
        <p:txBody>
          <a:bodyPr wrap="square" lIns="91426" tIns="45713" rIns="91426" bIns="45713" rtlCol="0">
            <a:spAutoFit/>
          </a:bodyPr>
          <a:lstStyle/>
          <a:p>
            <a:pPr defTabSz="914254"/>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ユーザー数約</a:t>
            </a: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11</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億人</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（日本約</a:t>
            </a:r>
            <a:r>
              <a:rPr lang="en-US" altLang="ja-JP" sz="1400" dirty="0">
                <a:solidFill>
                  <a:prstClr val="black"/>
                </a:solidFill>
                <a:latin typeface="HGP創英角ｺﾞｼｯｸUB" panose="020B0900000000000000" pitchFamily="50" charset="-128"/>
                <a:ea typeface="HGP創英角ｺﾞｼｯｸUB" panose="020B0900000000000000" pitchFamily="50" charset="-128"/>
              </a:rPr>
              <a:t>2200</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万人）</a:t>
            </a:r>
          </a:p>
        </p:txBody>
      </p:sp>
      <p:sp>
        <p:nvSpPr>
          <p:cNvPr id="16" name="テキスト ボックス 15"/>
          <p:cNvSpPr txBox="1"/>
          <p:nvPr/>
        </p:nvSpPr>
        <p:spPr>
          <a:xfrm>
            <a:off x="7171327" y="3140968"/>
            <a:ext cx="2220093" cy="338540"/>
          </a:xfrm>
          <a:prstGeom prst="rect">
            <a:avLst/>
          </a:prstGeom>
          <a:solidFill>
            <a:schemeClr val="accent1">
              <a:lumMod val="20000"/>
              <a:lumOff val="80000"/>
            </a:schemeClr>
          </a:solidFill>
          <a:ln w="28575">
            <a:solidFill>
              <a:srgbClr val="2C5D98"/>
            </a:solidFill>
          </a:ln>
        </p:spPr>
        <p:txBody>
          <a:bodyPr wrap="square" lIns="91426" tIns="45713" rIns="91426" bIns="45713" rtlCol="0">
            <a:spAutoFit/>
          </a:bodyPr>
          <a:lstStyle/>
          <a:p>
            <a:pPr defTabSz="914254"/>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ユーザー数約</a:t>
            </a: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2</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億人</a:t>
            </a:r>
          </a:p>
        </p:txBody>
      </p:sp>
      <p:sp>
        <p:nvSpPr>
          <p:cNvPr id="19" name="テキスト ボックス 18"/>
          <p:cNvSpPr txBox="1"/>
          <p:nvPr/>
        </p:nvSpPr>
        <p:spPr>
          <a:xfrm>
            <a:off x="7165468" y="3708342"/>
            <a:ext cx="2220093" cy="584761"/>
          </a:xfrm>
          <a:prstGeom prst="rect">
            <a:avLst/>
          </a:prstGeom>
          <a:solidFill>
            <a:schemeClr val="accent1">
              <a:lumMod val="20000"/>
              <a:lumOff val="80000"/>
            </a:schemeClr>
          </a:solidFill>
          <a:ln w="28575">
            <a:solidFill>
              <a:srgbClr val="2C5D98"/>
            </a:solidFill>
          </a:ln>
        </p:spPr>
        <p:txBody>
          <a:bodyPr wrap="square" lIns="91426" tIns="45713" rIns="91426" bIns="45713" rtlCol="0">
            <a:spAutoFit/>
          </a:bodyPr>
          <a:lstStyle/>
          <a:p>
            <a:pPr defTabSz="914254"/>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ユーザー数</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2</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億</a:t>
            </a: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5</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千万人以上</a:t>
            </a:r>
          </a:p>
        </p:txBody>
      </p:sp>
      <p:sp>
        <p:nvSpPr>
          <p:cNvPr id="21" name="テキスト ボックス 20"/>
          <p:cNvSpPr txBox="1"/>
          <p:nvPr/>
        </p:nvSpPr>
        <p:spPr>
          <a:xfrm>
            <a:off x="7174411" y="4458618"/>
            <a:ext cx="2220093" cy="338540"/>
          </a:xfrm>
          <a:prstGeom prst="rect">
            <a:avLst/>
          </a:prstGeom>
          <a:solidFill>
            <a:schemeClr val="accent1">
              <a:lumMod val="20000"/>
              <a:lumOff val="80000"/>
            </a:schemeClr>
          </a:solidFill>
          <a:ln w="28575">
            <a:solidFill>
              <a:srgbClr val="2C5D98"/>
            </a:solidFill>
          </a:ln>
        </p:spPr>
        <p:txBody>
          <a:bodyPr wrap="square" lIns="91426" tIns="45713" rIns="91426" bIns="45713" rtlCol="0">
            <a:spAutoFit/>
          </a:bodyPr>
          <a:lstStyle/>
          <a:p>
            <a:pPr defTabSz="914254"/>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ユーザー数</a:t>
            </a: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10</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億人以上</a:t>
            </a:r>
          </a:p>
        </p:txBody>
      </p:sp>
      <p:sp>
        <p:nvSpPr>
          <p:cNvPr id="22" name="タイトル 53"/>
          <p:cNvSpPr txBox="1">
            <a:spLocks/>
          </p:cNvSpPr>
          <p:nvPr/>
        </p:nvSpPr>
        <p:spPr>
          <a:xfrm>
            <a:off x="496219" y="6275"/>
            <a:ext cx="8916469" cy="365126"/>
          </a:xfrm>
          <a:prstGeom prst="rect">
            <a:avLst/>
          </a:prstGeom>
        </p:spPr>
        <p:txBody>
          <a:bodyPr lIns="91426" tIns="45713" rIns="91426" bIns="45713">
            <a:noAutofit/>
          </a:bodyPr>
          <a:lstStyle>
            <a:lvl1pPr algn="ctr" defTabSz="913753" rtl="0" eaLnBrk="1" latinLnBrk="0" hangingPunct="1">
              <a:spcBef>
                <a:spcPct val="0"/>
              </a:spcBef>
              <a:buNone/>
              <a:defRPr kumimoji="1" sz="4400" kern="1200">
                <a:solidFill>
                  <a:schemeClr val="tx1"/>
                </a:solidFill>
                <a:latin typeface="+mj-lt"/>
                <a:ea typeface="+mj-ea"/>
                <a:cs typeface="+mj-cs"/>
              </a:defRPr>
            </a:lvl1pPr>
          </a:lstStyle>
          <a:p>
            <a:r>
              <a:rPr lang="ja-JP" altLang="en-US" sz="2400" dirty="0" smtClean="0">
                <a:solidFill>
                  <a:prstClr val="black"/>
                </a:solidFill>
                <a:latin typeface="HGP創英角ｺﾞｼｯｸUB" pitchFamily="50" charset="-128"/>
                <a:ea typeface="HGP創英角ｺﾞｼｯｸUB" pitchFamily="50" charset="-128"/>
              </a:rPr>
              <a:t>近年のＩＣＴ新事業</a:t>
            </a:r>
            <a:endParaRPr lang="ja-JP" altLang="en-US" sz="2400" dirty="0">
              <a:solidFill>
                <a:prstClr val="black"/>
              </a:solidFill>
              <a:latin typeface="HGP創英角ｺﾞｼｯｸUB" pitchFamily="50" charset="-128"/>
              <a:ea typeface="HGP創英角ｺﾞｼｯｸUB" pitchFamily="50" charset="-128"/>
            </a:endParaRPr>
          </a:p>
        </p:txBody>
      </p:sp>
      <p:sp>
        <p:nvSpPr>
          <p:cNvPr id="25" name="スライド番号プレースホルダー 5"/>
          <p:cNvSpPr txBox="1">
            <a:spLocks/>
          </p:cNvSpPr>
          <p:nvPr/>
        </p:nvSpPr>
        <p:spPr>
          <a:xfrm>
            <a:off x="944527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21</a:t>
            </a:fld>
            <a:endParaRPr lang="ja-JP" altLang="en-US" sz="1500" dirty="0">
              <a:solidFill>
                <a:srgbClr val="F79646"/>
              </a:solidFill>
              <a:latin typeface="Impact" pitchFamily="34" charset="0"/>
            </a:endParaRPr>
          </a:p>
        </p:txBody>
      </p:sp>
      <p:sp>
        <p:nvSpPr>
          <p:cNvPr id="29" name="V 字形矢印 28"/>
          <p:cNvSpPr/>
          <p:nvPr/>
        </p:nvSpPr>
        <p:spPr>
          <a:xfrm>
            <a:off x="6589963" y="3141010"/>
            <a:ext cx="596973" cy="388097"/>
          </a:xfrm>
          <a:prstGeom prst="notchedRightArrow">
            <a:avLst/>
          </a:prstGeom>
          <a:solidFill>
            <a:srgbClr val="2C5D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endParaRPr lang="ja-JP" altLang="en-US" sz="1800">
              <a:solidFill>
                <a:prstClr val="white"/>
              </a:solidFill>
            </a:endParaRPr>
          </a:p>
        </p:txBody>
      </p:sp>
      <p:sp>
        <p:nvSpPr>
          <p:cNvPr id="30" name="V 字形矢印 29"/>
          <p:cNvSpPr/>
          <p:nvPr/>
        </p:nvSpPr>
        <p:spPr>
          <a:xfrm>
            <a:off x="6579071" y="3789042"/>
            <a:ext cx="596973" cy="388097"/>
          </a:xfrm>
          <a:prstGeom prst="notchedRightArrow">
            <a:avLst/>
          </a:prstGeom>
          <a:solidFill>
            <a:srgbClr val="2C5D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endParaRPr lang="ja-JP" altLang="en-US" sz="1800">
              <a:solidFill>
                <a:prstClr val="white"/>
              </a:solidFill>
            </a:endParaRPr>
          </a:p>
        </p:txBody>
      </p:sp>
      <p:sp>
        <p:nvSpPr>
          <p:cNvPr id="31" name="V 字形矢印 30"/>
          <p:cNvSpPr/>
          <p:nvPr/>
        </p:nvSpPr>
        <p:spPr>
          <a:xfrm>
            <a:off x="6583346" y="4481105"/>
            <a:ext cx="596973" cy="388097"/>
          </a:xfrm>
          <a:prstGeom prst="notchedRightArrow">
            <a:avLst/>
          </a:prstGeom>
          <a:solidFill>
            <a:srgbClr val="2C5D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endParaRPr lang="ja-JP" altLang="en-US" sz="1800">
              <a:solidFill>
                <a:prstClr val="white"/>
              </a:solidFill>
            </a:endParaRPr>
          </a:p>
        </p:txBody>
      </p:sp>
      <p:sp>
        <p:nvSpPr>
          <p:cNvPr id="32" name="V 字形矢印 31"/>
          <p:cNvSpPr/>
          <p:nvPr/>
        </p:nvSpPr>
        <p:spPr>
          <a:xfrm>
            <a:off x="6583346" y="5057169"/>
            <a:ext cx="596973" cy="388097"/>
          </a:xfrm>
          <a:prstGeom prst="notchedRightArrow">
            <a:avLst/>
          </a:prstGeom>
          <a:solidFill>
            <a:srgbClr val="2C5D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endParaRPr lang="ja-JP" altLang="en-US" sz="1800">
              <a:solidFill>
                <a:prstClr val="white"/>
              </a:solidFill>
            </a:endParaRPr>
          </a:p>
        </p:txBody>
      </p:sp>
      <p:sp>
        <p:nvSpPr>
          <p:cNvPr id="5" name="角丸四角形 4"/>
          <p:cNvSpPr/>
          <p:nvPr/>
        </p:nvSpPr>
        <p:spPr>
          <a:xfrm>
            <a:off x="497650" y="1082842"/>
            <a:ext cx="3941261" cy="457840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t" anchorCtr="0" forceAA="0" compatLnSpc="1">
            <a:prstTxWarp prst="textNoShape">
              <a:avLst/>
            </a:prstTxWarp>
            <a:noAutofit/>
          </a:bodyPr>
          <a:lstStyle/>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・フィーチャーフォン</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・ウィキペディア</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endParaRPr lang="en-US" altLang="ja-JP" sz="32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・ブログ</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・携帯メール</a:t>
            </a:r>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　（携帯インターネット）</a:t>
            </a:r>
            <a:endParaRPr lang="en-US" altLang="ja-JP" sz="20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endParaRPr lang="en-US" altLang="ja-JP" sz="28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VOD</a:t>
            </a:r>
          </a:p>
          <a:p>
            <a:pPr defTabSz="914254"/>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　（ビデオオンデマンド）</a:t>
            </a:r>
            <a:endParaRPr lang="en-US" altLang="ja-JP" sz="20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8" name="V 字形矢印 27"/>
          <p:cNvSpPr/>
          <p:nvPr/>
        </p:nvSpPr>
        <p:spPr>
          <a:xfrm>
            <a:off x="6732504" y="1024695"/>
            <a:ext cx="449092" cy="388097"/>
          </a:xfrm>
          <a:prstGeom prst="notchedRightArrow">
            <a:avLst/>
          </a:prstGeom>
          <a:solidFill>
            <a:srgbClr val="2C5D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endParaRPr lang="ja-JP" altLang="en-US" sz="1800">
              <a:solidFill>
                <a:prstClr val="white"/>
              </a:solidFill>
            </a:endParaRPr>
          </a:p>
        </p:txBody>
      </p:sp>
      <p:sp>
        <p:nvSpPr>
          <p:cNvPr id="35" name="テキスト ボックス 34"/>
          <p:cNvSpPr txBox="1"/>
          <p:nvPr/>
        </p:nvSpPr>
        <p:spPr>
          <a:xfrm>
            <a:off x="7181041" y="1002808"/>
            <a:ext cx="2220093" cy="553984"/>
          </a:xfrm>
          <a:prstGeom prst="rect">
            <a:avLst/>
          </a:prstGeom>
          <a:solidFill>
            <a:schemeClr val="accent1">
              <a:lumMod val="20000"/>
              <a:lumOff val="80000"/>
            </a:schemeClr>
          </a:solidFill>
          <a:ln w="28575">
            <a:solidFill>
              <a:srgbClr val="2C5D98"/>
            </a:solidFill>
          </a:ln>
        </p:spPr>
        <p:txBody>
          <a:bodyPr wrap="square" lIns="91426" tIns="45713" rIns="91426" bIns="45713" rtlCol="0">
            <a:spAutoFit/>
          </a:bodyPr>
          <a:lstStyle/>
          <a:p>
            <a:pPr defTabSz="914254"/>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普及率約</a:t>
            </a:r>
            <a:r>
              <a:rPr lang="en-US" altLang="ja-JP" sz="1600" dirty="0">
                <a:solidFill>
                  <a:prstClr val="black"/>
                </a:solidFill>
                <a:latin typeface="HGP創英角ｺﾞｼｯｸUB" panose="020B0900000000000000" pitchFamily="50" charset="-128"/>
                <a:ea typeface="HGP創英角ｺﾞｼｯｸUB" panose="020B0900000000000000" pitchFamily="50" charset="-128"/>
              </a:rPr>
              <a:t>50</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defTabSz="914254"/>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（日本国内）</a:t>
            </a:r>
          </a:p>
        </p:txBody>
      </p:sp>
      <p:sp>
        <p:nvSpPr>
          <p:cNvPr id="33" name="ホームベース 32"/>
          <p:cNvSpPr/>
          <p:nvPr/>
        </p:nvSpPr>
        <p:spPr>
          <a:xfrm>
            <a:off x="5058984" y="582565"/>
            <a:ext cx="3917050" cy="385107"/>
          </a:xfrm>
          <a:prstGeom prst="homePlate">
            <a:avLst>
              <a:gd name="adj" fmla="val 0"/>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r>
              <a:rPr lang="en-US" altLang="ja-JP" sz="1800" dirty="0">
                <a:solidFill>
                  <a:prstClr val="white"/>
                </a:solidFill>
                <a:latin typeface="AR Pゴシック体S" pitchFamily="50" charset="-128"/>
                <a:ea typeface="AR Pゴシック体S" pitchFamily="50" charset="-128"/>
              </a:rPr>
              <a:t>2005</a:t>
            </a:r>
            <a:r>
              <a:rPr lang="ja-JP" altLang="en-US" sz="1800" dirty="0">
                <a:solidFill>
                  <a:prstClr val="white"/>
                </a:solidFill>
                <a:latin typeface="AR Pゴシック体S" pitchFamily="50" charset="-128"/>
                <a:ea typeface="AR Pゴシック体S" pitchFamily="50" charset="-128"/>
              </a:rPr>
              <a:t>年には無かった</a:t>
            </a:r>
            <a:r>
              <a:rPr lang="ja-JP" altLang="en-US" sz="1800" dirty="0" smtClean="0">
                <a:solidFill>
                  <a:prstClr val="white"/>
                </a:solidFill>
                <a:latin typeface="AR Pゴシック体S" pitchFamily="50" charset="-128"/>
                <a:ea typeface="AR Pゴシック体S" pitchFamily="50" charset="-128"/>
              </a:rPr>
              <a:t>モノ</a:t>
            </a:r>
            <a:endParaRPr lang="ja-JP" altLang="en-US" sz="1800" dirty="0">
              <a:solidFill>
                <a:prstClr val="white"/>
              </a:solidFill>
              <a:latin typeface="AR Pゴシック体S" pitchFamily="50" charset="-128"/>
              <a:ea typeface="AR Pゴシック体S" pitchFamily="50" charset="-128"/>
            </a:endParaRPr>
          </a:p>
        </p:txBody>
      </p:sp>
      <p:sp>
        <p:nvSpPr>
          <p:cNvPr id="34" name="ホームベース 33"/>
          <p:cNvSpPr/>
          <p:nvPr/>
        </p:nvSpPr>
        <p:spPr>
          <a:xfrm>
            <a:off x="473100" y="582565"/>
            <a:ext cx="2886321" cy="385107"/>
          </a:xfrm>
          <a:prstGeom prst="homePlate">
            <a:avLst>
              <a:gd name="adj" fmla="val 0"/>
            </a:avLst>
          </a:prstGeom>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26" tIns="45713" rIns="91426" bIns="45713" numCol="1" spcCol="0" rtlCol="0" fromWordArt="0" anchor="ctr" anchorCtr="0" forceAA="0" compatLnSpc="1">
            <a:prstTxWarp prst="textNoShape">
              <a:avLst/>
            </a:prstTxWarp>
            <a:noAutofit/>
          </a:bodyPr>
          <a:lstStyle/>
          <a:p>
            <a:pPr algn="ctr" defTabSz="914254"/>
            <a:r>
              <a:rPr lang="en-US" altLang="ja-JP" sz="1800" dirty="0">
                <a:solidFill>
                  <a:prstClr val="white"/>
                </a:solidFill>
                <a:latin typeface="AR Pゴシック体S" pitchFamily="50" charset="-128"/>
                <a:ea typeface="AR Pゴシック体S" pitchFamily="50" charset="-128"/>
              </a:rPr>
              <a:t>2005</a:t>
            </a:r>
            <a:r>
              <a:rPr lang="ja-JP" altLang="en-US" sz="1800" dirty="0">
                <a:solidFill>
                  <a:prstClr val="white"/>
                </a:solidFill>
                <a:latin typeface="AR Pゴシック体S" pitchFamily="50" charset="-128"/>
                <a:ea typeface="AR Pゴシック体S" pitchFamily="50" charset="-128"/>
              </a:rPr>
              <a:t>年のＩＣＴ</a:t>
            </a:r>
          </a:p>
        </p:txBody>
      </p:sp>
      <p:sp>
        <p:nvSpPr>
          <p:cNvPr id="37" name="下矢印 36"/>
          <p:cNvSpPr/>
          <p:nvPr/>
        </p:nvSpPr>
        <p:spPr>
          <a:xfrm rot="16200000">
            <a:off x="64376" y="5869416"/>
            <a:ext cx="992311" cy="864089"/>
          </a:xfrm>
          <a:prstGeom prst="down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800">
              <a:solidFill>
                <a:prstClr val="white"/>
              </a:solidFill>
            </a:endParaRPr>
          </a:p>
        </p:txBody>
      </p:sp>
      <p:sp>
        <p:nvSpPr>
          <p:cNvPr id="38" name="コンテンツ プレースホルダー 2"/>
          <p:cNvSpPr txBox="1">
            <a:spLocks/>
          </p:cNvSpPr>
          <p:nvPr/>
        </p:nvSpPr>
        <p:spPr>
          <a:xfrm>
            <a:off x="992575" y="5949280"/>
            <a:ext cx="8812693" cy="646294"/>
          </a:xfrm>
          <a:prstGeom prst="rect">
            <a:avLst/>
          </a:prstGeom>
          <a:ln/>
        </p:spPr>
        <p:style>
          <a:lnRef idx="1">
            <a:schemeClr val="accent6"/>
          </a:lnRef>
          <a:fillRef idx="2">
            <a:schemeClr val="accent6"/>
          </a:fillRef>
          <a:effectRef idx="1">
            <a:schemeClr val="accent6"/>
          </a:effectRef>
          <a:fontRef idx="minor">
            <a:schemeClr val="dk1"/>
          </a:fontRef>
        </p:style>
        <p:txBody>
          <a:bodyPr vert="horz" wrap="square" lIns="91404" tIns="45702" rIns="91404" bIns="45702" rtlCol="0">
            <a:spAutoFit/>
          </a:bodyPr>
          <a:lstStyle>
            <a:lvl1pPr marL="342900" indent="-342900" algn="l" defTabSz="914400" rtl="0" eaLnBrk="1" latinLnBrk="0" hangingPunct="1">
              <a:spcBef>
                <a:spcPct val="20000"/>
              </a:spcBef>
              <a:buClr>
                <a:schemeClr val="accent6">
                  <a:lumMod val="75000"/>
                </a:schemeClr>
              </a:buClr>
              <a:buSzPct val="100000"/>
              <a:buFont typeface="HGPｺﾞｼｯｸE" pitchFamily="50" charset="-128"/>
              <a:buChar char="●"/>
              <a:defRPr kumimoji="1" sz="1600" kern="1200">
                <a:solidFill>
                  <a:schemeClr val="tx1"/>
                </a:solidFill>
                <a:latin typeface="HGPｺﾞｼｯｸE" pitchFamily="50" charset="-128"/>
                <a:ea typeface="HGPｺﾞｼｯｸE" pitchFamily="50" charset="-128"/>
                <a:cs typeface="+mn-cs"/>
              </a:defRPr>
            </a:lvl1pPr>
            <a:lvl2pPr marL="742950" indent="-28575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3pPr>
            <a:lvl4pPr marL="1600200" indent="-22860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0"/>
              </a:spcBef>
              <a:buClr>
                <a:srgbClr val="F79646">
                  <a:lumMod val="75000"/>
                </a:srgbClr>
              </a:buClr>
              <a:buFont typeface="HGPｺﾞｼｯｸE" pitchFamily="50" charset="-128"/>
              <a:buNone/>
            </a:pPr>
            <a:r>
              <a:rPr lang="ja-JP" altLang="en-US" sz="1800" dirty="0">
                <a:solidFill>
                  <a:prstClr val="black"/>
                </a:solidFill>
                <a:latin typeface="HGP創英角ｺﾞｼｯｸUB" pitchFamily="50" charset="-128"/>
                <a:ea typeface="HGP創英角ｺﾞｼｯｸUB" pitchFamily="50" charset="-128"/>
              </a:rPr>
              <a:t>今牽引して</a:t>
            </a:r>
            <a:r>
              <a:rPr lang="ja-JP" altLang="en-US" sz="1800" dirty="0" smtClean="0">
                <a:solidFill>
                  <a:prstClr val="black"/>
                </a:solidFill>
                <a:latin typeface="HGP創英角ｺﾞｼｯｸUB" pitchFamily="50" charset="-128"/>
                <a:ea typeface="HGP創英角ｺﾞｼｯｸUB" pitchFamily="50" charset="-128"/>
              </a:rPr>
              <a:t>いるＩＣＴサービス</a:t>
            </a:r>
            <a:r>
              <a:rPr lang="ja-JP" altLang="en-US" sz="1800" dirty="0">
                <a:solidFill>
                  <a:prstClr val="black"/>
                </a:solidFill>
                <a:latin typeface="HGP創英角ｺﾞｼｯｸUB" pitchFamily="50" charset="-128"/>
                <a:ea typeface="HGP創英角ｺﾞｼｯｸUB" pitchFamily="50" charset="-128"/>
              </a:rPr>
              <a:t>は</a:t>
            </a:r>
            <a:r>
              <a:rPr lang="ja-JP" altLang="en-US" sz="1800" dirty="0" smtClean="0">
                <a:solidFill>
                  <a:prstClr val="black"/>
                </a:solidFill>
                <a:latin typeface="HGP創英角ｺﾞｼｯｸUB" pitchFamily="50" charset="-128"/>
                <a:ea typeface="HGP創英角ｺﾞｼｯｸUB" pitchFamily="50" charset="-128"/>
              </a:rPr>
              <a:t>、２００５年には無かったモノ</a:t>
            </a:r>
            <a:endParaRPr lang="ja-JP" altLang="en-US" sz="1800" dirty="0">
              <a:solidFill>
                <a:prstClr val="black"/>
              </a:solidFill>
              <a:latin typeface="HGP創英角ｺﾞｼｯｸUB" pitchFamily="50" charset="-128"/>
              <a:ea typeface="HGP創英角ｺﾞｼｯｸUB" pitchFamily="50" charset="-128"/>
            </a:endParaRPr>
          </a:p>
          <a:p>
            <a:pPr marL="0" indent="0">
              <a:spcBef>
                <a:spcPts val="0"/>
              </a:spcBef>
              <a:buClr>
                <a:srgbClr val="F79646">
                  <a:lumMod val="75000"/>
                </a:srgbClr>
              </a:buClr>
              <a:buFont typeface="HGPｺﾞｼｯｸE" pitchFamily="50" charset="-128"/>
              <a:buNone/>
            </a:pPr>
            <a:r>
              <a:rPr lang="ja-JP" altLang="en-US" sz="1800" dirty="0">
                <a:solidFill>
                  <a:prstClr val="black"/>
                </a:solidFill>
                <a:latin typeface="HGP創英角ｺﾞｼｯｸUB" pitchFamily="50" charset="-128"/>
                <a:ea typeface="HGP創英角ｺﾞｼｯｸUB" pitchFamily="50" charset="-128"/>
              </a:rPr>
              <a:t>必ずしも、画期的な新たな技術だけによって誕生したサービスではなく、様々な技術を融合</a:t>
            </a:r>
          </a:p>
        </p:txBody>
      </p:sp>
      <p:cxnSp>
        <p:nvCxnSpPr>
          <p:cNvPr id="39" name="直線コネクタ 38"/>
          <p:cNvCxnSpPr/>
          <p:nvPr/>
        </p:nvCxnSpPr>
        <p:spPr>
          <a:xfrm>
            <a:off x="1488" y="456114"/>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259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円/楕円 149"/>
          <p:cNvSpPr>
            <a:spLocks noChangeAspect="1"/>
          </p:cNvSpPr>
          <p:nvPr/>
        </p:nvSpPr>
        <p:spPr>
          <a:xfrm>
            <a:off x="1590753" y="2232793"/>
            <a:ext cx="6700051" cy="3943188"/>
          </a:xfrm>
          <a:prstGeom prst="ellipse">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82" name="円/楕円 181"/>
          <p:cNvSpPr>
            <a:spLocks noChangeAspect="1"/>
          </p:cNvSpPr>
          <p:nvPr/>
        </p:nvSpPr>
        <p:spPr>
          <a:xfrm>
            <a:off x="2981124" y="2164863"/>
            <a:ext cx="4013187" cy="4011117"/>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r" defTabSz="914400"/>
            <a:endParaRPr lang="ja-JP" altLang="en-US" sz="1200" dirty="0">
              <a:solidFill>
                <a:prstClr val="white"/>
              </a:solidFill>
            </a:endParaRPr>
          </a:p>
        </p:txBody>
      </p:sp>
      <p:cxnSp>
        <p:nvCxnSpPr>
          <p:cNvPr id="3" name="直線コネクタ 2"/>
          <p:cNvCxnSpPr/>
          <p:nvPr/>
        </p:nvCxnSpPr>
        <p:spPr>
          <a:xfrm>
            <a:off x="1486"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1618277" y="-27523"/>
            <a:ext cx="779306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200" dirty="0" smtClean="0">
                <a:solidFill>
                  <a:prstClr val="black"/>
                </a:solidFill>
                <a:latin typeface="HGP創英角ｺﾞｼｯｸUB" pitchFamily="50" charset="-128"/>
                <a:ea typeface="HGP創英角ｺﾞｼｯｸUB" pitchFamily="50" charset="-128"/>
              </a:rPr>
              <a:t>最先端ＩＣＴをどのように活用すれば新事業が創出されるのか？</a:t>
            </a:r>
            <a:endParaRPr lang="ja-JP" altLang="en-US" sz="2200" dirty="0">
              <a:solidFill>
                <a:prstClr val="black"/>
              </a:solidFill>
              <a:latin typeface="HGPｺﾞｼｯｸE" pitchFamily="50" charset="-128"/>
              <a:ea typeface="HGPｺﾞｼｯｸE" pitchFamily="50" charset="-128"/>
            </a:endParaRPr>
          </a:p>
        </p:txBody>
      </p:sp>
      <p:sp>
        <p:nvSpPr>
          <p:cNvPr id="97" name="スライド番号プレースホルダー 5"/>
          <p:cNvSpPr txBox="1">
            <a:spLocks/>
          </p:cNvSpPr>
          <p:nvPr/>
        </p:nvSpPr>
        <p:spPr>
          <a:xfrm>
            <a:off x="9444869"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22</a:t>
            </a:fld>
            <a:endParaRPr lang="ja-JP" altLang="en-US" sz="1500" dirty="0">
              <a:solidFill>
                <a:srgbClr val="F79646"/>
              </a:solidFill>
              <a:latin typeface="Impact" pitchFamily="34" charset="0"/>
            </a:endParaRPr>
          </a:p>
        </p:txBody>
      </p:sp>
      <p:sp>
        <p:nvSpPr>
          <p:cNvPr id="71" name="角丸四角形 70"/>
          <p:cNvSpPr/>
          <p:nvPr/>
        </p:nvSpPr>
        <p:spPr>
          <a:xfrm>
            <a:off x="349525" y="618183"/>
            <a:ext cx="9199085" cy="1440000"/>
          </a:xfrm>
          <a:prstGeom prst="roundRect">
            <a:avLst>
              <a:gd name="adj" fmla="val 0"/>
            </a:avLst>
          </a:prstGeom>
          <a:noFill/>
          <a:ln w="50800">
            <a:solidFill>
              <a:srgbClr val="9933FF"/>
            </a:solidFill>
          </a:ln>
          <a:effectLst/>
          <a:scene3d>
            <a:camera prst="orthographicFront"/>
            <a:lightRig rig="threePt" dir="t"/>
          </a:scene3d>
          <a:sp3d>
            <a:bevelT w="114300" prst="hardEdge"/>
          </a:sp3d>
        </p:spPr>
        <p:style>
          <a:lnRef idx="1">
            <a:schemeClr val="accent6"/>
          </a:lnRef>
          <a:fillRef idx="2">
            <a:schemeClr val="accent6"/>
          </a:fillRef>
          <a:effectRef idx="1">
            <a:schemeClr val="accent6"/>
          </a:effectRef>
          <a:fontRef idx="minor">
            <a:schemeClr val="dk1"/>
          </a:fontRef>
        </p:style>
        <p:txBody>
          <a:bodyPr tIns="72000" bIns="36000" anchor="t" anchorCtr="0"/>
          <a:lstStyle/>
          <a:p>
            <a:pPr defTabSz="914400">
              <a:defRPr/>
            </a:pP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◆新事業検討の方向性</a:t>
            </a:r>
            <a:endParaRPr lang="en-US" altLang="ja-JP" sz="1600" dirty="0" smtClean="0">
              <a:solidFill>
                <a:prstClr val="black"/>
              </a:solidFill>
              <a:latin typeface="AR P丸ゴシック体E" panose="020F0900000000000000" pitchFamily="50" charset="-128"/>
              <a:ea typeface="AR P丸ゴシック体E" panose="020F0900000000000000" pitchFamily="50" charset="-128"/>
            </a:endParaRPr>
          </a:p>
          <a:p>
            <a:pPr defTabSz="914400">
              <a:spcAft>
                <a:spcPts val="300"/>
              </a:spcAft>
              <a:defRPr/>
            </a:pP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① 多様</a:t>
            </a:r>
            <a:r>
              <a:rPr lang="ja-JP" altLang="en-US" sz="1600" dirty="0">
                <a:solidFill>
                  <a:prstClr val="black"/>
                </a:solidFill>
                <a:latin typeface="AR P丸ゴシック体E" panose="020F0900000000000000" pitchFamily="50" charset="-128"/>
                <a:ea typeface="AR P丸ゴシック体E" panose="020F0900000000000000" pitchFamily="50" charset="-128"/>
              </a:rPr>
              <a:t>な</a:t>
            </a: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データ（ビッグデータ、オープンデータなど）の</a:t>
            </a:r>
            <a:r>
              <a:rPr lang="ja-JP" altLang="en-US" sz="1600" dirty="0">
                <a:solidFill>
                  <a:prstClr val="black"/>
                </a:solidFill>
                <a:latin typeface="AR P丸ゴシック体E" panose="020F0900000000000000" pitchFamily="50" charset="-128"/>
                <a:ea typeface="AR P丸ゴシック体E" panose="020F0900000000000000" pitchFamily="50" charset="-128"/>
              </a:rPr>
              <a:t>流通を促進するために必要な</a:t>
            </a: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環境 ⇒</a:t>
            </a:r>
            <a:endParaRPr lang="en-US" altLang="ja-JP" sz="1600" dirty="0" smtClean="0">
              <a:solidFill>
                <a:prstClr val="black"/>
              </a:solidFill>
              <a:latin typeface="AR P丸ゴシック体E" panose="020F0900000000000000" pitchFamily="50" charset="-128"/>
              <a:ea typeface="AR P丸ゴシック体E" panose="020F0900000000000000" pitchFamily="50" charset="-128"/>
            </a:endParaRPr>
          </a:p>
          <a:p>
            <a:pPr defTabSz="914400">
              <a:spcAft>
                <a:spcPts val="300"/>
              </a:spcAft>
              <a:defRPr/>
            </a:pP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② 最先端</a:t>
            </a:r>
            <a:r>
              <a:rPr lang="ja-JP" altLang="en-US" sz="1600" dirty="0">
                <a:solidFill>
                  <a:prstClr val="black"/>
                </a:solidFill>
                <a:latin typeface="AR P丸ゴシック体E" panose="020F0900000000000000" pitchFamily="50" charset="-128"/>
                <a:ea typeface="AR P丸ゴシック体E" panose="020F0900000000000000" pitchFamily="50" charset="-128"/>
              </a:rPr>
              <a:t>ＩＣＴの融合により期待される</a:t>
            </a: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新技術 ⇒</a:t>
            </a:r>
            <a:endParaRPr lang="en-US" altLang="ja-JP" sz="1600" dirty="0">
              <a:solidFill>
                <a:prstClr val="black"/>
              </a:solidFill>
              <a:latin typeface="AR P丸ゴシック体E" panose="020F0900000000000000" pitchFamily="50" charset="-128"/>
              <a:ea typeface="AR P丸ゴシック体E" panose="020F0900000000000000" pitchFamily="50" charset="-128"/>
            </a:endParaRPr>
          </a:p>
          <a:p>
            <a:pPr defTabSz="914400">
              <a:spcAft>
                <a:spcPts val="300"/>
              </a:spcAft>
              <a:defRPr/>
            </a:pP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③ </a:t>
            </a:r>
            <a:r>
              <a:rPr lang="ja-JP" altLang="en-US" sz="1600" dirty="0">
                <a:solidFill>
                  <a:prstClr val="black"/>
                </a:solidFill>
                <a:latin typeface="AR P丸ゴシック体E" panose="020F0900000000000000" pitchFamily="50" charset="-128"/>
                <a:ea typeface="AR P丸ゴシック体E" panose="020F0900000000000000" pitchFamily="50" charset="-128"/>
              </a:rPr>
              <a:t>データを安心・安全に利活用するために必要な</a:t>
            </a: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ネットワーク ⇒</a:t>
            </a:r>
            <a:endParaRPr lang="en-US" altLang="ja-JP" sz="1600" dirty="0" smtClean="0">
              <a:solidFill>
                <a:prstClr val="black"/>
              </a:solidFill>
              <a:latin typeface="AR P丸ゴシック体E" panose="020F0900000000000000" pitchFamily="50" charset="-128"/>
              <a:ea typeface="AR P丸ゴシック体E" panose="020F0900000000000000" pitchFamily="50" charset="-128"/>
            </a:endParaRPr>
          </a:p>
          <a:p>
            <a:pPr defTabSz="914400">
              <a:spcAft>
                <a:spcPts val="300"/>
              </a:spcAft>
              <a:defRPr/>
            </a:pPr>
            <a:r>
              <a:rPr lang="ja-JP" altLang="en-US" sz="1600" dirty="0" smtClean="0">
                <a:solidFill>
                  <a:prstClr val="black"/>
                </a:solidFill>
                <a:latin typeface="AR P丸ゴシック体E" panose="020F0900000000000000" pitchFamily="50" charset="-128"/>
                <a:ea typeface="AR P丸ゴシック体E" panose="020F0900000000000000" pitchFamily="50" charset="-128"/>
              </a:rPr>
              <a:t>④ 新技術、ネットワーク、データ利活用の掛け合いにより期待される新事業・新サービス</a:t>
            </a:r>
            <a:endParaRPr lang="en-US" altLang="ja-JP" sz="1600" dirty="0" smtClean="0">
              <a:solidFill>
                <a:prstClr val="black"/>
              </a:solidFill>
              <a:latin typeface="AR P丸ゴシック体E" panose="020F0900000000000000" pitchFamily="50" charset="-128"/>
              <a:ea typeface="AR P丸ゴシック体E" panose="020F0900000000000000" pitchFamily="50" charset="-128"/>
            </a:endParaRPr>
          </a:p>
        </p:txBody>
      </p:sp>
      <p:sp>
        <p:nvSpPr>
          <p:cNvPr id="139" name="円/楕円 138"/>
          <p:cNvSpPr>
            <a:spLocks noChangeAspect="1"/>
          </p:cNvSpPr>
          <p:nvPr/>
        </p:nvSpPr>
        <p:spPr>
          <a:xfrm>
            <a:off x="3200595" y="2248086"/>
            <a:ext cx="3510725" cy="35107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14400"/>
            <a:endParaRPr lang="ja-JP" altLang="en-US" sz="1200">
              <a:solidFill>
                <a:prstClr val="white"/>
              </a:solidFill>
            </a:endParaRPr>
          </a:p>
        </p:txBody>
      </p:sp>
      <p:sp>
        <p:nvSpPr>
          <p:cNvPr id="2" name="円/楕円 1"/>
          <p:cNvSpPr>
            <a:spLocks/>
          </p:cNvSpPr>
          <p:nvPr/>
        </p:nvSpPr>
        <p:spPr>
          <a:xfrm>
            <a:off x="3889230" y="3010669"/>
            <a:ext cx="2160000" cy="21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ja-JP" altLang="en-US" sz="1200">
              <a:solidFill>
                <a:prstClr val="white"/>
              </a:solidFill>
            </a:endParaRPr>
          </a:p>
        </p:txBody>
      </p:sp>
      <p:sp>
        <p:nvSpPr>
          <p:cNvPr id="179" name="テキスト ボックス 178"/>
          <p:cNvSpPr txBox="1"/>
          <p:nvPr/>
        </p:nvSpPr>
        <p:spPr>
          <a:xfrm>
            <a:off x="8526495" y="4921620"/>
            <a:ext cx="1292662" cy="757516"/>
          </a:xfrm>
          <a:prstGeom prst="rect">
            <a:avLst/>
          </a:prstGeom>
          <a:noFill/>
        </p:spPr>
        <p:txBody>
          <a:bodyPr vert="eaVert" wrap="square" rtlCol="0">
            <a:spAutoFit/>
          </a:bodyPr>
          <a:lstStyle/>
          <a:p>
            <a:r>
              <a:rPr lang="ja-JP" altLang="en-US" sz="7200" dirty="0" smtClean="0">
                <a:solidFill>
                  <a:srgbClr val="9933FF"/>
                </a:solidFill>
              </a:rPr>
              <a:t>？</a:t>
            </a:r>
            <a:endParaRPr lang="ja-JP" altLang="en-US" sz="7200" dirty="0">
              <a:solidFill>
                <a:srgbClr val="9933FF"/>
              </a:solidFill>
            </a:endParaRPr>
          </a:p>
        </p:txBody>
      </p:sp>
      <p:sp>
        <p:nvSpPr>
          <p:cNvPr id="180" name="テキスト ボックス 179"/>
          <p:cNvSpPr txBox="1"/>
          <p:nvPr/>
        </p:nvSpPr>
        <p:spPr>
          <a:xfrm>
            <a:off x="42234" y="5267944"/>
            <a:ext cx="1292662" cy="757516"/>
          </a:xfrm>
          <a:prstGeom prst="rect">
            <a:avLst/>
          </a:prstGeom>
          <a:noFill/>
        </p:spPr>
        <p:txBody>
          <a:bodyPr vert="eaVert" wrap="square" rtlCol="0">
            <a:spAutoFit/>
          </a:bodyPr>
          <a:lstStyle/>
          <a:p>
            <a:r>
              <a:rPr lang="ja-JP" altLang="en-US" sz="7200" dirty="0" smtClean="0">
                <a:solidFill>
                  <a:srgbClr val="9933FF"/>
                </a:solidFill>
              </a:rPr>
              <a:t>？</a:t>
            </a:r>
            <a:endParaRPr lang="ja-JP" altLang="en-US" sz="7200" dirty="0">
              <a:solidFill>
                <a:srgbClr val="9933FF"/>
              </a:solidFill>
            </a:endParaRPr>
          </a:p>
        </p:txBody>
      </p:sp>
      <p:sp>
        <p:nvSpPr>
          <p:cNvPr id="181" name="テキスト ボックス 180"/>
          <p:cNvSpPr txBox="1"/>
          <p:nvPr/>
        </p:nvSpPr>
        <p:spPr>
          <a:xfrm>
            <a:off x="84705" y="2851625"/>
            <a:ext cx="1292662" cy="757516"/>
          </a:xfrm>
          <a:prstGeom prst="rect">
            <a:avLst/>
          </a:prstGeom>
          <a:noFill/>
        </p:spPr>
        <p:txBody>
          <a:bodyPr vert="eaVert" wrap="square" rtlCol="0">
            <a:spAutoFit/>
          </a:bodyPr>
          <a:lstStyle/>
          <a:p>
            <a:r>
              <a:rPr lang="ja-JP" altLang="en-US" sz="7200" dirty="0" smtClean="0">
                <a:solidFill>
                  <a:srgbClr val="9933FF"/>
                </a:solidFill>
              </a:rPr>
              <a:t>？</a:t>
            </a:r>
            <a:endParaRPr lang="ja-JP" altLang="en-US" sz="7200" dirty="0">
              <a:solidFill>
                <a:srgbClr val="9933FF"/>
              </a:solidFill>
            </a:endParaRPr>
          </a:p>
        </p:txBody>
      </p:sp>
      <p:pic>
        <p:nvPicPr>
          <p:cNvPr id="61" name="Picture 2" descr="http://licenseonline.bbss.co.jp/use/img/5-1.gif"/>
          <p:cNvPicPr>
            <a:picLocks noChangeAspect="1" noChangeArrowheads="1"/>
          </p:cNvPicPr>
          <p:nvPr/>
        </p:nvPicPr>
        <p:blipFill>
          <a:blip r:embed="rId2">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8913234" flipH="1">
            <a:off x="6584620" y="3436363"/>
            <a:ext cx="1881326" cy="272616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ttp://licenseonline.bbss.co.jp/use/img/5-1.gif"/>
          <p:cNvPicPr>
            <a:picLocks noChangeAspect="1" noChangeArrowheads="1"/>
          </p:cNvPicPr>
          <p:nvPr/>
        </p:nvPicPr>
        <p:blipFill>
          <a:blip r:embed="rId2">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4297592">
            <a:off x="1654987" y="1980520"/>
            <a:ext cx="1758434" cy="267656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ttp://licenseonline.bbss.co.jp/use/img/5-1.gif"/>
          <p:cNvPicPr>
            <a:picLocks noChangeAspect="1" noChangeArrowheads="1"/>
          </p:cNvPicPr>
          <p:nvPr/>
        </p:nvPicPr>
        <p:blipFill>
          <a:blip r:embed="rId2">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7161173" flipH="1">
            <a:off x="6527571" y="1876708"/>
            <a:ext cx="1574619" cy="2863950"/>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p:cNvSpPr txBox="1"/>
          <p:nvPr/>
        </p:nvSpPr>
        <p:spPr>
          <a:xfrm>
            <a:off x="8493301" y="2864151"/>
            <a:ext cx="1292662" cy="757516"/>
          </a:xfrm>
          <a:prstGeom prst="rect">
            <a:avLst/>
          </a:prstGeom>
          <a:noFill/>
        </p:spPr>
        <p:txBody>
          <a:bodyPr vert="eaVert" wrap="square" rtlCol="0">
            <a:spAutoFit/>
          </a:bodyPr>
          <a:lstStyle/>
          <a:p>
            <a:r>
              <a:rPr lang="ja-JP" altLang="en-US" sz="7200" dirty="0" smtClean="0">
                <a:solidFill>
                  <a:srgbClr val="9933FF"/>
                </a:solidFill>
              </a:rPr>
              <a:t>？</a:t>
            </a:r>
            <a:endParaRPr lang="ja-JP" altLang="en-US" sz="7200" dirty="0">
              <a:solidFill>
                <a:srgbClr val="9933FF"/>
              </a:solidFill>
            </a:endParaRPr>
          </a:p>
        </p:txBody>
      </p:sp>
      <p:pic>
        <p:nvPicPr>
          <p:cNvPr id="65" name="Picture 2" descr="http://licenseonline.bbss.co.jp/use/img/5-1.gif"/>
          <p:cNvPicPr>
            <a:picLocks noChangeAspect="1" noChangeArrowheads="1"/>
          </p:cNvPicPr>
          <p:nvPr/>
        </p:nvPicPr>
        <p:blipFill>
          <a:blip r:embed="rId2">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2821476">
            <a:off x="1473798" y="3943801"/>
            <a:ext cx="1930767" cy="2767205"/>
          </a:xfrm>
          <a:prstGeom prst="rect">
            <a:avLst/>
          </a:prstGeom>
          <a:noFill/>
          <a:extLst>
            <a:ext uri="{909E8E84-426E-40DD-AFC4-6F175D3DCCD1}">
              <a14:hiddenFill xmlns:a14="http://schemas.microsoft.com/office/drawing/2010/main">
                <a:solidFill>
                  <a:srgbClr val="FFFFFF"/>
                </a:solidFill>
              </a14:hiddenFill>
            </a:ext>
          </a:extLst>
        </p:spPr>
      </p:pic>
      <p:sp>
        <p:nvSpPr>
          <p:cNvPr id="66" name="角丸四角形 65"/>
          <p:cNvSpPr/>
          <p:nvPr/>
        </p:nvSpPr>
        <p:spPr>
          <a:xfrm>
            <a:off x="8583792" y="905894"/>
            <a:ext cx="828000" cy="288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7" name="角丸四角形 66"/>
          <p:cNvSpPr/>
          <p:nvPr/>
        </p:nvSpPr>
        <p:spPr>
          <a:xfrm>
            <a:off x="4667175" y="1201331"/>
            <a:ext cx="1044000" cy="288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rPr>
              <a:t>technology</a:t>
            </a:r>
          </a:p>
        </p:txBody>
      </p:sp>
      <p:sp>
        <p:nvSpPr>
          <p:cNvPr id="68" name="角丸四角形 67"/>
          <p:cNvSpPr/>
          <p:nvPr/>
        </p:nvSpPr>
        <p:spPr>
          <a:xfrm>
            <a:off x="6103773" y="1467070"/>
            <a:ext cx="2480019" cy="288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ネットワーク・アプリケーション</a:t>
            </a:r>
            <a:endParaRPr lang="en-US" altLang="ja-JP" sz="1200" dirty="0">
              <a:solidFill>
                <a:prstClr val="black"/>
              </a:solidFill>
              <a:latin typeface="AR Pゴシック体S" pitchFamily="50" charset="-128"/>
              <a:ea typeface="AR Pゴシック体S" pitchFamily="50" charset="-128"/>
            </a:endParaRPr>
          </a:p>
        </p:txBody>
      </p:sp>
      <p:sp>
        <p:nvSpPr>
          <p:cNvPr id="69" name="角丸四角形 68"/>
          <p:cNvSpPr/>
          <p:nvPr/>
        </p:nvSpPr>
        <p:spPr>
          <a:xfrm>
            <a:off x="46594" y="79137"/>
            <a:ext cx="1733628" cy="288000"/>
          </a:xfrm>
          <a:prstGeom prst="roundRect">
            <a:avLst>
              <a:gd name="adj" fmla="val 0"/>
            </a:avLst>
          </a:prstGeom>
          <a:solidFill>
            <a:srgbClr val="9933FF"/>
          </a:solidFill>
          <a:ln/>
        </p:spPr>
        <p:style>
          <a:lnRef idx="0">
            <a:schemeClr val="accent6"/>
          </a:lnRef>
          <a:fillRef idx="3">
            <a:schemeClr val="accent6"/>
          </a:fillRef>
          <a:effectRef idx="3">
            <a:schemeClr val="accent6"/>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新事業のイメージ</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grpSp>
        <p:nvGrpSpPr>
          <p:cNvPr id="72" name="グループ化 71"/>
          <p:cNvGrpSpPr>
            <a:grpSpLocks noChangeAspect="1"/>
          </p:cNvGrpSpPr>
          <p:nvPr/>
        </p:nvGrpSpPr>
        <p:grpSpPr>
          <a:xfrm>
            <a:off x="4270834" y="4465915"/>
            <a:ext cx="479250" cy="505794"/>
            <a:chOff x="4374916" y="3439107"/>
            <a:chExt cx="1142295" cy="468000"/>
          </a:xfrm>
        </p:grpSpPr>
        <p:sp>
          <p:nvSpPr>
            <p:cNvPr id="73" name="角丸四角形 72"/>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74" name="正方形/長方形 66"/>
            <p:cNvSpPr>
              <a:spLocks noChangeArrowheads="1"/>
            </p:cNvSpPr>
            <p:nvPr/>
          </p:nvSpPr>
          <p:spPr bwMode="auto">
            <a:xfrm>
              <a:off x="4374916" y="3504256"/>
              <a:ext cx="1142295" cy="3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位置情報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75" name="グループ化 74"/>
          <p:cNvGrpSpPr>
            <a:grpSpLocks noChangeAspect="1"/>
          </p:cNvGrpSpPr>
          <p:nvPr/>
        </p:nvGrpSpPr>
        <p:grpSpPr>
          <a:xfrm>
            <a:off x="4061689" y="3401586"/>
            <a:ext cx="479250" cy="505795"/>
            <a:chOff x="4389749" y="3439107"/>
            <a:chExt cx="1142295" cy="468000"/>
          </a:xfrm>
        </p:grpSpPr>
        <p:sp>
          <p:nvSpPr>
            <p:cNvPr id="76" name="角丸四角形 75"/>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77" name="正方形/長方形 66"/>
            <p:cNvSpPr>
              <a:spLocks noChangeArrowheads="1"/>
            </p:cNvSpPr>
            <p:nvPr/>
          </p:nvSpPr>
          <p:spPr bwMode="auto">
            <a:xfrm>
              <a:off x="4389749" y="3522820"/>
              <a:ext cx="1142295" cy="22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映像</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78" name="グループ化 77"/>
          <p:cNvGrpSpPr>
            <a:grpSpLocks noChangeAspect="1"/>
          </p:cNvGrpSpPr>
          <p:nvPr/>
        </p:nvGrpSpPr>
        <p:grpSpPr>
          <a:xfrm>
            <a:off x="4723795" y="4539687"/>
            <a:ext cx="530591" cy="505795"/>
            <a:chOff x="4358034" y="3439107"/>
            <a:chExt cx="1264668" cy="468000"/>
          </a:xfrm>
        </p:grpSpPr>
        <p:sp>
          <p:nvSpPr>
            <p:cNvPr id="79" name="角丸四角形 78"/>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80" name="正方形/長方形 66"/>
            <p:cNvSpPr>
              <a:spLocks noChangeArrowheads="1"/>
            </p:cNvSpPr>
            <p:nvPr/>
          </p:nvSpPr>
          <p:spPr bwMode="auto">
            <a:xfrm>
              <a:off x="4358034" y="3485073"/>
              <a:ext cx="1264668"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身体</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81" name="グループ化 80"/>
          <p:cNvGrpSpPr>
            <a:grpSpLocks noChangeAspect="1"/>
          </p:cNvGrpSpPr>
          <p:nvPr/>
        </p:nvGrpSpPr>
        <p:grpSpPr>
          <a:xfrm>
            <a:off x="5222187" y="4465940"/>
            <a:ext cx="484913" cy="505795"/>
            <a:chOff x="4420694" y="3439107"/>
            <a:chExt cx="1155793" cy="468000"/>
          </a:xfrm>
        </p:grpSpPr>
        <p:sp>
          <p:nvSpPr>
            <p:cNvPr id="82" name="角丸四角形 81"/>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83" name="正方形/長方形 66"/>
            <p:cNvSpPr>
              <a:spLocks noChangeArrowheads="1"/>
            </p:cNvSpPr>
            <p:nvPr/>
          </p:nvSpPr>
          <p:spPr bwMode="auto">
            <a:xfrm>
              <a:off x="4434192" y="3497518"/>
              <a:ext cx="1142295"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医療</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84" name="グループ化 83"/>
          <p:cNvGrpSpPr>
            <a:grpSpLocks noChangeAspect="1"/>
          </p:cNvGrpSpPr>
          <p:nvPr/>
        </p:nvGrpSpPr>
        <p:grpSpPr>
          <a:xfrm>
            <a:off x="3859699" y="4109507"/>
            <a:ext cx="801631" cy="429611"/>
            <a:chOff x="4027122" y="3446869"/>
            <a:chExt cx="1910692" cy="397509"/>
          </a:xfrm>
        </p:grpSpPr>
        <p:sp>
          <p:nvSpPr>
            <p:cNvPr id="85" name="角丸四角形 84"/>
            <p:cNvSpPr/>
            <p:nvPr/>
          </p:nvSpPr>
          <p:spPr>
            <a:xfrm>
              <a:off x="4420694" y="3446869"/>
              <a:ext cx="1080000" cy="3975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86" name="正方形/長方形 66"/>
            <p:cNvSpPr>
              <a:spLocks noChangeArrowheads="1"/>
            </p:cNvSpPr>
            <p:nvPr/>
          </p:nvSpPr>
          <p:spPr bwMode="auto">
            <a:xfrm>
              <a:off x="4027122" y="3447174"/>
              <a:ext cx="1910692"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マシン</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87" name="グループ化 86"/>
          <p:cNvGrpSpPr>
            <a:grpSpLocks noChangeAspect="1"/>
          </p:cNvGrpSpPr>
          <p:nvPr/>
        </p:nvGrpSpPr>
        <p:grpSpPr>
          <a:xfrm>
            <a:off x="5323614" y="4123189"/>
            <a:ext cx="777185" cy="416475"/>
            <a:chOff x="4034481" y="3438539"/>
            <a:chExt cx="1852425" cy="385354"/>
          </a:xfrm>
        </p:grpSpPr>
        <p:sp>
          <p:nvSpPr>
            <p:cNvPr id="88" name="角丸四角形 87"/>
            <p:cNvSpPr/>
            <p:nvPr/>
          </p:nvSpPr>
          <p:spPr>
            <a:xfrm>
              <a:off x="4420695" y="3439107"/>
              <a:ext cx="1080000" cy="38478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90" name="正方形/長方形 66"/>
            <p:cNvSpPr>
              <a:spLocks noChangeArrowheads="1"/>
            </p:cNvSpPr>
            <p:nvPr/>
          </p:nvSpPr>
          <p:spPr bwMode="auto">
            <a:xfrm>
              <a:off x="4034481" y="3438539"/>
              <a:ext cx="1852425"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公共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91" name="グループ化 90"/>
          <p:cNvGrpSpPr>
            <a:grpSpLocks noChangeAspect="1"/>
          </p:cNvGrpSpPr>
          <p:nvPr/>
        </p:nvGrpSpPr>
        <p:grpSpPr>
          <a:xfrm>
            <a:off x="4810806" y="3120289"/>
            <a:ext cx="777185" cy="483268"/>
            <a:chOff x="4140793" y="3439107"/>
            <a:chExt cx="1852425" cy="468000"/>
          </a:xfrm>
        </p:grpSpPr>
        <p:sp>
          <p:nvSpPr>
            <p:cNvPr id="93" name="角丸四角形 92"/>
            <p:cNvSpPr/>
            <p:nvPr/>
          </p:nvSpPr>
          <p:spPr>
            <a:xfrm>
              <a:off x="4500429"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94" name="正方形/長方形 66"/>
            <p:cNvSpPr>
              <a:spLocks noChangeArrowheads="1"/>
            </p:cNvSpPr>
            <p:nvPr/>
          </p:nvSpPr>
          <p:spPr bwMode="auto">
            <a:xfrm>
              <a:off x="4140793" y="3459174"/>
              <a:ext cx="1852425" cy="38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交通</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95" name="角丸四角形 94"/>
          <p:cNvSpPr/>
          <p:nvPr/>
        </p:nvSpPr>
        <p:spPr>
          <a:xfrm>
            <a:off x="4566197" y="4143661"/>
            <a:ext cx="864000" cy="396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パーソナル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6" name="角丸四角形 95"/>
          <p:cNvSpPr/>
          <p:nvPr/>
        </p:nvSpPr>
        <p:spPr>
          <a:xfrm>
            <a:off x="5778617" y="3105860"/>
            <a:ext cx="720000"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050" dirty="0" smtClean="0">
                <a:solidFill>
                  <a:prstClr val="black"/>
                </a:solidFill>
                <a:latin typeface="HGP創英角ｺﾞｼｯｸUB" panose="020B0900000000000000" pitchFamily="50" charset="-128"/>
                <a:ea typeface="HGP創英角ｺﾞｼｯｸUB" panose="020B0900000000000000" pitchFamily="50" charset="-128"/>
              </a:rPr>
              <a:t>多言語翻訳</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5158983" y="2591041"/>
            <a:ext cx="756000" cy="396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音声認識</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・合成</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1" name="角丸四角形 100"/>
          <p:cNvSpPr/>
          <p:nvPr/>
        </p:nvSpPr>
        <p:spPr>
          <a:xfrm>
            <a:off x="3467621" y="3044909"/>
            <a:ext cx="720000" cy="396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モバイル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（Ｍ２Ｍ）</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5" name="角丸四角形 104"/>
          <p:cNvSpPr/>
          <p:nvPr/>
        </p:nvSpPr>
        <p:spPr>
          <a:xfrm>
            <a:off x="2278887" y="2938236"/>
            <a:ext cx="756000"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３Ｄプリンタ</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6" name="角丸四角形 105"/>
          <p:cNvSpPr/>
          <p:nvPr/>
        </p:nvSpPr>
        <p:spPr>
          <a:xfrm>
            <a:off x="4050428" y="2629646"/>
            <a:ext cx="684000" cy="308872"/>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ＩｏＴ</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7" name="角丸四角形 106"/>
          <p:cNvSpPr/>
          <p:nvPr/>
        </p:nvSpPr>
        <p:spPr>
          <a:xfrm>
            <a:off x="7121630" y="3305683"/>
            <a:ext cx="720000"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介護</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8" name="角丸四角形 107"/>
          <p:cNvSpPr/>
          <p:nvPr/>
        </p:nvSpPr>
        <p:spPr>
          <a:xfrm>
            <a:off x="3557614" y="4899737"/>
            <a:ext cx="756000"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４Ｋ・８Ｋ</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9" name="角丸四角形 108"/>
          <p:cNvSpPr/>
          <p:nvPr/>
        </p:nvSpPr>
        <p:spPr>
          <a:xfrm>
            <a:off x="1704818" y="4169717"/>
            <a:ext cx="1105772" cy="396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コンテンツ</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プラットフォーム</a:t>
            </a:r>
            <a:endParaRPr lang="en-US" altLang="ja-JP" sz="1100" dirty="0">
              <a:solidFill>
                <a:prstClr val="black"/>
              </a:solidFill>
              <a:latin typeface="AR Pゴシック体S" pitchFamily="50" charset="-128"/>
              <a:ea typeface="AR Pゴシック体S" pitchFamily="50" charset="-128"/>
            </a:endParaRPr>
          </a:p>
        </p:txBody>
      </p:sp>
      <p:sp>
        <p:nvSpPr>
          <p:cNvPr id="110" name="角丸四角形 109"/>
          <p:cNvSpPr/>
          <p:nvPr/>
        </p:nvSpPr>
        <p:spPr>
          <a:xfrm>
            <a:off x="3107500" y="3614203"/>
            <a:ext cx="756000" cy="404027"/>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ウェアラブル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11" name="角丸四角形 110"/>
          <p:cNvSpPr/>
          <p:nvPr/>
        </p:nvSpPr>
        <p:spPr>
          <a:xfrm>
            <a:off x="6051318" y="3691942"/>
            <a:ext cx="680635"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ＩＴＳ</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12" name="グループ化 111"/>
          <p:cNvGrpSpPr>
            <a:grpSpLocks noChangeAspect="1"/>
          </p:cNvGrpSpPr>
          <p:nvPr/>
        </p:nvGrpSpPr>
        <p:grpSpPr>
          <a:xfrm>
            <a:off x="5199286" y="3387535"/>
            <a:ext cx="777185" cy="505795"/>
            <a:chOff x="4034481" y="3439107"/>
            <a:chExt cx="1852425" cy="468000"/>
          </a:xfrm>
        </p:grpSpPr>
        <p:sp>
          <p:nvSpPr>
            <p:cNvPr id="113" name="角丸四角形 112"/>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14" name="正方形/長方形 66"/>
            <p:cNvSpPr>
              <a:spLocks noChangeArrowheads="1"/>
            </p:cNvSpPr>
            <p:nvPr/>
          </p:nvSpPr>
          <p:spPr bwMode="auto">
            <a:xfrm>
              <a:off x="4034481" y="3541791"/>
              <a:ext cx="1852425" cy="22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コンテンツ</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131" name="角丸四角形 130"/>
          <p:cNvSpPr/>
          <p:nvPr/>
        </p:nvSpPr>
        <p:spPr>
          <a:xfrm>
            <a:off x="5035743" y="3738541"/>
            <a:ext cx="864000" cy="396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オープン</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34" name="グループ化 133"/>
          <p:cNvGrpSpPr>
            <a:grpSpLocks noChangeAspect="1"/>
          </p:cNvGrpSpPr>
          <p:nvPr/>
        </p:nvGrpSpPr>
        <p:grpSpPr>
          <a:xfrm>
            <a:off x="4270819" y="3104761"/>
            <a:ext cx="854418" cy="553997"/>
            <a:chOff x="3966553" y="3437594"/>
            <a:chExt cx="2036510" cy="521454"/>
          </a:xfrm>
        </p:grpSpPr>
        <p:sp>
          <p:nvSpPr>
            <p:cNvPr id="135" name="角丸四角形 134"/>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38" name="正方形/長方形 66"/>
            <p:cNvSpPr>
              <a:spLocks noChangeArrowheads="1"/>
            </p:cNvSpPr>
            <p:nvPr/>
          </p:nvSpPr>
          <p:spPr bwMode="auto">
            <a:xfrm>
              <a:off x="3966553" y="3437594"/>
              <a:ext cx="2036510" cy="52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　ｵﾘﾝﾋﾟｯｸ・</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ﾊﾟﾗﾘﾝﾋﾟｯｸ</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データ</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148" name="角丸四角形 147"/>
          <p:cNvSpPr/>
          <p:nvPr/>
        </p:nvSpPr>
        <p:spPr>
          <a:xfrm>
            <a:off x="4003702" y="3738541"/>
            <a:ext cx="864000" cy="396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ビッグ</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1" name="角丸四角形 150"/>
          <p:cNvSpPr/>
          <p:nvPr/>
        </p:nvSpPr>
        <p:spPr>
          <a:xfrm>
            <a:off x="6364772" y="5357868"/>
            <a:ext cx="828000" cy="306583"/>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050" dirty="0">
                <a:solidFill>
                  <a:prstClr val="black"/>
                </a:solidFill>
                <a:latin typeface="HGP創英角ｺﾞｼｯｸUB" panose="020B0900000000000000" pitchFamily="50" charset="-128"/>
                <a:ea typeface="HGP創英角ｺﾞｼｯｸUB" panose="020B0900000000000000" pitchFamily="50" charset="-128"/>
              </a:rPr>
              <a:t>セキュリティ</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7" name="角丸四角形 156"/>
          <p:cNvSpPr/>
          <p:nvPr/>
        </p:nvSpPr>
        <p:spPr>
          <a:xfrm>
            <a:off x="6879383" y="2872844"/>
            <a:ext cx="638727"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手話</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9" name="角丸四角形 158"/>
          <p:cNvSpPr/>
          <p:nvPr/>
        </p:nvSpPr>
        <p:spPr>
          <a:xfrm>
            <a:off x="7285565" y="4114964"/>
            <a:ext cx="755501" cy="3504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050" dirty="0" smtClean="0">
                <a:solidFill>
                  <a:prstClr val="black"/>
                </a:solidFill>
                <a:latin typeface="HGP創英角ｺﾞｼｯｸUB" panose="020B0900000000000000" pitchFamily="50" charset="-128"/>
                <a:ea typeface="HGP創英角ｺﾞｼｯｸUB" panose="020B0900000000000000" pitchFamily="50" charset="-128"/>
              </a:rPr>
              <a:t>観光</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0" name="角丸四角形 159"/>
          <p:cNvSpPr/>
          <p:nvPr/>
        </p:nvSpPr>
        <p:spPr>
          <a:xfrm>
            <a:off x="1987759" y="3521777"/>
            <a:ext cx="919716"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スマート工場</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1" name="角丸四角形 160"/>
          <p:cNvSpPr/>
          <p:nvPr/>
        </p:nvSpPr>
        <p:spPr>
          <a:xfrm>
            <a:off x="3222854" y="4358265"/>
            <a:ext cx="680635" cy="347746"/>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ソーシャル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2" name="角丸四角形 161"/>
          <p:cNvSpPr/>
          <p:nvPr/>
        </p:nvSpPr>
        <p:spPr>
          <a:xfrm>
            <a:off x="3143500" y="5514581"/>
            <a:ext cx="720000" cy="251886"/>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クラウド</a:t>
            </a:r>
            <a:endParaRPr lang="en-US" altLang="ja-JP" sz="1100" dirty="0">
              <a:solidFill>
                <a:prstClr val="black"/>
              </a:solidFill>
              <a:latin typeface="AR Pゴシック体S" pitchFamily="50" charset="-128"/>
              <a:ea typeface="AR Pゴシック体S" pitchFamily="50" charset="-128"/>
            </a:endParaRPr>
          </a:p>
        </p:txBody>
      </p:sp>
      <p:sp>
        <p:nvSpPr>
          <p:cNvPr id="163" name="角丸四角形 162"/>
          <p:cNvSpPr/>
          <p:nvPr/>
        </p:nvSpPr>
        <p:spPr>
          <a:xfrm>
            <a:off x="7150708" y="3755772"/>
            <a:ext cx="1025217" cy="293633"/>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ナビゲーション</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4" name="角丸四角形 163"/>
          <p:cNvSpPr/>
          <p:nvPr/>
        </p:nvSpPr>
        <p:spPr>
          <a:xfrm>
            <a:off x="2196296" y="4720865"/>
            <a:ext cx="857029" cy="336478"/>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教育・医療</a:t>
            </a:r>
            <a:endParaRPr lang="en-US" altLang="ja-JP"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5" name="角丸四角形 164"/>
          <p:cNvSpPr/>
          <p:nvPr/>
        </p:nvSpPr>
        <p:spPr>
          <a:xfrm>
            <a:off x="5960718" y="4429420"/>
            <a:ext cx="684000"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測位技術</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6" name="角丸四角形 165"/>
          <p:cNvSpPr/>
          <p:nvPr/>
        </p:nvSpPr>
        <p:spPr>
          <a:xfrm>
            <a:off x="7034084" y="4534073"/>
            <a:ext cx="720000"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エネルギー</a:t>
            </a:r>
            <a:endParaRPr lang="en-US" altLang="ja-JP" sz="1100" dirty="0">
              <a:solidFill>
                <a:prstClr val="black"/>
              </a:solidFill>
              <a:latin typeface="AR Pゴシック体S" pitchFamily="50" charset="-128"/>
              <a:ea typeface="AR Pゴシック体S" pitchFamily="50" charset="-128"/>
            </a:endParaRPr>
          </a:p>
        </p:txBody>
      </p:sp>
      <p:sp>
        <p:nvSpPr>
          <p:cNvPr id="167" name="角丸四角形 166"/>
          <p:cNvSpPr/>
          <p:nvPr/>
        </p:nvSpPr>
        <p:spPr>
          <a:xfrm>
            <a:off x="6799206" y="4955003"/>
            <a:ext cx="864096"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050" dirty="0" smtClean="0">
                <a:solidFill>
                  <a:prstClr val="black"/>
                </a:solidFill>
                <a:latin typeface="HGP創英角ｺﾞｼｯｸUB" panose="020B0900000000000000" pitchFamily="50" charset="-128"/>
                <a:ea typeface="HGP創英角ｺﾞｼｯｸUB" panose="020B0900000000000000" pitchFamily="50" charset="-128"/>
              </a:rPr>
              <a:t>決済・認証</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8" name="角丸四角形 167"/>
          <p:cNvSpPr/>
          <p:nvPr/>
        </p:nvSpPr>
        <p:spPr>
          <a:xfrm>
            <a:off x="5458002" y="5063700"/>
            <a:ext cx="680635"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ＳＤＮ</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9" name="角丸四角形 168"/>
          <p:cNvSpPr/>
          <p:nvPr/>
        </p:nvSpPr>
        <p:spPr>
          <a:xfrm>
            <a:off x="2590675" y="5176309"/>
            <a:ext cx="619536" cy="296336"/>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防災</a:t>
            </a:r>
            <a:endParaRPr lang="en-US" altLang="ja-JP"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70" name="角丸四角形 169"/>
          <p:cNvSpPr/>
          <p:nvPr/>
        </p:nvSpPr>
        <p:spPr>
          <a:xfrm>
            <a:off x="4518733" y="5220306"/>
            <a:ext cx="755879"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Ｗｉ－Ｆｉ</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72" name="テキスト ボックス 171"/>
          <p:cNvSpPr txBox="1"/>
          <p:nvPr/>
        </p:nvSpPr>
        <p:spPr>
          <a:xfrm>
            <a:off x="8804066" y="1988276"/>
            <a:ext cx="861774" cy="564321"/>
          </a:xfrm>
          <a:prstGeom prst="rect">
            <a:avLst/>
          </a:prstGeom>
          <a:noFill/>
        </p:spPr>
        <p:txBody>
          <a:bodyPr vert="eaVert" wrap="square" rtlCol="0">
            <a:spAutoFit/>
          </a:bodyPr>
          <a:lstStyle/>
          <a:p>
            <a:r>
              <a:rPr lang="ja-JP" altLang="en-US" sz="4400" b="1" dirty="0" smtClean="0">
                <a:solidFill>
                  <a:srgbClr val="9933FF"/>
                </a:solidFill>
              </a:rPr>
              <a:t>？</a:t>
            </a:r>
            <a:endParaRPr lang="ja-JP" altLang="en-US" sz="4400" b="1" dirty="0">
              <a:solidFill>
                <a:srgbClr val="9933FF"/>
              </a:solidFill>
            </a:endParaRPr>
          </a:p>
        </p:txBody>
      </p:sp>
      <p:sp>
        <p:nvSpPr>
          <p:cNvPr id="173" name="角丸四角形 172"/>
          <p:cNvSpPr/>
          <p:nvPr/>
        </p:nvSpPr>
        <p:spPr>
          <a:xfrm>
            <a:off x="4566197" y="2157331"/>
            <a:ext cx="3869619"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ネットワーク・アプリケーション</a:t>
            </a:r>
            <a:endParaRPr lang="en-US" altLang="ja-JP" sz="1600" dirty="0">
              <a:solidFill>
                <a:prstClr val="black"/>
              </a:solidFill>
              <a:latin typeface="AR Pゴシック体S" pitchFamily="50" charset="-128"/>
              <a:ea typeface="AR Pゴシック体S" pitchFamily="50" charset="-128"/>
            </a:endParaRPr>
          </a:p>
        </p:txBody>
      </p:sp>
      <p:sp>
        <p:nvSpPr>
          <p:cNvPr id="174" name="角丸四角形 173"/>
          <p:cNvSpPr/>
          <p:nvPr/>
        </p:nvSpPr>
        <p:spPr>
          <a:xfrm>
            <a:off x="2376295" y="2153519"/>
            <a:ext cx="1620000"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rPr>
              <a:t>technology</a:t>
            </a:r>
          </a:p>
        </p:txBody>
      </p:sp>
      <p:sp>
        <p:nvSpPr>
          <p:cNvPr id="175" name="角丸四角形 174"/>
          <p:cNvSpPr/>
          <p:nvPr/>
        </p:nvSpPr>
        <p:spPr>
          <a:xfrm>
            <a:off x="206353" y="2144640"/>
            <a:ext cx="1620000" cy="360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8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76" name="乗算記号 175"/>
          <p:cNvSpPr>
            <a:spLocks noChangeAspect="1"/>
          </p:cNvSpPr>
          <p:nvPr/>
        </p:nvSpPr>
        <p:spPr>
          <a:xfrm>
            <a:off x="3987970" y="2054738"/>
            <a:ext cx="556416" cy="558179"/>
          </a:xfrm>
          <a:prstGeom prst="mathMultiply">
            <a:avLst>
              <a:gd name="adj1" fmla="val 11877"/>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ja-JP" altLang="en-US" sz="1200">
              <a:solidFill>
                <a:prstClr val="white"/>
              </a:solidFill>
            </a:endParaRPr>
          </a:p>
        </p:txBody>
      </p:sp>
      <p:sp>
        <p:nvSpPr>
          <p:cNvPr id="177" name="乗算記号 176"/>
          <p:cNvSpPr>
            <a:spLocks noChangeAspect="1"/>
          </p:cNvSpPr>
          <p:nvPr/>
        </p:nvSpPr>
        <p:spPr>
          <a:xfrm>
            <a:off x="1805329" y="2046892"/>
            <a:ext cx="556416" cy="558179"/>
          </a:xfrm>
          <a:prstGeom prst="mathMultiply">
            <a:avLst>
              <a:gd name="adj1" fmla="val 11877"/>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endParaRPr lang="ja-JP" altLang="en-US" sz="1200">
              <a:solidFill>
                <a:prstClr val="white"/>
              </a:solidFill>
            </a:endParaRPr>
          </a:p>
        </p:txBody>
      </p:sp>
      <p:sp>
        <p:nvSpPr>
          <p:cNvPr id="6" name="等号 5"/>
          <p:cNvSpPr/>
          <p:nvPr/>
        </p:nvSpPr>
        <p:spPr>
          <a:xfrm>
            <a:off x="8524731" y="2048606"/>
            <a:ext cx="439017" cy="545399"/>
          </a:xfrm>
          <a:prstGeom prst="mathEqual">
            <a:avLst/>
          </a:prstGeom>
          <a:ln/>
        </p:spPr>
        <p:style>
          <a:lnRef idx="0">
            <a:schemeClr val="accent6"/>
          </a:lnRef>
          <a:fillRef idx="3">
            <a:schemeClr val="accent6"/>
          </a:fillRef>
          <a:effectRef idx="3">
            <a:schemeClr val="accent6"/>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171" name="下矢印 170"/>
          <p:cNvSpPr/>
          <p:nvPr/>
        </p:nvSpPr>
        <p:spPr>
          <a:xfrm rot="16200000">
            <a:off x="405194" y="6084395"/>
            <a:ext cx="615759" cy="810679"/>
          </a:xfrm>
          <a:prstGeom prst="downArrow">
            <a:avLst/>
          </a:prstGeom>
          <a:solidFill>
            <a:srgbClr val="9933FF"/>
          </a:solidFill>
          <a:ln>
            <a:solidFill>
              <a:srgbClr val="9933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8" name="コンテンツ プレースホルダー 2"/>
          <p:cNvSpPr txBox="1">
            <a:spLocks/>
          </p:cNvSpPr>
          <p:nvPr/>
        </p:nvSpPr>
        <p:spPr>
          <a:xfrm>
            <a:off x="1171823" y="6175981"/>
            <a:ext cx="8511861" cy="615553"/>
          </a:xfrm>
          <a:prstGeom prst="rect">
            <a:avLst/>
          </a:prstGeom>
          <a:ln>
            <a:solidFill>
              <a:srgbClr val="9933FF"/>
            </a:solidFill>
          </a:ln>
        </p:spPr>
        <p:style>
          <a:lnRef idx="2">
            <a:schemeClr val="accent4"/>
          </a:lnRef>
          <a:fillRef idx="1">
            <a:schemeClr val="lt1"/>
          </a:fillRef>
          <a:effectRef idx="0">
            <a:schemeClr val="accent4"/>
          </a:effectRef>
          <a:fontRef idx="minor">
            <a:schemeClr val="dk1"/>
          </a:fontRef>
        </p:style>
        <p:txBody>
          <a:bodyPr vert="horz" wrap="square" lIns="91404" tIns="0" rIns="91404" bIns="0" rtlCol="0" anchor="ctr" anchorCtr="0">
            <a:spAutoFit/>
          </a:bodyPr>
          <a:lstStyle>
            <a:lvl1pPr marL="342900" indent="-342900" algn="l" defTabSz="914400" rtl="0" eaLnBrk="1" latinLnBrk="0" hangingPunct="1">
              <a:spcBef>
                <a:spcPct val="20000"/>
              </a:spcBef>
              <a:buClr>
                <a:schemeClr val="accent6">
                  <a:lumMod val="75000"/>
                </a:schemeClr>
              </a:buClr>
              <a:buSzPct val="100000"/>
              <a:buFont typeface="HGPｺﾞｼｯｸE" pitchFamily="50" charset="-128"/>
              <a:buChar char="●"/>
              <a:defRPr kumimoji="1" sz="1600" kern="1200">
                <a:solidFill>
                  <a:schemeClr val="tx1"/>
                </a:solidFill>
                <a:latin typeface="HGPｺﾞｼｯｸE" pitchFamily="50" charset="-128"/>
                <a:ea typeface="HGPｺﾞｼｯｸE" pitchFamily="50" charset="-128"/>
                <a:cs typeface="+mn-cs"/>
              </a:defRPr>
            </a:lvl1pPr>
            <a:lvl2pPr marL="742950" indent="-28575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2pPr>
            <a:lvl3pPr marL="1143000" indent="-22860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3pPr>
            <a:lvl4pPr marL="1600200" indent="-22860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4pPr>
            <a:lvl5pPr marL="2057400" indent="-228600" algn="l" defTabSz="914400" rtl="0" eaLnBrk="1" latinLnBrk="0" hangingPunct="1">
              <a:spcBef>
                <a:spcPct val="20000"/>
              </a:spcBef>
              <a:buFont typeface="Arial" pitchFamily="34" charset="0"/>
              <a:buChar char="»"/>
              <a:defRPr kumimoji="1" sz="1600" kern="1200">
                <a:solidFill>
                  <a:schemeClr val="tx1"/>
                </a:solidFill>
                <a:latin typeface="HGPｺﾞｼｯｸE" pitchFamily="50" charset="-128"/>
                <a:ea typeface="HGPｺﾞｼｯｸE"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ts val="0"/>
              </a:spcBef>
              <a:buClr>
                <a:srgbClr val="F79646">
                  <a:lumMod val="75000"/>
                </a:srgbClr>
              </a:buClr>
              <a:buNone/>
            </a:pPr>
            <a:r>
              <a:rPr lang="ja-JP" altLang="en-US" sz="2000" b="1" dirty="0" smtClean="0">
                <a:solidFill>
                  <a:prstClr val="black"/>
                </a:solidFill>
                <a:latin typeface="HGP創英角ｺﾞｼｯｸUB" pitchFamily="50" charset="-128"/>
                <a:ea typeface="HGP創英角ｺﾞｼｯｸUB" pitchFamily="50" charset="-128"/>
              </a:rPr>
              <a:t>「</a:t>
            </a:r>
            <a:r>
              <a:rPr lang="ja-JP" altLang="en-US" sz="2000" b="1" dirty="0">
                <a:solidFill>
                  <a:prstClr val="black"/>
                </a:solidFill>
                <a:latin typeface="HGP創英角ｺﾞｼｯｸUB" pitchFamily="50" charset="-128"/>
                <a:ea typeface="HGP創英角ｺﾞｼｯｸUB" pitchFamily="50" charset="-128"/>
              </a:rPr>
              <a:t>オープンデータ・ビッグデータ」、「新技術」と「ネットワーク・アプリケーション」の掛け合いに</a:t>
            </a:r>
            <a:r>
              <a:rPr lang="ja-JP" altLang="en-US" sz="2000" b="1" dirty="0" smtClean="0">
                <a:solidFill>
                  <a:prstClr val="black"/>
                </a:solidFill>
                <a:latin typeface="HGP創英角ｺﾞｼｯｸUB" pitchFamily="50" charset="-128"/>
                <a:ea typeface="HGP創英角ｺﾞｼｯｸUB" pitchFamily="50" charset="-128"/>
              </a:rPr>
              <a:t>より、</a:t>
            </a:r>
            <a:r>
              <a:rPr lang="ja-JP" altLang="en-US" sz="2000" b="1" dirty="0">
                <a:solidFill>
                  <a:prstClr val="black"/>
                </a:solidFill>
                <a:latin typeface="HGP創英角ｺﾞｼｯｸUB" pitchFamily="50" charset="-128"/>
                <a:ea typeface="HGP創英角ｺﾞｼｯｸUB" pitchFamily="50" charset="-128"/>
              </a:rPr>
              <a:t>さら</a:t>
            </a:r>
            <a:r>
              <a:rPr lang="ja-JP" altLang="en-US" sz="2000" b="1" dirty="0" smtClean="0">
                <a:solidFill>
                  <a:prstClr val="black"/>
                </a:solidFill>
                <a:latin typeface="HGP創英角ｺﾞｼｯｸUB" pitchFamily="50" charset="-128"/>
                <a:ea typeface="HGP創英角ｺﾞｼｯｸUB" pitchFamily="50" charset="-128"/>
              </a:rPr>
              <a:t>なる新事業・新サービスが</a:t>
            </a:r>
            <a:r>
              <a:rPr lang="ja-JP" altLang="en-US" sz="2000" b="1" dirty="0">
                <a:solidFill>
                  <a:prstClr val="black"/>
                </a:solidFill>
                <a:latin typeface="HGP創英角ｺﾞｼｯｸUB" pitchFamily="50" charset="-128"/>
                <a:ea typeface="HGP創英角ｺﾞｼｯｸUB" pitchFamily="50" charset="-128"/>
              </a:rPr>
              <a:t>生まれるのではないか</a:t>
            </a:r>
          </a:p>
        </p:txBody>
      </p:sp>
      <p:sp>
        <p:nvSpPr>
          <p:cNvPr id="5" name="テキスト ボックス 4"/>
          <p:cNvSpPr txBox="1"/>
          <p:nvPr/>
        </p:nvSpPr>
        <p:spPr>
          <a:xfrm>
            <a:off x="4061689" y="5721236"/>
            <a:ext cx="1823739" cy="430887"/>
          </a:xfrm>
          <a:prstGeom prst="rect">
            <a:avLst/>
          </a:prstGeom>
          <a:noFill/>
        </p:spPr>
        <p:txBody>
          <a:bodyPr wrap="square" rtlCol="0">
            <a:spAutoFit/>
          </a:bodyPr>
          <a:lstStyle/>
          <a:p>
            <a:pPr algn="ctr"/>
            <a:r>
              <a:rPr kumimoji="1" lang="ja-JP" altLang="en-US" sz="1100" b="1" dirty="0" smtClean="0">
                <a:solidFill>
                  <a:schemeClr val="bg1"/>
                </a:solidFill>
                <a:latin typeface="HGP創英角ｺﾞｼｯｸUB" panose="020B0900000000000000" pitchFamily="50" charset="-128"/>
                <a:ea typeface="HGP創英角ｺﾞｼｯｸUB" panose="020B0900000000000000" pitchFamily="50" charset="-128"/>
              </a:rPr>
              <a:t>有線・無線の</a:t>
            </a:r>
            <a:endParaRPr kumimoji="1" lang="en-US" altLang="ja-JP" sz="1100" b="1" dirty="0" smtClean="0">
              <a:solidFill>
                <a:schemeClr val="bg1"/>
              </a:solidFill>
              <a:latin typeface="HGP創英角ｺﾞｼｯｸUB" panose="020B0900000000000000" pitchFamily="50" charset="-128"/>
              <a:ea typeface="HGP創英角ｺﾞｼｯｸUB" panose="020B0900000000000000" pitchFamily="50" charset="-128"/>
            </a:endParaRPr>
          </a:p>
          <a:p>
            <a:pPr algn="ctr"/>
            <a:r>
              <a:rPr kumimoji="1" lang="ja-JP" altLang="en-US" sz="1100" b="1" dirty="0" smtClean="0">
                <a:solidFill>
                  <a:schemeClr val="bg1"/>
                </a:solidFill>
                <a:latin typeface="HGP創英角ｺﾞｼｯｸUB" panose="020B0900000000000000" pitchFamily="50" charset="-128"/>
                <a:ea typeface="HGP創英角ｺﾞｼｯｸUB" panose="020B0900000000000000" pitchFamily="50" charset="-128"/>
              </a:rPr>
              <a:t>通信・放送インフラ</a:t>
            </a:r>
            <a:endParaRPr kumimoji="1" lang="ja-JP" altLang="en-US" sz="1100" b="1" dirty="0">
              <a:solidFill>
                <a:schemeClr val="bg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42792010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52" y="2327911"/>
            <a:ext cx="9906000" cy="1968565"/>
          </a:xfrm>
          <a:prstGeom prst="rect">
            <a:avLst/>
          </a:prstGeom>
          <a:noFill/>
        </p:spPr>
        <p:txBody>
          <a:bodyPr wrap="square" tIns="0" bIns="0" rtlCol="0" anchor="ctr" anchorCtr="0">
            <a:noAutofit/>
          </a:bodyPr>
          <a:lstStyle/>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新事業</a:t>
            </a:r>
            <a:r>
              <a:rPr lang="ja-JP" altLang="en-US" sz="4400" b="1" dirty="0">
                <a:solidFill>
                  <a:prstClr val="black"/>
                </a:solidFill>
                <a:latin typeface="HGP創英角ｺﾞｼｯｸUB" pitchFamily="50" charset="-128"/>
                <a:ea typeface="HGP創英角ｺﾞｼｯｸUB" pitchFamily="50" charset="-128"/>
              </a:rPr>
              <a:t>・新サービス創出のため</a:t>
            </a:r>
            <a:r>
              <a:rPr lang="ja-JP" altLang="en-US" sz="4400" b="1" dirty="0" smtClean="0">
                <a:solidFill>
                  <a:prstClr val="black"/>
                </a:solidFill>
                <a:latin typeface="HGP創英角ｺﾞｼｯｸUB" pitchFamily="50" charset="-128"/>
                <a:ea typeface="HGP創英角ｺﾞｼｯｸUB" pitchFamily="50" charset="-128"/>
              </a:rPr>
              <a:t>に</a:t>
            </a:r>
            <a:endParaRPr lang="en-US" altLang="ja-JP" sz="4400" b="1" dirty="0" smtClean="0">
              <a:solidFill>
                <a:prstClr val="black"/>
              </a:solidFill>
              <a:latin typeface="HGP創英角ｺﾞｼｯｸUB" pitchFamily="50" charset="-128"/>
              <a:ea typeface="HGP創英角ｺﾞｼｯｸUB" pitchFamily="50" charset="-128"/>
            </a:endParaRPr>
          </a:p>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何</a:t>
            </a:r>
            <a:r>
              <a:rPr lang="ja-JP" altLang="en-US" sz="4400" b="1" dirty="0">
                <a:solidFill>
                  <a:prstClr val="black"/>
                </a:solidFill>
                <a:latin typeface="HGP創英角ｺﾞｼｯｸUB" pitchFamily="50" charset="-128"/>
                <a:ea typeface="HGP創英角ｺﾞｼｯｸUB" pitchFamily="50" charset="-128"/>
              </a:rPr>
              <a:t>をすべきか？～ＡＣＴＩＯＮ</a:t>
            </a:r>
          </a:p>
        </p:txBody>
      </p:sp>
    </p:spTree>
    <p:extLst>
      <p:ext uri="{BB962C8B-B14F-4D97-AF65-F5344CB8AC3E}">
        <p14:creationId xmlns:p14="http://schemas.microsoft.com/office/powerpoint/2010/main" val="13303325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テキスト ボックス 199"/>
          <p:cNvSpPr txBox="1"/>
          <p:nvPr/>
        </p:nvSpPr>
        <p:spPr>
          <a:xfrm>
            <a:off x="2661557" y="896690"/>
            <a:ext cx="2844000" cy="5847010"/>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kumimoji="1" lang="ja-JP" altLang="en-US" sz="2000" dirty="0">
              <a:latin typeface="HGP創英角ｺﾞｼｯｸUB" panose="020B0900000000000000" pitchFamily="50" charset="-128"/>
              <a:ea typeface="HGP創英角ｺﾞｼｯｸUB" panose="020B0900000000000000" pitchFamily="50" charset="-128"/>
            </a:endParaRPr>
          </a:p>
        </p:txBody>
      </p:sp>
      <p:sp>
        <p:nvSpPr>
          <p:cNvPr id="165" name="円/楕円 164"/>
          <p:cNvSpPr/>
          <p:nvPr/>
        </p:nvSpPr>
        <p:spPr>
          <a:xfrm rot="18898859">
            <a:off x="5647653" y="3262177"/>
            <a:ext cx="3893016" cy="796939"/>
          </a:xfrm>
          <a:prstGeom prst="ellipse">
            <a:avLst/>
          </a:prstGeom>
          <a:noFill/>
          <a:ln w="190500">
            <a:solidFill>
              <a:srgbClr val="9933FF"/>
            </a:solidFill>
            <a:round/>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91" name="テキスト ボックス 90"/>
          <p:cNvSpPr txBox="1"/>
          <p:nvPr/>
        </p:nvSpPr>
        <p:spPr>
          <a:xfrm>
            <a:off x="71995" y="958852"/>
            <a:ext cx="2471935" cy="5784848"/>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endParaRPr kumimoji="1" lang="ja-JP" altLang="en-US" sz="2000" dirty="0">
              <a:latin typeface="HGP創英角ｺﾞｼｯｸUB" panose="020B0900000000000000" pitchFamily="50" charset="-128"/>
              <a:ea typeface="HGP創英角ｺﾞｼｯｸUB" panose="020B0900000000000000" pitchFamily="50" charset="-128"/>
            </a:endParaRPr>
          </a:p>
        </p:txBody>
      </p:sp>
      <p:cxnSp>
        <p:nvCxnSpPr>
          <p:cNvPr id="90" name="直線コネクタ 89"/>
          <p:cNvCxnSpPr/>
          <p:nvPr/>
        </p:nvCxnSpPr>
        <p:spPr>
          <a:xfrm>
            <a:off x="1523" y="494124"/>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3" name="スライド番号プレースホルダー 5"/>
          <p:cNvSpPr txBox="1">
            <a:spLocks/>
          </p:cNvSpPr>
          <p:nvPr/>
        </p:nvSpPr>
        <p:spPr>
          <a:xfrm>
            <a:off x="9444906"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24</a:t>
            </a:fld>
            <a:endParaRPr lang="ja-JP" altLang="en-US" sz="1500" dirty="0">
              <a:solidFill>
                <a:srgbClr val="F79646"/>
              </a:solidFill>
              <a:latin typeface="Impact" pitchFamily="34" charset="0"/>
            </a:endParaRPr>
          </a:p>
        </p:txBody>
      </p:sp>
      <p:sp>
        <p:nvSpPr>
          <p:cNvPr id="25" name="角丸四角形 24"/>
          <p:cNvSpPr/>
          <p:nvPr/>
        </p:nvSpPr>
        <p:spPr>
          <a:xfrm>
            <a:off x="46594" y="79137"/>
            <a:ext cx="1969034" cy="288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ＡＣＴＩＯＮのイメージ</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76" name="正方形/長方形 75"/>
          <p:cNvSpPr/>
          <p:nvPr/>
        </p:nvSpPr>
        <p:spPr>
          <a:xfrm>
            <a:off x="1586040" y="-15800"/>
            <a:ext cx="779306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itchFamily="50" charset="-128"/>
                <a:ea typeface="HGP創英角ｺﾞｼｯｸUB" pitchFamily="50" charset="-128"/>
              </a:rPr>
              <a:t>新事業・新サービス創出のために何をすべきか？</a:t>
            </a:r>
            <a:endParaRPr lang="ja-JP" altLang="en-US" sz="2400" dirty="0">
              <a:solidFill>
                <a:prstClr val="black"/>
              </a:solidFill>
              <a:latin typeface="HGPｺﾞｼｯｸE" pitchFamily="50" charset="-128"/>
              <a:ea typeface="HGPｺﾞｼｯｸE" pitchFamily="50" charset="-128"/>
            </a:endParaRPr>
          </a:p>
        </p:txBody>
      </p:sp>
      <p:sp>
        <p:nvSpPr>
          <p:cNvPr id="5" name="テキスト ボックス 4"/>
          <p:cNvSpPr txBox="1"/>
          <p:nvPr/>
        </p:nvSpPr>
        <p:spPr>
          <a:xfrm>
            <a:off x="59964" y="589520"/>
            <a:ext cx="2484000"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kumimoji="1" lang="ja-JP" altLang="en-US" sz="1800" dirty="0" smtClean="0">
                <a:latin typeface="HGP創英角ｺﾞｼｯｸUB" panose="020B0900000000000000" pitchFamily="50" charset="-128"/>
                <a:ea typeface="HGP創英角ｺﾞｼｯｸUB" panose="020B0900000000000000" pitchFamily="50" charset="-128"/>
              </a:rPr>
              <a:t>課題となる５つの「ない」</a:t>
            </a:r>
            <a:endParaRPr kumimoji="1" lang="ja-JP" altLang="en-US" sz="1800" dirty="0">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230048" y="5195735"/>
            <a:ext cx="5103951" cy="461665"/>
          </a:xfrm>
          <a:prstGeom prst="rect">
            <a:avLst/>
          </a:prstGeom>
          <a:solidFill>
            <a:schemeClr val="bg1"/>
          </a:solidFill>
          <a:ln w="6350">
            <a:solidFill>
              <a:schemeClr val="tx1"/>
            </a:solidFill>
            <a:prstDash val="sysDot"/>
          </a:ln>
        </p:spPr>
        <p:txBody>
          <a:bodyPr wrap="square" rtlCol="0">
            <a:spAutoFit/>
          </a:bodyPr>
          <a:lstStyle/>
          <a:p>
            <a:r>
              <a:rPr lang="ja-JP" altLang="en-US" sz="1200" dirty="0" smtClean="0">
                <a:latin typeface="HGP創英角ｺﾞｼｯｸUB" panose="020B0900000000000000" pitchFamily="50" charset="-128"/>
                <a:ea typeface="HGP創英角ｺﾞｼｯｸUB" panose="020B0900000000000000" pitchFamily="50" charset="-128"/>
              </a:rPr>
              <a:t>・　プログラム人材などＩＣＴを利活用してサービスを開発する人材の不足</a:t>
            </a:r>
            <a:endParaRPr lang="en-US" altLang="ja-JP" sz="1200" dirty="0" smtClean="0">
              <a:latin typeface="HGP創英角ｺﾞｼｯｸUB" panose="020B0900000000000000" pitchFamily="50" charset="-128"/>
              <a:ea typeface="HGP創英角ｺﾞｼｯｸUB" panose="020B0900000000000000" pitchFamily="50" charset="-128"/>
            </a:endParaRPr>
          </a:p>
          <a:p>
            <a:r>
              <a:rPr kumimoji="1" lang="ja-JP" altLang="en-US" sz="1200" dirty="0" smtClean="0">
                <a:latin typeface="HGP創英角ｺﾞｼｯｸUB" panose="020B0900000000000000" pitchFamily="50" charset="-128"/>
                <a:ea typeface="HGP創英角ｺﾞｼｯｸUB" panose="020B0900000000000000" pitchFamily="50" charset="-128"/>
              </a:rPr>
              <a:t>・　女性などが時間や場所にとらわれず働くことが可能な環境が未整備</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92" name="テキスト ボックス 91"/>
          <p:cNvSpPr txBox="1"/>
          <p:nvPr/>
        </p:nvSpPr>
        <p:spPr>
          <a:xfrm>
            <a:off x="199660" y="6147735"/>
            <a:ext cx="5134340" cy="461665"/>
          </a:xfrm>
          <a:prstGeom prst="rect">
            <a:avLst/>
          </a:prstGeom>
          <a:solidFill>
            <a:schemeClr val="bg1"/>
          </a:solidFill>
          <a:ln w="6350">
            <a:solidFill>
              <a:schemeClr val="tx1"/>
            </a:solidFill>
            <a:prstDash val="sysDot"/>
          </a:ln>
        </p:spPr>
        <p:txBody>
          <a:bodyPr wrap="square" rtlCol="0">
            <a:spAutoFit/>
          </a:bodyPr>
          <a:lstStyle/>
          <a:p>
            <a:r>
              <a:rPr lang="ja-JP" altLang="en-US" sz="1200" dirty="0" smtClean="0">
                <a:latin typeface="HGP創英角ｺﾞｼｯｸUB" panose="020B0900000000000000" pitchFamily="50" charset="-128"/>
                <a:ea typeface="HGP創英角ｺﾞｼｯｸUB" panose="020B0900000000000000" pitchFamily="50" charset="-128"/>
              </a:rPr>
              <a:t>・　活用可能なデータの</a:t>
            </a:r>
            <a:r>
              <a:rPr lang="ja-JP" altLang="en-US" sz="1200" dirty="0">
                <a:latin typeface="HGP創英角ｺﾞｼｯｸUB" panose="020B0900000000000000" pitchFamily="50" charset="-128"/>
                <a:ea typeface="HGP創英角ｺﾞｼｯｸUB" panose="020B0900000000000000" pitchFamily="50" charset="-128"/>
              </a:rPr>
              <a:t>開放</a:t>
            </a:r>
            <a:r>
              <a:rPr lang="ja-JP" altLang="en-US" sz="1200" dirty="0" smtClean="0">
                <a:latin typeface="HGP創英角ｺﾞｼｯｸUB" panose="020B0900000000000000" pitchFamily="50" charset="-128"/>
                <a:ea typeface="HGP創英角ｺﾞｼｯｸUB" panose="020B0900000000000000" pitchFamily="50" charset="-128"/>
              </a:rPr>
              <a:t>が不十分</a:t>
            </a:r>
            <a:endParaRPr lang="en-US" altLang="ja-JP" sz="1200" dirty="0" smtClean="0">
              <a:latin typeface="HGP創英角ｺﾞｼｯｸUB" panose="020B0900000000000000" pitchFamily="50" charset="-128"/>
              <a:ea typeface="HGP創英角ｺﾞｼｯｸUB" panose="020B0900000000000000" pitchFamily="50" charset="-128"/>
            </a:endParaRPr>
          </a:p>
          <a:p>
            <a:r>
              <a:rPr kumimoji="1" lang="ja-JP" altLang="en-US" sz="1200" dirty="0" smtClean="0">
                <a:latin typeface="HGP創英角ｺﾞｼｯｸUB" panose="020B0900000000000000" pitchFamily="50" charset="-128"/>
                <a:ea typeface="HGP創英角ｺﾞｼｯｸUB" panose="020B0900000000000000" pitchFamily="50" charset="-128"/>
              </a:rPr>
              <a:t>・　解放されているデータが活用可能な形になっておらず、利用ルールも不明</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93" name="テキスト ボックス 92"/>
          <p:cNvSpPr txBox="1"/>
          <p:nvPr/>
        </p:nvSpPr>
        <p:spPr>
          <a:xfrm>
            <a:off x="225617" y="1671567"/>
            <a:ext cx="5108381" cy="646331"/>
          </a:xfrm>
          <a:prstGeom prst="rect">
            <a:avLst/>
          </a:prstGeom>
          <a:solidFill>
            <a:schemeClr val="bg1"/>
          </a:solidFill>
          <a:ln w="6350">
            <a:solidFill>
              <a:schemeClr val="tx1"/>
            </a:solidFill>
            <a:prstDash val="sysDot"/>
          </a:ln>
        </p:spPr>
        <p:txBody>
          <a:bodyPr wrap="square" rtlCol="0">
            <a:spAutoFit/>
          </a:bodyPr>
          <a:lstStyle/>
          <a:p>
            <a:r>
              <a:rPr lang="ja-JP" altLang="en-US" sz="1200" dirty="0" smtClean="0">
                <a:latin typeface="HGP創英角ｺﾞｼｯｸUB" panose="020B0900000000000000" pitchFamily="50" charset="-128"/>
                <a:ea typeface="HGP創英角ｺﾞｼｯｸUB" panose="020B0900000000000000" pitchFamily="50" charset="-128"/>
              </a:rPr>
              <a:t>・　ベンチャー的な新しい発想のプレイヤーの参加が不可欠</a:t>
            </a:r>
            <a:endParaRPr lang="en-US" altLang="ja-JP" sz="1200" dirty="0" smtClean="0">
              <a:latin typeface="HGP創英角ｺﾞｼｯｸUB" panose="020B0900000000000000" pitchFamily="50" charset="-128"/>
              <a:ea typeface="HGP創英角ｺﾞｼｯｸUB" panose="020B0900000000000000" pitchFamily="50" charset="-128"/>
            </a:endParaRPr>
          </a:p>
          <a:p>
            <a:r>
              <a:rPr kumimoji="1" lang="ja-JP" altLang="en-US" sz="1200" dirty="0" smtClean="0">
                <a:latin typeface="HGP創英角ｺﾞｼｯｸUB" panose="020B0900000000000000" pitchFamily="50" charset="-128"/>
                <a:ea typeface="HGP創英角ｺﾞｼｯｸUB" panose="020B0900000000000000" pitchFamily="50" charset="-128"/>
              </a:rPr>
              <a:t>・　個人がアイディアを持っていても、アイディアが世に出る機会が少ない</a:t>
            </a:r>
            <a:endParaRPr kumimoji="1" lang="en-US" altLang="ja-JP" sz="1200" dirty="0" smtClean="0">
              <a:latin typeface="HGP創英角ｺﾞｼｯｸUB" panose="020B0900000000000000" pitchFamily="50" charset="-128"/>
              <a:ea typeface="HGP創英角ｺﾞｼｯｸUB" panose="020B0900000000000000" pitchFamily="50" charset="-128"/>
            </a:endParaRPr>
          </a:p>
          <a:p>
            <a:r>
              <a:rPr lang="ja-JP" altLang="en-US" sz="1200" dirty="0" smtClean="0">
                <a:latin typeface="HGP創英角ｺﾞｼｯｸUB" panose="020B0900000000000000" pitchFamily="50" charset="-128"/>
                <a:ea typeface="HGP創英角ｺﾞｼｯｸUB" panose="020B0900000000000000" pitchFamily="50" charset="-128"/>
              </a:rPr>
              <a:t>・　多様なステークホルダがアイディアを出し合う場の不足</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109" name="テキスト ボックス 108"/>
          <p:cNvSpPr txBox="1"/>
          <p:nvPr/>
        </p:nvSpPr>
        <p:spPr>
          <a:xfrm>
            <a:off x="220442" y="3037832"/>
            <a:ext cx="5113555" cy="646331"/>
          </a:xfrm>
          <a:prstGeom prst="rect">
            <a:avLst/>
          </a:prstGeom>
          <a:solidFill>
            <a:schemeClr val="bg1"/>
          </a:solidFill>
          <a:ln w="6350">
            <a:solidFill>
              <a:schemeClr val="tx1"/>
            </a:solidFill>
            <a:prstDash val="sysDot"/>
          </a:ln>
        </p:spPr>
        <p:txBody>
          <a:bodyPr wrap="square" rtlCol="0">
            <a:spAutoFit/>
          </a:bodyPr>
          <a:lstStyle/>
          <a:p>
            <a:r>
              <a:rPr lang="ja-JP" altLang="en-US" sz="1200" dirty="0" smtClean="0">
                <a:latin typeface="HGP創英角ｺﾞｼｯｸUB" panose="020B0900000000000000" pitchFamily="50" charset="-128"/>
                <a:ea typeface="HGP創英角ｺﾞｼｯｸUB" panose="020B0900000000000000" pitchFamily="50" charset="-128"/>
              </a:rPr>
              <a:t>・　個人・ベンチャーなどは保有するアイディアを具体化するリソースが欠如</a:t>
            </a:r>
            <a:endParaRPr lang="en-US" altLang="ja-JP" sz="1200" dirty="0" smtClean="0">
              <a:latin typeface="HGP創英角ｺﾞｼｯｸUB" panose="020B0900000000000000" pitchFamily="50" charset="-128"/>
              <a:ea typeface="HGP創英角ｺﾞｼｯｸUB" panose="020B0900000000000000" pitchFamily="50" charset="-128"/>
            </a:endParaRPr>
          </a:p>
          <a:p>
            <a:r>
              <a:rPr kumimoji="1" lang="ja-JP" altLang="en-US" sz="1200" dirty="0" smtClean="0">
                <a:latin typeface="HGP創英角ｺﾞｼｯｸUB" panose="020B0900000000000000" pitchFamily="50" charset="-128"/>
                <a:ea typeface="HGP創英角ｺﾞｼｯｸUB" panose="020B0900000000000000" pitchFamily="50" charset="-128"/>
              </a:rPr>
              <a:t>・　データに加えて、ＡＰＩやＳＤＫなどが提供される場が必要</a:t>
            </a:r>
            <a:endParaRPr kumimoji="1" lang="en-US" altLang="ja-JP" sz="1200" dirty="0" smtClean="0">
              <a:latin typeface="HGP創英角ｺﾞｼｯｸUB" panose="020B0900000000000000" pitchFamily="50" charset="-128"/>
              <a:ea typeface="HGP創英角ｺﾞｼｯｸUB" panose="020B0900000000000000" pitchFamily="50" charset="-128"/>
            </a:endParaRPr>
          </a:p>
          <a:p>
            <a:r>
              <a:rPr lang="ja-JP" altLang="en-US" sz="1200" dirty="0" smtClean="0">
                <a:latin typeface="HGP創英角ｺﾞｼｯｸUB" panose="020B0900000000000000" pitchFamily="50" charset="-128"/>
                <a:ea typeface="HGP創英角ｺﾞｼｯｸUB" panose="020B0900000000000000" pitchFamily="50" charset="-128"/>
              </a:rPr>
              <a:t>・　社会実証を視野に入れたユーザを巻き込んだ開発環境が</a:t>
            </a:r>
            <a:r>
              <a:rPr lang="ja-JP" altLang="en-US" sz="1200" dirty="0">
                <a:latin typeface="HGP創英角ｺﾞｼｯｸUB" panose="020B0900000000000000" pitchFamily="50" charset="-128"/>
                <a:ea typeface="HGP創英角ｺﾞｼｯｸUB" panose="020B0900000000000000" pitchFamily="50" charset="-128"/>
              </a:rPr>
              <a:t>ない</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161" name="テキスト ボックス 160"/>
          <p:cNvSpPr txBox="1"/>
          <p:nvPr/>
        </p:nvSpPr>
        <p:spPr>
          <a:xfrm>
            <a:off x="228523" y="4203286"/>
            <a:ext cx="5105474" cy="461665"/>
          </a:xfrm>
          <a:prstGeom prst="rect">
            <a:avLst/>
          </a:prstGeom>
          <a:solidFill>
            <a:schemeClr val="bg1"/>
          </a:solidFill>
          <a:ln w="6350">
            <a:solidFill>
              <a:schemeClr val="tx1"/>
            </a:solidFill>
            <a:prstDash val="sysDot"/>
          </a:ln>
        </p:spPr>
        <p:txBody>
          <a:bodyPr wrap="square" rtlCol="0">
            <a:spAutoFit/>
          </a:bodyPr>
          <a:lstStyle/>
          <a:p>
            <a:r>
              <a:rPr lang="ja-JP" altLang="en-US" sz="1200" dirty="0" smtClean="0">
                <a:latin typeface="HGP創英角ｺﾞｼｯｸUB" panose="020B0900000000000000" pitchFamily="50" charset="-128"/>
                <a:ea typeface="HGP創英角ｺﾞｼｯｸUB" panose="020B0900000000000000" pitchFamily="50" charset="-128"/>
              </a:rPr>
              <a:t>・　ビッグデータなどを活用したサービスは効果が予見できず投資が困難</a:t>
            </a:r>
            <a:endParaRPr lang="en-US" altLang="ja-JP" sz="1200" dirty="0" smtClean="0">
              <a:latin typeface="HGP創英角ｺﾞｼｯｸUB" panose="020B0900000000000000" pitchFamily="50" charset="-128"/>
              <a:ea typeface="HGP創英角ｺﾞｼｯｸUB" panose="020B0900000000000000" pitchFamily="50" charset="-128"/>
            </a:endParaRPr>
          </a:p>
          <a:p>
            <a:r>
              <a:rPr kumimoji="1" lang="ja-JP" altLang="en-US" sz="1200" dirty="0" smtClean="0">
                <a:latin typeface="HGP創英角ｺﾞｼｯｸUB" panose="020B0900000000000000" pitchFamily="50" charset="-128"/>
                <a:ea typeface="HGP創英角ｺﾞｼｯｸUB" panose="020B0900000000000000" pitchFamily="50" charset="-128"/>
              </a:rPr>
              <a:t>・　問題を発見するプロセスであるビッグデータではソリューションを予想しづらい</a:t>
            </a:r>
            <a:endParaRPr kumimoji="1" lang="ja-JP" altLang="en-US" sz="1200" dirty="0">
              <a:latin typeface="HGP創英角ｺﾞｼｯｸUB" panose="020B0900000000000000" pitchFamily="50" charset="-128"/>
              <a:ea typeface="HGP創英角ｺﾞｼｯｸUB" panose="020B0900000000000000" pitchFamily="50" charset="-128"/>
            </a:endParaRPr>
          </a:p>
        </p:txBody>
      </p:sp>
      <p:sp>
        <p:nvSpPr>
          <p:cNvPr id="162" name="角丸四角形 161"/>
          <p:cNvSpPr/>
          <p:nvPr/>
        </p:nvSpPr>
        <p:spPr>
          <a:xfrm>
            <a:off x="5881139" y="4067198"/>
            <a:ext cx="1620000" cy="5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新事業・新サービスの</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芽を育む</a:t>
            </a:r>
          </a:p>
        </p:txBody>
      </p:sp>
      <p:sp>
        <p:nvSpPr>
          <p:cNvPr id="163" name="角丸四角形 162"/>
          <p:cNvSpPr/>
          <p:nvPr/>
        </p:nvSpPr>
        <p:spPr>
          <a:xfrm>
            <a:off x="6767218" y="3358487"/>
            <a:ext cx="1620000" cy="5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新事業・新サービスの</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を促進する</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角丸四角形 163"/>
          <p:cNvSpPr/>
          <p:nvPr/>
        </p:nvSpPr>
        <p:spPr>
          <a:xfrm>
            <a:off x="7794659" y="2691508"/>
            <a:ext cx="1620000" cy="54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新事業・新サービスを</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結実させる</a:t>
            </a:r>
          </a:p>
        </p:txBody>
      </p:sp>
      <p:sp>
        <p:nvSpPr>
          <p:cNvPr id="166" name="下矢印 165"/>
          <p:cNvSpPr/>
          <p:nvPr/>
        </p:nvSpPr>
        <p:spPr>
          <a:xfrm rot="10800000">
            <a:off x="7414745" y="4337197"/>
            <a:ext cx="360000" cy="795677"/>
          </a:xfrm>
          <a:prstGeom prst="downArrow">
            <a:avLst>
              <a:gd name="adj1" fmla="val 50000"/>
              <a:gd name="adj2" fmla="val 86587"/>
            </a:avLst>
          </a:prstGeom>
          <a:gradFill flip="none" rotWithShape="1">
            <a:gsLst>
              <a:gs pos="0">
                <a:srgbClr val="00B0F0"/>
              </a:gs>
              <a:gs pos="69000">
                <a:schemeClr val="bg1"/>
              </a:gs>
              <a:gs pos="100000">
                <a:schemeClr val="bg1"/>
              </a:gs>
            </a:gsLst>
            <a:lin ang="162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67" name="下矢印 166"/>
          <p:cNvSpPr/>
          <p:nvPr/>
        </p:nvSpPr>
        <p:spPr>
          <a:xfrm rot="10800000">
            <a:off x="5950084" y="5012081"/>
            <a:ext cx="360000" cy="1225608"/>
          </a:xfrm>
          <a:prstGeom prst="downArrow">
            <a:avLst>
              <a:gd name="adj1" fmla="val 50000"/>
              <a:gd name="adj2" fmla="val 86587"/>
            </a:avLst>
          </a:prstGeom>
          <a:gradFill flip="none" rotWithShape="1">
            <a:gsLst>
              <a:gs pos="0">
                <a:srgbClr val="00B0F0"/>
              </a:gs>
              <a:gs pos="69000">
                <a:schemeClr val="bg1"/>
              </a:gs>
              <a:gs pos="100000">
                <a:schemeClr val="bg1"/>
              </a:gs>
            </a:gsLst>
            <a:lin ang="162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68" name="下矢印 167"/>
          <p:cNvSpPr/>
          <p:nvPr/>
        </p:nvSpPr>
        <p:spPr>
          <a:xfrm rot="10800000">
            <a:off x="8349069" y="3376298"/>
            <a:ext cx="360000" cy="655730"/>
          </a:xfrm>
          <a:prstGeom prst="downArrow">
            <a:avLst>
              <a:gd name="adj1" fmla="val 50000"/>
              <a:gd name="adj2" fmla="val 86587"/>
            </a:avLst>
          </a:prstGeom>
          <a:gradFill flip="none" rotWithShape="1">
            <a:gsLst>
              <a:gs pos="0">
                <a:srgbClr val="00B0F0"/>
              </a:gs>
              <a:gs pos="69000">
                <a:schemeClr val="bg1"/>
              </a:gs>
              <a:gs pos="100000">
                <a:schemeClr val="bg1"/>
              </a:gs>
            </a:gsLst>
            <a:lin ang="162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85" name="テキスト ボックス 184"/>
          <p:cNvSpPr txBox="1">
            <a:spLocks/>
          </p:cNvSpPr>
          <p:nvPr/>
        </p:nvSpPr>
        <p:spPr>
          <a:xfrm>
            <a:off x="2696430" y="5767406"/>
            <a:ext cx="2772000" cy="324000"/>
          </a:xfrm>
          <a:prstGeom prst="roundRect">
            <a:avLst>
              <a:gd name="adj" fmla="val 0"/>
            </a:avLst>
          </a:prstGeom>
        </p:spPr>
        <p:style>
          <a:lnRef idx="3">
            <a:schemeClr val="lt1"/>
          </a:lnRef>
          <a:fillRef idx="1">
            <a:schemeClr val="accent3"/>
          </a:fillRef>
          <a:effectRef idx="1">
            <a:schemeClr val="accent3"/>
          </a:effectRef>
          <a:fontRef idx="minor">
            <a:schemeClr val="lt1"/>
          </a:fontRef>
        </p:style>
        <p:txBody>
          <a:bodyPr wrap="square" rtlCol="0" anchor="ctr" anchorCtr="0">
            <a:spAutoFit/>
          </a:bodyPr>
          <a:lstStyle/>
          <a:p>
            <a:pPr defTabSz="955625"/>
            <a:r>
              <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オープンデータ</a:t>
            </a:r>
            <a:endParaRPr lang="ja-JP" altLang="en-US" sz="13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86" name="テキスト ボックス 185"/>
          <p:cNvSpPr txBox="1"/>
          <p:nvPr/>
        </p:nvSpPr>
        <p:spPr>
          <a:xfrm>
            <a:off x="2706903" y="4804205"/>
            <a:ext cx="2772000" cy="324000"/>
          </a:xfrm>
          <a:prstGeom prst="roundRect">
            <a:avLst>
              <a:gd name="adj" fmla="val 0"/>
            </a:avLst>
          </a:prstGeom>
        </p:spPr>
        <p:style>
          <a:lnRef idx="3">
            <a:schemeClr val="lt1"/>
          </a:lnRef>
          <a:fillRef idx="1">
            <a:schemeClr val="accent3"/>
          </a:fillRef>
          <a:effectRef idx="1">
            <a:schemeClr val="accent3"/>
          </a:effectRef>
          <a:fontRef idx="minor">
            <a:schemeClr val="lt1"/>
          </a:fontRef>
        </p:style>
        <p:txBody>
          <a:bodyPr wrap="square" rtlCol="0" anchor="ctr" anchorCtr="0">
            <a:spAutoFit/>
          </a:bodyPr>
          <a:lstStyle/>
          <a:p>
            <a:pPr defTabSz="955625"/>
            <a:r>
              <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ワークスタイル</a:t>
            </a:r>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・人材</a:t>
            </a:r>
          </a:p>
        </p:txBody>
      </p:sp>
      <p:sp>
        <p:nvSpPr>
          <p:cNvPr id="187" name="下矢印 186"/>
          <p:cNvSpPr/>
          <p:nvPr/>
        </p:nvSpPr>
        <p:spPr>
          <a:xfrm rot="16200000">
            <a:off x="2301910" y="4755105"/>
            <a:ext cx="357040" cy="432000"/>
          </a:xfrm>
          <a:prstGeom prst="downArrow">
            <a:avLst>
              <a:gd name="adj1" fmla="val 50000"/>
              <a:gd name="adj2" fmla="val 86587"/>
            </a:avLst>
          </a:prstGeom>
          <a:ln/>
        </p:spPr>
        <p:style>
          <a:lnRef idx="0">
            <a:schemeClr val="accent3"/>
          </a:lnRef>
          <a:fillRef idx="3">
            <a:schemeClr val="accent3"/>
          </a:fillRef>
          <a:effectRef idx="3">
            <a:schemeClr val="accent3"/>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88" name="テキスト ボックス 187"/>
          <p:cNvSpPr txBox="1"/>
          <p:nvPr/>
        </p:nvSpPr>
        <p:spPr>
          <a:xfrm>
            <a:off x="2710403" y="3800249"/>
            <a:ext cx="2772000" cy="307777"/>
          </a:xfrm>
          <a:prstGeom prst="roundRect">
            <a:avLst>
              <a:gd name="adj" fmla="val 0"/>
            </a:avLst>
          </a:prstGeom>
        </p:spPr>
        <p:style>
          <a:lnRef idx="3">
            <a:schemeClr val="lt1"/>
          </a:lnRef>
          <a:fillRef idx="1">
            <a:schemeClr val="accent3"/>
          </a:fillRef>
          <a:effectRef idx="1">
            <a:schemeClr val="accent3"/>
          </a:effectRef>
          <a:fontRef idx="minor">
            <a:schemeClr val="lt1"/>
          </a:fontRef>
        </p:style>
        <p:txBody>
          <a:bodyPr wrap="square" rtlCol="0" anchor="ctr" anchorCtr="0">
            <a:spAutoFit/>
          </a:bodyPr>
          <a:lstStyle/>
          <a:p>
            <a:pPr defTabSz="955625"/>
            <a:r>
              <a:rPr lang="en-US" altLang="ja-JP" sz="1300" dirty="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トライ＆エラー型実証</a:t>
            </a:r>
            <a:endParaRPr lang="ja-JP" altLang="en-US" sz="13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90" name="テキスト ボックス 189"/>
          <p:cNvSpPr txBox="1"/>
          <p:nvPr/>
        </p:nvSpPr>
        <p:spPr>
          <a:xfrm>
            <a:off x="2684800" y="2544735"/>
            <a:ext cx="2772000" cy="324000"/>
          </a:xfrm>
          <a:prstGeom prst="roundRect">
            <a:avLst>
              <a:gd name="adj" fmla="val 0"/>
            </a:avLst>
          </a:prstGeom>
        </p:spPr>
        <p:style>
          <a:lnRef idx="3">
            <a:schemeClr val="lt1"/>
          </a:lnRef>
          <a:fillRef idx="1">
            <a:schemeClr val="accent3"/>
          </a:fillRef>
          <a:effectRef idx="1">
            <a:schemeClr val="accent3"/>
          </a:effectRef>
          <a:fontRef idx="minor">
            <a:schemeClr val="lt1"/>
          </a:fontRef>
        </p:style>
        <p:txBody>
          <a:bodyPr wrap="square" rtlCol="0" anchor="ctr" anchorCtr="0">
            <a:spAutoFit/>
          </a:bodyPr>
          <a:lstStyle/>
          <a:p>
            <a:pPr defTabSz="955625"/>
            <a:r>
              <a:rPr lang="en-US" altLang="ja-JP" sz="1300" dirty="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300" dirty="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ユーザ参加型テストベッド</a:t>
            </a:r>
            <a:endParaRPr lang="ja-JP" altLang="en-US" sz="13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92" name="テキスト ボックス 191"/>
          <p:cNvSpPr txBox="1"/>
          <p:nvPr/>
        </p:nvSpPr>
        <p:spPr>
          <a:xfrm>
            <a:off x="2686060" y="1046799"/>
            <a:ext cx="2772000" cy="584775"/>
          </a:xfrm>
          <a:prstGeom prst="roundRect">
            <a:avLst>
              <a:gd name="adj" fmla="val 0"/>
            </a:avLst>
          </a:prstGeom>
        </p:spPr>
        <p:style>
          <a:lnRef idx="3">
            <a:schemeClr val="lt1"/>
          </a:lnRef>
          <a:fillRef idx="1">
            <a:schemeClr val="accent3"/>
          </a:fillRef>
          <a:effectRef idx="1">
            <a:schemeClr val="accent3"/>
          </a:effectRef>
          <a:fontRef idx="minor">
            <a:schemeClr val="lt1"/>
          </a:fontRef>
        </p:style>
        <p:txBody>
          <a:bodyPr wrap="square" rtlCol="0" anchor="ctr" anchorCtr="0">
            <a:noAutofit/>
          </a:bodyPr>
          <a:lstStyle/>
          <a:p>
            <a:pPr defTabSz="955625"/>
            <a:r>
              <a:rPr lang="en-US" altLang="ja-JP" sz="1300" dirty="0">
                <a:solidFill>
                  <a:prstClr val="white"/>
                </a:solidFill>
                <a:latin typeface="HGP創英角ｺﾞｼｯｸUB" panose="020B0900000000000000" pitchFamily="50" charset="-128"/>
                <a:ea typeface="HGP創英角ｺﾞｼｯｸUB" panose="020B0900000000000000" pitchFamily="50" charset="-128"/>
              </a:rPr>
              <a:t>【</a:t>
            </a:r>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データ利活用マッチング・プラットフォーム（「場」）の構築</a:t>
            </a:r>
            <a:endParaRPr lang="ja-JP" altLang="en-US" sz="13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93" name="下矢印 192"/>
          <p:cNvSpPr/>
          <p:nvPr/>
        </p:nvSpPr>
        <p:spPr>
          <a:xfrm rot="16200000">
            <a:off x="2276510" y="5714945"/>
            <a:ext cx="357040" cy="432000"/>
          </a:xfrm>
          <a:prstGeom prst="downArrow">
            <a:avLst>
              <a:gd name="adj1" fmla="val 50000"/>
              <a:gd name="adj2" fmla="val 86587"/>
            </a:avLst>
          </a:prstGeom>
          <a:ln/>
        </p:spPr>
        <p:style>
          <a:lnRef idx="0">
            <a:schemeClr val="accent3"/>
          </a:lnRef>
          <a:fillRef idx="3">
            <a:schemeClr val="accent3"/>
          </a:fillRef>
          <a:effectRef idx="3">
            <a:schemeClr val="accent3"/>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94" name="下矢印 193"/>
          <p:cNvSpPr/>
          <p:nvPr/>
        </p:nvSpPr>
        <p:spPr>
          <a:xfrm rot="16200000">
            <a:off x="2301910" y="1150047"/>
            <a:ext cx="357040" cy="432000"/>
          </a:xfrm>
          <a:prstGeom prst="downArrow">
            <a:avLst>
              <a:gd name="adj1" fmla="val 50000"/>
              <a:gd name="adj2" fmla="val 86587"/>
            </a:avLst>
          </a:prstGeom>
          <a:ln/>
        </p:spPr>
        <p:style>
          <a:lnRef idx="0">
            <a:schemeClr val="accent3"/>
          </a:lnRef>
          <a:fillRef idx="3">
            <a:schemeClr val="accent3"/>
          </a:fillRef>
          <a:effectRef idx="3">
            <a:schemeClr val="accent3"/>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95" name="下矢印 194"/>
          <p:cNvSpPr/>
          <p:nvPr/>
        </p:nvSpPr>
        <p:spPr>
          <a:xfrm rot="16200000">
            <a:off x="2289110" y="2502152"/>
            <a:ext cx="357040" cy="432000"/>
          </a:xfrm>
          <a:prstGeom prst="downArrow">
            <a:avLst>
              <a:gd name="adj1" fmla="val 50000"/>
              <a:gd name="adj2" fmla="val 86587"/>
            </a:avLst>
          </a:prstGeom>
          <a:ln/>
        </p:spPr>
        <p:style>
          <a:lnRef idx="0">
            <a:schemeClr val="accent3"/>
          </a:lnRef>
          <a:fillRef idx="3">
            <a:schemeClr val="accent3"/>
          </a:fillRef>
          <a:effectRef idx="3">
            <a:schemeClr val="accent3"/>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98" name="下矢印 197"/>
          <p:cNvSpPr/>
          <p:nvPr/>
        </p:nvSpPr>
        <p:spPr>
          <a:xfrm rot="16200000">
            <a:off x="2276510" y="3742522"/>
            <a:ext cx="357040" cy="432000"/>
          </a:xfrm>
          <a:prstGeom prst="downArrow">
            <a:avLst>
              <a:gd name="adj1" fmla="val 50000"/>
              <a:gd name="adj2" fmla="val 86587"/>
            </a:avLst>
          </a:prstGeom>
          <a:ln/>
        </p:spPr>
        <p:style>
          <a:lnRef idx="0">
            <a:schemeClr val="accent3"/>
          </a:lnRef>
          <a:fillRef idx="3">
            <a:schemeClr val="accent3"/>
          </a:fillRef>
          <a:effectRef idx="3">
            <a:schemeClr val="accent3"/>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199" name="テキスト ボックス 198"/>
          <p:cNvSpPr txBox="1"/>
          <p:nvPr/>
        </p:nvSpPr>
        <p:spPr>
          <a:xfrm>
            <a:off x="2625360" y="587974"/>
            <a:ext cx="29160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ja-JP" altLang="en-US" sz="1800" dirty="0" smtClean="0">
                <a:latin typeface="HGP創英角ｺﾞｼｯｸUB" panose="020B0900000000000000" pitchFamily="50" charset="-128"/>
                <a:ea typeface="HGP創英角ｺﾞｼｯｸUB" panose="020B0900000000000000" pitchFamily="50" charset="-128"/>
              </a:rPr>
              <a:t>課題解決のためのＡＣＴＩＯＮ</a:t>
            </a:r>
            <a:endParaRPr kumimoji="1" lang="ja-JP" altLang="en-US" sz="1800" dirty="0">
              <a:latin typeface="HGP創英角ｺﾞｼｯｸUB" panose="020B0900000000000000" pitchFamily="50" charset="-128"/>
              <a:ea typeface="HGP創英角ｺﾞｼｯｸUB" panose="020B0900000000000000" pitchFamily="50" charset="-128"/>
            </a:endParaRPr>
          </a:p>
        </p:txBody>
      </p:sp>
      <p:sp>
        <p:nvSpPr>
          <p:cNvPr id="82" name="テキスト ボックス 81"/>
          <p:cNvSpPr txBox="1"/>
          <p:nvPr/>
        </p:nvSpPr>
        <p:spPr>
          <a:xfrm>
            <a:off x="122680" y="4775700"/>
            <a:ext cx="1944000"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sz="1600" dirty="0" smtClean="0">
                <a:latin typeface="HGP創英角ｺﾞｼｯｸUB" panose="020B0900000000000000" pitchFamily="50" charset="-128"/>
                <a:ea typeface="HGP創英角ｺﾞｼｯｸUB" panose="020B0900000000000000" pitchFamily="50" charset="-128"/>
              </a:rPr>
              <a:t>人材がい</a:t>
            </a:r>
            <a:r>
              <a:rPr lang="ja-JP" altLang="en-US" sz="1600" b="1" u="sng" dirty="0" smtClean="0">
                <a:latin typeface="HGP創英角ｺﾞｼｯｸUB" panose="020B0900000000000000" pitchFamily="50" charset="-128"/>
                <a:ea typeface="HGP創英角ｺﾞｼｯｸUB" panose="020B0900000000000000" pitchFamily="50" charset="-128"/>
              </a:rPr>
              <a:t>ない</a:t>
            </a:r>
            <a:endParaRPr kumimoji="1" lang="ja-JP" altLang="en-US" sz="1600" b="1" u="sng" dirty="0">
              <a:latin typeface="HGP創英角ｺﾞｼｯｸUB" panose="020B0900000000000000" pitchFamily="50" charset="-128"/>
              <a:ea typeface="HGP創英角ｺﾞｼｯｸUB" panose="020B0900000000000000" pitchFamily="50" charset="-128"/>
            </a:endParaRPr>
          </a:p>
        </p:txBody>
      </p:sp>
      <p:sp>
        <p:nvSpPr>
          <p:cNvPr id="83" name="テキスト ボックス 82"/>
          <p:cNvSpPr txBox="1"/>
          <p:nvPr/>
        </p:nvSpPr>
        <p:spPr>
          <a:xfrm>
            <a:off x="119436" y="5749700"/>
            <a:ext cx="1944000"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sz="1600" dirty="0" smtClean="0">
                <a:latin typeface="HGP創英角ｺﾞｼｯｸUB" panose="020B0900000000000000" pitchFamily="50" charset="-128"/>
                <a:ea typeface="HGP創英角ｺﾞｼｯｸUB" panose="020B0900000000000000" pitchFamily="50" charset="-128"/>
              </a:rPr>
              <a:t>データが</a:t>
            </a:r>
            <a:r>
              <a:rPr lang="ja-JP" altLang="en-US" sz="1600" b="1" u="sng" dirty="0" smtClean="0">
                <a:latin typeface="HGP創英角ｺﾞｼｯｸUB" panose="020B0900000000000000" pitchFamily="50" charset="-128"/>
                <a:ea typeface="HGP創英角ｺﾞｼｯｸUB" panose="020B0900000000000000" pitchFamily="50" charset="-128"/>
              </a:rPr>
              <a:t>ない</a:t>
            </a:r>
            <a:endParaRPr kumimoji="1" lang="ja-JP" altLang="en-US" sz="1600" b="1" u="sng" dirty="0">
              <a:latin typeface="HGP創英角ｺﾞｼｯｸUB" panose="020B0900000000000000" pitchFamily="50" charset="-128"/>
              <a:ea typeface="HGP創英角ｺﾞｼｯｸUB" panose="020B0900000000000000" pitchFamily="50" charset="-128"/>
            </a:endParaRPr>
          </a:p>
        </p:txBody>
      </p:sp>
      <p:sp>
        <p:nvSpPr>
          <p:cNvPr id="84" name="テキスト ボックス 83"/>
          <p:cNvSpPr txBox="1"/>
          <p:nvPr/>
        </p:nvSpPr>
        <p:spPr>
          <a:xfrm>
            <a:off x="122679" y="1046800"/>
            <a:ext cx="1944000"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sz="1600" dirty="0" smtClean="0">
                <a:latin typeface="HGP創英角ｺﾞｼｯｸUB" panose="020B0900000000000000" pitchFamily="50" charset="-128"/>
                <a:ea typeface="HGP創英角ｺﾞｼｯｸUB" panose="020B0900000000000000" pitchFamily="50" charset="-128"/>
              </a:rPr>
              <a:t>アイディアを創発する</a:t>
            </a:r>
            <a:endParaRPr lang="en-US" altLang="ja-JP" sz="1600" dirty="0" smtClean="0">
              <a:latin typeface="HGP創英角ｺﾞｼｯｸUB" panose="020B0900000000000000" pitchFamily="50" charset="-128"/>
              <a:ea typeface="HGP創英角ｺﾞｼｯｸUB" panose="020B0900000000000000" pitchFamily="50" charset="-128"/>
            </a:endParaRPr>
          </a:p>
          <a:p>
            <a:pPr algn="ctr"/>
            <a:r>
              <a:rPr lang="ja-JP" altLang="en-US" sz="1600" dirty="0" smtClean="0">
                <a:latin typeface="HGP創英角ｺﾞｼｯｸUB" panose="020B0900000000000000" pitchFamily="50" charset="-128"/>
                <a:ea typeface="HGP創英角ｺﾞｼｯｸUB" panose="020B0900000000000000" pitchFamily="50" charset="-128"/>
              </a:rPr>
              <a:t>場が</a:t>
            </a:r>
            <a:r>
              <a:rPr lang="ja-JP" altLang="en-US" sz="1600" b="1" u="sng" dirty="0" smtClean="0">
                <a:latin typeface="HGP創英角ｺﾞｼｯｸUB" panose="020B0900000000000000" pitchFamily="50" charset="-128"/>
                <a:ea typeface="HGP創英角ｺﾞｼｯｸUB" panose="020B0900000000000000" pitchFamily="50" charset="-128"/>
              </a:rPr>
              <a:t>ない</a:t>
            </a:r>
            <a:endParaRPr kumimoji="1" lang="ja-JP" altLang="en-US" sz="1600" b="1" u="sng" dirty="0">
              <a:latin typeface="HGP創英角ｺﾞｼｯｸUB" panose="020B0900000000000000" pitchFamily="50" charset="-128"/>
              <a:ea typeface="HGP創英角ｺﾞｼｯｸUB" panose="020B0900000000000000" pitchFamily="50" charset="-128"/>
            </a:endParaRPr>
          </a:p>
        </p:txBody>
      </p:sp>
      <p:sp>
        <p:nvSpPr>
          <p:cNvPr id="85" name="テキスト ボックス 84"/>
          <p:cNvSpPr txBox="1"/>
          <p:nvPr/>
        </p:nvSpPr>
        <p:spPr>
          <a:xfrm>
            <a:off x="122679" y="2401800"/>
            <a:ext cx="1944000" cy="58477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sz="1600" dirty="0" smtClean="0">
                <a:latin typeface="HGP創英角ｺﾞｼｯｸUB" panose="020B0900000000000000" pitchFamily="50" charset="-128"/>
                <a:ea typeface="HGP創英角ｺﾞｼｯｸUB" panose="020B0900000000000000" pitchFamily="50" charset="-128"/>
              </a:rPr>
              <a:t>ユーザも参加可能な</a:t>
            </a:r>
            <a:endParaRPr lang="en-US" altLang="ja-JP" sz="1600" dirty="0" smtClean="0">
              <a:latin typeface="HGP創英角ｺﾞｼｯｸUB" panose="020B0900000000000000" pitchFamily="50" charset="-128"/>
              <a:ea typeface="HGP創英角ｺﾞｼｯｸUB" panose="020B0900000000000000" pitchFamily="50" charset="-128"/>
            </a:endParaRPr>
          </a:p>
          <a:p>
            <a:pPr algn="ctr"/>
            <a:r>
              <a:rPr lang="ja-JP" altLang="en-US" sz="1600" dirty="0" smtClean="0">
                <a:latin typeface="HGP創英角ｺﾞｼｯｸUB" panose="020B0900000000000000" pitchFamily="50" charset="-128"/>
                <a:ea typeface="HGP創英角ｺﾞｼｯｸUB" panose="020B0900000000000000" pitchFamily="50" charset="-128"/>
              </a:rPr>
              <a:t>開発環境が</a:t>
            </a:r>
            <a:r>
              <a:rPr lang="ja-JP" altLang="en-US" sz="1600" b="1" u="sng" dirty="0" smtClean="0">
                <a:latin typeface="HGP創英角ｺﾞｼｯｸUB" panose="020B0900000000000000" pitchFamily="50" charset="-128"/>
                <a:ea typeface="HGP創英角ｺﾞｼｯｸUB" panose="020B0900000000000000" pitchFamily="50" charset="-128"/>
              </a:rPr>
              <a:t>ない</a:t>
            </a:r>
            <a:endParaRPr kumimoji="1" lang="ja-JP" altLang="en-US" sz="1600" b="1" u="sng" dirty="0">
              <a:latin typeface="HGP創英角ｺﾞｼｯｸUB" panose="020B0900000000000000" pitchFamily="50" charset="-128"/>
              <a:ea typeface="HGP創英角ｺﾞｼｯｸUB" panose="020B0900000000000000" pitchFamily="50" charset="-128"/>
            </a:endParaRPr>
          </a:p>
        </p:txBody>
      </p:sp>
      <p:sp>
        <p:nvSpPr>
          <p:cNvPr id="88" name="テキスト ボックス 87"/>
          <p:cNvSpPr txBox="1"/>
          <p:nvPr/>
        </p:nvSpPr>
        <p:spPr>
          <a:xfrm>
            <a:off x="136718" y="3761700"/>
            <a:ext cx="1944000" cy="338554"/>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ja-JP" altLang="en-US" sz="1600" dirty="0" smtClean="0">
                <a:latin typeface="HGP創英角ｺﾞｼｯｸUB" panose="020B0900000000000000" pitchFamily="50" charset="-128"/>
                <a:ea typeface="HGP創英角ｺﾞｼｯｸUB" panose="020B0900000000000000" pitchFamily="50" charset="-128"/>
              </a:rPr>
              <a:t>予見でき</a:t>
            </a:r>
            <a:r>
              <a:rPr lang="ja-JP" altLang="en-US" sz="1600" b="1" u="sng" dirty="0" smtClean="0">
                <a:latin typeface="HGP創英角ｺﾞｼｯｸUB" panose="020B0900000000000000" pitchFamily="50" charset="-128"/>
                <a:ea typeface="HGP創英角ｺﾞｼｯｸUB" panose="020B0900000000000000" pitchFamily="50" charset="-128"/>
              </a:rPr>
              <a:t>ない</a:t>
            </a:r>
            <a:endParaRPr kumimoji="1" lang="ja-JP" altLang="en-US" sz="1600" b="1" u="sng" dirty="0">
              <a:latin typeface="HGP創英角ｺﾞｼｯｸUB" panose="020B0900000000000000" pitchFamily="50" charset="-128"/>
              <a:ea typeface="HGP創英角ｺﾞｼｯｸUB" panose="020B0900000000000000" pitchFamily="50" charset="-128"/>
            </a:endParaRPr>
          </a:p>
        </p:txBody>
      </p:sp>
      <p:sp>
        <p:nvSpPr>
          <p:cNvPr id="201" name="下矢印 200"/>
          <p:cNvSpPr/>
          <p:nvPr/>
        </p:nvSpPr>
        <p:spPr>
          <a:xfrm>
            <a:off x="6369924" y="2849868"/>
            <a:ext cx="360000" cy="1193535"/>
          </a:xfrm>
          <a:prstGeom prst="downArrow">
            <a:avLst>
              <a:gd name="adj1" fmla="val 50000"/>
              <a:gd name="adj2" fmla="val 86587"/>
            </a:avLst>
          </a:prstGeom>
          <a:gradFill flip="none" rotWithShape="1">
            <a:gsLst>
              <a:gs pos="0">
                <a:srgbClr val="00B0F0"/>
              </a:gs>
              <a:gs pos="69000">
                <a:schemeClr val="bg1"/>
              </a:gs>
              <a:gs pos="100000">
                <a:schemeClr val="bg1"/>
              </a:gs>
            </a:gsLst>
            <a:lin ang="162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202" name="下矢印 201"/>
          <p:cNvSpPr/>
          <p:nvPr/>
        </p:nvSpPr>
        <p:spPr>
          <a:xfrm>
            <a:off x="7986421" y="1514697"/>
            <a:ext cx="360000" cy="986041"/>
          </a:xfrm>
          <a:prstGeom prst="downArrow">
            <a:avLst>
              <a:gd name="adj1" fmla="val 50000"/>
              <a:gd name="adj2" fmla="val 86587"/>
            </a:avLst>
          </a:prstGeom>
          <a:gradFill flip="none" rotWithShape="1">
            <a:gsLst>
              <a:gs pos="0">
                <a:srgbClr val="00B0F0"/>
              </a:gs>
              <a:gs pos="69000">
                <a:schemeClr val="bg1"/>
              </a:gs>
              <a:gs pos="100000">
                <a:schemeClr val="bg1"/>
              </a:gs>
            </a:gsLst>
            <a:lin ang="16200000" scaled="1"/>
            <a:tileRect/>
          </a:gra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ja-JP" altLang="en-US">
              <a:solidFill>
                <a:prstClr val="white"/>
              </a:solidFill>
            </a:endParaRPr>
          </a:p>
        </p:txBody>
      </p:sp>
      <p:sp>
        <p:nvSpPr>
          <p:cNvPr id="208" name="角丸四角形 207"/>
          <p:cNvSpPr/>
          <p:nvPr/>
        </p:nvSpPr>
        <p:spPr>
          <a:xfrm>
            <a:off x="5543157" y="2418714"/>
            <a:ext cx="2168808" cy="612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900" dirty="0">
                <a:solidFill>
                  <a:prstClr val="black"/>
                </a:solidFill>
              </a:rPr>
              <a:t>　</a:t>
            </a:r>
            <a:endParaRPr lang="en-US" altLang="ja-JP" sz="900" dirty="0">
              <a:solidFill>
                <a:prstClr val="black"/>
              </a:solidFill>
            </a:endParaRPr>
          </a:p>
        </p:txBody>
      </p:sp>
      <p:sp>
        <p:nvSpPr>
          <p:cNvPr id="209" name="正方形/長方形 208"/>
          <p:cNvSpPr/>
          <p:nvPr/>
        </p:nvSpPr>
        <p:spPr>
          <a:xfrm>
            <a:off x="5665044" y="2500878"/>
            <a:ext cx="1908000" cy="468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indent="3175">
              <a:spcBef>
                <a:spcPts val="600"/>
              </a:spcBef>
            </a:pP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起業</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や創意を促す機運の</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醸成</a:t>
            </a:r>
            <a:endParaRPr lang="en-US" altLang="ja-JP" sz="12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07" name="テキスト ボックス 206"/>
          <p:cNvSpPr txBox="1"/>
          <p:nvPr/>
        </p:nvSpPr>
        <p:spPr>
          <a:xfrm>
            <a:off x="5551965" y="2008131"/>
            <a:ext cx="2160000" cy="504000"/>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algn="ctr" defTabSz="955625"/>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ﾃﾞｰﾀ利活用ﾏｯﾁﾝｸﾞ・</a:t>
            </a:r>
            <a:endParaRPr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defTabSz="955625"/>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ﾌﾟﾗｯﾄﾌｫｰﾑ（</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「場」）の構築</a:t>
            </a:r>
          </a:p>
        </p:txBody>
      </p:sp>
      <p:sp>
        <p:nvSpPr>
          <p:cNvPr id="210" name="角丸四角形 209"/>
          <p:cNvSpPr/>
          <p:nvPr/>
        </p:nvSpPr>
        <p:spPr>
          <a:xfrm>
            <a:off x="6068306" y="1285712"/>
            <a:ext cx="2232000" cy="612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900" dirty="0">
                <a:solidFill>
                  <a:prstClr val="black"/>
                </a:solidFill>
              </a:rPr>
              <a:t>　</a:t>
            </a:r>
            <a:endParaRPr lang="en-US" altLang="ja-JP" sz="900" dirty="0">
              <a:solidFill>
                <a:prstClr val="black"/>
              </a:solidFill>
            </a:endParaRPr>
          </a:p>
        </p:txBody>
      </p:sp>
      <p:sp>
        <p:nvSpPr>
          <p:cNvPr id="211" name="正方形/長方形 210"/>
          <p:cNvSpPr/>
          <p:nvPr/>
        </p:nvSpPr>
        <p:spPr>
          <a:xfrm>
            <a:off x="6118840" y="1403047"/>
            <a:ext cx="2088000" cy="422305"/>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indent="3175">
              <a:spcBef>
                <a:spcPts val="600"/>
              </a:spcBef>
            </a:pP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社会</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実装と連動した</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小規模プロジェクト</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の</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推進</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05" name="テキスト ボックス 204"/>
          <p:cNvSpPr txBox="1"/>
          <p:nvPr/>
        </p:nvSpPr>
        <p:spPr>
          <a:xfrm>
            <a:off x="6058049" y="1119490"/>
            <a:ext cx="2232000" cy="307777"/>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algn="ctr" defTabSz="955625"/>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トライ＆エラー型実証</a:t>
            </a:r>
          </a:p>
        </p:txBody>
      </p:sp>
      <p:sp>
        <p:nvSpPr>
          <p:cNvPr id="212" name="角丸四角形 211"/>
          <p:cNvSpPr/>
          <p:nvPr/>
        </p:nvSpPr>
        <p:spPr>
          <a:xfrm>
            <a:off x="5593705" y="6139551"/>
            <a:ext cx="1940070" cy="6537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900" dirty="0">
                <a:solidFill>
                  <a:prstClr val="black"/>
                </a:solidFill>
              </a:rPr>
              <a:t>　</a:t>
            </a:r>
            <a:endParaRPr lang="en-US" altLang="ja-JP" sz="900" dirty="0">
              <a:solidFill>
                <a:prstClr val="black"/>
              </a:solidFill>
            </a:endParaRPr>
          </a:p>
        </p:txBody>
      </p:sp>
      <p:sp>
        <p:nvSpPr>
          <p:cNvPr id="213" name="正方形/長方形 212"/>
          <p:cNvSpPr/>
          <p:nvPr/>
        </p:nvSpPr>
        <p:spPr>
          <a:xfrm>
            <a:off x="5644239" y="6256884"/>
            <a:ext cx="1822418" cy="468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indent="3175">
              <a:spcBef>
                <a:spcPts val="600"/>
              </a:spcBef>
            </a:pP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オープンデータを核とした</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サービスイノベーション</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03" name="テキスト ボックス 202"/>
          <p:cNvSpPr txBox="1">
            <a:spLocks/>
          </p:cNvSpPr>
          <p:nvPr/>
        </p:nvSpPr>
        <p:spPr>
          <a:xfrm>
            <a:off x="5602521" y="5956803"/>
            <a:ext cx="1944000" cy="307777"/>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algn="ctr" defTabSz="955625"/>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オープンデータ</a:t>
            </a: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214" name="角丸四角形 213"/>
          <p:cNvSpPr/>
          <p:nvPr/>
        </p:nvSpPr>
        <p:spPr>
          <a:xfrm>
            <a:off x="6768492" y="5297267"/>
            <a:ext cx="1918307" cy="540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900" dirty="0">
                <a:solidFill>
                  <a:prstClr val="black"/>
                </a:solidFill>
              </a:rPr>
              <a:t>　</a:t>
            </a:r>
            <a:endParaRPr lang="en-US" altLang="ja-JP" sz="900" dirty="0">
              <a:solidFill>
                <a:prstClr val="black"/>
              </a:solidFill>
            </a:endParaRPr>
          </a:p>
        </p:txBody>
      </p:sp>
      <p:sp>
        <p:nvSpPr>
          <p:cNvPr id="215" name="正方形/長方形 214"/>
          <p:cNvSpPr/>
          <p:nvPr/>
        </p:nvSpPr>
        <p:spPr>
          <a:xfrm>
            <a:off x="6822664" y="5282716"/>
            <a:ext cx="1822418" cy="468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indent="3175">
              <a:spcBef>
                <a:spcPts val="600"/>
              </a:spcBef>
            </a:pP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新事業創出を担う仕事環境や人材育成</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04" name="テキスト ボックス 203"/>
          <p:cNvSpPr txBox="1"/>
          <p:nvPr/>
        </p:nvSpPr>
        <p:spPr>
          <a:xfrm>
            <a:off x="6768492" y="5012081"/>
            <a:ext cx="1918307" cy="292388"/>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algn="ctr" defTabSz="955625"/>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ワークスタイル</a:t>
            </a:r>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・人材</a:t>
            </a:r>
          </a:p>
        </p:txBody>
      </p:sp>
      <p:sp>
        <p:nvSpPr>
          <p:cNvPr id="216" name="角丸四角形 215"/>
          <p:cNvSpPr/>
          <p:nvPr/>
        </p:nvSpPr>
        <p:spPr>
          <a:xfrm>
            <a:off x="7933875" y="4219823"/>
            <a:ext cx="1918307" cy="720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900" dirty="0">
                <a:solidFill>
                  <a:prstClr val="black"/>
                </a:solidFill>
              </a:rPr>
              <a:t>　</a:t>
            </a:r>
            <a:endParaRPr lang="en-US" altLang="ja-JP" sz="900" dirty="0">
              <a:solidFill>
                <a:prstClr val="black"/>
              </a:solidFill>
            </a:endParaRPr>
          </a:p>
        </p:txBody>
      </p:sp>
      <p:sp>
        <p:nvSpPr>
          <p:cNvPr id="217" name="正方形/長方形 216"/>
          <p:cNvSpPr/>
          <p:nvPr/>
        </p:nvSpPr>
        <p:spPr>
          <a:xfrm>
            <a:off x="7989024" y="4254118"/>
            <a:ext cx="1822418" cy="612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indent="3175">
              <a:spcBef>
                <a:spcPts val="600"/>
              </a:spcBef>
            </a:pP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事業創出や技術開発のコストを下げ、多くのトライアルを実現する場の提供</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06" name="テキスト ボックス 205"/>
          <p:cNvSpPr txBox="1"/>
          <p:nvPr/>
        </p:nvSpPr>
        <p:spPr>
          <a:xfrm>
            <a:off x="7926545" y="3973467"/>
            <a:ext cx="1944000" cy="292388"/>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algn="ctr" defTabSz="955625"/>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ユーザ参加型テストベッド</a:t>
            </a:r>
            <a:endParaRPr lang="ja-JP" altLang="en-US" sz="13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218" name="正方形/長方形 217"/>
          <p:cNvSpPr/>
          <p:nvPr/>
        </p:nvSpPr>
        <p:spPr>
          <a:xfrm>
            <a:off x="5573871" y="594871"/>
            <a:ext cx="4284000"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1800" dirty="0" smtClean="0">
                <a:solidFill>
                  <a:prstClr val="black"/>
                </a:solidFill>
                <a:latin typeface="HGP創英角ｺﾞｼｯｸUB" pitchFamily="50" charset="-128"/>
                <a:ea typeface="HGP創英角ｺﾞｼｯｸUB" pitchFamily="50" charset="-128"/>
              </a:rPr>
              <a:t>新事業・新サービス創出のためのＡＣＴＩＯＮ</a:t>
            </a:r>
            <a:endParaRPr lang="en-US" altLang="ja-JP" sz="1800" dirty="0" smtClean="0">
              <a:solidFill>
                <a:prstClr val="black"/>
              </a:solidFill>
              <a:latin typeface="HGP創英角ｺﾞｼｯｸUB" pitchFamily="50" charset="-128"/>
              <a:ea typeface="HGP創英角ｺﾞｼｯｸUB" pitchFamily="50" charset="-128"/>
            </a:endParaRPr>
          </a:p>
          <a:p>
            <a:pPr algn="ctr" defTabSz="955625"/>
            <a:r>
              <a:rPr lang="ja-JP" altLang="en-US" sz="1400" dirty="0">
                <a:solidFill>
                  <a:prstClr val="black"/>
                </a:solidFill>
                <a:latin typeface="HGPｺﾞｼｯｸE" pitchFamily="50" charset="-128"/>
                <a:ea typeface="HGPｺﾞｼｯｸE" pitchFamily="50" charset="-128"/>
              </a:rPr>
              <a:t>◆</a:t>
            </a:r>
            <a:r>
              <a:rPr lang="ja-JP" altLang="en-US" sz="1400" dirty="0" smtClean="0">
                <a:solidFill>
                  <a:prstClr val="black"/>
                </a:solidFill>
                <a:latin typeface="HGPｺﾞｼｯｸE" pitchFamily="50" charset="-128"/>
                <a:ea typeface="HGPｺﾞｼｯｸE" pitchFamily="50" charset="-128"/>
              </a:rPr>
              <a:t>オープンイノベーションを促進する取組のパッケージ</a:t>
            </a:r>
            <a:endParaRPr lang="ja-JP" altLang="en-US" sz="1400" dirty="0">
              <a:solidFill>
                <a:prstClr val="black"/>
              </a:solidFill>
              <a:latin typeface="HGPｺﾞｼｯｸE" pitchFamily="50" charset="-128"/>
              <a:ea typeface="HGPｺﾞｼｯｸE" pitchFamily="50" charset="-128"/>
            </a:endParaRPr>
          </a:p>
        </p:txBody>
      </p:sp>
      <p:sp>
        <p:nvSpPr>
          <p:cNvPr id="219" name="円/楕円 218"/>
          <p:cNvSpPr/>
          <p:nvPr/>
        </p:nvSpPr>
        <p:spPr>
          <a:xfrm>
            <a:off x="8364862" y="1631855"/>
            <a:ext cx="1470717" cy="845511"/>
          </a:xfrm>
          <a:prstGeom prst="ellipse">
            <a:avLst/>
          </a:prstGeom>
          <a:solidFill>
            <a:srgbClr val="9933FF"/>
          </a:solidFill>
          <a:ln>
            <a:solidFill>
              <a:srgbClr val="9933FF"/>
            </a:solid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wrap="none" lIns="91423" tIns="45712" rIns="91423" bIns="45712" rtlCol="0" anchor="ctr"/>
          <a:lstStyle/>
          <a:p>
            <a:pPr algn="ctr"/>
            <a:r>
              <a:rPr lang="ja-JP" altLang="en-US" sz="1400" b="1" dirty="0" smtClean="0">
                <a:solidFill>
                  <a:schemeClr val="bg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オープン</a:t>
            </a:r>
            <a:endParaRPr lang="en-US" altLang="ja-JP" sz="1400" b="1" dirty="0">
              <a:solidFill>
                <a:schemeClr val="bg1"/>
              </a:solidFill>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a:p>
            <a:pPr algn="ctr"/>
            <a:r>
              <a:rPr lang="ja-JP" altLang="en-US" sz="1400" b="1" dirty="0" smtClean="0">
                <a:solidFill>
                  <a:schemeClr val="bg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イノベーションの</a:t>
            </a:r>
            <a:endParaRPr lang="en-US" altLang="ja-JP" sz="1400" b="1" dirty="0" smtClean="0">
              <a:solidFill>
                <a:schemeClr val="bg1"/>
              </a:solidFill>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a:p>
            <a:pPr algn="ctr"/>
            <a:r>
              <a:rPr lang="ja-JP" altLang="en-US" sz="1400" b="1" dirty="0" smtClean="0">
                <a:solidFill>
                  <a:schemeClr val="bg1"/>
                </a:solidFill>
                <a:latin typeface="HGP創英角ｺﾞｼｯｸUB" panose="020B0900000000000000" pitchFamily="50" charset="-128"/>
                <a:ea typeface="HGP創英角ｺﾞｼｯｸUB" panose="020B0900000000000000" pitchFamily="50" charset="-128"/>
                <a:cs typeface="Meiryo UI" panose="020B0604030504040204" pitchFamily="50" charset="-128"/>
              </a:rPr>
              <a:t>促進</a:t>
            </a:r>
            <a:endParaRPr lang="ja-JP" altLang="en-US" sz="1400" b="1" dirty="0">
              <a:solidFill>
                <a:schemeClr val="bg1"/>
              </a:solidFill>
              <a:latin typeface="HGP創英角ｺﾞｼｯｸUB" panose="020B0900000000000000" pitchFamily="50" charset="-128"/>
              <a:ea typeface="HGP創英角ｺﾞｼｯｸUB" panose="020B0900000000000000" pitchFamily="50" charset="-128"/>
              <a:cs typeface="Meiryo UI" panose="020B0604030504040204" pitchFamily="50" charset="-128"/>
            </a:endParaRPr>
          </a:p>
        </p:txBody>
      </p:sp>
    </p:spTree>
    <p:extLst>
      <p:ext uri="{BB962C8B-B14F-4D97-AF65-F5344CB8AC3E}">
        <p14:creationId xmlns:p14="http://schemas.microsoft.com/office/powerpoint/2010/main" val="18765913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角丸四角形 60"/>
          <p:cNvSpPr/>
          <p:nvPr/>
        </p:nvSpPr>
        <p:spPr>
          <a:xfrm>
            <a:off x="179226" y="831550"/>
            <a:ext cx="9519666" cy="1044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73" name="正方形/長方形 72"/>
          <p:cNvSpPr/>
          <p:nvPr/>
        </p:nvSpPr>
        <p:spPr>
          <a:xfrm>
            <a:off x="266806" y="976766"/>
            <a:ext cx="9338537" cy="86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indent="-176213">
              <a:spcBef>
                <a:spcPts val="600"/>
              </a:spcBef>
            </a:pPr>
            <a:r>
              <a:rPr lang="ja-JP" altLang="en-US" sz="1600" dirty="0" smtClean="0">
                <a:solidFill>
                  <a:prstClr val="black"/>
                </a:solidFill>
                <a:latin typeface="HGP創英ﾌﾟﾚｾﾞﾝｽEB" panose="02020800000000000000" pitchFamily="18" charset="-128"/>
                <a:ea typeface="HGP創英ﾌﾟﾚｾﾞﾝｽEB" panose="02020800000000000000" pitchFamily="18" charset="-128"/>
              </a:rPr>
              <a:t>　　起業</a:t>
            </a:r>
            <a:r>
              <a:rPr lang="ja-JP" altLang="en-US" sz="1600" dirty="0">
                <a:solidFill>
                  <a:prstClr val="black"/>
                </a:solidFill>
                <a:latin typeface="HGP創英ﾌﾟﾚｾﾞﾝｽEB" panose="02020800000000000000" pitchFamily="18" charset="-128"/>
                <a:ea typeface="HGP創英ﾌﾟﾚｾﾞﾝｽEB" panose="02020800000000000000" pitchFamily="18" charset="-128"/>
              </a:rPr>
              <a:t>や創意を促す機運の</a:t>
            </a:r>
            <a:r>
              <a:rPr lang="ja-JP" altLang="en-US" sz="1600" dirty="0" smtClean="0">
                <a:solidFill>
                  <a:prstClr val="black"/>
                </a:solidFill>
                <a:latin typeface="HGP創英ﾌﾟﾚｾﾞﾝｽEB" panose="02020800000000000000" pitchFamily="18" charset="-128"/>
                <a:ea typeface="HGP創英ﾌﾟﾚｾﾞﾝｽEB" panose="02020800000000000000" pitchFamily="18" charset="-128"/>
              </a:rPr>
              <a:t>醸成</a:t>
            </a:r>
            <a:endParaRPr lang="en-US" altLang="ja-JP" sz="16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spcBef>
                <a:spcPts val="300"/>
              </a:spcBef>
            </a:pPr>
            <a:r>
              <a:rPr lang="ja-JP" altLang="en-US" sz="1600" dirty="0" smtClean="0">
                <a:solidFill>
                  <a:srgbClr val="0070C0"/>
                </a:solidFill>
                <a:latin typeface="ＭＳ Ｐゴシック"/>
              </a:rPr>
              <a:t>　　　■</a:t>
            </a:r>
            <a:r>
              <a:rPr lang="ja-JP" altLang="en-US" sz="1600" dirty="0" smtClean="0">
                <a:solidFill>
                  <a:prstClr val="black"/>
                </a:solidFill>
                <a:latin typeface="ＭＳ Ｐゴシック"/>
              </a:rPr>
              <a:t>アイディアソン・ハッカソン、コンテスト等の活用</a:t>
            </a:r>
            <a:endParaRPr lang="en-US" altLang="ja-JP" sz="1600" dirty="0" smtClean="0">
              <a:solidFill>
                <a:prstClr val="black"/>
              </a:solidFill>
              <a:latin typeface="ＭＳ Ｐゴシック"/>
            </a:endParaRPr>
          </a:p>
          <a:p>
            <a:pPr marL="538163" indent="-538163"/>
            <a:r>
              <a:rPr lang="ja-JP" altLang="en-US" sz="1600" dirty="0" smtClean="0">
                <a:solidFill>
                  <a:srgbClr val="0070C0"/>
                </a:solidFill>
                <a:latin typeface="ＭＳ Ｐゴシック"/>
              </a:rPr>
              <a:t>　　　■</a:t>
            </a:r>
            <a:r>
              <a:rPr lang="ja-JP" altLang="en-US" sz="1600" dirty="0" smtClean="0">
                <a:solidFill>
                  <a:prstClr val="black"/>
                </a:solidFill>
                <a:latin typeface="ＭＳ Ｐゴシック"/>
              </a:rPr>
              <a:t>ビッグデータやオープンデータの</a:t>
            </a:r>
            <a:r>
              <a:rPr lang="ja-JP" altLang="en-US" sz="1600" dirty="0">
                <a:solidFill>
                  <a:prstClr val="black"/>
                </a:solidFill>
                <a:latin typeface="ＭＳ Ｐゴシック"/>
              </a:rPr>
              <a:t>利活用の促進のため</a:t>
            </a:r>
            <a:r>
              <a:rPr lang="ja-JP" altLang="en-US" sz="1600" dirty="0" smtClean="0">
                <a:solidFill>
                  <a:prstClr val="black"/>
                </a:solidFill>
                <a:latin typeface="ＭＳ Ｐゴシック"/>
              </a:rPr>
              <a:t>のマッチング・プラットフォーム（</a:t>
            </a:r>
            <a:r>
              <a:rPr lang="ja-JP" altLang="en-US" sz="1600" dirty="0">
                <a:solidFill>
                  <a:prstClr val="black"/>
                </a:solidFill>
                <a:latin typeface="ＭＳ Ｐゴシック"/>
              </a:rPr>
              <a:t>「場」）の構築</a:t>
            </a:r>
          </a:p>
        </p:txBody>
      </p:sp>
      <p:sp>
        <p:nvSpPr>
          <p:cNvPr id="62" name="テキスト ボックス 61"/>
          <p:cNvSpPr txBox="1"/>
          <p:nvPr/>
        </p:nvSpPr>
        <p:spPr>
          <a:xfrm>
            <a:off x="179189" y="624763"/>
            <a:ext cx="9519667" cy="400110"/>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データ</a:t>
            </a:r>
            <a:r>
              <a:rPr lang="ja-JP" altLang="en-US" sz="2000" dirty="0">
                <a:solidFill>
                  <a:prstClr val="white"/>
                </a:solidFill>
                <a:latin typeface="HGP創英角ｺﾞｼｯｸUB" panose="020B0900000000000000" pitchFamily="50" charset="-128"/>
                <a:ea typeface="HGP創英角ｺﾞｼｯｸUB" panose="020B0900000000000000" pitchFamily="50" charset="-128"/>
              </a:rPr>
              <a:t>利</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活用マッチング</a:t>
            </a:r>
            <a:r>
              <a:rPr lang="ja-JP" altLang="en-US" sz="2000" dirty="0">
                <a:solidFill>
                  <a:prstClr val="white"/>
                </a:solidFill>
                <a:latin typeface="HGP創英角ｺﾞｼｯｸUB" panose="020B0900000000000000" pitchFamily="50" charset="-128"/>
                <a:ea typeface="HGP創英角ｺﾞｼｯｸUB" panose="020B0900000000000000" pitchFamily="50" charset="-128"/>
              </a:rPr>
              <a:t>・プラットフォーム（「場」）の構築</a:t>
            </a:r>
          </a:p>
        </p:txBody>
      </p:sp>
      <p:cxnSp>
        <p:nvCxnSpPr>
          <p:cNvPr id="90" name="直線コネクタ 89"/>
          <p:cNvCxnSpPr/>
          <p:nvPr/>
        </p:nvCxnSpPr>
        <p:spPr>
          <a:xfrm>
            <a:off x="1523" y="536132"/>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933637" y="2378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100" dirty="0" smtClean="0">
                <a:solidFill>
                  <a:prstClr val="black"/>
                </a:solidFill>
                <a:latin typeface="HGP創英角ｺﾞｼｯｸUB" panose="020B0900000000000000" pitchFamily="50" charset="-128"/>
                <a:ea typeface="HGP創英角ｺﾞｼｯｸUB" panose="020B0900000000000000" pitchFamily="50" charset="-128"/>
              </a:rPr>
              <a:t>ＡＣＴＩＯＮ①　データ</a:t>
            </a:r>
            <a:r>
              <a:rPr lang="ja-JP" altLang="en-US" sz="2100" dirty="0">
                <a:solidFill>
                  <a:prstClr val="black"/>
                </a:solidFill>
                <a:latin typeface="HGP創英角ｺﾞｼｯｸUB" panose="020B0900000000000000" pitchFamily="50" charset="-128"/>
                <a:ea typeface="HGP創英角ｺﾞｼｯｸUB" panose="020B0900000000000000" pitchFamily="50" charset="-128"/>
              </a:rPr>
              <a:t>利活用マッチング・プラットフォーム（「場」）の構築</a:t>
            </a:r>
          </a:p>
        </p:txBody>
      </p:sp>
      <p:sp>
        <p:nvSpPr>
          <p:cNvPr id="23" name="スライド番号プレースホルダー 5"/>
          <p:cNvSpPr txBox="1">
            <a:spLocks/>
          </p:cNvSpPr>
          <p:nvPr/>
        </p:nvSpPr>
        <p:spPr>
          <a:xfrm>
            <a:off x="9444906"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25</a:t>
            </a:fld>
            <a:endParaRPr lang="ja-JP" altLang="en-US" sz="1500" dirty="0">
              <a:solidFill>
                <a:srgbClr val="F79646"/>
              </a:solidFill>
              <a:latin typeface="Impact" pitchFamily="34" charset="0"/>
            </a:endParaRPr>
          </a:p>
        </p:txBody>
      </p:sp>
      <p:sp>
        <p:nvSpPr>
          <p:cNvPr id="25" name="角丸四角形 24"/>
          <p:cNvSpPr/>
          <p:nvPr/>
        </p:nvSpPr>
        <p:spPr>
          <a:xfrm>
            <a:off x="46594" y="142637"/>
            <a:ext cx="1620000" cy="288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rtlCol="0" anchor="ctr" anchorCtr="0"/>
          <a:lstStyle/>
          <a:p>
            <a:pPr algn="ctr"/>
            <a:r>
              <a:rPr lang="ja-JP" altLang="en-US" sz="1400" dirty="0">
                <a:solidFill>
                  <a:prstClr val="white"/>
                </a:solidFill>
                <a:latin typeface="HGP創英角ｺﾞｼｯｸUB" pitchFamily="50" charset="-128"/>
                <a:ea typeface="HGP創英角ｺﾞｼｯｸUB" pitchFamily="50" charset="-128"/>
                <a:cs typeface="メイリオ" pitchFamily="50" charset="-128"/>
              </a:rPr>
              <a:t>ＡＣＴＩＯＮ</a:t>
            </a:r>
          </a:p>
        </p:txBody>
      </p:sp>
      <p:sp>
        <p:nvSpPr>
          <p:cNvPr id="98" name="ホームベース 97"/>
          <p:cNvSpPr/>
          <p:nvPr/>
        </p:nvSpPr>
        <p:spPr>
          <a:xfrm>
            <a:off x="4387600" y="2444686"/>
            <a:ext cx="5438851" cy="1372714"/>
          </a:xfrm>
          <a:prstGeom prst="homePlate">
            <a:avLst>
              <a:gd name="adj" fmla="val 0"/>
            </a:avLst>
          </a:prstGeom>
          <a:solidFill>
            <a:schemeClr val="bg1">
              <a:alpha val="2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99" name="正方形/長方形 98"/>
          <p:cNvSpPr/>
          <p:nvPr/>
        </p:nvSpPr>
        <p:spPr>
          <a:xfrm>
            <a:off x="4378552" y="4426069"/>
            <a:ext cx="5460607" cy="2412000"/>
          </a:xfrm>
          <a:prstGeom prst="rect">
            <a:avLst/>
          </a:prstGeom>
          <a:solidFill>
            <a:srgbClr val="99FF99">
              <a:alpha val="20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00" name="テキスト ボックス 99"/>
          <p:cNvSpPr txBox="1"/>
          <p:nvPr/>
        </p:nvSpPr>
        <p:spPr>
          <a:xfrm>
            <a:off x="4690585" y="2444779"/>
            <a:ext cx="3267281" cy="301621"/>
          </a:xfrm>
          <a:prstGeom prst="rect">
            <a:avLst/>
          </a:prstGeom>
          <a:noFill/>
        </p:spPr>
        <p:txBody>
          <a:bodyPr wrap="square" rtlCol="0">
            <a:spAutoFit/>
          </a:bodyPr>
          <a:lstStyle/>
          <a:p>
            <a:pPr>
              <a:lnSpc>
                <a:spcPct val="85000"/>
              </a:lnSpc>
            </a:pPr>
            <a:r>
              <a:rPr lang="ja-JP" altLang="en-US" sz="1600" dirty="0">
                <a:solidFill>
                  <a:prstClr val="black"/>
                </a:solidFill>
                <a:latin typeface="HGP創英角ｺﾞｼｯｸUB" pitchFamily="50" charset="-128"/>
                <a:ea typeface="HGP創英角ｺﾞｼｯｸUB" pitchFamily="50" charset="-128"/>
              </a:rPr>
              <a:t>自分</a:t>
            </a:r>
            <a:r>
              <a:rPr lang="ja-JP" altLang="en-US" sz="1600" dirty="0" smtClean="0">
                <a:solidFill>
                  <a:prstClr val="black"/>
                </a:solidFill>
                <a:latin typeface="HGP創英角ｺﾞｼｯｸUB" pitchFamily="50" charset="-128"/>
                <a:ea typeface="HGP創英角ｺﾞｼｯｸUB" pitchFamily="50" charset="-128"/>
              </a:rPr>
              <a:t>たちだけでプロジェクトをやる </a:t>
            </a:r>
            <a:endParaRPr lang="ja-JP" altLang="en-US" sz="1600" dirty="0">
              <a:solidFill>
                <a:prstClr val="black"/>
              </a:solidFill>
              <a:latin typeface="HGP創英角ｺﾞｼｯｸUB" pitchFamily="50" charset="-128"/>
              <a:ea typeface="HGP創英角ｺﾞｼｯｸUB" pitchFamily="50" charset="-128"/>
            </a:endParaRPr>
          </a:p>
        </p:txBody>
      </p:sp>
      <p:sp>
        <p:nvSpPr>
          <p:cNvPr id="101" name="テキスト ボックス 100"/>
          <p:cNvSpPr txBox="1"/>
          <p:nvPr/>
        </p:nvSpPr>
        <p:spPr>
          <a:xfrm>
            <a:off x="4387601" y="4501353"/>
            <a:ext cx="3579316" cy="314702"/>
          </a:xfrm>
          <a:prstGeom prst="rect">
            <a:avLst/>
          </a:prstGeom>
          <a:noFill/>
        </p:spPr>
        <p:txBody>
          <a:bodyPr wrap="square" rtlCol="0">
            <a:spAutoFit/>
          </a:bodyPr>
          <a:lstStyle/>
          <a:p>
            <a:pPr>
              <a:lnSpc>
                <a:spcPct val="85000"/>
              </a:lnSpc>
            </a:pPr>
            <a:r>
              <a:rPr lang="ja-JP" altLang="en-US" sz="1700" dirty="0" smtClean="0">
                <a:solidFill>
                  <a:prstClr val="black"/>
                </a:solidFill>
                <a:latin typeface="HGP創英角ｺﾞｼｯｸUB" pitchFamily="50" charset="-128"/>
                <a:ea typeface="HGP創英角ｺﾞｼｯｸUB" pitchFamily="50" charset="-128"/>
              </a:rPr>
              <a:t>自然に集まり育つ</a:t>
            </a:r>
            <a:r>
              <a:rPr lang="ja-JP" altLang="en-US" sz="1700" u="heavy" dirty="0" smtClean="0">
                <a:solidFill>
                  <a:srgbClr val="FF0000"/>
                </a:solidFill>
                <a:latin typeface="HGP創英角ｺﾞｼｯｸUB" pitchFamily="50" charset="-128"/>
                <a:ea typeface="HGP創英角ｺﾞｼｯｸUB" pitchFamily="50" charset="-128"/>
              </a:rPr>
              <a:t>「場」</a:t>
            </a:r>
            <a:r>
              <a:rPr lang="ja-JP" altLang="en-US" sz="1700" dirty="0" smtClean="0">
                <a:solidFill>
                  <a:prstClr val="black"/>
                </a:solidFill>
                <a:latin typeface="HGP創英角ｺﾞｼｯｸUB" pitchFamily="50" charset="-128"/>
                <a:ea typeface="HGP創英角ｺﾞｼｯｸUB" pitchFamily="50" charset="-128"/>
              </a:rPr>
              <a:t>の提供  </a:t>
            </a:r>
            <a:endParaRPr lang="ja-JP" altLang="en-US" sz="1700" dirty="0">
              <a:solidFill>
                <a:prstClr val="black"/>
              </a:solidFill>
              <a:latin typeface="HGP創英角ｺﾞｼｯｸUB" pitchFamily="50" charset="-128"/>
              <a:ea typeface="HGP創英角ｺﾞｼｯｸUB" pitchFamily="50" charset="-128"/>
            </a:endParaRPr>
          </a:p>
        </p:txBody>
      </p:sp>
      <p:sp>
        <p:nvSpPr>
          <p:cNvPr id="102" name="ホームベース 101"/>
          <p:cNvSpPr/>
          <p:nvPr/>
        </p:nvSpPr>
        <p:spPr>
          <a:xfrm>
            <a:off x="5778905" y="2780826"/>
            <a:ext cx="684000" cy="216024"/>
          </a:xfrm>
          <a:prstGeom prst="homePlat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3" name="ホームベース 102"/>
          <p:cNvSpPr/>
          <p:nvPr/>
        </p:nvSpPr>
        <p:spPr>
          <a:xfrm>
            <a:off x="5104736" y="3047592"/>
            <a:ext cx="612000" cy="216024"/>
          </a:xfrm>
          <a:prstGeom prst="homePlat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4" name="ホームベース 103"/>
          <p:cNvSpPr/>
          <p:nvPr/>
        </p:nvSpPr>
        <p:spPr>
          <a:xfrm>
            <a:off x="5778905" y="3047592"/>
            <a:ext cx="684000" cy="216024"/>
          </a:xfrm>
          <a:prstGeom prst="homePlat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5" name="ホームベース 104"/>
          <p:cNvSpPr/>
          <p:nvPr/>
        </p:nvSpPr>
        <p:spPr>
          <a:xfrm>
            <a:off x="5104736" y="2780826"/>
            <a:ext cx="612000" cy="216024"/>
          </a:xfrm>
          <a:prstGeom prst="homePlat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6" name="テキスト ボックス 105"/>
          <p:cNvSpPr txBox="1"/>
          <p:nvPr/>
        </p:nvSpPr>
        <p:spPr>
          <a:xfrm>
            <a:off x="5110931" y="2769394"/>
            <a:ext cx="540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人材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10" name="テキスト ボックス 109"/>
          <p:cNvSpPr txBox="1"/>
          <p:nvPr/>
        </p:nvSpPr>
        <p:spPr>
          <a:xfrm>
            <a:off x="5110931" y="3036104"/>
            <a:ext cx="540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人材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11" name="テキスト ボックス 110"/>
          <p:cNvSpPr txBox="1"/>
          <p:nvPr/>
        </p:nvSpPr>
        <p:spPr>
          <a:xfrm>
            <a:off x="5838687" y="2769394"/>
            <a:ext cx="576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テーマ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12" name="テキスト ボックス 111"/>
          <p:cNvSpPr txBox="1"/>
          <p:nvPr/>
        </p:nvSpPr>
        <p:spPr>
          <a:xfrm>
            <a:off x="5838687" y="3036104"/>
            <a:ext cx="576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テーマ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13" name="テキスト ボックス 112"/>
          <p:cNvSpPr txBox="1"/>
          <p:nvPr/>
        </p:nvSpPr>
        <p:spPr>
          <a:xfrm>
            <a:off x="5110931" y="3466613"/>
            <a:ext cx="692995" cy="249299"/>
          </a:xfrm>
          <a:prstGeom prst="rect">
            <a:avLst/>
          </a:prstGeom>
          <a:noFill/>
        </p:spPr>
        <p:txBody>
          <a:bodyPr wrap="square" rtlCol="0">
            <a:spAutoFit/>
          </a:bodyPr>
          <a:lstStyle/>
          <a:p>
            <a:pPr>
              <a:lnSpc>
                <a:spcPct val="85000"/>
              </a:lnSpc>
            </a:pPr>
            <a:r>
              <a:rPr lang="ja-JP" altLang="en-US" sz="1200" dirty="0">
                <a:solidFill>
                  <a:srgbClr val="C00000"/>
                </a:solidFill>
                <a:latin typeface="HGP創英角ｺﾞｼｯｸUB" pitchFamily="50" charset="-128"/>
                <a:ea typeface="HGP創英角ｺﾞｼｯｸUB" pitchFamily="50" charset="-128"/>
              </a:rPr>
              <a:t>・・・</a:t>
            </a:r>
            <a:r>
              <a:rPr lang="ja-JP" altLang="en-US" sz="1200" dirty="0" smtClean="0">
                <a:solidFill>
                  <a:srgbClr val="C00000"/>
                </a:solidFill>
                <a:latin typeface="HGP創英角ｺﾞｼｯｸUB" pitchFamily="50" charset="-128"/>
                <a:ea typeface="HGP創英角ｺﾞｼｯｸUB" pitchFamily="50" charset="-128"/>
              </a:rPr>
              <a:t>  </a:t>
            </a:r>
            <a:endParaRPr lang="ja-JP" altLang="en-US" sz="1200" dirty="0">
              <a:solidFill>
                <a:srgbClr val="C00000"/>
              </a:solidFill>
              <a:latin typeface="HGP創英角ｺﾞｼｯｸUB" pitchFamily="50" charset="-128"/>
              <a:ea typeface="HGP創英角ｺﾞｼｯｸUB" pitchFamily="50" charset="-128"/>
            </a:endParaRPr>
          </a:p>
        </p:txBody>
      </p:sp>
      <p:sp>
        <p:nvSpPr>
          <p:cNvPr id="114" name="テキスト ボックス 113"/>
          <p:cNvSpPr txBox="1"/>
          <p:nvPr/>
        </p:nvSpPr>
        <p:spPr>
          <a:xfrm>
            <a:off x="5822680" y="3466613"/>
            <a:ext cx="692995" cy="249299"/>
          </a:xfrm>
          <a:prstGeom prst="rect">
            <a:avLst/>
          </a:prstGeom>
          <a:noFill/>
        </p:spPr>
        <p:txBody>
          <a:bodyPr wrap="square" rtlCol="0">
            <a:spAutoFit/>
          </a:bodyPr>
          <a:lstStyle/>
          <a:p>
            <a:pPr>
              <a:lnSpc>
                <a:spcPct val="85000"/>
              </a:lnSpc>
            </a:pPr>
            <a:r>
              <a:rPr lang="ja-JP" altLang="en-US" sz="1200" dirty="0">
                <a:solidFill>
                  <a:srgbClr val="C00000"/>
                </a:solidFill>
                <a:latin typeface="HGP創英角ｺﾞｼｯｸUB" pitchFamily="50" charset="-128"/>
                <a:ea typeface="HGP創英角ｺﾞｼｯｸUB" pitchFamily="50" charset="-128"/>
              </a:rPr>
              <a:t>・・・</a:t>
            </a:r>
            <a:r>
              <a:rPr lang="ja-JP" altLang="en-US" sz="1200" dirty="0" smtClean="0">
                <a:solidFill>
                  <a:srgbClr val="C00000"/>
                </a:solidFill>
                <a:latin typeface="HGP創英角ｺﾞｼｯｸUB" pitchFamily="50" charset="-128"/>
                <a:ea typeface="HGP創英角ｺﾞｼｯｸUB" pitchFamily="50" charset="-128"/>
              </a:rPr>
              <a:t>  </a:t>
            </a:r>
            <a:endParaRPr lang="ja-JP" altLang="en-US" sz="1200" dirty="0">
              <a:solidFill>
                <a:srgbClr val="C00000"/>
              </a:solidFill>
              <a:latin typeface="HGP創英角ｺﾞｼｯｸUB" pitchFamily="50" charset="-128"/>
              <a:ea typeface="HGP創英角ｺﾞｼｯｸUB" pitchFamily="50" charset="-128"/>
            </a:endParaRPr>
          </a:p>
        </p:txBody>
      </p:sp>
      <p:sp>
        <p:nvSpPr>
          <p:cNvPr id="115" name="正方形/長方形 114"/>
          <p:cNvSpPr/>
          <p:nvPr/>
        </p:nvSpPr>
        <p:spPr>
          <a:xfrm>
            <a:off x="8036171" y="2720830"/>
            <a:ext cx="1404156" cy="24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6" name="テキスト ボックス 115"/>
          <p:cNvSpPr txBox="1"/>
          <p:nvPr/>
        </p:nvSpPr>
        <p:spPr>
          <a:xfrm>
            <a:off x="8000303" y="2748125"/>
            <a:ext cx="1512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Ａプロジェクトスタート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17" name="円/楕円 116"/>
          <p:cNvSpPr/>
          <p:nvPr/>
        </p:nvSpPr>
        <p:spPr>
          <a:xfrm>
            <a:off x="4534535" y="5711798"/>
            <a:ext cx="1638182" cy="432048"/>
          </a:xfrm>
          <a:prstGeom prst="ellipse">
            <a:avLst/>
          </a:prstGeom>
          <a:solidFill>
            <a:srgbClr val="FFFFFF"/>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8" name="円/楕円 117"/>
          <p:cNvSpPr/>
          <p:nvPr/>
        </p:nvSpPr>
        <p:spPr>
          <a:xfrm>
            <a:off x="4534535" y="5639787"/>
            <a:ext cx="1638182" cy="432048"/>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19" name="テキスト ボックス 118"/>
          <p:cNvSpPr txBox="1"/>
          <p:nvPr/>
        </p:nvSpPr>
        <p:spPr>
          <a:xfrm>
            <a:off x="4612578" y="6549273"/>
            <a:ext cx="1482165" cy="249299"/>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「場」を用意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20" name="右矢印 119"/>
          <p:cNvSpPr/>
          <p:nvPr/>
        </p:nvSpPr>
        <p:spPr>
          <a:xfrm>
            <a:off x="7368481" y="5654870"/>
            <a:ext cx="312035" cy="288032"/>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1" name="円/楕円 120"/>
          <p:cNvSpPr/>
          <p:nvPr/>
        </p:nvSpPr>
        <p:spPr>
          <a:xfrm>
            <a:off x="7903407" y="5504964"/>
            <a:ext cx="1638182" cy="828000"/>
          </a:xfrm>
          <a:prstGeom prst="ellipse">
            <a:avLst/>
          </a:prstGeom>
          <a:solidFill>
            <a:srgbClr val="FFFFFF"/>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2" name="円/楕円 121"/>
          <p:cNvSpPr/>
          <p:nvPr/>
        </p:nvSpPr>
        <p:spPr>
          <a:xfrm>
            <a:off x="7903407" y="5358450"/>
            <a:ext cx="1638182" cy="913392"/>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23" name="テキスト ボックス 122"/>
          <p:cNvSpPr txBox="1"/>
          <p:nvPr/>
        </p:nvSpPr>
        <p:spPr>
          <a:xfrm>
            <a:off x="7108860" y="6592888"/>
            <a:ext cx="2730303" cy="249299"/>
          </a:xfrm>
          <a:prstGeom prst="rect">
            <a:avLst/>
          </a:prstGeom>
          <a:noFill/>
        </p:spPr>
        <p:txBody>
          <a:bodyPr wrap="square" rtlCol="0">
            <a:spAutoFit/>
          </a:bodyPr>
          <a:lstStyle/>
          <a:p>
            <a:pPr algn="r">
              <a:lnSpc>
                <a:spcPct val="85000"/>
              </a:lnSpc>
            </a:pPr>
            <a:r>
              <a:rPr lang="ja-JP" altLang="en-US" sz="1200" dirty="0" smtClean="0">
                <a:solidFill>
                  <a:prstClr val="black"/>
                </a:solidFill>
                <a:latin typeface="HGP創英角ｺﾞｼｯｸUB" pitchFamily="50" charset="-128"/>
                <a:ea typeface="HGP創英角ｺﾞｼｯｸUB" pitchFamily="50" charset="-128"/>
              </a:rPr>
              <a:t>「場」が成長と選別と巣立ちを支援</a:t>
            </a:r>
            <a:endParaRPr lang="ja-JP" altLang="en-US" sz="1200" dirty="0">
              <a:solidFill>
                <a:prstClr val="black"/>
              </a:solidFill>
              <a:latin typeface="HGP創英角ｺﾞｼｯｸUB" pitchFamily="50" charset="-128"/>
              <a:ea typeface="HGP創英角ｺﾞｼｯｸUB" pitchFamily="50" charset="-128"/>
            </a:endParaRPr>
          </a:p>
        </p:txBody>
      </p:sp>
      <p:cxnSp>
        <p:nvCxnSpPr>
          <p:cNvPr id="124" name="直線矢印コネクタ 123"/>
          <p:cNvCxnSpPr/>
          <p:nvPr/>
        </p:nvCxnSpPr>
        <p:spPr>
          <a:xfrm>
            <a:off x="4651550" y="5358450"/>
            <a:ext cx="117043" cy="2160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25" name="直線矢印コネクタ 124"/>
          <p:cNvCxnSpPr/>
          <p:nvPr/>
        </p:nvCxnSpPr>
        <p:spPr>
          <a:xfrm>
            <a:off x="5158639" y="5314894"/>
            <a:ext cx="0" cy="18757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26" name="正方形/長方形 125"/>
          <p:cNvSpPr/>
          <p:nvPr/>
        </p:nvSpPr>
        <p:spPr>
          <a:xfrm>
            <a:off x="4534574" y="4994216"/>
            <a:ext cx="390043" cy="21602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27" name="正方形/長方形 126"/>
          <p:cNvSpPr/>
          <p:nvPr/>
        </p:nvSpPr>
        <p:spPr>
          <a:xfrm>
            <a:off x="5080628" y="4922208"/>
            <a:ext cx="468052" cy="21602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28" name="正方形/長方形 127"/>
          <p:cNvSpPr/>
          <p:nvPr/>
        </p:nvSpPr>
        <p:spPr>
          <a:xfrm>
            <a:off x="4456561" y="5066224"/>
            <a:ext cx="390043" cy="21602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29" name="正方形/長方形 128"/>
          <p:cNvSpPr/>
          <p:nvPr/>
        </p:nvSpPr>
        <p:spPr>
          <a:xfrm>
            <a:off x="5002587" y="4994216"/>
            <a:ext cx="468052" cy="21602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30" name="テキスト ボックス 129"/>
          <p:cNvSpPr txBox="1"/>
          <p:nvPr/>
        </p:nvSpPr>
        <p:spPr>
          <a:xfrm>
            <a:off x="4378520" y="5033017"/>
            <a:ext cx="546061"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人材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31" name="テキスト ボックス 130"/>
          <p:cNvSpPr txBox="1"/>
          <p:nvPr/>
        </p:nvSpPr>
        <p:spPr>
          <a:xfrm>
            <a:off x="4951628" y="4994306"/>
            <a:ext cx="624069"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テーマ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32" name="テキスト ボックス 131"/>
          <p:cNvSpPr txBox="1"/>
          <p:nvPr/>
        </p:nvSpPr>
        <p:spPr>
          <a:xfrm>
            <a:off x="5548648" y="5033017"/>
            <a:ext cx="692995" cy="249299"/>
          </a:xfrm>
          <a:prstGeom prst="rect">
            <a:avLst/>
          </a:prstGeom>
          <a:noFill/>
        </p:spPr>
        <p:txBody>
          <a:bodyPr wrap="square" rtlCol="0">
            <a:spAutoFit/>
          </a:bodyPr>
          <a:lstStyle/>
          <a:p>
            <a:pPr>
              <a:lnSpc>
                <a:spcPct val="85000"/>
              </a:lnSpc>
            </a:pPr>
            <a:r>
              <a:rPr lang="ja-JP" altLang="en-US" sz="1200" dirty="0">
                <a:solidFill>
                  <a:srgbClr val="92D050"/>
                </a:solidFill>
                <a:latin typeface="HGP創英角ｺﾞｼｯｸUB" pitchFamily="50" charset="-128"/>
                <a:ea typeface="HGP創英角ｺﾞｼｯｸUB" pitchFamily="50" charset="-128"/>
              </a:rPr>
              <a:t>・・・</a:t>
            </a:r>
            <a:r>
              <a:rPr lang="ja-JP" altLang="en-US" sz="1200" dirty="0" smtClean="0">
                <a:solidFill>
                  <a:srgbClr val="92D050"/>
                </a:solidFill>
                <a:latin typeface="HGP創英角ｺﾞｼｯｸUB" pitchFamily="50" charset="-128"/>
                <a:ea typeface="HGP創英角ｺﾞｼｯｸUB" pitchFamily="50" charset="-128"/>
              </a:rPr>
              <a:t>  </a:t>
            </a:r>
            <a:endParaRPr lang="ja-JP" altLang="en-US" sz="1200" dirty="0">
              <a:solidFill>
                <a:srgbClr val="92D050"/>
              </a:solidFill>
              <a:latin typeface="HGP創英角ｺﾞｼｯｸUB" pitchFamily="50" charset="-128"/>
              <a:ea typeface="HGP創英角ｺﾞｼｯｸUB" pitchFamily="50" charset="-128"/>
            </a:endParaRPr>
          </a:p>
        </p:txBody>
      </p:sp>
      <p:cxnSp>
        <p:nvCxnSpPr>
          <p:cNvPr id="133" name="直線矢印コネクタ 132"/>
          <p:cNvCxnSpPr/>
          <p:nvPr/>
        </p:nvCxnSpPr>
        <p:spPr>
          <a:xfrm flipH="1">
            <a:off x="5626695" y="5286442"/>
            <a:ext cx="78009" cy="21602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34" name="角丸四角形吹き出し 133"/>
          <p:cNvSpPr/>
          <p:nvPr/>
        </p:nvSpPr>
        <p:spPr>
          <a:xfrm>
            <a:off x="5962301" y="5059447"/>
            <a:ext cx="1368000" cy="1604456"/>
          </a:xfrm>
          <a:prstGeom prst="wedgeRoundRectCallout">
            <a:avLst>
              <a:gd name="adj1" fmla="val -63549"/>
              <a:gd name="adj2" fmla="val 13979"/>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35" name="テキスト ボックス 134"/>
          <p:cNvSpPr txBox="1"/>
          <p:nvPr/>
        </p:nvSpPr>
        <p:spPr>
          <a:xfrm>
            <a:off x="5929128" y="5126627"/>
            <a:ext cx="1599177" cy="150502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◆公共データや</a:t>
            </a:r>
            <a:endParaRPr lang="en-US" altLang="ja-JP" sz="12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a:solidFill>
                  <a:prstClr val="black"/>
                </a:solidFill>
                <a:latin typeface="HGP創英角ｺﾞｼｯｸUB" pitchFamily="50" charset="-128"/>
                <a:ea typeface="HGP創英角ｺﾞｼｯｸUB" pitchFamily="50" charset="-128"/>
              </a:rPr>
              <a:t>　大</a:t>
            </a:r>
            <a:r>
              <a:rPr lang="ja-JP" altLang="en-US" sz="1200" dirty="0" smtClean="0">
                <a:solidFill>
                  <a:prstClr val="black"/>
                </a:solidFill>
                <a:latin typeface="HGP創英角ｺﾞｼｯｸUB" pitchFamily="50" charset="-128"/>
                <a:ea typeface="HGP創英角ｺﾞｼｯｸUB" pitchFamily="50" charset="-128"/>
              </a:rPr>
              <a:t>企業、個人が</a:t>
            </a:r>
            <a:endParaRPr lang="en-US" altLang="ja-JP" sz="12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a:solidFill>
                  <a:prstClr val="black"/>
                </a:solidFill>
                <a:latin typeface="HGP創英角ｺﾞｼｯｸUB" pitchFamily="50" charset="-128"/>
                <a:ea typeface="HGP創英角ｺﾞｼｯｸUB" pitchFamily="50" charset="-128"/>
              </a:rPr>
              <a:t>　</a:t>
            </a:r>
            <a:r>
              <a:rPr lang="ja-JP" altLang="en-US" sz="1200" dirty="0" smtClean="0">
                <a:solidFill>
                  <a:prstClr val="black"/>
                </a:solidFill>
                <a:latin typeface="HGP創英角ｺﾞｼｯｸUB" pitchFamily="50" charset="-128"/>
                <a:ea typeface="HGP創英角ｺﾞｼｯｸUB" pitchFamily="50" charset="-128"/>
              </a:rPr>
              <a:t>持つ様々なデータ</a:t>
            </a:r>
            <a:endParaRPr lang="en-US" altLang="ja-JP" sz="12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a:solidFill>
                  <a:prstClr val="black"/>
                </a:solidFill>
                <a:latin typeface="HGP創英角ｺﾞｼｯｸUB" pitchFamily="50" charset="-128"/>
                <a:ea typeface="HGP創英角ｺﾞｼｯｸUB" pitchFamily="50" charset="-128"/>
              </a:rPr>
              <a:t>　</a:t>
            </a:r>
            <a:r>
              <a:rPr lang="ja-JP" altLang="en-US" sz="1200" dirty="0" smtClean="0">
                <a:solidFill>
                  <a:prstClr val="black"/>
                </a:solidFill>
                <a:latin typeface="HGP創英角ｺﾞｼｯｸUB" pitchFamily="50" charset="-128"/>
                <a:ea typeface="HGP創英角ｺﾞｼｯｸUB" pitchFamily="50" charset="-128"/>
              </a:rPr>
              <a:t>をマッチング可能</a:t>
            </a:r>
            <a:endParaRPr lang="en-US" altLang="ja-JP" sz="12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◆人材潜在力</a:t>
            </a:r>
            <a:endParaRPr lang="en-US" altLang="ja-JP" sz="1200" dirty="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　仲間・顧客・</a:t>
            </a:r>
            <a:endParaRPr lang="en-US" altLang="ja-JP" sz="1200" dirty="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　支援者がいる</a:t>
            </a:r>
            <a:endParaRPr lang="en-US" altLang="ja-JP" sz="12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◆利活用産業特区</a:t>
            </a:r>
            <a:endParaRPr lang="en-US" altLang="ja-JP" sz="1200" dirty="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　規制緩和 </a:t>
            </a:r>
            <a:endParaRPr lang="ja-JP" altLang="en-US" sz="1200" dirty="0">
              <a:solidFill>
                <a:prstClr val="black"/>
              </a:solidFill>
              <a:latin typeface="HGP創英角ｺﾞｼｯｸUB" pitchFamily="50" charset="-128"/>
              <a:ea typeface="HGP創英角ｺﾞｼｯｸUB" pitchFamily="50" charset="-128"/>
            </a:endParaRPr>
          </a:p>
        </p:txBody>
      </p:sp>
      <p:cxnSp>
        <p:nvCxnSpPr>
          <p:cNvPr id="136" name="直線矢印コネクタ 135"/>
          <p:cNvCxnSpPr/>
          <p:nvPr/>
        </p:nvCxnSpPr>
        <p:spPr>
          <a:xfrm>
            <a:off x="8766427" y="5175013"/>
            <a:ext cx="83656" cy="180000"/>
          </a:xfrm>
          <a:prstGeom prst="straightConnector1">
            <a:avLst/>
          </a:prstGeom>
          <a:ln>
            <a:headEnd type="arrow" w="med" len="med"/>
            <a:tailEnd type="none" w="med" len="med"/>
          </a:ln>
        </p:spPr>
        <p:style>
          <a:lnRef idx="2">
            <a:schemeClr val="accent3"/>
          </a:lnRef>
          <a:fillRef idx="1">
            <a:schemeClr val="lt1"/>
          </a:fillRef>
          <a:effectRef idx="0">
            <a:schemeClr val="accent3"/>
          </a:effectRef>
          <a:fontRef idx="minor">
            <a:schemeClr val="dk1"/>
          </a:fontRef>
        </p:style>
      </p:cxnSp>
      <p:cxnSp>
        <p:nvCxnSpPr>
          <p:cNvPr id="137" name="直線矢印コネクタ 136"/>
          <p:cNvCxnSpPr/>
          <p:nvPr/>
        </p:nvCxnSpPr>
        <p:spPr>
          <a:xfrm flipH="1">
            <a:off x="9176654" y="5132285"/>
            <a:ext cx="89204" cy="283093"/>
          </a:xfrm>
          <a:prstGeom prst="straightConnector1">
            <a:avLst/>
          </a:prstGeom>
          <a:ln>
            <a:headEnd type="arrow" w="med" len="med"/>
            <a:tailEnd type="none" w="med" len="med"/>
          </a:ln>
        </p:spPr>
        <p:style>
          <a:lnRef idx="2">
            <a:schemeClr val="accent3"/>
          </a:lnRef>
          <a:fillRef idx="1">
            <a:schemeClr val="lt1"/>
          </a:fillRef>
          <a:effectRef idx="0">
            <a:schemeClr val="accent3"/>
          </a:effectRef>
          <a:fontRef idx="minor">
            <a:schemeClr val="dk1"/>
          </a:fontRef>
        </p:style>
      </p:cxnSp>
      <p:sp>
        <p:nvSpPr>
          <p:cNvPr id="139" name="テキスト ボックス 138"/>
          <p:cNvSpPr txBox="1"/>
          <p:nvPr/>
        </p:nvSpPr>
        <p:spPr>
          <a:xfrm>
            <a:off x="8412932" y="4577142"/>
            <a:ext cx="1473082" cy="380104"/>
          </a:xfrm>
          <a:prstGeom prst="rect">
            <a:avLst/>
          </a:prstGeom>
          <a:noFill/>
        </p:spPr>
        <p:txBody>
          <a:bodyPr wrap="square" rtlCol="0">
            <a:spAutoFit/>
          </a:bodyPr>
          <a:lstStyle/>
          <a:p>
            <a:pPr algn="r">
              <a:lnSpc>
                <a:spcPct val="85000"/>
              </a:lnSpc>
            </a:pPr>
            <a:r>
              <a:rPr lang="ja-JP" altLang="en-US" sz="1100" dirty="0">
                <a:solidFill>
                  <a:prstClr val="black"/>
                </a:solidFill>
                <a:latin typeface="HGP創英角ｺﾞｼｯｸUB" pitchFamily="50" charset="-128"/>
                <a:ea typeface="HGP創英角ｺﾞｼｯｸUB" pitchFamily="50" charset="-128"/>
              </a:rPr>
              <a:t>当たる</a:t>
            </a:r>
            <a:r>
              <a:rPr lang="ja-JP" altLang="en-US" sz="1100" dirty="0" smtClean="0">
                <a:solidFill>
                  <a:prstClr val="black"/>
                </a:solidFill>
                <a:latin typeface="HGP創英角ｺﾞｼｯｸUB" pitchFamily="50" charset="-128"/>
                <a:ea typeface="HGP創英角ｺﾞｼｯｸUB" pitchFamily="50" charset="-128"/>
              </a:rPr>
              <a:t>ものが</a:t>
            </a:r>
            <a:endParaRPr lang="en-US" altLang="ja-JP" sz="1100" dirty="0" smtClean="0">
              <a:solidFill>
                <a:prstClr val="black"/>
              </a:solidFill>
              <a:latin typeface="HGP創英角ｺﾞｼｯｸUB" pitchFamily="50" charset="-128"/>
              <a:ea typeface="HGP創英角ｺﾞｼｯｸUB" pitchFamily="50" charset="-128"/>
            </a:endParaRPr>
          </a:p>
          <a:p>
            <a:pPr algn="r">
              <a:lnSpc>
                <a:spcPct val="85000"/>
              </a:lnSpc>
            </a:pPr>
            <a:r>
              <a:rPr lang="ja-JP" altLang="en-US" sz="1100" dirty="0" smtClean="0">
                <a:solidFill>
                  <a:prstClr val="black"/>
                </a:solidFill>
                <a:latin typeface="HGP創英角ｺﾞｼｯｸUB" pitchFamily="50" charset="-128"/>
                <a:ea typeface="HGP創英角ｺﾞｼｯｸUB" pitchFamily="50" charset="-128"/>
              </a:rPr>
              <a:t>出てくる</a:t>
            </a:r>
            <a:endParaRPr lang="ja-JP" altLang="en-US" sz="1100" dirty="0">
              <a:solidFill>
                <a:prstClr val="black"/>
              </a:solidFill>
              <a:latin typeface="HGP創英角ｺﾞｼｯｸUB" pitchFamily="50" charset="-128"/>
              <a:ea typeface="HGP創英角ｺﾞｼｯｸUB" pitchFamily="50" charset="-128"/>
            </a:endParaRPr>
          </a:p>
        </p:txBody>
      </p:sp>
      <p:sp>
        <p:nvSpPr>
          <p:cNvPr id="140" name="星 5 139"/>
          <p:cNvSpPr>
            <a:spLocks noChangeAspect="1"/>
          </p:cNvSpPr>
          <p:nvPr/>
        </p:nvSpPr>
        <p:spPr>
          <a:xfrm>
            <a:off x="9100503" y="4814153"/>
            <a:ext cx="372138" cy="343513"/>
          </a:xfrm>
          <a:prstGeom prst="star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C00000"/>
              </a:solidFill>
            </a:endParaRPr>
          </a:p>
        </p:txBody>
      </p:sp>
      <p:sp>
        <p:nvSpPr>
          <p:cNvPr id="141" name="テキスト ボックス 140"/>
          <p:cNvSpPr txBox="1"/>
          <p:nvPr/>
        </p:nvSpPr>
        <p:spPr>
          <a:xfrm>
            <a:off x="8307123" y="4905273"/>
            <a:ext cx="614987" cy="301621"/>
          </a:xfrm>
          <a:prstGeom prst="rect">
            <a:avLst/>
          </a:prstGeom>
          <a:noFill/>
        </p:spPr>
        <p:txBody>
          <a:bodyPr wrap="square" rtlCol="0">
            <a:spAutoFit/>
          </a:bodyPr>
          <a:lstStyle/>
          <a:p>
            <a:pPr algn="r">
              <a:lnSpc>
                <a:spcPct val="85000"/>
              </a:lnSpc>
            </a:pPr>
            <a:r>
              <a:rPr lang="en-US" altLang="ja-JP" sz="1600" dirty="0" smtClean="0">
                <a:solidFill>
                  <a:srgbClr val="92D050"/>
                </a:solidFill>
                <a:latin typeface="HGP創英角ｺﾞｼｯｸUB" pitchFamily="50" charset="-128"/>
                <a:ea typeface="HGP創英角ｺﾞｼｯｸUB" pitchFamily="50" charset="-128"/>
              </a:rPr>
              <a:t>×</a:t>
            </a:r>
            <a:endParaRPr lang="ja-JP" altLang="en-US" sz="1600" dirty="0">
              <a:solidFill>
                <a:srgbClr val="92D050"/>
              </a:solidFill>
              <a:latin typeface="HGP創英角ｺﾞｼｯｸUB" pitchFamily="50" charset="-128"/>
              <a:ea typeface="HGP創英角ｺﾞｼｯｸUB" pitchFamily="50" charset="-128"/>
            </a:endParaRPr>
          </a:p>
        </p:txBody>
      </p:sp>
      <p:sp>
        <p:nvSpPr>
          <p:cNvPr id="142" name="上カーブ矢印 141"/>
          <p:cNvSpPr/>
          <p:nvPr/>
        </p:nvSpPr>
        <p:spPr>
          <a:xfrm rot="9487654">
            <a:off x="7869516" y="5105804"/>
            <a:ext cx="390043" cy="288032"/>
          </a:xfrm>
          <a:prstGeom prst="curvedUpArrow">
            <a:avLst>
              <a:gd name="adj1" fmla="val 15384"/>
              <a:gd name="adj2" fmla="val 50000"/>
              <a:gd name="adj3" fmla="val 2500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srgbClr val="C00000"/>
              </a:solidFill>
            </a:endParaRPr>
          </a:p>
        </p:txBody>
      </p:sp>
      <p:sp>
        <p:nvSpPr>
          <p:cNvPr id="143" name="テキスト ボックス 142"/>
          <p:cNvSpPr txBox="1"/>
          <p:nvPr/>
        </p:nvSpPr>
        <p:spPr>
          <a:xfrm>
            <a:off x="7279372" y="4598384"/>
            <a:ext cx="1482165" cy="523990"/>
          </a:xfrm>
          <a:prstGeom prst="rect">
            <a:avLst/>
          </a:prstGeom>
          <a:noFill/>
        </p:spPr>
        <p:txBody>
          <a:bodyPr wrap="square" rtlCol="0">
            <a:spAutoFit/>
          </a:bodyPr>
          <a:lstStyle/>
          <a:p>
            <a:pPr algn="ctr">
              <a:lnSpc>
                <a:spcPct val="85000"/>
              </a:lnSpc>
            </a:pPr>
            <a:r>
              <a:rPr lang="ja-JP" altLang="en-US" sz="1100" dirty="0">
                <a:solidFill>
                  <a:prstClr val="black"/>
                </a:solidFill>
                <a:latin typeface="HGP創英角ｺﾞｼｯｸUB" pitchFamily="50" charset="-128"/>
                <a:ea typeface="HGP創英角ｺﾞｼｯｸUB" pitchFamily="50" charset="-128"/>
              </a:rPr>
              <a:t> </a:t>
            </a:r>
            <a:r>
              <a:rPr lang="ja-JP" altLang="en-US" sz="1100" dirty="0" smtClean="0">
                <a:solidFill>
                  <a:prstClr val="black"/>
                </a:solidFill>
                <a:latin typeface="HGP創英角ｺﾞｼｯｸUB" pitchFamily="50" charset="-128"/>
                <a:ea typeface="HGP創英角ｺﾞｼｯｸUB" pitchFamily="50" charset="-128"/>
              </a:rPr>
              <a:t>周囲と競争し</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環境に育てられ</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魅力が増す  </a:t>
            </a:r>
            <a:endParaRPr lang="ja-JP" altLang="en-US" sz="1100" dirty="0">
              <a:solidFill>
                <a:prstClr val="black"/>
              </a:solidFill>
              <a:latin typeface="HGP創英角ｺﾞｼｯｸUB" pitchFamily="50" charset="-128"/>
              <a:ea typeface="HGP創英角ｺﾞｼｯｸUB" pitchFamily="50" charset="-128"/>
            </a:endParaRPr>
          </a:p>
        </p:txBody>
      </p:sp>
      <p:sp>
        <p:nvSpPr>
          <p:cNvPr id="144" name="テキスト ボックス 143"/>
          <p:cNvSpPr txBox="1"/>
          <p:nvPr/>
        </p:nvSpPr>
        <p:spPr>
          <a:xfrm>
            <a:off x="4732556" y="5665579"/>
            <a:ext cx="1212136" cy="406265"/>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創造的人材が</a:t>
            </a:r>
            <a:endParaRPr lang="en-US" altLang="ja-JP" sz="12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集う魅力</a:t>
            </a:r>
            <a:endParaRPr lang="ja-JP" altLang="en-US" sz="1200" dirty="0">
              <a:solidFill>
                <a:prstClr val="black"/>
              </a:solidFill>
              <a:latin typeface="HGP創英角ｺﾞｼｯｸUB" pitchFamily="50" charset="-128"/>
              <a:ea typeface="HGP創英角ｺﾞｼｯｸUB" pitchFamily="50" charset="-128"/>
            </a:endParaRPr>
          </a:p>
        </p:txBody>
      </p:sp>
      <p:sp>
        <p:nvSpPr>
          <p:cNvPr id="146" name="ホームベース 145"/>
          <p:cNvSpPr/>
          <p:nvPr/>
        </p:nvSpPr>
        <p:spPr>
          <a:xfrm>
            <a:off x="5778905" y="3296894"/>
            <a:ext cx="684000" cy="216024"/>
          </a:xfrm>
          <a:prstGeom prst="homePlat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47" name="ホームベース 146"/>
          <p:cNvSpPr/>
          <p:nvPr/>
        </p:nvSpPr>
        <p:spPr>
          <a:xfrm>
            <a:off x="5104736" y="3296894"/>
            <a:ext cx="612000" cy="216024"/>
          </a:xfrm>
          <a:prstGeom prst="homePlat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48" name="テキスト ボックス 147"/>
          <p:cNvSpPr txBox="1"/>
          <p:nvPr/>
        </p:nvSpPr>
        <p:spPr>
          <a:xfrm>
            <a:off x="5110931" y="3288069"/>
            <a:ext cx="540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人材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49" name="テキスト ボックス 148"/>
          <p:cNvSpPr txBox="1"/>
          <p:nvPr/>
        </p:nvSpPr>
        <p:spPr>
          <a:xfrm>
            <a:off x="5838687" y="3288069"/>
            <a:ext cx="576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テーマ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50" name="正方形/長方形 149"/>
          <p:cNvSpPr/>
          <p:nvPr/>
        </p:nvSpPr>
        <p:spPr>
          <a:xfrm>
            <a:off x="8036003" y="3008862"/>
            <a:ext cx="1404156" cy="24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51" name="テキスト ボックス 150"/>
          <p:cNvSpPr txBox="1"/>
          <p:nvPr/>
        </p:nvSpPr>
        <p:spPr>
          <a:xfrm>
            <a:off x="8000135" y="3036155"/>
            <a:ext cx="1512000" cy="249299"/>
          </a:xfrm>
          <a:prstGeom prst="rect">
            <a:avLst/>
          </a:prstGeom>
          <a:noFill/>
        </p:spPr>
        <p:txBody>
          <a:bodyPr wrap="square" rtlCol="0">
            <a:spAutoFit/>
          </a:bodyPr>
          <a:lstStyle/>
          <a:p>
            <a:pPr>
              <a:lnSpc>
                <a:spcPct val="85000"/>
              </a:lnSpc>
            </a:pPr>
            <a:r>
              <a:rPr lang="ja-JP" altLang="en-US" sz="1200" dirty="0">
                <a:solidFill>
                  <a:prstClr val="black"/>
                </a:solidFill>
                <a:latin typeface="HGP創英角ｺﾞｼｯｸUB" pitchFamily="50" charset="-128"/>
                <a:ea typeface="HGP創英角ｺﾞｼｯｸUB" pitchFamily="50" charset="-128"/>
              </a:rPr>
              <a:t>Ｂ</a:t>
            </a:r>
            <a:r>
              <a:rPr lang="ja-JP" altLang="en-US" sz="1200" dirty="0" smtClean="0">
                <a:solidFill>
                  <a:prstClr val="black"/>
                </a:solidFill>
                <a:latin typeface="HGP創英角ｺﾞｼｯｸUB" pitchFamily="50" charset="-128"/>
                <a:ea typeface="HGP創英角ｺﾞｼｯｸUB" pitchFamily="50" charset="-128"/>
              </a:rPr>
              <a:t>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52" name="正方形/長方形 151"/>
          <p:cNvSpPr/>
          <p:nvPr/>
        </p:nvSpPr>
        <p:spPr>
          <a:xfrm>
            <a:off x="8036171" y="3287153"/>
            <a:ext cx="1404156" cy="2493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53" name="テキスト ボックス 152"/>
          <p:cNvSpPr txBox="1"/>
          <p:nvPr/>
        </p:nvSpPr>
        <p:spPr>
          <a:xfrm>
            <a:off x="8000303" y="3314387"/>
            <a:ext cx="1512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Ｃプロジェクトスタート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54" name="テキスト ボックス 153"/>
          <p:cNvSpPr txBox="1"/>
          <p:nvPr/>
        </p:nvSpPr>
        <p:spPr>
          <a:xfrm>
            <a:off x="8144183" y="3466613"/>
            <a:ext cx="692995" cy="249299"/>
          </a:xfrm>
          <a:prstGeom prst="rect">
            <a:avLst/>
          </a:prstGeom>
          <a:noFill/>
        </p:spPr>
        <p:txBody>
          <a:bodyPr wrap="square" rtlCol="0">
            <a:spAutoFit/>
          </a:bodyPr>
          <a:lstStyle/>
          <a:p>
            <a:pPr>
              <a:lnSpc>
                <a:spcPct val="85000"/>
              </a:lnSpc>
            </a:pPr>
            <a:r>
              <a:rPr lang="ja-JP" altLang="en-US" sz="1200" dirty="0">
                <a:solidFill>
                  <a:srgbClr val="C00000"/>
                </a:solidFill>
                <a:latin typeface="HGP創英角ｺﾞｼｯｸUB" pitchFamily="50" charset="-128"/>
                <a:ea typeface="HGP創英角ｺﾞｼｯｸUB" pitchFamily="50" charset="-128"/>
              </a:rPr>
              <a:t>・・・</a:t>
            </a:r>
            <a:r>
              <a:rPr lang="ja-JP" altLang="en-US" sz="1200" dirty="0" smtClean="0">
                <a:solidFill>
                  <a:srgbClr val="C00000"/>
                </a:solidFill>
                <a:latin typeface="HGP創英角ｺﾞｼｯｸUB" pitchFamily="50" charset="-128"/>
                <a:ea typeface="HGP創英角ｺﾞｼｯｸUB" pitchFamily="50" charset="-128"/>
              </a:rPr>
              <a:t>  </a:t>
            </a:r>
            <a:endParaRPr lang="ja-JP" altLang="en-US" sz="1200" dirty="0">
              <a:solidFill>
                <a:srgbClr val="C00000"/>
              </a:solidFill>
              <a:latin typeface="HGP創英角ｺﾞｼｯｸUB" pitchFamily="50" charset="-128"/>
              <a:ea typeface="HGP創英角ｺﾞｼｯｸUB" pitchFamily="50" charset="-128"/>
            </a:endParaRPr>
          </a:p>
        </p:txBody>
      </p:sp>
      <p:sp>
        <p:nvSpPr>
          <p:cNvPr id="155" name="テキスト ボックス 154"/>
          <p:cNvSpPr txBox="1"/>
          <p:nvPr/>
        </p:nvSpPr>
        <p:spPr>
          <a:xfrm>
            <a:off x="8144183" y="3568101"/>
            <a:ext cx="692995" cy="249299"/>
          </a:xfrm>
          <a:prstGeom prst="rect">
            <a:avLst/>
          </a:prstGeom>
          <a:noFill/>
        </p:spPr>
        <p:txBody>
          <a:bodyPr wrap="square" rtlCol="0">
            <a:spAutoFit/>
          </a:bodyPr>
          <a:lstStyle/>
          <a:p>
            <a:pPr>
              <a:lnSpc>
                <a:spcPct val="85000"/>
              </a:lnSpc>
            </a:pPr>
            <a:r>
              <a:rPr lang="ja-JP" altLang="en-US" sz="1200" dirty="0">
                <a:solidFill>
                  <a:srgbClr val="C00000"/>
                </a:solidFill>
                <a:latin typeface="HGP創英角ｺﾞｼｯｸUB" pitchFamily="50" charset="-128"/>
                <a:ea typeface="HGP創英角ｺﾞｼｯｸUB" pitchFamily="50" charset="-128"/>
              </a:rPr>
              <a:t>・・・</a:t>
            </a:r>
            <a:r>
              <a:rPr lang="ja-JP" altLang="en-US" sz="1200" dirty="0" smtClean="0">
                <a:solidFill>
                  <a:srgbClr val="C00000"/>
                </a:solidFill>
                <a:latin typeface="HGP創英角ｺﾞｼｯｸUB" pitchFamily="50" charset="-128"/>
                <a:ea typeface="HGP創英角ｺﾞｼｯｸUB" pitchFamily="50" charset="-128"/>
              </a:rPr>
              <a:t>  </a:t>
            </a:r>
            <a:endParaRPr lang="ja-JP" altLang="en-US" sz="1200" dirty="0">
              <a:solidFill>
                <a:srgbClr val="C00000"/>
              </a:solidFill>
              <a:latin typeface="HGP創英角ｺﾞｼｯｸUB" pitchFamily="50" charset="-128"/>
              <a:ea typeface="HGP創英角ｺﾞｼｯｸUB" pitchFamily="50" charset="-128"/>
            </a:endParaRPr>
          </a:p>
        </p:txBody>
      </p:sp>
      <p:sp>
        <p:nvSpPr>
          <p:cNvPr id="156" name="テキスト ボックス 155"/>
          <p:cNvSpPr txBox="1"/>
          <p:nvPr/>
        </p:nvSpPr>
        <p:spPr>
          <a:xfrm>
            <a:off x="4544273" y="2769394"/>
            <a:ext cx="504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Ａ社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57" name="テキスト ボックス 156"/>
          <p:cNvSpPr txBox="1"/>
          <p:nvPr/>
        </p:nvSpPr>
        <p:spPr>
          <a:xfrm>
            <a:off x="4544273" y="3036104"/>
            <a:ext cx="504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Ｂ社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58" name="テキスト ボックス 157"/>
          <p:cNvSpPr txBox="1"/>
          <p:nvPr/>
        </p:nvSpPr>
        <p:spPr>
          <a:xfrm>
            <a:off x="4544273" y="3288069"/>
            <a:ext cx="504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Ｃ社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59" name="テキスト ボックス 158"/>
          <p:cNvSpPr txBox="1"/>
          <p:nvPr/>
        </p:nvSpPr>
        <p:spPr>
          <a:xfrm>
            <a:off x="5110931" y="3576484"/>
            <a:ext cx="692995" cy="249299"/>
          </a:xfrm>
          <a:prstGeom prst="rect">
            <a:avLst/>
          </a:prstGeom>
          <a:noFill/>
        </p:spPr>
        <p:txBody>
          <a:bodyPr wrap="square" rtlCol="0">
            <a:spAutoFit/>
          </a:bodyPr>
          <a:lstStyle/>
          <a:p>
            <a:pPr>
              <a:lnSpc>
                <a:spcPct val="85000"/>
              </a:lnSpc>
            </a:pPr>
            <a:r>
              <a:rPr lang="ja-JP" altLang="en-US" sz="1200" dirty="0">
                <a:solidFill>
                  <a:srgbClr val="C00000"/>
                </a:solidFill>
                <a:latin typeface="HGP創英角ｺﾞｼｯｸUB" pitchFamily="50" charset="-128"/>
                <a:ea typeface="HGP創英角ｺﾞｼｯｸUB" pitchFamily="50" charset="-128"/>
              </a:rPr>
              <a:t>・・・</a:t>
            </a:r>
            <a:r>
              <a:rPr lang="ja-JP" altLang="en-US" sz="1200" dirty="0" smtClean="0">
                <a:solidFill>
                  <a:srgbClr val="C00000"/>
                </a:solidFill>
                <a:latin typeface="HGP創英角ｺﾞｼｯｸUB" pitchFamily="50" charset="-128"/>
                <a:ea typeface="HGP創英角ｺﾞｼｯｸUB" pitchFamily="50" charset="-128"/>
              </a:rPr>
              <a:t>  </a:t>
            </a:r>
            <a:endParaRPr lang="ja-JP" altLang="en-US" sz="1200" dirty="0">
              <a:solidFill>
                <a:srgbClr val="C00000"/>
              </a:solidFill>
              <a:latin typeface="HGP創英角ｺﾞｼｯｸUB" pitchFamily="50" charset="-128"/>
              <a:ea typeface="HGP創英角ｺﾞｼｯｸUB" pitchFamily="50" charset="-128"/>
            </a:endParaRPr>
          </a:p>
        </p:txBody>
      </p:sp>
      <p:sp>
        <p:nvSpPr>
          <p:cNvPr id="160" name="テキスト ボックス 159"/>
          <p:cNvSpPr txBox="1"/>
          <p:nvPr/>
        </p:nvSpPr>
        <p:spPr>
          <a:xfrm>
            <a:off x="5822680" y="3576484"/>
            <a:ext cx="692995" cy="249299"/>
          </a:xfrm>
          <a:prstGeom prst="rect">
            <a:avLst/>
          </a:prstGeom>
          <a:noFill/>
        </p:spPr>
        <p:txBody>
          <a:bodyPr wrap="square" rtlCol="0">
            <a:spAutoFit/>
          </a:bodyPr>
          <a:lstStyle/>
          <a:p>
            <a:pPr>
              <a:lnSpc>
                <a:spcPct val="85000"/>
              </a:lnSpc>
            </a:pPr>
            <a:r>
              <a:rPr lang="ja-JP" altLang="en-US" sz="1200" dirty="0">
                <a:solidFill>
                  <a:srgbClr val="C00000"/>
                </a:solidFill>
                <a:latin typeface="HGP創英角ｺﾞｼｯｸUB" pitchFamily="50" charset="-128"/>
                <a:ea typeface="HGP創英角ｺﾞｼｯｸUB" pitchFamily="50" charset="-128"/>
              </a:rPr>
              <a:t>・・・</a:t>
            </a:r>
            <a:r>
              <a:rPr lang="ja-JP" altLang="en-US" sz="1200" dirty="0" smtClean="0">
                <a:solidFill>
                  <a:srgbClr val="C00000"/>
                </a:solidFill>
                <a:latin typeface="HGP創英角ｺﾞｼｯｸUB" pitchFamily="50" charset="-128"/>
                <a:ea typeface="HGP創英角ｺﾞｼｯｸUB" pitchFamily="50" charset="-128"/>
              </a:rPr>
              <a:t>  </a:t>
            </a:r>
            <a:endParaRPr lang="ja-JP" altLang="en-US" sz="1200" dirty="0">
              <a:solidFill>
                <a:srgbClr val="C00000"/>
              </a:solidFill>
              <a:latin typeface="HGP創英角ｺﾞｼｯｸUB" pitchFamily="50" charset="-128"/>
              <a:ea typeface="HGP創英角ｺﾞｼｯｸUB" pitchFamily="50" charset="-128"/>
            </a:endParaRPr>
          </a:p>
        </p:txBody>
      </p:sp>
      <p:sp>
        <p:nvSpPr>
          <p:cNvPr id="96" name="ホームベース 95"/>
          <p:cNvSpPr/>
          <p:nvPr/>
        </p:nvSpPr>
        <p:spPr>
          <a:xfrm>
            <a:off x="4378582" y="2181525"/>
            <a:ext cx="5460581" cy="288000"/>
          </a:xfrm>
          <a:prstGeom prst="homePlate">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これまで</a:t>
            </a:r>
            <a:r>
              <a:rPr lang="ja-JP" altLang="en-US" sz="1600" dirty="0" smtClean="0">
                <a:solidFill>
                  <a:prstClr val="white"/>
                </a:solidFill>
                <a:latin typeface="HGP創英角ｺﾞｼｯｸUB" pitchFamily="50" charset="-128"/>
                <a:ea typeface="HGP創英角ｺﾞｼｯｸUB" pitchFamily="50" charset="-128"/>
              </a:rPr>
              <a:t>のプロジェクトの手法</a:t>
            </a:r>
            <a:endParaRPr lang="ja-JP" altLang="en-US" sz="1600" dirty="0">
              <a:solidFill>
                <a:prstClr val="white"/>
              </a:solidFill>
              <a:latin typeface="HGP創英角ｺﾞｼｯｸUB" pitchFamily="50" charset="-128"/>
              <a:ea typeface="HGP創英角ｺﾞｼｯｸUB" pitchFamily="50" charset="-128"/>
            </a:endParaRPr>
          </a:p>
        </p:txBody>
      </p:sp>
      <p:sp>
        <p:nvSpPr>
          <p:cNvPr id="76" name="二等辺三角形 75"/>
          <p:cNvSpPr/>
          <p:nvPr/>
        </p:nvSpPr>
        <p:spPr>
          <a:xfrm flipV="1">
            <a:off x="4378520" y="3856579"/>
            <a:ext cx="5417319" cy="216000"/>
          </a:xfrm>
          <a:prstGeom prst="triangle">
            <a:avLst>
              <a:gd name="adj" fmla="val 50231"/>
            </a:avLst>
          </a:prstGeom>
          <a:ln/>
        </p:spPr>
        <p:style>
          <a:lnRef idx="1">
            <a:schemeClr val="accent3"/>
          </a:lnRef>
          <a:fillRef idx="2">
            <a:schemeClr val="accent3"/>
          </a:fillRef>
          <a:effectRef idx="1">
            <a:schemeClr val="accent3"/>
          </a:effectRef>
          <a:fontRef idx="minor">
            <a:schemeClr val="dk1"/>
          </a:fontRef>
        </p:style>
        <p:txBody>
          <a:bodyPr rtlCol="0" anchor="t" anchorCtr="0"/>
          <a:lstStyle/>
          <a:p>
            <a:pPr algn="ctr" defTabSz="955625"/>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78" name="テキスト ボックス 77"/>
          <p:cNvSpPr txBox="1"/>
          <p:nvPr/>
        </p:nvSpPr>
        <p:spPr>
          <a:xfrm>
            <a:off x="4302625" y="1859460"/>
            <a:ext cx="1889449" cy="369332"/>
          </a:xfrm>
          <a:prstGeom prst="rect">
            <a:avLst/>
          </a:prstGeom>
          <a:noFill/>
        </p:spPr>
        <p:txBody>
          <a:bodyPr wrap="square" rtlCol="0">
            <a:spAutoFit/>
          </a:bodyPr>
          <a:lstStyle/>
          <a:p>
            <a:r>
              <a:rPr lang="en-US" altLang="ja-JP" sz="1800" b="1" dirty="0" smtClean="0">
                <a:solidFill>
                  <a:prstClr val="black"/>
                </a:solidFill>
                <a:latin typeface="ＭＳ Ｐゴシック"/>
              </a:rPr>
              <a:t>【</a:t>
            </a:r>
            <a:r>
              <a:rPr lang="ja-JP" altLang="en-US" sz="1800" b="1" dirty="0" smtClean="0">
                <a:solidFill>
                  <a:prstClr val="black"/>
                </a:solidFill>
                <a:latin typeface="ＭＳ Ｐゴシック"/>
              </a:rPr>
              <a:t>イメージ</a:t>
            </a:r>
            <a:r>
              <a:rPr lang="ja-JP" altLang="en-US" sz="1800" b="1" dirty="0">
                <a:solidFill>
                  <a:prstClr val="black"/>
                </a:solidFill>
                <a:latin typeface="ＭＳ Ｐゴシック"/>
              </a:rPr>
              <a:t>図</a:t>
            </a:r>
            <a:r>
              <a:rPr lang="en-US" altLang="ja-JP" sz="1800" b="1" dirty="0" smtClean="0">
                <a:solidFill>
                  <a:prstClr val="black"/>
                </a:solidFill>
                <a:latin typeface="ＭＳ Ｐゴシック"/>
              </a:rPr>
              <a:t>】</a:t>
            </a:r>
            <a:endParaRPr lang="ja-JP" altLang="en-US" sz="1800" b="1" dirty="0">
              <a:solidFill>
                <a:prstClr val="black"/>
              </a:solidFill>
              <a:latin typeface="ＭＳ Ｐゴシック"/>
            </a:endParaRPr>
          </a:p>
        </p:txBody>
      </p:sp>
      <p:cxnSp>
        <p:nvCxnSpPr>
          <p:cNvPr id="79" name="直線矢印コネクタ 78"/>
          <p:cNvCxnSpPr/>
          <p:nvPr/>
        </p:nvCxnSpPr>
        <p:spPr>
          <a:xfrm>
            <a:off x="6720646" y="3154778"/>
            <a:ext cx="1044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81" name="Rectangle 57"/>
          <p:cNvSpPr>
            <a:spLocks noChangeArrowheads="1"/>
          </p:cNvSpPr>
          <p:nvPr/>
        </p:nvSpPr>
        <p:spPr bwMode="auto">
          <a:xfrm>
            <a:off x="97387" y="2101758"/>
            <a:ext cx="4205238" cy="4741989"/>
          </a:xfrm>
          <a:prstGeom prst="rect">
            <a:avLst/>
          </a:prstGeom>
          <a:ln/>
        </p:spPr>
        <p:style>
          <a:lnRef idx="2">
            <a:schemeClr val="accent6"/>
          </a:lnRef>
          <a:fillRef idx="1">
            <a:schemeClr val="lt1"/>
          </a:fillRef>
          <a:effectRef idx="0">
            <a:schemeClr val="accent6"/>
          </a:effectRef>
          <a:fontRef idx="minor">
            <a:schemeClr val="dk1"/>
          </a:fontRef>
        </p:style>
        <p:txBody>
          <a:bodyPr lIns="144000" tIns="180000" rIns="72000" rtlCol="0" anchor="t" anchorCtr="0"/>
          <a:lstStyle/>
          <a:p>
            <a:pPr>
              <a:lnSpc>
                <a:spcPts val="1400"/>
              </a:lnSpc>
            </a:pP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米国では</a:t>
            </a:r>
            <a:r>
              <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Amazon</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や</a:t>
            </a:r>
            <a:r>
              <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Google</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など、今</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や売上高１兆円を超えるグローバル企業</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に。ＩＣＴ関連ベンチャーが経済を牽引している状況。</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8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8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pPr>
              <a:lnSpc>
                <a:spcPts val="1400"/>
              </a:lnSpc>
            </a:pP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我が国のＩＣＴベンチャーの活動</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は、米国と比較</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して遅れをとっており、イノベーションを加速化するための「場」が必要。</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p:txBody>
      </p:sp>
      <p:sp>
        <p:nvSpPr>
          <p:cNvPr id="80" name="AutoShape 60"/>
          <p:cNvSpPr>
            <a:spLocks noChangeArrowheads="1"/>
          </p:cNvSpPr>
          <p:nvPr/>
        </p:nvSpPr>
        <p:spPr bwMode="auto">
          <a:xfrm>
            <a:off x="66074" y="1939758"/>
            <a:ext cx="969014" cy="324000"/>
          </a:xfrm>
          <a:prstGeom prst="roundRect">
            <a:avLst>
              <a:gd name="adj" fmla="val 50000"/>
            </a:avLst>
          </a:prstGeom>
          <a:ln>
            <a:headEnd/>
            <a:tailEnd/>
          </a:ln>
          <a:extLst/>
        </p:spPr>
        <p:style>
          <a:lnRef idx="0">
            <a:schemeClr val="accent6"/>
          </a:lnRef>
          <a:fillRef idx="3">
            <a:schemeClr val="accent6"/>
          </a:fillRef>
          <a:effectRef idx="3">
            <a:schemeClr val="accent6"/>
          </a:effectRef>
          <a:fontRef idx="minor">
            <a:schemeClr val="lt1"/>
          </a:fontRef>
        </p:style>
        <p:txBody>
          <a:bodyPr wrap="none" anchor="ctr"/>
          <a:lstStyle/>
          <a:p>
            <a:pPr algn="ctr"/>
            <a:r>
              <a:rPr lang="ja-JP" altLang="en-US" sz="1800" spc="300" dirty="0">
                <a:solidFill>
                  <a:prstClr val="white"/>
                </a:solidFill>
                <a:latin typeface="HGP創英角ｺﾞｼｯｸUB" panose="020B0900000000000000" pitchFamily="50" charset="-128"/>
                <a:ea typeface="HGP創英角ｺﾞｼｯｸUB" panose="020B0900000000000000" pitchFamily="50" charset="-128"/>
              </a:rPr>
              <a:t>課題</a:t>
            </a:r>
          </a:p>
        </p:txBody>
      </p:sp>
      <p:sp>
        <p:nvSpPr>
          <p:cNvPr id="77" name="タイトル 1"/>
          <p:cNvSpPr txBox="1">
            <a:spLocks/>
          </p:cNvSpPr>
          <p:nvPr/>
        </p:nvSpPr>
        <p:spPr>
          <a:xfrm>
            <a:off x="387999" y="2749023"/>
            <a:ext cx="3437574" cy="2628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900" dirty="0" smtClean="0">
                <a:solidFill>
                  <a:prstClr val="black"/>
                </a:solidFill>
                <a:latin typeface="HGP創英角ｺﾞｼｯｸUB" panose="020B0900000000000000" pitchFamily="50" charset="-128"/>
                <a:ea typeface="HGP創英角ｺﾞｼｯｸUB" panose="020B0900000000000000" pitchFamily="50" charset="-128"/>
              </a:rPr>
              <a:t>過去</a:t>
            </a:r>
            <a:r>
              <a:rPr lang="en-US" altLang="ja-JP" sz="900" dirty="0" smtClean="0">
                <a:solidFill>
                  <a:prstClr val="black"/>
                </a:solidFill>
                <a:latin typeface="HGP創英角ｺﾞｼｯｸUB" panose="020B0900000000000000" pitchFamily="50" charset="-128"/>
                <a:ea typeface="HGP創英角ｺﾞｼｯｸUB" panose="020B0900000000000000" pitchFamily="50" charset="-128"/>
              </a:rPr>
              <a:t>15</a:t>
            </a:r>
            <a:r>
              <a:rPr lang="ja-JP" altLang="en-US" sz="900" dirty="0" smtClean="0">
                <a:solidFill>
                  <a:prstClr val="black"/>
                </a:solidFill>
                <a:latin typeface="HGP創英角ｺﾞｼｯｸUB" panose="020B0900000000000000" pitchFamily="50" charset="-128"/>
                <a:ea typeface="HGP創英角ｺﾞｼｯｸUB" panose="020B0900000000000000" pitchFamily="50" charset="-128"/>
              </a:rPr>
              <a:t>年の主要な上位レイヤー企業の設立と現在の事業規模</a:t>
            </a:r>
            <a:endParaRPr lang="ja-JP" altLang="en-US" sz="9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688" y="5174039"/>
            <a:ext cx="1824569" cy="164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正方形/長方形 82"/>
          <p:cNvSpPr/>
          <p:nvPr/>
        </p:nvSpPr>
        <p:spPr>
          <a:xfrm>
            <a:off x="1481540" y="4964379"/>
            <a:ext cx="2344033" cy="342560"/>
          </a:xfrm>
          <a:prstGeom prst="rect">
            <a:avLst/>
          </a:prstGeom>
        </p:spPr>
        <p:txBody>
          <a:bodyPr wrap="square">
            <a:spAutoFit/>
          </a:bodyPr>
          <a:lstStyle/>
          <a:p>
            <a:r>
              <a:rPr lang="ja-JP" altLang="en-US" sz="800" dirty="0" smtClean="0">
                <a:solidFill>
                  <a:prstClr val="black"/>
                </a:solidFill>
                <a:latin typeface="HGP創英角ｺﾞｼｯｸUB" panose="020B0900000000000000" pitchFamily="50" charset="-128"/>
                <a:ea typeface="HGP創英角ｺﾞｼｯｸUB" panose="020B0900000000000000" pitchFamily="50" charset="-128"/>
              </a:rPr>
              <a:t>　日米のベンチャーキャピタル投資先に占める</a:t>
            </a:r>
            <a:endParaRPr lang="en-US" altLang="ja-JP" sz="8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800" dirty="0" smtClean="0">
                <a:solidFill>
                  <a:prstClr val="black"/>
                </a:solidFill>
                <a:latin typeface="HGP創英角ｺﾞｼｯｸUB" panose="020B0900000000000000" pitchFamily="50" charset="-128"/>
                <a:ea typeface="HGP創英角ｺﾞｼｯｸUB" panose="020B0900000000000000" pitchFamily="50" charset="-128"/>
              </a:rPr>
              <a:t>　　ＩＣＴ関連分野の比率推移</a:t>
            </a:r>
            <a:endParaRPr lang="en-US" altLang="ja-JP" sz="8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5" name="正方形/長方形 84"/>
          <p:cNvSpPr/>
          <p:nvPr/>
        </p:nvSpPr>
        <p:spPr>
          <a:xfrm>
            <a:off x="3002870" y="6694504"/>
            <a:ext cx="1731189" cy="199827"/>
          </a:xfrm>
          <a:prstGeom prst="rect">
            <a:avLst/>
          </a:prstGeom>
        </p:spPr>
        <p:txBody>
          <a:bodyPr wrap="square">
            <a:spAutoFit/>
          </a:bodyPr>
          <a:lstStyle/>
          <a:p>
            <a:r>
              <a:rPr lang="en-US" altLang="ja-JP" sz="700" dirty="0" smtClean="0">
                <a:solidFill>
                  <a:prstClr val="black"/>
                </a:solidFill>
                <a:latin typeface="ＭＳ Ｐゴシック"/>
              </a:rPr>
              <a:t>【</a:t>
            </a:r>
            <a:r>
              <a:rPr lang="ja-JP" altLang="en-US" sz="700" dirty="0" smtClean="0">
                <a:solidFill>
                  <a:prstClr val="black"/>
                </a:solidFill>
                <a:latin typeface="ＭＳ Ｐゴシック"/>
              </a:rPr>
              <a:t>出典</a:t>
            </a:r>
            <a:r>
              <a:rPr lang="en-US" altLang="ja-JP" sz="700" dirty="0" smtClean="0">
                <a:solidFill>
                  <a:prstClr val="black"/>
                </a:solidFill>
                <a:latin typeface="ＭＳ Ｐゴシック"/>
              </a:rPr>
              <a:t>】</a:t>
            </a:r>
            <a:r>
              <a:rPr lang="ja-JP" altLang="en-US" sz="700" dirty="0" smtClean="0">
                <a:solidFill>
                  <a:prstClr val="black"/>
                </a:solidFill>
                <a:latin typeface="ＭＳ Ｐゴシック"/>
              </a:rPr>
              <a:t>平成</a:t>
            </a:r>
            <a:r>
              <a:rPr lang="en-US" altLang="ja-JP" sz="700" dirty="0" smtClean="0">
                <a:solidFill>
                  <a:prstClr val="black"/>
                </a:solidFill>
                <a:latin typeface="ＭＳ Ｐゴシック"/>
              </a:rPr>
              <a:t>25</a:t>
            </a:r>
            <a:r>
              <a:rPr lang="ja-JP" altLang="en-US" sz="700" dirty="0" smtClean="0">
                <a:solidFill>
                  <a:prstClr val="black"/>
                </a:solidFill>
                <a:latin typeface="ＭＳ Ｐゴシック"/>
              </a:rPr>
              <a:t>年版情報通信白書</a:t>
            </a:r>
            <a:endParaRPr lang="ja-JP" altLang="en-US" sz="700" dirty="0">
              <a:solidFill>
                <a:prstClr val="black"/>
              </a:solidFill>
              <a:latin typeface="ＭＳ Ｐゴシック"/>
            </a:endParaRPr>
          </a:p>
        </p:txBody>
      </p:sp>
      <p:pic>
        <p:nvPicPr>
          <p:cNvPr id="1026" name="Picture 2" descr="D:\user\009080\Desktop\n1202850.pn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23991"/>
          <a:stretch/>
        </p:blipFill>
        <p:spPr bwMode="auto">
          <a:xfrm>
            <a:off x="135439" y="2944525"/>
            <a:ext cx="4074160" cy="1683508"/>
          </a:xfrm>
          <a:prstGeom prst="rect">
            <a:avLst/>
          </a:prstGeom>
          <a:noFill/>
          <a:extLst>
            <a:ext uri="{909E8E84-426E-40DD-AFC4-6F175D3DCCD1}">
              <a14:hiddenFill xmlns:a14="http://schemas.microsoft.com/office/drawing/2010/main">
                <a:solidFill>
                  <a:srgbClr val="FFFFFF"/>
                </a:solidFill>
              </a14:hiddenFill>
            </a:ext>
          </a:extLst>
        </p:spPr>
      </p:pic>
      <p:sp>
        <p:nvSpPr>
          <p:cNvPr id="84" name="正方形/長方形 83"/>
          <p:cNvSpPr/>
          <p:nvPr/>
        </p:nvSpPr>
        <p:spPr>
          <a:xfrm>
            <a:off x="1024455" y="4400410"/>
            <a:ext cx="1731189" cy="199827"/>
          </a:xfrm>
          <a:prstGeom prst="rect">
            <a:avLst/>
          </a:prstGeom>
          <a:solidFill>
            <a:schemeClr val="bg1"/>
          </a:solidFill>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平成</a:t>
            </a:r>
            <a:r>
              <a:rPr lang="en-US" altLang="ja-JP" sz="800" dirty="0" smtClean="0">
                <a:solidFill>
                  <a:prstClr val="black"/>
                </a:solidFill>
                <a:latin typeface="ＭＳ Ｐゴシック"/>
              </a:rPr>
              <a:t>25</a:t>
            </a:r>
            <a:r>
              <a:rPr lang="ja-JP" altLang="en-US" sz="800" dirty="0" smtClean="0">
                <a:solidFill>
                  <a:prstClr val="black"/>
                </a:solidFill>
                <a:latin typeface="ＭＳ Ｐゴシック"/>
              </a:rPr>
              <a:t>年版情報通信白書</a:t>
            </a:r>
            <a:endParaRPr lang="ja-JP" altLang="en-US" sz="800" dirty="0">
              <a:solidFill>
                <a:prstClr val="black"/>
              </a:solidFill>
              <a:latin typeface="ＭＳ Ｐゴシック"/>
            </a:endParaRPr>
          </a:p>
        </p:txBody>
      </p:sp>
      <p:sp>
        <p:nvSpPr>
          <p:cNvPr id="97" name="正方形/長方形 96"/>
          <p:cNvSpPr/>
          <p:nvPr/>
        </p:nvSpPr>
        <p:spPr>
          <a:xfrm>
            <a:off x="4378552" y="4136026"/>
            <a:ext cx="5460607" cy="36004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これから</a:t>
            </a:r>
            <a:r>
              <a:rPr lang="ja-JP" altLang="en-US" sz="1600" dirty="0" smtClean="0">
                <a:solidFill>
                  <a:prstClr val="white"/>
                </a:solidFill>
                <a:latin typeface="HGP創英角ｺﾞｼｯｸUB" pitchFamily="50" charset="-128"/>
                <a:ea typeface="HGP創英角ｺﾞｼｯｸUB" pitchFamily="50" charset="-128"/>
              </a:rPr>
              <a:t>のイノベーション創出の方向性 </a:t>
            </a:r>
            <a:endParaRPr lang="ja-JP" altLang="en-US" sz="1600" dirty="0">
              <a:solidFill>
                <a:prstClr val="white"/>
              </a:solidFill>
              <a:latin typeface="HGP創英角ｺﾞｼｯｸUB" pitchFamily="50" charset="-128"/>
              <a:ea typeface="HGP創英角ｺﾞｼｯｸUB" pitchFamily="50" charset="-128"/>
            </a:endParaRPr>
          </a:p>
        </p:txBody>
      </p:sp>
      <p:sp>
        <p:nvSpPr>
          <p:cNvPr id="107" name="角丸四角形 106"/>
          <p:cNvSpPr>
            <a:spLocks noChangeAspect="1"/>
          </p:cNvSpPr>
          <p:nvPr/>
        </p:nvSpPr>
        <p:spPr>
          <a:xfrm>
            <a:off x="8043030" y="5656103"/>
            <a:ext cx="302877" cy="361091"/>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08" name="正方形/長方形 107"/>
          <p:cNvSpPr/>
          <p:nvPr/>
        </p:nvSpPr>
        <p:spPr>
          <a:xfrm>
            <a:off x="8385291" y="5717193"/>
            <a:ext cx="390043" cy="21602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09" name="テキスト ボックス 108"/>
          <p:cNvSpPr txBox="1"/>
          <p:nvPr/>
        </p:nvSpPr>
        <p:spPr>
          <a:xfrm>
            <a:off x="8318167" y="5711441"/>
            <a:ext cx="546061"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人材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45" name="テキスト ボックス 144"/>
          <p:cNvSpPr txBox="1"/>
          <p:nvPr/>
        </p:nvSpPr>
        <p:spPr>
          <a:xfrm>
            <a:off x="7949825" y="5704224"/>
            <a:ext cx="546061" cy="249299"/>
          </a:xfrm>
          <a:prstGeom prst="rect">
            <a:avLst/>
          </a:prstGeom>
          <a:noFill/>
        </p:spPr>
        <p:txBody>
          <a:bodyPr wrap="square" rtlCol="0">
            <a:spAutoFit/>
          </a:bodyPr>
          <a:lstStyle/>
          <a:p>
            <a:pPr>
              <a:lnSpc>
                <a:spcPct val="85000"/>
              </a:lnSpc>
            </a:pPr>
            <a:r>
              <a:rPr lang="ja-JP" altLang="en-US" sz="1200" dirty="0">
                <a:solidFill>
                  <a:prstClr val="black"/>
                </a:solidFill>
                <a:latin typeface="HGP創英角ｺﾞｼｯｸUB" pitchFamily="50" charset="-128"/>
                <a:ea typeface="HGP創英角ｺﾞｼｯｸUB" pitchFamily="50" charset="-128"/>
              </a:rPr>
              <a:t>技術</a:t>
            </a:r>
            <a:r>
              <a:rPr lang="ja-JP" altLang="en-US" sz="1200" dirty="0" smtClean="0">
                <a:solidFill>
                  <a:prstClr val="black"/>
                </a:solidFill>
                <a:latin typeface="HGP創英角ｺﾞｼｯｸUB" pitchFamily="50" charset="-128"/>
                <a:ea typeface="HGP創英角ｺﾞｼｯｸUB" pitchFamily="50" charset="-128"/>
              </a:rPr>
              <a:t>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38" name="テキスト ボックス 137"/>
          <p:cNvSpPr txBox="1"/>
          <p:nvPr/>
        </p:nvSpPr>
        <p:spPr>
          <a:xfrm>
            <a:off x="7829964" y="5351475"/>
            <a:ext cx="1772506" cy="249299"/>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コンテスト等による選別</a:t>
            </a:r>
            <a:endParaRPr lang="ja-JP" altLang="en-US" sz="1200" dirty="0">
              <a:solidFill>
                <a:prstClr val="black"/>
              </a:solidFill>
              <a:latin typeface="HGP創英角ｺﾞｼｯｸUB" pitchFamily="50" charset="-128"/>
              <a:ea typeface="HGP創英角ｺﾞｼｯｸUB" pitchFamily="50" charset="-128"/>
            </a:endParaRPr>
          </a:p>
        </p:txBody>
      </p:sp>
      <p:sp>
        <p:nvSpPr>
          <p:cNvPr id="161" name="テキスト ボックス 160"/>
          <p:cNvSpPr txBox="1"/>
          <p:nvPr/>
        </p:nvSpPr>
        <p:spPr>
          <a:xfrm>
            <a:off x="8742981" y="5711441"/>
            <a:ext cx="712681" cy="249299"/>
          </a:xfrm>
          <a:prstGeom prst="rect">
            <a:avLst/>
          </a:prstGeom>
          <a:noFill/>
        </p:spPr>
        <p:txBody>
          <a:bodyPr wrap="square" rtlCol="0">
            <a:spAutoFit/>
          </a:bodyPr>
          <a:lstStyle/>
          <a:p>
            <a:pPr>
              <a:lnSpc>
                <a:spcPct val="85000"/>
              </a:lnSpc>
            </a:pPr>
            <a:r>
              <a:rPr lang="ja-JP" altLang="en-US" sz="1200" dirty="0">
                <a:solidFill>
                  <a:prstClr val="black"/>
                </a:solidFill>
                <a:latin typeface="HGP創英角ｺﾞｼｯｸUB" pitchFamily="50" charset="-128"/>
                <a:ea typeface="HGP創英角ｺﾞｼｯｸUB" pitchFamily="50" charset="-128"/>
              </a:rPr>
              <a:t>データ</a:t>
            </a:r>
            <a:r>
              <a:rPr lang="ja-JP" altLang="en-US" sz="1200" dirty="0" smtClean="0">
                <a:solidFill>
                  <a:prstClr val="black"/>
                </a:solidFill>
                <a:latin typeface="HGP創英角ｺﾞｼｯｸUB" pitchFamily="50" charset="-128"/>
                <a:ea typeface="HGP創英角ｺﾞｼｯｸUB" pitchFamily="50" charset="-128"/>
              </a:rPr>
              <a:t>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62" name="テキスト ボックス 161"/>
          <p:cNvSpPr txBox="1"/>
          <p:nvPr/>
        </p:nvSpPr>
        <p:spPr>
          <a:xfrm>
            <a:off x="9171453" y="5701117"/>
            <a:ext cx="692995" cy="249299"/>
          </a:xfrm>
          <a:prstGeom prst="rect">
            <a:avLst/>
          </a:prstGeom>
          <a:noFill/>
        </p:spPr>
        <p:txBody>
          <a:bodyPr wrap="square" rtlCol="0">
            <a:spAutoFit/>
          </a:bodyPr>
          <a:lstStyle/>
          <a:p>
            <a:pPr>
              <a:lnSpc>
                <a:spcPct val="85000"/>
              </a:lnSpc>
            </a:pPr>
            <a:r>
              <a:rPr lang="ja-JP" altLang="en-US" sz="1200" dirty="0">
                <a:solidFill>
                  <a:schemeClr val="accent3"/>
                </a:solidFill>
                <a:latin typeface="HGP創英角ｺﾞｼｯｸUB" pitchFamily="50" charset="-128"/>
                <a:ea typeface="HGP創英角ｺﾞｼｯｸUB" pitchFamily="50" charset="-128"/>
              </a:rPr>
              <a:t>・・・</a:t>
            </a:r>
            <a:r>
              <a:rPr lang="ja-JP" altLang="en-US" sz="1200" dirty="0" smtClean="0">
                <a:solidFill>
                  <a:schemeClr val="accent3"/>
                </a:solidFill>
                <a:latin typeface="HGP創英角ｺﾞｼｯｸUB" pitchFamily="50" charset="-128"/>
                <a:ea typeface="HGP創英角ｺﾞｼｯｸUB" pitchFamily="50" charset="-128"/>
              </a:rPr>
              <a:t>  </a:t>
            </a:r>
            <a:endParaRPr lang="ja-JP" altLang="en-US" sz="1200" dirty="0">
              <a:solidFill>
                <a:schemeClr val="accent3"/>
              </a:solidFill>
              <a:latin typeface="HGP創英角ｺﾞｼｯｸUB" pitchFamily="50" charset="-128"/>
              <a:ea typeface="HGP創英角ｺﾞｼｯｸUB" pitchFamily="50" charset="-128"/>
            </a:endParaRPr>
          </a:p>
        </p:txBody>
      </p:sp>
      <p:sp>
        <p:nvSpPr>
          <p:cNvPr id="163" name="テキスト ボックス 162"/>
          <p:cNvSpPr txBox="1"/>
          <p:nvPr/>
        </p:nvSpPr>
        <p:spPr>
          <a:xfrm>
            <a:off x="7553349" y="6050775"/>
            <a:ext cx="2340000" cy="380104"/>
          </a:xfrm>
          <a:prstGeom prst="rect">
            <a:avLst/>
          </a:prstGeom>
          <a:noFill/>
        </p:spPr>
        <p:txBody>
          <a:bodyPr wrap="square" rtlCol="0">
            <a:spAutoFit/>
          </a:bodyPr>
          <a:lstStyle/>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大企業</a:t>
            </a:r>
            <a:r>
              <a:rPr lang="ja-JP" altLang="en-US" sz="1100" dirty="0">
                <a:solidFill>
                  <a:prstClr val="black"/>
                </a:solidFill>
                <a:latin typeface="HGP創英角ｺﾞｼｯｸUB" pitchFamily="50" charset="-128"/>
                <a:ea typeface="HGP創英角ｺﾞｼｯｸUB" pitchFamily="50" charset="-128"/>
              </a:rPr>
              <a:t>・</a:t>
            </a:r>
            <a:r>
              <a:rPr lang="ja-JP" altLang="en-US" sz="1100" dirty="0" smtClean="0">
                <a:solidFill>
                  <a:prstClr val="black"/>
                </a:solidFill>
                <a:latin typeface="HGP創英角ｺﾞｼｯｸUB" pitchFamily="50" charset="-128"/>
                <a:ea typeface="HGP創英角ｺﾞｼｯｸUB" pitchFamily="50" charset="-128"/>
              </a:rPr>
              <a:t>ベンチャーなどの技術・人材・データ・アイディアがコラボレート</a:t>
            </a:r>
            <a:endParaRPr lang="ja-JP" altLang="en-US" sz="1100" dirty="0">
              <a:solidFill>
                <a:prstClr val="black"/>
              </a:solidFill>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5378391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ホームベース 28"/>
          <p:cNvSpPr/>
          <p:nvPr/>
        </p:nvSpPr>
        <p:spPr>
          <a:xfrm>
            <a:off x="4350745" y="2708176"/>
            <a:ext cx="5382973" cy="1579984"/>
          </a:xfrm>
          <a:prstGeom prst="homePlate">
            <a:avLst>
              <a:gd name="adj" fmla="val 0"/>
            </a:avLst>
          </a:prstGeom>
          <a:solidFill>
            <a:schemeClr val="bg1">
              <a:alpha val="2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61" name="角丸四角形 60"/>
          <p:cNvSpPr/>
          <p:nvPr/>
        </p:nvSpPr>
        <p:spPr>
          <a:xfrm>
            <a:off x="187820" y="685534"/>
            <a:ext cx="9519666" cy="1368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73" name="正方形/長方形 72"/>
          <p:cNvSpPr/>
          <p:nvPr/>
        </p:nvSpPr>
        <p:spPr>
          <a:xfrm>
            <a:off x="275400" y="841427"/>
            <a:ext cx="9338537" cy="1152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indent="-176213">
              <a:spcBef>
                <a:spcPts val="600"/>
              </a:spcBef>
            </a:pP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　</a:t>
            </a:r>
            <a:r>
              <a:rPr lang="ja-JP" altLang="en-US" sz="1800" dirty="0" smtClean="0">
                <a:solidFill>
                  <a:prstClr val="black"/>
                </a:solidFill>
                <a:latin typeface="HGP創英ﾌﾟﾚｾﾞﾝｽEB" panose="02020800000000000000" pitchFamily="18" charset="-128"/>
                <a:ea typeface="HGP創英ﾌﾟﾚｾﾞﾝｽEB" panose="02020800000000000000" pitchFamily="18" charset="-128"/>
              </a:rPr>
              <a:t>　事業</a:t>
            </a: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創出や技術開発のコストを下げ、多くのトライアル</a:t>
            </a:r>
            <a:r>
              <a:rPr lang="ja-JP" altLang="en-US" sz="1800" dirty="0" smtClean="0">
                <a:solidFill>
                  <a:prstClr val="black"/>
                </a:solidFill>
                <a:latin typeface="HGP創英ﾌﾟﾚｾﾞﾝｽEB" panose="02020800000000000000" pitchFamily="18" charset="-128"/>
                <a:ea typeface="HGP創英ﾌﾟﾚｾﾞﾝｽEB" panose="02020800000000000000" pitchFamily="18" charset="-128"/>
              </a:rPr>
              <a:t>を実現</a:t>
            </a: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する場の提供</a:t>
            </a:r>
            <a:endParaRPr lang="en-US" altLang="ja-JP" sz="18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r>
              <a:rPr lang="ja-JP" altLang="en-US" sz="1800" dirty="0" smtClean="0">
                <a:solidFill>
                  <a:srgbClr val="0070C0"/>
                </a:solidFill>
                <a:latin typeface="ＭＳ Ｐゴシック"/>
              </a:rPr>
              <a:t>　　　■</a:t>
            </a:r>
            <a:r>
              <a:rPr lang="ja-JP" altLang="en-US" sz="1800" dirty="0">
                <a:solidFill>
                  <a:prstClr val="black"/>
                </a:solidFill>
                <a:latin typeface="ＭＳ Ｐゴシック"/>
              </a:rPr>
              <a:t>ベンチャーがアセットを活用するスタイル</a:t>
            </a:r>
            <a:endParaRPr lang="en-US" altLang="ja-JP" sz="1800" dirty="0" smtClean="0">
              <a:solidFill>
                <a:prstClr val="black"/>
              </a:solidFill>
              <a:latin typeface="ＭＳ Ｐゴシック"/>
            </a:endParaRPr>
          </a:p>
          <a:p>
            <a:pPr marL="85725" indent="-85725"/>
            <a:r>
              <a:rPr lang="ja-JP" altLang="en-US" sz="1800" dirty="0" smtClean="0">
                <a:solidFill>
                  <a:srgbClr val="0070C0"/>
                </a:solidFill>
                <a:latin typeface="ＭＳ Ｐゴシック"/>
              </a:rPr>
              <a:t>　　　■</a:t>
            </a:r>
            <a:r>
              <a:rPr lang="ja-JP" altLang="en-US" sz="1800" dirty="0">
                <a:solidFill>
                  <a:prstClr val="black"/>
                </a:solidFill>
                <a:latin typeface="ＭＳ Ｐゴシック"/>
              </a:rPr>
              <a:t>最先端のクラウド環境や情報資源も活用可能</a:t>
            </a:r>
            <a:r>
              <a:rPr lang="ja-JP" altLang="en-US" sz="1800" dirty="0" smtClean="0">
                <a:solidFill>
                  <a:prstClr val="black"/>
                </a:solidFill>
                <a:latin typeface="ＭＳ Ｐゴシック"/>
              </a:rPr>
              <a:t>なテストベッド</a:t>
            </a:r>
            <a:r>
              <a:rPr lang="ja-JP" altLang="en-US" sz="1800" dirty="0">
                <a:solidFill>
                  <a:prstClr val="black"/>
                </a:solidFill>
                <a:latin typeface="ＭＳ Ｐゴシック"/>
              </a:rPr>
              <a:t>の</a:t>
            </a:r>
            <a:r>
              <a:rPr lang="ja-JP" altLang="en-US" sz="1800" dirty="0" smtClean="0">
                <a:solidFill>
                  <a:prstClr val="black"/>
                </a:solidFill>
                <a:latin typeface="ＭＳ Ｐゴシック"/>
              </a:rPr>
              <a:t>整備</a:t>
            </a:r>
            <a:endParaRPr lang="en-US" altLang="ja-JP" sz="1800" dirty="0" smtClean="0">
              <a:solidFill>
                <a:prstClr val="black"/>
              </a:solidFill>
              <a:latin typeface="ＭＳ Ｐゴシック"/>
            </a:endParaRPr>
          </a:p>
          <a:p>
            <a:pPr marL="85725" indent="-85725"/>
            <a:r>
              <a:rPr lang="ja-JP" altLang="en-US" sz="1800" dirty="0">
                <a:solidFill>
                  <a:srgbClr val="0070C0"/>
                </a:solidFill>
                <a:latin typeface="ＭＳ Ｐゴシック"/>
              </a:rPr>
              <a:t>　</a:t>
            </a:r>
            <a:r>
              <a:rPr lang="ja-JP" altLang="en-US" sz="1800" dirty="0" smtClean="0">
                <a:solidFill>
                  <a:srgbClr val="0070C0"/>
                </a:solidFill>
                <a:latin typeface="ＭＳ Ｐゴシック"/>
              </a:rPr>
              <a:t>　　■</a:t>
            </a:r>
            <a:r>
              <a:rPr lang="ja-JP" altLang="en-US" sz="1800" dirty="0">
                <a:solidFill>
                  <a:prstClr val="black"/>
                </a:solidFill>
                <a:latin typeface="ＭＳ Ｐゴシック"/>
              </a:rPr>
              <a:t>異業種のユーザも利用可能な</a:t>
            </a:r>
            <a:r>
              <a:rPr lang="ja-JP" altLang="en-US" sz="1800" dirty="0" smtClean="0">
                <a:solidFill>
                  <a:prstClr val="black"/>
                </a:solidFill>
                <a:latin typeface="ＭＳ Ｐゴシック"/>
              </a:rPr>
              <a:t>オープンテストベッド</a:t>
            </a:r>
            <a:endParaRPr lang="en-US" altLang="ja-JP" sz="1800" dirty="0">
              <a:solidFill>
                <a:prstClr val="black"/>
              </a:solidFill>
              <a:latin typeface="ＭＳ Ｐゴシック"/>
            </a:endParaRPr>
          </a:p>
        </p:txBody>
      </p:sp>
      <p:sp>
        <p:nvSpPr>
          <p:cNvPr id="62" name="テキスト ボックス 61"/>
          <p:cNvSpPr txBox="1"/>
          <p:nvPr/>
        </p:nvSpPr>
        <p:spPr>
          <a:xfrm>
            <a:off x="187783" y="478747"/>
            <a:ext cx="9519667" cy="400110"/>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ja-JP" altLang="en-US" sz="2000" dirty="0">
                <a:solidFill>
                  <a:prstClr val="white"/>
                </a:solidFill>
                <a:latin typeface="HGP創英角ｺﾞｼｯｸUB" panose="020B0900000000000000" pitchFamily="50" charset="-128"/>
                <a:ea typeface="HGP創英角ｺﾞｼｯｸUB" panose="020B0900000000000000" pitchFamily="50" charset="-128"/>
              </a:rPr>
              <a:t>　</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ユーザ</a:t>
            </a:r>
            <a:r>
              <a:rPr lang="ja-JP" altLang="en-US" sz="2000" dirty="0">
                <a:solidFill>
                  <a:prstClr val="white"/>
                </a:solidFill>
                <a:latin typeface="HGP創英角ｺﾞｼｯｸUB" panose="020B0900000000000000" pitchFamily="50" charset="-128"/>
                <a:ea typeface="HGP創英角ｺﾞｼｯｸUB" panose="020B0900000000000000" pitchFamily="50" charset="-128"/>
              </a:rPr>
              <a:t>参加型テストベッド</a:t>
            </a:r>
          </a:p>
        </p:txBody>
      </p:sp>
      <p:cxnSp>
        <p:nvCxnSpPr>
          <p:cNvPr id="90" name="直線コネクタ 89"/>
          <p:cNvCxnSpPr/>
          <p:nvPr/>
        </p:nvCxnSpPr>
        <p:spPr>
          <a:xfrm>
            <a:off x="1523" y="401512"/>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260537" y="-7274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ＡＣＴＩＯＮ</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②</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　ユーザ</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参加型</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テストベッド</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3" name="スライド番号プレースホルダー 5"/>
          <p:cNvSpPr txBox="1">
            <a:spLocks/>
          </p:cNvSpPr>
          <p:nvPr/>
        </p:nvSpPr>
        <p:spPr>
          <a:xfrm>
            <a:off x="9444906" y="-12729"/>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26</a:t>
            </a:fld>
            <a:endParaRPr lang="ja-JP" altLang="en-US" sz="1500" dirty="0">
              <a:solidFill>
                <a:srgbClr val="F79646"/>
              </a:solidFill>
              <a:latin typeface="Impact" pitchFamily="34" charset="0"/>
            </a:endParaRPr>
          </a:p>
        </p:txBody>
      </p:sp>
      <p:sp>
        <p:nvSpPr>
          <p:cNvPr id="24" name="角丸四角形 23"/>
          <p:cNvSpPr/>
          <p:nvPr/>
        </p:nvSpPr>
        <p:spPr>
          <a:xfrm>
            <a:off x="46594" y="18177"/>
            <a:ext cx="1620000" cy="288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rtlCol="0" anchor="ctr" anchorCtr="0"/>
          <a:lstStyle/>
          <a:p>
            <a:pPr algn="ctr"/>
            <a:r>
              <a:rPr lang="ja-JP" altLang="en-US" sz="1400" dirty="0">
                <a:solidFill>
                  <a:prstClr val="white"/>
                </a:solidFill>
                <a:latin typeface="HGP創英角ｺﾞｼｯｸUB" pitchFamily="50" charset="-128"/>
                <a:ea typeface="HGP創英角ｺﾞｼｯｸUB" pitchFamily="50" charset="-128"/>
                <a:cs typeface="メイリオ" pitchFamily="50" charset="-128"/>
              </a:rPr>
              <a:t>ＡＣＴＩＯＮ</a:t>
            </a:r>
          </a:p>
        </p:txBody>
      </p:sp>
      <p:sp>
        <p:nvSpPr>
          <p:cNvPr id="27" name="正方形/長方形 26"/>
          <p:cNvSpPr/>
          <p:nvPr/>
        </p:nvSpPr>
        <p:spPr>
          <a:xfrm>
            <a:off x="4311916" y="4595884"/>
            <a:ext cx="5460607" cy="36004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これから</a:t>
            </a:r>
            <a:r>
              <a:rPr lang="ja-JP" altLang="en-US" sz="1600" dirty="0" smtClean="0">
                <a:solidFill>
                  <a:prstClr val="white"/>
                </a:solidFill>
                <a:latin typeface="HGP創英角ｺﾞｼｯｸUB" pitchFamily="50" charset="-128"/>
                <a:ea typeface="HGP創英角ｺﾞｼｯｸUB" pitchFamily="50" charset="-128"/>
              </a:rPr>
              <a:t>のイノベーション創出の方向性 </a:t>
            </a:r>
            <a:endParaRPr lang="ja-JP" altLang="en-US" sz="1600" dirty="0">
              <a:solidFill>
                <a:prstClr val="white"/>
              </a:solidFill>
              <a:latin typeface="HGP創英角ｺﾞｼｯｸUB" pitchFamily="50" charset="-128"/>
              <a:ea typeface="HGP創英角ｺﾞｼｯｸUB" pitchFamily="50" charset="-128"/>
            </a:endParaRPr>
          </a:p>
        </p:txBody>
      </p:sp>
      <p:sp>
        <p:nvSpPr>
          <p:cNvPr id="30" name="正方形/長方形 29"/>
          <p:cNvSpPr/>
          <p:nvPr/>
        </p:nvSpPr>
        <p:spPr>
          <a:xfrm>
            <a:off x="4311916" y="4972844"/>
            <a:ext cx="5460607" cy="1872208"/>
          </a:xfrm>
          <a:prstGeom prst="rect">
            <a:avLst/>
          </a:prstGeom>
          <a:solidFill>
            <a:srgbClr val="99FF99">
              <a:alpha val="20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31" name="テキスト ボックス 30"/>
          <p:cNvSpPr txBox="1"/>
          <p:nvPr/>
        </p:nvSpPr>
        <p:spPr>
          <a:xfrm>
            <a:off x="4685286" y="2718423"/>
            <a:ext cx="5246936" cy="288541"/>
          </a:xfrm>
          <a:prstGeom prst="rect">
            <a:avLst/>
          </a:prstGeom>
          <a:noFill/>
        </p:spPr>
        <p:txBody>
          <a:bodyPr wrap="square" rtlCol="0">
            <a:spAutoFit/>
          </a:bodyPr>
          <a:lstStyle/>
          <a:p>
            <a:pPr>
              <a:lnSpc>
                <a:spcPct val="85000"/>
              </a:lnSpc>
            </a:pPr>
            <a:r>
              <a:rPr lang="ja-JP" altLang="en-US" sz="1500" dirty="0" smtClean="0">
                <a:solidFill>
                  <a:prstClr val="black"/>
                </a:solidFill>
                <a:latin typeface="HGP創英角ｺﾞｼｯｸUB" pitchFamily="50" charset="-128"/>
                <a:ea typeface="HGP創英角ｺﾞｼｯｸUB" pitchFamily="50" charset="-128"/>
              </a:rPr>
              <a:t>組織で議論をしっかりして、立派な計画書を作る</a:t>
            </a:r>
            <a:endParaRPr lang="ja-JP" altLang="en-US" sz="1500" dirty="0">
              <a:solidFill>
                <a:prstClr val="black"/>
              </a:solidFill>
              <a:latin typeface="HGP創英角ｺﾞｼｯｸUB" pitchFamily="50" charset="-128"/>
              <a:ea typeface="HGP創英角ｺﾞｼｯｸUB" pitchFamily="50" charset="-128"/>
            </a:endParaRPr>
          </a:p>
        </p:txBody>
      </p:sp>
      <p:sp>
        <p:nvSpPr>
          <p:cNvPr id="32" name="テキスト ボックス 31"/>
          <p:cNvSpPr txBox="1"/>
          <p:nvPr/>
        </p:nvSpPr>
        <p:spPr>
          <a:xfrm>
            <a:off x="4311914" y="4972943"/>
            <a:ext cx="5070563" cy="301621"/>
          </a:xfrm>
          <a:prstGeom prst="rect">
            <a:avLst/>
          </a:prstGeom>
          <a:noFill/>
        </p:spPr>
        <p:txBody>
          <a:bodyPr wrap="square" rtlCol="0">
            <a:spAutoFit/>
          </a:bodyPr>
          <a:lstStyle/>
          <a:p>
            <a:pPr>
              <a:lnSpc>
                <a:spcPct val="85000"/>
              </a:lnSpc>
            </a:pPr>
            <a:r>
              <a:rPr lang="ja-JP" altLang="en-US" sz="1600" dirty="0" smtClean="0">
                <a:solidFill>
                  <a:prstClr val="black"/>
                </a:solidFill>
                <a:latin typeface="HGP創英角ｺﾞｼｯｸUB" pitchFamily="50" charset="-128"/>
                <a:ea typeface="HGP創英角ｺﾞｼｯｸUB" pitchFamily="50" charset="-128"/>
              </a:rPr>
              <a:t>異業種のユーザも巻き込んだ</a:t>
            </a:r>
            <a:r>
              <a:rPr lang="ja-JP" altLang="en-US" sz="1600" u="heavy" dirty="0" smtClean="0">
                <a:solidFill>
                  <a:srgbClr val="FF0000"/>
                </a:solidFill>
                <a:latin typeface="HGP創英角ｺﾞｼｯｸUB" pitchFamily="50" charset="-128"/>
                <a:ea typeface="HGP創英角ｺﾞｼｯｸUB" pitchFamily="50" charset="-128"/>
              </a:rPr>
              <a:t>ユーザ参加型テストベッド</a:t>
            </a:r>
            <a:endParaRPr lang="ja-JP" altLang="en-US" sz="1600" u="heavy" dirty="0">
              <a:solidFill>
                <a:srgbClr val="FF0000"/>
              </a:solidFill>
              <a:latin typeface="HGP創英角ｺﾞｼｯｸUB" pitchFamily="50" charset="-128"/>
              <a:ea typeface="HGP創英角ｺﾞｼｯｸUB" pitchFamily="50" charset="-128"/>
            </a:endParaRPr>
          </a:p>
        </p:txBody>
      </p:sp>
      <p:sp>
        <p:nvSpPr>
          <p:cNvPr id="33" name="円/楕円 32"/>
          <p:cNvSpPr/>
          <p:nvPr/>
        </p:nvSpPr>
        <p:spPr>
          <a:xfrm>
            <a:off x="4909057" y="3174132"/>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4" name="円/楕円 33"/>
          <p:cNvSpPr/>
          <p:nvPr/>
        </p:nvSpPr>
        <p:spPr>
          <a:xfrm>
            <a:off x="4753040" y="3606180"/>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5" name="円/楕円 34"/>
          <p:cNvSpPr/>
          <p:nvPr/>
        </p:nvSpPr>
        <p:spPr>
          <a:xfrm>
            <a:off x="5143115" y="3102124"/>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6" name="円/楕円 35"/>
          <p:cNvSpPr/>
          <p:nvPr/>
        </p:nvSpPr>
        <p:spPr>
          <a:xfrm>
            <a:off x="4753040" y="3390156"/>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7" name="テキスト ボックス 36"/>
          <p:cNvSpPr txBox="1"/>
          <p:nvPr/>
        </p:nvSpPr>
        <p:spPr>
          <a:xfrm>
            <a:off x="4669032" y="3352411"/>
            <a:ext cx="1092121" cy="406265"/>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人が</a:t>
            </a:r>
            <a:endParaRPr lang="en-US" altLang="ja-JP" sz="12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集まる    </a:t>
            </a:r>
            <a:endParaRPr lang="ja-JP" altLang="en-US" sz="1200" dirty="0">
              <a:solidFill>
                <a:prstClr val="black"/>
              </a:solidFill>
              <a:latin typeface="HGP創英角ｺﾞｼｯｸUB" pitchFamily="50" charset="-128"/>
              <a:ea typeface="HGP創英角ｺﾞｼｯｸUB" pitchFamily="50" charset="-128"/>
            </a:endParaRPr>
          </a:p>
        </p:txBody>
      </p:sp>
      <p:sp>
        <p:nvSpPr>
          <p:cNvPr id="38" name="円/楕円 37"/>
          <p:cNvSpPr/>
          <p:nvPr/>
        </p:nvSpPr>
        <p:spPr>
          <a:xfrm>
            <a:off x="6635865" y="3304436"/>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9" name="円/楕円 38"/>
          <p:cNvSpPr/>
          <p:nvPr/>
        </p:nvSpPr>
        <p:spPr>
          <a:xfrm>
            <a:off x="6713841" y="3088412"/>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40" name="円/楕円 39"/>
          <p:cNvSpPr/>
          <p:nvPr/>
        </p:nvSpPr>
        <p:spPr>
          <a:xfrm>
            <a:off x="6947899" y="3016404"/>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41" name="円/楕円 40"/>
          <p:cNvSpPr/>
          <p:nvPr/>
        </p:nvSpPr>
        <p:spPr>
          <a:xfrm>
            <a:off x="7181893" y="3088412"/>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cxnSp>
        <p:nvCxnSpPr>
          <p:cNvPr id="42" name="直線矢印コネクタ 41"/>
          <p:cNvCxnSpPr/>
          <p:nvPr/>
        </p:nvCxnSpPr>
        <p:spPr>
          <a:xfrm>
            <a:off x="5455150" y="3542556"/>
            <a:ext cx="806983"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3" name="円/楕円 42"/>
          <p:cNvSpPr/>
          <p:nvPr/>
        </p:nvSpPr>
        <p:spPr>
          <a:xfrm>
            <a:off x="7259934" y="3304436"/>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44" name="テキスト ボックス 43"/>
          <p:cNvSpPr txBox="1"/>
          <p:nvPr/>
        </p:nvSpPr>
        <p:spPr>
          <a:xfrm>
            <a:off x="6401841" y="3520559"/>
            <a:ext cx="1326147" cy="249299"/>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ブレスト・議論    </a:t>
            </a:r>
            <a:endParaRPr lang="ja-JP" altLang="en-US" sz="1200" dirty="0">
              <a:solidFill>
                <a:prstClr val="black"/>
              </a:solidFill>
              <a:latin typeface="HGP創英角ｺﾞｼｯｸUB" pitchFamily="50" charset="-128"/>
              <a:ea typeface="HGP創英角ｺﾞｼｯｸUB" pitchFamily="50" charset="-128"/>
            </a:endParaRPr>
          </a:p>
        </p:txBody>
      </p:sp>
      <p:cxnSp>
        <p:nvCxnSpPr>
          <p:cNvPr id="45" name="直線矢印コネクタ 44"/>
          <p:cNvCxnSpPr/>
          <p:nvPr/>
        </p:nvCxnSpPr>
        <p:spPr>
          <a:xfrm flipV="1">
            <a:off x="7025876" y="3736484"/>
            <a:ext cx="0" cy="28803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6" name="テキスト ボックス 45"/>
          <p:cNvSpPr txBox="1"/>
          <p:nvPr/>
        </p:nvSpPr>
        <p:spPr>
          <a:xfrm>
            <a:off x="4808608" y="3806964"/>
            <a:ext cx="1950217" cy="380104"/>
          </a:xfrm>
          <a:prstGeom prst="rect">
            <a:avLst/>
          </a:prstGeom>
          <a:noFill/>
        </p:spPr>
        <p:txBody>
          <a:bodyPr wrap="square" rtlCol="0">
            <a:spAutoFit/>
          </a:bodyPr>
          <a:lstStyle/>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外部による市場調査</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・識者の取材     </a:t>
            </a:r>
            <a:endParaRPr lang="ja-JP" altLang="en-US" sz="1100" dirty="0">
              <a:solidFill>
                <a:prstClr val="black"/>
              </a:solidFill>
              <a:latin typeface="HGP創英角ｺﾞｼｯｸUB" pitchFamily="50" charset="-128"/>
              <a:ea typeface="HGP創英角ｺﾞｼｯｸUB" pitchFamily="50" charset="-128"/>
            </a:endParaRPr>
          </a:p>
        </p:txBody>
      </p:sp>
      <p:sp>
        <p:nvSpPr>
          <p:cNvPr id="47" name="正方形/長方形 46"/>
          <p:cNvSpPr/>
          <p:nvPr/>
        </p:nvSpPr>
        <p:spPr>
          <a:xfrm>
            <a:off x="7181893" y="3861068"/>
            <a:ext cx="234026" cy="288032"/>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48" name="正方形/長方形 47"/>
          <p:cNvSpPr/>
          <p:nvPr/>
        </p:nvSpPr>
        <p:spPr>
          <a:xfrm>
            <a:off x="7103917" y="3933076"/>
            <a:ext cx="234026" cy="288032"/>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49" name="正方形/長方形 48"/>
          <p:cNvSpPr/>
          <p:nvPr/>
        </p:nvSpPr>
        <p:spPr>
          <a:xfrm>
            <a:off x="9183929" y="3062124"/>
            <a:ext cx="234026" cy="288032"/>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50" name="正方形/長方形 49"/>
          <p:cNvSpPr/>
          <p:nvPr/>
        </p:nvSpPr>
        <p:spPr>
          <a:xfrm>
            <a:off x="9105953" y="3134132"/>
            <a:ext cx="234026" cy="288032"/>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51" name="テキスト ボックス 50"/>
          <p:cNvSpPr txBox="1"/>
          <p:nvPr/>
        </p:nvSpPr>
        <p:spPr>
          <a:xfrm>
            <a:off x="7953824" y="3100956"/>
            <a:ext cx="1170130" cy="249299"/>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計画策定 </a:t>
            </a:r>
            <a:endParaRPr lang="ja-JP" altLang="en-US" sz="1200" dirty="0">
              <a:solidFill>
                <a:prstClr val="black"/>
              </a:solidFill>
              <a:latin typeface="HGP創英角ｺﾞｼｯｸUB" pitchFamily="50" charset="-128"/>
              <a:ea typeface="HGP創英角ｺﾞｼｯｸUB" pitchFamily="50" charset="-128"/>
            </a:endParaRPr>
          </a:p>
        </p:txBody>
      </p:sp>
      <p:cxnSp>
        <p:nvCxnSpPr>
          <p:cNvPr id="52" name="直線矢印コネクタ 51"/>
          <p:cNvCxnSpPr/>
          <p:nvPr/>
        </p:nvCxnSpPr>
        <p:spPr>
          <a:xfrm>
            <a:off x="8127816" y="3350156"/>
            <a:ext cx="900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3" name="角丸四角形吹き出し 52"/>
          <p:cNvSpPr/>
          <p:nvPr/>
        </p:nvSpPr>
        <p:spPr>
          <a:xfrm>
            <a:off x="7787105" y="3525451"/>
            <a:ext cx="1524170" cy="699885"/>
          </a:xfrm>
          <a:prstGeom prst="wedgeRoundRectCallout">
            <a:avLst>
              <a:gd name="adj1" fmla="val -66008"/>
              <a:gd name="adj2" fmla="val -72779"/>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54" name="テキスト ボックス 53"/>
          <p:cNvSpPr txBox="1"/>
          <p:nvPr/>
        </p:nvSpPr>
        <p:spPr>
          <a:xfrm>
            <a:off x="7787105" y="3557465"/>
            <a:ext cx="1872208" cy="667875"/>
          </a:xfrm>
          <a:prstGeom prst="rect">
            <a:avLst/>
          </a:prstGeom>
          <a:noFill/>
        </p:spPr>
        <p:txBody>
          <a:bodyPr wrap="square" rtlCol="0">
            <a:spAutoFit/>
          </a:bodyPr>
          <a:lstStyle/>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◆メンバーの経験や</a:t>
            </a:r>
            <a:endParaRPr lang="en-US" altLang="ja-JP" sz="11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　既得知見を活用</a:t>
            </a:r>
            <a:endParaRPr lang="en-US" altLang="ja-JP" sz="11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◆産業や用途が経験の</a:t>
            </a:r>
            <a:endParaRPr lang="en-US" altLang="ja-JP" sz="11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　延長線上である前提 </a:t>
            </a:r>
            <a:endParaRPr lang="en-US" altLang="ja-JP" sz="1100" dirty="0" smtClean="0">
              <a:solidFill>
                <a:prstClr val="black"/>
              </a:solidFill>
              <a:latin typeface="HGP創英角ｺﾞｼｯｸUB" pitchFamily="50" charset="-128"/>
              <a:ea typeface="HGP創英角ｺﾞｼｯｸUB" pitchFamily="50" charset="-128"/>
            </a:endParaRPr>
          </a:p>
        </p:txBody>
      </p:sp>
      <p:sp>
        <p:nvSpPr>
          <p:cNvPr id="55" name="円/楕円 54"/>
          <p:cNvSpPr/>
          <p:nvPr/>
        </p:nvSpPr>
        <p:spPr>
          <a:xfrm>
            <a:off x="6262099" y="5653174"/>
            <a:ext cx="234026" cy="216024"/>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white"/>
              </a:solidFill>
            </a:endParaRPr>
          </a:p>
        </p:txBody>
      </p:sp>
      <p:sp>
        <p:nvSpPr>
          <p:cNvPr id="56" name="円/楕円 55"/>
          <p:cNvSpPr/>
          <p:nvPr/>
        </p:nvSpPr>
        <p:spPr>
          <a:xfrm>
            <a:off x="6340139" y="5437150"/>
            <a:ext cx="234026" cy="21602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sp>
        <p:nvSpPr>
          <p:cNvPr id="57" name="円/楕円 56"/>
          <p:cNvSpPr/>
          <p:nvPr/>
        </p:nvSpPr>
        <p:spPr>
          <a:xfrm>
            <a:off x="6574133" y="5365142"/>
            <a:ext cx="234026" cy="21602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a:solidFill>
                <a:prstClr val="white"/>
              </a:solidFill>
            </a:endParaRPr>
          </a:p>
        </p:txBody>
      </p:sp>
      <p:sp>
        <p:nvSpPr>
          <p:cNvPr id="58" name="円/楕円 57"/>
          <p:cNvSpPr/>
          <p:nvPr/>
        </p:nvSpPr>
        <p:spPr>
          <a:xfrm>
            <a:off x="6808191" y="5437150"/>
            <a:ext cx="234026" cy="2160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59" name="円/楕円 58"/>
          <p:cNvSpPr/>
          <p:nvPr/>
        </p:nvSpPr>
        <p:spPr>
          <a:xfrm>
            <a:off x="6886168" y="5653174"/>
            <a:ext cx="234026" cy="21602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60" name="テキスト ボックス 59"/>
          <p:cNvSpPr txBox="1"/>
          <p:nvPr/>
        </p:nvSpPr>
        <p:spPr>
          <a:xfrm>
            <a:off x="6808167" y="5274564"/>
            <a:ext cx="1326147" cy="249299"/>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ブレスト・議論    </a:t>
            </a:r>
            <a:endParaRPr lang="ja-JP" altLang="en-US" sz="1200" dirty="0">
              <a:solidFill>
                <a:prstClr val="black"/>
              </a:solidFill>
              <a:latin typeface="HGP創英角ｺﾞｼｯｸUB" pitchFamily="50" charset="-128"/>
              <a:ea typeface="HGP創英角ｺﾞｼｯｸUB" pitchFamily="50" charset="-128"/>
            </a:endParaRPr>
          </a:p>
        </p:txBody>
      </p:sp>
      <p:sp>
        <p:nvSpPr>
          <p:cNvPr id="63" name="角丸四角形吹き出し 62"/>
          <p:cNvSpPr/>
          <p:nvPr/>
        </p:nvSpPr>
        <p:spPr>
          <a:xfrm>
            <a:off x="6076886" y="5941206"/>
            <a:ext cx="2436272" cy="667878"/>
          </a:xfrm>
          <a:prstGeom prst="wedgeRoundRectCallout">
            <a:avLst>
              <a:gd name="adj1" fmla="val -30391"/>
              <a:gd name="adj2" fmla="val -79371"/>
              <a:gd name="adj3" fmla="val 16667"/>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64" name="テキスト ボックス 63"/>
          <p:cNvSpPr txBox="1"/>
          <p:nvPr/>
        </p:nvSpPr>
        <p:spPr>
          <a:xfrm>
            <a:off x="6017073" y="5941287"/>
            <a:ext cx="2526280" cy="667875"/>
          </a:xfrm>
          <a:prstGeom prst="rect">
            <a:avLst/>
          </a:prstGeom>
          <a:noFill/>
        </p:spPr>
        <p:txBody>
          <a:bodyPr wrap="square" rtlCol="0">
            <a:spAutoFit/>
          </a:bodyPr>
          <a:lstStyle/>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◆共有体験である探検対象に関して</a:t>
            </a:r>
            <a:endParaRPr lang="en-US" altLang="ja-JP" sz="11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　有効な議論が可能</a:t>
            </a:r>
            <a:endParaRPr lang="en-US" altLang="ja-JP" sz="11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◆別産業・新用途・未経験分野にも対応</a:t>
            </a:r>
            <a:endParaRPr lang="en-US" altLang="ja-JP" sz="11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◆共有体験がチーム形成にも貢献 </a:t>
            </a:r>
            <a:endParaRPr lang="en-US" altLang="ja-JP" sz="1100" dirty="0" smtClean="0">
              <a:solidFill>
                <a:prstClr val="black"/>
              </a:solidFill>
              <a:latin typeface="HGP創英角ｺﾞｼｯｸUB" pitchFamily="50" charset="-128"/>
              <a:ea typeface="HGP創英角ｺﾞｼｯｸUB" pitchFamily="50" charset="-128"/>
            </a:endParaRPr>
          </a:p>
        </p:txBody>
      </p:sp>
      <p:sp>
        <p:nvSpPr>
          <p:cNvPr id="67" name="テキスト ボックス 66"/>
          <p:cNvSpPr txBox="1"/>
          <p:nvPr/>
        </p:nvSpPr>
        <p:spPr>
          <a:xfrm>
            <a:off x="8359247" y="5937742"/>
            <a:ext cx="1367438" cy="406265"/>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圧倒的で</a:t>
            </a:r>
            <a:endParaRPr lang="en-US" altLang="ja-JP" sz="12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オープンな環境</a:t>
            </a:r>
            <a:endParaRPr lang="en-US" altLang="ja-JP" sz="1200" dirty="0" smtClean="0">
              <a:solidFill>
                <a:prstClr val="black"/>
              </a:solidFill>
              <a:latin typeface="HGP創英角ｺﾞｼｯｸUB" pitchFamily="50" charset="-128"/>
              <a:ea typeface="HGP創英角ｺﾞｼｯｸUB" pitchFamily="50" charset="-128"/>
            </a:endParaRPr>
          </a:p>
        </p:txBody>
      </p:sp>
      <p:sp>
        <p:nvSpPr>
          <p:cNvPr id="68" name="円/楕円 67"/>
          <p:cNvSpPr/>
          <p:nvPr/>
        </p:nvSpPr>
        <p:spPr>
          <a:xfrm>
            <a:off x="4467931" y="6373254"/>
            <a:ext cx="234026" cy="21602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ja-JP" altLang="en-US">
              <a:solidFill>
                <a:prstClr val="white"/>
              </a:solidFill>
            </a:endParaRPr>
          </a:p>
        </p:txBody>
      </p:sp>
      <p:sp>
        <p:nvSpPr>
          <p:cNvPr id="69" name="円/楕円 68"/>
          <p:cNvSpPr/>
          <p:nvPr/>
        </p:nvSpPr>
        <p:spPr>
          <a:xfrm>
            <a:off x="4467931" y="5941206"/>
            <a:ext cx="234026" cy="216024"/>
          </a:xfrm>
          <a:prstGeom prst="ellipse">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70" name="円/楕円 69"/>
          <p:cNvSpPr/>
          <p:nvPr/>
        </p:nvSpPr>
        <p:spPr>
          <a:xfrm>
            <a:off x="4389891" y="6157230"/>
            <a:ext cx="234026" cy="21602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71" name="円/楕円 70"/>
          <p:cNvSpPr/>
          <p:nvPr/>
        </p:nvSpPr>
        <p:spPr>
          <a:xfrm>
            <a:off x="4935983" y="6373254"/>
            <a:ext cx="234026" cy="216024"/>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white"/>
              </a:solidFill>
            </a:endParaRPr>
          </a:p>
        </p:txBody>
      </p:sp>
      <p:sp>
        <p:nvSpPr>
          <p:cNvPr id="72" name="円/楕円 71"/>
          <p:cNvSpPr/>
          <p:nvPr/>
        </p:nvSpPr>
        <p:spPr>
          <a:xfrm>
            <a:off x="4701925" y="6445262"/>
            <a:ext cx="234026" cy="216024"/>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a:solidFill>
                <a:prstClr val="white"/>
              </a:solidFill>
            </a:endParaRPr>
          </a:p>
        </p:txBody>
      </p:sp>
      <p:sp>
        <p:nvSpPr>
          <p:cNvPr id="74" name="右矢印 73"/>
          <p:cNvSpPr/>
          <p:nvPr/>
        </p:nvSpPr>
        <p:spPr>
          <a:xfrm rot="17521277">
            <a:off x="4761044" y="5885793"/>
            <a:ext cx="288032" cy="312035"/>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5" name="正方形/長方形 74"/>
          <p:cNvSpPr/>
          <p:nvPr/>
        </p:nvSpPr>
        <p:spPr>
          <a:xfrm>
            <a:off x="4389929" y="5437150"/>
            <a:ext cx="1482165" cy="432048"/>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76" name="テキスト ボックス 75"/>
          <p:cNvSpPr txBox="1"/>
          <p:nvPr/>
        </p:nvSpPr>
        <p:spPr>
          <a:xfrm>
            <a:off x="4155903" y="5461251"/>
            <a:ext cx="1950217" cy="406265"/>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用途の現場を</a:t>
            </a:r>
            <a:endParaRPr lang="en-US" altLang="ja-JP" sz="12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一緒に見学・体験    </a:t>
            </a:r>
            <a:endParaRPr lang="ja-JP" altLang="en-US" sz="1200" dirty="0">
              <a:solidFill>
                <a:prstClr val="black"/>
              </a:solidFill>
              <a:latin typeface="HGP創英角ｺﾞｼｯｸUB" pitchFamily="50" charset="-128"/>
              <a:ea typeface="HGP創英角ｺﾞｼｯｸUB" pitchFamily="50" charset="-128"/>
            </a:endParaRPr>
          </a:p>
        </p:txBody>
      </p:sp>
      <p:sp>
        <p:nvSpPr>
          <p:cNvPr id="77" name="テキスト ボックス 76"/>
          <p:cNvSpPr txBox="1"/>
          <p:nvPr/>
        </p:nvSpPr>
        <p:spPr>
          <a:xfrm>
            <a:off x="4701925" y="6085258"/>
            <a:ext cx="1170130" cy="249299"/>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人が集まる    </a:t>
            </a:r>
            <a:endParaRPr lang="ja-JP" altLang="en-US" sz="1200" dirty="0">
              <a:solidFill>
                <a:prstClr val="black"/>
              </a:solidFill>
              <a:latin typeface="HGP創英角ｺﾞｼｯｸUB" pitchFamily="50" charset="-128"/>
              <a:ea typeface="HGP創英角ｺﾞｼｯｸUB" pitchFamily="50" charset="-128"/>
            </a:endParaRPr>
          </a:p>
        </p:txBody>
      </p:sp>
      <p:sp>
        <p:nvSpPr>
          <p:cNvPr id="78" name="右矢印 77"/>
          <p:cNvSpPr/>
          <p:nvPr/>
        </p:nvSpPr>
        <p:spPr>
          <a:xfrm>
            <a:off x="5950098" y="5509158"/>
            <a:ext cx="312035" cy="288032"/>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0" name="円/楕円 79"/>
          <p:cNvSpPr/>
          <p:nvPr/>
        </p:nvSpPr>
        <p:spPr>
          <a:xfrm>
            <a:off x="4918172" y="3758580"/>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81" name="テキスト ボックス 80"/>
          <p:cNvSpPr txBox="1"/>
          <p:nvPr/>
        </p:nvSpPr>
        <p:spPr>
          <a:xfrm>
            <a:off x="4941952" y="6373254"/>
            <a:ext cx="1404156" cy="327782"/>
          </a:xfrm>
          <a:prstGeom prst="rect">
            <a:avLst/>
          </a:prstGeom>
          <a:noFill/>
        </p:spPr>
        <p:txBody>
          <a:bodyPr wrap="square" rtlCol="0">
            <a:spAutoFit/>
          </a:bodyPr>
          <a:lstStyle/>
          <a:p>
            <a:pPr algn="ctr">
              <a:lnSpc>
                <a:spcPct val="85000"/>
              </a:lnSpc>
            </a:pPr>
            <a:r>
              <a:rPr lang="ja-JP" altLang="en-US" sz="900" dirty="0" smtClean="0">
                <a:solidFill>
                  <a:prstClr val="black"/>
                </a:solidFill>
                <a:latin typeface="HGP創英角ｺﾞｼｯｸUB" pitchFamily="50" charset="-128"/>
                <a:ea typeface="HGP創英角ｺﾞｼｯｸUB" pitchFamily="50" charset="-128"/>
              </a:rPr>
              <a:t>外国人や異業種の</a:t>
            </a:r>
            <a:endParaRPr lang="en-US" altLang="ja-JP" sz="9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900" dirty="0" smtClean="0">
                <a:solidFill>
                  <a:prstClr val="black"/>
                </a:solidFill>
                <a:latin typeface="HGP創英角ｺﾞｼｯｸUB" pitchFamily="50" charset="-128"/>
                <a:ea typeface="HGP創英角ｺﾞｼｯｸUB" pitchFamily="50" charset="-128"/>
              </a:rPr>
              <a:t>ユーザも参加     </a:t>
            </a:r>
            <a:endParaRPr lang="ja-JP" altLang="en-US" sz="900" dirty="0">
              <a:solidFill>
                <a:prstClr val="black"/>
              </a:solidFill>
              <a:latin typeface="HGP創英角ｺﾞｼｯｸUB" pitchFamily="50" charset="-128"/>
              <a:ea typeface="HGP創英角ｺﾞｼｯｸUB" pitchFamily="50" charset="-128"/>
            </a:endParaRPr>
          </a:p>
        </p:txBody>
      </p:sp>
      <p:sp>
        <p:nvSpPr>
          <p:cNvPr id="83" name="二等辺三角形 82"/>
          <p:cNvSpPr/>
          <p:nvPr/>
        </p:nvSpPr>
        <p:spPr>
          <a:xfrm flipV="1">
            <a:off x="4311916" y="4341100"/>
            <a:ext cx="5353809" cy="205340"/>
          </a:xfrm>
          <a:prstGeom prst="triangle">
            <a:avLst/>
          </a:prstGeom>
          <a:ln/>
        </p:spPr>
        <p:style>
          <a:lnRef idx="1">
            <a:schemeClr val="accent3"/>
          </a:lnRef>
          <a:fillRef idx="2">
            <a:schemeClr val="accent3"/>
          </a:fillRef>
          <a:effectRef idx="1">
            <a:schemeClr val="accent3"/>
          </a:effectRef>
          <a:fontRef idx="minor">
            <a:schemeClr val="dk1"/>
          </a:fontRef>
        </p:style>
        <p:txBody>
          <a:bodyPr rtlCol="0" anchor="t" anchorCtr="0"/>
          <a:lstStyle/>
          <a:p>
            <a:pPr algn="ctr" defTabSz="955625"/>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86" name="円/楕円 85"/>
          <p:cNvSpPr/>
          <p:nvPr/>
        </p:nvSpPr>
        <p:spPr>
          <a:xfrm>
            <a:off x="8114326" y="5461091"/>
            <a:ext cx="1638182" cy="432048"/>
          </a:xfrm>
          <a:prstGeom prst="ellipse">
            <a:avLst/>
          </a:prstGeom>
          <a:solidFill>
            <a:srgbClr val="FFFFFF"/>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7" name="円/楕円 86"/>
          <p:cNvSpPr/>
          <p:nvPr/>
        </p:nvSpPr>
        <p:spPr>
          <a:xfrm>
            <a:off x="8114326" y="5389080"/>
            <a:ext cx="1638182" cy="432048"/>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117" name="テキスト ボックス 116"/>
          <p:cNvSpPr txBox="1"/>
          <p:nvPr/>
        </p:nvSpPr>
        <p:spPr>
          <a:xfrm>
            <a:off x="8359239" y="5426611"/>
            <a:ext cx="1212136" cy="406265"/>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多様な人材が</a:t>
            </a:r>
            <a:endParaRPr lang="en-US" altLang="ja-JP" sz="12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集うテストベッド</a:t>
            </a:r>
            <a:endParaRPr lang="ja-JP" altLang="en-US" sz="1200" dirty="0">
              <a:solidFill>
                <a:prstClr val="black"/>
              </a:solidFill>
              <a:latin typeface="HGP創英角ｺﾞｼｯｸUB" pitchFamily="50" charset="-128"/>
              <a:ea typeface="HGP創英角ｺﾞｼｯｸUB" pitchFamily="50" charset="-128"/>
            </a:endParaRPr>
          </a:p>
        </p:txBody>
      </p:sp>
      <p:sp>
        <p:nvSpPr>
          <p:cNvPr id="118" name="右矢印 117"/>
          <p:cNvSpPr/>
          <p:nvPr/>
        </p:nvSpPr>
        <p:spPr>
          <a:xfrm>
            <a:off x="7744294" y="5473154"/>
            <a:ext cx="312035" cy="288032"/>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9" name="ホームベース 78"/>
          <p:cNvSpPr/>
          <p:nvPr/>
        </p:nvSpPr>
        <p:spPr>
          <a:xfrm>
            <a:off x="4311942" y="2390614"/>
            <a:ext cx="5460581" cy="360040"/>
          </a:xfrm>
          <a:prstGeom prst="homePlate">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これまで</a:t>
            </a:r>
            <a:r>
              <a:rPr lang="ja-JP" altLang="en-US" sz="1600" dirty="0" smtClean="0">
                <a:solidFill>
                  <a:prstClr val="white"/>
                </a:solidFill>
                <a:latin typeface="HGP創英角ｺﾞｼｯｸUB" pitchFamily="50" charset="-128"/>
                <a:ea typeface="HGP創英角ｺﾞｼｯｸUB" pitchFamily="50" charset="-128"/>
              </a:rPr>
              <a:t>のプロジェクトの手法</a:t>
            </a:r>
            <a:endParaRPr lang="ja-JP" altLang="en-US" sz="1600" dirty="0">
              <a:solidFill>
                <a:prstClr val="white"/>
              </a:solidFill>
              <a:latin typeface="HGP創英角ｺﾞｼｯｸUB" pitchFamily="50" charset="-128"/>
              <a:ea typeface="HGP創英角ｺﾞｼｯｸUB" pitchFamily="50" charset="-128"/>
            </a:endParaRPr>
          </a:p>
        </p:txBody>
      </p:sp>
      <p:sp>
        <p:nvSpPr>
          <p:cNvPr id="82" name="Rectangle 57"/>
          <p:cNvSpPr>
            <a:spLocks noChangeArrowheads="1"/>
          </p:cNvSpPr>
          <p:nvPr/>
        </p:nvSpPr>
        <p:spPr bwMode="auto">
          <a:xfrm>
            <a:off x="97387" y="2288930"/>
            <a:ext cx="4018798" cy="4482128"/>
          </a:xfrm>
          <a:prstGeom prst="rect">
            <a:avLst/>
          </a:prstGeom>
          <a:ln/>
        </p:spPr>
        <p:style>
          <a:lnRef idx="2">
            <a:schemeClr val="accent6"/>
          </a:lnRef>
          <a:fillRef idx="1">
            <a:schemeClr val="lt1"/>
          </a:fillRef>
          <a:effectRef idx="0">
            <a:schemeClr val="accent6"/>
          </a:effectRef>
          <a:fontRef idx="minor">
            <a:schemeClr val="dk1"/>
          </a:fontRef>
        </p:style>
        <p:txBody>
          <a:bodyPr lIns="144000" tIns="180000" rIns="72000" rtlCol="0" anchor="t" anchorCtr="0"/>
          <a:lstStyle/>
          <a:p>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近年、国内においてもＩＣＴ関連ベンチャーは経済活動の中で一定の地位を占めてきている。異業種</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のユーザも利活用可能な最新の技術、ＩＣＴインフラなどの開発環境を提供することにより新事業・新サービスの創出が促進されるのではないか。</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p:txBody>
      </p:sp>
      <p:sp>
        <p:nvSpPr>
          <p:cNvPr id="84" name="AutoShape 60"/>
          <p:cNvSpPr>
            <a:spLocks noChangeArrowheads="1"/>
          </p:cNvSpPr>
          <p:nvPr/>
        </p:nvSpPr>
        <p:spPr bwMode="auto">
          <a:xfrm>
            <a:off x="66074" y="2126930"/>
            <a:ext cx="969014" cy="324000"/>
          </a:xfrm>
          <a:prstGeom prst="roundRect">
            <a:avLst>
              <a:gd name="adj" fmla="val 50000"/>
            </a:avLst>
          </a:prstGeom>
          <a:ln>
            <a:headEnd/>
            <a:tailEnd/>
          </a:ln>
          <a:extLst/>
        </p:spPr>
        <p:style>
          <a:lnRef idx="0">
            <a:schemeClr val="accent6"/>
          </a:lnRef>
          <a:fillRef idx="3">
            <a:schemeClr val="accent6"/>
          </a:fillRef>
          <a:effectRef idx="3">
            <a:schemeClr val="accent6"/>
          </a:effectRef>
          <a:fontRef idx="minor">
            <a:schemeClr val="lt1"/>
          </a:fontRef>
        </p:style>
        <p:txBody>
          <a:bodyPr wrap="none" anchor="ctr"/>
          <a:lstStyle/>
          <a:p>
            <a:pPr algn="ctr"/>
            <a:r>
              <a:rPr lang="ja-JP" altLang="en-US" sz="1800" spc="300" dirty="0">
                <a:solidFill>
                  <a:schemeClr val="bg1"/>
                </a:solidFill>
                <a:latin typeface="HGP創英角ｺﾞｼｯｸUB" panose="020B0900000000000000" pitchFamily="50" charset="-128"/>
                <a:ea typeface="HGP創英角ｺﾞｼｯｸUB" panose="020B0900000000000000" pitchFamily="50" charset="-128"/>
              </a:rPr>
              <a:t>課題</a:t>
            </a:r>
          </a:p>
        </p:txBody>
      </p:sp>
      <p:sp>
        <p:nvSpPr>
          <p:cNvPr id="65" name="テキスト ボックス 64"/>
          <p:cNvSpPr txBox="1"/>
          <p:nvPr/>
        </p:nvSpPr>
        <p:spPr>
          <a:xfrm>
            <a:off x="4153763" y="2061487"/>
            <a:ext cx="1889449" cy="369332"/>
          </a:xfrm>
          <a:prstGeom prst="rect">
            <a:avLst/>
          </a:prstGeom>
          <a:noFill/>
        </p:spPr>
        <p:txBody>
          <a:bodyPr wrap="square" rtlCol="0">
            <a:spAutoFit/>
          </a:bodyPr>
          <a:lstStyle/>
          <a:p>
            <a:r>
              <a:rPr kumimoji="1" lang="en-US" altLang="ja-JP" sz="1800" b="1" dirty="0" smtClean="0">
                <a:latin typeface="+mn-ea"/>
                <a:ea typeface="+mn-ea"/>
              </a:rPr>
              <a:t>【</a:t>
            </a:r>
            <a:r>
              <a:rPr lang="ja-JP" altLang="en-US" sz="1800" b="1" dirty="0" smtClean="0">
                <a:latin typeface="+mn-ea"/>
                <a:ea typeface="+mn-ea"/>
              </a:rPr>
              <a:t>イメージ</a:t>
            </a:r>
            <a:r>
              <a:rPr lang="ja-JP" altLang="en-US" sz="1800" b="1" dirty="0">
                <a:latin typeface="+mn-ea"/>
                <a:ea typeface="+mn-ea"/>
              </a:rPr>
              <a:t>図</a:t>
            </a:r>
            <a:r>
              <a:rPr kumimoji="1" lang="en-US" altLang="ja-JP" sz="1800" b="1" dirty="0" smtClean="0">
                <a:latin typeface="+mn-ea"/>
                <a:ea typeface="+mn-ea"/>
              </a:rPr>
              <a:t>】</a:t>
            </a:r>
            <a:endParaRPr kumimoji="1" lang="ja-JP" altLang="en-US" sz="1800" b="1" dirty="0">
              <a:latin typeface="+mn-ea"/>
              <a:ea typeface="+mn-ea"/>
            </a:endParaRPr>
          </a:p>
        </p:txBody>
      </p:sp>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9719" y="3962539"/>
            <a:ext cx="3904949" cy="251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正方形/長方形 84"/>
          <p:cNvSpPr/>
          <p:nvPr/>
        </p:nvSpPr>
        <p:spPr>
          <a:xfrm>
            <a:off x="740610" y="3601442"/>
            <a:ext cx="2732351" cy="369332"/>
          </a:xfrm>
          <a:prstGeom prst="rect">
            <a:avLst/>
          </a:prstGeom>
        </p:spPr>
        <p:txBody>
          <a:bodyPr wrap="square">
            <a:spAutoFit/>
          </a:bodyPr>
          <a:lstStyle/>
          <a:p>
            <a:r>
              <a:rPr lang="ja-JP" altLang="en-US" sz="900" dirty="0" smtClean="0">
                <a:solidFill>
                  <a:prstClr val="black"/>
                </a:solidFill>
                <a:latin typeface="HGP創英角ｺﾞｼｯｸUB" panose="020B0900000000000000" pitchFamily="50" charset="-128"/>
                <a:ea typeface="HGP創英角ｺﾞｼｯｸUB" panose="020B0900000000000000" pitchFamily="50" charset="-128"/>
              </a:rPr>
              <a:t>近年のＩＣＴベンチャーの上場状況（東証マザーズ）</a:t>
            </a:r>
            <a:endParaRPr lang="en-US" altLang="ja-JP" sz="9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en-US" altLang="ja-JP" sz="9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900" dirty="0" smtClean="0">
                <a:solidFill>
                  <a:prstClr val="black"/>
                </a:solidFill>
                <a:latin typeface="HGP創英角ｺﾞｼｯｸUB" panose="020B0900000000000000" pitchFamily="50" charset="-128"/>
                <a:ea typeface="HGP創英角ｺﾞｼｯｸUB" panose="020B0900000000000000" pitchFamily="50" charset="-128"/>
              </a:rPr>
              <a:t>クラウド環境の進展により起業が活発化</a:t>
            </a:r>
            <a:endParaRPr lang="en-US" altLang="ja-JP" sz="9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8" name="正方形/長方形 87"/>
          <p:cNvSpPr/>
          <p:nvPr/>
        </p:nvSpPr>
        <p:spPr>
          <a:xfrm>
            <a:off x="2475216" y="6462911"/>
            <a:ext cx="1731189"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平成</a:t>
            </a:r>
            <a:r>
              <a:rPr lang="en-US" altLang="ja-JP" sz="800" dirty="0" smtClean="0">
                <a:solidFill>
                  <a:prstClr val="black"/>
                </a:solidFill>
                <a:latin typeface="ＭＳ Ｐゴシック"/>
              </a:rPr>
              <a:t>25</a:t>
            </a:r>
            <a:r>
              <a:rPr lang="ja-JP" altLang="en-US" sz="800" dirty="0" smtClean="0">
                <a:solidFill>
                  <a:prstClr val="black"/>
                </a:solidFill>
                <a:latin typeface="ＭＳ Ｐゴシック"/>
              </a:rPr>
              <a:t>年版情報通信白書</a:t>
            </a:r>
            <a:endParaRPr lang="ja-JP" altLang="en-US" sz="800" dirty="0">
              <a:solidFill>
                <a:prstClr val="black"/>
              </a:solidFill>
              <a:latin typeface="ＭＳ Ｐゴシック"/>
            </a:endParaRPr>
          </a:p>
        </p:txBody>
      </p:sp>
    </p:spTree>
    <p:extLst>
      <p:ext uri="{BB962C8B-B14F-4D97-AF65-F5344CB8AC3E}">
        <p14:creationId xmlns:p14="http://schemas.microsoft.com/office/powerpoint/2010/main" val="3896502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角丸四角形 60"/>
          <p:cNvSpPr/>
          <p:nvPr/>
        </p:nvSpPr>
        <p:spPr>
          <a:xfrm>
            <a:off x="196524" y="713645"/>
            <a:ext cx="9519666" cy="1224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cxnSp>
        <p:nvCxnSpPr>
          <p:cNvPr id="90" name="直線コネクタ 89"/>
          <p:cNvCxnSpPr/>
          <p:nvPr/>
        </p:nvCxnSpPr>
        <p:spPr>
          <a:xfrm>
            <a:off x="-7186" y="447232"/>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489137" y="-397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tabLst>
                <a:tab pos="2159000" algn="l"/>
              </a:tabLst>
            </a:pP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ＡＣＴＩＯＮ</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③</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　トライ＆エラー</a:t>
            </a:r>
            <a:r>
              <a:rPr lang="zh-CN" altLang="en-US" sz="2400" dirty="0" smtClean="0">
                <a:solidFill>
                  <a:prstClr val="black"/>
                </a:solidFill>
                <a:latin typeface="HGP創英角ｺﾞｼｯｸUB" panose="020B0900000000000000" pitchFamily="50" charset="-128"/>
                <a:ea typeface="HGP創英角ｺﾞｼｯｸUB" panose="020B0900000000000000" pitchFamily="50" charset="-128"/>
              </a:rPr>
              <a:t>型実証</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～Ｌｅｔ</a:t>
            </a:r>
            <a:r>
              <a:rPr lang="en-US" altLang="ja-JP" sz="24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ｓ　Ｂｅｇｉｎ</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3" name="正方形/長方形 22"/>
          <p:cNvSpPr/>
          <p:nvPr/>
        </p:nvSpPr>
        <p:spPr>
          <a:xfrm>
            <a:off x="284104" y="847833"/>
            <a:ext cx="9338537" cy="10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indent="-176213">
              <a:spcBef>
                <a:spcPts val="600"/>
              </a:spcBef>
            </a:pP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　</a:t>
            </a:r>
            <a:r>
              <a:rPr lang="ja-JP" altLang="en-US" sz="1800" dirty="0" smtClean="0">
                <a:solidFill>
                  <a:prstClr val="black"/>
                </a:solidFill>
                <a:latin typeface="HGP創英ﾌﾟﾚｾﾞﾝｽEB" panose="02020800000000000000" pitchFamily="18" charset="-128"/>
                <a:ea typeface="HGP創英ﾌﾟﾚｾﾞﾝｽEB" panose="02020800000000000000" pitchFamily="18" charset="-128"/>
              </a:rPr>
              <a:t>　社会</a:t>
            </a: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実装と連動した</a:t>
            </a:r>
            <a:r>
              <a:rPr lang="ja-JP" altLang="en-US" sz="1800" dirty="0" smtClean="0">
                <a:solidFill>
                  <a:prstClr val="black"/>
                </a:solidFill>
                <a:latin typeface="HGP創英ﾌﾟﾚｾﾞﾝｽEB" panose="02020800000000000000" pitchFamily="18" charset="-128"/>
                <a:ea typeface="HGP創英ﾌﾟﾚｾﾞﾝｽEB" panose="02020800000000000000" pitchFamily="18" charset="-128"/>
              </a:rPr>
              <a:t>小規模プロジェクト</a:t>
            </a: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の推進</a:t>
            </a:r>
            <a:endParaRPr lang="en-US" altLang="ja-JP" sz="18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lnSpc>
                <a:spcPts val="1900"/>
              </a:lnSpc>
            </a:pPr>
            <a:r>
              <a:rPr lang="ja-JP" altLang="en-US" sz="1800" dirty="0" smtClean="0">
                <a:solidFill>
                  <a:srgbClr val="0070C0"/>
                </a:solidFill>
                <a:latin typeface="ＭＳ Ｐゴシック"/>
              </a:rPr>
              <a:t>　　　■</a:t>
            </a:r>
            <a:r>
              <a:rPr lang="ja-JP" altLang="en-US" sz="1800" dirty="0" smtClean="0">
                <a:solidFill>
                  <a:prstClr val="black"/>
                </a:solidFill>
                <a:latin typeface="ＭＳ Ｐゴシック"/>
              </a:rPr>
              <a:t>リーンスタートアップモデルの</a:t>
            </a:r>
            <a:r>
              <a:rPr lang="ja-JP" altLang="en-US" sz="1800" dirty="0">
                <a:solidFill>
                  <a:prstClr val="black"/>
                </a:solidFill>
                <a:latin typeface="ＭＳ Ｐゴシック"/>
              </a:rPr>
              <a:t>導入（</a:t>
            </a:r>
            <a:r>
              <a:rPr lang="en-US" altLang="ja-JP" sz="1800" dirty="0">
                <a:solidFill>
                  <a:prstClr val="black"/>
                </a:solidFill>
                <a:latin typeface="ＭＳ Ｐゴシック"/>
              </a:rPr>
              <a:t>ICT</a:t>
            </a:r>
            <a:r>
              <a:rPr lang="ja-JP" altLang="en-US" sz="1800" dirty="0">
                <a:solidFill>
                  <a:prstClr val="black"/>
                </a:solidFill>
                <a:latin typeface="ＭＳ Ｐゴシック"/>
              </a:rPr>
              <a:t>海兵隊）</a:t>
            </a:r>
            <a:endParaRPr lang="en-US" altLang="ja-JP" sz="1800" dirty="0" smtClean="0">
              <a:solidFill>
                <a:prstClr val="black"/>
              </a:solidFill>
              <a:latin typeface="ＭＳ Ｐゴシック"/>
            </a:endParaRPr>
          </a:p>
          <a:p>
            <a:pPr marL="85725" indent="-85725">
              <a:lnSpc>
                <a:spcPts val="1900"/>
              </a:lnSpc>
            </a:pPr>
            <a:r>
              <a:rPr lang="ja-JP" altLang="en-US" sz="1800" dirty="0" smtClean="0">
                <a:solidFill>
                  <a:srgbClr val="0070C0"/>
                </a:solidFill>
                <a:latin typeface="ＭＳ Ｐゴシック"/>
              </a:rPr>
              <a:t>　　　■</a:t>
            </a:r>
            <a:r>
              <a:rPr lang="ja-JP" altLang="en-US" sz="1800" dirty="0">
                <a:solidFill>
                  <a:prstClr val="black"/>
                </a:solidFill>
                <a:latin typeface="ＭＳ Ｐゴシック"/>
              </a:rPr>
              <a:t>国を実証フィールドに活用（先端環境の先行的導入）</a:t>
            </a:r>
            <a:endParaRPr lang="en-US" altLang="ja-JP" sz="1800" dirty="0" smtClean="0">
              <a:solidFill>
                <a:prstClr val="black"/>
              </a:solidFill>
              <a:latin typeface="ＭＳ Ｐゴシック"/>
            </a:endParaRPr>
          </a:p>
          <a:p>
            <a:pPr marL="85725" indent="-85725">
              <a:lnSpc>
                <a:spcPts val="1900"/>
              </a:lnSpc>
            </a:pPr>
            <a:r>
              <a:rPr lang="ja-JP" altLang="en-US" sz="1800" dirty="0">
                <a:solidFill>
                  <a:srgbClr val="0070C0"/>
                </a:solidFill>
                <a:latin typeface="ＭＳ Ｐゴシック"/>
              </a:rPr>
              <a:t>　</a:t>
            </a:r>
            <a:r>
              <a:rPr lang="ja-JP" altLang="en-US" sz="1800" dirty="0" smtClean="0">
                <a:solidFill>
                  <a:srgbClr val="0070C0"/>
                </a:solidFill>
                <a:latin typeface="ＭＳ Ｐゴシック"/>
              </a:rPr>
              <a:t>　　■</a:t>
            </a:r>
            <a:r>
              <a:rPr lang="ja-JP" altLang="en-US" sz="1800" dirty="0">
                <a:solidFill>
                  <a:prstClr val="black"/>
                </a:solidFill>
                <a:latin typeface="ＭＳ Ｐゴシック"/>
              </a:rPr>
              <a:t>省庁の垣根</a:t>
            </a:r>
            <a:r>
              <a:rPr lang="ja-JP" altLang="en-US" sz="1800" dirty="0" smtClean="0">
                <a:solidFill>
                  <a:prstClr val="black"/>
                </a:solidFill>
                <a:latin typeface="ＭＳ Ｐゴシック"/>
              </a:rPr>
              <a:t>を</a:t>
            </a:r>
            <a:r>
              <a:rPr lang="ja-JP" altLang="en-US" sz="1800" dirty="0">
                <a:solidFill>
                  <a:prstClr val="black"/>
                </a:solidFill>
                <a:latin typeface="ＭＳ Ｐゴシック"/>
              </a:rPr>
              <a:t>超えた</a:t>
            </a:r>
            <a:r>
              <a:rPr lang="ja-JP" altLang="en-US" sz="1800" dirty="0" smtClean="0">
                <a:solidFill>
                  <a:prstClr val="black"/>
                </a:solidFill>
                <a:latin typeface="ＭＳ Ｐゴシック"/>
              </a:rPr>
              <a:t>ＩＣＴ</a:t>
            </a:r>
            <a:r>
              <a:rPr lang="ja-JP" altLang="en-US" sz="1800" dirty="0">
                <a:solidFill>
                  <a:prstClr val="black"/>
                </a:solidFill>
                <a:latin typeface="ＭＳ Ｐゴシック"/>
              </a:rPr>
              <a:t>利活用の実現</a:t>
            </a:r>
            <a:endParaRPr lang="en-US" altLang="ja-JP" sz="1800" dirty="0">
              <a:solidFill>
                <a:prstClr val="black"/>
              </a:solidFill>
              <a:latin typeface="ＭＳ Ｐゴシック"/>
            </a:endParaRPr>
          </a:p>
        </p:txBody>
      </p:sp>
      <p:sp>
        <p:nvSpPr>
          <p:cNvPr id="62" name="テキスト ボックス 61"/>
          <p:cNvSpPr txBox="1"/>
          <p:nvPr/>
        </p:nvSpPr>
        <p:spPr>
          <a:xfrm>
            <a:off x="196487" y="543498"/>
            <a:ext cx="9519667" cy="360000"/>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ja-JP" altLang="en-US" sz="2000" dirty="0">
                <a:solidFill>
                  <a:prstClr val="white"/>
                </a:solidFill>
                <a:latin typeface="HGP創英角ｺﾞｼｯｸUB" panose="020B0900000000000000" pitchFamily="50" charset="-128"/>
                <a:ea typeface="HGP創英角ｺﾞｼｯｸUB" panose="020B0900000000000000" pitchFamily="50" charset="-128"/>
              </a:rPr>
              <a:t>　</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トライ</a:t>
            </a:r>
            <a:r>
              <a:rPr lang="ja-JP" altLang="en-US" sz="2000" dirty="0">
                <a:solidFill>
                  <a:prstClr val="white"/>
                </a:solidFill>
                <a:latin typeface="HGP創英角ｺﾞｼｯｸUB" panose="020B0900000000000000" pitchFamily="50" charset="-128"/>
                <a:ea typeface="HGP創英角ｺﾞｼｯｸUB" panose="020B0900000000000000" pitchFamily="50" charset="-128"/>
              </a:rPr>
              <a:t>＆エラー型実証</a:t>
            </a:r>
          </a:p>
        </p:txBody>
      </p:sp>
      <p:sp>
        <p:nvSpPr>
          <p:cNvPr id="24" name="スライド番号プレースホルダー 5"/>
          <p:cNvSpPr txBox="1">
            <a:spLocks/>
          </p:cNvSpPr>
          <p:nvPr/>
        </p:nvSpPr>
        <p:spPr>
          <a:xfrm>
            <a:off x="9444906"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27</a:t>
            </a:fld>
            <a:endParaRPr lang="ja-JP" altLang="en-US" sz="1500" dirty="0">
              <a:solidFill>
                <a:srgbClr val="F79646"/>
              </a:solidFill>
              <a:latin typeface="Impact" pitchFamily="34" charset="0"/>
            </a:endParaRPr>
          </a:p>
        </p:txBody>
      </p:sp>
      <p:sp>
        <p:nvSpPr>
          <p:cNvPr id="26" name="角丸四角形 25"/>
          <p:cNvSpPr/>
          <p:nvPr/>
        </p:nvSpPr>
        <p:spPr>
          <a:xfrm>
            <a:off x="46594" y="79137"/>
            <a:ext cx="1620000" cy="288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rtlCol="0" anchor="ctr" anchorCtr="0"/>
          <a:lstStyle/>
          <a:p>
            <a:pPr algn="ctr"/>
            <a:r>
              <a:rPr lang="ja-JP" altLang="en-US" sz="1400" dirty="0">
                <a:solidFill>
                  <a:prstClr val="white"/>
                </a:solidFill>
                <a:latin typeface="HGP創英角ｺﾞｼｯｸUB" pitchFamily="50" charset="-128"/>
                <a:ea typeface="HGP創英角ｺﾞｼｯｸUB" pitchFamily="50" charset="-128"/>
                <a:cs typeface="メイリオ" pitchFamily="50" charset="-128"/>
              </a:rPr>
              <a:t>ＡＣＴＩＯＮ</a:t>
            </a:r>
          </a:p>
        </p:txBody>
      </p:sp>
      <p:sp>
        <p:nvSpPr>
          <p:cNvPr id="28" name="正方形/長方形 27"/>
          <p:cNvSpPr/>
          <p:nvPr/>
        </p:nvSpPr>
        <p:spPr>
          <a:xfrm>
            <a:off x="4525930" y="4761635"/>
            <a:ext cx="5304317" cy="36004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これから</a:t>
            </a:r>
            <a:r>
              <a:rPr lang="ja-JP" altLang="en-US" sz="1600" dirty="0" smtClean="0">
                <a:solidFill>
                  <a:prstClr val="white"/>
                </a:solidFill>
                <a:latin typeface="HGP創英角ｺﾞｼｯｸUB" pitchFamily="50" charset="-128"/>
                <a:ea typeface="HGP創英角ｺﾞｼｯｸUB" pitchFamily="50" charset="-128"/>
              </a:rPr>
              <a:t>のイノベーション創出の方向性 </a:t>
            </a:r>
            <a:endParaRPr lang="ja-JP" altLang="en-US" sz="1600" dirty="0">
              <a:solidFill>
                <a:prstClr val="white"/>
              </a:solidFill>
              <a:latin typeface="HGP創英角ｺﾞｼｯｸUB" pitchFamily="50" charset="-128"/>
              <a:ea typeface="HGP創英角ｺﾞｼｯｸUB" pitchFamily="50" charset="-128"/>
            </a:endParaRPr>
          </a:p>
        </p:txBody>
      </p:sp>
      <p:sp>
        <p:nvSpPr>
          <p:cNvPr id="30" name="ホームベース 29"/>
          <p:cNvSpPr/>
          <p:nvPr/>
        </p:nvSpPr>
        <p:spPr>
          <a:xfrm>
            <a:off x="4538247" y="2735706"/>
            <a:ext cx="5292000" cy="1656184"/>
          </a:xfrm>
          <a:prstGeom prst="homePlate">
            <a:avLst>
              <a:gd name="adj" fmla="val 0"/>
            </a:avLst>
          </a:prstGeom>
          <a:solidFill>
            <a:schemeClr val="bg1">
              <a:alpha val="2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1" name="正方形/長方形 30"/>
          <p:cNvSpPr/>
          <p:nvPr/>
        </p:nvSpPr>
        <p:spPr>
          <a:xfrm>
            <a:off x="4525930" y="5117655"/>
            <a:ext cx="5291783" cy="1656184"/>
          </a:xfrm>
          <a:prstGeom prst="rect">
            <a:avLst/>
          </a:prstGeom>
          <a:solidFill>
            <a:srgbClr val="99FF99">
              <a:alpha val="20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32" name="テキスト ボックス 31"/>
          <p:cNvSpPr txBox="1"/>
          <p:nvPr/>
        </p:nvSpPr>
        <p:spPr>
          <a:xfrm>
            <a:off x="4826382" y="2735706"/>
            <a:ext cx="3456384" cy="301621"/>
          </a:xfrm>
          <a:prstGeom prst="rect">
            <a:avLst/>
          </a:prstGeom>
          <a:noFill/>
        </p:spPr>
        <p:txBody>
          <a:bodyPr wrap="square" rtlCol="0">
            <a:spAutoFit/>
          </a:bodyPr>
          <a:lstStyle/>
          <a:p>
            <a:pPr>
              <a:lnSpc>
                <a:spcPct val="85000"/>
              </a:lnSpc>
            </a:pPr>
            <a:r>
              <a:rPr lang="ja-JP" altLang="en-US" sz="1600" dirty="0" smtClean="0">
                <a:solidFill>
                  <a:prstClr val="black"/>
                </a:solidFill>
                <a:latin typeface="HGP創英角ｺﾞｼｯｸUB" pitchFamily="50" charset="-128"/>
                <a:ea typeface="HGP創英角ｺﾞｼｯｸUB" pitchFamily="50" charset="-128"/>
              </a:rPr>
              <a:t>技術ができてからサービスする</a:t>
            </a:r>
            <a:endParaRPr lang="ja-JP" altLang="en-US" sz="1600" dirty="0">
              <a:solidFill>
                <a:prstClr val="black"/>
              </a:solidFill>
              <a:latin typeface="HGP創英角ｺﾞｼｯｸUB" pitchFamily="50" charset="-128"/>
              <a:ea typeface="HGP創英角ｺﾞｼｯｸUB" pitchFamily="50" charset="-128"/>
            </a:endParaRPr>
          </a:p>
        </p:txBody>
      </p:sp>
      <p:sp>
        <p:nvSpPr>
          <p:cNvPr id="33" name="テキスト ボックス 32"/>
          <p:cNvSpPr txBox="1"/>
          <p:nvPr/>
        </p:nvSpPr>
        <p:spPr>
          <a:xfrm>
            <a:off x="4781200" y="5117754"/>
            <a:ext cx="4359403" cy="301621"/>
          </a:xfrm>
          <a:prstGeom prst="rect">
            <a:avLst/>
          </a:prstGeom>
          <a:noFill/>
        </p:spPr>
        <p:txBody>
          <a:bodyPr wrap="square" rtlCol="0">
            <a:spAutoFit/>
          </a:bodyPr>
          <a:lstStyle/>
          <a:p>
            <a:pPr>
              <a:lnSpc>
                <a:spcPct val="85000"/>
              </a:lnSpc>
            </a:pPr>
            <a:r>
              <a:rPr lang="ja-JP" altLang="en-US" sz="1600" dirty="0" smtClean="0">
                <a:solidFill>
                  <a:prstClr val="black"/>
                </a:solidFill>
                <a:latin typeface="HGP創英角ｺﾞｼｯｸUB" pitchFamily="50" charset="-128"/>
                <a:ea typeface="HGP創英角ｺﾞｼｯｸUB" pitchFamily="50" charset="-128"/>
              </a:rPr>
              <a:t>体験試作・小規模の</a:t>
            </a:r>
            <a:r>
              <a:rPr lang="ja-JP" altLang="en-US" sz="1600" u="heavy" dirty="0">
                <a:solidFill>
                  <a:srgbClr val="FF0000"/>
                </a:solidFill>
                <a:latin typeface="HGP創英角ｺﾞｼｯｸUB" pitchFamily="50" charset="-128"/>
                <a:ea typeface="HGP創英角ｺﾞｼｯｸUB" pitchFamily="50" charset="-128"/>
              </a:rPr>
              <a:t>トライ＆エラー型実証</a:t>
            </a:r>
          </a:p>
        </p:txBody>
      </p:sp>
      <p:sp>
        <p:nvSpPr>
          <p:cNvPr id="34" name="ホームベース 33"/>
          <p:cNvSpPr/>
          <p:nvPr/>
        </p:nvSpPr>
        <p:spPr>
          <a:xfrm>
            <a:off x="4742469" y="3272324"/>
            <a:ext cx="530977" cy="611374"/>
          </a:xfrm>
          <a:prstGeom prst="homePlate">
            <a:avLst>
              <a:gd name="adj" fmla="val 30231"/>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テキスト ボックス 34"/>
          <p:cNvSpPr txBox="1"/>
          <p:nvPr/>
        </p:nvSpPr>
        <p:spPr>
          <a:xfrm>
            <a:off x="4715398" y="3370179"/>
            <a:ext cx="692995" cy="406265"/>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研究</a:t>
            </a:r>
            <a:endParaRPr lang="en-US" altLang="ja-JP" sz="12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開発  </a:t>
            </a:r>
            <a:endParaRPr lang="ja-JP" altLang="en-US" sz="1200" dirty="0">
              <a:solidFill>
                <a:prstClr val="black"/>
              </a:solidFill>
              <a:latin typeface="HGP創英角ｺﾞｼｯｸUB" pitchFamily="50" charset="-128"/>
              <a:ea typeface="HGP創英角ｺﾞｼｯｸUB" pitchFamily="50" charset="-128"/>
            </a:endParaRPr>
          </a:p>
        </p:txBody>
      </p:sp>
      <p:sp>
        <p:nvSpPr>
          <p:cNvPr id="36" name="正方形/長方形 35"/>
          <p:cNvSpPr/>
          <p:nvPr/>
        </p:nvSpPr>
        <p:spPr>
          <a:xfrm>
            <a:off x="8416718" y="3396574"/>
            <a:ext cx="1260000" cy="27514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テキスト ボックス 36"/>
          <p:cNvSpPr txBox="1"/>
          <p:nvPr/>
        </p:nvSpPr>
        <p:spPr>
          <a:xfrm>
            <a:off x="8332882" y="3422506"/>
            <a:ext cx="1403988"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38" name="円/楕円 37"/>
          <p:cNvSpPr/>
          <p:nvPr/>
        </p:nvSpPr>
        <p:spPr>
          <a:xfrm>
            <a:off x="4603939" y="5405687"/>
            <a:ext cx="858095" cy="648072"/>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39" name="テキスト ボックス 38"/>
          <p:cNvSpPr txBox="1"/>
          <p:nvPr/>
        </p:nvSpPr>
        <p:spPr>
          <a:xfrm>
            <a:off x="4525928" y="6367594"/>
            <a:ext cx="3198355" cy="406265"/>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まず小さく始めてみる</a:t>
            </a:r>
            <a:endParaRPr lang="en-US" altLang="ja-JP" sz="11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100" dirty="0" smtClean="0">
                <a:solidFill>
                  <a:prstClr val="black"/>
                </a:solidFill>
                <a:latin typeface="HGP創英角ｺﾞｼｯｸUB" pitchFamily="50" charset="-128"/>
                <a:ea typeface="HGP創英角ｺﾞｼｯｸUB" pitchFamily="50" charset="-128"/>
              </a:rPr>
              <a:t>絞らずに先にやってみてから修正する </a:t>
            </a:r>
            <a:endParaRPr lang="ja-JP" altLang="en-US" sz="1100" dirty="0">
              <a:solidFill>
                <a:prstClr val="black"/>
              </a:solidFill>
              <a:latin typeface="HGP創英角ｺﾞｼｯｸUB" pitchFamily="50" charset="-128"/>
              <a:ea typeface="HGP創英角ｺﾞｼｯｸUB" pitchFamily="50" charset="-128"/>
            </a:endParaRPr>
          </a:p>
        </p:txBody>
      </p:sp>
      <p:sp>
        <p:nvSpPr>
          <p:cNvPr id="40" name="円/楕円 39"/>
          <p:cNvSpPr/>
          <p:nvPr/>
        </p:nvSpPr>
        <p:spPr>
          <a:xfrm>
            <a:off x="4837963" y="5837735"/>
            <a:ext cx="1092121" cy="504056"/>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41" name="テキスト ボックス 40"/>
          <p:cNvSpPr txBox="1"/>
          <p:nvPr/>
        </p:nvSpPr>
        <p:spPr>
          <a:xfrm>
            <a:off x="4612987" y="5549769"/>
            <a:ext cx="1239056"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体験試作 </a:t>
            </a:r>
            <a:endParaRPr lang="ja-JP" altLang="en-US" sz="1200" dirty="0">
              <a:solidFill>
                <a:prstClr val="black"/>
              </a:solidFill>
              <a:latin typeface="HGP創英角ｺﾞｼｯｸUB" pitchFamily="50" charset="-128"/>
              <a:ea typeface="HGP創英角ｺﾞｼｯｸUB" pitchFamily="50" charset="-128"/>
            </a:endParaRPr>
          </a:p>
        </p:txBody>
      </p:sp>
      <p:sp>
        <p:nvSpPr>
          <p:cNvPr id="42" name="テキスト ボックス 41"/>
          <p:cNvSpPr txBox="1"/>
          <p:nvPr/>
        </p:nvSpPr>
        <p:spPr>
          <a:xfrm>
            <a:off x="4993948" y="5909746"/>
            <a:ext cx="1239056" cy="406265"/>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小規模な</a:t>
            </a:r>
            <a:endParaRPr lang="en-US" altLang="ja-JP" sz="1200" dirty="0" smtClean="0">
              <a:solidFill>
                <a:prstClr val="black"/>
              </a:solidFill>
              <a:latin typeface="HGP創英角ｺﾞｼｯｸUB" pitchFamily="50" charset="-128"/>
              <a:ea typeface="HGP創英角ｺﾞｼｯｸUB" pitchFamily="50" charset="-128"/>
            </a:endParaRPr>
          </a:p>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実証実験  </a:t>
            </a:r>
            <a:endParaRPr lang="ja-JP" altLang="en-US" sz="1200" dirty="0">
              <a:solidFill>
                <a:prstClr val="black"/>
              </a:solidFill>
              <a:latin typeface="HGP創英角ｺﾞｼｯｸUB" pitchFamily="50" charset="-128"/>
              <a:ea typeface="HGP創英角ｺﾞｼｯｸUB" pitchFamily="50" charset="-128"/>
            </a:endParaRPr>
          </a:p>
        </p:txBody>
      </p:sp>
      <p:sp>
        <p:nvSpPr>
          <p:cNvPr id="43" name="右矢印 42"/>
          <p:cNvSpPr/>
          <p:nvPr/>
        </p:nvSpPr>
        <p:spPr>
          <a:xfrm>
            <a:off x="6858666" y="5837735"/>
            <a:ext cx="312035" cy="288032"/>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上カーブ矢印 43"/>
          <p:cNvSpPr/>
          <p:nvPr/>
        </p:nvSpPr>
        <p:spPr>
          <a:xfrm rot="14510196">
            <a:off x="5433565" y="5404424"/>
            <a:ext cx="360040" cy="312035"/>
          </a:xfrm>
          <a:prstGeom prst="curvedUpArrow">
            <a:avLst>
              <a:gd name="adj1" fmla="val 15384"/>
              <a:gd name="adj2" fmla="val 50000"/>
              <a:gd name="adj3" fmla="val 2500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black"/>
              </a:solidFill>
            </a:endParaRPr>
          </a:p>
        </p:txBody>
      </p:sp>
      <p:sp>
        <p:nvSpPr>
          <p:cNvPr id="45" name="上カーブ矢印 44"/>
          <p:cNvSpPr/>
          <p:nvPr/>
        </p:nvSpPr>
        <p:spPr>
          <a:xfrm rot="14510196">
            <a:off x="5988490" y="5887154"/>
            <a:ext cx="360040" cy="312035"/>
          </a:xfrm>
          <a:prstGeom prst="curvedUpArrow">
            <a:avLst>
              <a:gd name="adj1" fmla="val 15384"/>
              <a:gd name="adj2" fmla="val 50000"/>
              <a:gd name="adj3" fmla="val 2500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black"/>
              </a:solidFill>
            </a:endParaRPr>
          </a:p>
        </p:txBody>
      </p:sp>
      <p:sp>
        <p:nvSpPr>
          <p:cNvPr id="46" name="テキスト ボックス 45"/>
          <p:cNvSpPr txBox="1"/>
          <p:nvPr/>
        </p:nvSpPr>
        <p:spPr>
          <a:xfrm>
            <a:off x="5696058" y="5477695"/>
            <a:ext cx="1560173" cy="380104"/>
          </a:xfrm>
          <a:prstGeom prst="rect">
            <a:avLst/>
          </a:prstGeom>
          <a:noFill/>
        </p:spPr>
        <p:txBody>
          <a:bodyPr wrap="square" rtlCol="0">
            <a:spAutoFit/>
          </a:bodyPr>
          <a:lstStyle/>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ごく初期の顧客に</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育てられる   </a:t>
            </a:r>
            <a:endParaRPr lang="ja-JP" altLang="en-US" sz="1100" dirty="0">
              <a:solidFill>
                <a:prstClr val="black"/>
              </a:solidFill>
              <a:latin typeface="HGP創英角ｺﾞｼｯｸUB" pitchFamily="50" charset="-128"/>
              <a:ea typeface="HGP創英角ｺﾞｼｯｸUB" pitchFamily="50" charset="-128"/>
            </a:endParaRPr>
          </a:p>
        </p:txBody>
      </p:sp>
      <p:sp>
        <p:nvSpPr>
          <p:cNvPr id="47" name="円/楕円 46"/>
          <p:cNvSpPr/>
          <p:nvPr/>
        </p:nvSpPr>
        <p:spPr>
          <a:xfrm>
            <a:off x="7218670" y="5693719"/>
            <a:ext cx="1317065" cy="57606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48" name="テキスト ボックス 47"/>
          <p:cNvSpPr txBox="1"/>
          <p:nvPr/>
        </p:nvSpPr>
        <p:spPr>
          <a:xfrm>
            <a:off x="7218702" y="5765791"/>
            <a:ext cx="1326147" cy="406265"/>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実証実験・</a:t>
            </a:r>
            <a:endParaRPr lang="en-US" altLang="ja-JP" sz="12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小規模商用化 </a:t>
            </a:r>
            <a:endParaRPr lang="ja-JP" altLang="en-US" sz="1200" dirty="0">
              <a:solidFill>
                <a:prstClr val="black"/>
              </a:solidFill>
              <a:latin typeface="HGP創英角ｺﾞｼｯｸUB" pitchFamily="50" charset="-128"/>
              <a:ea typeface="HGP創英角ｺﾞｼｯｸUB" pitchFamily="50" charset="-128"/>
            </a:endParaRPr>
          </a:p>
        </p:txBody>
      </p:sp>
      <p:sp>
        <p:nvSpPr>
          <p:cNvPr id="49" name="右矢印 48"/>
          <p:cNvSpPr/>
          <p:nvPr/>
        </p:nvSpPr>
        <p:spPr>
          <a:xfrm>
            <a:off x="8586860" y="5837735"/>
            <a:ext cx="312035" cy="288032"/>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正方形/長方形 49"/>
          <p:cNvSpPr/>
          <p:nvPr/>
        </p:nvSpPr>
        <p:spPr>
          <a:xfrm>
            <a:off x="8964863" y="5837806"/>
            <a:ext cx="702078" cy="288033"/>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51" name="テキスト ボックス 50"/>
          <p:cNvSpPr txBox="1"/>
          <p:nvPr/>
        </p:nvSpPr>
        <p:spPr>
          <a:xfrm>
            <a:off x="8964900" y="5876537"/>
            <a:ext cx="780087"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事業化 </a:t>
            </a:r>
            <a:endParaRPr lang="ja-JP" altLang="en-US" sz="1200" dirty="0">
              <a:solidFill>
                <a:prstClr val="black"/>
              </a:solidFill>
              <a:latin typeface="HGP創英角ｺﾞｼｯｸUB" pitchFamily="50" charset="-128"/>
              <a:ea typeface="HGP創英角ｺﾞｼｯｸUB" pitchFamily="50" charset="-128"/>
            </a:endParaRPr>
          </a:p>
        </p:txBody>
      </p:sp>
      <p:sp>
        <p:nvSpPr>
          <p:cNvPr id="52" name="テキスト ボックス 51"/>
          <p:cNvSpPr txBox="1"/>
          <p:nvPr/>
        </p:nvSpPr>
        <p:spPr>
          <a:xfrm>
            <a:off x="7388246" y="6328137"/>
            <a:ext cx="2418269" cy="229678"/>
          </a:xfrm>
          <a:prstGeom prst="rect">
            <a:avLst/>
          </a:prstGeom>
          <a:noFill/>
        </p:spPr>
        <p:txBody>
          <a:bodyPr wrap="square" rtlCol="0">
            <a:spAutoFit/>
          </a:bodyPr>
          <a:lstStyle/>
          <a:p>
            <a:pPr>
              <a:lnSpc>
                <a:spcPct val="85000"/>
              </a:lnSpc>
            </a:pPr>
            <a:r>
              <a:rPr lang="ja-JP" altLang="en-US" sz="1050" dirty="0" smtClean="0">
                <a:solidFill>
                  <a:prstClr val="black"/>
                </a:solidFill>
                <a:latin typeface="HGP創英角ｺﾞｼｯｸUB" pitchFamily="50" charset="-128"/>
                <a:ea typeface="HGP創英角ｺﾞｼｯｸUB" pitchFamily="50" charset="-128"/>
              </a:rPr>
              <a:t>初期の反響から集中案件を選択</a:t>
            </a:r>
            <a:endParaRPr lang="ja-JP" altLang="en-US" sz="1050" dirty="0">
              <a:solidFill>
                <a:prstClr val="black"/>
              </a:solidFill>
              <a:latin typeface="HGP創英角ｺﾞｼｯｸUB" pitchFamily="50" charset="-128"/>
              <a:ea typeface="HGP創英角ｺﾞｼｯｸUB" pitchFamily="50" charset="-128"/>
            </a:endParaRPr>
          </a:p>
        </p:txBody>
      </p:sp>
      <p:cxnSp>
        <p:nvCxnSpPr>
          <p:cNvPr id="53" name="直線矢印コネクタ 52"/>
          <p:cNvCxnSpPr/>
          <p:nvPr/>
        </p:nvCxnSpPr>
        <p:spPr>
          <a:xfrm>
            <a:off x="6185714" y="3520497"/>
            <a:ext cx="598969" cy="62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4" name="テキスト ボックス 53"/>
          <p:cNvSpPr txBox="1"/>
          <p:nvPr/>
        </p:nvSpPr>
        <p:spPr>
          <a:xfrm>
            <a:off x="5167347" y="3998492"/>
            <a:ext cx="1054659" cy="249299"/>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技術の確立</a:t>
            </a:r>
            <a:endParaRPr lang="ja-JP" altLang="en-US" sz="1200" dirty="0">
              <a:solidFill>
                <a:prstClr val="black"/>
              </a:solidFill>
              <a:latin typeface="HGP創英角ｺﾞｼｯｸUB" pitchFamily="50" charset="-128"/>
              <a:ea typeface="HGP創英角ｺﾞｼｯｸUB" pitchFamily="50" charset="-128"/>
            </a:endParaRPr>
          </a:p>
        </p:txBody>
      </p:sp>
      <p:cxnSp>
        <p:nvCxnSpPr>
          <p:cNvPr id="55" name="直線矢印コネクタ 54"/>
          <p:cNvCxnSpPr/>
          <p:nvPr/>
        </p:nvCxnSpPr>
        <p:spPr>
          <a:xfrm>
            <a:off x="7668294" y="3540653"/>
            <a:ext cx="684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56" name="角丸四角形 55"/>
          <p:cNvSpPr/>
          <p:nvPr/>
        </p:nvSpPr>
        <p:spPr>
          <a:xfrm>
            <a:off x="5586383" y="3158666"/>
            <a:ext cx="462051" cy="565338"/>
          </a:xfrm>
          <a:prstGeom prst="roundRect">
            <a:avLst/>
          </a:prstGeom>
          <a:solidFill>
            <a:srgbClr val="FFFF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角丸四角形 56"/>
          <p:cNvSpPr/>
          <p:nvPr/>
        </p:nvSpPr>
        <p:spPr>
          <a:xfrm>
            <a:off x="5514382" y="3266666"/>
            <a:ext cx="462051" cy="565338"/>
          </a:xfrm>
          <a:prstGeom prst="roundRect">
            <a:avLst/>
          </a:prstGeom>
          <a:solidFill>
            <a:srgbClr val="FFFF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角丸四角形 57"/>
          <p:cNvSpPr/>
          <p:nvPr/>
        </p:nvSpPr>
        <p:spPr>
          <a:xfrm>
            <a:off x="5442383" y="3374666"/>
            <a:ext cx="462051" cy="565338"/>
          </a:xfrm>
          <a:prstGeom prst="roundRect">
            <a:avLst/>
          </a:prstGeom>
          <a:solidFill>
            <a:srgbClr val="FFFF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正方形/長方形 58"/>
          <p:cNvSpPr>
            <a:spLocks noChangeAspect="1"/>
          </p:cNvSpPr>
          <p:nvPr/>
        </p:nvSpPr>
        <p:spPr>
          <a:xfrm>
            <a:off x="6964155" y="3239666"/>
            <a:ext cx="559479" cy="561662"/>
          </a:xfrm>
          <a:prstGeom prst="rect">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60" name="テキスト ボックス 59"/>
          <p:cNvSpPr txBox="1"/>
          <p:nvPr/>
        </p:nvSpPr>
        <p:spPr>
          <a:xfrm>
            <a:off x="6609693" y="3864055"/>
            <a:ext cx="1235345" cy="406265"/>
          </a:xfrm>
          <a:prstGeom prst="rect">
            <a:avLst/>
          </a:prstGeom>
          <a:noFill/>
        </p:spPr>
        <p:txBody>
          <a:bodyPr wrap="square" rtlCol="0">
            <a:spAutoFit/>
          </a:bodyPr>
          <a:lstStyle/>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技術を前提に</a:t>
            </a:r>
            <a:endParaRPr lang="en-US" altLang="ja-JP" sz="12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200" dirty="0" smtClean="0">
                <a:solidFill>
                  <a:prstClr val="black"/>
                </a:solidFill>
                <a:latin typeface="HGP創英角ｺﾞｼｯｸUB" pitchFamily="50" charset="-128"/>
                <a:ea typeface="HGP創英角ｺﾞｼｯｸUB" pitchFamily="50" charset="-128"/>
              </a:rPr>
              <a:t>計画策定</a:t>
            </a:r>
            <a:endParaRPr lang="ja-JP" altLang="en-US" sz="1200" dirty="0">
              <a:solidFill>
                <a:prstClr val="black"/>
              </a:solidFill>
              <a:latin typeface="HGP創英角ｺﾞｼｯｸUB" pitchFamily="50" charset="-128"/>
              <a:ea typeface="HGP創英角ｺﾞｼｯｸUB" pitchFamily="50" charset="-128"/>
            </a:endParaRPr>
          </a:p>
        </p:txBody>
      </p:sp>
      <p:sp>
        <p:nvSpPr>
          <p:cNvPr id="65" name="二等辺三角形 64"/>
          <p:cNvSpPr/>
          <p:nvPr/>
        </p:nvSpPr>
        <p:spPr>
          <a:xfrm flipV="1">
            <a:off x="4538247" y="4460524"/>
            <a:ext cx="5279466" cy="201207"/>
          </a:xfrm>
          <a:prstGeom prst="triangle">
            <a:avLst/>
          </a:prstGeom>
          <a:ln/>
        </p:spPr>
        <p:style>
          <a:lnRef idx="1">
            <a:schemeClr val="accent3"/>
          </a:lnRef>
          <a:fillRef idx="2">
            <a:schemeClr val="accent3"/>
          </a:fillRef>
          <a:effectRef idx="1">
            <a:schemeClr val="accent3"/>
          </a:effectRef>
          <a:fontRef idx="minor">
            <a:schemeClr val="dk1"/>
          </a:fontRef>
        </p:style>
        <p:txBody>
          <a:bodyPr rtlCol="0" anchor="t" anchorCtr="0"/>
          <a:lstStyle/>
          <a:p>
            <a:pPr algn="ctr" defTabSz="955625"/>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63" name="ホームベース 62"/>
          <p:cNvSpPr/>
          <p:nvPr/>
        </p:nvSpPr>
        <p:spPr>
          <a:xfrm>
            <a:off x="4507014" y="2390614"/>
            <a:ext cx="5310699" cy="360040"/>
          </a:xfrm>
          <a:prstGeom prst="homePlate">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これまで</a:t>
            </a:r>
            <a:r>
              <a:rPr lang="ja-JP" altLang="en-US" sz="1600" dirty="0" smtClean="0">
                <a:solidFill>
                  <a:prstClr val="white"/>
                </a:solidFill>
                <a:latin typeface="HGP創英角ｺﾞｼｯｸUB" pitchFamily="50" charset="-128"/>
                <a:ea typeface="HGP創英角ｺﾞｼｯｸUB" pitchFamily="50" charset="-128"/>
              </a:rPr>
              <a:t>のプロジェクトの手法</a:t>
            </a:r>
            <a:endParaRPr lang="ja-JP" altLang="en-US" sz="1600" dirty="0">
              <a:solidFill>
                <a:prstClr val="white"/>
              </a:solidFill>
              <a:latin typeface="HGP創英角ｺﾞｼｯｸUB" pitchFamily="50" charset="-128"/>
              <a:ea typeface="HGP創英角ｺﾞｼｯｸUB" pitchFamily="50" charset="-128"/>
            </a:endParaRPr>
          </a:p>
        </p:txBody>
      </p:sp>
      <p:sp>
        <p:nvSpPr>
          <p:cNvPr id="64" name="Rectangle 57"/>
          <p:cNvSpPr>
            <a:spLocks noChangeArrowheads="1"/>
          </p:cNvSpPr>
          <p:nvPr/>
        </p:nvSpPr>
        <p:spPr bwMode="auto">
          <a:xfrm>
            <a:off x="97387" y="2162432"/>
            <a:ext cx="4336792" cy="4642824"/>
          </a:xfrm>
          <a:prstGeom prst="rect">
            <a:avLst/>
          </a:prstGeom>
          <a:ln/>
        </p:spPr>
        <p:style>
          <a:lnRef idx="2">
            <a:schemeClr val="accent6"/>
          </a:lnRef>
          <a:fillRef idx="1">
            <a:schemeClr val="lt1"/>
          </a:fillRef>
          <a:effectRef idx="0">
            <a:schemeClr val="accent6"/>
          </a:effectRef>
          <a:fontRef idx="minor">
            <a:schemeClr val="dk1"/>
          </a:fontRef>
        </p:style>
        <p:txBody>
          <a:bodyPr lIns="144000" tIns="180000" rIns="72000" rtlCol="0" anchor="t" anchorCtr="0"/>
          <a:lstStyle/>
          <a:p>
            <a:pPr>
              <a:lnSpc>
                <a:spcPts val="1400"/>
              </a:lnSpc>
            </a:pPr>
            <a:r>
              <a:rPr lang="ja-JP" altLang="en-US" sz="13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a:t>
            </a:r>
            <a:r>
              <a:rPr lang="ja-JP" altLang="en-US" sz="13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ビッグデータなど</a:t>
            </a:r>
            <a:r>
              <a:rPr lang="ja-JP" altLang="en-US" sz="13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ＩＣＴの新たな</a:t>
            </a:r>
            <a:r>
              <a:rPr lang="ja-JP" altLang="en-US" sz="13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トレンドは大きな可能性を秘めている。</a:t>
            </a:r>
            <a:endParaRPr lang="en-US" altLang="ja-JP" sz="13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2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8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2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pPr>
              <a:lnSpc>
                <a:spcPts val="1400"/>
              </a:lnSpc>
            </a:pPr>
            <a:r>
              <a:rPr lang="ja-JP" altLang="en-US" sz="13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一方、ＩＣＴ</a:t>
            </a:r>
            <a:r>
              <a:rPr lang="ja-JP" altLang="en-US" sz="13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の投資効果が予測しづらい状況下では、ユーザを巻き込み、短期間で検証を繰り返すリーンスタートアップの取組が有効。</a:t>
            </a:r>
            <a:endParaRPr lang="en-US" altLang="ja-JP" sz="13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p:txBody>
      </p:sp>
      <p:sp>
        <p:nvSpPr>
          <p:cNvPr id="66" name="AutoShape 60"/>
          <p:cNvSpPr>
            <a:spLocks noChangeArrowheads="1"/>
          </p:cNvSpPr>
          <p:nvPr/>
        </p:nvSpPr>
        <p:spPr bwMode="auto">
          <a:xfrm>
            <a:off x="66074" y="2000432"/>
            <a:ext cx="969014" cy="324000"/>
          </a:xfrm>
          <a:prstGeom prst="roundRect">
            <a:avLst>
              <a:gd name="adj" fmla="val 50000"/>
            </a:avLst>
          </a:prstGeom>
          <a:ln>
            <a:headEnd/>
            <a:tailEnd/>
          </a:ln>
          <a:extLst/>
        </p:spPr>
        <p:style>
          <a:lnRef idx="0">
            <a:schemeClr val="accent6"/>
          </a:lnRef>
          <a:fillRef idx="3">
            <a:schemeClr val="accent6"/>
          </a:fillRef>
          <a:effectRef idx="3">
            <a:schemeClr val="accent6"/>
          </a:effectRef>
          <a:fontRef idx="minor">
            <a:schemeClr val="lt1"/>
          </a:fontRef>
        </p:style>
        <p:txBody>
          <a:bodyPr wrap="none" anchor="ctr"/>
          <a:lstStyle/>
          <a:p>
            <a:pPr algn="ctr"/>
            <a:r>
              <a:rPr lang="ja-JP" altLang="en-US" sz="1800" spc="300" dirty="0">
                <a:solidFill>
                  <a:schemeClr val="bg1"/>
                </a:solidFill>
                <a:latin typeface="HGP創英角ｺﾞｼｯｸUB" panose="020B0900000000000000" pitchFamily="50" charset="-128"/>
                <a:ea typeface="HGP創英角ｺﾞｼｯｸUB" panose="020B0900000000000000" pitchFamily="50" charset="-128"/>
              </a:rPr>
              <a:t>課題</a:t>
            </a:r>
          </a:p>
        </p:txBody>
      </p:sp>
      <p:sp>
        <p:nvSpPr>
          <p:cNvPr id="67" name="正方形/長方形 66"/>
          <p:cNvSpPr/>
          <p:nvPr/>
        </p:nvSpPr>
        <p:spPr>
          <a:xfrm>
            <a:off x="1145491" y="2514061"/>
            <a:ext cx="3095093" cy="230832"/>
          </a:xfrm>
          <a:prstGeom prst="rect">
            <a:avLst/>
          </a:prstGeom>
        </p:spPr>
        <p:txBody>
          <a:bodyPr wrap="square">
            <a:spAutoFit/>
          </a:bodyPr>
          <a:lstStyle/>
          <a:p>
            <a:pPr algn="ctr"/>
            <a:r>
              <a:rPr lang="ja-JP" altLang="en-US" sz="900" dirty="0" smtClean="0">
                <a:solidFill>
                  <a:prstClr val="black"/>
                </a:solidFill>
                <a:latin typeface="HGP創英角ｺﾞｼｯｸUB" panose="020B0900000000000000" pitchFamily="50" charset="-128"/>
                <a:ea typeface="HGP創英角ｺﾞｼｯｸUB" panose="020B0900000000000000" pitchFamily="50" charset="-128"/>
              </a:rPr>
              <a:t>ビッグデータによる潜在的な経済効果の推計結果（例）</a:t>
            </a:r>
            <a:endParaRPr lang="en-US" altLang="ja-JP" sz="9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0" name="正方形/長方形 69"/>
          <p:cNvSpPr>
            <a:spLocks noChangeAspect="1"/>
          </p:cNvSpPr>
          <p:nvPr/>
        </p:nvSpPr>
        <p:spPr>
          <a:xfrm>
            <a:off x="924048" y="5252667"/>
            <a:ext cx="2310341" cy="147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1" name="テキスト ボックス 70"/>
          <p:cNvSpPr txBox="1"/>
          <p:nvPr/>
        </p:nvSpPr>
        <p:spPr>
          <a:xfrm>
            <a:off x="4434179" y="2061487"/>
            <a:ext cx="1889449" cy="369332"/>
          </a:xfrm>
          <a:prstGeom prst="rect">
            <a:avLst/>
          </a:prstGeom>
          <a:noFill/>
        </p:spPr>
        <p:txBody>
          <a:bodyPr wrap="square" rtlCol="0">
            <a:spAutoFit/>
          </a:bodyPr>
          <a:lstStyle/>
          <a:p>
            <a:r>
              <a:rPr kumimoji="1" lang="en-US" altLang="ja-JP" sz="1800" b="1" dirty="0" smtClean="0">
                <a:latin typeface="+mn-ea"/>
                <a:ea typeface="+mn-ea"/>
              </a:rPr>
              <a:t>【</a:t>
            </a:r>
            <a:r>
              <a:rPr lang="ja-JP" altLang="en-US" sz="1800" b="1" dirty="0" smtClean="0">
                <a:latin typeface="+mn-ea"/>
                <a:ea typeface="+mn-ea"/>
              </a:rPr>
              <a:t>イメージ</a:t>
            </a:r>
            <a:r>
              <a:rPr lang="ja-JP" altLang="en-US" sz="1800" b="1" dirty="0">
                <a:latin typeface="+mn-ea"/>
                <a:ea typeface="+mn-ea"/>
              </a:rPr>
              <a:t>図</a:t>
            </a:r>
            <a:r>
              <a:rPr kumimoji="1" lang="en-US" altLang="ja-JP" sz="1800" b="1" dirty="0" smtClean="0">
                <a:latin typeface="+mn-ea"/>
                <a:ea typeface="+mn-ea"/>
              </a:rPr>
              <a:t>】</a:t>
            </a:r>
            <a:endParaRPr kumimoji="1" lang="ja-JP" altLang="en-US" sz="1800" b="1" dirty="0">
              <a:latin typeface="+mn-ea"/>
              <a:ea typeface="+mn-ea"/>
            </a:endParaRPr>
          </a:p>
        </p:txBody>
      </p:sp>
      <p:sp>
        <p:nvSpPr>
          <p:cNvPr id="72" name="正方形/長方形 71"/>
          <p:cNvSpPr/>
          <p:nvPr/>
        </p:nvSpPr>
        <p:spPr>
          <a:xfrm>
            <a:off x="686542" y="6646926"/>
            <a:ext cx="3600000" cy="213378"/>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第４回ＩＣＴ新事業創出推進会議清水構成員配布資料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a:t>
            </a:r>
            <a:r>
              <a:rPr lang="en-US" altLang="ja-JP" sz="800" dirty="0" smtClean="0">
                <a:solidFill>
                  <a:prstClr val="black"/>
                </a:solidFill>
                <a:latin typeface="ＭＳ Ｐゴシック"/>
              </a:rPr>
              <a:t>2</a:t>
            </a:r>
            <a:r>
              <a:rPr lang="ja-JP" altLang="en-US" sz="800" dirty="0" smtClean="0">
                <a:solidFill>
                  <a:prstClr val="black"/>
                </a:solidFill>
                <a:latin typeface="ＭＳ Ｐゴシック"/>
              </a:rPr>
              <a:t>月</a:t>
            </a:r>
            <a:r>
              <a:rPr lang="en-US" altLang="ja-JP" sz="800" dirty="0" smtClean="0">
                <a:solidFill>
                  <a:prstClr val="black"/>
                </a:solidFill>
                <a:latin typeface="ＭＳ Ｐゴシック"/>
              </a:rPr>
              <a:t>26</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73" name="正方形/長方形 72"/>
          <p:cNvSpPr/>
          <p:nvPr/>
        </p:nvSpPr>
        <p:spPr>
          <a:xfrm>
            <a:off x="788207" y="4724387"/>
            <a:ext cx="3464809" cy="228618"/>
          </a:xfrm>
          <a:prstGeom prst="rect">
            <a:avLst/>
          </a:prstGeom>
        </p:spPr>
        <p:txBody>
          <a:bodyPr wrap="square">
            <a:spAutoFit/>
          </a:bodyPr>
          <a:lstStyle/>
          <a:p>
            <a:pPr algn="ctr"/>
            <a:r>
              <a:rPr lang="ja-JP" altLang="en-US" sz="900" dirty="0" smtClean="0">
                <a:solidFill>
                  <a:prstClr val="black"/>
                </a:solidFill>
                <a:latin typeface="HGP創英角ｺﾞｼｯｸUB" panose="020B0900000000000000" pitchFamily="50" charset="-128"/>
                <a:ea typeface="HGP創英角ｺﾞｼｯｸUB" panose="020B0900000000000000" pitchFamily="50" charset="-128"/>
              </a:rPr>
              <a:t>リーンスタートアップベースの仮説検証モデルイメージ</a:t>
            </a:r>
            <a:endParaRPr lang="en-US" altLang="ja-JP" sz="900" dirty="0" smtClean="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8581" y="2702193"/>
            <a:ext cx="3594689" cy="1673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正方形/長方形 67"/>
          <p:cNvSpPr/>
          <p:nvPr/>
        </p:nvSpPr>
        <p:spPr>
          <a:xfrm>
            <a:off x="2969574" y="4141426"/>
            <a:ext cx="1731189" cy="213378"/>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平成</a:t>
            </a:r>
            <a:r>
              <a:rPr lang="en-US" altLang="ja-JP" sz="800" dirty="0" smtClean="0">
                <a:solidFill>
                  <a:prstClr val="black"/>
                </a:solidFill>
                <a:latin typeface="ＭＳ Ｐゴシック"/>
              </a:rPr>
              <a:t>25</a:t>
            </a:r>
            <a:r>
              <a:rPr lang="ja-JP" altLang="en-US" sz="800" dirty="0" smtClean="0">
                <a:solidFill>
                  <a:prstClr val="black"/>
                </a:solidFill>
                <a:latin typeface="ＭＳ Ｐゴシック"/>
              </a:rPr>
              <a:t>年版情報通信白書</a:t>
            </a:r>
            <a:endParaRPr lang="ja-JP" altLang="en-US" sz="800" dirty="0">
              <a:solidFill>
                <a:prstClr val="black"/>
              </a:solidFill>
              <a:latin typeface="ＭＳ Ｐゴシック"/>
            </a:endParaRPr>
          </a:p>
        </p:txBody>
      </p:sp>
      <p:pic>
        <p:nvPicPr>
          <p:cNvPr id="1029" name="Picture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805" y="4890779"/>
            <a:ext cx="3874588" cy="184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0111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角丸四角形 60"/>
          <p:cNvSpPr/>
          <p:nvPr/>
        </p:nvSpPr>
        <p:spPr>
          <a:xfrm>
            <a:off x="187820" y="642932"/>
            <a:ext cx="9519666" cy="1497716"/>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cxnSp>
        <p:nvCxnSpPr>
          <p:cNvPr id="90" name="直線コネクタ 89"/>
          <p:cNvCxnSpPr/>
          <p:nvPr/>
        </p:nvCxnSpPr>
        <p:spPr>
          <a:xfrm>
            <a:off x="1523" y="447232"/>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743137"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200" dirty="0" smtClean="0">
                <a:solidFill>
                  <a:prstClr val="black"/>
                </a:solidFill>
                <a:latin typeface="HGP創英角ｺﾞｼｯｸUB" panose="020B0900000000000000" pitchFamily="50" charset="-128"/>
                <a:ea typeface="HGP創英角ｺﾞｼｯｸUB" panose="020B0900000000000000" pitchFamily="50" charset="-128"/>
              </a:rPr>
              <a:t>ＡＣＴＩＯＮ④　ＩＣＴを使って育てる、やってみさせる、発見させる</a:t>
            </a:r>
            <a:endParaRPr lang="ja-JP" altLang="en-US" sz="22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3" name="正方形/長方形 22"/>
          <p:cNvSpPr/>
          <p:nvPr/>
        </p:nvSpPr>
        <p:spPr>
          <a:xfrm>
            <a:off x="275400" y="798892"/>
            <a:ext cx="9338537" cy="1296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indent="-176213">
              <a:spcBef>
                <a:spcPts val="600"/>
              </a:spcBef>
            </a:pP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　新事業創出を担う仕事環境や人材育成</a:t>
            </a:r>
            <a:endParaRPr lang="en-US" altLang="ja-JP" sz="18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lnSpc>
                <a:spcPts val="1900"/>
              </a:lnSpc>
            </a:pPr>
            <a:r>
              <a:rPr lang="ja-JP" altLang="en-US" sz="1800" dirty="0" smtClean="0">
                <a:solidFill>
                  <a:srgbClr val="0070C0"/>
                </a:solidFill>
                <a:latin typeface="ＭＳ Ｐゴシック"/>
              </a:rPr>
              <a:t>　　■</a:t>
            </a:r>
            <a:r>
              <a:rPr lang="ja-JP" altLang="en-US" sz="1800" dirty="0">
                <a:solidFill>
                  <a:prstClr val="black"/>
                </a:solidFill>
              </a:rPr>
              <a:t>ＩＣＴを活用したスマートワークの</a:t>
            </a:r>
            <a:r>
              <a:rPr lang="ja-JP" altLang="en-US" sz="1800" dirty="0" smtClean="0">
                <a:solidFill>
                  <a:prstClr val="black"/>
                </a:solidFill>
              </a:rPr>
              <a:t>実現（</a:t>
            </a:r>
            <a:r>
              <a:rPr lang="ja-JP" altLang="en-US" sz="1800" dirty="0" smtClean="0">
                <a:solidFill>
                  <a:prstClr val="black"/>
                </a:solidFill>
                <a:latin typeface="ＭＳ Ｐゴシック"/>
              </a:rPr>
              <a:t>バーチャルオフィス、未来型テレワークなど）</a:t>
            </a:r>
            <a:endParaRPr lang="en-US" altLang="ja-JP" sz="1800" dirty="0" smtClean="0">
              <a:solidFill>
                <a:prstClr val="black"/>
              </a:solidFill>
              <a:latin typeface="ＭＳ Ｐゴシック"/>
            </a:endParaRPr>
          </a:p>
          <a:p>
            <a:pPr marL="85725" indent="-85725">
              <a:lnSpc>
                <a:spcPts val="1900"/>
              </a:lnSpc>
            </a:pPr>
            <a:r>
              <a:rPr lang="ja-JP" altLang="en-US" sz="1800" dirty="0" smtClean="0">
                <a:solidFill>
                  <a:srgbClr val="0070C0"/>
                </a:solidFill>
                <a:latin typeface="ＭＳ Ｐゴシック"/>
              </a:rPr>
              <a:t>　　■</a:t>
            </a:r>
            <a:r>
              <a:rPr lang="ja-JP" altLang="en-US" sz="1800" dirty="0">
                <a:solidFill>
                  <a:prstClr val="black"/>
                </a:solidFill>
                <a:latin typeface="ＭＳ Ｐゴシック"/>
              </a:rPr>
              <a:t>プログラム人材の育成</a:t>
            </a:r>
            <a:endParaRPr lang="en-US" altLang="ja-JP" sz="1800" dirty="0" smtClean="0">
              <a:solidFill>
                <a:prstClr val="black"/>
              </a:solidFill>
              <a:latin typeface="ＭＳ Ｐゴシック"/>
            </a:endParaRPr>
          </a:p>
          <a:p>
            <a:pPr marL="85725" indent="-85725">
              <a:lnSpc>
                <a:spcPts val="1900"/>
              </a:lnSpc>
            </a:pPr>
            <a:r>
              <a:rPr lang="ja-JP" altLang="en-US" sz="1800" dirty="0">
                <a:solidFill>
                  <a:srgbClr val="0070C0"/>
                </a:solidFill>
                <a:latin typeface="ＭＳ Ｐゴシック"/>
              </a:rPr>
              <a:t>　</a:t>
            </a:r>
            <a:r>
              <a:rPr lang="ja-JP" altLang="en-US" sz="1800" dirty="0" smtClean="0">
                <a:solidFill>
                  <a:srgbClr val="0070C0"/>
                </a:solidFill>
                <a:latin typeface="ＭＳ Ｐゴシック"/>
              </a:rPr>
              <a:t>　■</a:t>
            </a:r>
            <a:r>
              <a:rPr lang="ja-JP" altLang="en-US" sz="1800" dirty="0">
                <a:solidFill>
                  <a:prstClr val="black"/>
                </a:solidFill>
                <a:latin typeface="ＭＳ Ｐゴシック"/>
              </a:rPr>
              <a:t>各業種の優れた人材に対するＩＣＴ利活用</a:t>
            </a:r>
            <a:r>
              <a:rPr lang="ja-JP" altLang="en-US" sz="1800" dirty="0" smtClean="0">
                <a:solidFill>
                  <a:prstClr val="black"/>
                </a:solidFill>
                <a:latin typeface="ＭＳ Ｐゴシック"/>
              </a:rPr>
              <a:t>導入</a:t>
            </a:r>
            <a:endParaRPr lang="en-US" altLang="ja-JP" sz="1800" dirty="0" smtClean="0">
              <a:solidFill>
                <a:prstClr val="black"/>
              </a:solidFill>
              <a:latin typeface="ＭＳ Ｐゴシック"/>
            </a:endParaRPr>
          </a:p>
          <a:p>
            <a:pPr marL="85725" indent="-85725">
              <a:lnSpc>
                <a:spcPts val="1900"/>
              </a:lnSpc>
            </a:pPr>
            <a:r>
              <a:rPr lang="ja-JP" altLang="en-US" sz="1800" dirty="0">
                <a:solidFill>
                  <a:srgbClr val="0070C0"/>
                </a:solidFill>
                <a:latin typeface="ＭＳ Ｐゴシック"/>
              </a:rPr>
              <a:t>　　</a:t>
            </a:r>
            <a:r>
              <a:rPr lang="ja-JP" altLang="en-US" sz="1800" dirty="0" smtClean="0">
                <a:solidFill>
                  <a:srgbClr val="0070C0"/>
                </a:solidFill>
                <a:latin typeface="ＭＳ Ｐゴシック"/>
              </a:rPr>
              <a:t>■</a:t>
            </a:r>
            <a:r>
              <a:rPr lang="ja-JP" altLang="en-US" sz="1800" dirty="0">
                <a:solidFill>
                  <a:prstClr val="black"/>
                </a:solidFill>
                <a:latin typeface="ＭＳ Ｐゴシック"/>
              </a:rPr>
              <a:t>データサイエンティスト資格</a:t>
            </a:r>
            <a:endParaRPr lang="en-US" altLang="ja-JP" sz="1800" dirty="0">
              <a:solidFill>
                <a:prstClr val="black"/>
              </a:solidFill>
              <a:latin typeface="ＭＳ Ｐゴシック"/>
            </a:endParaRPr>
          </a:p>
        </p:txBody>
      </p:sp>
      <p:sp>
        <p:nvSpPr>
          <p:cNvPr id="62" name="テキスト ボックス 61"/>
          <p:cNvSpPr txBox="1"/>
          <p:nvPr/>
        </p:nvSpPr>
        <p:spPr>
          <a:xfrm>
            <a:off x="187783" y="537813"/>
            <a:ext cx="9519667" cy="324000"/>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ワークスタイル・人材</a:t>
            </a:r>
            <a:endParaRPr lang="ja-JP" altLang="en-US" sz="20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24" name="スライド番号プレースホルダー 5"/>
          <p:cNvSpPr txBox="1">
            <a:spLocks/>
          </p:cNvSpPr>
          <p:nvPr/>
        </p:nvSpPr>
        <p:spPr>
          <a:xfrm>
            <a:off x="9444906"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28</a:t>
            </a:fld>
            <a:endParaRPr lang="ja-JP" altLang="en-US" sz="1500" dirty="0">
              <a:solidFill>
                <a:srgbClr val="F79646"/>
              </a:solidFill>
              <a:latin typeface="Impact" pitchFamily="34" charset="0"/>
            </a:endParaRPr>
          </a:p>
        </p:txBody>
      </p:sp>
      <p:sp>
        <p:nvSpPr>
          <p:cNvPr id="27" name="角丸四角形 26"/>
          <p:cNvSpPr/>
          <p:nvPr/>
        </p:nvSpPr>
        <p:spPr>
          <a:xfrm>
            <a:off x="46594" y="79137"/>
            <a:ext cx="1620000" cy="288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rtlCol="0" anchor="ctr" anchorCtr="0"/>
          <a:lstStyle/>
          <a:p>
            <a:pPr algn="ctr"/>
            <a:r>
              <a:rPr lang="ja-JP" altLang="en-US" sz="1400" dirty="0">
                <a:solidFill>
                  <a:prstClr val="white"/>
                </a:solidFill>
                <a:latin typeface="HGP創英角ｺﾞｼｯｸUB" pitchFamily="50" charset="-128"/>
                <a:ea typeface="HGP創英角ｺﾞｼｯｸUB" pitchFamily="50" charset="-128"/>
                <a:cs typeface="メイリオ" pitchFamily="50" charset="-128"/>
              </a:rPr>
              <a:t>ＡＣＴＩＯＮ</a:t>
            </a:r>
          </a:p>
        </p:txBody>
      </p:sp>
      <p:sp>
        <p:nvSpPr>
          <p:cNvPr id="21" name="Rectangle 57"/>
          <p:cNvSpPr>
            <a:spLocks noChangeArrowheads="1"/>
          </p:cNvSpPr>
          <p:nvPr/>
        </p:nvSpPr>
        <p:spPr bwMode="auto">
          <a:xfrm>
            <a:off x="97387" y="2371419"/>
            <a:ext cx="4176000" cy="4452804"/>
          </a:xfrm>
          <a:prstGeom prst="rect">
            <a:avLst/>
          </a:prstGeom>
          <a:ln/>
        </p:spPr>
        <p:style>
          <a:lnRef idx="2">
            <a:schemeClr val="accent6"/>
          </a:lnRef>
          <a:fillRef idx="1">
            <a:schemeClr val="lt1"/>
          </a:fillRef>
          <a:effectRef idx="0">
            <a:schemeClr val="accent6"/>
          </a:effectRef>
          <a:fontRef idx="minor">
            <a:schemeClr val="dk1"/>
          </a:fontRef>
        </p:style>
        <p:txBody>
          <a:bodyPr lIns="144000" tIns="180000" rIns="72000" rtlCol="0" anchor="t" anchorCtr="0"/>
          <a:lstStyle/>
          <a:p>
            <a:pPr>
              <a:lnSpc>
                <a:spcPts val="1400"/>
              </a:lnSpc>
            </a:pP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労働人口減少・グローバルな市場</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環境下では</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、ＩＣＴの活用により多様な人材がどこからでもアイディアを供出可能であることが必要</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a:t>
            </a:r>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a:t>
            </a:r>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pPr>
              <a:lnSpc>
                <a:spcPts val="1400"/>
              </a:lnSpc>
            </a:pP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また</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、より多くのＩＣＴ分野に精通した人材を育成することで、スタートアップの数を増やすべき。</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p:txBody>
      </p:sp>
      <p:sp>
        <p:nvSpPr>
          <p:cNvPr id="22" name="AutoShape 60"/>
          <p:cNvSpPr>
            <a:spLocks noChangeArrowheads="1"/>
          </p:cNvSpPr>
          <p:nvPr/>
        </p:nvSpPr>
        <p:spPr bwMode="auto">
          <a:xfrm>
            <a:off x="66074" y="2209419"/>
            <a:ext cx="969014" cy="324000"/>
          </a:xfrm>
          <a:prstGeom prst="roundRect">
            <a:avLst>
              <a:gd name="adj" fmla="val 50000"/>
            </a:avLst>
          </a:prstGeom>
          <a:ln>
            <a:headEnd/>
            <a:tailEnd/>
          </a:ln>
          <a:extLst/>
        </p:spPr>
        <p:style>
          <a:lnRef idx="0">
            <a:schemeClr val="accent6"/>
          </a:lnRef>
          <a:fillRef idx="3">
            <a:schemeClr val="accent6"/>
          </a:fillRef>
          <a:effectRef idx="3">
            <a:schemeClr val="accent6"/>
          </a:effectRef>
          <a:fontRef idx="minor">
            <a:schemeClr val="lt1"/>
          </a:fontRef>
        </p:style>
        <p:txBody>
          <a:bodyPr wrap="none" anchor="ctr"/>
          <a:lstStyle/>
          <a:p>
            <a:pPr algn="ctr"/>
            <a:r>
              <a:rPr lang="ja-JP" altLang="en-US" sz="1800" spc="300" dirty="0">
                <a:solidFill>
                  <a:schemeClr val="bg1"/>
                </a:solidFill>
                <a:latin typeface="HGP創英角ｺﾞｼｯｸUB" panose="020B0900000000000000" pitchFamily="50" charset="-128"/>
                <a:ea typeface="HGP創英角ｺﾞｼｯｸUB" panose="020B0900000000000000" pitchFamily="50" charset="-128"/>
              </a:rPr>
              <a:t>課題</a:t>
            </a:r>
          </a:p>
        </p:txBody>
      </p:sp>
      <p:sp>
        <p:nvSpPr>
          <p:cNvPr id="19" name="ホームベース 18"/>
          <p:cNvSpPr/>
          <p:nvPr/>
        </p:nvSpPr>
        <p:spPr>
          <a:xfrm>
            <a:off x="4414245" y="2789404"/>
            <a:ext cx="5382973" cy="1728000"/>
          </a:xfrm>
          <a:prstGeom prst="homePlate">
            <a:avLst>
              <a:gd name="adj" fmla="val 0"/>
            </a:avLst>
          </a:prstGeom>
          <a:solidFill>
            <a:schemeClr val="bg1">
              <a:alpha val="2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20" name="正方形/長方形 19"/>
          <p:cNvSpPr/>
          <p:nvPr/>
        </p:nvSpPr>
        <p:spPr>
          <a:xfrm>
            <a:off x="4375416" y="4791114"/>
            <a:ext cx="5460607" cy="288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これから</a:t>
            </a:r>
            <a:r>
              <a:rPr lang="ja-JP" altLang="en-US" sz="1600" dirty="0" smtClean="0">
                <a:solidFill>
                  <a:prstClr val="white"/>
                </a:solidFill>
                <a:latin typeface="HGP創英角ｺﾞｼｯｸUB" pitchFamily="50" charset="-128"/>
                <a:ea typeface="HGP創英角ｺﾞｼｯｸUB" pitchFamily="50" charset="-128"/>
              </a:rPr>
              <a:t>のイノベーション創出の方向性 </a:t>
            </a:r>
            <a:endParaRPr lang="ja-JP" altLang="en-US" sz="1600" dirty="0">
              <a:solidFill>
                <a:prstClr val="white"/>
              </a:solidFill>
              <a:latin typeface="HGP創英角ｺﾞｼｯｸUB" pitchFamily="50" charset="-128"/>
              <a:ea typeface="HGP創英角ｺﾞｼｯｸUB" pitchFamily="50" charset="-128"/>
            </a:endParaRPr>
          </a:p>
        </p:txBody>
      </p:sp>
      <p:sp>
        <p:nvSpPr>
          <p:cNvPr id="25" name="正方形/長方形 24"/>
          <p:cNvSpPr/>
          <p:nvPr/>
        </p:nvSpPr>
        <p:spPr>
          <a:xfrm>
            <a:off x="4375416" y="5061744"/>
            <a:ext cx="5460607" cy="1764000"/>
          </a:xfrm>
          <a:prstGeom prst="rect">
            <a:avLst/>
          </a:prstGeom>
          <a:solidFill>
            <a:srgbClr val="99FF99">
              <a:alpha val="20000"/>
            </a:srgb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white"/>
              </a:solidFill>
            </a:endParaRPr>
          </a:p>
        </p:txBody>
      </p:sp>
      <p:sp>
        <p:nvSpPr>
          <p:cNvPr id="26" name="テキスト ボックス 25"/>
          <p:cNvSpPr txBox="1"/>
          <p:nvPr/>
        </p:nvSpPr>
        <p:spPr>
          <a:xfrm>
            <a:off x="4748786" y="2837751"/>
            <a:ext cx="3204000" cy="288541"/>
          </a:xfrm>
          <a:prstGeom prst="rect">
            <a:avLst/>
          </a:prstGeom>
          <a:noFill/>
        </p:spPr>
        <p:txBody>
          <a:bodyPr wrap="square" rtlCol="0">
            <a:spAutoFit/>
          </a:bodyPr>
          <a:lstStyle/>
          <a:p>
            <a:pPr>
              <a:lnSpc>
                <a:spcPct val="85000"/>
              </a:lnSpc>
            </a:pPr>
            <a:r>
              <a:rPr lang="ja-JP" altLang="en-US" sz="1500" dirty="0" smtClean="0">
                <a:solidFill>
                  <a:prstClr val="black"/>
                </a:solidFill>
                <a:latin typeface="HGP創英角ｺﾞｼｯｸUB" pitchFamily="50" charset="-128"/>
                <a:ea typeface="HGP創英角ｺﾞｼｯｸUB" pitchFamily="50" charset="-128"/>
              </a:rPr>
              <a:t>限られた専門家がプロジェクトを実施</a:t>
            </a:r>
            <a:endParaRPr lang="ja-JP" altLang="en-US" sz="1500" dirty="0">
              <a:solidFill>
                <a:prstClr val="black"/>
              </a:solidFill>
              <a:latin typeface="HGP創英角ｺﾞｼｯｸUB" pitchFamily="50" charset="-128"/>
              <a:ea typeface="HGP創英角ｺﾞｼｯｸUB" pitchFamily="50" charset="-128"/>
            </a:endParaRPr>
          </a:p>
        </p:txBody>
      </p:sp>
      <p:sp>
        <p:nvSpPr>
          <p:cNvPr id="28" name="テキスト ボックス 27"/>
          <p:cNvSpPr txBox="1"/>
          <p:nvPr/>
        </p:nvSpPr>
        <p:spPr>
          <a:xfrm>
            <a:off x="4375414" y="5061843"/>
            <a:ext cx="5070563" cy="301621"/>
          </a:xfrm>
          <a:prstGeom prst="rect">
            <a:avLst/>
          </a:prstGeom>
          <a:noFill/>
        </p:spPr>
        <p:txBody>
          <a:bodyPr wrap="square" rtlCol="0">
            <a:spAutoFit/>
          </a:bodyPr>
          <a:lstStyle/>
          <a:p>
            <a:pPr>
              <a:lnSpc>
                <a:spcPct val="85000"/>
              </a:lnSpc>
            </a:pPr>
            <a:r>
              <a:rPr lang="ja-JP" altLang="en-US" sz="1600" u="sng" dirty="0">
                <a:solidFill>
                  <a:srgbClr val="FF0000"/>
                </a:solidFill>
                <a:latin typeface="HGP創英角ｺﾞｼｯｸUB" pitchFamily="50" charset="-128"/>
                <a:ea typeface="HGP創英角ｺﾞｼｯｸUB" pitchFamily="50" charset="-128"/>
              </a:rPr>
              <a:t>多様</a:t>
            </a:r>
            <a:r>
              <a:rPr lang="ja-JP" altLang="en-US" sz="1600" u="sng" dirty="0" smtClean="0">
                <a:solidFill>
                  <a:srgbClr val="FF0000"/>
                </a:solidFill>
                <a:latin typeface="HGP創英角ｺﾞｼｯｸUB" pitchFamily="50" charset="-128"/>
                <a:ea typeface="HGP創英角ｺﾞｼｯｸUB" pitchFamily="50" charset="-128"/>
              </a:rPr>
              <a:t>な人材、高度な人材</a:t>
            </a:r>
            <a:r>
              <a:rPr lang="ja-JP" altLang="en-US" sz="1600" dirty="0" smtClean="0">
                <a:solidFill>
                  <a:prstClr val="black"/>
                </a:solidFill>
                <a:latin typeface="HGP創英角ｺﾞｼｯｸUB" pitchFamily="50" charset="-128"/>
                <a:ea typeface="HGP創英角ｺﾞｼｯｸUB" pitchFamily="50" charset="-128"/>
              </a:rPr>
              <a:t>によるスタートアップの裾野拡大</a:t>
            </a:r>
            <a:endParaRPr lang="ja-JP" altLang="en-US" sz="1600" u="heavy" dirty="0">
              <a:solidFill>
                <a:srgbClr val="FF0000"/>
              </a:solidFill>
              <a:latin typeface="HGP創英角ｺﾞｼｯｸUB" pitchFamily="50" charset="-128"/>
              <a:ea typeface="HGP創英角ｺﾞｼｯｸUB" pitchFamily="50" charset="-128"/>
            </a:endParaRPr>
          </a:p>
        </p:txBody>
      </p:sp>
      <p:sp>
        <p:nvSpPr>
          <p:cNvPr id="33" name="円/楕円 32"/>
          <p:cNvSpPr/>
          <p:nvPr/>
        </p:nvSpPr>
        <p:spPr>
          <a:xfrm>
            <a:off x="5437581" y="3243620"/>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6" name="円/楕円 35"/>
          <p:cNvSpPr/>
          <p:nvPr/>
        </p:nvSpPr>
        <p:spPr>
          <a:xfrm>
            <a:off x="6661265" y="3639664"/>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7" name="円/楕円 36"/>
          <p:cNvSpPr/>
          <p:nvPr/>
        </p:nvSpPr>
        <p:spPr>
          <a:xfrm>
            <a:off x="6739241" y="3423640"/>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8" name="円/楕円 37"/>
          <p:cNvSpPr/>
          <p:nvPr/>
        </p:nvSpPr>
        <p:spPr>
          <a:xfrm>
            <a:off x="6973299" y="3351632"/>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39" name="円/楕円 38"/>
          <p:cNvSpPr/>
          <p:nvPr/>
        </p:nvSpPr>
        <p:spPr>
          <a:xfrm>
            <a:off x="7207293" y="3423640"/>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41" name="円/楕円 40"/>
          <p:cNvSpPr/>
          <p:nvPr/>
        </p:nvSpPr>
        <p:spPr>
          <a:xfrm>
            <a:off x="7285334" y="3639664"/>
            <a:ext cx="234026" cy="216024"/>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44" name="テキスト ボックス 43"/>
          <p:cNvSpPr txBox="1"/>
          <p:nvPr/>
        </p:nvSpPr>
        <p:spPr>
          <a:xfrm>
            <a:off x="4554432" y="3469816"/>
            <a:ext cx="1950217" cy="380104"/>
          </a:xfrm>
          <a:prstGeom prst="rect">
            <a:avLst/>
          </a:prstGeom>
          <a:noFill/>
        </p:spPr>
        <p:txBody>
          <a:bodyPr wrap="square" rtlCol="0">
            <a:spAutoFit/>
          </a:bodyPr>
          <a:lstStyle/>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時間的、距離的制約で</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プロジェクトに参加できない    </a:t>
            </a:r>
            <a:endParaRPr lang="ja-JP" altLang="en-US" sz="1100" dirty="0">
              <a:solidFill>
                <a:prstClr val="black"/>
              </a:solidFill>
              <a:latin typeface="HGP創英角ｺﾞｼｯｸUB" pitchFamily="50" charset="-128"/>
              <a:ea typeface="HGP創英角ｺﾞｼｯｸUB" pitchFamily="50" charset="-128"/>
            </a:endParaRPr>
          </a:p>
        </p:txBody>
      </p:sp>
      <p:sp>
        <p:nvSpPr>
          <p:cNvPr id="74" name="円/楕円 73"/>
          <p:cNvSpPr>
            <a:spLocks noChangeAspect="1"/>
          </p:cNvSpPr>
          <p:nvPr/>
        </p:nvSpPr>
        <p:spPr>
          <a:xfrm>
            <a:off x="5493147" y="3995816"/>
            <a:ext cx="143984" cy="144000"/>
          </a:xfrm>
          <a:prstGeom prst="ellipse">
            <a:avLst/>
          </a:prstGeom>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76" name="二等辺三角形 75"/>
          <p:cNvSpPr/>
          <p:nvPr/>
        </p:nvSpPr>
        <p:spPr>
          <a:xfrm flipV="1">
            <a:off x="4375416" y="4559961"/>
            <a:ext cx="5353809" cy="144000"/>
          </a:xfrm>
          <a:prstGeom prst="triangle">
            <a:avLst/>
          </a:prstGeom>
          <a:ln/>
        </p:spPr>
        <p:style>
          <a:lnRef idx="1">
            <a:schemeClr val="accent3"/>
          </a:lnRef>
          <a:fillRef idx="2">
            <a:schemeClr val="accent3"/>
          </a:fillRef>
          <a:effectRef idx="1">
            <a:schemeClr val="accent3"/>
          </a:effectRef>
          <a:fontRef idx="minor">
            <a:schemeClr val="dk1"/>
          </a:fontRef>
        </p:style>
        <p:txBody>
          <a:bodyPr rtlCol="0" anchor="t" anchorCtr="0"/>
          <a:lstStyle/>
          <a:p>
            <a:pPr algn="ctr" defTabSz="955625"/>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81" name="ホームベース 80"/>
          <p:cNvSpPr/>
          <p:nvPr/>
        </p:nvSpPr>
        <p:spPr>
          <a:xfrm>
            <a:off x="4375442" y="2535342"/>
            <a:ext cx="5460581" cy="324000"/>
          </a:xfrm>
          <a:prstGeom prst="homePlate">
            <a:avLst>
              <a:gd name="adj" fmla="val 0"/>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ja-JP" altLang="en-US" sz="1600" dirty="0">
                <a:solidFill>
                  <a:prstClr val="white"/>
                </a:solidFill>
                <a:latin typeface="HGP創英角ｺﾞｼｯｸUB" pitchFamily="50" charset="-128"/>
                <a:ea typeface="HGP創英角ｺﾞｼｯｸUB" pitchFamily="50" charset="-128"/>
              </a:rPr>
              <a:t>これまで</a:t>
            </a:r>
            <a:r>
              <a:rPr lang="ja-JP" altLang="en-US" sz="1600" dirty="0" smtClean="0">
                <a:solidFill>
                  <a:prstClr val="white"/>
                </a:solidFill>
                <a:latin typeface="HGP創英角ｺﾞｼｯｸUB" pitchFamily="50" charset="-128"/>
                <a:ea typeface="HGP創英角ｺﾞｼｯｸUB" pitchFamily="50" charset="-128"/>
              </a:rPr>
              <a:t>のプロジェクトの手法</a:t>
            </a:r>
            <a:endParaRPr lang="ja-JP" altLang="en-US" sz="1600" dirty="0">
              <a:solidFill>
                <a:prstClr val="white"/>
              </a:solidFill>
              <a:latin typeface="HGP創英角ｺﾞｼｯｸUB" pitchFamily="50" charset="-128"/>
              <a:ea typeface="HGP創英角ｺﾞｼｯｸUB" pitchFamily="50" charset="-128"/>
            </a:endParaRPr>
          </a:p>
        </p:txBody>
      </p:sp>
      <p:sp>
        <p:nvSpPr>
          <p:cNvPr id="82" name="テキスト ボックス 81"/>
          <p:cNvSpPr txBox="1"/>
          <p:nvPr/>
        </p:nvSpPr>
        <p:spPr>
          <a:xfrm>
            <a:off x="4217263" y="2153348"/>
            <a:ext cx="1889449" cy="369332"/>
          </a:xfrm>
          <a:prstGeom prst="rect">
            <a:avLst/>
          </a:prstGeom>
          <a:noFill/>
        </p:spPr>
        <p:txBody>
          <a:bodyPr wrap="square" rtlCol="0">
            <a:spAutoFit/>
          </a:bodyPr>
          <a:lstStyle/>
          <a:p>
            <a:r>
              <a:rPr kumimoji="1" lang="en-US" altLang="ja-JP" sz="1800" b="1" dirty="0" smtClean="0">
                <a:latin typeface="+mn-ea"/>
                <a:ea typeface="+mn-ea"/>
              </a:rPr>
              <a:t>【</a:t>
            </a:r>
            <a:r>
              <a:rPr lang="ja-JP" altLang="en-US" sz="1800" b="1" dirty="0" smtClean="0">
                <a:latin typeface="+mn-ea"/>
                <a:ea typeface="+mn-ea"/>
              </a:rPr>
              <a:t>イメージ</a:t>
            </a:r>
            <a:r>
              <a:rPr lang="ja-JP" altLang="en-US" sz="1800" b="1" dirty="0">
                <a:latin typeface="+mn-ea"/>
                <a:ea typeface="+mn-ea"/>
              </a:rPr>
              <a:t>図</a:t>
            </a:r>
            <a:r>
              <a:rPr kumimoji="1" lang="en-US" altLang="ja-JP" sz="1800" b="1" dirty="0" smtClean="0">
                <a:latin typeface="+mn-ea"/>
                <a:ea typeface="+mn-ea"/>
              </a:rPr>
              <a:t>】</a:t>
            </a:r>
            <a:endParaRPr kumimoji="1" lang="ja-JP" altLang="en-US" sz="1800" b="1" dirty="0">
              <a:latin typeface="+mn-ea"/>
              <a:ea typeface="+mn-ea"/>
            </a:endParaRPr>
          </a:p>
        </p:txBody>
      </p:sp>
      <p:sp>
        <p:nvSpPr>
          <p:cNvPr id="83" name="正方形/長方形 82"/>
          <p:cNvSpPr/>
          <p:nvPr/>
        </p:nvSpPr>
        <p:spPr>
          <a:xfrm>
            <a:off x="8255970" y="3477802"/>
            <a:ext cx="1440000" cy="275140"/>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84" name="直線矢印コネクタ 83"/>
          <p:cNvCxnSpPr/>
          <p:nvPr/>
        </p:nvCxnSpPr>
        <p:spPr>
          <a:xfrm>
            <a:off x="7522040" y="3615372"/>
            <a:ext cx="648000" cy="650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85" name="テキスト ボックス 84"/>
          <p:cNvSpPr txBox="1"/>
          <p:nvPr/>
        </p:nvSpPr>
        <p:spPr>
          <a:xfrm>
            <a:off x="8264177" y="3507989"/>
            <a:ext cx="1512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86" name="上カーブ矢印 85"/>
          <p:cNvSpPr/>
          <p:nvPr/>
        </p:nvSpPr>
        <p:spPr>
          <a:xfrm rot="17053658">
            <a:off x="5871678" y="3143290"/>
            <a:ext cx="360040" cy="312035"/>
          </a:xfrm>
          <a:prstGeom prst="curvedUpArrow">
            <a:avLst>
              <a:gd name="adj1" fmla="val 15384"/>
              <a:gd name="adj2" fmla="val 50000"/>
              <a:gd name="adj3" fmla="val 25000"/>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black"/>
              </a:solidFill>
            </a:endParaRPr>
          </a:p>
        </p:txBody>
      </p:sp>
      <p:sp>
        <p:nvSpPr>
          <p:cNvPr id="87" name="上カーブ矢印 86"/>
          <p:cNvSpPr/>
          <p:nvPr/>
        </p:nvSpPr>
        <p:spPr>
          <a:xfrm rot="17035805">
            <a:off x="5875987" y="3849310"/>
            <a:ext cx="360040" cy="312035"/>
          </a:xfrm>
          <a:prstGeom prst="curvedUpArrow">
            <a:avLst>
              <a:gd name="adj1" fmla="val 15384"/>
              <a:gd name="adj2" fmla="val 50000"/>
              <a:gd name="adj3" fmla="val 25000"/>
            </a:avLst>
          </a:prstGeom>
          <a:ln>
            <a:solidFill>
              <a:schemeClr val="accent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a:solidFill>
                <a:prstClr val="black"/>
              </a:solidFill>
            </a:endParaRPr>
          </a:p>
        </p:txBody>
      </p:sp>
      <p:cxnSp>
        <p:nvCxnSpPr>
          <p:cNvPr id="88" name="直線矢印コネクタ 87"/>
          <p:cNvCxnSpPr/>
          <p:nvPr/>
        </p:nvCxnSpPr>
        <p:spPr>
          <a:xfrm>
            <a:off x="6606839" y="3216092"/>
            <a:ext cx="0" cy="1145036"/>
          </a:xfrm>
          <a:prstGeom prst="straightConnector1">
            <a:avLst/>
          </a:prstGeom>
          <a:ln>
            <a:prstDash val="dash"/>
            <a:tailEnd type="none"/>
          </a:ln>
        </p:spPr>
        <p:style>
          <a:lnRef idx="2">
            <a:schemeClr val="accent2"/>
          </a:lnRef>
          <a:fillRef idx="0">
            <a:schemeClr val="accent2"/>
          </a:fillRef>
          <a:effectRef idx="1">
            <a:schemeClr val="accent2"/>
          </a:effectRef>
          <a:fontRef idx="minor">
            <a:schemeClr val="tx1"/>
          </a:fontRef>
        </p:style>
      </p:cxnSp>
      <p:sp>
        <p:nvSpPr>
          <p:cNvPr id="89" name="テキスト ボックス 88"/>
          <p:cNvSpPr txBox="1"/>
          <p:nvPr/>
        </p:nvSpPr>
        <p:spPr>
          <a:xfrm>
            <a:off x="5982778" y="3222290"/>
            <a:ext cx="614987" cy="301621"/>
          </a:xfrm>
          <a:prstGeom prst="rect">
            <a:avLst/>
          </a:prstGeom>
          <a:noFill/>
        </p:spPr>
        <p:txBody>
          <a:bodyPr wrap="square" rtlCol="0">
            <a:spAutoFit/>
          </a:bodyPr>
          <a:lstStyle/>
          <a:p>
            <a:pPr algn="r">
              <a:lnSpc>
                <a:spcPct val="85000"/>
              </a:lnSpc>
            </a:pPr>
            <a:r>
              <a:rPr lang="en-US" altLang="ja-JP" sz="1600" dirty="0" smtClean="0">
                <a:solidFill>
                  <a:schemeClr val="accent2"/>
                </a:solidFill>
                <a:latin typeface="HGP創英角ｺﾞｼｯｸUB" pitchFamily="50" charset="-128"/>
                <a:ea typeface="HGP創英角ｺﾞｼｯｸUB" pitchFamily="50" charset="-128"/>
              </a:rPr>
              <a:t>×</a:t>
            </a:r>
            <a:endParaRPr lang="ja-JP" altLang="en-US" sz="1600" dirty="0">
              <a:solidFill>
                <a:schemeClr val="accent2"/>
              </a:solidFill>
              <a:latin typeface="HGP創英角ｺﾞｼｯｸUB" pitchFamily="50" charset="-128"/>
              <a:ea typeface="HGP創英角ｺﾞｼｯｸUB" pitchFamily="50" charset="-128"/>
            </a:endParaRPr>
          </a:p>
        </p:txBody>
      </p:sp>
      <p:sp>
        <p:nvSpPr>
          <p:cNvPr id="91" name="テキスト ボックス 90"/>
          <p:cNvSpPr txBox="1"/>
          <p:nvPr/>
        </p:nvSpPr>
        <p:spPr>
          <a:xfrm>
            <a:off x="4535024" y="4144016"/>
            <a:ext cx="1950217" cy="380104"/>
          </a:xfrm>
          <a:prstGeom prst="rect">
            <a:avLst/>
          </a:prstGeom>
          <a:noFill/>
        </p:spPr>
        <p:txBody>
          <a:bodyPr wrap="square" rtlCol="0">
            <a:spAutoFit/>
          </a:bodyPr>
          <a:lstStyle/>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ＩＣＴに関するスキルがなく</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プロジェクトに参加できない    </a:t>
            </a:r>
            <a:endParaRPr lang="ja-JP" altLang="en-US" sz="1100" dirty="0">
              <a:solidFill>
                <a:prstClr val="black"/>
              </a:solidFill>
              <a:latin typeface="HGP創英角ｺﾞｼｯｸUB" pitchFamily="50" charset="-128"/>
              <a:ea typeface="HGP創英角ｺﾞｼｯｸUB" pitchFamily="50" charset="-128"/>
            </a:endParaRPr>
          </a:p>
        </p:txBody>
      </p:sp>
      <p:sp>
        <p:nvSpPr>
          <p:cNvPr id="92" name="テキスト ボックス 91"/>
          <p:cNvSpPr txBox="1"/>
          <p:nvPr/>
        </p:nvSpPr>
        <p:spPr>
          <a:xfrm>
            <a:off x="5950098" y="3891605"/>
            <a:ext cx="614987" cy="301621"/>
          </a:xfrm>
          <a:prstGeom prst="rect">
            <a:avLst/>
          </a:prstGeom>
          <a:noFill/>
        </p:spPr>
        <p:txBody>
          <a:bodyPr wrap="square" rtlCol="0">
            <a:spAutoFit/>
          </a:bodyPr>
          <a:lstStyle/>
          <a:p>
            <a:pPr algn="r">
              <a:lnSpc>
                <a:spcPct val="85000"/>
              </a:lnSpc>
            </a:pPr>
            <a:r>
              <a:rPr lang="en-US" altLang="ja-JP" sz="1600" dirty="0" smtClean="0">
                <a:solidFill>
                  <a:schemeClr val="accent2"/>
                </a:solidFill>
                <a:latin typeface="HGP創英角ｺﾞｼｯｸUB" pitchFamily="50" charset="-128"/>
                <a:ea typeface="HGP創英角ｺﾞｼｯｸUB" pitchFamily="50" charset="-128"/>
              </a:rPr>
              <a:t>×</a:t>
            </a:r>
            <a:endParaRPr lang="ja-JP" altLang="en-US" sz="1600" dirty="0">
              <a:solidFill>
                <a:schemeClr val="accent2"/>
              </a:solidFill>
              <a:latin typeface="HGP創英角ｺﾞｼｯｸUB" pitchFamily="50" charset="-128"/>
              <a:ea typeface="HGP創英角ｺﾞｼｯｸUB" pitchFamily="50" charset="-128"/>
            </a:endParaRPr>
          </a:p>
        </p:txBody>
      </p:sp>
      <p:sp>
        <p:nvSpPr>
          <p:cNvPr id="93" name="正方形/長方形 92"/>
          <p:cNvSpPr/>
          <p:nvPr/>
        </p:nvSpPr>
        <p:spPr>
          <a:xfrm>
            <a:off x="8246130" y="5428574"/>
            <a:ext cx="1440000" cy="275140"/>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94" name="直線矢印コネクタ 93"/>
          <p:cNvCxnSpPr/>
          <p:nvPr/>
        </p:nvCxnSpPr>
        <p:spPr>
          <a:xfrm>
            <a:off x="7512200" y="5555363"/>
            <a:ext cx="648000" cy="6509"/>
          </a:xfrm>
          <a:prstGeom prst="straightConnector1">
            <a:avLst/>
          </a:prstGeom>
          <a:ln>
            <a:solidFill>
              <a:schemeClr val="accent3"/>
            </a:solidFill>
            <a:tailEnd type="arrow"/>
          </a:ln>
        </p:spPr>
        <p:style>
          <a:lnRef idx="2">
            <a:schemeClr val="accent2"/>
          </a:lnRef>
          <a:fillRef idx="0">
            <a:schemeClr val="accent2"/>
          </a:fillRef>
          <a:effectRef idx="1">
            <a:schemeClr val="accent2"/>
          </a:effectRef>
          <a:fontRef idx="minor">
            <a:schemeClr val="tx1"/>
          </a:fontRef>
        </p:style>
      </p:cxnSp>
      <p:sp>
        <p:nvSpPr>
          <p:cNvPr id="96" name="テキスト ボックス 95"/>
          <p:cNvSpPr txBox="1"/>
          <p:nvPr/>
        </p:nvSpPr>
        <p:spPr>
          <a:xfrm>
            <a:off x="8254337" y="5458761"/>
            <a:ext cx="1512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97" name="正方形/長方形 96"/>
          <p:cNvSpPr/>
          <p:nvPr/>
        </p:nvSpPr>
        <p:spPr>
          <a:xfrm>
            <a:off x="8249863" y="5862757"/>
            <a:ext cx="1440000" cy="275140"/>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98" name="直線矢印コネクタ 97"/>
          <p:cNvCxnSpPr/>
          <p:nvPr/>
        </p:nvCxnSpPr>
        <p:spPr>
          <a:xfrm>
            <a:off x="7515933" y="5987627"/>
            <a:ext cx="648000" cy="6509"/>
          </a:xfrm>
          <a:prstGeom prst="straightConnector1">
            <a:avLst/>
          </a:prstGeom>
          <a:ln>
            <a:solidFill>
              <a:schemeClr val="accent3"/>
            </a:solidFill>
            <a:tailEnd type="arrow"/>
          </a:ln>
        </p:spPr>
        <p:style>
          <a:lnRef idx="2">
            <a:schemeClr val="accent2"/>
          </a:lnRef>
          <a:fillRef idx="0">
            <a:schemeClr val="accent2"/>
          </a:fillRef>
          <a:effectRef idx="1">
            <a:schemeClr val="accent2"/>
          </a:effectRef>
          <a:fontRef idx="minor">
            <a:schemeClr val="tx1"/>
          </a:fontRef>
        </p:style>
      </p:cxnSp>
      <p:sp>
        <p:nvSpPr>
          <p:cNvPr id="99" name="テキスト ボックス 98"/>
          <p:cNvSpPr txBox="1"/>
          <p:nvPr/>
        </p:nvSpPr>
        <p:spPr>
          <a:xfrm>
            <a:off x="8258070" y="5892944"/>
            <a:ext cx="1512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00" name="正方形/長方形 99"/>
          <p:cNvSpPr/>
          <p:nvPr/>
        </p:nvSpPr>
        <p:spPr>
          <a:xfrm>
            <a:off x="8238405" y="6279474"/>
            <a:ext cx="1440000" cy="275140"/>
          </a:xfrm>
          <a:prstGeom prst="rect">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01" name="直線矢印コネクタ 100"/>
          <p:cNvCxnSpPr/>
          <p:nvPr/>
        </p:nvCxnSpPr>
        <p:spPr>
          <a:xfrm>
            <a:off x="7517175" y="6404344"/>
            <a:ext cx="648000" cy="6509"/>
          </a:xfrm>
          <a:prstGeom prst="straightConnector1">
            <a:avLst/>
          </a:prstGeom>
          <a:ln>
            <a:solidFill>
              <a:schemeClr val="accent3"/>
            </a:solidFill>
            <a:tailEnd type="arrow"/>
          </a:ln>
        </p:spPr>
        <p:style>
          <a:lnRef idx="2">
            <a:schemeClr val="accent2"/>
          </a:lnRef>
          <a:fillRef idx="0">
            <a:schemeClr val="accent2"/>
          </a:fillRef>
          <a:effectRef idx="1">
            <a:schemeClr val="accent2"/>
          </a:effectRef>
          <a:fontRef idx="minor">
            <a:schemeClr val="tx1"/>
          </a:fontRef>
        </p:style>
      </p:cxnSp>
      <p:sp>
        <p:nvSpPr>
          <p:cNvPr id="102" name="テキスト ボックス 101"/>
          <p:cNvSpPr txBox="1"/>
          <p:nvPr/>
        </p:nvSpPr>
        <p:spPr>
          <a:xfrm>
            <a:off x="8221212" y="6322361"/>
            <a:ext cx="1512000" cy="249299"/>
          </a:xfrm>
          <a:prstGeom prst="rect">
            <a:avLst/>
          </a:prstGeom>
          <a:noFill/>
        </p:spPr>
        <p:txBody>
          <a:bodyPr wrap="square" rtlCol="0">
            <a:spAutoFit/>
          </a:bodyPr>
          <a:lstStyle/>
          <a:p>
            <a:pPr>
              <a:lnSpc>
                <a:spcPct val="85000"/>
              </a:lnSpc>
            </a:pPr>
            <a:r>
              <a:rPr lang="ja-JP" altLang="en-US" sz="1200" dirty="0" smtClean="0">
                <a:solidFill>
                  <a:prstClr val="black"/>
                </a:solidFill>
                <a:latin typeface="HGP創英角ｺﾞｼｯｸUB" pitchFamily="50" charset="-128"/>
                <a:ea typeface="HGP創英角ｺﾞｼｯｸUB" pitchFamily="50" charset="-128"/>
              </a:rPr>
              <a:t>プロジェクトスタート </a:t>
            </a:r>
            <a:endParaRPr lang="ja-JP" altLang="en-US" sz="1200" dirty="0">
              <a:solidFill>
                <a:prstClr val="black"/>
              </a:solidFill>
              <a:latin typeface="HGP創英角ｺﾞｼｯｸUB" pitchFamily="50" charset="-128"/>
              <a:ea typeface="HGP創英角ｺﾞｼｯｸUB" pitchFamily="50" charset="-128"/>
            </a:endParaRPr>
          </a:p>
        </p:txBody>
      </p:sp>
      <p:sp>
        <p:nvSpPr>
          <p:cNvPr id="103" name="テキスト ボックス 102"/>
          <p:cNvSpPr txBox="1"/>
          <p:nvPr/>
        </p:nvSpPr>
        <p:spPr>
          <a:xfrm>
            <a:off x="7269328" y="6594482"/>
            <a:ext cx="2655242" cy="229678"/>
          </a:xfrm>
          <a:prstGeom prst="rect">
            <a:avLst/>
          </a:prstGeom>
          <a:noFill/>
        </p:spPr>
        <p:txBody>
          <a:bodyPr wrap="square" rtlCol="0">
            <a:spAutoFit/>
          </a:bodyPr>
          <a:lstStyle/>
          <a:p>
            <a:pPr>
              <a:lnSpc>
                <a:spcPct val="85000"/>
              </a:lnSpc>
            </a:pPr>
            <a:r>
              <a:rPr lang="ja-JP" altLang="en-US" sz="1050" dirty="0" smtClean="0">
                <a:solidFill>
                  <a:prstClr val="black"/>
                </a:solidFill>
                <a:latin typeface="HGP創英角ｺﾞｼｯｸUB" pitchFamily="50" charset="-128"/>
                <a:ea typeface="HGP創英角ｺﾞｼｯｸUB" pitchFamily="50" charset="-128"/>
              </a:rPr>
              <a:t>多くのトライアルからスタートアップが増加</a:t>
            </a:r>
            <a:endParaRPr lang="ja-JP" altLang="en-US" sz="1050" dirty="0">
              <a:solidFill>
                <a:prstClr val="black"/>
              </a:solidFill>
              <a:latin typeface="HGP創英角ｺﾞｼｯｸUB" pitchFamily="50" charset="-128"/>
              <a:ea typeface="HGP創英角ｺﾞｼｯｸUB" pitchFamily="50" charset="-128"/>
            </a:endParaRPr>
          </a:p>
        </p:txBody>
      </p:sp>
      <p:sp>
        <p:nvSpPr>
          <p:cNvPr id="104" name="円/楕円 103"/>
          <p:cNvSpPr/>
          <p:nvPr/>
        </p:nvSpPr>
        <p:spPr>
          <a:xfrm>
            <a:off x="6357840" y="5703571"/>
            <a:ext cx="234026" cy="216024"/>
          </a:xfrm>
          <a:prstGeom prst="ellipse">
            <a:avLst/>
          </a:prstGeom>
          <a:solidFill>
            <a:schemeClr val="bg1"/>
          </a:solidFill>
          <a:ln>
            <a:solidFill>
              <a:schemeClr val="accent3"/>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5" name="円/楕円 104"/>
          <p:cNvSpPr/>
          <p:nvPr/>
        </p:nvSpPr>
        <p:spPr>
          <a:xfrm>
            <a:off x="6435816" y="5487547"/>
            <a:ext cx="234026" cy="216024"/>
          </a:xfrm>
          <a:prstGeom prst="ellipse">
            <a:avLst/>
          </a:prstGeom>
          <a:solidFill>
            <a:schemeClr val="bg1"/>
          </a:solidFill>
          <a:ln>
            <a:solidFill>
              <a:schemeClr val="accent3"/>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6" name="円/楕円 105"/>
          <p:cNvSpPr/>
          <p:nvPr/>
        </p:nvSpPr>
        <p:spPr>
          <a:xfrm>
            <a:off x="6669874" y="5415539"/>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7" name="円/楕円 106"/>
          <p:cNvSpPr/>
          <p:nvPr/>
        </p:nvSpPr>
        <p:spPr>
          <a:xfrm>
            <a:off x="6903868" y="5487547"/>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8" name="円/楕円 107"/>
          <p:cNvSpPr/>
          <p:nvPr/>
        </p:nvSpPr>
        <p:spPr>
          <a:xfrm>
            <a:off x="6981909" y="5703571"/>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09" name="円/楕円 108"/>
          <p:cNvSpPr/>
          <p:nvPr/>
        </p:nvSpPr>
        <p:spPr>
          <a:xfrm>
            <a:off x="6407305" y="6364182"/>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0" name="円/楕円 109"/>
          <p:cNvSpPr/>
          <p:nvPr/>
        </p:nvSpPr>
        <p:spPr>
          <a:xfrm>
            <a:off x="6485281" y="6148158"/>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1" name="円/楕円 110"/>
          <p:cNvSpPr/>
          <p:nvPr/>
        </p:nvSpPr>
        <p:spPr>
          <a:xfrm>
            <a:off x="6719339" y="6076150"/>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2" name="円/楕円 111"/>
          <p:cNvSpPr/>
          <p:nvPr/>
        </p:nvSpPr>
        <p:spPr>
          <a:xfrm>
            <a:off x="6953333" y="6148158"/>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3" name="円/楕円 112"/>
          <p:cNvSpPr/>
          <p:nvPr/>
        </p:nvSpPr>
        <p:spPr>
          <a:xfrm>
            <a:off x="7031374" y="6364182"/>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4" name="円/楕円 113"/>
          <p:cNvSpPr/>
          <p:nvPr/>
        </p:nvSpPr>
        <p:spPr>
          <a:xfrm>
            <a:off x="5412527" y="5462271"/>
            <a:ext cx="234026" cy="216024"/>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5" name="右矢印 114"/>
          <p:cNvSpPr/>
          <p:nvPr/>
        </p:nvSpPr>
        <p:spPr>
          <a:xfrm>
            <a:off x="5765800" y="5434037"/>
            <a:ext cx="641505" cy="274023"/>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6" name="テキスト ボックス 115"/>
          <p:cNvSpPr txBox="1"/>
          <p:nvPr/>
        </p:nvSpPr>
        <p:spPr>
          <a:xfrm>
            <a:off x="4568304" y="5666433"/>
            <a:ext cx="1950217" cy="380104"/>
          </a:xfrm>
          <a:prstGeom prst="rect">
            <a:avLst/>
          </a:prstGeom>
          <a:noFill/>
        </p:spPr>
        <p:txBody>
          <a:bodyPr wrap="square" rtlCol="0">
            <a:spAutoFit/>
          </a:bodyPr>
          <a:lstStyle/>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時間と距離を超えて</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プロジェクトに参加</a:t>
            </a:r>
            <a:endParaRPr lang="ja-JP" altLang="en-US" sz="1100" dirty="0">
              <a:solidFill>
                <a:prstClr val="black"/>
              </a:solidFill>
              <a:latin typeface="HGP創英角ｺﾞｼｯｸUB" pitchFamily="50" charset="-128"/>
              <a:ea typeface="HGP創英角ｺﾞｼｯｸUB" pitchFamily="50" charset="-128"/>
            </a:endParaRPr>
          </a:p>
        </p:txBody>
      </p:sp>
      <p:sp>
        <p:nvSpPr>
          <p:cNvPr id="117" name="円/楕円 116"/>
          <p:cNvSpPr>
            <a:spLocks noChangeAspect="1"/>
          </p:cNvSpPr>
          <p:nvPr/>
        </p:nvSpPr>
        <p:spPr>
          <a:xfrm>
            <a:off x="4748786" y="6184170"/>
            <a:ext cx="143984" cy="144000"/>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sp>
        <p:nvSpPr>
          <p:cNvPr id="118" name="右矢印 117"/>
          <p:cNvSpPr/>
          <p:nvPr/>
        </p:nvSpPr>
        <p:spPr>
          <a:xfrm>
            <a:off x="5840986" y="6126520"/>
            <a:ext cx="515519" cy="259300"/>
          </a:xfrm>
          <a:prstGeom prst="rightArrow">
            <a:avLst>
              <a:gd name="adj1" fmla="val 50000"/>
              <a:gd name="adj2" fmla="val 5814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9" name="円/楕円 118"/>
          <p:cNvSpPr>
            <a:spLocks noChangeAspect="1"/>
          </p:cNvSpPr>
          <p:nvPr/>
        </p:nvSpPr>
        <p:spPr>
          <a:xfrm>
            <a:off x="5414234" y="6148090"/>
            <a:ext cx="251972" cy="252000"/>
          </a:xfrm>
          <a:prstGeom prst="ellipse">
            <a:avLst/>
          </a:prstGeom>
          <a:solidFill>
            <a:schemeClr val="bg1"/>
          </a:solidFill>
          <a:ln>
            <a:solidFill>
              <a:schemeClr val="accent3"/>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white"/>
              </a:solidFill>
            </a:endParaRPr>
          </a:p>
        </p:txBody>
      </p:sp>
      <p:cxnSp>
        <p:nvCxnSpPr>
          <p:cNvPr id="120" name="直線矢印コネクタ 119"/>
          <p:cNvCxnSpPr>
            <a:stCxn id="119" idx="4"/>
            <a:endCxn id="117" idx="4"/>
          </p:cNvCxnSpPr>
          <p:nvPr/>
        </p:nvCxnSpPr>
        <p:spPr>
          <a:xfrm flipH="1" flipV="1">
            <a:off x="4820778" y="6328170"/>
            <a:ext cx="719442" cy="71920"/>
          </a:xfrm>
          <a:prstGeom prst="straightConnector1">
            <a:avLst/>
          </a:prstGeom>
          <a:ln>
            <a:solidFill>
              <a:schemeClr val="accent3"/>
            </a:solidFill>
            <a:prstDash val="solid"/>
            <a:tailEnd type="none"/>
          </a:ln>
        </p:spPr>
        <p:style>
          <a:lnRef idx="2">
            <a:schemeClr val="accent2"/>
          </a:lnRef>
          <a:fillRef idx="0">
            <a:schemeClr val="accent2"/>
          </a:fillRef>
          <a:effectRef idx="1">
            <a:schemeClr val="accent2"/>
          </a:effectRef>
          <a:fontRef idx="minor">
            <a:schemeClr val="tx1"/>
          </a:fontRef>
        </p:style>
      </p:cxnSp>
      <p:cxnSp>
        <p:nvCxnSpPr>
          <p:cNvPr id="121" name="直線矢印コネクタ 120"/>
          <p:cNvCxnSpPr>
            <a:stCxn id="119" idx="0"/>
            <a:endCxn id="117" idx="0"/>
          </p:cNvCxnSpPr>
          <p:nvPr/>
        </p:nvCxnSpPr>
        <p:spPr>
          <a:xfrm flipH="1">
            <a:off x="4820778" y="6148090"/>
            <a:ext cx="719442" cy="36080"/>
          </a:xfrm>
          <a:prstGeom prst="straightConnector1">
            <a:avLst/>
          </a:prstGeom>
          <a:ln>
            <a:solidFill>
              <a:schemeClr val="accent3"/>
            </a:solidFill>
            <a:prstDash val="solid"/>
            <a:tailEnd type="none"/>
          </a:ln>
        </p:spPr>
        <p:style>
          <a:lnRef idx="2">
            <a:schemeClr val="accent2"/>
          </a:lnRef>
          <a:fillRef idx="0">
            <a:schemeClr val="accent2"/>
          </a:fillRef>
          <a:effectRef idx="1">
            <a:schemeClr val="accent2"/>
          </a:effectRef>
          <a:fontRef idx="minor">
            <a:schemeClr val="tx1"/>
          </a:fontRef>
        </p:style>
      </p:cxnSp>
      <p:sp>
        <p:nvSpPr>
          <p:cNvPr id="122" name="テキスト ボックス 121"/>
          <p:cNvSpPr txBox="1"/>
          <p:nvPr/>
        </p:nvSpPr>
        <p:spPr>
          <a:xfrm>
            <a:off x="4412793" y="6438190"/>
            <a:ext cx="1950217" cy="380104"/>
          </a:xfrm>
          <a:prstGeom prst="rect">
            <a:avLst/>
          </a:prstGeom>
          <a:noFill/>
        </p:spPr>
        <p:txBody>
          <a:bodyPr wrap="square" rtlCol="0">
            <a:spAutoFit/>
          </a:bodyPr>
          <a:lstStyle/>
          <a:p>
            <a:pPr algn="ctr">
              <a:lnSpc>
                <a:spcPct val="85000"/>
              </a:lnSpc>
            </a:pPr>
            <a:r>
              <a:rPr lang="ja-JP" altLang="en-US" sz="1100" dirty="0">
                <a:solidFill>
                  <a:prstClr val="black"/>
                </a:solidFill>
                <a:latin typeface="HGP創英角ｺﾞｼｯｸUB" pitchFamily="50" charset="-128"/>
                <a:ea typeface="HGP創英角ｺﾞｼｯｸUB" pitchFamily="50" charset="-128"/>
              </a:rPr>
              <a:t>誰</a:t>
            </a:r>
            <a:r>
              <a:rPr lang="ja-JP" altLang="en-US" sz="1100" dirty="0" smtClean="0">
                <a:solidFill>
                  <a:prstClr val="black"/>
                </a:solidFill>
                <a:latin typeface="HGP創英角ｺﾞｼｯｸUB" pitchFamily="50" charset="-128"/>
                <a:ea typeface="HGP創英角ｺﾞｼｯｸUB" pitchFamily="50" charset="-128"/>
              </a:rPr>
              <a:t>でもがＩＣＴのスキルを持ち</a:t>
            </a:r>
            <a:endParaRPr lang="en-US" altLang="ja-JP" sz="1100" dirty="0" smtClean="0">
              <a:solidFill>
                <a:prstClr val="black"/>
              </a:solidFill>
              <a:latin typeface="HGP創英角ｺﾞｼｯｸUB" pitchFamily="50" charset="-128"/>
              <a:ea typeface="HGP創英角ｺﾞｼｯｸUB" pitchFamily="50" charset="-128"/>
            </a:endParaRPr>
          </a:p>
          <a:p>
            <a:pPr algn="ctr">
              <a:lnSpc>
                <a:spcPct val="85000"/>
              </a:lnSpc>
            </a:pPr>
            <a:r>
              <a:rPr lang="ja-JP" altLang="en-US" sz="1100" dirty="0" smtClean="0">
                <a:solidFill>
                  <a:prstClr val="black"/>
                </a:solidFill>
                <a:latin typeface="HGP創英角ｺﾞｼｯｸUB" pitchFamily="50" charset="-128"/>
                <a:ea typeface="HGP創英角ｺﾞｼｯｸUB" pitchFamily="50" charset="-128"/>
              </a:rPr>
              <a:t>プロジェクトに参加   </a:t>
            </a:r>
            <a:endParaRPr lang="ja-JP" altLang="en-US" sz="1100" dirty="0">
              <a:solidFill>
                <a:prstClr val="black"/>
              </a:solidFill>
              <a:latin typeface="HGP創英角ｺﾞｼｯｸUB" pitchFamily="50" charset="-128"/>
              <a:ea typeface="HGP創英角ｺﾞｼｯｸUB" pitchFamily="50" charset="-128"/>
            </a:endParaRPr>
          </a:p>
        </p:txBody>
      </p:sp>
      <p:sp>
        <p:nvSpPr>
          <p:cNvPr id="67" name="タイトル 1"/>
          <p:cNvSpPr txBox="1">
            <a:spLocks/>
          </p:cNvSpPr>
          <p:nvPr/>
        </p:nvSpPr>
        <p:spPr>
          <a:xfrm>
            <a:off x="133947" y="5794979"/>
            <a:ext cx="2808000" cy="231281"/>
          </a:xfrm>
          <a:prstGeom prst="rect">
            <a:avLst/>
          </a:prstGeom>
          <a:ln/>
          <a:extLst/>
        </p:spPr>
        <p:style>
          <a:lnRef idx="0">
            <a:schemeClr val="accent6"/>
          </a:lnRef>
          <a:fillRef idx="3">
            <a:schemeClr val="accent6"/>
          </a:fillRef>
          <a:effectRef idx="3">
            <a:schemeClr val="accent6"/>
          </a:effectRef>
          <a:fontRef idx="minor">
            <a:schemeClr val="lt1"/>
          </a:fontRef>
        </p:style>
        <p:txBody>
          <a:bodyPr vert="horz" wrap="square" lIns="91392" tIns="45696" rIns="91392" bIns="45696"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base">
              <a:spcBef>
                <a:spcPct val="50000"/>
              </a:spcBef>
              <a:spcAft>
                <a:spcPct val="0"/>
              </a:spcAft>
            </a:pPr>
            <a:r>
              <a:rPr lang="ja-JP" altLang="en-US" sz="1100" dirty="0" smtClean="0">
                <a:solidFill>
                  <a:schemeClr val="bg1"/>
                </a:solidFill>
                <a:latin typeface="HGP創英角ｺﾞｼｯｸUB" pitchFamily="50" charset="-128"/>
                <a:ea typeface="HGP創英角ｺﾞｼｯｸUB" pitchFamily="50" charset="-128"/>
                <a:cs typeface="Arial" charset="0"/>
              </a:rPr>
              <a:t>米国・英国におけるプログラミング教育の状況</a:t>
            </a:r>
            <a:endParaRPr lang="ja-JP" altLang="en-US" sz="1100" dirty="0">
              <a:solidFill>
                <a:schemeClr val="bg1"/>
              </a:solidFill>
              <a:latin typeface="HGP創英角ｺﾞｼｯｸUB" pitchFamily="50" charset="-128"/>
              <a:ea typeface="HGP創英角ｺﾞｼｯｸUB" pitchFamily="50" charset="-128"/>
              <a:cs typeface="Arial" charset="0"/>
            </a:endParaRPr>
          </a:p>
        </p:txBody>
      </p:sp>
      <p:pic>
        <p:nvPicPr>
          <p:cNvPr id="2060" name="Picture 1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10" y="3547813"/>
            <a:ext cx="4157833" cy="178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06" y="3351232"/>
            <a:ext cx="3929091" cy="250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タイトル 1"/>
          <p:cNvSpPr txBox="1">
            <a:spLocks/>
          </p:cNvSpPr>
          <p:nvPr/>
        </p:nvSpPr>
        <p:spPr>
          <a:xfrm>
            <a:off x="187783" y="3111001"/>
            <a:ext cx="2088000" cy="261562"/>
          </a:xfrm>
          <a:prstGeom prst="rect">
            <a:avLst/>
          </a:prstGeom>
          <a:ln/>
          <a:effectLst/>
          <a:extLst/>
        </p:spPr>
        <p:style>
          <a:lnRef idx="0">
            <a:schemeClr val="accent6"/>
          </a:lnRef>
          <a:fillRef idx="3">
            <a:schemeClr val="accent6"/>
          </a:fillRef>
          <a:effectRef idx="3">
            <a:schemeClr val="accent6"/>
          </a:effectRef>
          <a:fontRef idx="minor">
            <a:schemeClr val="lt1"/>
          </a:fontRef>
        </p:style>
        <p:txBody>
          <a:bodyPr vert="horz" wrap="square" lIns="91392" tIns="45696" rIns="91392" bIns="45696"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fontAlgn="base">
              <a:spcBef>
                <a:spcPct val="50000"/>
              </a:spcBef>
              <a:spcAft>
                <a:spcPct val="0"/>
              </a:spcAft>
            </a:pPr>
            <a:r>
              <a:rPr lang="ja-JP" altLang="en-US" sz="1100" dirty="0" smtClean="0">
                <a:solidFill>
                  <a:schemeClr val="bg1"/>
                </a:solidFill>
                <a:latin typeface="HGP創英角ｺﾞｼｯｸUB" pitchFamily="50" charset="-128"/>
                <a:ea typeface="HGP創英角ｺﾞｼｯｸUB" pitchFamily="50" charset="-128"/>
                <a:cs typeface="Arial" charset="0"/>
              </a:rPr>
              <a:t>ＩＣＴでワークスタイルが変わる</a:t>
            </a:r>
            <a:endParaRPr lang="ja-JP" altLang="en-US" sz="1100" dirty="0">
              <a:solidFill>
                <a:schemeClr val="bg1"/>
              </a:solidFill>
              <a:latin typeface="HGP創英角ｺﾞｼｯｸUB" pitchFamily="50" charset="-128"/>
              <a:ea typeface="HGP創英角ｺﾞｼｯｸUB" pitchFamily="50" charset="-128"/>
              <a:cs typeface="Arial" charset="0"/>
            </a:endParaRPr>
          </a:p>
        </p:txBody>
      </p:sp>
      <p:sp>
        <p:nvSpPr>
          <p:cNvPr id="123" name="テキスト ボックス 122"/>
          <p:cNvSpPr txBox="1"/>
          <p:nvPr/>
        </p:nvSpPr>
        <p:spPr>
          <a:xfrm>
            <a:off x="1358624" y="5249595"/>
            <a:ext cx="3024000" cy="200055"/>
          </a:xfrm>
          <a:prstGeom prst="rect">
            <a:avLst/>
          </a:prstGeom>
          <a:noFill/>
        </p:spPr>
        <p:txBody>
          <a:bodyPr wrap="square" rtlCol="0">
            <a:spAutoFit/>
          </a:bodyPr>
          <a:lstStyle/>
          <a:p>
            <a:pPr defTabSz="997976">
              <a:tabLst>
                <a:tab pos="358775" algn="l"/>
              </a:tabLst>
            </a:pPr>
            <a:r>
              <a:rPr lang="ja-JP" altLang="en-US" sz="700" dirty="0" smtClean="0">
                <a:solidFill>
                  <a:prstClr val="black"/>
                </a:solidFill>
                <a:latin typeface="ＭＳ Ｐゴシック"/>
              </a:rPr>
              <a:t>（出所）「在宅勤務が会社を救う」（東洋経済新報社：田澤由利）１７７頁より</a:t>
            </a:r>
            <a:endParaRPr lang="ja-JP" altLang="en-US" sz="700" dirty="0">
              <a:solidFill>
                <a:prstClr val="black"/>
              </a:solidFill>
              <a:latin typeface="ＭＳ Ｐゴシック"/>
            </a:endParaRPr>
          </a:p>
        </p:txBody>
      </p:sp>
      <p:sp>
        <p:nvSpPr>
          <p:cNvPr id="125" name="正方形/長方形 124"/>
          <p:cNvSpPr/>
          <p:nvPr/>
        </p:nvSpPr>
        <p:spPr>
          <a:xfrm>
            <a:off x="680461" y="6087329"/>
            <a:ext cx="3492000" cy="290712"/>
          </a:xfrm>
          <a:prstGeom prst="rect">
            <a:avLst/>
          </a:prstGeom>
          <a:solidFill>
            <a:sysClr val="window" lastClr="FFFFFF"/>
          </a:solidFill>
          <a:ln w="25400" cap="flat" cmpd="sng" algn="ctr">
            <a:solidFill>
              <a:sysClr val="windowText" lastClr="000000"/>
            </a:solidFill>
            <a:prstDash val="solid"/>
          </a:ln>
          <a:effectLst/>
        </p:spPr>
        <p:txBody>
          <a:bodyPr wrap="square" tIns="36000" bIns="36000">
            <a:spAutoFit/>
          </a:bodyPr>
          <a:lstStyle/>
          <a:p>
            <a:pPr marL="0" marR="0" lvl="0" indent="0" defTabSz="914400" eaLnBrk="1" fontAlgn="auto" latinLnBrk="0" hangingPunct="1">
              <a:lnSpc>
                <a:spcPts val="800"/>
              </a:lnSpc>
              <a:spcBef>
                <a:spcPts val="100"/>
              </a:spcBef>
              <a:spcAft>
                <a:spcPts val="0"/>
              </a:spcAft>
              <a:buClrTx/>
              <a:buSzTx/>
              <a:buFontTx/>
              <a:buNone/>
              <a:tabLst/>
              <a:defRPr/>
            </a:pPr>
            <a:r>
              <a:rPr kumimoji="0" lang="ja-JP" altLang="en-US" sz="800" b="0" i="0" u="none" strike="noStrike" kern="0" cap="none" spc="-100" normalizeH="0" noProof="0" dirty="0" smtClean="0">
                <a:ln>
                  <a:noFill/>
                </a:ln>
                <a:solidFill>
                  <a:prstClr val="black"/>
                </a:solidFill>
                <a:effectLst/>
                <a:uLnTx/>
                <a:uFillTx/>
                <a:latin typeface="Calibri"/>
                <a:ea typeface="ＭＳ Ｐゴシック"/>
              </a:rPr>
              <a:t>●コンピュータ科学教育週間（</a:t>
            </a:r>
            <a:r>
              <a:rPr kumimoji="0" lang="en-US" altLang="ja-JP" sz="800" b="0" i="0" u="none" strike="noStrike" kern="0" cap="none" spc="-100" normalizeH="0" noProof="0" dirty="0" smtClean="0">
                <a:ln>
                  <a:noFill/>
                </a:ln>
                <a:solidFill>
                  <a:prstClr val="black"/>
                </a:solidFill>
                <a:effectLst/>
                <a:uLnTx/>
                <a:uFillTx/>
                <a:latin typeface="Calibri"/>
                <a:ea typeface="ＭＳ Ｐゴシック"/>
              </a:rPr>
              <a:t>2013</a:t>
            </a:r>
            <a:r>
              <a:rPr kumimoji="0" lang="ja-JP" altLang="en-US" sz="800" b="0" i="0" u="none" strike="noStrike" kern="0" cap="none" spc="-100" normalizeH="0" noProof="0" dirty="0" smtClean="0">
                <a:ln>
                  <a:noFill/>
                </a:ln>
                <a:solidFill>
                  <a:prstClr val="black"/>
                </a:solidFill>
                <a:effectLst/>
                <a:uLnTx/>
                <a:uFillTx/>
                <a:latin typeface="Calibri"/>
                <a:ea typeface="ＭＳ Ｐゴシック"/>
              </a:rPr>
              <a:t>年</a:t>
            </a:r>
            <a:r>
              <a:rPr kumimoji="0" lang="en-US" altLang="ja-JP" sz="800" b="0" i="0" u="none" strike="noStrike" kern="0" cap="none" spc="-100" normalizeH="0" noProof="0" dirty="0" smtClean="0">
                <a:ln>
                  <a:noFill/>
                </a:ln>
                <a:solidFill>
                  <a:prstClr val="black"/>
                </a:solidFill>
                <a:effectLst/>
                <a:uLnTx/>
                <a:uFillTx/>
                <a:latin typeface="Calibri"/>
                <a:ea typeface="ＭＳ Ｐゴシック"/>
              </a:rPr>
              <a:t>12</a:t>
            </a:r>
            <a:r>
              <a:rPr kumimoji="0" lang="ja-JP" altLang="en-US" sz="800" b="0" i="0" u="none" strike="noStrike" kern="0" cap="none" spc="-100" normalizeH="0" noProof="0" dirty="0" smtClean="0">
                <a:ln>
                  <a:noFill/>
                </a:ln>
                <a:solidFill>
                  <a:prstClr val="black"/>
                </a:solidFill>
                <a:effectLst/>
                <a:uLnTx/>
                <a:uFillTx/>
                <a:latin typeface="Calibri"/>
                <a:ea typeface="ＭＳ Ｐゴシック"/>
              </a:rPr>
              <a:t>月）のオープニングにおいて、オバマ大統領が</a:t>
            </a:r>
            <a:endParaRPr kumimoji="0" lang="en-US" altLang="ja-JP" sz="800" b="0" i="0" u="none" strike="noStrike" kern="0" cap="none" spc="-100" normalizeH="0" noProof="0" dirty="0" smtClean="0">
              <a:ln>
                <a:noFill/>
              </a:ln>
              <a:solidFill>
                <a:prstClr val="black"/>
              </a:solidFill>
              <a:effectLst/>
              <a:uLnTx/>
              <a:uFillTx/>
              <a:latin typeface="Calibri"/>
              <a:ea typeface="ＭＳ Ｐゴシック"/>
            </a:endParaRPr>
          </a:p>
          <a:p>
            <a:pPr marL="0" marR="0" lvl="0" indent="0" defTabSz="914400" eaLnBrk="1" fontAlgn="auto" latinLnBrk="0" hangingPunct="1">
              <a:lnSpc>
                <a:spcPts val="800"/>
              </a:lnSpc>
              <a:spcBef>
                <a:spcPts val="100"/>
              </a:spcBef>
              <a:spcAft>
                <a:spcPts val="0"/>
              </a:spcAft>
              <a:buClrTx/>
              <a:buSzTx/>
              <a:buFontTx/>
              <a:buNone/>
              <a:tabLst/>
              <a:defRPr/>
            </a:pPr>
            <a:r>
              <a:rPr kumimoji="0" lang="ja-JP" altLang="en-US" sz="800" kern="0" spc="-100" dirty="0">
                <a:solidFill>
                  <a:prstClr val="black"/>
                </a:solidFill>
                <a:latin typeface="Calibri"/>
                <a:ea typeface="ＭＳ Ｐゴシック"/>
              </a:rPr>
              <a:t>　</a:t>
            </a:r>
            <a:r>
              <a:rPr kumimoji="0" lang="ja-JP" altLang="en-US" sz="800" b="0" i="0" u="sng" strike="noStrike" kern="0" cap="none" spc="-100" normalizeH="0" noProof="0" dirty="0" smtClean="0">
                <a:ln>
                  <a:noFill/>
                </a:ln>
                <a:solidFill>
                  <a:prstClr val="black"/>
                </a:solidFill>
                <a:effectLst/>
                <a:uLnTx/>
                <a:uFillTx/>
                <a:latin typeface="HGP創英角ｺﾞｼｯｸUB" panose="020B0900000000000000" pitchFamily="50" charset="-128"/>
                <a:ea typeface="HGP創英角ｺﾞｼｯｸUB" panose="020B0900000000000000" pitchFamily="50" charset="-128"/>
              </a:rPr>
              <a:t>「合衆国の生徒学生は、プログラミングの学習を全員必須とすべし」</a:t>
            </a:r>
            <a:r>
              <a:rPr kumimoji="0" lang="ja-JP" altLang="en-US" sz="800" b="0" i="0" u="none" strike="noStrike" kern="0" cap="none" spc="-100" normalizeH="0" noProof="0" dirty="0" smtClean="0">
                <a:ln>
                  <a:noFill/>
                </a:ln>
                <a:solidFill>
                  <a:prstClr val="black"/>
                </a:solidFill>
                <a:effectLst/>
                <a:uLnTx/>
                <a:uFillTx/>
                <a:latin typeface="Calibri"/>
                <a:ea typeface="ＭＳ Ｐゴシック"/>
              </a:rPr>
              <a:t>とのメッセージを発表。</a:t>
            </a:r>
            <a:endParaRPr kumimoji="0" lang="en-US" altLang="ja-JP" sz="800" b="0" i="0" u="none" strike="noStrike" kern="0" cap="none" spc="-100" normalizeH="0" noProof="0" dirty="0" smtClean="0">
              <a:ln>
                <a:noFill/>
              </a:ln>
              <a:solidFill>
                <a:prstClr val="black"/>
              </a:solidFill>
              <a:effectLst/>
              <a:uLnTx/>
              <a:uFillTx/>
              <a:latin typeface="Calibri"/>
              <a:ea typeface="ＭＳ Ｐゴシック"/>
            </a:endParaRPr>
          </a:p>
        </p:txBody>
      </p:sp>
      <p:sp>
        <p:nvSpPr>
          <p:cNvPr id="124" name="角丸四角形 123"/>
          <p:cNvSpPr/>
          <p:nvPr/>
        </p:nvSpPr>
        <p:spPr>
          <a:xfrm>
            <a:off x="152887" y="6074681"/>
            <a:ext cx="612000" cy="288000"/>
          </a:xfrm>
          <a:prstGeom prst="round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smtClean="0">
                <a:ln>
                  <a:noFill/>
                </a:ln>
                <a:solidFill>
                  <a:prstClr val="white"/>
                </a:solidFill>
                <a:effectLst/>
                <a:uLnTx/>
                <a:uFillTx/>
                <a:latin typeface="HGP創英角ｺﾞｼｯｸUB" panose="020B0900000000000000" pitchFamily="50" charset="-128"/>
                <a:ea typeface="HGP創英角ｺﾞｼｯｸUB" panose="020B0900000000000000" pitchFamily="50" charset="-128"/>
              </a:rPr>
              <a:t>米国</a:t>
            </a:r>
          </a:p>
        </p:txBody>
      </p:sp>
      <p:sp>
        <p:nvSpPr>
          <p:cNvPr id="127" name="正方形/長方形 126"/>
          <p:cNvSpPr/>
          <p:nvPr/>
        </p:nvSpPr>
        <p:spPr>
          <a:xfrm>
            <a:off x="666937" y="6455864"/>
            <a:ext cx="3528000" cy="31034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nSpc>
                <a:spcPts val="800"/>
              </a:lnSpc>
              <a:spcBef>
                <a:spcPts val="100"/>
              </a:spcBef>
              <a:defRPr/>
            </a:pPr>
            <a:r>
              <a:rPr lang="ja-JP" altLang="en-US" sz="800" spc="-100" dirty="0" smtClean="0">
                <a:solidFill>
                  <a:prstClr val="black"/>
                </a:solidFill>
              </a:rPr>
              <a:t>●</a:t>
            </a:r>
            <a:r>
              <a:rPr lang="en-US" altLang="ja-JP" sz="800" spc="-100" dirty="0" smtClean="0">
                <a:solidFill>
                  <a:prstClr val="black"/>
                </a:solidFill>
                <a:latin typeface="Arial" panose="020B0604020202020204" pitchFamily="34" charset="0"/>
                <a:cs typeface="Arial" panose="020B0604020202020204" pitchFamily="34" charset="0"/>
              </a:rPr>
              <a:t>2014</a:t>
            </a:r>
            <a:r>
              <a:rPr lang="ja-JP" altLang="en-US" sz="800" spc="-100" dirty="0">
                <a:solidFill>
                  <a:prstClr val="black"/>
                </a:solidFill>
                <a:latin typeface="ＭＳ Ｐゴシック"/>
                <a:cs typeface="メイリオ" panose="020B0604030504040204" pitchFamily="50" charset="-128"/>
              </a:rPr>
              <a:t>年</a:t>
            </a:r>
            <a:r>
              <a:rPr lang="en-US" altLang="ja-JP" sz="800" spc="-100" dirty="0">
                <a:solidFill>
                  <a:prstClr val="black"/>
                </a:solidFill>
                <a:latin typeface="Arial" panose="020B0604020202020204" pitchFamily="34" charset="0"/>
                <a:cs typeface="Arial" panose="020B0604020202020204" pitchFamily="34" charset="0"/>
              </a:rPr>
              <a:t>9</a:t>
            </a:r>
            <a:r>
              <a:rPr lang="ja-JP" altLang="en-US" sz="800" spc="-100" dirty="0">
                <a:solidFill>
                  <a:prstClr val="black"/>
                </a:solidFill>
                <a:latin typeface="ＭＳ Ｐゴシック"/>
                <a:cs typeface="メイリオ" panose="020B0604030504040204" pitchFamily="50" charset="-128"/>
              </a:rPr>
              <a:t>月から、英国小学校における</a:t>
            </a:r>
            <a:r>
              <a:rPr lang="en-US" altLang="ja-JP" sz="800" spc="-100" dirty="0" smtClean="0">
                <a:solidFill>
                  <a:prstClr val="black"/>
                </a:solidFill>
                <a:latin typeface="Arial" panose="020B0604020202020204" pitchFamily="34" charset="0"/>
                <a:cs typeface="Arial" panose="020B0604020202020204" pitchFamily="34" charset="0"/>
              </a:rPr>
              <a:t>Computing</a:t>
            </a:r>
            <a:r>
              <a:rPr lang="ja-JP" altLang="en-US" sz="800" spc="-100" dirty="0" smtClean="0">
                <a:solidFill>
                  <a:prstClr val="black"/>
                </a:solidFill>
                <a:latin typeface="ＭＳ Ｐゴシック"/>
                <a:cs typeface="メイリオ" panose="020B0604030504040204" pitchFamily="50" charset="-128"/>
              </a:rPr>
              <a:t>教育</a:t>
            </a:r>
            <a:r>
              <a:rPr lang="ja-JP" altLang="en-US" sz="800" spc="-100" dirty="0">
                <a:solidFill>
                  <a:prstClr val="black"/>
                </a:solidFill>
                <a:latin typeface="ＭＳ Ｐゴシック"/>
                <a:cs typeface="メイリオ" panose="020B0604030504040204" pitchFamily="50" charset="-128"/>
              </a:rPr>
              <a:t>を大きく見直す</a:t>
            </a:r>
            <a:r>
              <a:rPr lang="ja-JP" altLang="en-US" sz="800" spc="-100" dirty="0" smtClean="0">
                <a:solidFill>
                  <a:prstClr val="black"/>
                </a:solidFill>
              </a:rPr>
              <a:t>。</a:t>
            </a:r>
            <a:endParaRPr lang="en-US" altLang="ja-JP" sz="800" spc="-100" dirty="0">
              <a:solidFill>
                <a:prstClr val="black"/>
              </a:solidFill>
            </a:endParaRPr>
          </a:p>
          <a:p>
            <a:pPr>
              <a:lnSpc>
                <a:spcPts val="800"/>
              </a:lnSpc>
              <a:spcBef>
                <a:spcPts val="100"/>
              </a:spcBef>
              <a:defRPr/>
            </a:pPr>
            <a:r>
              <a:rPr lang="ja-JP" altLang="en-US" sz="800" spc="-100" dirty="0" smtClean="0">
                <a:solidFill>
                  <a:prstClr val="black"/>
                </a:solidFill>
              </a:rPr>
              <a:t>●</a:t>
            </a:r>
            <a:r>
              <a:rPr lang="ja-JP" altLang="en-US" sz="800" spc="-100" dirty="0">
                <a:solidFill>
                  <a:prstClr val="black"/>
                </a:solidFill>
                <a:latin typeface="ＭＳ Ｐゴシック"/>
                <a:cs typeface="メイリオ" panose="020B0604030504040204" pitchFamily="50" charset="-128"/>
              </a:rPr>
              <a:t>ワードプロセッサ入門のような内容を削除し、</a:t>
            </a:r>
            <a:r>
              <a:rPr lang="ja-JP" altLang="en-US" sz="800" u="sng" spc="-100" dirty="0" smtClean="0">
                <a:solidFill>
                  <a:prstClr val="black"/>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新たに</a:t>
            </a:r>
            <a:r>
              <a:rPr lang="ja-JP" altLang="en-US" sz="800" u="sng" spc="-100" dirty="0">
                <a:solidFill>
                  <a:prstClr val="black"/>
                </a:solidFill>
                <a:latin typeface="HGP創英角ｺﾞｼｯｸUB" panose="020B0900000000000000" pitchFamily="50" charset="-128"/>
                <a:ea typeface="HGP創英角ｺﾞｼｯｸUB" panose="020B0900000000000000" pitchFamily="50" charset="-128"/>
                <a:cs typeface="メイリオ" panose="020B0604030504040204" pitchFamily="50" charset="-128"/>
              </a:rPr>
              <a:t>プログラミングを加えること</a:t>
            </a:r>
            <a:r>
              <a:rPr lang="ja-JP" altLang="en-US" sz="800" spc="-100" dirty="0">
                <a:solidFill>
                  <a:prstClr val="black"/>
                </a:solidFill>
                <a:latin typeface="ＭＳ Ｐゴシック"/>
                <a:cs typeface="メイリオ" panose="020B0604030504040204" pitchFamily="50" charset="-128"/>
              </a:rPr>
              <a:t>に</a:t>
            </a:r>
            <a:r>
              <a:rPr lang="ja-JP" altLang="en-US" sz="800" spc="-100" dirty="0" smtClean="0">
                <a:solidFill>
                  <a:prstClr val="black"/>
                </a:solidFill>
                <a:latin typeface="ＭＳ Ｐゴシック"/>
                <a:cs typeface="メイリオ" panose="020B0604030504040204" pitchFamily="50" charset="-128"/>
              </a:rPr>
              <a:t>なった。</a:t>
            </a:r>
            <a:endParaRPr lang="en-US" altLang="ja-JP" sz="800" spc="-100" dirty="0" smtClean="0">
              <a:solidFill>
                <a:prstClr val="black"/>
              </a:solidFill>
            </a:endParaRPr>
          </a:p>
        </p:txBody>
      </p:sp>
      <p:sp>
        <p:nvSpPr>
          <p:cNvPr id="126" name="角丸四角形 125"/>
          <p:cNvSpPr/>
          <p:nvPr/>
        </p:nvSpPr>
        <p:spPr>
          <a:xfrm>
            <a:off x="140187" y="6455681"/>
            <a:ext cx="612000" cy="28800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white"/>
                </a:solidFill>
                <a:latin typeface="HGP創英角ｺﾞｼｯｸUB" panose="020B0900000000000000" pitchFamily="50" charset="-128"/>
                <a:ea typeface="HGP創英角ｺﾞｼｯｸUB" panose="020B0900000000000000" pitchFamily="50" charset="-128"/>
              </a:rPr>
              <a:t>英国</a:t>
            </a:r>
            <a:endParaRPr kumimoji="0" lang="ja-JP" altLang="en-US" sz="1400" b="0" i="0" u="none" strike="noStrike" kern="0" cap="none" spc="0" normalizeH="0" baseline="0" noProof="0" dirty="0" smtClean="0">
              <a:ln>
                <a:noFill/>
              </a:ln>
              <a:solidFill>
                <a:prstClr val="white"/>
              </a:solidFill>
              <a:effectLst/>
              <a:uLnTx/>
              <a:uFillTx/>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413591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4300" y="1285652"/>
            <a:ext cx="9648000" cy="4302348"/>
          </a:xfrm>
          <a:prstGeom prst="roundRect">
            <a:avLst>
              <a:gd name="adj" fmla="val 3423"/>
            </a:avLst>
          </a:prstGeom>
          <a:ln w="57150">
            <a:solidFill>
              <a:srgbClr val="9933FF"/>
            </a:solidFill>
          </a:ln>
        </p:spPr>
        <p:style>
          <a:lnRef idx="2">
            <a:schemeClr val="accent6"/>
          </a:lnRef>
          <a:fillRef idx="1">
            <a:schemeClr val="lt1"/>
          </a:fillRef>
          <a:effectRef idx="0">
            <a:schemeClr val="accent6"/>
          </a:effectRef>
          <a:fontRef idx="minor">
            <a:schemeClr val="dk1"/>
          </a:fontRef>
        </p:style>
        <p:txBody>
          <a:bodyPr lIns="144000" rIns="36000" rtlCol="0" anchor="ctr"/>
          <a:lstStyle/>
          <a:p>
            <a:pPr marL="4763" defTabSz="914400"/>
            <a:r>
              <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rPr>
              <a:t>Ⅰ</a:t>
            </a:r>
            <a:r>
              <a:rPr lang="ja-JP" altLang="en-US" sz="3000" spc="-150" dirty="0" err="1"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prstClr val="black"/>
                </a:solidFill>
                <a:latin typeface="HGP創英角ｺﾞｼｯｸUB" panose="020B0900000000000000" pitchFamily="50" charset="-128"/>
                <a:ea typeface="HGP創英角ｺﾞｼｯｸUB" panose="020B0900000000000000" pitchFamily="50" charset="-128"/>
              </a:rPr>
              <a:t>背景</a:t>
            </a:r>
            <a:endPar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　ＩＣＴ</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は社会・経済</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にどんな</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影響を及ぼす</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ja-JP" altLang="en-US" sz="2400" spc="-150" dirty="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　進化</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を続けるテクノロジー</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は今後さらにどう変わって</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いく</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　五輪</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の場でＩＣＴに</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より何</a:t>
            </a:r>
            <a:r>
              <a:rPr lang="ja-JP" altLang="en-US" sz="2400" spc="-150" dirty="0">
                <a:solidFill>
                  <a:prstClr val="black"/>
                </a:solidFill>
                <a:latin typeface="HGP創英角ｺﾞｼｯｸUB" panose="020B0900000000000000" pitchFamily="50" charset="-128"/>
                <a:ea typeface="HGP創英角ｺﾞｼｯｸUB" panose="020B0900000000000000" pitchFamily="50" charset="-128"/>
              </a:rPr>
              <a:t>を実現しなければならない</a:t>
            </a:r>
            <a:r>
              <a:rPr lang="ja-JP" altLang="en-US" sz="2400" spc="-150" dirty="0" smtClean="0">
                <a:solidFill>
                  <a:prstClr val="black"/>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prstClr val="black"/>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Ⅱ</a:t>
            </a:r>
            <a:r>
              <a:rPr lang="ja-JP" altLang="en-US" sz="3000" spc="-150" dirty="0" err="1"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ＩＣＴ新事業創出に向けて</a:t>
            </a:r>
            <a:endParaRPr lang="en-US" altLang="ja-JP" sz="3000" dirty="0" smtClean="0">
              <a:solidFill>
                <a:schemeClr val="bg1">
                  <a:lumMod val="75000"/>
                </a:schemeClr>
              </a:solidFill>
              <a:latin typeface="HGP創英角ｺﾞｼｯｸUB" pitchFamily="50" charset="-128"/>
              <a:ea typeface="HGP創英角ｺﾞｼｯｸUB" pitchFamily="50" charset="-128"/>
            </a:endParaRPr>
          </a:p>
          <a:p>
            <a:pPr marL="482492" lvl="1" defTabSz="914400">
              <a:spcBef>
                <a:spcPts val="600"/>
              </a:spcBef>
            </a:pPr>
            <a:r>
              <a:rPr lang="ja-JP" altLang="en-US" sz="2400" dirty="0" smtClean="0">
                <a:solidFill>
                  <a:schemeClr val="bg1">
                    <a:lumMod val="75000"/>
                  </a:schemeClr>
                </a:solidFill>
                <a:latin typeface="HGP創英角ｺﾞｼｯｸUB" pitchFamily="50" charset="-128"/>
                <a:ea typeface="HGP創英角ｺﾞｼｯｸUB" pitchFamily="50" charset="-128"/>
              </a:rPr>
              <a:t>・</a:t>
            </a:r>
            <a:r>
              <a:rPr lang="ja-JP" altLang="en-US" sz="2000" dirty="0" smtClean="0">
                <a:solidFill>
                  <a:schemeClr val="bg1">
                    <a:lumMod val="75000"/>
                  </a:schemeClr>
                </a:solidFill>
                <a:latin typeface="HGP創英角ｺﾞｼｯｸUB" pitchFamily="50" charset="-128"/>
                <a:ea typeface="HGP創英角ｺﾞｼｯｸUB" pitchFamily="50" charset="-128"/>
              </a:rPr>
              <a:t>　</a:t>
            </a:r>
            <a:r>
              <a:rPr lang="ja-JP" altLang="en-US" sz="2400" dirty="0" smtClean="0">
                <a:solidFill>
                  <a:schemeClr val="bg1">
                    <a:lumMod val="75000"/>
                  </a:schemeClr>
                </a:solidFill>
                <a:latin typeface="HGP創英角ｺﾞｼｯｸUB" pitchFamily="50" charset="-128"/>
                <a:ea typeface="HGP創英角ｺﾞｼｯｸUB" pitchFamily="50" charset="-128"/>
              </a:rPr>
              <a:t>最先端ＩＣＴをどのように活用すれば新事業が創出されるのか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・新サービス創出のため</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に何</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をすべき</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か～ＡＣＴＩＯＮ</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創出に向けてどのようなＰＲＯＪＥＣＴ</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を推進</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すべき</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Ⅲ</a:t>
            </a:r>
            <a:r>
              <a:rPr lang="ja-JP" altLang="en-US" sz="3000" spc="-150" dirty="0" err="1"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300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新事業</a:t>
            </a:r>
            <a:r>
              <a:rPr lang="ja-JP" altLang="en-US" sz="3000" dirty="0">
                <a:solidFill>
                  <a:schemeClr val="bg1">
                    <a:lumMod val="75000"/>
                  </a:schemeClr>
                </a:solidFill>
                <a:latin typeface="HGP創英角ｺﾞｼｯｸUB" panose="020B0900000000000000" pitchFamily="50" charset="-128"/>
                <a:ea typeface="HGP創英角ｺﾞｼｯｸUB" panose="020B0900000000000000" pitchFamily="50" charset="-128"/>
              </a:rPr>
              <a:t>創出に向けたＰＲＯＪＥＣＴとＡＣＴＩＯＮ</a:t>
            </a:r>
            <a:endParaRPr lang="en-US" altLang="ja-JP" sz="300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06270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角丸四角形 60"/>
          <p:cNvSpPr/>
          <p:nvPr/>
        </p:nvSpPr>
        <p:spPr>
          <a:xfrm>
            <a:off x="156899" y="753371"/>
            <a:ext cx="9519666" cy="1660219"/>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cxnSp>
        <p:nvCxnSpPr>
          <p:cNvPr id="90" name="直線コネクタ 89"/>
          <p:cNvCxnSpPr/>
          <p:nvPr/>
        </p:nvCxnSpPr>
        <p:spPr>
          <a:xfrm>
            <a:off x="1523" y="447232"/>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260537"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ＡＣＴＩＯＮ⑤　オープンデータ</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244479" y="971901"/>
            <a:ext cx="9338537" cy="1368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indent="-176213">
              <a:spcBef>
                <a:spcPts val="600"/>
              </a:spcBef>
            </a:pPr>
            <a:r>
              <a:rPr lang="ja-JP" altLang="en-US" sz="1800" dirty="0">
                <a:solidFill>
                  <a:prstClr val="black"/>
                </a:solidFill>
                <a:latin typeface="HGP創英ﾌﾟﾚｾﾞﾝｽEB" panose="02020800000000000000" pitchFamily="18" charset="-128"/>
                <a:ea typeface="HGP創英ﾌﾟﾚｾﾞﾝｽEB" panose="02020800000000000000" pitchFamily="18" charset="-128"/>
              </a:rPr>
              <a:t>　オープンデータを核としたサービスイノベーション</a:t>
            </a:r>
            <a:endParaRPr lang="en-US" altLang="ja-JP" sz="18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lnSpc>
                <a:spcPts val="2000"/>
              </a:lnSpc>
            </a:pPr>
            <a:r>
              <a:rPr lang="ja-JP" altLang="en-US" sz="1800" dirty="0" smtClean="0">
                <a:solidFill>
                  <a:srgbClr val="0070C0"/>
                </a:solidFill>
                <a:latin typeface="ＭＳ Ｐゴシック"/>
              </a:rPr>
              <a:t>　　■</a:t>
            </a:r>
            <a:r>
              <a:rPr lang="ja-JP" altLang="en-US" sz="1800" dirty="0" smtClean="0">
                <a:solidFill>
                  <a:prstClr val="black"/>
                </a:solidFill>
                <a:latin typeface="ＭＳ Ｐゴシック"/>
              </a:rPr>
              <a:t>公共オープンデータ</a:t>
            </a:r>
            <a:r>
              <a:rPr lang="ja-JP" altLang="en-US" sz="1800" dirty="0">
                <a:solidFill>
                  <a:prstClr val="black"/>
                </a:solidFill>
                <a:latin typeface="ＭＳ Ｐゴシック"/>
              </a:rPr>
              <a:t>促進によるビジネス活性化</a:t>
            </a:r>
            <a:endParaRPr lang="en-US" altLang="ja-JP" sz="1800" dirty="0" smtClean="0">
              <a:solidFill>
                <a:prstClr val="black"/>
              </a:solidFill>
              <a:latin typeface="ＭＳ Ｐゴシック"/>
            </a:endParaRPr>
          </a:p>
          <a:p>
            <a:pPr marL="177800" indent="-177800">
              <a:lnSpc>
                <a:spcPts val="2000"/>
              </a:lnSpc>
            </a:pPr>
            <a:r>
              <a:rPr lang="ja-JP" altLang="en-US" sz="1800" dirty="0" smtClean="0">
                <a:solidFill>
                  <a:srgbClr val="0070C0"/>
                </a:solidFill>
                <a:latin typeface="ＭＳ Ｐゴシック"/>
              </a:rPr>
              <a:t>　　■</a:t>
            </a:r>
            <a:r>
              <a:rPr lang="ja-JP" altLang="en-US" sz="1800" dirty="0">
                <a:solidFill>
                  <a:prstClr val="black"/>
                </a:solidFill>
                <a:latin typeface="ＭＳ Ｐゴシック"/>
              </a:rPr>
              <a:t>民間における取組を加速するための体制強化</a:t>
            </a:r>
            <a:endParaRPr lang="en-US" altLang="ja-JP" sz="1800" dirty="0" smtClean="0">
              <a:solidFill>
                <a:prstClr val="black"/>
              </a:solidFill>
              <a:latin typeface="ＭＳ Ｐゴシック"/>
            </a:endParaRPr>
          </a:p>
          <a:p>
            <a:pPr marL="177800" indent="-177800">
              <a:lnSpc>
                <a:spcPts val="2000"/>
              </a:lnSpc>
            </a:pPr>
            <a:r>
              <a:rPr lang="ja-JP" altLang="en-US" sz="1800" dirty="0">
                <a:solidFill>
                  <a:prstClr val="black"/>
                </a:solidFill>
                <a:latin typeface="ＭＳ Ｐゴシック"/>
              </a:rPr>
              <a:t>　</a:t>
            </a:r>
            <a:r>
              <a:rPr lang="ja-JP" altLang="en-US" sz="1800" dirty="0" smtClean="0">
                <a:solidFill>
                  <a:prstClr val="black"/>
                </a:solidFill>
                <a:latin typeface="ＭＳ Ｐゴシック"/>
              </a:rPr>
              <a:t>　</a:t>
            </a:r>
            <a:r>
              <a:rPr lang="ja-JP" altLang="en-US" sz="1800" dirty="0" smtClean="0">
                <a:solidFill>
                  <a:srgbClr val="0070C0"/>
                </a:solidFill>
                <a:latin typeface="ＭＳ Ｐゴシック"/>
              </a:rPr>
              <a:t>■</a:t>
            </a:r>
            <a:r>
              <a:rPr lang="ja-JP" altLang="en-US" sz="1800" dirty="0">
                <a:solidFill>
                  <a:prstClr val="black"/>
                </a:solidFill>
                <a:latin typeface="ＭＳ Ｐゴシック"/>
              </a:rPr>
              <a:t>ビジネスモデル</a:t>
            </a:r>
            <a:r>
              <a:rPr lang="ja-JP" altLang="en-US" sz="1800" dirty="0" smtClean="0">
                <a:solidFill>
                  <a:prstClr val="black"/>
                </a:solidFill>
                <a:latin typeface="ＭＳ Ｐゴシック"/>
              </a:rPr>
              <a:t>検討</a:t>
            </a:r>
            <a:endParaRPr lang="en-US" altLang="ja-JP" sz="1800" dirty="0" smtClean="0">
              <a:solidFill>
                <a:prstClr val="black"/>
              </a:solidFill>
              <a:latin typeface="ＭＳ Ｐゴシック"/>
            </a:endParaRPr>
          </a:p>
          <a:p>
            <a:pPr marL="177800" indent="-177800">
              <a:lnSpc>
                <a:spcPts val="2000"/>
              </a:lnSpc>
            </a:pPr>
            <a:r>
              <a:rPr lang="ja-JP" altLang="en-US" sz="1800" dirty="0">
                <a:solidFill>
                  <a:prstClr val="black"/>
                </a:solidFill>
                <a:latin typeface="ＭＳ Ｐゴシック"/>
              </a:rPr>
              <a:t>　　</a:t>
            </a:r>
            <a:r>
              <a:rPr lang="ja-JP" altLang="en-US" sz="1800" dirty="0" smtClean="0">
                <a:solidFill>
                  <a:srgbClr val="0070C0"/>
                </a:solidFill>
                <a:latin typeface="ＭＳ Ｐゴシック"/>
              </a:rPr>
              <a:t>■</a:t>
            </a:r>
            <a:r>
              <a:rPr lang="ja-JP" altLang="en-US" sz="1800" dirty="0" smtClean="0">
                <a:solidFill>
                  <a:prstClr val="black"/>
                </a:solidFill>
                <a:latin typeface="ＭＳ Ｐゴシック"/>
              </a:rPr>
              <a:t>データサイエンティスト資格（再掲）</a:t>
            </a:r>
            <a:endParaRPr lang="en-US" altLang="ja-JP" sz="1800" dirty="0">
              <a:solidFill>
                <a:prstClr val="black"/>
              </a:solidFill>
              <a:latin typeface="ＭＳ Ｐゴシック"/>
            </a:endParaRPr>
          </a:p>
        </p:txBody>
      </p:sp>
      <p:sp>
        <p:nvSpPr>
          <p:cNvPr id="62" name="テキスト ボックス 61"/>
          <p:cNvSpPr txBox="1"/>
          <p:nvPr/>
        </p:nvSpPr>
        <p:spPr>
          <a:xfrm>
            <a:off x="156862" y="609276"/>
            <a:ext cx="9519667" cy="400110"/>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20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white"/>
                </a:solidFill>
                <a:latin typeface="HGP創英角ｺﾞｼｯｸUB" panose="020B0900000000000000" pitchFamily="50" charset="-128"/>
                <a:ea typeface="HGP創英角ｺﾞｼｯｸUB" panose="020B0900000000000000" pitchFamily="50" charset="-128"/>
              </a:rPr>
              <a:t>　　　　　　　　　　　　　　</a:t>
            </a:r>
            <a:r>
              <a:rPr lang="ja-JP" altLang="en-US" sz="2000" dirty="0">
                <a:solidFill>
                  <a:prstClr val="white"/>
                </a:solidFill>
                <a:latin typeface="HGP創英角ｺﾞｼｯｸUB" panose="020B0900000000000000" pitchFamily="50" charset="-128"/>
                <a:ea typeface="HGP創英角ｺﾞｼｯｸUB" panose="020B0900000000000000" pitchFamily="50" charset="-128"/>
              </a:rPr>
              <a:t>オープンデータ</a:t>
            </a:r>
          </a:p>
        </p:txBody>
      </p:sp>
      <p:sp>
        <p:nvSpPr>
          <p:cNvPr id="28" name="スライド番号プレースホルダー 5"/>
          <p:cNvSpPr txBox="1">
            <a:spLocks/>
          </p:cNvSpPr>
          <p:nvPr/>
        </p:nvSpPr>
        <p:spPr>
          <a:xfrm>
            <a:off x="9444906"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29</a:t>
            </a:fld>
            <a:endParaRPr lang="ja-JP" altLang="en-US" sz="1500" dirty="0">
              <a:solidFill>
                <a:srgbClr val="F79646"/>
              </a:solidFill>
              <a:latin typeface="Impact" pitchFamily="34" charset="0"/>
            </a:endParaRPr>
          </a:p>
        </p:txBody>
      </p:sp>
      <p:sp>
        <p:nvSpPr>
          <p:cNvPr id="25" name="角丸四角形 24"/>
          <p:cNvSpPr/>
          <p:nvPr/>
        </p:nvSpPr>
        <p:spPr>
          <a:xfrm>
            <a:off x="46594" y="79137"/>
            <a:ext cx="1620000" cy="288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rtlCol="0" anchor="ctr" anchorCtr="0"/>
          <a:lstStyle/>
          <a:p>
            <a:pPr algn="ctr"/>
            <a:r>
              <a:rPr lang="ja-JP" altLang="en-US" sz="1400" dirty="0">
                <a:solidFill>
                  <a:prstClr val="white"/>
                </a:solidFill>
                <a:latin typeface="HGP創英角ｺﾞｼｯｸUB" pitchFamily="50" charset="-128"/>
                <a:ea typeface="HGP創英角ｺﾞｼｯｸUB" pitchFamily="50" charset="-128"/>
                <a:cs typeface="メイリオ" pitchFamily="50" charset="-128"/>
              </a:rPr>
              <a:t>ＡＣＴＩＯＮ</a:t>
            </a:r>
          </a:p>
        </p:txBody>
      </p:sp>
      <p:sp>
        <p:nvSpPr>
          <p:cNvPr id="14" name="Rectangle 57"/>
          <p:cNvSpPr>
            <a:spLocks noChangeArrowheads="1"/>
          </p:cNvSpPr>
          <p:nvPr/>
        </p:nvSpPr>
        <p:spPr bwMode="auto">
          <a:xfrm>
            <a:off x="97387" y="2659611"/>
            <a:ext cx="4018798" cy="4171220"/>
          </a:xfrm>
          <a:prstGeom prst="rect">
            <a:avLst/>
          </a:prstGeom>
          <a:ln/>
        </p:spPr>
        <p:style>
          <a:lnRef idx="2">
            <a:schemeClr val="accent6"/>
          </a:lnRef>
          <a:fillRef idx="1">
            <a:schemeClr val="lt1"/>
          </a:fillRef>
          <a:effectRef idx="0">
            <a:schemeClr val="accent6"/>
          </a:effectRef>
          <a:fontRef idx="minor">
            <a:schemeClr val="dk1"/>
          </a:fontRef>
        </p:style>
        <p:txBody>
          <a:bodyPr lIns="144000" tIns="180000" rIns="72000" rtlCol="0" anchor="t" anchorCtr="0"/>
          <a:lstStyle/>
          <a:p>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　データがイノベーション創出の中核になる中</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、オープンデータの取組をパッケージで推進</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し、データを活用した新事業・新サービス創出を促進することが必要</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a:t>
            </a:r>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p:txBody>
      </p:sp>
      <p:sp>
        <p:nvSpPr>
          <p:cNvPr id="16" name="AutoShape 60"/>
          <p:cNvSpPr>
            <a:spLocks noChangeArrowheads="1"/>
          </p:cNvSpPr>
          <p:nvPr/>
        </p:nvSpPr>
        <p:spPr bwMode="auto">
          <a:xfrm>
            <a:off x="66074" y="2505739"/>
            <a:ext cx="969014" cy="324000"/>
          </a:xfrm>
          <a:prstGeom prst="roundRect">
            <a:avLst>
              <a:gd name="adj" fmla="val 50000"/>
            </a:avLst>
          </a:prstGeom>
          <a:ln>
            <a:headEnd/>
            <a:tailEnd/>
          </a:ln>
          <a:extLst/>
        </p:spPr>
        <p:style>
          <a:lnRef idx="0">
            <a:schemeClr val="accent6"/>
          </a:lnRef>
          <a:fillRef idx="3">
            <a:schemeClr val="accent6"/>
          </a:fillRef>
          <a:effectRef idx="3">
            <a:schemeClr val="accent6"/>
          </a:effectRef>
          <a:fontRef idx="minor">
            <a:schemeClr val="lt1"/>
          </a:fontRef>
        </p:style>
        <p:txBody>
          <a:bodyPr wrap="none" anchor="ctr"/>
          <a:lstStyle/>
          <a:p>
            <a:pPr algn="ctr"/>
            <a:r>
              <a:rPr lang="ja-JP" altLang="en-US" sz="1800" spc="300" dirty="0">
                <a:solidFill>
                  <a:schemeClr val="bg1"/>
                </a:solidFill>
                <a:latin typeface="HGP創英角ｺﾞｼｯｸUB" panose="020B0900000000000000" pitchFamily="50" charset="-128"/>
                <a:ea typeface="HGP創英角ｺﾞｼｯｸUB" panose="020B0900000000000000" pitchFamily="50" charset="-128"/>
              </a:rPr>
              <a:t>課題</a:t>
            </a:r>
          </a:p>
        </p:txBody>
      </p:sp>
      <p:sp>
        <p:nvSpPr>
          <p:cNvPr id="12" name="テキスト ボックス 11"/>
          <p:cNvSpPr txBox="1"/>
          <p:nvPr/>
        </p:nvSpPr>
        <p:spPr>
          <a:xfrm>
            <a:off x="4153763" y="2500978"/>
            <a:ext cx="1889449" cy="369332"/>
          </a:xfrm>
          <a:prstGeom prst="rect">
            <a:avLst/>
          </a:prstGeom>
          <a:noFill/>
        </p:spPr>
        <p:txBody>
          <a:bodyPr wrap="square" rtlCol="0">
            <a:spAutoFit/>
          </a:bodyPr>
          <a:lstStyle/>
          <a:p>
            <a:r>
              <a:rPr kumimoji="1" lang="en-US" altLang="ja-JP" sz="1800" b="1" dirty="0" smtClean="0">
                <a:latin typeface="+mn-ea"/>
                <a:ea typeface="+mn-ea"/>
              </a:rPr>
              <a:t>【</a:t>
            </a:r>
            <a:r>
              <a:rPr lang="ja-JP" altLang="en-US" sz="1800" b="1" dirty="0" smtClean="0">
                <a:latin typeface="+mn-ea"/>
                <a:ea typeface="+mn-ea"/>
              </a:rPr>
              <a:t>イメージ</a:t>
            </a:r>
            <a:r>
              <a:rPr lang="ja-JP" altLang="en-US" sz="1800" b="1" dirty="0">
                <a:latin typeface="+mn-ea"/>
                <a:ea typeface="+mn-ea"/>
              </a:rPr>
              <a:t>図</a:t>
            </a:r>
            <a:r>
              <a:rPr kumimoji="1" lang="en-US" altLang="ja-JP" sz="1800" b="1" dirty="0" smtClean="0">
                <a:latin typeface="+mn-ea"/>
                <a:ea typeface="+mn-ea"/>
              </a:rPr>
              <a:t>】</a:t>
            </a:r>
            <a:endParaRPr kumimoji="1" lang="ja-JP" altLang="en-US" sz="1800" b="1" dirty="0">
              <a:latin typeface="+mn-ea"/>
              <a:ea typeface="+mn-ea"/>
            </a:endParaRPr>
          </a:p>
        </p:txBody>
      </p:sp>
      <p:pic>
        <p:nvPicPr>
          <p:cNvPr id="5123"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918" r="7866"/>
          <a:stretch/>
        </p:blipFill>
        <p:spPr bwMode="auto">
          <a:xfrm>
            <a:off x="134108" y="3918636"/>
            <a:ext cx="3928754" cy="26844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605085" y="659809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第１回ＩＣＴ新事業創出推進会議</a:t>
            </a:r>
            <a:r>
              <a:rPr lang="ja-JP" altLang="en-US" sz="800" dirty="0">
                <a:solidFill>
                  <a:prstClr val="black"/>
                </a:solidFill>
                <a:latin typeface="ＭＳ Ｐゴシック"/>
              </a:rPr>
              <a:t>越塚</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(2013</a:t>
            </a:r>
            <a:r>
              <a:rPr lang="ja-JP" altLang="en-US" sz="800" dirty="0" smtClean="0">
                <a:solidFill>
                  <a:prstClr val="black"/>
                </a:solidFill>
                <a:latin typeface="ＭＳ Ｐゴシック"/>
              </a:rPr>
              <a:t>年</a:t>
            </a:r>
            <a:r>
              <a:rPr lang="en-US" altLang="ja-JP" sz="800" dirty="0">
                <a:solidFill>
                  <a:prstClr val="black"/>
                </a:solidFill>
                <a:latin typeface="ＭＳ Ｐゴシック"/>
              </a:rPr>
              <a:t>12</a:t>
            </a:r>
            <a:r>
              <a:rPr lang="ja-JP" altLang="en-US" sz="800" dirty="0" smtClean="0">
                <a:solidFill>
                  <a:prstClr val="black"/>
                </a:solidFill>
                <a:latin typeface="ＭＳ Ｐゴシック"/>
              </a:rPr>
              <a:t>月</a:t>
            </a:r>
            <a:r>
              <a:rPr lang="en-US" altLang="ja-JP" sz="800" dirty="0">
                <a:solidFill>
                  <a:prstClr val="black"/>
                </a:solidFill>
                <a:latin typeface="ＭＳ Ｐゴシック"/>
              </a:rPr>
              <a:t>25</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pic>
        <p:nvPicPr>
          <p:cNvPr id="1026"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27392" y="3225309"/>
            <a:ext cx="5625755" cy="294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9858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052" y="2327911"/>
            <a:ext cx="9906000" cy="1968565"/>
          </a:xfrm>
          <a:prstGeom prst="rect">
            <a:avLst/>
          </a:prstGeom>
          <a:noFill/>
        </p:spPr>
        <p:txBody>
          <a:bodyPr wrap="square" tIns="0" bIns="0" rtlCol="0" anchor="ctr" anchorCtr="0">
            <a:noAutofit/>
          </a:bodyPr>
          <a:lstStyle/>
          <a:p>
            <a:pPr algn="ctr">
              <a:lnSpc>
                <a:spcPct val="150000"/>
              </a:lnSpc>
            </a:pPr>
            <a:r>
              <a:rPr lang="ja-JP" altLang="en-US" sz="4400" b="1"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4400" b="1" dirty="0">
                <a:solidFill>
                  <a:prstClr val="black"/>
                </a:solidFill>
                <a:latin typeface="HGP創英角ｺﾞｼｯｸUB" panose="020B0900000000000000" pitchFamily="50" charset="-128"/>
                <a:ea typeface="HGP創英角ｺﾞｼｯｸUB" panose="020B0900000000000000" pitchFamily="50" charset="-128"/>
              </a:rPr>
              <a:t>創出に向けてどのよう</a:t>
            </a:r>
            <a:r>
              <a:rPr lang="ja-JP" altLang="en-US" sz="4400" b="1" dirty="0" smtClean="0">
                <a:solidFill>
                  <a:prstClr val="black"/>
                </a:solidFill>
                <a:latin typeface="HGP創英角ｺﾞｼｯｸUB" panose="020B0900000000000000" pitchFamily="50" charset="-128"/>
                <a:ea typeface="HGP創英角ｺﾞｼｯｸUB" panose="020B0900000000000000" pitchFamily="50" charset="-128"/>
              </a:rPr>
              <a:t>な</a:t>
            </a:r>
            <a:endParaRPr lang="en-US" altLang="ja-JP" sz="4400" b="1"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4400" b="1" dirty="0" smtClean="0">
                <a:solidFill>
                  <a:prstClr val="black"/>
                </a:solidFill>
                <a:latin typeface="HGP創英角ｺﾞｼｯｸUB" panose="020B0900000000000000" pitchFamily="50" charset="-128"/>
                <a:ea typeface="HGP創英角ｺﾞｼｯｸUB" panose="020B0900000000000000" pitchFamily="50" charset="-128"/>
              </a:rPr>
              <a:t>ＰＲＯＪＥＣＴ</a:t>
            </a:r>
            <a:r>
              <a:rPr lang="ja-JP" altLang="en-US" sz="4400" b="1" dirty="0">
                <a:solidFill>
                  <a:prstClr val="black"/>
                </a:solidFill>
                <a:latin typeface="HGP創英角ｺﾞｼｯｸUB" pitchFamily="50" charset="-128"/>
                <a:ea typeface="HGP創英角ｺﾞｼｯｸUB" pitchFamily="50" charset="-128"/>
              </a:rPr>
              <a:t>を推進すべきか？</a:t>
            </a:r>
          </a:p>
        </p:txBody>
      </p:sp>
    </p:spTree>
    <p:extLst>
      <p:ext uri="{BB962C8B-B14F-4D97-AF65-F5344CB8AC3E}">
        <p14:creationId xmlns:p14="http://schemas.microsoft.com/office/powerpoint/2010/main" val="22675369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46622" y="79137"/>
            <a:ext cx="1912115"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a:solidFill>
                  <a:prstClr val="white"/>
                </a:solidFill>
                <a:latin typeface="HGP創英角ｺﾞｼｯｸUB" pitchFamily="50" charset="-128"/>
                <a:ea typeface="HGP創英角ｺﾞｼｯｸUB" pitchFamily="50" charset="-128"/>
                <a:cs typeface="メイリオ" pitchFamily="50" charset="-128"/>
              </a:rPr>
              <a:t>ＰＲＯＪＥＣＴ</a:t>
            </a: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のイメージ</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106" name="正方形/長方形 105"/>
          <p:cNvSpPr/>
          <p:nvPr/>
        </p:nvSpPr>
        <p:spPr>
          <a:xfrm>
            <a:off x="933629"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200" dirty="0" smtClean="0">
                <a:solidFill>
                  <a:prstClr val="black"/>
                </a:solidFill>
                <a:latin typeface="HGP創英角ｺﾞｼｯｸUB" panose="020B0900000000000000" pitchFamily="50" charset="-128"/>
                <a:ea typeface="HGP創英角ｺﾞｼｯｸUB" panose="020B0900000000000000" pitchFamily="50" charset="-128"/>
              </a:rPr>
              <a:t>新事業創出に向けてどのようなＰＲＯＪＥＣＴを推進すべきか？</a:t>
            </a:r>
            <a:endParaRPr lang="ja-JP" altLang="en-US" sz="2200" dirty="0">
              <a:solidFill>
                <a:prstClr val="black"/>
              </a:solidFill>
              <a:latin typeface="HGP創英角ｺﾞｼｯｸUB" panose="020B0900000000000000" pitchFamily="50" charset="-128"/>
              <a:ea typeface="HGP創英角ｺﾞｼｯｸUB" panose="020B0900000000000000" pitchFamily="50" charset="-128"/>
            </a:endParaRPr>
          </a:p>
        </p:txBody>
      </p:sp>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31</a:t>
            </a:fld>
            <a:endParaRPr lang="ja-JP" altLang="en-US" sz="1500" dirty="0">
              <a:solidFill>
                <a:srgbClr val="F79646"/>
              </a:solidFill>
              <a:latin typeface="Impact" pitchFamily="34" charset="0"/>
            </a:endParaRPr>
          </a:p>
        </p:txBody>
      </p:sp>
      <p:sp>
        <p:nvSpPr>
          <p:cNvPr id="24" name="ドーナツ 23"/>
          <p:cNvSpPr>
            <a:spLocks noChangeAspect="1"/>
          </p:cNvSpPr>
          <p:nvPr/>
        </p:nvSpPr>
        <p:spPr>
          <a:xfrm>
            <a:off x="369770" y="1538589"/>
            <a:ext cx="9156659" cy="4314010"/>
          </a:xfrm>
          <a:prstGeom prst="donut">
            <a:avLst>
              <a:gd name="adj" fmla="val 950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endParaRPr lang="ja-JP" altLang="en-US">
              <a:solidFill>
                <a:prstClr val="black"/>
              </a:solidFill>
            </a:endParaRPr>
          </a:p>
        </p:txBody>
      </p:sp>
      <p:sp>
        <p:nvSpPr>
          <p:cNvPr id="30" name="正方形/長方形 29"/>
          <p:cNvSpPr/>
          <p:nvPr/>
        </p:nvSpPr>
        <p:spPr>
          <a:xfrm>
            <a:off x="46272" y="806264"/>
            <a:ext cx="9825065" cy="540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bIns="0" rtlCol="0" anchor="t" anchorCtr="0"/>
          <a:lstStyle/>
          <a:p>
            <a:pPr marL="180000" indent="-176213">
              <a:spcBef>
                <a:spcPts val="600"/>
              </a:spcBef>
            </a:pPr>
            <a:r>
              <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背景</a:t>
            </a:r>
            <a:r>
              <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rPr>
              <a:t>】2020</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年～社会・技術トレンド、震災から９年目の復興</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、オリンピック・パラリンピック</a:t>
            </a:r>
            <a:endPar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en-US" altLang="ja-JP" sz="14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方向性</a:t>
            </a:r>
            <a:r>
              <a:rPr lang="en-US" altLang="ja-JP" sz="14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「オープンデータ・ビッグデータ」、「</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新技術</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」と「ネットワーク・アプリケーション」の掛け合い</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による</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・新サービスの</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創出</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1" name="角丸四角形 30"/>
          <p:cNvSpPr/>
          <p:nvPr/>
        </p:nvSpPr>
        <p:spPr>
          <a:xfrm>
            <a:off x="2126683" y="575637"/>
            <a:ext cx="5610547" cy="252000"/>
          </a:xfrm>
          <a:prstGeom prst="roundRect">
            <a:avLst>
              <a:gd name="adj" fmla="val 0"/>
            </a:avLst>
          </a:prstGeom>
          <a:solidFill>
            <a:srgbClr val="9933FF"/>
          </a:solidFill>
          <a:ln w="31750">
            <a:solidFill>
              <a:srgbClr val="9933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800" dirty="0" smtClean="0">
                <a:solidFill>
                  <a:prstClr val="white"/>
                </a:solidFill>
                <a:latin typeface="HGP創英角ｺﾞｼｯｸUB" pitchFamily="50" charset="-128"/>
                <a:ea typeface="HGP創英角ｺﾞｼｯｸUB" pitchFamily="50" charset="-128"/>
                <a:cs typeface="メイリオ" pitchFamily="50" charset="-128"/>
              </a:rPr>
              <a:t>今後どのような新事業・新サービスが創出されていくか</a:t>
            </a:r>
            <a:endParaRPr lang="ja-JP" altLang="en-US" sz="18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32" name="円/楕円 31"/>
          <p:cNvSpPr>
            <a:spLocks noChangeAspect="1"/>
          </p:cNvSpPr>
          <p:nvPr/>
        </p:nvSpPr>
        <p:spPr>
          <a:xfrm>
            <a:off x="1725279" y="1861291"/>
            <a:ext cx="6444000" cy="3641196"/>
          </a:xfrm>
          <a:prstGeom prst="ellipse">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pic>
        <p:nvPicPr>
          <p:cNvPr id="33"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9716568" flipH="1">
            <a:off x="7014568" y="3155434"/>
            <a:ext cx="1299202" cy="18826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5559561">
            <a:off x="2377875" y="1263989"/>
            <a:ext cx="1031159" cy="15695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5906412" flipH="1">
            <a:off x="6132018" y="1153308"/>
            <a:ext cx="1154534" cy="21451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1473974">
            <a:off x="1391427" y="3024099"/>
            <a:ext cx="1347698" cy="1931542"/>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4104403" y="6250390"/>
            <a:ext cx="1739048" cy="600164"/>
          </a:xfrm>
          <a:prstGeom prst="rect">
            <a:avLst/>
          </a:prstGeom>
          <a:solidFill>
            <a:schemeClr val="bg1"/>
          </a:solidFill>
          <a:ln w="9525">
            <a:solidFill>
              <a:schemeClr val="tx1"/>
            </a:solidFill>
          </a:ln>
        </p:spPr>
        <p:txBody>
          <a:bodyPr wrap="square" bIns="0" rtlCol="0">
            <a:spAutoFit/>
          </a:bodyPr>
          <a:lstStyle/>
          <a:p>
            <a:r>
              <a:rPr lang="ja-JP" altLang="en-US" sz="1200" dirty="0">
                <a:solidFill>
                  <a:prstClr val="black"/>
                </a:solidFill>
                <a:latin typeface="AR P丸ゴシック体E" panose="020F0900000000000000" pitchFamily="50" charset="-128"/>
                <a:ea typeface="AR P丸ゴシック体E" panose="020F0900000000000000" pitchFamily="50" charset="-128"/>
              </a:rPr>
              <a:t>・</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Ｗｉ</a:t>
            </a:r>
            <a:r>
              <a:rPr lang="en-US" altLang="ja-JP" sz="120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Ｆｉエリア放送</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・メッシュ</a:t>
            </a:r>
            <a:r>
              <a:rPr lang="ja-JP" altLang="en-US" sz="1200" dirty="0">
                <a:solidFill>
                  <a:prstClr val="black"/>
                </a:solidFill>
                <a:latin typeface="AR P丸ゴシック体E" panose="020F0900000000000000" pitchFamily="50" charset="-128"/>
                <a:ea typeface="AR P丸ゴシック体E" panose="020F0900000000000000" pitchFamily="50" charset="-128"/>
              </a:rPr>
              <a:t>Ｗｉ</a:t>
            </a:r>
            <a:r>
              <a:rPr lang="en-US" altLang="ja-JP" sz="1200" dirty="0">
                <a:solidFill>
                  <a:prstClr val="black"/>
                </a:solidFill>
                <a:latin typeface="AR P丸ゴシック体E" panose="020F0900000000000000" pitchFamily="50" charset="-128"/>
                <a:ea typeface="AR P丸ゴシック体E" panose="020F0900000000000000" pitchFamily="50" charset="-128"/>
              </a:rPr>
              <a:t>-</a:t>
            </a:r>
            <a:r>
              <a:rPr lang="ja-JP" altLang="en-US" sz="1200" dirty="0">
                <a:solidFill>
                  <a:prstClr val="black"/>
                </a:solidFill>
                <a:latin typeface="AR P丸ゴシック体E" panose="020F0900000000000000" pitchFamily="50" charset="-128"/>
                <a:ea typeface="AR P丸ゴシック体E" panose="020F0900000000000000" pitchFamily="50" charset="-128"/>
              </a:rPr>
              <a:t>Ｆｉ</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・ワンストップ認証</a:t>
            </a:r>
            <a:r>
              <a:rPr lang="ja-JP" altLang="en-US" sz="1200" dirty="0">
                <a:solidFill>
                  <a:prstClr val="black"/>
                </a:solidFill>
                <a:latin typeface="AR P丸ゴシック体E" panose="020F0900000000000000" pitchFamily="50" charset="-128"/>
                <a:ea typeface="AR P丸ゴシック体E" panose="020F0900000000000000" pitchFamily="50" charset="-128"/>
              </a:rPr>
              <a:t>　等</a:t>
            </a:r>
            <a:endParaRPr lang="en-US" altLang="ja-JP" sz="1200" dirty="0">
              <a:solidFill>
                <a:prstClr val="black"/>
              </a:solidFill>
              <a:latin typeface="AR P丸ゴシック体E" panose="020F0900000000000000" pitchFamily="50" charset="-128"/>
              <a:ea typeface="AR P丸ゴシック体E" panose="020F0900000000000000" pitchFamily="50" charset="-128"/>
            </a:endParaRPr>
          </a:p>
        </p:txBody>
      </p:sp>
      <p:sp>
        <p:nvSpPr>
          <p:cNvPr id="40" name="角丸四角形 39"/>
          <p:cNvSpPr/>
          <p:nvPr/>
        </p:nvSpPr>
        <p:spPr>
          <a:xfrm>
            <a:off x="3891739" y="5389819"/>
            <a:ext cx="2124000" cy="900000"/>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Ｗｉ</a:t>
            </a:r>
            <a:r>
              <a:rPr lang="ja-JP" altLang="en-US" sz="1500" dirty="0">
                <a:solidFill>
                  <a:prstClr val="white"/>
                </a:solidFill>
                <a:latin typeface="HGP創英角ｺﾞｼｯｸUB" panose="020B0900000000000000" pitchFamily="50" charset="-128"/>
                <a:ea typeface="HGP創英角ｺﾞｼｯｸUB" panose="020B0900000000000000" pitchFamily="50" charset="-128"/>
              </a:rPr>
              <a:t>－</a:t>
            </a: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Ｆｉタウン</a:t>
            </a:r>
            <a:endParaRPr lang="en-US" altLang="ja-JP" sz="15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500" dirty="0">
                <a:solidFill>
                  <a:prstClr val="white"/>
                </a:solidFill>
                <a:latin typeface="HGP創英角ｺﾞｼｯｸUB" panose="020B0900000000000000" pitchFamily="50" charset="-128"/>
                <a:ea typeface="HGP創英角ｺﾞｼｯｸUB" panose="020B0900000000000000" pitchFamily="50" charset="-128"/>
              </a:rPr>
              <a:t>ＰＲＯＪＥＣＴ</a:t>
            </a:r>
          </a:p>
        </p:txBody>
      </p:sp>
      <p:sp>
        <p:nvSpPr>
          <p:cNvPr id="41" name="テキスト ボックス 40"/>
          <p:cNvSpPr txBox="1"/>
          <p:nvPr/>
        </p:nvSpPr>
        <p:spPr>
          <a:xfrm>
            <a:off x="37914" y="2484697"/>
            <a:ext cx="1972788" cy="830997"/>
          </a:xfrm>
          <a:prstGeom prst="rect">
            <a:avLst/>
          </a:prstGeom>
          <a:solidFill>
            <a:schemeClr val="bg1"/>
          </a:solidFill>
          <a:ln w="9525">
            <a:solidFill>
              <a:schemeClr val="tx1"/>
            </a:solidFill>
          </a:ln>
        </p:spPr>
        <p:txBody>
          <a:bodyPr wrap="square" rtlCol="0">
            <a:spAutoFit/>
          </a:bodyPr>
          <a:lstStyle/>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・スマートアグリ</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pPr marL="87313" indent="-87313"/>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・医療・健康・スポーツ</a:t>
            </a:r>
            <a:r>
              <a:rPr lang="en-US" altLang="ja-JP" sz="120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ウェアラブル</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・スマートハウス・工場　等</a:t>
            </a:r>
            <a:endParaRPr lang="en-US" altLang="ja-JP" sz="1200" dirty="0">
              <a:solidFill>
                <a:prstClr val="black"/>
              </a:solidFill>
              <a:latin typeface="AR P丸ゴシック体E" panose="020F0900000000000000" pitchFamily="50" charset="-128"/>
              <a:ea typeface="AR P丸ゴシック体E" panose="020F0900000000000000" pitchFamily="50" charset="-128"/>
            </a:endParaRPr>
          </a:p>
        </p:txBody>
      </p:sp>
      <p:sp>
        <p:nvSpPr>
          <p:cNvPr id="42" name="テキスト ボックス 41"/>
          <p:cNvSpPr txBox="1"/>
          <p:nvPr/>
        </p:nvSpPr>
        <p:spPr>
          <a:xfrm>
            <a:off x="139387" y="5717694"/>
            <a:ext cx="1882344" cy="646331"/>
          </a:xfrm>
          <a:prstGeom prst="rect">
            <a:avLst/>
          </a:prstGeom>
          <a:solidFill>
            <a:schemeClr val="bg1"/>
          </a:solidFill>
          <a:ln w="9525">
            <a:solidFill>
              <a:schemeClr val="tx1"/>
            </a:solidFill>
          </a:ln>
        </p:spPr>
        <p:txBody>
          <a:bodyPr wrap="square" rtlCol="0">
            <a:spAutoFit/>
          </a:bodyPr>
          <a:lstStyle/>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・パブリックビューイング</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・リアル＋バーチャル観戦</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200" dirty="0">
                <a:solidFill>
                  <a:prstClr val="black"/>
                </a:solidFill>
                <a:latin typeface="AR P丸ゴシック体E" panose="020F0900000000000000" pitchFamily="50" charset="-128"/>
                <a:ea typeface="AR P丸ゴシック体E" panose="020F0900000000000000" pitchFamily="50" charset="-128"/>
              </a:rPr>
              <a:t>産業</a:t>
            </a:r>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分野への応用　等</a:t>
            </a:r>
            <a:endParaRPr lang="en-US" altLang="ja-JP" sz="1200" dirty="0">
              <a:solidFill>
                <a:prstClr val="black"/>
              </a:solidFill>
              <a:latin typeface="AR P丸ゴシック体E" panose="020F0900000000000000" pitchFamily="50" charset="-128"/>
              <a:ea typeface="AR P丸ゴシック体E" panose="020F0900000000000000" pitchFamily="50" charset="-128"/>
            </a:endParaRPr>
          </a:p>
        </p:txBody>
      </p:sp>
      <p:sp>
        <p:nvSpPr>
          <p:cNvPr id="43" name="テキスト ボックス 42"/>
          <p:cNvSpPr txBox="1"/>
          <p:nvPr/>
        </p:nvSpPr>
        <p:spPr>
          <a:xfrm>
            <a:off x="7832617" y="2542043"/>
            <a:ext cx="2035373" cy="646331"/>
          </a:xfrm>
          <a:prstGeom prst="rect">
            <a:avLst/>
          </a:prstGeom>
          <a:solidFill>
            <a:schemeClr val="bg1"/>
          </a:solidFill>
          <a:ln w="9525">
            <a:solidFill>
              <a:schemeClr val="tx1"/>
            </a:solidFill>
          </a:ln>
        </p:spPr>
        <p:txBody>
          <a:bodyPr wrap="square" rtlCol="0">
            <a:spAutoFit/>
          </a:bodyPr>
          <a:lstStyle/>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・バリアフリー（多言語含む）</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・バーチャルオフィス</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a:p>
            <a:pPr marL="87313" indent="-87313"/>
            <a:r>
              <a:rPr lang="ja-JP" altLang="en-US" sz="1200" dirty="0" smtClean="0">
                <a:solidFill>
                  <a:prstClr val="black"/>
                </a:solidFill>
                <a:latin typeface="AR P丸ゴシック体E" panose="020F0900000000000000" pitchFamily="50" charset="-128"/>
                <a:ea typeface="AR P丸ゴシック体E" panose="020F0900000000000000" pitchFamily="50" charset="-128"/>
              </a:rPr>
              <a:t>・どこでも顔パス　等</a:t>
            </a:r>
            <a:endParaRPr lang="en-US" altLang="ja-JP" sz="1200" dirty="0" smtClean="0">
              <a:solidFill>
                <a:prstClr val="black"/>
              </a:solidFill>
              <a:latin typeface="AR P丸ゴシック体E" panose="020F0900000000000000" pitchFamily="50" charset="-128"/>
              <a:ea typeface="AR P丸ゴシック体E" panose="020F0900000000000000" pitchFamily="50" charset="-128"/>
            </a:endParaRPr>
          </a:p>
        </p:txBody>
      </p:sp>
      <p:sp>
        <p:nvSpPr>
          <p:cNvPr id="44" name="角丸四角形 43"/>
          <p:cNvSpPr/>
          <p:nvPr/>
        </p:nvSpPr>
        <p:spPr>
          <a:xfrm>
            <a:off x="8516" y="1619073"/>
            <a:ext cx="2124000" cy="900000"/>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コトづくり</a:t>
            </a:r>
            <a:endParaRPr lang="en-US" altLang="ja-JP" sz="1500" dirty="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ＰＲＯＪＥＣＴ</a:t>
            </a:r>
            <a:endParaRPr lang="ja-JP" altLang="en-US" sz="15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45" name="角丸四角形 44"/>
          <p:cNvSpPr/>
          <p:nvPr/>
        </p:nvSpPr>
        <p:spPr>
          <a:xfrm>
            <a:off x="63904" y="4823913"/>
            <a:ext cx="2124000" cy="900000"/>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超臨場感映像</a:t>
            </a:r>
            <a:endParaRPr lang="en-US" altLang="ja-JP" sz="15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500" dirty="0">
                <a:solidFill>
                  <a:prstClr val="white"/>
                </a:solidFill>
                <a:latin typeface="HGP創英角ｺﾞｼｯｸUB" panose="020B0900000000000000" pitchFamily="50" charset="-128"/>
                <a:ea typeface="HGP創英角ｺﾞｼｯｸUB" panose="020B0900000000000000" pitchFamily="50" charset="-128"/>
              </a:rPr>
              <a:t>ＰＲＯＪＥＣＴ</a:t>
            </a:r>
          </a:p>
        </p:txBody>
      </p:sp>
      <p:sp>
        <p:nvSpPr>
          <p:cNvPr id="46" name="角丸四角形 45"/>
          <p:cNvSpPr/>
          <p:nvPr/>
        </p:nvSpPr>
        <p:spPr>
          <a:xfrm>
            <a:off x="7789072" y="1677535"/>
            <a:ext cx="2124000" cy="900000"/>
          </a:xfrm>
          <a:prstGeom prst="roundRect">
            <a:avLst>
              <a:gd name="adj" fmla="val 4883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ナチュラル・ユーザー・インターフェイス</a:t>
            </a:r>
            <a:endParaRPr lang="en-US" altLang="ja-JP" sz="15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ＰＲＯＪＥＣＴ</a:t>
            </a:r>
            <a:endParaRPr lang="ja-JP" altLang="en-US" sz="15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47" name="テキスト ボックス 46"/>
          <p:cNvSpPr txBox="1"/>
          <p:nvPr/>
        </p:nvSpPr>
        <p:spPr>
          <a:xfrm>
            <a:off x="7547071" y="5701599"/>
            <a:ext cx="2096489" cy="713460"/>
          </a:xfrm>
          <a:prstGeom prst="rect">
            <a:avLst/>
          </a:prstGeom>
          <a:solidFill>
            <a:schemeClr val="bg1"/>
          </a:solidFill>
          <a:ln w="9525">
            <a:solidFill>
              <a:schemeClr val="tx1"/>
            </a:solidFill>
          </a:ln>
        </p:spPr>
        <p:txBody>
          <a:bodyPr wrap="square" lIns="36000" tIns="36000" rIns="0" bIns="0" rtlCol="0">
            <a:spAutoFit/>
          </a:bodyPr>
          <a:lstStyle/>
          <a:p>
            <a:r>
              <a:rPr lang="ja-JP" altLang="en-US" sz="1100" spc="-100" dirty="0" smtClean="0">
                <a:solidFill>
                  <a:prstClr val="black"/>
                </a:solidFill>
                <a:latin typeface="AR P丸ゴシック体E" panose="020F0900000000000000" pitchFamily="50" charset="-128"/>
                <a:ea typeface="AR P丸ゴシック体E" panose="020F0900000000000000" pitchFamily="50" charset="-128"/>
              </a:rPr>
              <a:t>・交通・観光ナビ</a:t>
            </a:r>
            <a:endParaRPr lang="en-US" altLang="ja-JP" sz="1100" spc="-1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100" spc="-100" dirty="0" smtClean="0">
                <a:solidFill>
                  <a:prstClr val="black"/>
                </a:solidFill>
                <a:latin typeface="AR P丸ゴシック体E" panose="020F0900000000000000" pitchFamily="50" charset="-128"/>
                <a:ea typeface="AR P丸ゴシック体E" panose="020F0900000000000000" pitchFamily="50" charset="-128"/>
              </a:rPr>
              <a:t>・オリンピック・パラリンピックデータ</a:t>
            </a:r>
            <a:endParaRPr lang="en-US" altLang="ja-JP" sz="1100" spc="-1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100" spc="-100" dirty="0">
                <a:solidFill>
                  <a:prstClr val="black"/>
                </a:solidFill>
                <a:latin typeface="AR P丸ゴシック体E" panose="020F0900000000000000" pitchFamily="50" charset="-128"/>
                <a:ea typeface="AR P丸ゴシック体E" panose="020F0900000000000000" pitchFamily="50" charset="-128"/>
              </a:rPr>
              <a:t>・位置情報を活用した誘導・情報</a:t>
            </a:r>
            <a:r>
              <a:rPr lang="ja-JP" altLang="en-US" sz="1100" spc="-100" dirty="0" smtClean="0">
                <a:solidFill>
                  <a:prstClr val="black"/>
                </a:solidFill>
                <a:latin typeface="AR P丸ゴシック体E" panose="020F0900000000000000" pitchFamily="50" charset="-128"/>
                <a:ea typeface="AR P丸ゴシック体E" panose="020F0900000000000000" pitchFamily="50" charset="-128"/>
              </a:rPr>
              <a:t>配信</a:t>
            </a:r>
            <a:endParaRPr lang="en-US" altLang="ja-JP" sz="1100" spc="-1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100" spc="-100" dirty="0">
                <a:solidFill>
                  <a:prstClr val="black"/>
                </a:solidFill>
                <a:latin typeface="AR P丸ゴシック体E" panose="020F0900000000000000" pitchFamily="50" charset="-128"/>
                <a:ea typeface="AR P丸ゴシック体E" panose="020F0900000000000000" pitchFamily="50" charset="-128"/>
              </a:rPr>
              <a:t>　</a:t>
            </a:r>
            <a:r>
              <a:rPr lang="ja-JP" altLang="en-US" sz="1100" spc="-100" dirty="0" smtClean="0">
                <a:solidFill>
                  <a:prstClr val="black"/>
                </a:solidFill>
                <a:latin typeface="AR P丸ゴシック体E" panose="020F0900000000000000" pitchFamily="50" charset="-128"/>
                <a:ea typeface="AR P丸ゴシック体E" panose="020F0900000000000000" pitchFamily="50" charset="-128"/>
              </a:rPr>
              <a:t>　　　　　　　　　　　　　　等</a:t>
            </a:r>
            <a:endParaRPr lang="en-US" altLang="ja-JP" sz="1100" spc="-100" dirty="0">
              <a:solidFill>
                <a:prstClr val="black"/>
              </a:solidFill>
              <a:latin typeface="AR P丸ゴシック体E" panose="020F0900000000000000" pitchFamily="50" charset="-128"/>
              <a:ea typeface="AR P丸ゴシック体E" panose="020F0900000000000000" pitchFamily="50" charset="-128"/>
            </a:endParaRPr>
          </a:p>
        </p:txBody>
      </p:sp>
      <p:sp>
        <p:nvSpPr>
          <p:cNvPr id="48" name="角丸四角形 47"/>
          <p:cNvSpPr/>
          <p:nvPr/>
        </p:nvSpPr>
        <p:spPr>
          <a:xfrm>
            <a:off x="7482397" y="4806391"/>
            <a:ext cx="2196000" cy="900000"/>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オープンデータ・</a:t>
            </a:r>
            <a:endParaRPr lang="en-US" altLang="ja-JP" sz="15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500" dirty="0">
                <a:solidFill>
                  <a:prstClr val="white"/>
                </a:solidFill>
                <a:latin typeface="HGP創英角ｺﾞｼｯｸUB" panose="020B0900000000000000" pitchFamily="50" charset="-128"/>
                <a:ea typeface="HGP創英角ｺﾞｼｯｸUB" panose="020B0900000000000000" pitchFamily="50" charset="-128"/>
              </a:rPr>
              <a:t>ｵﾘﾝﾋﾟｯｸ・ﾊﾟﾗﾘﾝﾋﾟｯｸ</a:t>
            </a:r>
            <a:endParaRPr lang="en-US" altLang="ja-JP" sz="15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500" dirty="0">
                <a:solidFill>
                  <a:prstClr val="white"/>
                </a:solidFill>
                <a:latin typeface="HGP創英角ｺﾞｼｯｸUB" panose="020B0900000000000000" pitchFamily="50" charset="-128"/>
                <a:ea typeface="HGP創英角ｺﾞｼｯｸUB" panose="020B0900000000000000" pitchFamily="50" charset="-128"/>
              </a:rPr>
              <a:t>ＰＲＯＪＥＣＴ</a:t>
            </a:r>
          </a:p>
        </p:txBody>
      </p:sp>
      <p:pic>
        <p:nvPicPr>
          <p:cNvPr id="37"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3353843" flipH="1">
            <a:off x="4437412" y="4019395"/>
            <a:ext cx="1016784" cy="1473385"/>
          </a:xfrm>
          <a:prstGeom prst="rect">
            <a:avLst/>
          </a:prstGeom>
          <a:noFill/>
          <a:extLst>
            <a:ext uri="{909E8E84-426E-40DD-AFC4-6F175D3DCCD1}">
              <a14:hiddenFill xmlns:a14="http://schemas.microsoft.com/office/drawing/2010/main">
                <a:solidFill>
                  <a:srgbClr val="FFFFFF"/>
                </a:solidFill>
              </a14:hiddenFill>
            </a:ext>
          </a:extLst>
        </p:spPr>
      </p:pic>
      <p:sp>
        <p:nvSpPr>
          <p:cNvPr id="27" name="角丸四角形 26"/>
          <p:cNvSpPr/>
          <p:nvPr/>
        </p:nvSpPr>
        <p:spPr>
          <a:xfrm>
            <a:off x="2132516" y="2028351"/>
            <a:ext cx="5531028" cy="2952000"/>
          </a:xfrm>
          <a:prstGeom prst="roundRect">
            <a:avLst>
              <a:gd name="adj" fmla="val 10219"/>
            </a:avLst>
          </a:prstGeom>
          <a:solidFill>
            <a:schemeClr val="bg1"/>
          </a:solidFill>
          <a:ln>
            <a:solidFill>
              <a:schemeClr val="accent1"/>
            </a:solidFill>
          </a:ln>
        </p:spPr>
        <p:style>
          <a:lnRef idx="1">
            <a:schemeClr val="accent3"/>
          </a:lnRef>
          <a:fillRef idx="2">
            <a:schemeClr val="accent3"/>
          </a:fillRef>
          <a:effectRef idx="1">
            <a:schemeClr val="accent3"/>
          </a:effectRef>
          <a:fontRef idx="minor">
            <a:schemeClr val="dk1"/>
          </a:fontRef>
        </p:style>
        <p:txBody>
          <a:bodyPr lIns="0" tIns="108000" rIns="0" rtlCol="0" anchor="t" anchorCtr="0"/>
          <a:lstStyle/>
          <a:p>
            <a:pPr marL="285750" indent="-285750">
              <a:buClr>
                <a:schemeClr val="tx2"/>
              </a:buClr>
              <a:buFont typeface="Wingdings" panose="05000000000000000000" pitchFamily="2" charset="2"/>
              <a:buChar char="n"/>
            </a:pP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５つのＡＣＴＩＯＮと連動</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させながら、五輪</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の場を活用</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して、我が国</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の最先端ＩＣＴ技術やサービスを</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ショーケース化して</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世界に</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アピール</a:t>
            </a:r>
            <a:endPar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pPr marL="285750" indent="-285750">
              <a:buClr>
                <a:schemeClr val="tx2"/>
              </a:buClr>
              <a:buFont typeface="Wingdings" panose="05000000000000000000" pitchFamily="2" charset="2"/>
              <a:buChar char="n"/>
            </a:pP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ＰＲＯＪＥＣＴの実施により得られた成果（技術、ノウハウ、人材など）を客観的に評価</a:t>
            </a:r>
            <a:endParaRPr lang="en-US" altLang="ja-JP" sz="20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a:p>
            <a:pPr marL="285750" indent="-285750">
              <a:buClr>
                <a:schemeClr val="tx2"/>
              </a:buClr>
              <a:buFont typeface="Wingdings" panose="05000000000000000000" pitchFamily="2" charset="2"/>
              <a:buChar char="n"/>
            </a:pP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２０２０年以降は、ＰＲＯＪＥＣＴの成果として得られたレガシーを</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rPr>
              <a:t>地方、海外に展開</a:t>
            </a:r>
            <a:endParaRPr lang="en-US" altLang="ja-JP" sz="2000" dirty="0">
              <a:solidFill>
                <a:prstClr val="black"/>
              </a:solidFill>
              <a:latin typeface="HGP創英角ｺﾞｼｯｸUB" panose="020B0900000000000000" pitchFamily="50" charset="-128"/>
              <a:ea typeface="HGP創英角ｺﾞｼｯｸUB" panose="020B0900000000000000" pitchFamily="50" charset="-128"/>
              <a:cs typeface="メイリオ" pitchFamily="50" charset="-128"/>
            </a:endParaRPr>
          </a:p>
        </p:txBody>
      </p:sp>
      <p:sp>
        <p:nvSpPr>
          <p:cNvPr id="28" name="角丸四角形 27"/>
          <p:cNvSpPr/>
          <p:nvPr/>
        </p:nvSpPr>
        <p:spPr>
          <a:xfrm>
            <a:off x="2150963" y="1910426"/>
            <a:ext cx="3528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lIns="0" tIns="0" rIns="0" bIns="0" rtlCol="0" anchor="ctr" anchorCtr="0"/>
          <a:lstStyle/>
          <a:p>
            <a:r>
              <a:rPr lang="ja-JP" altLang="en-US" sz="2000" dirty="0" smtClean="0">
                <a:solidFill>
                  <a:prstClr val="white"/>
                </a:solidFill>
                <a:latin typeface="HGP創英角ｺﾞｼｯｸUB" pitchFamily="50" charset="-128"/>
                <a:ea typeface="HGP創英角ｺﾞｼｯｸUB" pitchFamily="50" charset="-128"/>
                <a:cs typeface="メイリオ" pitchFamily="50" charset="-128"/>
              </a:rPr>
              <a:t>　２０２０年を見据えたＩＣＴ戦略</a:t>
            </a:r>
            <a:endParaRPr lang="ja-JP" altLang="en-US" sz="1800" dirty="0">
              <a:solidFill>
                <a:prstClr val="white"/>
              </a:solidFill>
              <a:latin typeface="HGP創英角ｺﾞｼｯｸUB" pitchFamily="50" charset="-128"/>
              <a:ea typeface="HGP創英角ｺﾞｼｯｸUB" pitchFamily="50" charset="-128"/>
              <a:cs typeface="メイリオ" pitchFamily="50" charset="-128"/>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8019" y="4311574"/>
            <a:ext cx="5708363" cy="623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241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6622" y="79137"/>
            <a:ext cx="162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ＰＲＯＪＥＣＴ</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3" name="正方形/長方形 2"/>
          <p:cNvSpPr/>
          <p:nvPr/>
        </p:nvSpPr>
        <p:spPr>
          <a:xfrm>
            <a:off x="260529"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ＰＲＯＪＥＣＴ①　コトづくりＰＲＯＪＥＣＴ</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cxnSp>
        <p:nvCxnSpPr>
          <p:cNvPr id="4" name="直線コネクタ 3"/>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32</a:t>
            </a:fld>
            <a:endParaRPr lang="ja-JP" altLang="en-US" sz="1500" dirty="0">
              <a:solidFill>
                <a:srgbClr val="F79646"/>
              </a:solidFill>
              <a:latin typeface="Impact" pitchFamily="34" charset="0"/>
            </a:endParaRPr>
          </a:p>
        </p:txBody>
      </p:sp>
      <p:sp>
        <p:nvSpPr>
          <p:cNvPr id="8" name="角丸四角形 7"/>
          <p:cNvSpPr/>
          <p:nvPr/>
        </p:nvSpPr>
        <p:spPr>
          <a:xfrm>
            <a:off x="116992" y="770350"/>
            <a:ext cx="4693622" cy="41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9" name="正方形/長方形 8"/>
          <p:cNvSpPr/>
          <p:nvPr/>
        </p:nvSpPr>
        <p:spPr>
          <a:xfrm>
            <a:off x="212621" y="1477177"/>
            <a:ext cx="4473677" cy="3272623"/>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50400" rIns="36000" rtlCol="0" anchor="t" anchorCtr="0"/>
          <a:lstStyle/>
          <a:p>
            <a:pPr marL="180000" indent="-180000" defTabSz="1298334" fontAlgn="base">
              <a:spcBef>
                <a:spcPts val="1200"/>
              </a:spcBef>
            </a:pP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＜スマートアグリ＞</a:t>
            </a:r>
            <a:endParaRPr lang="en-US" altLang="ja-JP" sz="1500" dirty="0" smtClean="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　ビッグデータを分析することで、高い生産技術を有する熟練農家の知恵を共有・</a:t>
            </a: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活用するとともに、データ連携により、生産から流通、消費までの一貫したバリューチェーンを構築することにより、農業</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の生産性向上や高付加価値化を実現</a:t>
            </a:r>
            <a:endParaRPr lang="en-US" altLang="ja-JP" sz="1500" dirty="0" smtClean="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spcBef>
                <a:spcPts val="600"/>
              </a:spcBef>
            </a:pP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ウェアラブル</a:t>
            </a:r>
            <a:r>
              <a:rPr lang="en-US" altLang="ja-JP" sz="15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多彩な分野＞</a:t>
            </a:r>
            <a:endParaRPr lang="en-US" altLang="ja-JP" sz="15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　ウェアラブル機器の活用により、製造や保守などの現場や医療健康、スポーツなど多彩な分野での</a:t>
            </a: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展開</a:t>
            </a:r>
            <a:endParaRPr lang="en-US" altLang="ja-JP" sz="1500" dirty="0" smtClean="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spcBef>
                <a:spcPts val="600"/>
              </a:spcBef>
            </a:pP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＜スマート工場＞</a:t>
            </a:r>
            <a:endParaRPr lang="en-US" altLang="ja-JP" sz="15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Ｍ２Ｍ</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ビッグデータ（</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製造状況や気象・天候情報など</a:t>
            </a: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）や３Ｄプリンタの活用に</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より</a:t>
            </a: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、生産、流通、消費の全ての過程における効率化</a:t>
            </a:r>
            <a:r>
              <a:rPr lang="ja-JP" altLang="en-US" sz="15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500" dirty="0" smtClean="0">
                <a:solidFill>
                  <a:prstClr val="black"/>
                </a:solidFill>
                <a:latin typeface="HGP創英角ｺﾞｼｯｸUB" panose="020B0900000000000000" pitchFamily="50" charset="-128"/>
                <a:ea typeface="HGP創英角ｺﾞｼｯｸUB" panose="020B0900000000000000" pitchFamily="50" charset="-128"/>
              </a:rPr>
              <a:t>高度化を推進</a:t>
            </a:r>
            <a:endParaRPr lang="en-US" altLang="ja-JP" sz="15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121185" y="581653"/>
            <a:ext cx="671979" cy="384721"/>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dirty="0" smtClean="0">
                <a:solidFill>
                  <a:schemeClr val="bg1"/>
                </a:solidFill>
                <a:latin typeface="HGP創英角ｺﾞｼｯｸUB" panose="020B0900000000000000" pitchFamily="50" charset="-128"/>
                <a:ea typeface="HGP創英角ｺﾞｼｯｸUB" panose="020B0900000000000000" pitchFamily="50" charset="-128"/>
              </a:rPr>
              <a:t>概要</a:t>
            </a:r>
            <a:endParaRPr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1" name="テキスト ボックス 120"/>
          <p:cNvSpPr txBox="1"/>
          <p:nvPr/>
        </p:nvSpPr>
        <p:spPr>
          <a:xfrm>
            <a:off x="212504" y="1062646"/>
            <a:ext cx="4473795" cy="338554"/>
          </a:xfrm>
          <a:prstGeom prst="rect">
            <a:avLst/>
          </a:prstGeom>
          <a:solidFill>
            <a:schemeClr val="tx2">
              <a:lumMod val="60000"/>
              <a:lumOff val="40000"/>
            </a:schemeClr>
          </a:solidFill>
        </p:spPr>
        <p:txBody>
          <a:bodyPr wrap="square" rtlCol="0">
            <a:spAutoFit/>
          </a:bodyPr>
          <a:lstStyle/>
          <a:p>
            <a:r>
              <a:rPr lang="en-US" altLang="ja-JP" sz="1600" b="1" dirty="0" smtClean="0">
                <a:solidFill>
                  <a:prstClr val="white"/>
                </a:solidFill>
                <a:latin typeface="ＭＳ Ｐゴシック"/>
              </a:rPr>
              <a:t>【</a:t>
            </a:r>
            <a:r>
              <a:rPr lang="ja-JP" altLang="en-US" sz="1600" b="1" dirty="0" smtClean="0">
                <a:solidFill>
                  <a:prstClr val="white"/>
                </a:solidFill>
                <a:latin typeface="ＭＳ Ｐゴシック"/>
              </a:rPr>
              <a:t>目標</a:t>
            </a:r>
            <a:r>
              <a:rPr lang="en-US" altLang="ja-JP" sz="1600" b="1" dirty="0" smtClean="0">
                <a:solidFill>
                  <a:prstClr val="white"/>
                </a:solidFill>
                <a:latin typeface="ＭＳ Ｐゴシック"/>
              </a:rPr>
              <a:t>】</a:t>
            </a:r>
            <a:r>
              <a:rPr lang="ja-JP" altLang="en-US" sz="1600" b="1" dirty="0" smtClean="0">
                <a:solidFill>
                  <a:prstClr val="white"/>
                </a:solidFill>
                <a:latin typeface="ＭＳ Ｐゴシック"/>
              </a:rPr>
              <a:t>利用者視点に立ち、高い付加価値を創出</a:t>
            </a:r>
            <a:endParaRPr lang="ja-JP" altLang="en-US" sz="1600" b="1" dirty="0">
              <a:solidFill>
                <a:prstClr val="white"/>
              </a:solidFill>
              <a:latin typeface="ＭＳ Ｐゴシック"/>
            </a:endParaRPr>
          </a:p>
        </p:txBody>
      </p:sp>
      <p:sp>
        <p:nvSpPr>
          <p:cNvPr id="128" name="角丸四角形 127"/>
          <p:cNvSpPr/>
          <p:nvPr/>
        </p:nvSpPr>
        <p:spPr>
          <a:xfrm>
            <a:off x="5036516" y="770349"/>
            <a:ext cx="4717140" cy="59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31" name="テキスト ボックス 130"/>
          <p:cNvSpPr txBox="1"/>
          <p:nvPr/>
        </p:nvSpPr>
        <p:spPr>
          <a:xfrm>
            <a:off x="8280280" y="3415713"/>
            <a:ext cx="1311640" cy="250258"/>
          </a:xfrm>
          <a:prstGeom prst="rect">
            <a:avLst/>
          </a:prstGeom>
          <a:noFill/>
        </p:spPr>
        <p:txBody>
          <a:bodyPr wrap="none" lIns="95440" tIns="47719" rIns="95440" bIns="47719" rtlCol="0">
            <a:spAutoFit/>
          </a:bodyPr>
          <a:lstStyle/>
          <a:p>
            <a:pPr eaLnBrk="0" fontAlgn="base" hangingPunct="0">
              <a:spcBef>
                <a:spcPct val="0"/>
              </a:spcBef>
              <a:spcAft>
                <a:spcPct val="0"/>
              </a:spcAft>
            </a:pPr>
            <a:r>
              <a:rPr kumimoji="0" lang="ja-JP" altLang="en-US" sz="1000" dirty="0">
                <a:solidFill>
                  <a:srgbClr val="000000"/>
                </a:solidFill>
                <a:latin typeface="Palatino Linotype" pitchFamily="18" charset="0"/>
                <a:ea typeface="HG丸ｺﾞｼｯｸM-PRO" pitchFamily="50" charset="-128"/>
                <a:cs typeface="Tahoma" pitchFamily="34" charset="0"/>
              </a:rPr>
              <a:t>出典： </a:t>
            </a:r>
            <a:r>
              <a:rPr kumimoji="0" lang="en-US" altLang="ja-JP" sz="1000" dirty="0">
                <a:solidFill>
                  <a:srgbClr val="000000"/>
                </a:solidFill>
                <a:latin typeface="Palatino Linotype" pitchFamily="18" charset="0"/>
                <a:ea typeface="HG丸ｺﾞｼｯｸM-PRO" pitchFamily="50" charset="-128"/>
                <a:cs typeface="Tahoma" pitchFamily="34" charset="0"/>
              </a:rPr>
              <a:t>Rock Health</a:t>
            </a:r>
            <a:endParaRPr lang="ja-JP" altLang="en-US" sz="1000" dirty="0">
              <a:solidFill>
                <a:srgbClr val="000000"/>
              </a:solidFill>
              <a:latin typeface="Palatino Linotype" pitchFamily="18" charset="0"/>
              <a:ea typeface="HG丸ｺﾞｼｯｸM-PRO" pitchFamily="50" charset="-128"/>
              <a:cs typeface="Tahoma" pitchFamily="34" charset="0"/>
            </a:endParaRPr>
          </a:p>
        </p:txBody>
      </p:sp>
      <p:sp>
        <p:nvSpPr>
          <p:cNvPr id="132" name="正方形/長方形 131"/>
          <p:cNvSpPr/>
          <p:nvPr/>
        </p:nvSpPr>
        <p:spPr>
          <a:xfrm>
            <a:off x="6141094" y="3733223"/>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第１回ＩＣＴ新事業創出推進会議森川構成員配布資料 </a:t>
            </a:r>
            <a:r>
              <a:rPr lang="en-US" altLang="ja-JP" sz="800" dirty="0" smtClean="0">
                <a:solidFill>
                  <a:prstClr val="black"/>
                </a:solidFill>
                <a:latin typeface="ＭＳ Ｐゴシック"/>
              </a:rPr>
              <a:t>(2013</a:t>
            </a:r>
            <a:r>
              <a:rPr lang="ja-JP" altLang="en-US" sz="800" dirty="0" smtClean="0">
                <a:solidFill>
                  <a:prstClr val="black"/>
                </a:solidFill>
                <a:latin typeface="ＭＳ Ｐゴシック"/>
              </a:rPr>
              <a:t>年</a:t>
            </a:r>
            <a:r>
              <a:rPr lang="en-US" altLang="ja-JP" sz="800" dirty="0">
                <a:solidFill>
                  <a:prstClr val="black"/>
                </a:solidFill>
                <a:latin typeface="ＭＳ Ｐゴシック"/>
              </a:rPr>
              <a:t>12</a:t>
            </a:r>
            <a:r>
              <a:rPr lang="ja-JP" altLang="en-US" sz="800" dirty="0" smtClean="0">
                <a:solidFill>
                  <a:prstClr val="black"/>
                </a:solidFill>
                <a:latin typeface="ＭＳ Ｐゴシック"/>
              </a:rPr>
              <a:t>月</a:t>
            </a:r>
            <a:r>
              <a:rPr lang="en-US" altLang="ja-JP" sz="800" dirty="0">
                <a:solidFill>
                  <a:prstClr val="black"/>
                </a:solidFill>
                <a:latin typeface="ＭＳ Ｐゴシック"/>
              </a:rPr>
              <a:t>25</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134" name="角丸四角形 133"/>
          <p:cNvSpPr/>
          <p:nvPr/>
        </p:nvSpPr>
        <p:spPr>
          <a:xfrm>
            <a:off x="5177567" y="3967745"/>
            <a:ext cx="2628000"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a:solidFill>
                  <a:schemeClr val="tx1"/>
                </a:solidFill>
                <a:latin typeface="HGP創英角ｺﾞｼｯｸUB" panose="020B0900000000000000" pitchFamily="50" charset="-128"/>
                <a:ea typeface="HGP創英角ｺﾞｼｯｸUB" panose="020B0900000000000000" pitchFamily="50" charset="-128"/>
              </a:rPr>
              <a:t>遠隔監視・遠隔制御・最適化制御</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grpSp>
        <p:nvGrpSpPr>
          <p:cNvPr id="6" name="グループ化 5"/>
          <p:cNvGrpSpPr/>
          <p:nvPr/>
        </p:nvGrpSpPr>
        <p:grpSpPr>
          <a:xfrm>
            <a:off x="5372978" y="4342179"/>
            <a:ext cx="4015110" cy="2165779"/>
            <a:chOff x="5309478" y="4265979"/>
            <a:chExt cx="4015110" cy="2165779"/>
          </a:xfrm>
        </p:grpSpPr>
        <p:sp>
          <p:nvSpPr>
            <p:cNvPr id="135" name="正方形/長方形 134"/>
            <p:cNvSpPr/>
            <p:nvPr/>
          </p:nvSpPr>
          <p:spPr>
            <a:xfrm>
              <a:off x="5315046" y="4265979"/>
              <a:ext cx="4009542" cy="2165779"/>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pic>
          <p:nvPicPr>
            <p:cNvPr id="13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9478" y="4281947"/>
              <a:ext cx="4013725" cy="212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7" name="正方形/長方形 136"/>
          <p:cNvSpPr/>
          <p:nvPr/>
        </p:nvSpPr>
        <p:spPr>
          <a:xfrm>
            <a:off x="6217156" y="647279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第２回ＩＣＴ新事業創出推進会議岡田構成員配布資料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pic>
        <p:nvPicPr>
          <p:cNvPr id="7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370" y="1381106"/>
            <a:ext cx="4355385" cy="241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角丸四角形 79"/>
          <p:cNvSpPr/>
          <p:nvPr/>
        </p:nvSpPr>
        <p:spPr>
          <a:xfrm>
            <a:off x="5192807" y="1064525"/>
            <a:ext cx="2268000"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smtClean="0">
                <a:solidFill>
                  <a:schemeClr val="tx1"/>
                </a:solidFill>
                <a:latin typeface="HGP創英角ｺﾞｼｯｸUB" panose="020B0900000000000000" pitchFamily="50" charset="-128"/>
                <a:ea typeface="HGP創英角ｺﾞｼｯｸUB" panose="020B0900000000000000" pitchFamily="50" charset="-128"/>
              </a:rPr>
              <a:t>マイクロセンサースポーツ分析</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2" name="テキスト ボックス 81"/>
          <p:cNvSpPr txBox="1"/>
          <p:nvPr/>
        </p:nvSpPr>
        <p:spPr>
          <a:xfrm>
            <a:off x="5041601" y="590002"/>
            <a:ext cx="972000"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提案例</a:t>
            </a:r>
          </a:p>
        </p:txBody>
      </p:sp>
      <p:sp>
        <p:nvSpPr>
          <p:cNvPr id="83" name="角丸四角形 82"/>
          <p:cNvSpPr/>
          <p:nvPr/>
        </p:nvSpPr>
        <p:spPr>
          <a:xfrm>
            <a:off x="102648" y="5181598"/>
            <a:ext cx="4693622" cy="1473901"/>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84" name="テキスト ボックス 83"/>
          <p:cNvSpPr txBox="1"/>
          <p:nvPr/>
        </p:nvSpPr>
        <p:spPr>
          <a:xfrm>
            <a:off x="102648" y="4989239"/>
            <a:ext cx="2513552"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Ｋｅｙ　Ｔｅｃｈｎｏｌｏｇｙ</a:t>
            </a:r>
          </a:p>
        </p:txBody>
      </p:sp>
      <p:sp>
        <p:nvSpPr>
          <p:cNvPr id="85" name="正方形/長方形 84"/>
          <p:cNvSpPr/>
          <p:nvPr/>
        </p:nvSpPr>
        <p:spPr>
          <a:xfrm>
            <a:off x="212621" y="5489646"/>
            <a:ext cx="4473677" cy="10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rtlCol="0" anchor="t" anchorCtr="0"/>
          <a:lstStyle/>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センサー技術</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ウェアラブル</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ビッグデータ処理・解析技術</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99001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6622" y="79137"/>
            <a:ext cx="162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ＰＲＯＪＥＣＴ</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cxnSp>
        <p:nvCxnSpPr>
          <p:cNvPr id="4" name="直線コネクタ 3"/>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33</a:t>
            </a:fld>
            <a:endParaRPr lang="ja-JP" altLang="en-US" sz="1500" dirty="0">
              <a:solidFill>
                <a:srgbClr val="F79646"/>
              </a:solidFill>
              <a:latin typeface="Impact" pitchFamily="34" charset="0"/>
            </a:endParaRPr>
          </a:p>
        </p:txBody>
      </p:sp>
      <p:sp>
        <p:nvSpPr>
          <p:cNvPr id="8" name="角丸四角形 7"/>
          <p:cNvSpPr/>
          <p:nvPr/>
        </p:nvSpPr>
        <p:spPr>
          <a:xfrm>
            <a:off x="116992" y="770348"/>
            <a:ext cx="4693622" cy="4356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9" name="正方形/長方形 8"/>
          <p:cNvSpPr/>
          <p:nvPr/>
        </p:nvSpPr>
        <p:spPr>
          <a:xfrm>
            <a:off x="212621" y="1591477"/>
            <a:ext cx="4473677" cy="3437723"/>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50400" rIns="36000" rtlCol="0" anchor="t" anchorCtr="0"/>
          <a:lstStyle/>
          <a:p>
            <a:pPr marL="180000" indent="-180000" defTabSz="1298334" fontAlgn="base"/>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＜アクセシビリティの高い未来都市＞</a:t>
            </a:r>
          </a:p>
          <a:p>
            <a:pPr marL="180000" indent="-180000" defTabSz="1298334" fontAlgn="base"/>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多言語翻訳やネットワークロボット技術による生活行動支援</a:t>
            </a:r>
          </a:p>
          <a:p>
            <a:pPr marL="180000" indent="-180000" defTabSz="1298334" fontAlgn="base">
              <a:spcBef>
                <a:spcPts val="600"/>
              </a:spcBef>
            </a:pP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＜バリアフリーな高度電子決済システム＞</a:t>
            </a:r>
          </a:p>
          <a:p>
            <a:pPr marL="180000" indent="-180000" defTabSz="1298334" fontAlgn="base"/>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通貨</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の壁を感じさせないグローバル・マネーチャージングシステムの</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実現</a:t>
            </a:r>
          </a:p>
          <a:p>
            <a:pPr marL="180000" indent="-180000" defTabSz="1298334" fontAlgn="base">
              <a:spcBef>
                <a:spcPts val="600"/>
              </a:spcBef>
            </a:pP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＜地域における健康啓発と見守りインフラ＞</a:t>
            </a:r>
            <a:endParaRPr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コミュニケーション技術等を</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通じて</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、情報</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の受発信機能をサポート</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し、高齢者支援</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や</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認知症対策を推進</a:t>
            </a:r>
            <a:endParaRPr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spcBef>
                <a:spcPts val="600"/>
              </a:spcBef>
            </a:pP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＜バーチャルオフィス＞</a:t>
            </a:r>
          </a:p>
          <a:p>
            <a:pPr marL="180000" indent="-180000" defTabSz="1298334" fontAlgn="base"/>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バーチャルオフィスにより</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、ネットワーク上</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で会社の諸機能を利用することで</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、高度なテレワーク</a:t>
            </a: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環境を実現</a:t>
            </a:r>
          </a:p>
          <a:p>
            <a:pPr marL="180000" indent="-180000" defTabSz="1298334" fontAlgn="base">
              <a:spcBef>
                <a:spcPts val="600"/>
              </a:spcBef>
            </a:pPr>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＜どこでも顔パス＞</a:t>
            </a:r>
          </a:p>
          <a:p>
            <a:pPr marL="180000" indent="-180000" defTabSz="1298334" fontAlgn="base"/>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400" dirty="0" smtClean="0">
                <a:solidFill>
                  <a:prstClr val="black"/>
                </a:solidFill>
                <a:latin typeface="HGP創英角ｺﾞｼｯｸUB" panose="020B0900000000000000" pitchFamily="50" charset="-128"/>
                <a:ea typeface="HGP創英角ｺﾞｼｯｸUB" panose="020B0900000000000000" pitchFamily="50" charset="-128"/>
              </a:rPr>
              <a:t>ウェアラブルデバイス等を利用し、簡便な認証を実現</a:t>
            </a:r>
            <a:endParaRPr lang="ja-JP" altLang="en-US"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121185" y="581653"/>
            <a:ext cx="671979" cy="384721"/>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dirty="0" smtClean="0">
                <a:solidFill>
                  <a:schemeClr val="bg1"/>
                </a:solidFill>
                <a:latin typeface="HGP創英角ｺﾞｼｯｸUB" panose="020B0900000000000000" pitchFamily="50" charset="-128"/>
                <a:ea typeface="HGP創英角ｺﾞｼｯｸUB" panose="020B0900000000000000" pitchFamily="50" charset="-128"/>
              </a:rPr>
              <a:t>概要</a:t>
            </a:r>
            <a:endParaRPr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1" name="テキスト ボックス 120"/>
          <p:cNvSpPr txBox="1"/>
          <p:nvPr/>
        </p:nvSpPr>
        <p:spPr>
          <a:xfrm>
            <a:off x="212504" y="1024546"/>
            <a:ext cx="4473795" cy="523220"/>
          </a:xfrm>
          <a:prstGeom prst="rect">
            <a:avLst/>
          </a:prstGeom>
          <a:solidFill>
            <a:schemeClr val="tx2">
              <a:lumMod val="60000"/>
              <a:lumOff val="40000"/>
            </a:schemeClr>
          </a:solidFill>
        </p:spPr>
        <p:txBody>
          <a:bodyPr wrap="square" rtlCol="0">
            <a:spAutoFit/>
          </a:bodyPr>
          <a:lstStyle/>
          <a:p>
            <a:r>
              <a:rPr lang="en-US" altLang="ja-JP" sz="1400" b="1" dirty="0">
                <a:solidFill>
                  <a:prstClr val="white"/>
                </a:solidFill>
                <a:latin typeface="ＭＳ Ｐゴシック"/>
              </a:rPr>
              <a:t>【</a:t>
            </a:r>
            <a:r>
              <a:rPr lang="ja-JP" altLang="en-US" sz="1400" b="1" dirty="0">
                <a:solidFill>
                  <a:prstClr val="white"/>
                </a:solidFill>
                <a:latin typeface="ＭＳ Ｐゴシック"/>
              </a:rPr>
              <a:t>目標</a:t>
            </a:r>
            <a:r>
              <a:rPr lang="en-US" altLang="ja-JP" sz="1400" b="1" dirty="0">
                <a:solidFill>
                  <a:prstClr val="white"/>
                </a:solidFill>
                <a:latin typeface="ＭＳ Ｐゴシック"/>
              </a:rPr>
              <a:t>】</a:t>
            </a:r>
            <a:r>
              <a:rPr lang="ja-JP" altLang="en-US" sz="1400" b="1" dirty="0">
                <a:solidFill>
                  <a:prstClr val="white"/>
                </a:solidFill>
                <a:latin typeface="ＭＳ Ｐゴシック"/>
              </a:rPr>
              <a:t>ユーザーがストレスを感じない、言語や身体などの「壁」を超えたＩＣＴサービスの提供</a:t>
            </a:r>
          </a:p>
        </p:txBody>
      </p:sp>
      <p:sp>
        <p:nvSpPr>
          <p:cNvPr id="128" name="角丸四角形 127"/>
          <p:cNvSpPr/>
          <p:nvPr/>
        </p:nvSpPr>
        <p:spPr>
          <a:xfrm>
            <a:off x="5036516" y="770349"/>
            <a:ext cx="4717140" cy="59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34" name="角丸四角形 133"/>
          <p:cNvSpPr/>
          <p:nvPr/>
        </p:nvSpPr>
        <p:spPr>
          <a:xfrm>
            <a:off x="5177567" y="3993145"/>
            <a:ext cx="2628000"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a:solidFill>
                  <a:schemeClr val="tx1"/>
                </a:solidFill>
                <a:latin typeface="HGP創英角ｺﾞｼｯｸUB" panose="020B0900000000000000" pitchFamily="50" charset="-128"/>
                <a:ea typeface="HGP創英角ｺﾞｼｯｸUB" panose="020B0900000000000000" pitchFamily="50" charset="-128"/>
              </a:rPr>
              <a:t>バーチャルオフィス</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0" name="角丸四角形 79"/>
          <p:cNvSpPr/>
          <p:nvPr/>
        </p:nvSpPr>
        <p:spPr>
          <a:xfrm>
            <a:off x="5192807" y="1064525"/>
            <a:ext cx="2268000"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smtClean="0">
                <a:solidFill>
                  <a:schemeClr val="tx1"/>
                </a:solidFill>
                <a:latin typeface="HGP創英角ｺﾞｼｯｸUB" panose="020B0900000000000000" pitchFamily="50" charset="-128"/>
                <a:ea typeface="HGP創英角ｺﾞｼｯｸUB" panose="020B0900000000000000" pitchFamily="50" charset="-128"/>
              </a:rPr>
              <a:t>グローバル・マネーチャージング</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2" name="テキスト ボックス 81"/>
          <p:cNvSpPr txBox="1"/>
          <p:nvPr/>
        </p:nvSpPr>
        <p:spPr>
          <a:xfrm>
            <a:off x="5041601" y="590002"/>
            <a:ext cx="972000"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提案例</a:t>
            </a:r>
          </a:p>
        </p:txBody>
      </p:sp>
      <p:sp>
        <p:nvSpPr>
          <p:cNvPr id="83" name="角丸四角形 82"/>
          <p:cNvSpPr/>
          <p:nvPr/>
        </p:nvSpPr>
        <p:spPr>
          <a:xfrm>
            <a:off x="102648" y="5437460"/>
            <a:ext cx="4693622" cy="1281539"/>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84" name="テキスト ボックス 83"/>
          <p:cNvSpPr txBox="1"/>
          <p:nvPr/>
        </p:nvSpPr>
        <p:spPr>
          <a:xfrm>
            <a:off x="102648" y="5205139"/>
            <a:ext cx="2513552"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Ｋｅｙ　Ｔｅｃｈｎｏｌｏｇｙ</a:t>
            </a:r>
          </a:p>
        </p:txBody>
      </p:sp>
      <p:sp>
        <p:nvSpPr>
          <p:cNvPr id="85" name="正方形/長方形 84"/>
          <p:cNvSpPr/>
          <p:nvPr/>
        </p:nvSpPr>
        <p:spPr>
          <a:xfrm>
            <a:off x="212621" y="5642046"/>
            <a:ext cx="4473677" cy="10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rtlCol="0" anchor="t" anchorCtr="0"/>
          <a:lstStyle/>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多言語翻訳技術</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決済・認証技術</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４Ｋ・８Ｋ技術</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0" name="正方形/長方形 29"/>
          <p:cNvSpPr/>
          <p:nvPr/>
        </p:nvSpPr>
        <p:spPr>
          <a:xfrm>
            <a:off x="793929"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ＰＲＯＪＥＣＴ②</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　ﾅﾁｭﾗﾙ･ﾕｰｻﾞｰ･</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ｲﾝﾀｰﾌｪｲｽＰＲＯＪＥＣＴ</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1" name="正方形/長方形 30"/>
          <p:cNvSpPr/>
          <p:nvPr/>
        </p:nvSpPr>
        <p:spPr>
          <a:xfrm>
            <a:off x="6105701" y="3787886"/>
            <a:ext cx="3600000" cy="215444"/>
          </a:xfrm>
          <a:prstGeom prst="rect">
            <a:avLst/>
          </a:prstGeom>
        </p:spPr>
        <p:txBody>
          <a:bodyPr wrap="square">
            <a:spAutoFit/>
          </a:bodyPr>
          <a:lstStyle/>
          <a:p>
            <a:r>
              <a:rPr lang="en-US" altLang="ja-JP" sz="800" dirty="0" smtClean="0">
                <a:latin typeface="+mn-ea"/>
              </a:rPr>
              <a:t>【</a:t>
            </a:r>
            <a:r>
              <a:rPr lang="ja-JP" altLang="en-US" sz="800" dirty="0" smtClean="0">
                <a:latin typeface="+mn-ea"/>
              </a:rPr>
              <a:t>出典</a:t>
            </a:r>
            <a:r>
              <a:rPr lang="en-US" altLang="ja-JP" sz="800" dirty="0" smtClean="0">
                <a:latin typeface="+mn-ea"/>
              </a:rPr>
              <a:t>】</a:t>
            </a:r>
            <a:r>
              <a:rPr lang="ja-JP" altLang="en-US" sz="800" dirty="0" smtClean="0">
                <a:latin typeface="+mn-ea"/>
              </a:rPr>
              <a:t>第５回ＩＣＴ新事業創出推進会議宮部構成員配布資料 </a:t>
            </a:r>
            <a:r>
              <a:rPr lang="en-US" altLang="ja-JP" sz="800" dirty="0" smtClean="0">
                <a:latin typeface="+mn-ea"/>
              </a:rPr>
              <a:t>(2014</a:t>
            </a:r>
            <a:r>
              <a:rPr lang="ja-JP" altLang="en-US" sz="800" dirty="0" smtClean="0">
                <a:latin typeface="+mn-ea"/>
              </a:rPr>
              <a:t>年３月</a:t>
            </a:r>
            <a:r>
              <a:rPr lang="en-US" altLang="ja-JP" sz="800" dirty="0" smtClean="0">
                <a:latin typeface="+mn-ea"/>
              </a:rPr>
              <a:t>13</a:t>
            </a:r>
            <a:r>
              <a:rPr lang="ja-JP" altLang="en-US" sz="800" dirty="0" smtClean="0">
                <a:latin typeface="+mn-ea"/>
              </a:rPr>
              <a:t>日</a:t>
            </a:r>
            <a:r>
              <a:rPr lang="en-US" altLang="ja-JP" sz="800" dirty="0" smtClean="0">
                <a:latin typeface="+mn-ea"/>
              </a:rPr>
              <a:t>)</a:t>
            </a:r>
            <a:endParaRPr lang="ja-JP" altLang="en-US" sz="800" dirty="0">
              <a:latin typeface="+mn-ea"/>
            </a:endParaRPr>
          </a:p>
        </p:txBody>
      </p:sp>
      <p:pic>
        <p:nvPicPr>
          <p:cNvPr id="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3120" y="1439325"/>
            <a:ext cx="3444574" cy="2390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正方形/長方形 32"/>
          <p:cNvSpPr/>
          <p:nvPr/>
        </p:nvSpPr>
        <p:spPr>
          <a:xfrm>
            <a:off x="6114418" y="6513131"/>
            <a:ext cx="371412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第６回ＩＣＴ新事業創出推進会議久保田構成員配布資料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年３月３１日</a:t>
            </a:r>
            <a:r>
              <a:rPr lang="en-US" altLang="ja-JP" sz="800" dirty="0" smtClean="0">
                <a:solidFill>
                  <a:prstClr val="black"/>
                </a:solidFill>
                <a:latin typeface="ＭＳ Ｐゴシック"/>
              </a:rPr>
              <a:t>)</a:t>
            </a:r>
          </a:p>
        </p:txBody>
      </p:sp>
      <p:pic>
        <p:nvPicPr>
          <p:cNvPr id="34" name="図 33" descr="ビジネス.jpg"/>
          <p:cNvPicPr>
            <a:picLocks noChangeAspect="1"/>
          </p:cNvPicPr>
          <p:nvPr/>
        </p:nvPicPr>
        <p:blipFill>
          <a:blip r:embed="rId3" cstate="print"/>
          <a:stretch>
            <a:fillRect/>
          </a:stretch>
        </p:blipFill>
        <p:spPr>
          <a:xfrm>
            <a:off x="5873119" y="4357900"/>
            <a:ext cx="3161447" cy="2183160"/>
          </a:xfrm>
          <a:prstGeom prst="rect">
            <a:avLst/>
          </a:prstGeom>
          <a:ln w="57150" cap="flat" cmpd="sng" algn="ctr">
            <a:noFill/>
            <a:prstDash val="solid"/>
            <a:round/>
            <a:headEnd type="none" w="med" len="med"/>
            <a:tailEnd type="none" w="med" len="med"/>
          </a:ln>
          <a:effectLst/>
        </p:spPr>
      </p:pic>
    </p:spTree>
    <p:extLst>
      <p:ext uri="{BB962C8B-B14F-4D97-AF65-F5344CB8AC3E}">
        <p14:creationId xmlns:p14="http://schemas.microsoft.com/office/powerpoint/2010/main" val="552422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6622" y="79137"/>
            <a:ext cx="162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ＰＲＯＪＥＣＴ</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8" name="角丸四角形 7"/>
          <p:cNvSpPr/>
          <p:nvPr/>
        </p:nvSpPr>
        <p:spPr>
          <a:xfrm>
            <a:off x="116992" y="770350"/>
            <a:ext cx="4693622" cy="41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9" name="正方形/長方形 8"/>
          <p:cNvSpPr/>
          <p:nvPr/>
        </p:nvSpPr>
        <p:spPr>
          <a:xfrm>
            <a:off x="212621" y="1477177"/>
            <a:ext cx="4473677" cy="3272623"/>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50400" rIns="36000" rtlCol="0" anchor="t" anchorCtr="0"/>
          <a:lstStyle/>
          <a:p>
            <a:pPr marL="180000" indent="-180000" defTabSz="1298334" fontAlgn="base"/>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＜ユーザ参加型８Ｋテストベッド＞</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意欲あるユーザや企業が最高水準の映像・通信環境の中</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で、映像データが</a:t>
            </a:r>
            <a:r>
              <a:rPr lang="ja-JP" altLang="en-US" sz="1600" smtClean="0">
                <a:solidFill>
                  <a:prstClr val="black"/>
                </a:solidFill>
                <a:latin typeface="HGP創英角ｺﾞｼｯｸUB" panose="020B0900000000000000" pitchFamily="50" charset="-128"/>
                <a:ea typeface="HGP創英角ｺﾞｼｯｸUB" panose="020B0900000000000000" pitchFamily="50" charset="-128"/>
              </a:rPr>
              <a:t>利活用可能となり</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、アイディア</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を実験・体感できる環境を整備</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spcBef>
                <a:spcPts val="600"/>
              </a:spcBef>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＜産業分野への応用＞</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77800" indent="-177800"/>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４Ｋ・８Ｋ映像が持つ、</a:t>
            </a:r>
            <a:r>
              <a:rPr lang="ja-JP" altLang="en-US" sz="1600" dirty="0">
                <a:solidFill>
                  <a:prstClr val="black"/>
                </a:solidFill>
                <a:latin typeface="HGP創英角ｺﾞｼｯｸUB" pitchFamily="50" charset="-128"/>
                <a:ea typeface="HGP創英角ｺﾞｼｯｸUB" pitchFamily="50" charset="-128"/>
              </a:rPr>
              <a:t>高空間解像度、広色域、高時間</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解像度を利用して、パブリックビューイング、医療、教育などの産業</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分野</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へ応用</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spcBef>
                <a:spcPts val="600"/>
              </a:spcBef>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＜リアル＋バーチャル観戦＞</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77800" indent="-177800"/>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グラスディスプレイでリアルな競技と同期した、過去のオリンピック選手の映像が映し出され、高度化した競技観戦を実現</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121185" y="581653"/>
            <a:ext cx="671979" cy="384721"/>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dirty="0" smtClean="0">
                <a:solidFill>
                  <a:schemeClr val="bg1"/>
                </a:solidFill>
                <a:latin typeface="HGP創英角ｺﾞｼｯｸUB" panose="020B0900000000000000" pitchFamily="50" charset="-128"/>
                <a:ea typeface="HGP創英角ｺﾞｼｯｸUB" panose="020B0900000000000000" pitchFamily="50" charset="-128"/>
              </a:rPr>
              <a:t>概要</a:t>
            </a:r>
            <a:endParaRPr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1" name="テキスト ボックス 120"/>
          <p:cNvSpPr txBox="1"/>
          <p:nvPr/>
        </p:nvSpPr>
        <p:spPr>
          <a:xfrm>
            <a:off x="212504" y="1062646"/>
            <a:ext cx="4473795" cy="323165"/>
          </a:xfrm>
          <a:prstGeom prst="rect">
            <a:avLst/>
          </a:prstGeom>
          <a:solidFill>
            <a:schemeClr val="tx2">
              <a:lumMod val="60000"/>
              <a:lumOff val="40000"/>
            </a:schemeClr>
          </a:solidFill>
        </p:spPr>
        <p:txBody>
          <a:bodyPr wrap="square" rtlCol="0">
            <a:spAutoFit/>
          </a:bodyPr>
          <a:lstStyle/>
          <a:p>
            <a:r>
              <a:rPr lang="en-US" altLang="ja-JP" sz="1500" b="1" spc="-100" dirty="0">
                <a:solidFill>
                  <a:prstClr val="white"/>
                </a:solidFill>
                <a:latin typeface="ＭＳ Ｐゴシック"/>
              </a:rPr>
              <a:t>【</a:t>
            </a:r>
            <a:r>
              <a:rPr lang="ja-JP" altLang="en-US" sz="1500" b="1" spc="-100" dirty="0">
                <a:solidFill>
                  <a:prstClr val="white"/>
                </a:solidFill>
                <a:latin typeface="ＭＳ Ｐゴシック"/>
              </a:rPr>
              <a:t>目標</a:t>
            </a:r>
            <a:r>
              <a:rPr lang="en-US" altLang="ja-JP" sz="1500" b="1" spc="-100" dirty="0" smtClean="0">
                <a:solidFill>
                  <a:prstClr val="white"/>
                </a:solidFill>
                <a:latin typeface="ＭＳ Ｐゴシック"/>
              </a:rPr>
              <a:t>】</a:t>
            </a:r>
            <a:r>
              <a:rPr lang="ja-JP" altLang="en-US" sz="1500" b="1" spc="-100" dirty="0" smtClean="0">
                <a:solidFill>
                  <a:prstClr val="white"/>
                </a:solidFill>
                <a:latin typeface="ＭＳ Ｐゴシック"/>
              </a:rPr>
              <a:t>４Ｋ・８Ｋ</a:t>
            </a:r>
            <a:r>
              <a:rPr lang="ja-JP" altLang="en-US" sz="1500" b="1" spc="-100" dirty="0">
                <a:solidFill>
                  <a:prstClr val="white"/>
                </a:solidFill>
                <a:latin typeface="ＭＳ Ｐゴシック"/>
              </a:rPr>
              <a:t>とＩＣＴの連携で生まれる新たな価値の創成</a:t>
            </a:r>
          </a:p>
        </p:txBody>
      </p:sp>
      <p:sp>
        <p:nvSpPr>
          <p:cNvPr id="128" name="角丸四角形 127"/>
          <p:cNvSpPr/>
          <p:nvPr/>
        </p:nvSpPr>
        <p:spPr>
          <a:xfrm>
            <a:off x="5036516" y="770349"/>
            <a:ext cx="4717140" cy="59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34" name="角丸四角形 133"/>
          <p:cNvSpPr/>
          <p:nvPr/>
        </p:nvSpPr>
        <p:spPr>
          <a:xfrm>
            <a:off x="5177567" y="3967745"/>
            <a:ext cx="2628000"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a:solidFill>
                  <a:schemeClr val="tx1"/>
                </a:solidFill>
                <a:latin typeface="HGP創英角ｺﾞｼｯｸUB" panose="020B0900000000000000" pitchFamily="50" charset="-128"/>
                <a:ea typeface="HGP創英角ｺﾞｼｯｸUB" panose="020B0900000000000000" pitchFamily="50" charset="-128"/>
              </a:rPr>
              <a:t>リアル＋バーチャル観戦</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0" name="角丸四角形 79"/>
          <p:cNvSpPr/>
          <p:nvPr/>
        </p:nvSpPr>
        <p:spPr>
          <a:xfrm>
            <a:off x="5192807" y="1064525"/>
            <a:ext cx="2268000"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smtClean="0">
                <a:solidFill>
                  <a:schemeClr val="tx1"/>
                </a:solidFill>
                <a:latin typeface="HGP創英角ｺﾞｼｯｸUB" panose="020B0900000000000000" pitchFamily="50" charset="-128"/>
                <a:ea typeface="HGP創英角ｺﾞｼｯｸUB" panose="020B0900000000000000" pitchFamily="50" charset="-128"/>
              </a:rPr>
              <a:t>ユーザ参加型８Ｋテストベッド</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2" name="テキスト ボックス 81"/>
          <p:cNvSpPr txBox="1"/>
          <p:nvPr/>
        </p:nvSpPr>
        <p:spPr>
          <a:xfrm>
            <a:off x="5041601" y="590002"/>
            <a:ext cx="972000"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提案例</a:t>
            </a:r>
          </a:p>
        </p:txBody>
      </p:sp>
      <p:sp>
        <p:nvSpPr>
          <p:cNvPr id="83" name="角丸四角形 82"/>
          <p:cNvSpPr/>
          <p:nvPr/>
        </p:nvSpPr>
        <p:spPr>
          <a:xfrm>
            <a:off x="102648" y="5181598"/>
            <a:ext cx="4693622" cy="1473901"/>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84" name="テキスト ボックス 83"/>
          <p:cNvSpPr txBox="1"/>
          <p:nvPr/>
        </p:nvSpPr>
        <p:spPr>
          <a:xfrm>
            <a:off x="102648" y="4989239"/>
            <a:ext cx="2513552"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Ｋｅｙ　Ｔｅｃｈｎｏｌｏｇｙ</a:t>
            </a:r>
          </a:p>
        </p:txBody>
      </p:sp>
      <p:sp>
        <p:nvSpPr>
          <p:cNvPr id="85" name="正方形/長方形 84"/>
          <p:cNvSpPr/>
          <p:nvPr/>
        </p:nvSpPr>
        <p:spPr>
          <a:xfrm>
            <a:off x="212621" y="5489646"/>
            <a:ext cx="4473677" cy="10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rtlCol="0" anchor="t" anchorCtr="0"/>
          <a:lstStyle/>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４Ｋ・８Ｋ技術</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ソーシャルメディア</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ウェアラブル</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260529"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ＰＲＯＪＥＣＴ③　</a:t>
            </a:r>
            <a:r>
              <a:rPr lang="zh-TW" altLang="en-US" sz="2400" dirty="0">
                <a:solidFill>
                  <a:prstClr val="black"/>
                </a:solidFill>
                <a:latin typeface="HGP創英角ｺﾞｼｯｸUB" panose="020B0900000000000000" pitchFamily="50" charset="-128"/>
                <a:ea typeface="HGP創英角ｺﾞｼｯｸUB" panose="020B0900000000000000" pitchFamily="50" charset="-128"/>
              </a:rPr>
              <a:t>超臨場感</a:t>
            </a:r>
            <a:r>
              <a:rPr lang="zh-TW" altLang="en-US" sz="2400" dirty="0" smtClean="0">
                <a:solidFill>
                  <a:prstClr val="black"/>
                </a:solidFill>
                <a:latin typeface="HGP創英角ｺﾞｼｯｸUB" panose="020B0900000000000000" pitchFamily="50" charset="-128"/>
                <a:ea typeface="HGP創英角ｺﾞｼｯｸUB" panose="020B0900000000000000" pitchFamily="50" charset="-128"/>
              </a:rPr>
              <a:t>映像</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ＰＲＯＪＥＣＴ</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2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2104" y="4297763"/>
            <a:ext cx="4028334" cy="2292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a:off x="5809181" y="6498991"/>
            <a:ext cx="3963376" cy="215444"/>
          </a:xfrm>
          <a:prstGeom prst="rect">
            <a:avLst/>
          </a:prstGeom>
        </p:spPr>
        <p:txBody>
          <a:bodyPr wrap="square">
            <a:spAutoFit/>
          </a:bodyPr>
          <a:lstStyle/>
          <a:p>
            <a:pPr algn="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第６回ＩＣＴ新事業創出推進会議髙橋構成員配布資料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a:t>
            </a:r>
            <a:r>
              <a:rPr lang="en-US" altLang="ja-JP" sz="800" dirty="0" smtClean="0">
                <a:solidFill>
                  <a:prstClr val="black"/>
                </a:solidFill>
                <a:latin typeface="ＭＳ Ｐゴシック"/>
              </a:rPr>
              <a:t>31</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10" name="正方形/長方形 9"/>
          <p:cNvSpPr/>
          <p:nvPr/>
        </p:nvSpPr>
        <p:spPr>
          <a:xfrm>
            <a:off x="5223504" y="1477177"/>
            <a:ext cx="4301552" cy="2245172"/>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ja-JP" altLang="en-US" sz="1200" dirty="0">
              <a:solidFill>
                <a:schemeClr val="tx1"/>
              </a:solidFill>
              <a:latin typeface="メイリオ" pitchFamily="50" charset="-128"/>
              <a:ea typeface="メイリオ" pitchFamily="50" charset="-128"/>
              <a:cs typeface="メイリオ" pitchFamily="50" charset="-128"/>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3689" y="1489877"/>
            <a:ext cx="4348349" cy="2178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正方形/長方形 31"/>
          <p:cNvSpPr/>
          <p:nvPr/>
        </p:nvSpPr>
        <p:spPr>
          <a:xfrm>
            <a:off x="5796537" y="3727600"/>
            <a:ext cx="3963376" cy="215444"/>
          </a:xfrm>
          <a:prstGeom prst="rect">
            <a:avLst/>
          </a:prstGeom>
        </p:spPr>
        <p:txBody>
          <a:bodyPr wrap="square">
            <a:spAutoFit/>
          </a:bodyPr>
          <a:lstStyle/>
          <a:p>
            <a:pPr algn="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第９回ＩＣＴ新事業創出推進会議浜田構成員配布資料をもとに総務省作成</a:t>
            </a:r>
            <a:endParaRPr lang="ja-JP" altLang="en-US" sz="800" dirty="0">
              <a:solidFill>
                <a:prstClr val="black"/>
              </a:solidFill>
              <a:latin typeface="ＭＳ Ｐゴシック"/>
            </a:endParaRPr>
          </a:p>
        </p:txBody>
      </p:sp>
      <p:cxnSp>
        <p:nvCxnSpPr>
          <p:cNvPr id="20" name="直線コネクタ 19"/>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34</a:t>
            </a:fld>
            <a:endParaRPr lang="ja-JP" altLang="en-US" sz="1500" dirty="0">
              <a:solidFill>
                <a:srgbClr val="F79646"/>
              </a:solidFill>
              <a:latin typeface="Impact" pitchFamily="34" charset="0"/>
            </a:endParaRPr>
          </a:p>
        </p:txBody>
      </p:sp>
    </p:spTree>
    <p:extLst>
      <p:ext uri="{BB962C8B-B14F-4D97-AF65-F5344CB8AC3E}">
        <p14:creationId xmlns:p14="http://schemas.microsoft.com/office/powerpoint/2010/main" val="2454699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6622" y="79137"/>
            <a:ext cx="162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ＰＲＯＪＥＣＴ</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cxnSp>
        <p:nvCxnSpPr>
          <p:cNvPr id="4" name="直線コネクタ 3"/>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35</a:t>
            </a:fld>
            <a:endParaRPr lang="ja-JP" altLang="en-US" sz="1500" dirty="0">
              <a:solidFill>
                <a:srgbClr val="F79646"/>
              </a:solidFill>
              <a:latin typeface="Impact" pitchFamily="34" charset="0"/>
            </a:endParaRPr>
          </a:p>
        </p:txBody>
      </p:sp>
      <p:sp>
        <p:nvSpPr>
          <p:cNvPr id="8" name="角丸四角形 7"/>
          <p:cNvSpPr/>
          <p:nvPr/>
        </p:nvSpPr>
        <p:spPr>
          <a:xfrm>
            <a:off x="116992" y="770350"/>
            <a:ext cx="4693622" cy="41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9" name="正方形/長方形 8"/>
          <p:cNvSpPr/>
          <p:nvPr/>
        </p:nvSpPr>
        <p:spPr>
          <a:xfrm>
            <a:off x="212621" y="1477177"/>
            <a:ext cx="4473677" cy="3272623"/>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50400" rIns="36000" rtlCol="0" anchor="t" anchorCtr="0"/>
          <a:lstStyle/>
          <a:p>
            <a:pPr marL="180000" indent="-180000" defTabSz="1298334" fontAlgn="base">
              <a:spcBef>
                <a:spcPts val="600"/>
              </a:spcBef>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＜ワンストップ認証＞</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無料</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Ｗｉ</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－Ｆｉ環境</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の整備促進と利用円滑化に</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より、訪日外国人を含め誰にでもやさしいＩＣＴ環境を整備</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spcBef>
                <a:spcPts val="600"/>
              </a:spcBef>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メッシュＷｉ－Ｆｉ</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Ｗｉ－Ｆｉ環境等を活用した常時モニタリングにより、死角レスな見守り、迅速な駆けつけを実現し、安心・安全サービスを</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創出</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spcBef>
                <a:spcPts val="600"/>
              </a:spcBef>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Ｗｉ－Ｆｉエリア放送＞</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a:t>
            </a: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競技ライブ映像、オリンピック会場内の案内情報、災害情報等のコンテンツをＷｉ－Ｆｉにより一斉配信</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000" indent="-180000" defTabSz="1298334" fontAlgn="base"/>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121185" y="581653"/>
            <a:ext cx="671979" cy="384721"/>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dirty="0" smtClean="0">
                <a:solidFill>
                  <a:schemeClr val="bg1"/>
                </a:solidFill>
                <a:latin typeface="HGP創英角ｺﾞｼｯｸUB" panose="020B0900000000000000" pitchFamily="50" charset="-128"/>
                <a:ea typeface="HGP創英角ｺﾞｼｯｸUB" panose="020B0900000000000000" pitchFamily="50" charset="-128"/>
              </a:rPr>
              <a:t>概要</a:t>
            </a:r>
            <a:endParaRPr lang="ja-JP" altLang="en-US"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21" name="テキスト ボックス 120"/>
          <p:cNvSpPr txBox="1"/>
          <p:nvPr/>
        </p:nvSpPr>
        <p:spPr>
          <a:xfrm>
            <a:off x="212504" y="1062646"/>
            <a:ext cx="4473795" cy="338554"/>
          </a:xfrm>
          <a:prstGeom prst="rect">
            <a:avLst/>
          </a:prstGeom>
          <a:solidFill>
            <a:schemeClr val="tx2">
              <a:lumMod val="60000"/>
              <a:lumOff val="40000"/>
            </a:schemeClr>
          </a:solidFill>
        </p:spPr>
        <p:txBody>
          <a:bodyPr wrap="square" rtlCol="0">
            <a:spAutoFit/>
          </a:bodyPr>
          <a:lstStyle/>
          <a:p>
            <a:r>
              <a:rPr lang="en-US" altLang="ja-JP" sz="1600" b="1" dirty="0" smtClean="0">
                <a:solidFill>
                  <a:prstClr val="white"/>
                </a:solidFill>
                <a:latin typeface="ＭＳ Ｐゴシック"/>
              </a:rPr>
              <a:t>【</a:t>
            </a:r>
            <a:r>
              <a:rPr lang="ja-JP" altLang="en-US" sz="1600" b="1" dirty="0" smtClean="0">
                <a:solidFill>
                  <a:prstClr val="white"/>
                </a:solidFill>
                <a:latin typeface="ＭＳ Ｐゴシック"/>
              </a:rPr>
              <a:t>目標</a:t>
            </a:r>
            <a:r>
              <a:rPr lang="en-US" altLang="ja-JP" sz="1600" b="1" dirty="0" smtClean="0">
                <a:solidFill>
                  <a:prstClr val="white"/>
                </a:solidFill>
                <a:latin typeface="ＭＳ Ｐゴシック"/>
              </a:rPr>
              <a:t>】</a:t>
            </a:r>
            <a:r>
              <a:rPr lang="ja-JP" altLang="en-US" sz="1600" b="1" dirty="0">
                <a:solidFill>
                  <a:prstClr val="white"/>
                </a:solidFill>
                <a:latin typeface="ＭＳ Ｐゴシック"/>
              </a:rPr>
              <a:t>訪日外国人にも快適なＷｉ－Ｆｉ環境を提供</a:t>
            </a:r>
          </a:p>
        </p:txBody>
      </p:sp>
      <p:sp>
        <p:nvSpPr>
          <p:cNvPr id="128" name="角丸四角形 127"/>
          <p:cNvSpPr/>
          <p:nvPr/>
        </p:nvSpPr>
        <p:spPr>
          <a:xfrm>
            <a:off x="5036516" y="770349"/>
            <a:ext cx="4717140" cy="59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34" name="角丸四角形 133"/>
          <p:cNvSpPr/>
          <p:nvPr/>
        </p:nvSpPr>
        <p:spPr>
          <a:xfrm>
            <a:off x="5177567" y="3916945"/>
            <a:ext cx="2912332"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smtClean="0">
                <a:solidFill>
                  <a:schemeClr val="tx1"/>
                </a:solidFill>
                <a:latin typeface="HGP創英角ｺﾞｼｯｸUB" panose="020B0900000000000000" pitchFamily="50" charset="-128"/>
                <a:ea typeface="HGP創英角ｺﾞｼｯｸUB" panose="020B0900000000000000" pitchFamily="50" charset="-128"/>
              </a:rPr>
              <a:t>４Ｋ・８Ｋカメラによる死角レスな監視</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0" name="角丸四角形 79"/>
          <p:cNvSpPr/>
          <p:nvPr/>
        </p:nvSpPr>
        <p:spPr>
          <a:xfrm>
            <a:off x="5192806" y="1064525"/>
            <a:ext cx="2897093"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smtClean="0">
                <a:solidFill>
                  <a:schemeClr val="tx1"/>
                </a:solidFill>
                <a:latin typeface="HGP創英角ｺﾞｼｯｸUB" panose="020B0900000000000000" pitchFamily="50" charset="-128"/>
                <a:ea typeface="HGP創英角ｺﾞｼｯｸUB" panose="020B0900000000000000" pitchFamily="50" charset="-128"/>
              </a:rPr>
              <a:t>ワンストップ認証・メッシュＷｉ－Ｆｉ</a:t>
            </a:r>
            <a:endParaRPr lang="en-US" altLang="ja-JP" sz="14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2" name="テキスト ボックス 81"/>
          <p:cNvSpPr txBox="1"/>
          <p:nvPr/>
        </p:nvSpPr>
        <p:spPr>
          <a:xfrm>
            <a:off x="5041601" y="590002"/>
            <a:ext cx="972000"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提案例</a:t>
            </a:r>
          </a:p>
        </p:txBody>
      </p:sp>
      <p:sp>
        <p:nvSpPr>
          <p:cNvPr id="83" name="角丸四角形 82"/>
          <p:cNvSpPr/>
          <p:nvPr/>
        </p:nvSpPr>
        <p:spPr>
          <a:xfrm>
            <a:off x="102648" y="5181598"/>
            <a:ext cx="4693622" cy="1473901"/>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84" name="テキスト ボックス 83"/>
          <p:cNvSpPr txBox="1"/>
          <p:nvPr/>
        </p:nvSpPr>
        <p:spPr>
          <a:xfrm>
            <a:off x="102648" y="4989239"/>
            <a:ext cx="2513552"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schemeClr val="bg1"/>
                </a:solidFill>
                <a:latin typeface="HGP創英角ｺﾞｼｯｸUB" panose="020B0900000000000000" pitchFamily="50" charset="-128"/>
                <a:ea typeface="HGP創英角ｺﾞｼｯｸUB" panose="020B0900000000000000" pitchFamily="50" charset="-128"/>
              </a:rPr>
              <a:t>Ｋｅｙ　Ｔｅｃｈｎｏｌｏｇｙ</a:t>
            </a:r>
          </a:p>
        </p:txBody>
      </p:sp>
      <p:sp>
        <p:nvSpPr>
          <p:cNvPr id="85" name="正方形/長方形 84"/>
          <p:cNvSpPr/>
          <p:nvPr/>
        </p:nvSpPr>
        <p:spPr>
          <a:xfrm>
            <a:off x="212621" y="5489646"/>
            <a:ext cx="4473677" cy="10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rtlCol="0" anchor="t" anchorCtr="0"/>
          <a:lstStyle/>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Ｗｉ－Ｆｉ</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４Ｋ・８Ｋ技術</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ＳＤＮ技術</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260529"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ＰＲＯＪＥＣＴ④</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　Ｗｉ－Ｆｉ</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タウンＰＲＯＪＥＣＴ</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0" name="正方形/長方形 9"/>
          <p:cNvSpPr/>
          <p:nvPr/>
        </p:nvSpPr>
        <p:spPr>
          <a:xfrm>
            <a:off x="5451401" y="1451777"/>
            <a:ext cx="4045247" cy="2370923"/>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ja-JP" altLang="en-US" sz="1200" dirty="0">
              <a:solidFill>
                <a:schemeClr val="tx1"/>
              </a:solidFill>
              <a:latin typeface="メイリオ" pitchFamily="50" charset="-128"/>
              <a:ea typeface="メイリオ" pitchFamily="50" charset="-128"/>
              <a:cs typeface="メイリオ" pitchFamily="50" charset="-128"/>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87899" y="1494525"/>
            <a:ext cx="4184034"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342" y="4297515"/>
            <a:ext cx="3280058" cy="226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正方形/長方形 27"/>
          <p:cNvSpPr/>
          <p:nvPr/>
        </p:nvSpPr>
        <p:spPr>
          <a:xfrm>
            <a:off x="6303875" y="6522274"/>
            <a:ext cx="3600000" cy="215444"/>
          </a:xfrm>
          <a:prstGeom prst="rect">
            <a:avLst/>
          </a:prstGeom>
        </p:spPr>
        <p:txBody>
          <a:bodyPr wrap="square">
            <a:spAutoFit/>
          </a:bodyPr>
          <a:lstStyle/>
          <a:p>
            <a:r>
              <a:rPr lang="en-US" altLang="ja-JP" sz="800" dirty="0">
                <a:latin typeface="+mn-ea"/>
              </a:rPr>
              <a:t>【</a:t>
            </a:r>
            <a:r>
              <a:rPr lang="ja-JP" altLang="en-US" sz="800" dirty="0">
                <a:latin typeface="+mn-ea"/>
              </a:rPr>
              <a:t>出典</a:t>
            </a:r>
            <a:r>
              <a:rPr lang="en-US" altLang="ja-JP" sz="800" dirty="0">
                <a:latin typeface="+mn-ea"/>
              </a:rPr>
              <a:t>】</a:t>
            </a:r>
            <a:r>
              <a:rPr lang="ja-JP" altLang="en-US" sz="800" dirty="0">
                <a:latin typeface="+mn-ea"/>
              </a:rPr>
              <a:t>第５回ＩＣＴ新事業創出推進会議宮部構成員配布資料 </a:t>
            </a:r>
            <a:r>
              <a:rPr lang="en-US" altLang="ja-JP" sz="800" dirty="0">
                <a:latin typeface="+mn-ea"/>
              </a:rPr>
              <a:t>(2014</a:t>
            </a:r>
            <a:r>
              <a:rPr lang="ja-JP" altLang="en-US" sz="800" dirty="0">
                <a:latin typeface="+mn-ea"/>
              </a:rPr>
              <a:t>年３月</a:t>
            </a:r>
            <a:r>
              <a:rPr lang="en-US" altLang="ja-JP" sz="800" dirty="0">
                <a:latin typeface="+mn-ea"/>
              </a:rPr>
              <a:t>13</a:t>
            </a:r>
            <a:r>
              <a:rPr lang="ja-JP" altLang="en-US" sz="800" dirty="0">
                <a:latin typeface="+mn-ea"/>
              </a:rPr>
              <a:t>日</a:t>
            </a:r>
            <a:r>
              <a:rPr lang="en-US" altLang="ja-JP" sz="800" dirty="0">
                <a:latin typeface="+mn-ea"/>
              </a:rPr>
              <a:t>)</a:t>
            </a:r>
            <a:endParaRPr lang="ja-JP" altLang="en-US" sz="800" dirty="0">
              <a:latin typeface="+mn-ea"/>
            </a:endParaRPr>
          </a:p>
        </p:txBody>
      </p:sp>
    </p:spTree>
    <p:extLst>
      <p:ext uri="{BB962C8B-B14F-4D97-AF65-F5344CB8AC3E}">
        <p14:creationId xmlns:p14="http://schemas.microsoft.com/office/powerpoint/2010/main" val="29018190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6622" y="79137"/>
            <a:ext cx="162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ＰＲＯＪＥＣＴ</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cxnSp>
        <p:nvCxnSpPr>
          <p:cNvPr id="4" name="直線コネクタ 3"/>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36</a:t>
            </a:fld>
            <a:endParaRPr lang="ja-JP" altLang="en-US" sz="1500" dirty="0">
              <a:solidFill>
                <a:srgbClr val="F79646"/>
              </a:solidFill>
              <a:latin typeface="Impact" pitchFamily="34" charset="0"/>
            </a:endParaRPr>
          </a:p>
        </p:txBody>
      </p:sp>
      <p:sp>
        <p:nvSpPr>
          <p:cNvPr id="8" name="角丸四角形 7"/>
          <p:cNvSpPr/>
          <p:nvPr/>
        </p:nvSpPr>
        <p:spPr>
          <a:xfrm>
            <a:off x="116992" y="770350"/>
            <a:ext cx="4693622" cy="41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9" name="正方形/長方形 8"/>
          <p:cNvSpPr/>
          <p:nvPr/>
        </p:nvSpPr>
        <p:spPr>
          <a:xfrm>
            <a:off x="212621" y="1718178"/>
            <a:ext cx="4473677" cy="3060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50400" rIns="36000" rtlCol="0" anchor="t" anchorCtr="0"/>
          <a:lstStyle/>
          <a:p>
            <a:pPr marL="180975" indent="-180975"/>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＜交通・観光ナビ＞</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180975" indent="-180975"/>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　公共オープンデータや民間データを検索可能な基盤を構築し、公共交通のリアルタイム運行情報や施設情報等の提供、災害発生時の情報配信を行う他、多言語での検索も提供</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180975" indent="-180975"/>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インテリジェントな交通制御システム＞</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975" indent="-180975"/>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交通情報のオープン化をベースに、配車や車線・信号の管理・制御によるアクセスコントロールを実現（渋滞・混雑の緩和）</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975" indent="-180975"/>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＜競技情報等の充実による新たな観戦スタイル＞</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180975" indent="-180975"/>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　大会・競技関連情報等をパッケージとしてオープンデータ化し、提供可能とする基盤の構築</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 name="テキスト ボックス 6"/>
          <p:cNvSpPr txBox="1"/>
          <p:nvPr/>
        </p:nvSpPr>
        <p:spPr>
          <a:xfrm>
            <a:off x="121185" y="581653"/>
            <a:ext cx="671979" cy="384721"/>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ja-JP" altLang="en-US" dirty="0" smtClean="0">
                <a:solidFill>
                  <a:prstClr val="white"/>
                </a:solidFill>
                <a:latin typeface="HGP創英角ｺﾞｼｯｸUB" panose="020B0900000000000000" pitchFamily="50" charset="-128"/>
                <a:ea typeface="HGP創英角ｺﾞｼｯｸUB" panose="020B0900000000000000" pitchFamily="50" charset="-128"/>
              </a:rPr>
              <a:t>概要</a:t>
            </a:r>
            <a:endParaRPr lang="ja-JP" altLang="en-US"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21" name="テキスト ボックス 120"/>
          <p:cNvSpPr txBox="1"/>
          <p:nvPr/>
        </p:nvSpPr>
        <p:spPr>
          <a:xfrm>
            <a:off x="212504" y="1062646"/>
            <a:ext cx="4473795" cy="584775"/>
          </a:xfrm>
          <a:prstGeom prst="rect">
            <a:avLst/>
          </a:prstGeom>
          <a:solidFill>
            <a:schemeClr val="tx2">
              <a:lumMod val="60000"/>
              <a:lumOff val="40000"/>
            </a:schemeClr>
          </a:solidFill>
        </p:spPr>
        <p:txBody>
          <a:bodyPr wrap="square" rtlCol="0">
            <a:spAutoFit/>
          </a:bodyPr>
          <a:lstStyle/>
          <a:p>
            <a:r>
              <a:rPr lang="en-US" altLang="ja-JP" sz="1600" b="1" dirty="0" smtClean="0">
                <a:solidFill>
                  <a:prstClr val="white"/>
                </a:solidFill>
                <a:latin typeface="ＭＳ Ｐゴシック"/>
              </a:rPr>
              <a:t>【</a:t>
            </a:r>
            <a:r>
              <a:rPr lang="ja-JP" altLang="en-US" sz="1600" b="1" dirty="0" smtClean="0">
                <a:solidFill>
                  <a:prstClr val="white"/>
                </a:solidFill>
                <a:latin typeface="ＭＳ Ｐゴシック"/>
              </a:rPr>
              <a:t>目標</a:t>
            </a:r>
            <a:r>
              <a:rPr lang="en-US" altLang="ja-JP" sz="1600" b="1" dirty="0" smtClean="0">
                <a:solidFill>
                  <a:prstClr val="white"/>
                </a:solidFill>
                <a:latin typeface="ＭＳ Ｐゴシック"/>
              </a:rPr>
              <a:t>】</a:t>
            </a:r>
            <a:r>
              <a:rPr lang="ja-JP" altLang="en-US" sz="1600" b="1" dirty="0">
                <a:solidFill>
                  <a:prstClr val="white"/>
                </a:solidFill>
                <a:latin typeface="ＭＳ Ｐゴシック"/>
              </a:rPr>
              <a:t>ｵｰﾌﾟﾝﾃﾞｰﾀの推進による“まちづくり”</a:t>
            </a:r>
            <a:r>
              <a:rPr lang="ja-JP" altLang="en-US" sz="1600" b="1" dirty="0" smtClean="0">
                <a:solidFill>
                  <a:prstClr val="white"/>
                </a:solidFill>
                <a:latin typeface="ＭＳ Ｐゴシック"/>
              </a:rPr>
              <a:t>と</a:t>
            </a:r>
            <a:endParaRPr lang="en-US" altLang="ja-JP" sz="1600" b="1" dirty="0" smtClean="0">
              <a:solidFill>
                <a:prstClr val="white"/>
              </a:solidFill>
              <a:latin typeface="ＭＳ Ｐゴシック"/>
            </a:endParaRPr>
          </a:p>
          <a:p>
            <a:r>
              <a:rPr lang="ja-JP" altLang="en-US" sz="1600" b="1" dirty="0">
                <a:solidFill>
                  <a:prstClr val="white"/>
                </a:solidFill>
                <a:latin typeface="ＭＳ Ｐゴシック"/>
              </a:rPr>
              <a:t>　</a:t>
            </a:r>
            <a:r>
              <a:rPr lang="ja-JP" altLang="en-US" sz="1600" b="1" dirty="0" smtClean="0">
                <a:solidFill>
                  <a:prstClr val="white"/>
                </a:solidFill>
                <a:latin typeface="ＭＳ Ｐゴシック"/>
              </a:rPr>
              <a:t>　　　 新事業</a:t>
            </a:r>
            <a:r>
              <a:rPr lang="ja-JP" altLang="en-US" sz="1600" b="1" dirty="0">
                <a:solidFill>
                  <a:prstClr val="white"/>
                </a:solidFill>
                <a:latin typeface="ＭＳ Ｐゴシック"/>
              </a:rPr>
              <a:t>創出</a:t>
            </a:r>
          </a:p>
        </p:txBody>
      </p:sp>
      <p:sp>
        <p:nvSpPr>
          <p:cNvPr id="128" name="角丸四角形 127"/>
          <p:cNvSpPr/>
          <p:nvPr/>
        </p:nvSpPr>
        <p:spPr>
          <a:xfrm>
            <a:off x="5036516" y="770349"/>
            <a:ext cx="4717140" cy="5904000"/>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34" name="角丸四角形 133"/>
          <p:cNvSpPr/>
          <p:nvPr/>
        </p:nvSpPr>
        <p:spPr>
          <a:xfrm>
            <a:off x="5177567" y="3967745"/>
            <a:ext cx="2628000"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スマートオリンピック・レーン</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0" name="角丸四角形 79"/>
          <p:cNvSpPr/>
          <p:nvPr/>
        </p:nvSpPr>
        <p:spPr>
          <a:xfrm>
            <a:off x="5192806" y="1064525"/>
            <a:ext cx="3786094" cy="324000"/>
          </a:xfrm>
          <a:prstGeom prst="roundRect">
            <a:avLst>
              <a:gd name="adj" fmla="val 0"/>
            </a:avLst>
          </a:prstGeom>
        </p:spPr>
        <p:style>
          <a:lnRef idx="2">
            <a:schemeClr val="accent1"/>
          </a:lnRef>
          <a:fillRef idx="1">
            <a:schemeClr val="lt1"/>
          </a:fillRef>
          <a:effectRef idx="0">
            <a:schemeClr val="accent1"/>
          </a:effectRef>
          <a:fontRef idx="minor">
            <a:schemeClr val="dk1"/>
          </a:fontRef>
        </p:style>
        <p:txBody>
          <a:bodyPr lIns="0" tIns="0" rIns="0" bIns="0" rtlCol="0" anchor="ctr"/>
          <a:lstStyle/>
          <a:p>
            <a:pPr algn="ctr" defTabSz="914254"/>
            <a:r>
              <a:rPr lang="ja-JP" altLang="en-US" sz="1400" dirty="0">
                <a:solidFill>
                  <a:prstClr val="black"/>
                </a:solidFill>
                <a:latin typeface="HGP創英角ｺﾞｼｯｸUB" panose="020B0900000000000000" pitchFamily="50" charset="-128"/>
                <a:ea typeface="HGP創英角ｺﾞｼｯｸUB" panose="020B0900000000000000" pitchFamily="50" charset="-128"/>
              </a:rPr>
              <a:t>交通シミュレーションによる渋滞緩和・災害対策</a:t>
            </a:r>
            <a:endParaRPr lang="en-US" altLang="ja-JP" sz="1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2" name="テキスト ボックス 81"/>
          <p:cNvSpPr txBox="1"/>
          <p:nvPr/>
        </p:nvSpPr>
        <p:spPr>
          <a:xfrm>
            <a:off x="5041601" y="590002"/>
            <a:ext cx="972000"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prstClr val="white"/>
                </a:solidFill>
                <a:latin typeface="HGP創英角ｺﾞｼｯｸUB" panose="020B0900000000000000" pitchFamily="50" charset="-128"/>
                <a:ea typeface="HGP創英角ｺﾞｼｯｸUB" panose="020B0900000000000000" pitchFamily="50" charset="-128"/>
              </a:rPr>
              <a:t>提案例</a:t>
            </a:r>
          </a:p>
        </p:txBody>
      </p:sp>
      <p:sp>
        <p:nvSpPr>
          <p:cNvPr id="83" name="角丸四角形 82"/>
          <p:cNvSpPr/>
          <p:nvPr/>
        </p:nvSpPr>
        <p:spPr>
          <a:xfrm>
            <a:off x="102648" y="5181598"/>
            <a:ext cx="4693622" cy="1473901"/>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84" name="テキスト ボックス 83"/>
          <p:cNvSpPr txBox="1"/>
          <p:nvPr/>
        </p:nvSpPr>
        <p:spPr>
          <a:xfrm>
            <a:off x="102648" y="4989239"/>
            <a:ext cx="2513552" cy="38472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ja-JP" altLang="en-US" dirty="0">
                <a:solidFill>
                  <a:prstClr val="white"/>
                </a:solidFill>
                <a:latin typeface="HGP創英角ｺﾞｼｯｸUB" panose="020B0900000000000000" pitchFamily="50" charset="-128"/>
                <a:ea typeface="HGP創英角ｺﾞｼｯｸUB" panose="020B0900000000000000" pitchFamily="50" charset="-128"/>
              </a:rPr>
              <a:t>Ｋｅｙ　Ｔｅｃｈｎｏｌｏｇｙ</a:t>
            </a:r>
          </a:p>
        </p:txBody>
      </p:sp>
      <p:sp>
        <p:nvSpPr>
          <p:cNvPr id="85" name="正方形/長方形 84"/>
          <p:cNvSpPr/>
          <p:nvPr/>
        </p:nvSpPr>
        <p:spPr>
          <a:xfrm>
            <a:off x="212621" y="5489646"/>
            <a:ext cx="4473677" cy="10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36000" rtlCol="0" anchor="t" anchorCtr="0"/>
          <a:lstStyle/>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測位・ナビゲーション技術</a:t>
            </a:r>
            <a:endParaRPr lang="en-US" altLang="ja-JP" sz="1600" dirty="0" smtClean="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a:solidFill>
                  <a:prstClr val="black"/>
                </a:solidFill>
                <a:latin typeface="HGP創英角ｺﾞｼｯｸUB" panose="020B0900000000000000" pitchFamily="50" charset="-128"/>
                <a:ea typeface="HGP創英角ｺﾞｼｯｸUB" panose="020B0900000000000000" pitchFamily="50" charset="-128"/>
              </a:rPr>
              <a:t>ＩＴＳ</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a:p>
            <a:pPr marL="444500" indent="-266700" defTabSz="1298334" fontAlgn="base">
              <a:spcAft>
                <a:spcPts val="600"/>
              </a:spcAft>
              <a:buFont typeface="Wingdings" panose="05000000000000000000" pitchFamily="2" charset="2"/>
              <a:buChar char="Ø"/>
            </a:pPr>
            <a:r>
              <a:rPr lang="ja-JP" altLang="en-US" sz="1600" dirty="0" smtClean="0">
                <a:solidFill>
                  <a:prstClr val="black"/>
                </a:solidFill>
                <a:latin typeface="HGP創英角ｺﾞｼｯｸUB" panose="020B0900000000000000" pitchFamily="50" charset="-128"/>
                <a:ea typeface="HGP創英角ｺﾞｼｯｸUB" panose="020B0900000000000000" pitchFamily="50" charset="-128"/>
              </a:rPr>
              <a:t>ビッグデータ処理・解析技術</a:t>
            </a:r>
            <a:endParaRPr lang="en-US" altLang="ja-JP" sz="16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793929"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200" dirty="0" smtClean="0">
                <a:solidFill>
                  <a:prstClr val="black"/>
                </a:solidFill>
                <a:latin typeface="HGP創英角ｺﾞｼｯｸUB" panose="020B0900000000000000" pitchFamily="50" charset="-128"/>
                <a:ea typeface="HGP創英角ｺﾞｼｯｸUB" panose="020B0900000000000000" pitchFamily="50" charset="-128"/>
              </a:rPr>
              <a:t>ＰＲＯＪＥＣＴ⑤</a:t>
            </a:r>
            <a:r>
              <a:rPr lang="ja-JP" altLang="en-US" sz="2200" dirty="0">
                <a:solidFill>
                  <a:prstClr val="black"/>
                </a:solidFill>
                <a:latin typeface="HGP創英角ｺﾞｼｯｸUB" panose="020B0900000000000000" pitchFamily="50" charset="-128"/>
                <a:ea typeface="HGP創英角ｺﾞｼｯｸUB" panose="020B0900000000000000" pitchFamily="50" charset="-128"/>
              </a:rPr>
              <a:t>　ｵｰﾌﾟﾝﾃﾞｰﾀ･ｵﾘﾝﾋﾟｯｸ・</a:t>
            </a:r>
            <a:r>
              <a:rPr lang="ja-JP" altLang="en-US" sz="2200" dirty="0" smtClean="0">
                <a:solidFill>
                  <a:prstClr val="black"/>
                </a:solidFill>
                <a:latin typeface="HGP創英角ｺﾞｼｯｸUB" panose="020B0900000000000000" pitchFamily="50" charset="-128"/>
                <a:ea typeface="HGP創英角ｺﾞｼｯｸUB" panose="020B0900000000000000" pitchFamily="50" charset="-128"/>
              </a:rPr>
              <a:t>ﾊﾟﾗﾘﾝﾋﾟｯｸＰＲＯＪＥＣＴ</a:t>
            </a:r>
            <a:endParaRPr lang="ja-JP" altLang="en-US" sz="22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067" y="1403531"/>
            <a:ext cx="3845312" cy="237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a:off x="6301371" y="3766254"/>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第３回ＩＣＴ新事業創出推進会議木谷構成員配布資料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年２月</a:t>
            </a:r>
            <a:r>
              <a:rPr lang="en-US" altLang="ja-JP" sz="800" dirty="0" smtClean="0">
                <a:solidFill>
                  <a:prstClr val="black"/>
                </a:solidFill>
                <a:latin typeface="ＭＳ Ｐゴシック"/>
              </a:rPr>
              <a:t>13</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009" y="4330791"/>
            <a:ext cx="3117227" cy="216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正方形/長方形 27"/>
          <p:cNvSpPr/>
          <p:nvPr/>
        </p:nvSpPr>
        <p:spPr>
          <a:xfrm>
            <a:off x="6290249" y="6475344"/>
            <a:ext cx="3624547"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第５回ＩＣＴ新事業創出推進会議宮部構成員配布資料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a:t>
            </a:r>
            <a:r>
              <a:rPr lang="en-US" altLang="ja-JP" sz="800" dirty="0">
                <a:solidFill>
                  <a:prstClr val="black"/>
                </a:solidFill>
                <a:latin typeface="ＭＳ Ｐゴシック"/>
              </a:rPr>
              <a:t>13</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p>
        </p:txBody>
      </p:sp>
    </p:spTree>
    <p:extLst>
      <p:ext uri="{BB962C8B-B14F-4D97-AF65-F5344CB8AC3E}">
        <p14:creationId xmlns:p14="http://schemas.microsoft.com/office/powerpoint/2010/main" val="2795514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14300" y="1285652"/>
            <a:ext cx="9648000" cy="4302348"/>
          </a:xfrm>
          <a:prstGeom prst="roundRect">
            <a:avLst>
              <a:gd name="adj" fmla="val 3423"/>
            </a:avLst>
          </a:prstGeom>
          <a:ln w="57150">
            <a:solidFill>
              <a:srgbClr val="9933FF"/>
            </a:solidFill>
          </a:ln>
        </p:spPr>
        <p:style>
          <a:lnRef idx="2">
            <a:schemeClr val="accent6"/>
          </a:lnRef>
          <a:fillRef idx="1">
            <a:schemeClr val="lt1"/>
          </a:fillRef>
          <a:effectRef idx="0">
            <a:schemeClr val="accent6"/>
          </a:effectRef>
          <a:fontRef idx="minor">
            <a:schemeClr val="dk1"/>
          </a:fontRef>
        </p:style>
        <p:txBody>
          <a:bodyPr lIns="144000" rIns="36000" rtlCol="0" anchor="ctr"/>
          <a:lstStyle/>
          <a:p>
            <a:pPr marL="4763" defTabSz="914400"/>
            <a:r>
              <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Ⅰ</a:t>
            </a:r>
            <a:r>
              <a:rPr lang="ja-JP" altLang="en-US" sz="3000" spc="-150" dirty="0" err="1"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背景</a:t>
            </a:r>
            <a:endPar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　ＩＣＴ</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は社会・経済</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にどんな</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影響を及ぼす</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　進化</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を続けるテクノロジー</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は今後さらにどう変わって</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いく</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　五輪</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の場でＩＣＴに</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より何</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を実現しなければならない</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Ⅱ</a:t>
            </a:r>
            <a:r>
              <a:rPr lang="ja-JP" altLang="en-US" sz="3000" spc="-150" dirty="0" err="1"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30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ＩＣＴ新事業創出に向けて</a:t>
            </a:r>
            <a:endParaRPr lang="en-US" altLang="ja-JP" sz="3000" dirty="0" smtClean="0">
              <a:solidFill>
                <a:schemeClr val="bg1">
                  <a:lumMod val="75000"/>
                </a:schemeClr>
              </a:solidFill>
              <a:latin typeface="HGP創英角ｺﾞｼｯｸUB" pitchFamily="50" charset="-128"/>
              <a:ea typeface="HGP創英角ｺﾞｼｯｸUB" pitchFamily="50" charset="-128"/>
            </a:endParaRPr>
          </a:p>
          <a:p>
            <a:pPr marL="482492" lvl="1" defTabSz="914400">
              <a:spcBef>
                <a:spcPts val="600"/>
              </a:spcBef>
            </a:pPr>
            <a:r>
              <a:rPr lang="ja-JP" altLang="en-US" sz="2400" dirty="0" smtClean="0">
                <a:solidFill>
                  <a:schemeClr val="bg1">
                    <a:lumMod val="75000"/>
                  </a:schemeClr>
                </a:solidFill>
                <a:latin typeface="HGP創英角ｺﾞｼｯｸUB" pitchFamily="50" charset="-128"/>
                <a:ea typeface="HGP創英角ｺﾞｼｯｸUB" pitchFamily="50" charset="-128"/>
              </a:rPr>
              <a:t>・</a:t>
            </a:r>
            <a:r>
              <a:rPr lang="ja-JP" altLang="en-US" sz="2000" dirty="0" smtClean="0">
                <a:solidFill>
                  <a:schemeClr val="bg1">
                    <a:lumMod val="75000"/>
                  </a:schemeClr>
                </a:solidFill>
                <a:latin typeface="HGP創英角ｺﾞｼｯｸUB" pitchFamily="50" charset="-128"/>
                <a:ea typeface="HGP創英角ｺﾞｼｯｸUB" pitchFamily="50" charset="-128"/>
              </a:rPr>
              <a:t>　</a:t>
            </a:r>
            <a:r>
              <a:rPr lang="ja-JP" altLang="en-US" sz="2400" dirty="0" smtClean="0">
                <a:solidFill>
                  <a:schemeClr val="bg1">
                    <a:lumMod val="75000"/>
                  </a:schemeClr>
                </a:solidFill>
                <a:latin typeface="HGP創英角ｺﾞｼｯｸUB" pitchFamily="50" charset="-128"/>
                <a:ea typeface="HGP創英角ｺﾞｼｯｸUB" pitchFamily="50" charset="-128"/>
              </a:rPr>
              <a:t>最先端ＩＣＴをどのように活用すれば新事業が創出されるのか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・新サービス創出のため</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に何</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をすべき</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か～ＡＣＴＩＯＮ</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82492" lvl="1" defTabSz="914400">
              <a:spcBef>
                <a:spcPts val="600"/>
              </a:spcBef>
            </a:pP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　</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新事業</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創出に向けてどのようなＰＲＯＪＥＣＴ</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を推進</a:t>
            </a:r>
            <a:r>
              <a:rPr lang="ja-JP" altLang="en-US" sz="2400" spc="-150" dirty="0">
                <a:solidFill>
                  <a:schemeClr val="bg1">
                    <a:lumMod val="75000"/>
                  </a:schemeClr>
                </a:solidFill>
                <a:latin typeface="HGP創英角ｺﾞｼｯｸUB" panose="020B0900000000000000" pitchFamily="50" charset="-128"/>
                <a:ea typeface="HGP創英角ｺﾞｼｯｸUB" panose="020B0900000000000000" pitchFamily="50" charset="-128"/>
              </a:rPr>
              <a:t>すべき</a:t>
            </a:r>
            <a:r>
              <a:rPr lang="ja-JP" altLang="en-US"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rPr>
              <a:t>か</a:t>
            </a:r>
            <a:endParaRPr lang="en-US" altLang="ja-JP" sz="2400" spc="-150" dirty="0" smtClean="0">
              <a:solidFill>
                <a:schemeClr val="bg1">
                  <a:lumMod val="75000"/>
                </a:schemeClr>
              </a:solidFill>
              <a:latin typeface="HGP創英角ｺﾞｼｯｸUB" panose="020B0900000000000000" pitchFamily="50" charset="-128"/>
              <a:ea typeface="HGP創英角ｺﾞｼｯｸUB" panose="020B0900000000000000" pitchFamily="50" charset="-128"/>
            </a:endParaRPr>
          </a:p>
          <a:p>
            <a:pPr marL="4763" defTabSz="914400">
              <a:spcBef>
                <a:spcPts val="600"/>
              </a:spcBef>
            </a:pPr>
            <a:r>
              <a:rPr lang="en-US" altLang="ja-JP" sz="3000" spc="-150" dirty="0" smtClean="0">
                <a:solidFill>
                  <a:prstClr val="black"/>
                </a:solidFill>
                <a:latin typeface="HGP創英角ｺﾞｼｯｸUB" panose="020B0900000000000000" pitchFamily="50" charset="-128"/>
                <a:ea typeface="HGP創英角ｺﾞｼｯｸUB" panose="020B0900000000000000" pitchFamily="50" charset="-128"/>
              </a:rPr>
              <a:t>Ⅲ</a:t>
            </a:r>
            <a:r>
              <a:rPr lang="ja-JP" altLang="en-US" sz="3000" spc="-150" dirty="0" err="1"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300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3000" dirty="0">
                <a:solidFill>
                  <a:prstClr val="black"/>
                </a:solidFill>
                <a:latin typeface="HGP創英角ｺﾞｼｯｸUB" panose="020B0900000000000000" pitchFamily="50" charset="-128"/>
                <a:ea typeface="HGP創英角ｺﾞｼｯｸUB" panose="020B0900000000000000" pitchFamily="50" charset="-128"/>
              </a:rPr>
              <a:t>創出に向けたＰＲＯＪＥＣＴとＡＣＴＩＯＮ</a:t>
            </a:r>
            <a:endParaRPr lang="en-US" altLang="ja-JP" sz="3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2617229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円/楕円 109"/>
          <p:cNvSpPr>
            <a:spLocks noChangeAspect="1"/>
          </p:cNvSpPr>
          <p:nvPr/>
        </p:nvSpPr>
        <p:spPr>
          <a:xfrm>
            <a:off x="1849076" y="2127974"/>
            <a:ext cx="6272990" cy="3717258"/>
          </a:xfrm>
          <a:prstGeom prst="ellipse">
            <a:avLst/>
          </a:prstGeom>
          <a:gradFill>
            <a:gsLst>
              <a:gs pos="100000">
                <a:schemeClr val="tx2">
                  <a:lumMod val="20000"/>
                  <a:lumOff val="80000"/>
                </a:schemeClr>
              </a:gs>
              <a:gs pos="50000">
                <a:schemeClr val="bg1"/>
              </a:gs>
              <a:gs pos="0">
                <a:schemeClr val="tx2">
                  <a:lumMod val="20000"/>
                  <a:lumOff val="80000"/>
                </a:schemeClr>
              </a:gs>
            </a:gsLst>
            <a:lin ang="5400000" scaled="1"/>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3" name="円/楕円 102"/>
          <p:cNvSpPr>
            <a:spLocks noChangeAspect="1"/>
          </p:cNvSpPr>
          <p:nvPr/>
        </p:nvSpPr>
        <p:spPr>
          <a:xfrm>
            <a:off x="2981124" y="2075007"/>
            <a:ext cx="4013187" cy="3780164"/>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r" defTabSz="914400"/>
            <a:endParaRPr lang="ja-JP" altLang="en-US" sz="1200" dirty="0">
              <a:solidFill>
                <a:prstClr val="white"/>
              </a:solidFill>
            </a:endParaRPr>
          </a:p>
        </p:txBody>
      </p:sp>
      <p:sp>
        <p:nvSpPr>
          <p:cNvPr id="79" name="ドーナツ 78"/>
          <p:cNvSpPr/>
          <p:nvPr/>
        </p:nvSpPr>
        <p:spPr>
          <a:xfrm>
            <a:off x="29801" y="1160498"/>
            <a:ext cx="9741126" cy="5652210"/>
          </a:xfrm>
          <a:prstGeom prst="donut">
            <a:avLst>
              <a:gd name="adj" fmla="val 950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endParaRPr lang="ja-JP" altLang="en-US">
              <a:solidFill>
                <a:prstClr val="black"/>
              </a:solidFill>
            </a:endParaRPr>
          </a:p>
        </p:txBody>
      </p:sp>
      <p:sp>
        <p:nvSpPr>
          <p:cNvPr id="61" name="角丸四角形 60"/>
          <p:cNvSpPr/>
          <p:nvPr/>
        </p:nvSpPr>
        <p:spPr>
          <a:xfrm>
            <a:off x="3730736" y="715753"/>
            <a:ext cx="3132000" cy="1329437"/>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63" name="角丸四角形 62"/>
          <p:cNvSpPr/>
          <p:nvPr/>
        </p:nvSpPr>
        <p:spPr>
          <a:xfrm>
            <a:off x="40801" y="833124"/>
            <a:ext cx="3600000" cy="1260000"/>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65" name="角丸四角形 64"/>
          <p:cNvSpPr/>
          <p:nvPr/>
        </p:nvSpPr>
        <p:spPr>
          <a:xfrm>
            <a:off x="6919684" y="803958"/>
            <a:ext cx="2939432" cy="1241232"/>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73" name="正方形/長方形 72"/>
          <p:cNvSpPr/>
          <p:nvPr/>
        </p:nvSpPr>
        <p:spPr>
          <a:xfrm>
            <a:off x="3767513" y="834060"/>
            <a:ext cx="3060000" cy="1173999"/>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80000" indent="-176213">
              <a:spcBef>
                <a:spcPts val="600"/>
              </a:spcBef>
            </a:pPr>
            <a:endParaRPr lang="en-US" altLang="ja-JP" sz="800" dirty="0">
              <a:solidFill>
                <a:prstClr val="black"/>
              </a:solidFill>
              <a:latin typeface="HGP創英ﾌﾟﾚｾﾞﾝｽEB" panose="02020800000000000000" pitchFamily="18" charset="-128"/>
              <a:ea typeface="HGP創英ﾌﾟﾚｾﾞﾝｽEB" panose="02020800000000000000" pitchFamily="18" charset="-128"/>
            </a:endParaRPr>
          </a:p>
          <a:p>
            <a:pPr marL="180000" indent="-176213"/>
            <a:r>
              <a:rPr lang="ja-JP" altLang="en-US" sz="1100" dirty="0" smtClean="0">
                <a:solidFill>
                  <a:prstClr val="black"/>
                </a:solidFill>
                <a:latin typeface="HGP創英ﾌﾟﾚｾﾞﾝｽEB" panose="02020800000000000000" pitchFamily="18" charset="-128"/>
                <a:ea typeface="HGP創英ﾌﾟﾚｾﾞﾝｽEB" panose="02020800000000000000" pitchFamily="18" charset="-128"/>
              </a:rPr>
              <a:t>起業</a:t>
            </a:r>
            <a:r>
              <a:rPr lang="ja-JP" altLang="en-US" sz="1100" dirty="0">
                <a:solidFill>
                  <a:prstClr val="black"/>
                </a:solidFill>
                <a:latin typeface="HGP創英ﾌﾟﾚｾﾞﾝｽEB" panose="02020800000000000000" pitchFamily="18" charset="-128"/>
                <a:ea typeface="HGP創英ﾌﾟﾚｾﾞﾝｽEB" panose="02020800000000000000" pitchFamily="18" charset="-128"/>
              </a:rPr>
              <a:t>や創意を促す機運の</a:t>
            </a:r>
            <a:r>
              <a:rPr lang="ja-JP" altLang="en-US" sz="1100" dirty="0" smtClean="0">
                <a:solidFill>
                  <a:prstClr val="black"/>
                </a:solidFill>
                <a:latin typeface="HGP創英ﾌﾟﾚｾﾞﾝｽEB" panose="02020800000000000000" pitchFamily="18" charset="-128"/>
                <a:ea typeface="HGP創英ﾌﾟﾚｾﾞﾝｽEB" panose="02020800000000000000" pitchFamily="18" charset="-128"/>
              </a:rPr>
              <a:t>醸成</a:t>
            </a:r>
            <a:endParaRPr lang="en-US" altLang="ja-JP" sz="11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spcBef>
                <a:spcPts val="300"/>
              </a:spcBef>
            </a:pPr>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ｱｲﾃﾞｨｱｿﾝ･ﾊｯ</a:t>
            </a:r>
            <a:r>
              <a:rPr lang="ja-JP" altLang="en-US" sz="1200" dirty="0">
                <a:solidFill>
                  <a:prstClr val="black"/>
                </a:solidFill>
                <a:latin typeface="ＭＳ Ｐゴシック"/>
              </a:rPr>
              <a:t>ｶ</a:t>
            </a:r>
            <a:r>
              <a:rPr lang="ja-JP" altLang="en-US" sz="1200" dirty="0" smtClean="0">
                <a:solidFill>
                  <a:prstClr val="black"/>
                </a:solidFill>
                <a:latin typeface="ＭＳ Ｐゴシック"/>
              </a:rPr>
              <a:t>ｿﾝ、ｺﾝﾃｽﾄ等の活用</a:t>
            </a:r>
            <a:endParaRPr lang="en-US" altLang="ja-JP" sz="1200" dirty="0" smtClean="0">
              <a:solidFill>
                <a:prstClr val="black"/>
              </a:solidFill>
              <a:latin typeface="ＭＳ Ｐゴシック"/>
            </a:endParaRPr>
          </a:p>
          <a:p>
            <a:pPr marL="177800" indent="-177800"/>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ﾋﾞｯｸﾞﾃﾞｰﾀやｵｰﾌﾟﾝﾃﾞｰﾀの利活用の促進のためのﾏｯﾁﾝｸﾞ･ﾌﾟﾗｯﾄﾌｫｰﾑ（「場」）の構築</a:t>
            </a:r>
            <a:endParaRPr lang="en-US" altLang="ja-JP" sz="1200" dirty="0" smtClean="0">
              <a:solidFill>
                <a:prstClr val="black"/>
              </a:solidFill>
              <a:latin typeface="ＭＳ Ｐゴシック"/>
            </a:endParaRPr>
          </a:p>
        </p:txBody>
      </p:sp>
      <p:sp>
        <p:nvSpPr>
          <p:cNvPr id="74" name="正方形/長方形 73"/>
          <p:cNvSpPr/>
          <p:nvPr/>
        </p:nvSpPr>
        <p:spPr>
          <a:xfrm>
            <a:off x="92032" y="946964"/>
            <a:ext cx="3492000" cy="1080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2000" tIns="50400" rIns="36000" rtlCol="0" anchor="t" anchorCtr="0"/>
          <a:lstStyle/>
          <a:p>
            <a:pPr indent="3175">
              <a:lnSpc>
                <a:spcPts val="1100"/>
              </a:lnSpc>
              <a:spcBef>
                <a:spcPts val="600"/>
              </a:spcBef>
            </a:pPr>
            <a:r>
              <a:rPr lang="ja-JP" altLang="en-US" sz="1100" dirty="0">
                <a:solidFill>
                  <a:prstClr val="black"/>
                </a:solidFill>
                <a:latin typeface="HGP創英ﾌﾟﾚｾﾞﾝｽEB" panose="02020800000000000000" pitchFamily="18" charset="-128"/>
                <a:ea typeface="HGP創英ﾌﾟﾚｾﾞﾝｽEB" panose="02020800000000000000" pitchFamily="18" charset="-128"/>
              </a:rPr>
              <a:t>事業創出や技術開発のコストを下げ</a:t>
            </a:r>
            <a:r>
              <a:rPr lang="ja-JP" altLang="en-US" sz="1100" dirty="0" smtClean="0">
                <a:solidFill>
                  <a:prstClr val="black"/>
                </a:solidFill>
                <a:latin typeface="HGP創英ﾌﾟﾚｾﾞﾝｽEB" panose="02020800000000000000" pitchFamily="18" charset="-128"/>
                <a:ea typeface="HGP創英ﾌﾟﾚｾﾞﾝｽEB" panose="02020800000000000000" pitchFamily="18" charset="-128"/>
              </a:rPr>
              <a:t>、多くのトライアルを</a:t>
            </a:r>
            <a:endParaRPr lang="en-US" altLang="ja-JP" sz="11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indent="3175">
              <a:lnSpc>
                <a:spcPts val="1100"/>
              </a:lnSpc>
            </a:pPr>
            <a:r>
              <a:rPr lang="ja-JP" altLang="en-US" sz="1100" dirty="0" smtClean="0">
                <a:solidFill>
                  <a:prstClr val="black"/>
                </a:solidFill>
                <a:latin typeface="HGP創英ﾌﾟﾚｾﾞﾝｽEB" panose="02020800000000000000" pitchFamily="18" charset="-128"/>
                <a:ea typeface="HGP創英ﾌﾟﾚｾﾞﾝｽEB" panose="02020800000000000000" pitchFamily="18" charset="-128"/>
              </a:rPr>
              <a:t>実現</a:t>
            </a:r>
            <a:r>
              <a:rPr lang="ja-JP" altLang="en-US" sz="1100" dirty="0">
                <a:solidFill>
                  <a:prstClr val="black"/>
                </a:solidFill>
                <a:latin typeface="HGP創英ﾌﾟﾚｾﾞﾝｽEB" panose="02020800000000000000" pitchFamily="18" charset="-128"/>
                <a:ea typeface="HGP創英ﾌﾟﾚｾﾞﾝｽEB" panose="02020800000000000000" pitchFamily="18" charset="-128"/>
              </a:rPr>
              <a:t>する場の</a:t>
            </a:r>
            <a:r>
              <a:rPr lang="ja-JP" altLang="en-US" sz="1100" dirty="0" smtClean="0">
                <a:solidFill>
                  <a:prstClr val="black"/>
                </a:solidFill>
                <a:latin typeface="HGP創英ﾌﾟﾚｾﾞﾝｽEB" panose="02020800000000000000" pitchFamily="18" charset="-128"/>
                <a:ea typeface="HGP創英ﾌﾟﾚｾﾞﾝｽEB" panose="02020800000000000000" pitchFamily="18" charset="-128"/>
              </a:rPr>
              <a:t>提供</a:t>
            </a:r>
            <a:endParaRPr lang="en-US" altLang="ja-JP" sz="11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r>
              <a:rPr lang="ja-JP" altLang="en-US" sz="1200" dirty="0" smtClean="0">
                <a:solidFill>
                  <a:srgbClr val="0070C0"/>
                </a:solidFill>
                <a:latin typeface="ＭＳ Ｐゴシック"/>
              </a:rPr>
              <a:t>■</a:t>
            </a:r>
            <a:r>
              <a:rPr lang="ja-JP" altLang="en-US" sz="1200" dirty="0" smtClean="0">
                <a:solidFill>
                  <a:prstClr val="black"/>
                </a:solidFill>
              </a:rPr>
              <a:t>ベンチャーがアセット</a:t>
            </a:r>
            <a:r>
              <a:rPr lang="ja-JP" altLang="en-US" sz="1200" dirty="0">
                <a:solidFill>
                  <a:prstClr val="black"/>
                </a:solidFill>
              </a:rPr>
              <a:t>を活用するスタイル</a:t>
            </a:r>
            <a:endParaRPr lang="en-US" altLang="ja-JP" sz="1200" dirty="0">
              <a:solidFill>
                <a:prstClr val="black"/>
              </a:solidFill>
              <a:latin typeface="ＭＳ Ｐゴシック"/>
            </a:endParaRPr>
          </a:p>
          <a:p>
            <a:pPr marL="85725" indent="-85725"/>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最先端のクラウド環境や情報資源も</a:t>
            </a:r>
            <a:endParaRPr lang="en-US" altLang="ja-JP" sz="1200" dirty="0" smtClean="0">
              <a:solidFill>
                <a:prstClr val="black"/>
              </a:solidFill>
              <a:latin typeface="ＭＳ Ｐゴシック"/>
            </a:endParaRPr>
          </a:p>
          <a:p>
            <a:pPr marL="85725" indent="-85725"/>
            <a:r>
              <a:rPr lang="en-US" altLang="ja-JP" sz="1200" dirty="0">
                <a:solidFill>
                  <a:prstClr val="black"/>
                </a:solidFill>
                <a:latin typeface="ＭＳ Ｐゴシック"/>
              </a:rPr>
              <a:t> </a:t>
            </a:r>
            <a:r>
              <a:rPr lang="en-US" altLang="ja-JP" sz="1200" dirty="0" smtClean="0">
                <a:solidFill>
                  <a:prstClr val="black"/>
                </a:solidFill>
                <a:latin typeface="ＭＳ Ｐゴシック"/>
              </a:rPr>
              <a:t>  </a:t>
            </a:r>
            <a:r>
              <a:rPr lang="ja-JP" altLang="en-US" sz="1200" dirty="0" smtClean="0">
                <a:solidFill>
                  <a:prstClr val="black"/>
                </a:solidFill>
                <a:latin typeface="ＭＳ Ｐゴシック"/>
              </a:rPr>
              <a:t>活用可能なテストベッド</a:t>
            </a:r>
            <a:r>
              <a:rPr lang="ja-JP" altLang="en-US" sz="1200" dirty="0">
                <a:solidFill>
                  <a:prstClr val="black"/>
                </a:solidFill>
                <a:latin typeface="ＭＳ Ｐゴシック"/>
              </a:rPr>
              <a:t>の</a:t>
            </a:r>
            <a:r>
              <a:rPr lang="ja-JP" altLang="en-US" sz="1200" dirty="0" smtClean="0">
                <a:solidFill>
                  <a:prstClr val="black"/>
                </a:solidFill>
                <a:latin typeface="ＭＳ Ｐゴシック"/>
              </a:rPr>
              <a:t>整備</a:t>
            </a:r>
            <a:endParaRPr lang="en-US" altLang="ja-JP" sz="1200" dirty="0" smtClean="0">
              <a:solidFill>
                <a:prstClr val="black"/>
              </a:solidFill>
              <a:latin typeface="ＭＳ Ｐゴシック"/>
            </a:endParaRPr>
          </a:p>
          <a:p>
            <a:pPr marL="85725" indent="-85725"/>
            <a:r>
              <a:rPr lang="ja-JP" altLang="en-US" sz="1200" dirty="0" smtClean="0">
                <a:solidFill>
                  <a:srgbClr val="0070C0"/>
                </a:solidFill>
                <a:latin typeface="ＭＳ Ｐゴシック"/>
              </a:rPr>
              <a:t>■</a:t>
            </a:r>
            <a:r>
              <a:rPr lang="ja-JP" altLang="en-US" sz="1200" dirty="0" smtClean="0">
                <a:solidFill>
                  <a:prstClr val="black"/>
                </a:solidFill>
              </a:rPr>
              <a:t>異業種のユーザも利用可能なオープンテストベッド</a:t>
            </a:r>
            <a:endParaRPr lang="en-US" altLang="ja-JP" sz="1200" dirty="0" smtClean="0">
              <a:solidFill>
                <a:prstClr val="black"/>
              </a:solidFill>
              <a:latin typeface="ＭＳ Ｐゴシック"/>
            </a:endParaRPr>
          </a:p>
        </p:txBody>
      </p:sp>
      <p:sp>
        <p:nvSpPr>
          <p:cNvPr id="64" name="テキスト ボックス 63"/>
          <p:cNvSpPr txBox="1"/>
          <p:nvPr/>
        </p:nvSpPr>
        <p:spPr>
          <a:xfrm>
            <a:off x="52993" y="632796"/>
            <a:ext cx="3528000" cy="338554"/>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6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600" dirty="0" smtClean="0">
                <a:solidFill>
                  <a:prstClr val="white"/>
                </a:solidFill>
                <a:latin typeface="HGP創英角ｺﾞｼｯｸUB" panose="020B0900000000000000" pitchFamily="50" charset="-128"/>
                <a:ea typeface="HGP創英角ｺﾞｼｯｸUB" panose="020B0900000000000000" pitchFamily="50" charset="-128"/>
              </a:rPr>
              <a:t>　ユーザ参加型テストベッド</a:t>
            </a:r>
            <a:endParaRPr lang="ja-JP" altLang="en-US" sz="16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75" name="正方形/長方形 74"/>
          <p:cNvSpPr/>
          <p:nvPr/>
        </p:nvSpPr>
        <p:spPr>
          <a:xfrm>
            <a:off x="6932810" y="964511"/>
            <a:ext cx="2926319" cy="1040709"/>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indent="3175">
              <a:spcBef>
                <a:spcPts val="600"/>
              </a:spcBef>
            </a:pPr>
            <a:r>
              <a:rPr lang="ja-JP" altLang="en-US" sz="1100" dirty="0" smtClean="0">
                <a:solidFill>
                  <a:prstClr val="black"/>
                </a:solidFill>
                <a:latin typeface="HGP創英ﾌﾟﾚｾﾞﾝｽEB" panose="02020800000000000000" pitchFamily="18" charset="-128"/>
                <a:ea typeface="HGP創英ﾌﾟﾚｾﾞﾝｽEB" panose="02020800000000000000" pitchFamily="18" charset="-128"/>
              </a:rPr>
              <a:t>社会実装と連動</a:t>
            </a:r>
            <a:r>
              <a:rPr lang="ja-JP" altLang="en-US" sz="1100" dirty="0">
                <a:solidFill>
                  <a:prstClr val="black"/>
                </a:solidFill>
                <a:latin typeface="HGP創英ﾌﾟﾚｾﾞﾝｽEB" panose="02020800000000000000" pitchFamily="18" charset="-128"/>
                <a:ea typeface="HGP創英ﾌﾟﾚｾﾞﾝｽEB" panose="02020800000000000000" pitchFamily="18" charset="-128"/>
              </a:rPr>
              <a:t>した</a:t>
            </a:r>
            <a:r>
              <a:rPr lang="ja-JP" altLang="en-US" sz="1100" dirty="0" smtClean="0">
                <a:solidFill>
                  <a:prstClr val="black"/>
                </a:solidFill>
                <a:latin typeface="HGP創英ﾌﾟﾚｾﾞﾝｽEB" panose="02020800000000000000" pitchFamily="18" charset="-128"/>
                <a:ea typeface="HGP創英ﾌﾟﾚｾﾞﾝｽEB" panose="02020800000000000000" pitchFamily="18" charset="-128"/>
              </a:rPr>
              <a:t>小規模プロジェクトの推進</a:t>
            </a:r>
            <a:endParaRPr lang="en-US" altLang="ja-JP" sz="1200" dirty="0" smtClean="0">
              <a:solidFill>
                <a:prstClr val="black"/>
              </a:solidFill>
              <a:latin typeface="ＭＳ Ｐゴシック"/>
            </a:endParaRPr>
          </a:p>
          <a:p>
            <a:pPr marL="177800" indent="-174625">
              <a:spcBef>
                <a:spcPts val="300"/>
              </a:spcBef>
            </a:pPr>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ﾘｰﾝｽﾀｰﾄｱｯﾌﾟﾓﾃﾞﾙの導入（</a:t>
            </a:r>
            <a:r>
              <a:rPr lang="en-US" altLang="ja-JP" sz="1200" dirty="0" smtClean="0">
                <a:solidFill>
                  <a:prstClr val="black"/>
                </a:solidFill>
                <a:latin typeface="ＭＳ Ｐゴシック"/>
              </a:rPr>
              <a:t>ICT</a:t>
            </a:r>
            <a:r>
              <a:rPr lang="ja-JP" altLang="en-US" sz="1200" dirty="0" smtClean="0">
                <a:solidFill>
                  <a:prstClr val="black"/>
                </a:solidFill>
                <a:latin typeface="ＭＳ Ｐゴシック"/>
              </a:rPr>
              <a:t>海兵隊）</a:t>
            </a:r>
            <a:endParaRPr lang="en-US" altLang="ja-JP" sz="1200" dirty="0" smtClean="0">
              <a:solidFill>
                <a:prstClr val="black"/>
              </a:solidFill>
              <a:latin typeface="ＭＳ Ｐゴシック"/>
            </a:endParaRPr>
          </a:p>
          <a:p>
            <a:pPr marL="177800" indent="-174625">
              <a:spcBef>
                <a:spcPts val="300"/>
              </a:spcBef>
            </a:pPr>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国を実証フィールドに活用（先端環境</a:t>
            </a:r>
            <a:r>
              <a:rPr lang="ja-JP" altLang="en-US" sz="1200" dirty="0">
                <a:solidFill>
                  <a:prstClr val="black"/>
                </a:solidFill>
                <a:latin typeface="ＭＳ Ｐゴシック"/>
              </a:rPr>
              <a:t>の先行的導入</a:t>
            </a:r>
            <a:r>
              <a:rPr lang="ja-JP" altLang="en-US" sz="1200" dirty="0" smtClean="0">
                <a:solidFill>
                  <a:prstClr val="black"/>
                </a:solidFill>
                <a:latin typeface="ＭＳ Ｐゴシック"/>
              </a:rPr>
              <a:t>）</a:t>
            </a:r>
            <a:endParaRPr lang="en-US" altLang="ja-JP" sz="1200" dirty="0" smtClean="0">
              <a:solidFill>
                <a:prstClr val="black"/>
              </a:solidFill>
              <a:latin typeface="ＭＳ Ｐゴシック"/>
            </a:endParaRPr>
          </a:p>
          <a:p>
            <a:pPr marL="177800" indent="-174625"/>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省庁の垣根を超えたＩＣＴ利活用の実現</a:t>
            </a:r>
            <a:endParaRPr lang="en-US" altLang="ja-JP" sz="1200" dirty="0" smtClean="0">
              <a:solidFill>
                <a:prstClr val="black"/>
              </a:solidFill>
              <a:latin typeface="ＭＳ Ｐゴシック"/>
            </a:endParaRPr>
          </a:p>
          <a:p>
            <a:pPr marL="177800" indent="-174625"/>
            <a:endParaRPr lang="en-US" altLang="ja-JP" sz="1200" dirty="0" smtClean="0">
              <a:solidFill>
                <a:prstClr val="black"/>
              </a:solidFill>
              <a:latin typeface="ＭＳ Ｐゴシック"/>
            </a:endParaRPr>
          </a:p>
        </p:txBody>
      </p:sp>
      <p:sp>
        <p:nvSpPr>
          <p:cNvPr id="66" name="テキスト ボックス 65"/>
          <p:cNvSpPr txBox="1"/>
          <p:nvPr/>
        </p:nvSpPr>
        <p:spPr>
          <a:xfrm>
            <a:off x="6919695" y="684501"/>
            <a:ext cx="2939433" cy="323165"/>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en-US" altLang="ja-JP" sz="15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500" dirty="0" smtClean="0">
                <a:solidFill>
                  <a:prstClr val="white"/>
                </a:solidFill>
                <a:latin typeface="HGP創英角ｺﾞｼｯｸUB" panose="020B0900000000000000" pitchFamily="50" charset="-128"/>
                <a:ea typeface="HGP創英角ｺﾞｼｯｸUB" panose="020B0900000000000000" pitchFamily="50" charset="-128"/>
              </a:rPr>
              <a:t>】 </a:t>
            </a: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トライ</a:t>
            </a:r>
            <a:r>
              <a:rPr lang="ja-JP" altLang="en-US" sz="1500" dirty="0">
                <a:solidFill>
                  <a:prstClr val="white"/>
                </a:solidFill>
                <a:latin typeface="HGP創英角ｺﾞｼｯｸUB" panose="020B0900000000000000" pitchFamily="50" charset="-128"/>
                <a:ea typeface="HGP創英角ｺﾞｼｯｸUB" panose="020B0900000000000000" pitchFamily="50" charset="-128"/>
              </a:rPr>
              <a:t>＆エラー型実証</a:t>
            </a:r>
          </a:p>
        </p:txBody>
      </p:sp>
      <p:sp>
        <p:nvSpPr>
          <p:cNvPr id="67" name="角丸四角形 66"/>
          <p:cNvSpPr/>
          <p:nvPr/>
        </p:nvSpPr>
        <p:spPr>
          <a:xfrm>
            <a:off x="40854" y="5680067"/>
            <a:ext cx="3429237" cy="1167299"/>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69" name="角丸四角形 68"/>
          <p:cNvSpPr>
            <a:spLocks/>
          </p:cNvSpPr>
          <p:nvPr/>
        </p:nvSpPr>
        <p:spPr>
          <a:xfrm>
            <a:off x="6325087" y="5748313"/>
            <a:ext cx="3528000" cy="1109685"/>
          </a:xfrm>
          <a:prstGeom prst="roundRect">
            <a:avLst>
              <a:gd name="adj" fmla="val 0"/>
            </a:avLst>
          </a:prstGeom>
        </p:spPr>
        <p:style>
          <a:lnRef idx="1">
            <a:schemeClr val="accent3"/>
          </a:lnRef>
          <a:fillRef idx="2">
            <a:schemeClr val="accent3"/>
          </a:fillRef>
          <a:effectRef idx="1">
            <a:schemeClr val="accent3"/>
          </a:effectRef>
          <a:fontRef idx="minor">
            <a:schemeClr val="dk1"/>
          </a:fontRef>
        </p:style>
        <p:txBody>
          <a:bodyPr rtlCol="0" anchor="ctr"/>
          <a:lstStyle/>
          <a:p>
            <a:pPr defTabSz="955625"/>
            <a:r>
              <a:rPr lang="ja-JP" altLang="en-US" sz="2000" dirty="0">
                <a:solidFill>
                  <a:prstClr val="black"/>
                </a:solidFill>
              </a:rPr>
              <a:t>　</a:t>
            </a:r>
            <a:endParaRPr lang="en-US" altLang="ja-JP" sz="2000" dirty="0">
              <a:solidFill>
                <a:prstClr val="black"/>
              </a:solidFill>
            </a:endParaRPr>
          </a:p>
        </p:txBody>
      </p:sp>
      <p:sp>
        <p:nvSpPr>
          <p:cNvPr id="76" name="正方形/長方形 75"/>
          <p:cNvSpPr/>
          <p:nvPr/>
        </p:nvSpPr>
        <p:spPr>
          <a:xfrm>
            <a:off x="86722" y="5791571"/>
            <a:ext cx="3339937" cy="1010504"/>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indent="-176213">
              <a:spcBef>
                <a:spcPts val="600"/>
              </a:spcBef>
            </a:pPr>
            <a:r>
              <a:rPr lang="ja-JP" altLang="en-US" sz="1100" dirty="0">
                <a:solidFill>
                  <a:prstClr val="black"/>
                </a:solidFill>
                <a:latin typeface="HGP創英ﾌﾟﾚｾﾞﾝｽEB" panose="02020800000000000000" pitchFamily="18" charset="-128"/>
                <a:ea typeface="HGP創英ﾌﾟﾚｾﾞﾝｽEB" panose="02020800000000000000" pitchFamily="18" charset="-128"/>
              </a:rPr>
              <a:t>新事業創出を担う仕事環境や人材育成</a:t>
            </a:r>
            <a:endParaRPr lang="en-US" altLang="ja-JP" sz="11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marL="182563" indent="-182563">
              <a:spcBef>
                <a:spcPts val="300"/>
              </a:spcBef>
            </a:pPr>
            <a:r>
              <a:rPr lang="ja-JP" altLang="en-US" sz="1200" dirty="0" smtClean="0">
                <a:solidFill>
                  <a:srgbClr val="0070C0"/>
                </a:solidFill>
                <a:latin typeface="ＭＳ Ｐゴシック"/>
              </a:rPr>
              <a:t>■</a:t>
            </a:r>
            <a:r>
              <a:rPr lang="ja-JP" altLang="en-US" sz="1200" dirty="0" smtClean="0">
                <a:solidFill>
                  <a:prstClr val="black"/>
                </a:solidFill>
              </a:rPr>
              <a:t>ＩＣＴを活用したスマートワークの実現</a:t>
            </a:r>
            <a:endParaRPr lang="en-US" altLang="ja-JP" sz="1200" dirty="0">
              <a:solidFill>
                <a:prstClr val="black"/>
              </a:solidFill>
              <a:latin typeface="ＭＳ Ｐゴシック"/>
            </a:endParaRPr>
          </a:p>
          <a:p>
            <a:r>
              <a:rPr lang="ja-JP" altLang="en-US" sz="1200" dirty="0" smtClean="0">
                <a:solidFill>
                  <a:srgbClr val="0070C0"/>
                </a:solidFill>
                <a:latin typeface="ＭＳ Ｐゴシック"/>
              </a:rPr>
              <a:t>■</a:t>
            </a:r>
            <a:r>
              <a:rPr lang="ja-JP" altLang="en-US" sz="1200" dirty="0">
                <a:solidFill>
                  <a:prstClr val="black"/>
                </a:solidFill>
                <a:latin typeface="ＭＳ Ｐゴシック"/>
              </a:rPr>
              <a:t>プログラム人材の</a:t>
            </a:r>
            <a:r>
              <a:rPr lang="ja-JP" altLang="en-US" sz="1200" dirty="0" smtClean="0">
                <a:solidFill>
                  <a:prstClr val="black"/>
                </a:solidFill>
                <a:latin typeface="ＭＳ Ｐゴシック"/>
              </a:rPr>
              <a:t>育成</a:t>
            </a:r>
            <a:endParaRPr lang="en-US" altLang="ja-JP" sz="1200" dirty="0" smtClean="0">
              <a:solidFill>
                <a:prstClr val="black"/>
              </a:solidFill>
              <a:latin typeface="ＭＳ Ｐゴシック"/>
            </a:endParaRPr>
          </a:p>
          <a:p>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各業種の優れた人材に対するＩＣＴ利活用導入</a:t>
            </a:r>
            <a:endParaRPr lang="en-US" altLang="ja-JP" sz="1200" dirty="0" smtClean="0">
              <a:solidFill>
                <a:prstClr val="black"/>
              </a:solidFill>
              <a:latin typeface="ＭＳ Ｐゴシック"/>
            </a:endParaRPr>
          </a:p>
          <a:p>
            <a:r>
              <a:rPr lang="ja-JP" altLang="en-US" sz="1200" dirty="0" smtClean="0">
                <a:solidFill>
                  <a:srgbClr val="0070C0"/>
                </a:solidFill>
                <a:latin typeface="ＭＳ Ｐゴシック"/>
              </a:rPr>
              <a:t>■</a:t>
            </a:r>
            <a:r>
              <a:rPr lang="ja-JP" altLang="en-US" sz="1200" dirty="0" smtClean="0">
                <a:solidFill>
                  <a:schemeClr val="tx1"/>
                </a:solidFill>
                <a:latin typeface="ＭＳ Ｐゴシック"/>
              </a:rPr>
              <a:t>データサイエンティスト資格</a:t>
            </a:r>
            <a:endParaRPr lang="en-US" altLang="ja-JP" sz="1200" dirty="0" smtClean="0">
              <a:solidFill>
                <a:schemeClr val="tx1"/>
              </a:solidFill>
              <a:latin typeface="ＭＳ Ｐゴシック"/>
            </a:endParaRPr>
          </a:p>
        </p:txBody>
      </p:sp>
      <p:sp>
        <p:nvSpPr>
          <p:cNvPr id="77" name="正方形/長方形 76"/>
          <p:cNvSpPr>
            <a:spLocks/>
          </p:cNvSpPr>
          <p:nvPr/>
        </p:nvSpPr>
        <p:spPr>
          <a:xfrm>
            <a:off x="6364222" y="5776804"/>
            <a:ext cx="3492000" cy="1044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80000" indent="-176213">
              <a:spcBef>
                <a:spcPts val="600"/>
              </a:spcBef>
            </a:pPr>
            <a:r>
              <a:rPr lang="ja-JP" altLang="en-US" sz="1100" dirty="0">
                <a:solidFill>
                  <a:prstClr val="black"/>
                </a:solidFill>
                <a:latin typeface="HGP創英ﾌﾟﾚｾﾞﾝｽEB" panose="02020800000000000000" pitchFamily="18" charset="-128"/>
                <a:ea typeface="HGP創英ﾌﾟﾚｾﾞﾝｽEB" panose="02020800000000000000" pitchFamily="18" charset="-128"/>
              </a:rPr>
              <a:t>オープンデータを核としたサービスイノベーション</a:t>
            </a:r>
            <a:endParaRPr lang="en-US" altLang="ja-JP" sz="1100" dirty="0" smtClean="0">
              <a:solidFill>
                <a:prstClr val="black"/>
              </a:solidFill>
              <a:latin typeface="HGP創英ﾌﾟﾚｾﾞﾝｽEB" panose="02020800000000000000" pitchFamily="18" charset="-128"/>
              <a:ea typeface="HGP創英ﾌﾟﾚｾﾞﾝｽEB" panose="02020800000000000000" pitchFamily="18" charset="-128"/>
            </a:endParaRPr>
          </a:p>
          <a:p>
            <a:pPr>
              <a:spcBef>
                <a:spcPts val="300"/>
              </a:spcBef>
            </a:pPr>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公共</a:t>
            </a:r>
            <a:r>
              <a:rPr lang="ja-JP" altLang="en-US" sz="1200" dirty="0" smtClean="0">
                <a:solidFill>
                  <a:prstClr val="black"/>
                </a:solidFill>
              </a:rPr>
              <a:t>オープンデータ促進</a:t>
            </a:r>
            <a:r>
              <a:rPr lang="ja-JP" altLang="en-US" sz="1200" dirty="0">
                <a:solidFill>
                  <a:prstClr val="black"/>
                </a:solidFill>
              </a:rPr>
              <a:t>に</a:t>
            </a:r>
            <a:r>
              <a:rPr lang="ja-JP" altLang="en-US" sz="1200" dirty="0" smtClean="0">
                <a:solidFill>
                  <a:prstClr val="black"/>
                </a:solidFill>
              </a:rPr>
              <a:t>よるビジネス活性化</a:t>
            </a:r>
            <a:endParaRPr lang="en-US" altLang="ja-JP" sz="1200" dirty="0" smtClean="0">
              <a:solidFill>
                <a:prstClr val="black"/>
              </a:solidFill>
            </a:endParaRPr>
          </a:p>
          <a:p>
            <a:pPr marL="174625" indent="-174625"/>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民間における取組を加速するための体制強化</a:t>
            </a:r>
            <a:endParaRPr lang="en-US" altLang="ja-JP" sz="1200" dirty="0" smtClean="0">
              <a:solidFill>
                <a:prstClr val="black"/>
              </a:solidFill>
              <a:latin typeface="ＭＳ Ｐゴシック"/>
            </a:endParaRPr>
          </a:p>
          <a:p>
            <a:pPr>
              <a:spcBef>
                <a:spcPts val="300"/>
              </a:spcBef>
            </a:pPr>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ビジネスモデル検討</a:t>
            </a:r>
            <a:endParaRPr lang="en-US" altLang="ja-JP" sz="1200" dirty="0" smtClean="0">
              <a:solidFill>
                <a:prstClr val="black"/>
              </a:solidFill>
              <a:latin typeface="ＭＳ Ｐゴシック"/>
            </a:endParaRPr>
          </a:p>
          <a:p>
            <a:pPr>
              <a:spcBef>
                <a:spcPts val="300"/>
              </a:spcBef>
            </a:pPr>
            <a:r>
              <a:rPr lang="ja-JP" altLang="en-US" sz="1200" dirty="0" smtClean="0">
                <a:solidFill>
                  <a:srgbClr val="0070C0"/>
                </a:solidFill>
                <a:latin typeface="ＭＳ Ｐゴシック"/>
              </a:rPr>
              <a:t>■</a:t>
            </a:r>
            <a:r>
              <a:rPr lang="ja-JP" altLang="en-US" sz="1200" dirty="0" smtClean="0">
                <a:solidFill>
                  <a:prstClr val="black"/>
                </a:solidFill>
                <a:latin typeface="ＭＳ Ｐゴシック"/>
              </a:rPr>
              <a:t>データサイエンティスト資格（再掲）</a:t>
            </a: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111" name="円/楕円 110"/>
          <p:cNvSpPr>
            <a:spLocks noChangeAspect="1"/>
          </p:cNvSpPr>
          <p:nvPr/>
        </p:nvSpPr>
        <p:spPr>
          <a:xfrm>
            <a:off x="3114155" y="2172926"/>
            <a:ext cx="3742200" cy="3584179"/>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p:spPr>
        <p:style>
          <a:lnRef idx="0">
            <a:schemeClr val="accent5"/>
          </a:lnRef>
          <a:fillRef idx="3">
            <a:schemeClr val="accent5"/>
          </a:fillRef>
          <a:effectRef idx="3">
            <a:schemeClr val="accent5"/>
          </a:effectRef>
          <a:fontRef idx="minor">
            <a:schemeClr val="lt1"/>
          </a:fontRef>
        </p:style>
        <p:txBody>
          <a:bodyPr rtlCol="0" anchor="ctr"/>
          <a:lstStyle/>
          <a:p>
            <a:pPr algn="ctr" defTabSz="914400"/>
            <a:endParaRPr lang="ja-JP" altLang="en-US" sz="1200">
              <a:solidFill>
                <a:prstClr val="white"/>
              </a:solidFill>
            </a:endParaRPr>
          </a:p>
        </p:txBody>
      </p:sp>
      <p:sp>
        <p:nvSpPr>
          <p:cNvPr id="112" name="円/楕円 111"/>
          <p:cNvSpPr>
            <a:spLocks/>
          </p:cNvSpPr>
          <p:nvPr/>
        </p:nvSpPr>
        <p:spPr>
          <a:xfrm>
            <a:off x="3913614" y="2895217"/>
            <a:ext cx="2160000" cy="2160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ja-JP" altLang="en-US" sz="1200">
              <a:solidFill>
                <a:prstClr val="white"/>
              </a:solidFill>
            </a:endParaRPr>
          </a:p>
        </p:txBody>
      </p:sp>
      <p:grpSp>
        <p:nvGrpSpPr>
          <p:cNvPr id="113" name="グループ化 112"/>
          <p:cNvGrpSpPr>
            <a:grpSpLocks noChangeAspect="1"/>
          </p:cNvGrpSpPr>
          <p:nvPr/>
        </p:nvGrpSpPr>
        <p:grpSpPr>
          <a:xfrm>
            <a:off x="4308412" y="4357317"/>
            <a:ext cx="479250" cy="505794"/>
            <a:chOff x="4374916" y="3439107"/>
            <a:chExt cx="1142295" cy="468000"/>
          </a:xfrm>
        </p:grpSpPr>
        <p:sp>
          <p:nvSpPr>
            <p:cNvPr id="114" name="角丸四角形 113"/>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15" name="正方形/長方形 66"/>
            <p:cNvSpPr>
              <a:spLocks noChangeArrowheads="1"/>
            </p:cNvSpPr>
            <p:nvPr/>
          </p:nvSpPr>
          <p:spPr bwMode="auto">
            <a:xfrm>
              <a:off x="4374916" y="3504256"/>
              <a:ext cx="1142295" cy="3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位置情報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116" name="グループ化 115"/>
          <p:cNvGrpSpPr>
            <a:grpSpLocks noChangeAspect="1"/>
          </p:cNvGrpSpPr>
          <p:nvPr/>
        </p:nvGrpSpPr>
        <p:grpSpPr>
          <a:xfrm>
            <a:off x="4099267" y="3292988"/>
            <a:ext cx="479250" cy="505795"/>
            <a:chOff x="4389749" y="3439107"/>
            <a:chExt cx="1142295" cy="468000"/>
          </a:xfrm>
        </p:grpSpPr>
        <p:sp>
          <p:nvSpPr>
            <p:cNvPr id="117" name="角丸四角形 116"/>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18" name="正方形/長方形 66"/>
            <p:cNvSpPr>
              <a:spLocks noChangeArrowheads="1"/>
            </p:cNvSpPr>
            <p:nvPr/>
          </p:nvSpPr>
          <p:spPr bwMode="auto">
            <a:xfrm>
              <a:off x="4389749" y="3522820"/>
              <a:ext cx="1142295" cy="22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映像</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119" name="グループ化 118"/>
          <p:cNvGrpSpPr>
            <a:grpSpLocks noChangeAspect="1"/>
          </p:cNvGrpSpPr>
          <p:nvPr/>
        </p:nvGrpSpPr>
        <p:grpSpPr>
          <a:xfrm>
            <a:off x="4761373" y="4431089"/>
            <a:ext cx="530591" cy="505795"/>
            <a:chOff x="4358034" y="3439107"/>
            <a:chExt cx="1264668" cy="468000"/>
          </a:xfrm>
        </p:grpSpPr>
        <p:sp>
          <p:nvSpPr>
            <p:cNvPr id="120" name="角丸四角形 119"/>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21" name="正方形/長方形 66"/>
            <p:cNvSpPr>
              <a:spLocks noChangeArrowheads="1"/>
            </p:cNvSpPr>
            <p:nvPr/>
          </p:nvSpPr>
          <p:spPr bwMode="auto">
            <a:xfrm>
              <a:off x="4358034" y="3485073"/>
              <a:ext cx="1264668"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身体</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122" name="グループ化 121"/>
          <p:cNvGrpSpPr>
            <a:grpSpLocks noChangeAspect="1"/>
          </p:cNvGrpSpPr>
          <p:nvPr/>
        </p:nvGrpSpPr>
        <p:grpSpPr>
          <a:xfrm>
            <a:off x="5259765" y="4357342"/>
            <a:ext cx="484913" cy="505795"/>
            <a:chOff x="4420694" y="3439107"/>
            <a:chExt cx="1155793" cy="468000"/>
          </a:xfrm>
        </p:grpSpPr>
        <p:sp>
          <p:nvSpPr>
            <p:cNvPr id="123" name="角丸四角形 122"/>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24" name="正方形/長方形 66"/>
            <p:cNvSpPr>
              <a:spLocks noChangeArrowheads="1"/>
            </p:cNvSpPr>
            <p:nvPr/>
          </p:nvSpPr>
          <p:spPr bwMode="auto">
            <a:xfrm>
              <a:off x="4434192" y="3497518"/>
              <a:ext cx="1142295"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医療</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125" name="グループ化 124"/>
          <p:cNvGrpSpPr>
            <a:grpSpLocks noChangeAspect="1"/>
          </p:cNvGrpSpPr>
          <p:nvPr/>
        </p:nvGrpSpPr>
        <p:grpSpPr>
          <a:xfrm>
            <a:off x="3897277" y="4000909"/>
            <a:ext cx="801631" cy="429611"/>
            <a:chOff x="4027122" y="3446869"/>
            <a:chExt cx="1910692" cy="397509"/>
          </a:xfrm>
        </p:grpSpPr>
        <p:sp>
          <p:nvSpPr>
            <p:cNvPr id="126" name="角丸四角形 125"/>
            <p:cNvSpPr/>
            <p:nvPr/>
          </p:nvSpPr>
          <p:spPr>
            <a:xfrm>
              <a:off x="4420694" y="3446869"/>
              <a:ext cx="1080000" cy="3975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27" name="正方形/長方形 66"/>
            <p:cNvSpPr>
              <a:spLocks noChangeArrowheads="1"/>
            </p:cNvSpPr>
            <p:nvPr/>
          </p:nvSpPr>
          <p:spPr bwMode="auto">
            <a:xfrm>
              <a:off x="4027122" y="3447174"/>
              <a:ext cx="1910692"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マシン</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128" name="グループ化 127"/>
          <p:cNvGrpSpPr>
            <a:grpSpLocks noChangeAspect="1"/>
          </p:cNvGrpSpPr>
          <p:nvPr/>
        </p:nvGrpSpPr>
        <p:grpSpPr>
          <a:xfrm>
            <a:off x="5361192" y="4014591"/>
            <a:ext cx="777185" cy="416475"/>
            <a:chOff x="4034481" y="3438539"/>
            <a:chExt cx="1852425" cy="385354"/>
          </a:xfrm>
        </p:grpSpPr>
        <p:sp>
          <p:nvSpPr>
            <p:cNvPr id="129" name="角丸四角形 128"/>
            <p:cNvSpPr/>
            <p:nvPr/>
          </p:nvSpPr>
          <p:spPr>
            <a:xfrm>
              <a:off x="4420695" y="3439107"/>
              <a:ext cx="1080000" cy="38478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30" name="正方形/長方形 66"/>
            <p:cNvSpPr>
              <a:spLocks noChangeArrowheads="1"/>
            </p:cNvSpPr>
            <p:nvPr/>
          </p:nvSpPr>
          <p:spPr bwMode="auto">
            <a:xfrm>
              <a:off x="4034481" y="3438539"/>
              <a:ext cx="1852425" cy="3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公共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grpSp>
        <p:nvGrpSpPr>
          <p:cNvPr id="131" name="グループ化 130"/>
          <p:cNvGrpSpPr>
            <a:grpSpLocks noChangeAspect="1"/>
          </p:cNvGrpSpPr>
          <p:nvPr/>
        </p:nvGrpSpPr>
        <p:grpSpPr>
          <a:xfrm>
            <a:off x="4848384" y="3011691"/>
            <a:ext cx="777185" cy="483268"/>
            <a:chOff x="4140793" y="3439107"/>
            <a:chExt cx="1852425" cy="468000"/>
          </a:xfrm>
        </p:grpSpPr>
        <p:sp>
          <p:nvSpPr>
            <p:cNvPr id="132" name="角丸四角形 131"/>
            <p:cNvSpPr/>
            <p:nvPr/>
          </p:nvSpPr>
          <p:spPr>
            <a:xfrm>
              <a:off x="4500429"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33" name="正方形/長方形 66"/>
            <p:cNvSpPr>
              <a:spLocks noChangeArrowheads="1"/>
            </p:cNvSpPr>
            <p:nvPr/>
          </p:nvSpPr>
          <p:spPr bwMode="auto">
            <a:xfrm>
              <a:off x="4140793" y="3459174"/>
              <a:ext cx="1852425" cy="38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交通</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情報</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136" name="角丸四角形 135"/>
          <p:cNvSpPr/>
          <p:nvPr/>
        </p:nvSpPr>
        <p:spPr>
          <a:xfrm>
            <a:off x="4603775" y="4035063"/>
            <a:ext cx="864000" cy="396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パーソナル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39"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1834784">
            <a:off x="2097573" y="3729608"/>
            <a:ext cx="1554953" cy="218223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6899463">
            <a:off x="2250696" y="1508044"/>
            <a:ext cx="1205730" cy="2702600"/>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7825835">
            <a:off x="4471603" y="2280913"/>
            <a:ext cx="1161841" cy="42069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4667324" flipH="1">
            <a:off x="6201924" y="1626518"/>
            <a:ext cx="1137033" cy="2161338"/>
          </a:xfrm>
          <a:prstGeom prst="rect">
            <a:avLst/>
          </a:prstGeom>
          <a:noFill/>
          <a:extLst>
            <a:ext uri="{909E8E84-426E-40DD-AFC4-6F175D3DCCD1}">
              <a14:hiddenFill xmlns:a14="http://schemas.microsoft.com/office/drawing/2010/main">
                <a:solidFill>
                  <a:srgbClr val="FFFFFF"/>
                </a:solidFill>
              </a14:hiddenFill>
            </a:ext>
          </a:extLst>
        </p:spPr>
      </p:pic>
      <p:sp>
        <p:nvSpPr>
          <p:cNvPr id="144" name="角丸四角形 143"/>
          <p:cNvSpPr/>
          <p:nvPr/>
        </p:nvSpPr>
        <p:spPr>
          <a:xfrm>
            <a:off x="6057504" y="3386911"/>
            <a:ext cx="720000"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050" dirty="0" smtClean="0">
                <a:solidFill>
                  <a:prstClr val="black"/>
                </a:solidFill>
                <a:latin typeface="HGP創英角ｺﾞｼｯｸUB" panose="020B0900000000000000" pitchFamily="50" charset="-128"/>
                <a:ea typeface="HGP創英角ｺﾞｼｯｸUB" panose="020B0900000000000000" pitchFamily="50" charset="-128"/>
              </a:rPr>
              <a:t>多言語翻訳</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45" name="角丸四角形 144"/>
          <p:cNvSpPr/>
          <p:nvPr/>
        </p:nvSpPr>
        <p:spPr>
          <a:xfrm>
            <a:off x="5697464" y="2846887"/>
            <a:ext cx="756000" cy="396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音声認識</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・合成</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46" name="角丸四角形 145"/>
          <p:cNvSpPr/>
          <p:nvPr/>
        </p:nvSpPr>
        <p:spPr>
          <a:xfrm>
            <a:off x="3267460" y="3232513"/>
            <a:ext cx="720000" cy="396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モバイル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（Ｍ２Ｍ）</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48" name="角丸四角形 147"/>
          <p:cNvSpPr/>
          <p:nvPr/>
        </p:nvSpPr>
        <p:spPr>
          <a:xfrm>
            <a:off x="2529125" y="2840271"/>
            <a:ext cx="756000"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３Ｄプリンタ</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49" name="角丸四角形 148"/>
          <p:cNvSpPr/>
          <p:nvPr/>
        </p:nvSpPr>
        <p:spPr>
          <a:xfrm>
            <a:off x="3579405" y="2826007"/>
            <a:ext cx="684000" cy="308872"/>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ＩｏＴ</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0" name="角丸四角形 149"/>
          <p:cNvSpPr/>
          <p:nvPr/>
        </p:nvSpPr>
        <p:spPr>
          <a:xfrm>
            <a:off x="6957181" y="3186452"/>
            <a:ext cx="720000"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介護</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2" name="角丸四角形 151"/>
          <p:cNvSpPr/>
          <p:nvPr/>
        </p:nvSpPr>
        <p:spPr>
          <a:xfrm>
            <a:off x="3506010" y="4700851"/>
            <a:ext cx="756000"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４Ｋ・８Ｋ</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3" name="角丸四角形 152"/>
          <p:cNvSpPr/>
          <p:nvPr/>
        </p:nvSpPr>
        <p:spPr>
          <a:xfrm>
            <a:off x="1955056" y="4071752"/>
            <a:ext cx="1105772" cy="396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コンテンツ</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プラットフォーム</a:t>
            </a:r>
            <a:endParaRPr lang="en-US" altLang="ja-JP" sz="1100" dirty="0">
              <a:solidFill>
                <a:prstClr val="black"/>
              </a:solidFill>
              <a:latin typeface="AR Pゴシック体S" pitchFamily="50" charset="-128"/>
              <a:ea typeface="AR Pゴシック体S" pitchFamily="50" charset="-128"/>
            </a:endParaRPr>
          </a:p>
        </p:txBody>
      </p:sp>
      <p:sp>
        <p:nvSpPr>
          <p:cNvPr id="155" name="角丸四角形 154"/>
          <p:cNvSpPr/>
          <p:nvPr/>
        </p:nvSpPr>
        <p:spPr>
          <a:xfrm>
            <a:off x="3137832" y="3720830"/>
            <a:ext cx="756000" cy="404027"/>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ウェアラブル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59" name="グループ化 158"/>
          <p:cNvGrpSpPr>
            <a:grpSpLocks noChangeAspect="1"/>
          </p:cNvGrpSpPr>
          <p:nvPr/>
        </p:nvGrpSpPr>
        <p:grpSpPr>
          <a:xfrm>
            <a:off x="5236864" y="3278937"/>
            <a:ext cx="777185" cy="505795"/>
            <a:chOff x="4034481" y="3439107"/>
            <a:chExt cx="1852425" cy="468000"/>
          </a:xfrm>
        </p:grpSpPr>
        <p:sp>
          <p:nvSpPr>
            <p:cNvPr id="160" name="角丸四角形 159"/>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61" name="正方形/長方形 66"/>
            <p:cNvSpPr>
              <a:spLocks noChangeArrowheads="1"/>
            </p:cNvSpPr>
            <p:nvPr/>
          </p:nvSpPr>
          <p:spPr bwMode="auto">
            <a:xfrm>
              <a:off x="4034481" y="3541791"/>
              <a:ext cx="1852425" cy="22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コンテンツ</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162" name="角丸四角形 161"/>
          <p:cNvSpPr/>
          <p:nvPr/>
        </p:nvSpPr>
        <p:spPr>
          <a:xfrm>
            <a:off x="5073321" y="3629943"/>
            <a:ext cx="864000" cy="396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オープン</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163" name="グループ化 162"/>
          <p:cNvGrpSpPr>
            <a:grpSpLocks noChangeAspect="1"/>
          </p:cNvGrpSpPr>
          <p:nvPr/>
        </p:nvGrpSpPr>
        <p:grpSpPr>
          <a:xfrm>
            <a:off x="4308397" y="2996163"/>
            <a:ext cx="854418" cy="553997"/>
            <a:chOff x="3966553" y="3437594"/>
            <a:chExt cx="2036510" cy="521454"/>
          </a:xfrm>
        </p:grpSpPr>
        <p:sp>
          <p:nvSpPr>
            <p:cNvPr id="164" name="角丸四角形 163"/>
            <p:cNvSpPr/>
            <p:nvPr/>
          </p:nvSpPr>
          <p:spPr>
            <a:xfrm>
              <a:off x="4420694" y="3439107"/>
              <a:ext cx="1080000" cy="468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lIns="0" tIns="0" rIns="0" bIns="0" anchor="ctr"/>
            <a:lstStyle/>
            <a:p>
              <a:pPr algn="ctr" defTabSz="914400">
                <a:defRPr/>
              </a:pPr>
              <a:endParaRPr lang="ja-JP" altLang="en-US" sz="1200">
                <a:solidFill>
                  <a:prstClr val="black"/>
                </a:solidFill>
              </a:endParaRPr>
            </a:p>
          </p:txBody>
        </p:sp>
        <p:sp>
          <p:nvSpPr>
            <p:cNvPr id="165" name="正方形/長方形 66"/>
            <p:cNvSpPr>
              <a:spLocks noChangeArrowheads="1"/>
            </p:cNvSpPr>
            <p:nvPr/>
          </p:nvSpPr>
          <p:spPr bwMode="auto">
            <a:xfrm>
              <a:off x="3966553" y="3437594"/>
              <a:ext cx="2036510" cy="52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a:r>
                <a:rPr lang="ja-JP" altLang="en-US" sz="1000" dirty="0" smtClean="0">
                  <a:solidFill>
                    <a:prstClr val="black"/>
                  </a:solidFill>
                  <a:latin typeface="HGP創英角ｺﾞｼｯｸUB" panose="020B0900000000000000" pitchFamily="50" charset="-128"/>
                  <a:ea typeface="HGP創英角ｺﾞｼｯｸUB" panose="020B0900000000000000" pitchFamily="50" charset="-128"/>
                </a:rPr>
                <a:t>　ｵﾘﾝﾋﾟｯｸ・</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ﾊﾟﾗﾘﾝﾋﾟｯｸ</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r>
                <a:rPr lang="ja-JP" altLang="en-US" sz="1000" dirty="0">
                  <a:solidFill>
                    <a:prstClr val="black"/>
                  </a:solidFill>
                  <a:latin typeface="HGP創英角ｺﾞｼｯｸUB" panose="020B0900000000000000" pitchFamily="50" charset="-128"/>
                  <a:ea typeface="HGP創英角ｺﾞｼｯｸUB" panose="020B0900000000000000" pitchFamily="50" charset="-128"/>
                </a:rPr>
                <a:t>データ</a:t>
              </a:r>
              <a:endParaRPr lang="en-US" altLang="ja-JP" sz="1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sp>
        <p:nvSpPr>
          <p:cNvPr id="166" name="角丸四角形 165"/>
          <p:cNvSpPr/>
          <p:nvPr/>
        </p:nvSpPr>
        <p:spPr>
          <a:xfrm>
            <a:off x="4041280" y="3629943"/>
            <a:ext cx="864000" cy="396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ビッグ</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データ</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68" name="角丸四角形 167"/>
          <p:cNvSpPr/>
          <p:nvPr/>
        </p:nvSpPr>
        <p:spPr>
          <a:xfrm>
            <a:off x="6714934" y="2774879"/>
            <a:ext cx="638727"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手話</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4" name="正方形/長方形 23"/>
          <p:cNvSpPr/>
          <p:nvPr/>
        </p:nvSpPr>
        <p:spPr>
          <a:xfrm>
            <a:off x="46256" y="2305123"/>
            <a:ext cx="9825065" cy="432000"/>
          </a:xfrm>
          <a:prstGeom prst="rect">
            <a:avLst/>
          </a:prstGeom>
          <a:solidFill>
            <a:schemeClr val="bg1"/>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bIns="0" rtlCol="0" anchor="t" anchorCtr="0"/>
          <a:lstStyle/>
          <a:p>
            <a:pPr marL="180000" indent="-176213">
              <a:spcBef>
                <a:spcPts val="600"/>
              </a:spcBef>
            </a:pPr>
            <a:r>
              <a:rPr lang="en-US" altLang="ja-JP" sz="12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背景</a:t>
            </a:r>
            <a:r>
              <a:rPr lang="en-US" altLang="ja-JP" sz="1200" dirty="0" smtClean="0">
                <a:solidFill>
                  <a:prstClr val="black"/>
                </a:solidFill>
                <a:latin typeface="HGP創英角ｺﾞｼｯｸUB" panose="020B0900000000000000" pitchFamily="50" charset="-128"/>
                <a:ea typeface="HGP創英角ｺﾞｼｯｸUB" panose="020B0900000000000000" pitchFamily="50" charset="-128"/>
              </a:rPr>
              <a:t>】2020</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年～社会・技術トレンド、震災から９年目の復興</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ｵﾘﾝﾋﾟｯｸ</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ﾊﾟﾗﾘﾝﾋﾟｯｸ</a:t>
            </a:r>
            <a:endParaRPr lang="en-US" altLang="ja-JP" sz="12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en-US" altLang="ja-JP" sz="12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方向性</a:t>
            </a:r>
            <a:r>
              <a:rPr lang="en-US" altLang="ja-JP" sz="12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「オープンデータ・ビッグデータ」、「</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新技術</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」と「ネットワーク・アプリケーション」の掛け合い</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による</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、新事業</a:t>
            </a:r>
            <a:r>
              <a:rPr lang="ja-JP" altLang="en-US" sz="1200" dirty="0">
                <a:solidFill>
                  <a:prstClr val="black"/>
                </a:solidFill>
                <a:latin typeface="HGP創英角ｺﾞｼｯｸUB" panose="020B0900000000000000" pitchFamily="50" charset="-128"/>
                <a:ea typeface="HGP創英角ｺﾞｼｯｸUB" panose="020B0900000000000000" pitchFamily="50" charset="-128"/>
              </a:rPr>
              <a:t>・新サービスの</a:t>
            </a:r>
            <a:r>
              <a:rPr lang="ja-JP" altLang="en-US" sz="1200" dirty="0" smtClean="0">
                <a:solidFill>
                  <a:prstClr val="black"/>
                </a:solidFill>
                <a:latin typeface="HGP創英角ｺﾞｼｯｸUB" panose="020B0900000000000000" pitchFamily="50" charset="-128"/>
                <a:ea typeface="HGP創英角ｺﾞｼｯｸUB" panose="020B0900000000000000" pitchFamily="50" charset="-128"/>
              </a:rPr>
              <a:t>創出</a:t>
            </a:r>
            <a:endParaRPr lang="en-US" altLang="ja-JP" sz="12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4" name="角丸四角形 13"/>
          <p:cNvSpPr/>
          <p:nvPr/>
        </p:nvSpPr>
        <p:spPr>
          <a:xfrm>
            <a:off x="2872177" y="2086218"/>
            <a:ext cx="4212000" cy="252000"/>
          </a:xfrm>
          <a:prstGeom prst="roundRect">
            <a:avLst>
              <a:gd name="adj" fmla="val 0"/>
            </a:avLst>
          </a:prstGeom>
          <a:solidFill>
            <a:srgbClr val="9933FF"/>
          </a:solidFill>
          <a:ln w="31750">
            <a:solidFill>
              <a:srgbClr val="9933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今後どのような新事業・新サービスが創出されていくか</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88" name="テキスト ボックス 87"/>
          <p:cNvSpPr txBox="1"/>
          <p:nvPr/>
        </p:nvSpPr>
        <p:spPr>
          <a:xfrm>
            <a:off x="3573332" y="5979876"/>
            <a:ext cx="2732300" cy="892552"/>
          </a:xfrm>
          <a:prstGeom prst="roundRect">
            <a:avLst>
              <a:gd name="adj" fmla="val 0"/>
            </a:avLst>
          </a:prstGeom>
        </p:spPr>
        <p:style>
          <a:lnRef idx="0">
            <a:schemeClr val="accent4"/>
          </a:lnRef>
          <a:fillRef idx="1001">
            <a:schemeClr val="dk2"/>
          </a:fillRef>
          <a:effectRef idx="3">
            <a:schemeClr val="accent4"/>
          </a:effectRef>
          <a:fontRef idx="minor">
            <a:schemeClr val="lt1"/>
          </a:fontRef>
        </p:style>
        <p:txBody>
          <a:bodyPr wrap="square" rtlCol="0" anchor="ctr" anchorCtr="0">
            <a:spAutoFit/>
          </a:bodyPr>
          <a:lstStyle/>
          <a:p>
            <a:pPr algn="ctr" defTabSz="955625"/>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ビッグデータ、ブロードバンド、</a:t>
            </a:r>
            <a:endParaRPr lang="en-US" altLang="ja-JP" sz="1300" dirty="0">
              <a:solidFill>
                <a:prstClr val="white"/>
              </a:solidFill>
              <a:latin typeface="HGP創英角ｺﾞｼｯｸUB" panose="020B0900000000000000" pitchFamily="50" charset="-128"/>
              <a:ea typeface="HGP創英角ｺﾞｼｯｸUB" panose="020B0900000000000000" pitchFamily="50" charset="-128"/>
            </a:endParaRPr>
          </a:p>
          <a:p>
            <a:pPr algn="ctr" defTabSz="955625"/>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クラウド等のＩＣＴ技術</a:t>
            </a: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の進展により、今まで実現しなかった</a:t>
            </a:r>
            <a:endPar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defTabSz="955625"/>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新事業・新サービスが可能に</a:t>
            </a:r>
            <a:endParaRPr lang="ja-JP" altLang="en-US" sz="13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68" name="テキスト ボックス 67"/>
          <p:cNvSpPr txBox="1"/>
          <p:nvPr/>
        </p:nvSpPr>
        <p:spPr>
          <a:xfrm>
            <a:off x="40838" y="5504123"/>
            <a:ext cx="3429238" cy="338554"/>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algn="ctr" defTabSz="955625"/>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6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600" dirty="0" smtClean="0">
                <a:solidFill>
                  <a:prstClr val="white"/>
                </a:solidFill>
                <a:latin typeface="HGP創英角ｺﾞｼｯｸUB" panose="020B0900000000000000" pitchFamily="50" charset="-128"/>
                <a:ea typeface="HGP創英角ｺﾞｼｯｸUB" panose="020B0900000000000000" pitchFamily="50" charset="-128"/>
              </a:rPr>
              <a:t>　ワークスタイル</a:t>
            </a:r>
            <a:r>
              <a:rPr lang="ja-JP" altLang="en-US" sz="1600" dirty="0">
                <a:solidFill>
                  <a:prstClr val="white"/>
                </a:solidFill>
                <a:latin typeface="HGP創英角ｺﾞｼｯｸUB" panose="020B0900000000000000" pitchFamily="50" charset="-128"/>
                <a:ea typeface="HGP創英角ｺﾞｼｯｸUB" panose="020B0900000000000000" pitchFamily="50" charset="-128"/>
              </a:rPr>
              <a:t>・人材</a:t>
            </a:r>
          </a:p>
        </p:txBody>
      </p:sp>
      <p:sp>
        <p:nvSpPr>
          <p:cNvPr id="93" name="角丸四角形 92"/>
          <p:cNvSpPr/>
          <p:nvPr/>
        </p:nvSpPr>
        <p:spPr>
          <a:xfrm>
            <a:off x="7121116" y="3963834"/>
            <a:ext cx="755501" cy="3504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050" dirty="0" smtClean="0">
                <a:solidFill>
                  <a:prstClr val="black"/>
                </a:solidFill>
                <a:latin typeface="HGP創英角ｺﾞｼｯｸUB" panose="020B0900000000000000" pitchFamily="50" charset="-128"/>
                <a:ea typeface="HGP創英角ｺﾞｼｯｸUB" panose="020B0900000000000000" pitchFamily="50" charset="-128"/>
              </a:rPr>
              <a:t>観光</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1" name="角丸四角形 150"/>
          <p:cNvSpPr/>
          <p:nvPr/>
        </p:nvSpPr>
        <p:spPr>
          <a:xfrm>
            <a:off x="2121034" y="3381280"/>
            <a:ext cx="919716"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スマート工場</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6" name="角丸四角形 95"/>
          <p:cNvSpPr/>
          <p:nvPr/>
        </p:nvSpPr>
        <p:spPr>
          <a:xfrm>
            <a:off x="3260432" y="4249667"/>
            <a:ext cx="680635" cy="347746"/>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ソーシャル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34" name="角丸四角形 133"/>
          <p:cNvSpPr/>
          <p:nvPr/>
        </p:nvSpPr>
        <p:spPr>
          <a:xfrm>
            <a:off x="3393738" y="5225222"/>
            <a:ext cx="720000" cy="251886"/>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クラウド</a:t>
            </a:r>
            <a:endParaRPr lang="en-US" altLang="ja-JP" sz="1100" dirty="0">
              <a:solidFill>
                <a:prstClr val="black"/>
              </a:solidFill>
              <a:latin typeface="AR Pゴシック体S" pitchFamily="50" charset="-128"/>
              <a:ea typeface="AR Pゴシック体S" pitchFamily="50" charset="-128"/>
            </a:endParaRPr>
          </a:p>
        </p:txBody>
      </p:sp>
      <p:cxnSp>
        <p:nvCxnSpPr>
          <p:cNvPr id="90" name="直線コネクタ 89"/>
          <p:cNvCxnSpPr/>
          <p:nvPr/>
        </p:nvCxnSpPr>
        <p:spPr>
          <a:xfrm>
            <a:off x="1499" y="471616"/>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492737" y="-27020"/>
            <a:ext cx="9312319"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ＩＣＴ新事業創出に向けたＰＲＯＪＥＣＴとＡＣＴＩＯＮ</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87" name="角丸四角形 86"/>
          <p:cNvSpPr/>
          <p:nvPr/>
        </p:nvSpPr>
        <p:spPr>
          <a:xfrm>
            <a:off x="6986259" y="3604642"/>
            <a:ext cx="1025217" cy="293633"/>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ナビゲーション</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grpSp>
        <p:nvGrpSpPr>
          <p:cNvPr id="9" name="グループ化 8"/>
          <p:cNvGrpSpPr/>
          <p:nvPr/>
        </p:nvGrpSpPr>
        <p:grpSpPr>
          <a:xfrm>
            <a:off x="8310265" y="2116133"/>
            <a:ext cx="1548000" cy="707886"/>
            <a:chOff x="8310268" y="2116133"/>
            <a:chExt cx="1476845" cy="707886"/>
          </a:xfrm>
          <a:solidFill>
            <a:schemeClr val="accent3">
              <a:lumMod val="20000"/>
              <a:lumOff val="80000"/>
            </a:schemeClr>
          </a:solidFill>
        </p:grpSpPr>
        <p:sp>
          <p:nvSpPr>
            <p:cNvPr id="2" name="テキスト ボックス 1"/>
            <p:cNvSpPr txBox="1"/>
            <p:nvPr/>
          </p:nvSpPr>
          <p:spPr>
            <a:xfrm>
              <a:off x="8310268" y="2116133"/>
              <a:ext cx="1476845" cy="707886"/>
            </a:xfrm>
            <a:prstGeom prst="rect">
              <a:avLst/>
            </a:prstGeom>
            <a:grpFill/>
            <a:ln w="38100">
              <a:solidFill>
                <a:schemeClr val="tx1"/>
              </a:solidFill>
            </a:ln>
          </p:spPr>
          <p:txBody>
            <a:bodyPr wrap="square" rtlCol="0">
              <a:spAutoFit/>
            </a:bodyPr>
            <a:lstStyle/>
            <a:p>
              <a:r>
                <a:rPr lang="ja-JP" altLang="en-US" sz="1000" dirty="0" smtClean="0">
                  <a:solidFill>
                    <a:prstClr val="black"/>
                  </a:solidFill>
                  <a:latin typeface="AR P丸ゴシック体E" panose="020F0900000000000000" pitchFamily="50" charset="-128"/>
                  <a:ea typeface="AR P丸ゴシック体E" panose="020F0900000000000000" pitchFamily="50" charset="-128"/>
                </a:rPr>
                <a:t>パイロット・プロジェクト</a:t>
              </a:r>
              <a:endParaRPr lang="en-US" altLang="ja-JP" sz="10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00" dirty="0" smtClean="0">
                  <a:solidFill>
                    <a:prstClr val="black"/>
                  </a:solidFill>
                  <a:latin typeface="AR P丸ゴシック体E" panose="020F0900000000000000" pitchFamily="50" charset="-128"/>
                  <a:ea typeface="AR P丸ゴシック体E" panose="020F0900000000000000" pitchFamily="50" charset="-128"/>
                </a:rPr>
                <a:t>　　</a:t>
              </a:r>
              <a:r>
                <a:rPr lang="en-US" altLang="ja-JP" sz="1000" dirty="0" smtClean="0">
                  <a:solidFill>
                    <a:prstClr val="black"/>
                  </a:solidFill>
                  <a:latin typeface="AR P丸ゴシック体E" panose="020F0900000000000000" pitchFamily="50" charset="-128"/>
                  <a:ea typeface="AR P丸ゴシック体E" panose="020F0900000000000000" pitchFamily="50" charset="-128"/>
                </a:rPr>
                <a:t>2016</a:t>
              </a:r>
              <a:r>
                <a:rPr lang="ja-JP" altLang="en-US" sz="1000" dirty="0" smtClean="0">
                  <a:solidFill>
                    <a:prstClr val="black"/>
                  </a:solidFill>
                  <a:latin typeface="AR P丸ゴシック体E" panose="020F0900000000000000" pitchFamily="50" charset="-128"/>
                  <a:ea typeface="AR P丸ゴシック体E" panose="020F0900000000000000" pitchFamily="50" charset="-128"/>
                </a:rPr>
                <a:t>年　実証</a:t>
              </a:r>
              <a:endParaRPr lang="en-US" altLang="ja-JP" sz="10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00" dirty="0">
                  <a:solidFill>
                    <a:prstClr val="black"/>
                  </a:solidFill>
                  <a:latin typeface="AR P丸ゴシック体E" panose="020F0900000000000000" pitchFamily="50" charset="-128"/>
                  <a:ea typeface="AR P丸ゴシック体E" panose="020F0900000000000000" pitchFamily="50" charset="-128"/>
                </a:rPr>
                <a:t>　</a:t>
              </a:r>
              <a:r>
                <a:rPr lang="ja-JP" altLang="en-US" sz="1000" dirty="0" smtClean="0">
                  <a:solidFill>
                    <a:prstClr val="black"/>
                  </a:solidFill>
                  <a:latin typeface="AR P丸ゴシック体E" panose="020F0900000000000000" pitchFamily="50" charset="-128"/>
                  <a:ea typeface="AR P丸ゴシック体E" panose="020F0900000000000000" pitchFamily="50" charset="-128"/>
                </a:rPr>
                <a:t>　</a:t>
              </a:r>
              <a:r>
                <a:rPr lang="en-US" altLang="ja-JP" sz="1000" dirty="0" smtClean="0">
                  <a:solidFill>
                    <a:prstClr val="black"/>
                  </a:solidFill>
                  <a:latin typeface="AR P丸ゴシック体E" panose="020F0900000000000000" pitchFamily="50" charset="-128"/>
                  <a:ea typeface="AR P丸ゴシック体E" panose="020F0900000000000000" pitchFamily="50" charset="-128"/>
                </a:rPr>
                <a:t>2018</a:t>
              </a:r>
              <a:r>
                <a:rPr lang="ja-JP" altLang="en-US" sz="1000" dirty="0" smtClean="0">
                  <a:solidFill>
                    <a:prstClr val="black"/>
                  </a:solidFill>
                  <a:latin typeface="AR P丸ゴシック体E" panose="020F0900000000000000" pitchFamily="50" charset="-128"/>
                  <a:ea typeface="AR P丸ゴシック体E" panose="020F0900000000000000" pitchFamily="50" charset="-128"/>
                </a:rPr>
                <a:t>年　社会実装</a:t>
              </a:r>
              <a:endParaRPr lang="en-US" altLang="ja-JP" sz="10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00" dirty="0">
                  <a:solidFill>
                    <a:prstClr val="black"/>
                  </a:solidFill>
                  <a:latin typeface="AR P丸ゴシック体E" panose="020F0900000000000000" pitchFamily="50" charset="-128"/>
                  <a:ea typeface="AR P丸ゴシック体E" panose="020F0900000000000000" pitchFamily="50" charset="-128"/>
                </a:rPr>
                <a:t>　</a:t>
              </a:r>
              <a:r>
                <a:rPr lang="ja-JP" altLang="en-US" sz="1000" dirty="0" smtClean="0">
                  <a:solidFill>
                    <a:prstClr val="black"/>
                  </a:solidFill>
                  <a:latin typeface="AR P丸ゴシック体E" panose="020F0900000000000000" pitchFamily="50" charset="-128"/>
                  <a:ea typeface="AR P丸ゴシック体E" panose="020F0900000000000000" pitchFamily="50" charset="-128"/>
                </a:rPr>
                <a:t>　</a:t>
              </a:r>
              <a:r>
                <a:rPr lang="en-US" altLang="ja-JP" sz="1000" dirty="0" smtClean="0">
                  <a:solidFill>
                    <a:prstClr val="black"/>
                  </a:solidFill>
                  <a:latin typeface="AR P丸ゴシック体E" panose="020F0900000000000000" pitchFamily="50" charset="-128"/>
                  <a:ea typeface="AR P丸ゴシック体E" panose="020F0900000000000000" pitchFamily="50" charset="-128"/>
                </a:rPr>
                <a:t>2020</a:t>
              </a:r>
              <a:r>
                <a:rPr lang="ja-JP" altLang="en-US" sz="1000" dirty="0" smtClean="0">
                  <a:solidFill>
                    <a:prstClr val="black"/>
                  </a:solidFill>
                  <a:latin typeface="AR P丸ゴシック体E" panose="020F0900000000000000" pitchFamily="50" charset="-128"/>
                  <a:ea typeface="AR P丸ゴシック体E" panose="020F0900000000000000" pitchFamily="50" charset="-128"/>
                </a:rPr>
                <a:t>年　展開</a:t>
              </a:r>
              <a:endParaRPr lang="ja-JP" altLang="en-US" sz="1000" dirty="0">
                <a:solidFill>
                  <a:prstClr val="black"/>
                </a:solidFill>
                <a:latin typeface="AR P丸ゴシック体E" panose="020F0900000000000000" pitchFamily="50" charset="-128"/>
                <a:ea typeface="AR P丸ゴシック体E" panose="020F0900000000000000" pitchFamily="50" charset="-128"/>
              </a:endParaRPr>
            </a:p>
          </p:txBody>
        </p:sp>
        <p:cxnSp>
          <p:nvCxnSpPr>
            <p:cNvPr id="5" name="直線矢印コネクタ 4"/>
            <p:cNvCxnSpPr/>
            <p:nvPr/>
          </p:nvCxnSpPr>
          <p:spPr>
            <a:xfrm>
              <a:off x="8559883" y="2363967"/>
              <a:ext cx="0" cy="444812"/>
            </a:xfrm>
            <a:prstGeom prst="straightConnector1">
              <a:avLst/>
            </a:prstGeom>
            <a:grpFill/>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97" name="角丸四角形 96"/>
          <p:cNvSpPr/>
          <p:nvPr/>
        </p:nvSpPr>
        <p:spPr>
          <a:xfrm>
            <a:off x="2350837" y="4569735"/>
            <a:ext cx="857029" cy="336478"/>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教育・医療</a:t>
            </a:r>
            <a:endParaRPr lang="en-US" altLang="ja-JP" sz="11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40" name="Picture 2" descr="http://licenseonline.bbss.co.jp/use/img/5-1.gif"/>
          <p:cNvPicPr>
            <a:picLocks noChangeAspect="1" noChangeArrowheads="1"/>
          </p:cNvPicPr>
          <p:nvPr/>
        </p:nvPicPr>
        <p:blipFill>
          <a:blip r:embed="rId3">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1106435" flipH="1">
            <a:off x="5983323" y="4134938"/>
            <a:ext cx="1860511" cy="1360284"/>
          </a:xfrm>
          <a:prstGeom prst="rect">
            <a:avLst/>
          </a:prstGeom>
          <a:noFill/>
          <a:extLst>
            <a:ext uri="{909E8E84-426E-40DD-AFC4-6F175D3DCCD1}">
              <a14:hiddenFill xmlns:a14="http://schemas.microsoft.com/office/drawing/2010/main">
                <a:solidFill>
                  <a:srgbClr val="FFFFFF"/>
                </a:solidFill>
              </a14:hiddenFill>
            </a:ext>
          </a:extLst>
        </p:spPr>
      </p:pic>
      <p:sp>
        <p:nvSpPr>
          <p:cNvPr id="158" name="角丸四角形 157"/>
          <p:cNvSpPr/>
          <p:nvPr/>
        </p:nvSpPr>
        <p:spPr>
          <a:xfrm>
            <a:off x="5984460" y="4330469"/>
            <a:ext cx="684000"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測位技術</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37" name="角丸四角形 136"/>
          <p:cNvSpPr/>
          <p:nvPr/>
        </p:nvSpPr>
        <p:spPr>
          <a:xfrm>
            <a:off x="6944066" y="4372310"/>
            <a:ext cx="720000"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エネルギー</a:t>
            </a:r>
            <a:endParaRPr lang="en-US" altLang="ja-JP" sz="1100" dirty="0">
              <a:solidFill>
                <a:prstClr val="black"/>
              </a:solidFill>
              <a:latin typeface="AR Pゴシック体S" pitchFamily="50" charset="-128"/>
              <a:ea typeface="AR Pゴシック体S" pitchFamily="50" charset="-128"/>
            </a:endParaRPr>
          </a:p>
        </p:txBody>
      </p:sp>
      <p:sp>
        <p:nvSpPr>
          <p:cNvPr id="135" name="角丸四角形 134"/>
          <p:cNvSpPr/>
          <p:nvPr/>
        </p:nvSpPr>
        <p:spPr>
          <a:xfrm>
            <a:off x="6645390" y="4771974"/>
            <a:ext cx="864096" cy="360000"/>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050" dirty="0" smtClean="0">
                <a:solidFill>
                  <a:prstClr val="black"/>
                </a:solidFill>
                <a:latin typeface="HGP創英角ｺﾞｼｯｸUB" panose="020B0900000000000000" pitchFamily="50" charset="-128"/>
                <a:ea typeface="HGP創英角ｺﾞｼｯｸUB" panose="020B0900000000000000" pitchFamily="50" charset="-128"/>
              </a:rPr>
              <a:t>決済・認証</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4" name="角丸四角形 93"/>
          <p:cNvSpPr/>
          <p:nvPr/>
        </p:nvSpPr>
        <p:spPr>
          <a:xfrm>
            <a:off x="5768171" y="4747054"/>
            <a:ext cx="680635"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ＳＤＮ</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777115" y="4950748"/>
            <a:ext cx="619536" cy="296336"/>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防災</a:t>
            </a:r>
            <a:endParaRPr lang="en-US" altLang="ja-JP"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8" name="テキスト ボックス 97"/>
          <p:cNvSpPr txBox="1"/>
          <p:nvPr/>
        </p:nvSpPr>
        <p:spPr>
          <a:xfrm>
            <a:off x="4164479" y="5436108"/>
            <a:ext cx="1644887" cy="530915"/>
          </a:xfrm>
          <a:prstGeom prst="rect">
            <a:avLst/>
          </a:prstGeom>
          <a:solidFill>
            <a:schemeClr val="bg1"/>
          </a:solidFill>
          <a:ln w="9525">
            <a:solidFill>
              <a:schemeClr val="tx1"/>
            </a:solidFill>
          </a:ln>
        </p:spPr>
        <p:txBody>
          <a:bodyPr wrap="square" bIns="0" rtlCol="0">
            <a:spAutoFit/>
          </a:bodyPr>
          <a:lstStyle/>
          <a:p>
            <a:r>
              <a:rPr lang="ja-JP" altLang="en-US" sz="1050" dirty="0">
                <a:solidFill>
                  <a:prstClr val="black"/>
                </a:solidFill>
                <a:latin typeface="AR P丸ゴシック体E" panose="020F0900000000000000" pitchFamily="50" charset="-128"/>
                <a:ea typeface="AR P丸ゴシック体E" panose="020F0900000000000000" pitchFamily="50" charset="-128"/>
              </a:rPr>
              <a:t>・</a:t>
            </a:r>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Ｗｉ</a:t>
            </a:r>
            <a:r>
              <a:rPr lang="en-US" altLang="ja-JP" sz="105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Ｆｉエリア放送</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・メッシュ</a:t>
            </a:r>
            <a:r>
              <a:rPr lang="ja-JP" altLang="en-US" sz="1050" dirty="0">
                <a:solidFill>
                  <a:prstClr val="black"/>
                </a:solidFill>
                <a:latin typeface="AR P丸ゴシック体E" panose="020F0900000000000000" pitchFamily="50" charset="-128"/>
                <a:ea typeface="AR P丸ゴシック体E" panose="020F0900000000000000" pitchFamily="50" charset="-128"/>
              </a:rPr>
              <a:t>Ｗｉ</a:t>
            </a:r>
            <a:r>
              <a:rPr lang="en-US" altLang="ja-JP" sz="1050" dirty="0">
                <a:solidFill>
                  <a:prstClr val="black"/>
                </a:solidFill>
                <a:latin typeface="AR P丸ゴシック体E" panose="020F0900000000000000" pitchFamily="50" charset="-128"/>
                <a:ea typeface="AR P丸ゴシック体E" panose="020F0900000000000000" pitchFamily="50" charset="-128"/>
              </a:rPr>
              <a:t>-</a:t>
            </a:r>
            <a:r>
              <a:rPr lang="ja-JP" altLang="en-US" sz="1050" dirty="0">
                <a:solidFill>
                  <a:prstClr val="black"/>
                </a:solidFill>
                <a:latin typeface="AR P丸ゴシック体E" panose="020F0900000000000000" pitchFamily="50" charset="-128"/>
                <a:ea typeface="AR P丸ゴシック体E" panose="020F0900000000000000" pitchFamily="50" charset="-128"/>
              </a:rPr>
              <a:t>Ｆｉ</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・ワンストップ認証</a:t>
            </a:r>
            <a:r>
              <a:rPr lang="ja-JP" altLang="en-US" sz="1050" dirty="0">
                <a:solidFill>
                  <a:prstClr val="black"/>
                </a:solidFill>
                <a:latin typeface="AR P丸ゴシック体E" panose="020F0900000000000000" pitchFamily="50" charset="-128"/>
                <a:ea typeface="AR P丸ゴシック体E" panose="020F0900000000000000" pitchFamily="50" charset="-128"/>
              </a:rPr>
              <a:t>　等</a:t>
            </a:r>
            <a:endParaRPr lang="en-US" altLang="ja-JP" sz="1050" dirty="0">
              <a:solidFill>
                <a:prstClr val="black"/>
              </a:solidFill>
              <a:latin typeface="AR P丸ゴシック体E" panose="020F0900000000000000" pitchFamily="50" charset="-128"/>
              <a:ea typeface="AR P丸ゴシック体E" panose="020F0900000000000000" pitchFamily="50" charset="-128"/>
            </a:endParaRPr>
          </a:p>
        </p:txBody>
      </p:sp>
      <p:sp>
        <p:nvSpPr>
          <p:cNvPr id="172" name="角丸四角形 171"/>
          <p:cNvSpPr/>
          <p:nvPr/>
        </p:nvSpPr>
        <p:spPr>
          <a:xfrm>
            <a:off x="4112263" y="4932614"/>
            <a:ext cx="1739751" cy="558437"/>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Ｗｉ</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Ｆｉタウン</a:t>
            </a:r>
            <a:endParaRPr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ＰＲＯＪＥＣＴ</a:t>
            </a:r>
          </a:p>
        </p:txBody>
      </p:sp>
      <p:sp>
        <p:nvSpPr>
          <p:cNvPr id="62" name="テキスト ボックス 61"/>
          <p:cNvSpPr txBox="1"/>
          <p:nvPr/>
        </p:nvSpPr>
        <p:spPr>
          <a:xfrm>
            <a:off x="3617355" y="548431"/>
            <a:ext cx="3276000" cy="569387"/>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defTabSz="955625"/>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6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 </a:t>
            </a:r>
            <a:r>
              <a:rPr lang="ja-JP" altLang="en-US" sz="1500" dirty="0" smtClean="0">
                <a:solidFill>
                  <a:prstClr val="white"/>
                </a:solidFill>
                <a:latin typeface="HGP創英角ｺﾞｼｯｸUB" panose="020B0900000000000000" pitchFamily="50" charset="-128"/>
                <a:ea typeface="HGP創英角ｺﾞｼｯｸUB" panose="020B0900000000000000" pitchFamily="50" charset="-128"/>
              </a:rPr>
              <a:t>データ利活用マッチング・プラットフォーム（「場」）の構築</a:t>
            </a:r>
            <a:endParaRPr lang="ja-JP" altLang="en-US" sz="15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0" name="テキスト ボックス 99"/>
          <p:cNvSpPr txBox="1"/>
          <p:nvPr/>
        </p:nvSpPr>
        <p:spPr>
          <a:xfrm>
            <a:off x="148868" y="3448570"/>
            <a:ext cx="1728000" cy="738664"/>
          </a:xfrm>
          <a:prstGeom prst="rect">
            <a:avLst/>
          </a:prstGeom>
          <a:solidFill>
            <a:schemeClr val="bg1"/>
          </a:solidFill>
          <a:ln w="9525">
            <a:solidFill>
              <a:schemeClr val="tx1"/>
            </a:solidFill>
          </a:ln>
        </p:spPr>
        <p:txBody>
          <a:bodyPr wrap="square" rtlCol="0">
            <a:spAutoFit/>
          </a:bodyPr>
          <a:lstStyle/>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・スマートアグリ</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pPr marL="87313" indent="-87313"/>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・医療・健康・スポーツ</a:t>
            </a:r>
            <a:r>
              <a:rPr lang="en-US" altLang="ja-JP" sz="105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ウェアラブル</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・スマートハウス・工場　等</a:t>
            </a:r>
            <a:endParaRPr lang="en-US" altLang="ja-JP" sz="1050" dirty="0">
              <a:solidFill>
                <a:prstClr val="black"/>
              </a:solidFill>
              <a:latin typeface="AR P丸ゴシック体E" panose="020F0900000000000000" pitchFamily="50" charset="-128"/>
              <a:ea typeface="AR P丸ゴシック体E" panose="020F0900000000000000" pitchFamily="50" charset="-128"/>
            </a:endParaRPr>
          </a:p>
        </p:txBody>
      </p:sp>
      <p:sp>
        <p:nvSpPr>
          <p:cNvPr id="104" name="テキスト ボックス 103"/>
          <p:cNvSpPr txBox="1"/>
          <p:nvPr/>
        </p:nvSpPr>
        <p:spPr>
          <a:xfrm>
            <a:off x="142198" y="4829981"/>
            <a:ext cx="1807823" cy="577081"/>
          </a:xfrm>
          <a:prstGeom prst="rect">
            <a:avLst/>
          </a:prstGeom>
          <a:solidFill>
            <a:schemeClr val="bg1"/>
          </a:solidFill>
          <a:ln w="9525">
            <a:solidFill>
              <a:schemeClr val="tx1"/>
            </a:solidFill>
          </a:ln>
        </p:spPr>
        <p:txBody>
          <a:bodyPr wrap="square" rtlCol="0">
            <a:spAutoFit/>
          </a:bodyPr>
          <a:lstStyle/>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・パブリックビューイング</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・リアル＋バーチャル観戦</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a:t>
            </a:r>
            <a:r>
              <a:rPr lang="ja-JP" altLang="en-US" sz="1050" dirty="0">
                <a:solidFill>
                  <a:prstClr val="black"/>
                </a:solidFill>
                <a:latin typeface="AR P丸ゴシック体E" panose="020F0900000000000000" pitchFamily="50" charset="-128"/>
                <a:ea typeface="AR P丸ゴシック体E" panose="020F0900000000000000" pitchFamily="50" charset="-128"/>
              </a:rPr>
              <a:t>産業</a:t>
            </a:r>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分野への応用　等</a:t>
            </a:r>
            <a:endParaRPr lang="en-US" altLang="ja-JP" sz="1050" dirty="0">
              <a:solidFill>
                <a:prstClr val="black"/>
              </a:solidFill>
              <a:latin typeface="AR P丸ゴシック体E" panose="020F0900000000000000" pitchFamily="50" charset="-128"/>
              <a:ea typeface="AR P丸ゴシック体E" panose="020F0900000000000000" pitchFamily="50" charset="-128"/>
            </a:endParaRPr>
          </a:p>
        </p:txBody>
      </p:sp>
      <p:sp>
        <p:nvSpPr>
          <p:cNvPr id="105" name="テキスト ボックス 104"/>
          <p:cNvSpPr txBox="1"/>
          <p:nvPr/>
        </p:nvSpPr>
        <p:spPr>
          <a:xfrm>
            <a:off x="8029957" y="3514557"/>
            <a:ext cx="1822032" cy="577081"/>
          </a:xfrm>
          <a:prstGeom prst="rect">
            <a:avLst/>
          </a:prstGeom>
          <a:solidFill>
            <a:schemeClr val="bg1"/>
          </a:solidFill>
          <a:ln w="9525">
            <a:solidFill>
              <a:schemeClr val="tx1"/>
            </a:solidFill>
          </a:ln>
        </p:spPr>
        <p:txBody>
          <a:bodyPr wrap="square" rtlCol="0">
            <a:spAutoFit/>
          </a:bodyPr>
          <a:lstStyle/>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・バリアフリー（多言語含む）</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・バーチャルオフィス</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a:p>
            <a:pPr marL="87313" indent="-87313"/>
            <a:r>
              <a:rPr lang="ja-JP" altLang="en-US" sz="1050" dirty="0" smtClean="0">
                <a:solidFill>
                  <a:prstClr val="black"/>
                </a:solidFill>
                <a:latin typeface="AR P丸ゴシック体E" panose="020F0900000000000000" pitchFamily="50" charset="-128"/>
                <a:ea typeface="AR P丸ゴシック体E" panose="020F0900000000000000" pitchFamily="50" charset="-128"/>
              </a:rPr>
              <a:t>・どこでも顔パス　等</a:t>
            </a:r>
            <a:endParaRPr lang="en-US" altLang="ja-JP" sz="1050" dirty="0" smtClean="0">
              <a:solidFill>
                <a:prstClr val="black"/>
              </a:solidFill>
              <a:latin typeface="AR P丸ゴシック体E" panose="020F0900000000000000" pitchFamily="50" charset="-128"/>
              <a:ea typeface="AR P丸ゴシック体E" panose="020F0900000000000000" pitchFamily="50" charset="-128"/>
            </a:endParaRPr>
          </a:p>
        </p:txBody>
      </p:sp>
      <p:sp>
        <p:nvSpPr>
          <p:cNvPr id="171" name="角丸四角形 170"/>
          <p:cNvSpPr/>
          <p:nvPr/>
        </p:nvSpPr>
        <p:spPr>
          <a:xfrm>
            <a:off x="111093" y="2901773"/>
            <a:ext cx="1872000" cy="576000"/>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コトづくり</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ＰＲＯＪＥＣＴ</a:t>
            </a: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74" name="角丸四角形 173"/>
          <p:cNvSpPr/>
          <p:nvPr/>
        </p:nvSpPr>
        <p:spPr>
          <a:xfrm>
            <a:off x="102004" y="4272854"/>
            <a:ext cx="1872000" cy="576000"/>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超臨場感映像</a:t>
            </a:r>
            <a:endParaRPr lang="en-US" altLang="ja-JP" sz="14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ＰＲＯＪＥＣＴ</a:t>
            </a:r>
          </a:p>
        </p:txBody>
      </p:sp>
      <p:sp>
        <p:nvSpPr>
          <p:cNvPr id="173" name="角丸四角形 172"/>
          <p:cNvSpPr/>
          <p:nvPr/>
        </p:nvSpPr>
        <p:spPr>
          <a:xfrm>
            <a:off x="8023532" y="2972935"/>
            <a:ext cx="1872000" cy="576000"/>
          </a:xfrm>
          <a:prstGeom prst="roundRect">
            <a:avLst>
              <a:gd name="adj" fmla="val 4883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ナチュラル・ユーザー・インターフェイス</a:t>
            </a:r>
            <a:endPar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ＰＲＯＪＥＣＴ</a:t>
            </a:r>
            <a:endParaRPr lang="ja-JP" altLang="en-US" sz="13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70" name="テキスト ボックス 69"/>
          <p:cNvSpPr txBox="1">
            <a:spLocks/>
          </p:cNvSpPr>
          <p:nvPr/>
        </p:nvSpPr>
        <p:spPr>
          <a:xfrm>
            <a:off x="6325087" y="5503111"/>
            <a:ext cx="3564000" cy="338554"/>
          </a:xfrm>
          <a:prstGeom prst="roundRect">
            <a:avLst>
              <a:gd name="adj" fmla="val 0"/>
            </a:avLst>
          </a:prstGeom>
        </p:spPr>
        <p:style>
          <a:lnRef idx="0">
            <a:schemeClr val="accent3"/>
          </a:lnRef>
          <a:fillRef idx="3">
            <a:schemeClr val="accent3"/>
          </a:fillRef>
          <a:effectRef idx="3">
            <a:schemeClr val="accent3"/>
          </a:effectRef>
          <a:fontRef idx="minor">
            <a:schemeClr val="lt1"/>
          </a:fontRef>
        </p:style>
        <p:txBody>
          <a:bodyPr wrap="square" rtlCol="0" anchor="ctr" anchorCtr="0">
            <a:spAutoFit/>
          </a:bodyPr>
          <a:lstStyle/>
          <a:p>
            <a:pPr algn="ctr" defTabSz="955625"/>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600" dirty="0" smtClean="0">
                <a:solidFill>
                  <a:prstClr val="white"/>
                </a:solidFill>
                <a:latin typeface="HGP創英角ｺﾞｼｯｸUB" panose="020B0900000000000000" pitchFamily="50" charset="-128"/>
                <a:ea typeface="HGP創英角ｺﾞｼｯｸUB" panose="020B0900000000000000" pitchFamily="50" charset="-128"/>
              </a:rPr>
              <a:t>ＡＣＴＩＯＮ</a:t>
            </a:r>
            <a:r>
              <a:rPr lang="en-US" altLang="ja-JP" sz="1600" dirty="0" smtClean="0">
                <a:solidFill>
                  <a:prstClr val="white"/>
                </a:solidFill>
                <a:latin typeface="HGP創英角ｺﾞｼｯｸUB" panose="020B0900000000000000" pitchFamily="50" charset="-128"/>
                <a:ea typeface="HGP創英角ｺﾞｼｯｸUB" panose="020B0900000000000000" pitchFamily="50" charset="-128"/>
              </a:rPr>
              <a:t>】</a:t>
            </a:r>
            <a:r>
              <a:rPr lang="ja-JP" altLang="en-US" sz="1600" dirty="0" smtClean="0">
                <a:solidFill>
                  <a:prstClr val="white"/>
                </a:solidFill>
                <a:latin typeface="HGP創英角ｺﾞｼｯｸUB" panose="020B0900000000000000" pitchFamily="50" charset="-128"/>
                <a:ea typeface="HGP創英角ｺﾞｼｯｸUB" panose="020B0900000000000000" pitchFamily="50" charset="-128"/>
              </a:rPr>
              <a:t>　オープンデータ</a:t>
            </a:r>
            <a:endParaRPr lang="ja-JP" altLang="en-US" sz="16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1" name="テキスト ボックス 100"/>
          <p:cNvSpPr txBox="1"/>
          <p:nvPr/>
        </p:nvSpPr>
        <p:spPr>
          <a:xfrm>
            <a:off x="7905544" y="4724701"/>
            <a:ext cx="1944000" cy="651905"/>
          </a:xfrm>
          <a:prstGeom prst="rect">
            <a:avLst/>
          </a:prstGeom>
          <a:solidFill>
            <a:schemeClr val="bg1"/>
          </a:solidFill>
          <a:ln w="9525">
            <a:solidFill>
              <a:schemeClr val="tx1"/>
            </a:solidFill>
          </a:ln>
        </p:spPr>
        <p:txBody>
          <a:bodyPr wrap="square" lIns="36000" tIns="36000" rIns="0" bIns="0" rtlCol="0">
            <a:spAutoFit/>
          </a:bodyPr>
          <a:lstStyle/>
          <a:p>
            <a:r>
              <a:rPr lang="ja-JP" altLang="en-US" sz="1000" spc="-100" dirty="0" smtClean="0">
                <a:solidFill>
                  <a:prstClr val="black"/>
                </a:solidFill>
                <a:latin typeface="AR P丸ゴシック体E" panose="020F0900000000000000" pitchFamily="50" charset="-128"/>
                <a:ea typeface="AR P丸ゴシック体E" panose="020F0900000000000000" pitchFamily="50" charset="-128"/>
              </a:rPr>
              <a:t>・交通・観光ナビ</a:t>
            </a:r>
            <a:endParaRPr lang="en-US" altLang="ja-JP" sz="1000" spc="-1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00" spc="-100" dirty="0" smtClean="0">
                <a:solidFill>
                  <a:prstClr val="black"/>
                </a:solidFill>
                <a:latin typeface="AR P丸ゴシック体E" panose="020F0900000000000000" pitchFamily="50" charset="-128"/>
                <a:ea typeface="AR P丸ゴシック体E" panose="020F0900000000000000" pitchFamily="50" charset="-128"/>
              </a:rPr>
              <a:t>・オリンピック・パラリンピックデータ</a:t>
            </a:r>
            <a:endParaRPr lang="en-US" altLang="ja-JP" sz="1000" spc="-1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00" spc="-100" dirty="0">
                <a:solidFill>
                  <a:prstClr val="black"/>
                </a:solidFill>
                <a:latin typeface="AR P丸ゴシック体E" panose="020F0900000000000000" pitchFamily="50" charset="-128"/>
                <a:ea typeface="AR P丸ゴシック体E" panose="020F0900000000000000" pitchFamily="50" charset="-128"/>
              </a:rPr>
              <a:t>・位置情報を活用した誘導・情報</a:t>
            </a:r>
            <a:r>
              <a:rPr lang="ja-JP" altLang="en-US" sz="1000" spc="-100" dirty="0" smtClean="0">
                <a:solidFill>
                  <a:prstClr val="black"/>
                </a:solidFill>
                <a:latin typeface="AR P丸ゴシック体E" panose="020F0900000000000000" pitchFamily="50" charset="-128"/>
                <a:ea typeface="AR P丸ゴシック体E" panose="020F0900000000000000" pitchFamily="50" charset="-128"/>
              </a:rPr>
              <a:t>配信</a:t>
            </a:r>
            <a:endParaRPr lang="en-US" altLang="ja-JP" sz="1000" spc="-100" dirty="0" smtClean="0">
              <a:solidFill>
                <a:prstClr val="black"/>
              </a:solidFill>
              <a:latin typeface="AR P丸ゴシック体E" panose="020F0900000000000000" pitchFamily="50" charset="-128"/>
              <a:ea typeface="AR P丸ゴシック体E" panose="020F0900000000000000" pitchFamily="50" charset="-128"/>
            </a:endParaRPr>
          </a:p>
          <a:p>
            <a:r>
              <a:rPr lang="ja-JP" altLang="en-US" sz="1000" spc="-100" dirty="0">
                <a:solidFill>
                  <a:prstClr val="black"/>
                </a:solidFill>
                <a:latin typeface="AR P丸ゴシック体E" panose="020F0900000000000000" pitchFamily="50" charset="-128"/>
                <a:ea typeface="AR P丸ゴシック体E" panose="020F0900000000000000" pitchFamily="50" charset="-128"/>
              </a:rPr>
              <a:t>　</a:t>
            </a:r>
            <a:r>
              <a:rPr lang="ja-JP" altLang="en-US" sz="1000" spc="-100" dirty="0" smtClean="0">
                <a:solidFill>
                  <a:prstClr val="black"/>
                </a:solidFill>
                <a:latin typeface="AR P丸ゴシック体E" panose="020F0900000000000000" pitchFamily="50" charset="-128"/>
                <a:ea typeface="AR P丸ゴシック体E" panose="020F0900000000000000" pitchFamily="50" charset="-128"/>
              </a:rPr>
              <a:t>　　　　　　　　　　　　　　等</a:t>
            </a:r>
            <a:endParaRPr lang="en-US" altLang="ja-JP" sz="1000" spc="-100" dirty="0">
              <a:solidFill>
                <a:prstClr val="black"/>
              </a:solidFill>
              <a:latin typeface="AR P丸ゴシック体E" panose="020F0900000000000000" pitchFamily="50" charset="-128"/>
              <a:ea typeface="AR P丸ゴシック体E" panose="020F0900000000000000" pitchFamily="50" charset="-128"/>
            </a:endParaRPr>
          </a:p>
        </p:txBody>
      </p:sp>
      <p:sp>
        <p:nvSpPr>
          <p:cNvPr id="3" name="角丸四角形 2"/>
          <p:cNvSpPr/>
          <p:nvPr/>
        </p:nvSpPr>
        <p:spPr>
          <a:xfrm>
            <a:off x="7974763" y="4155090"/>
            <a:ext cx="1872000" cy="576000"/>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ja-JP" altLang="en-US" sz="1300" dirty="0" smtClean="0">
                <a:solidFill>
                  <a:prstClr val="white"/>
                </a:solidFill>
                <a:latin typeface="HGP創英角ｺﾞｼｯｸUB" panose="020B0900000000000000" pitchFamily="50" charset="-128"/>
                <a:ea typeface="HGP創英角ｺﾞｼｯｸUB" panose="020B0900000000000000" pitchFamily="50" charset="-128"/>
              </a:rPr>
              <a:t>オープンデータ・</a:t>
            </a:r>
            <a:endPar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ｵﾘﾝﾋﾟｯｸ・ﾊﾟﾗﾘﾝﾋﾟｯｸ</a:t>
            </a:r>
            <a:endParaRPr lang="en-US" altLang="ja-JP" sz="1300" dirty="0" smtClean="0">
              <a:solidFill>
                <a:prstClr val="white"/>
              </a:solidFill>
              <a:latin typeface="HGP創英角ｺﾞｼｯｸUB" panose="020B0900000000000000" pitchFamily="50" charset="-128"/>
              <a:ea typeface="HGP創英角ｺﾞｼｯｸUB" panose="020B0900000000000000" pitchFamily="50" charset="-128"/>
            </a:endParaRPr>
          </a:p>
          <a:p>
            <a:pPr algn="ctr"/>
            <a:r>
              <a:rPr lang="ja-JP" altLang="en-US" sz="1300" dirty="0">
                <a:solidFill>
                  <a:prstClr val="white"/>
                </a:solidFill>
                <a:latin typeface="HGP創英角ｺﾞｼｯｸUB" panose="020B0900000000000000" pitchFamily="50" charset="-128"/>
                <a:ea typeface="HGP創英角ｺﾞｼｯｸUB" panose="020B0900000000000000" pitchFamily="50" charset="-128"/>
              </a:rPr>
              <a:t>ＰＲＯＪＥＣＴ</a:t>
            </a:r>
          </a:p>
        </p:txBody>
      </p:sp>
      <p:sp>
        <p:nvSpPr>
          <p:cNvPr id="102" name="スライド番号プレースホルダー 5"/>
          <p:cNvSpPr txBox="1">
            <a:spLocks/>
          </p:cNvSpPr>
          <p:nvPr/>
        </p:nvSpPr>
        <p:spPr>
          <a:xfrm>
            <a:off x="9444882"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38</a:t>
            </a:fld>
            <a:endParaRPr lang="ja-JP" altLang="en-US" sz="1500" dirty="0">
              <a:solidFill>
                <a:srgbClr val="F79646"/>
              </a:solidFill>
              <a:latin typeface="Impact" pitchFamily="34" charset="0"/>
            </a:endParaRPr>
          </a:p>
        </p:txBody>
      </p:sp>
      <p:sp>
        <p:nvSpPr>
          <p:cNvPr id="167" name="角丸四角形 166"/>
          <p:cNvSpPr/>
          <p:nvPr/>
        </p:nvSpPr>
        <p:spPr>
          <a:xfrm>
            <a:off x="6147158" y="5164206"/>
            <a:ext cx="828000" cy="306583"/>
          </a:xfrm>
          <a:prstGeom prst="roundRect">
            <a:avLst>
              <a:gd name="adj" fmla="val 0"/>
            </a:avLst>
          </a:prstGeom>
          <a:gradFill flip="none" rotWithShape="1">
            <a:gsLst>
              <a:gs pos="100000">
                <a:schemeClr val="tx2">
                  <a:lumMod val="20000"/>
                  <a:lumOff val="80000"/>
                </a:schemeClr>
              </a:gs>
              <a:gs pos="50000">
                <a:schemeClr val="bg1"/>
              </a:gs>
              <a:gs pos="0">
                <a:schemeClr val="tx2">
                  <a:lumMod val="20000"/>
                  <a:lumOff val="80000"/>
                </a:schemeClr>
              </a:gs>
            </a:gsLst>
            <a:lin ang="5400000" scaled="1"/>
            <a:tileRect/>
          </a:gra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14254"/>
            <a:r>
              <a:rPr lang="ja-JP" altLang="en-US" sz="1050" dirty="0">
                <a:solidFill>
                  <a:prstClr val="black"/>
                </a:solidFill>
                <a:latin typeface="HGP創英角ｺﾞｼｯｸUB" panose="020B0900000000000000" pitchFamily="50" charset="-128"/>
                <a:ea typeface="HGP創英角ｺﾞｼｯｸUB" panose="020B0900000000000000" pitchFamily="50" charset="-128"/>
              </a:rPr>
              <a:t>セキュリティ</a:t>
            </a:r>
            <a:endParaRPr lang="en-US" altLang="ja-JP" sz="105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57" name="角丸四角形 156"/>
          <p:cNvSpPr/>
          <p:nvPr/>
        </p:nvSpPr>
        <p:spPr>
          <a:xfrm>
            <a:off x="6100438" y="3856110"/>
            <a:ext cx="680635" cy="360000"/>
          </a:xfrm>
          <a:prstGeom prst="roundRect">
            <a:avLst>
              <a:gd name="adj" fmla="val 0"/>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0" tIns="0" rIns="0" bIns="0" anchor="ctr"/>
          <a:lstStyle/>
          <a:p>
            <a:pPr algn="ctr" defTabSz="914400">
              <a:defRPr/>
            </a:pP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ＩＴＳ</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249087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609338"/>
            <a:ext cx="9906000" cy="1296000"/>
          </a:xfrm>
          <a:prstGeom prst="rect">
            <a:avLst/>
          </a:prstGeom>
          <a:noFill/>
        </p:spPr>
        <p:txBody>
          <a:bodyPr wrap="square" tIns="0" bIns="0" rtlCol="0" anchor="ctr" anchorCtr="0">
            <a:noAutofit/>
          </a:bodyPr>
          <a:lstStyle/>
          <a:p>
            <a:pPr algn="ctr">
              <a:lnSpc>
                <a:spcPct val="150000"/>
              </a:lnSpc>
            </a:pPr>
            <a:r>
              <a:rPr lang="ja-JP" altLang="en-US" sz="4400" b="1" dirty="0" smtClean="0">
                <a:solidFill>
                  <a:prstClr val="black"/>
                </a:solidFill>
                <a:latin typeface="HGP創英角ｺﾞｼｯｸUB" panose="020B0900000000000000" pitchFamily="50" charset="-128"/>
                <a:ea typeface="HGP創英角ｺﾞｼｯｸUB" panose="020B0900000000000000" pitchFamily="50" charset="-128"/>
              </a:rPr>
              <a:t>ＩＣＴ</a:t>
            </a:r>
            <a:r>
              <a:rPr lang="ja-JP" altLang="en-US" sz="4400" b="1" dirty="0">
                <a:solidFill>
                  <a:prstClr val="black"/>
                </a:solidFill>
                <a:latin typeface="HGP創英角ｺﾞｼｯｸUB" panose="020B0900000000000000" pitchFamily="50" charset="-128"/>
                <a:ea typeface="HGP創英角ｺﾞｼｯｸUB" panose="020B0900000000000000" pitchFamily="50" charset="-128"/>
              </a:rPr>
              <a:t>は社会・経済</a:t>
            </a:r>
            <a:r>
              <a:rPr lang="ja-JP" altLang="en-US" sz="4400" b="1" dirty="0" smtClean="0">
                <a:solidFill>
                  <a:prstClr val="black"/>
                </a:solidFill>
                <a:latin typeface="HGP創英角ｺﾞｼｯｸUB" panose="020B0900000000000000" pitchFamily="50" charset="-128"/>
                <a:ea typeface="HGP創英角ｺﾞｼｯｸUB" panose="020B0900000000000000" pitchFamily="50" charset="-128"/>
              </a:rPr>
              <a:t>に</a:t>
            </a:r>
            <a:endParaRPr lang="en-US" altLang="ja-JP" sz="4400" b="1" dirty="0" smtClean="0">
              <a:solidFill>
                <a:prstClr val="black"/>
              </a:solidFill>
              <a:latin typeface="HGP創英角ｺﾞｼｯｸUB" panose="020B0900000000000000" pitchFamily="50" charset="-128"/>
              <a:ea typeface="HGP創英角ｺﾞｼｯｸUB" panose="020B0900000000000000" pitchFamily="50" charset="-128"/>
            </a:endParaRPr>
          </a:p>
          <a:p>
            <a:pPr algn="ctr">
              <a:lnSpc>
                <a:spcPct val="150000"/>
              </a:lnSpc>
            </a:pPr>
            <a:r>
              <a:rPr lang="ja-JP" altLang="en-US" sz="4400" b="1" dirty="0" smtClean="0">
                <a:solidFill>
                  <a:prstClr val="black"/>
                </a:solidFill>
                <a:latin typeface="HGP創英角ｺﾞｼｯｸUB" panose="020B0900000000000000" pitchFamily="50" charset="-128"/>
                <a:ea typeface="HGP創英角ｺﾞｼｯｸUB" panose="020B0900000000000000" pitchFamily="50" charset="-128"/>
              </a:rPr>
              <a:t>どんな</a:t>
            </a:r>
            <a:r>
              <a:rPr lang="ja-JP" altLang="en-US" sz="4400" b="1" dirty="0">
                <a:solidFill>
                  <a:prstClr val="black"/>
                </a:solidFill>
                <a:latin typeface="HGP創英角ｺﾞｼｯｸUB" panose="020B0900000000000000" pitchFamily="50" charset="-128"/>
                <a:ea typeface="HGP創英角ｺﾞｼｯｸUB" panose="020B0900000000000000" pitchFamily="50" charset="-128"/>
              </a:rPr>
              <a:t>影響を及ぼすか？</a:t>
            </a:r>
            <a:endParaRPr lang="en-US" altLang="ja-JP" sz="4400" b="1"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099101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4</a:t>
            </a:fld>
            <a:endParaRPr lang="ja-JP" altLang="en-US" sz="1500" dirty="0">
              <a:solidFill>
                <a:srgbClr val="F79646"/>
              </a:solidFill>
              <a:latin typeface="Impact" pitchFamily="34" charset="0"/>
            </a:endParaRPr>
          </a:p>
        </p:txBody>
      </p:sp>
      <p:sp>
        <p:nvSpPr>
          <p:cNvPr id="113" name="角丸四角形 112"/>
          <p:cNvSpPr/>
          <p:nvPr/>
        </p:nvSpPr>
        <p:spPr>
          <a:xfrm>
            <a:off x="231693" y="718525"/>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28" y="1231122"/>
            <a:ext cx="3603263" cy="2133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角丸四角形 70"/>
          <p:cNvSpPr/>
          <p:nvPr/>
        </p:nvSpPr>
        <p:spPr>
          <a:xfrm>
            <a:off x="224806" y="556525"/>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日本の人口と少子高齢化</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7" name="正方形/長方形 6"/>
          <p:cNvSpPr/>
          <p:nvPr/>
        </p:nvSpPr>
        <p:spPr>
          <a:xfrm>
            <a:off x="254644" y="3337067"/>
            <a:ext cx="4643616" cy="33855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総務省</a:t>
            </a:r>
            <a:r>
              <a:rPr lang="ja-JP" altLang="en-US" sz="800" dirty="0">
                <a:solidFill>
                  <a:prstClr val="black"/>
                </a:solidFill>
                <a:latin typeface="ＭＳ Ｐゴシック"/>
              </a:rPr>
              <a:t>「国勢調査」及び「人口推計」、国立社会保障・人口問題研究所「日本の将来推計人口（平成</a:t>
            </a:r>
            <a:r>
              <a:rPr lang="en-US" altLang="ja-JP" sz="800" dirty="0">
                <a:solidFill>
                  <a:prstClr val="black"/>
                </a:solidFill>
                <a:latin typeface="ＭＳ Ｐゴシック"/>
              </a:rPr>
              <a:t>24</a:t>
            </a:r>
            <a:r>
              <a:rPr lang="ja-JP" altLang="en-US" sz="800" dirty="0">
                <a:solidFill>
                  <a:prstClr val="black"/>
                </a:solidFill>
                <a:latin typeface="ＭＳ Ｐゴシック"/>
              </a:rPr>
              <a:t>年</a:t>
            </a:r>
            <a:r>
              <a:rPr lang="en-US" altLang="ja-JP" sz="800" dirty="0">
                <a:solidFill>
                  <a:prstClr val="black"/>
                </a:solidFill>
                <a:latin typeface="ＭＳ Ｐゴシック"/>
              </a:rPr>
              <a:t>1</a:t>
            </a:r>
            <a:r>
              <a:rPr lang="ja-JP" altLang="en-US" sz="800" dirty="0">
                <a:solidFill>
                  <a:prstClr val="black"/>
                </a:solidFill>
                <a:latin typeface="ＭＳ Ｐゴシック"/>
              </a:rPr>
              <a:t>月推計）</a:t>
            </a:r>
            <a:r>
              <a:rPr lang="en-US" altLang="ja-JP" sz="800" dirty="0">
                <a:solidFill>
                  <a:prstClr val="black"/>
                </a:solidFill>
                <a:latin typeface="ＭＳ Ｐゴシック"/>
              </a:rPr>
              <a:t>:</a:t>
            </a:r>
            <a:r>
              <a:rPr lang="ja-JP" altLang="en-US" sz="800" dirty="0">
                <a:solidFill>
                  <a:prstClr val="black"/>
                </a:solidFill>
                <a:latin typeface="ＭＳ Ｐゴシック"/>
              </a:rPr>
              <a:t>出生中位・死亡中位推計」（各年</a:t>
            </a:r>
            <a:r>
              <a:rPr lang="en-US" altLang="ja-JP" sz="800" dirty="0">
                <a:solidFill>
                  <a:prstClr val="black"/>
                </a:solidFill>
                <a:latin typeface="ＭＳ Ｐゴシック"/>
              </a:rPr>
              <a:t>10</a:t>
            </a:r>
            <a:r>
              <a:rPr lang="ja-JP" altLang="en-US" sz="800" dirty="0">
                <a:solidFill>
                  <a:prstClr val="black"/>
                </a:solidFill>
                <a:latin typeface="ＭＳ Ｐゴシック"/>
              </a:rPr>
              <a:t>月</a:t>
            </a:r>
            <a:r>
              <a:rPr lang="en-US" altLang="ja-JP" sz="800" dirty="0">
                <a:solidFill>
                  <a:prstClr val="black"/>
                </a:solidFill>
                <a:latin typeface="ＭＳ Ｐゴシック"/>
              </a:rPr>
              <a:t>1</a:t>
            </a:r>
            <a:r>
              <a:rPr lang="ja-JP" altLang="en-US" sz="800" dirty="0">
                <a:solidFill>
                  <a:prstClr val="black"/>
                </a:solidFill>
                <a:latin typeface="ＭＳ Ｐゴシック"/>
              </a:rPr>
              <a:t>日現在人口）、厚生労働省「人口動態統計」</a:t>
            </a:r>
          </a:p>
        </p:txBody>
      </p:sp>
      <p:sp>
        <p:nvSpPr>
          <p:cNvPr id="90" name="正方形/長方形 89"/>
          <p:cNvSpPr/>
          <p:nvPr/>
        </p:nvSpPr>
        <p:spPr>
          <a:xfrm>
            <a:off x="325255" y="883141"/>
            <a:ext cx="4587960"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・人口は、</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2010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年を境に減少局面に突入したとされる。</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2020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年には高齢化率は</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30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％近くに、出生率は引き続き低水準と推計。</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1" name="角丸四角形 90"/>
          <p:cNvSpPr/>
          <p:nvPr/>
        </p:nvSpPr>
        <p:spPr>
          <a:xfrm>
            <a:off x="5072694" y="718525"/>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世界の人口爆発</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5" name="正方形/長方形 94"/>
          <p:cNvSpPr/>
          <p:nvPr/>
        </p:nvSpPr>
        <p:spPr>
          <a:xfrm>
            <a:off x="5927077" y="3436220"/>
            <a:ext cx="3837743"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a:solidFill>
                  <a:prstClr val="black"/>
                </a:solidFill>
                <a:latin typeface="ＭＳ Ｐゴシック"/>
              </a:rPr>
              <a:t>国際連合</a:t>
            </a:r>
            <a:r>
              <a:rPr lang="en-US" altLang="ja-JP" sz="800" dirty="0">
                <a:solidFill>
                  <a:prstClr val="black"/>
                </a:solidFill>
                <a:latin typeface="ＭＳ Ｐゴシック"/>
              </a:rPr>
              <a:t>World Urbanization </a:t>
            </a:r>
            <a:r>
              <a:rPr lang="en-US" altLang="ja-JP" sz="800" dirty="0" err="1">
                <a:solidFill>
                  <a:prstClr val="black"/>
                </a:solidFill>
                <a:latin typeface="ＭＳ Ｐゴシック"/>
              </a:rPr>
              <a:t>Prospects:The</a:t>
            </a:r>
            <a:r>
              <a:rPr lang="en-US" altLang="ja-JP" sz="800" dirty="0">
                <a:solidFill>
                  <a:prstClr val="black"/>
                </a:solidFill>
                <a:latin typeface="ＭＳ Ｐゴシック"/>
              </a:rPr>
              <a:t> 2011 Revision</a:t>
            </a:r>
            <a:r>
              <a:rPr lang="ja-JP" altLang="en-US" sz="800" dirty="0">
                <a:solidFill>
                  <a:prstClr val="black"/>
                </a:solidFill>
                <a:latin typeface="ＭＳ Ｐゴシック"/>
              </a:rPr>
              <a:t>を基に総務省作成 </a:t>
            </a:r>
          </a:p>
        </p:txBody>
      </p:sp>
      <p:sp>
        <p:nvSpPr>
          <p:cNvPr id="98" name="正方形/長方形 97"/>
          <p:cNvSpPr/>
          <p:nvPr/>
        </p:nvSpPr>
        <p:spPr>
          <a:xfrm>
            <a:off x="5314880" y="884885"/>
            <a:ext cx="4268040"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・世界の総人口は、途上国で爆発的に増加し、</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2050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年には</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93</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億人に到達の見込み。</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29855" y="3878566"/>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22968" y="3716566"/>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東京への一極集中</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2" name="角丸四角形 101"/>
          <p:cNvSpPr/>
          <p:nvPr/>
        </p:nvSpPr>
        <p:spPr>
          <a:xfrm>
            <a:off x="5070856" y="3878566"/>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3" name="角丸四角形 102"/>
          <p:cNvSpPr/>
          <p:nvPr/>
        </p:nvSpPr>
        <p:spPr>
          <a:xfrm>
            <a:off x="5063969" y="3716566"/>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増大する社会保障費</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pic>
        <p:nvPicPr>
          <p:cNvPr id="1034" name="Picture 10" descr="D:\user\009080\Desktop\n120107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195" y="4397495"/>
            <a:ext cx="2920914" cy="2293459"/>
          </a:xfrm>
          <a:prstGeom prst="rect">
            <a:avLst/>
          </a:prstGeom>
          <a:noFill/>
          <a:extLst>
            <a:ext uri="{909E8E84-426E-40DD-AFC4-6F175D3DCCD1}">
              <a14:hiddenFill xmlns:a14="http://schemas.microsoft.com/office/drawing/2010/main">
                <a:solidFill>
                  <a:srgbClr val="FFFFFF"/>
                </a:solidFill>
              </a14:hiddenFill>
            </a:ext>
          </a:extLst>
        </p:spPr>
      </p:pic>
      <p:sp>
        <p:nvSpPr>
          <p:cNvPr id="104" name="正方形/長方形 103"/>
          <p:cNvSpPr/>
          <p:nvPr/>
        </p:nvSpPr>
        <p:spPr>
          <a:xfrm>
            <a:off x="716100" y="6625022"/>
            <a:ext cx="4104000" cy="33855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a:solidFill>
                  <a:prstClr val="black"/>
                </a:solidFill>
                <a:latin typeface="ＭＳ Ｐゴシック"/>
              </a:rPr>
              <a:t>国土交通省国土審議会政策部会長期展望委員会「国土の長期展望」中間とりまとめ</a:t>
            </a:r>
          </a:p>
          <a:p>
            <a:r>
              <a:rPr lang="ja-JP" altLang="en-US" sz="800" dirty="0">
                <a:solidFill>
                  <a:prstClr val="black"/>
                </a:solidFill>
                <a:latin typeface="ＭＳ Ｐゴシック"/>
              </a:rPr>
              <a:t> </a:t>
            </a:r>
          </a:p>
        </p:txBody>
      </p:sp>
      <p:sp>
        <p:nvSpPr>
          <p:cNvPr id="115" name="正方形/長方形 114"/>
          <p:cNvSpPr/>
          <p:nvPr/>
        </p:nvSpPr>
        <p:spPr>
          <a:xfrm>
            <a:off x="269913" y="4043180"/>
            <a:ext cx="4557547"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・三大都市圏の総人口に占める比率は増加し続け、</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2050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年には</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57</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％に。</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・特に、その多くが東京圏でのシェア上昇分。</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035" name="Picture 11" descr="D:\user\009080\Desktop\n220201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807" y="1314028"/>
            <a:ext cx="3771535" cy="2151602"/>
          </a:xfrm>
          <a:prstGeom prst="rect">
            <a:avLst/>
          </a:prstGeom>
          <a:noFill/>
          <a:extLst>
            <a:ext uri="{909E8E84-426E-40DD-AFC4-6F175D3DCCD1}">
              <a14:hiddenFill xmlns:a14="http://schemas.microsoft.com/office/drawing/2010/main">
                <a:solidFill>
                  <a:srgbClr val="FFFFFF"/>
                </a:solidFill>
              </a14:hiddenFill>
            </a:ext>
          </a:extLst>
        </p:spPr>
      </p:pic>
      <p:sp>
        <p:nvSpPr>
          <p:cNvPr id="117" name="正方形/長方形 116"/>
          <p:cNvSpPr/>
          <p:nvPr/>
        </p:nvSpPr>
        <p:spPr>
          <a:xfrm>
            <a:off x="5383216" y="4065212"/>
            <a:ext cx="4230213"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・高齢化の進展により、社会保障給付費は一貫して増加。</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1037" name="Picture 13" descr="D:\user\009080\Desktop\n23010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7726" y="4294270"/>
            <a:ext cx="3726585" cy="2136232"/>
          </a:xfrm>
          <a:prstGeom prst="rect">
            <a:avLst/>
          </a:prstGeom>
          <a:noFill/>
          <a:extLst>
            <a:ext uri="{909E8E84-426E-40DD-AFC4-6F175D3DCCD1}">
              <a14:hiddenFill xmlns:a14="http://schemas.microsoft.com/office/drawing/2010/main">
                <a:solidFill>
                  <a:srgbClr val="FFFFFF"/>
                </a:solidFill>
              </a14:hiddenFill>
            </a:ext>
          </a:extLst>
        </p:spPr>
      </p:pic>
      <p:sp>
        <p:nvSpPr>
          <p:cNvPr id="116" name="正方形/長方形 115"/>
          <p:cNvSpPr/>
          <p:nvPr/>
        </p:nvSpPr>
        <p:spPr>
          <a:xfrm>
            <a:off x="5053717" y="6388679"/>
            <a:ext cx="4643616" cy="461665"/>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国立</a:t>
            </a:r>
            <a:r>
              <a:rPr lang="ja-JP" altLang="en-US" sz="800" dirty="0">
                <a:solidFill>
                  <a:prstClr val="black"/>
                </a:solidFill>
                <a:latin typeface="ＭＳ Ｐゴシック"/>
              </a:rPr>
              <a:t>社会保障・人口問題研究所「平成</a:t>
            </a:r>
            <a:r>
              <a:rPr lang="en-US" altLang="ja-JP" sz="800" dirty="0">
                <a:solidFill>
                  <a:prstClr val="black"/>
                </a:solidFill>
                <a:latin typeface="ＭＳ Ｐゴシック"/>
              </a:rPr>
              <a:t>22</a:t>
            </a:r>
            <a:r>
              <a:rPr lang="ja-JP" altLang="en-US" sz="800" dirty="0">
                <a:solidFill>
                  <a:prstClr val="black"/>
                </a:solidFill>
                <a:latin typeface="ＭＳ Ｐゴシック"/>
              </a:rPr>
              <a:t>年度社会保障費用統計」、</a:t>
            </a:r>
            <a:r>
              <a:rPr lang="en-US" altLang="ja-JP" sz="800" dirty="0">
                <a:solidFill>
                  <a:prstClr val="black"/>
                </a:solidFill>
                <a:latin typeface="ＭＳ Ｐゴシック"/>
              </a:rPr>
              <a:t>2011</a:t>
            </a:r>
            <a:r>
              <a:rPr lang="ja-JP" altLang="en-US" sz="800" dirty="0">
                <a:solidFill>
                  <a:prstClr val="black"/>
                </a:solidFill>
                <a:latin typeface="ＭＳ Ｐゴシック"/>
              </a:rPr>
              <a:t>年度～</a:t>
            </a:r>
            <a:r>
              <a:rPr lang="en-US" altLang="ja-JP" sz="800" dirty="0">
                <a:solidFill>
                  <a:prstClr val="black"/>
                </a:solidFill>
                <a:latin typeface="ＭＳ Ｐゴシック"/>
              </a:rPr>
              <a:t>2012</a:t>
            </a:r>
            <a:r>
              <a:rPr lang="ja-JP" altLang="en-US" sz="800" dirty="0">
                <a:solidFill>
                  <a:prstClr val="black"/>
                </a:solidFill>
                <a:latin typeface="ＭＳ Ｐゴシック"/>
              </a:rPr>
              <a:t>年度（予算ベース）は厚生労働省推計、</a:t>
            </a:r>
            <a:r>
              <a:rPr lang="en-US" altLang="ja-JP" sz="800" dirty="0">
                <a:solidFill>
                  <a:prstClr val="black"/>
                </a:solidFill>
                <a:latin typeface="ＭＳ Ｐゴシック"/>
              </a:rPr>
              <a:t>2012</a:t>
            </a:r>
            <a:r>
              <a:rPr lang="ja-JP" altLang="en-US" sz="800" dirty="0">
                <a:solidFill>
                  <a:prstClr val="black"/>
                </a:solidFill>
                <a:latin typeface="ＭＳ Ｐゴシック"/>
              </a:rPr>
              <a:t>年度の国民所得額は「平成</a:t>
            </a:r>
            <a:r>
              <a:rPr lang="en-US" altLang="ja-JP" sz="800" dirty="0">
                <a:solidFill>
                  <a:prstClr val="black"/>
                </a:solidFill>
                <a:latin typeface="ＭＳ Ｐゴシック"/>
              </a:rPr>
              <a:t>24</a:t>
            </a:r>
            <a:r>
              <a:rPr lang="ja-JP" altLang="en-US" sz="800" dirty="0">
                <a:solidFill>
                  <a:prstClr val="black"/>
                </a:solidFill>
                <a:latin typeface="ＭＳ Ｐゴシック"/>
              </a:rPr>
              <a:t>年度の経済見通しと経済財政運営の基本的態度（平成</a:t>
            </a:r>
            <a:r>
              <a:rPr lang="en-US" altLang="ja-JP" sz="800" dirty="0">
                <a:solidFill>
                  <a:prstClr val="black"/>
                </a:solidFill>
                <a:latin typeface="ＭＳ Ｐゴシック"/>
              </a:rPr>
              <a:t>24</a:t>
            </a:r>
            <a:r>
              <a:rPr lang="ja-JP" altLang="en-US" sz="800" dirty="0">
                <a:solidFill>
                  <a:prstClr val="black"/>
                </a:solidFill>
                <a:latin typeface="ＭＳ Ｐゴシック"/>
              </a:rPr>
              <a:t>年</a:t>
            </a:r>
            <a:r>
              <a:rPr lang="en-US" altLang="ja-JP" sz="800" dirty="0">
                <a:solidFill>
                  <a:prstClr val="black"/>
                </a:solidFill>
                <a:latin typeface="ＭＳ Ｐゴシック"/>
              </a:rPr>
              <a:t>1</a:t>
            </a:r>
            <a:r>
              <a:rPr lang="ja-JP" altLang="en-US" sz="800" dirty="0">
                <a:solidFill>
                  <a:prstClr val="black"/>
                </a:solidFill>
                <a:latin typeface="ＭＳ Ｐゴシック"/>
              </a:rPr>
              <a:t>月</a:t>
            </a:r>
            <a:r>
              <a:rPr lang="en-US" altLang="ja-JP" sz="800" dirty="0">
                <a:solidFill>
                  <a:prstClr val="black"/>
                </a:solidFill>
                <a:latin typeface="ＭＳ Ｐゴシック"/>
              </a:rPr>
              <a:t>24</a:t>
            </a:r>
            <a:r>
              <a:rPr lang="ja-JP" altLang="en-US" sz="800" dirty="0">
                <a:solidFill>
                  <a:prstClr val="black"/>
                </a:solidFill>
                <a:latin typeface="ＭＳ Ｐゴシック"/>
              </a:rPr>
              <a:t>日閣議決定）」 </a:t>
            </a:r>
          </a:p>
        </p:txBody>
      </p:sp>
      <p:sp>
        <p:nvSpPr>
          <p:cNvPr id="25" name="角丸四角形 24"/>
          <p:cNvSpPr/>
          <p:nvPr/>
        </p:nvSpPr>
        <p:spPr>
          <a:xfrm>
            <a:off x="80806" y="79137"/>
            <a:ext cx="1440000" cy="288000"/>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社会トレンド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26" name="正方形/長方形 25"/>
          <p:cNvSpPr/>
          <p:nvPr/>
        </p:nvSpPr>
        <p:spPr>
          <a:xfrm>
            <a:off x="516304" y="-27523"/>
            <a:ext cx="889210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smtClean="0">
                <a:solidFill>
                  <a:prstClr val="black"/>
                </a:solidFill>
                <a:latin typeface="HGP創英角ｺﾞｼｯｸUB" pitchFamily="50" charset="-128"/>
                <a:ea typeface="HGP創英角ｺﾞｼｯｸUB" pitchFamily="50" charset="-128"/>
              </a:rPr>
              <a:t>（参考）ＩＣＴ</a:t>
            </a:r>
            <a:r>
              <a:rPr lang="ja-JP" altLang="en-US" sz="2400" dirty="0">
                <a:solidFill>
                  <a:prstClr val="black"/>
                </a:solidFill>
                <a:latin typeface="HGP創英角ｺﾞｼｯｸUB" pitchFamily="50" charset="-128"/>
                <a:ea typeface="HGP創英角ｺﾞｼｯｸUB" pitchFamily="50" charset="-128"/>
              </a:rPr>
              <a:t>は社会・経済にどんな影響</a:t>
            </a:r>
            <a:r>
              <a:rPr lang="ja-JP" altLang="en-US" sz="2400" dirty="0" smtClean="0">
                <a:solidFill>
                  <a:prstClr val="black"/>
                </a:solidFill>
                <a:latin typeface="HGP創英角ｺﾞｼｯｸUB" pitchFamily="50" charset="-128"/>
                <a:ea typeface="HGP創英角ｺﾞｼｯｸUB" pitchFamily="50" charset="-128"/>
              </a:rPr>
              <a:t>を及ぼすか？①</a:t>
            </a:r>
            <a:endParaRPr lang="ja-JP" altLang="en-US" sz="2000" dirty="0">
              <a:solidFill>
                <a:prstClr val="black"/>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4036787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5</a:t>
            </a:fld>
            <a:endParaRPr lang="ja-JP" altLang="en-US" sz="1500" dirty="0">
              <a:solidFill>
                <a:srgbClr val="F79646"/>
              </a:solidFill>
              <a:latin typeface="Impact" pitchFamily="34" charset="0"/>
            </a:endParaRPr>
          </a:p>
        </p:txBody>
      </p:sp>
      <p:sp>
        <p:nvSpPr>
          <p:cNvPr id="113" name="角丸四角形 112"/>
          <p:cNvSpPr/>
          <p:nvPr/>
        </p:nvSpPr>
        <p:spPr>
          <a:xfrm>
            <a:off x="220676" y="718525"/>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213812" y="556525"/>
            <a:ext cx="2296217"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ＧＤＰ</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成長率</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7" name="正方形/長方形 6"/>
          <p:cNvSpPr/>
          <p:nvPr/>
        </p:nvSpPr>
        <p:spPr>
          <a:xfrm>
            <a:off x="1272327" y="345136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a:t>
            </a:r>
            <a:r>
              <a:rPr lang="ja-JP" altLang="en-US" sz="800" dirty="0">
                <a:solidFill>
                  <a:prstClr val="black"/>
                </a:solidFill>
                <a:latin typeface="ＭＳ Ｐゴシック"/>
              </a:rPr>
              <a:t>藤原</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90" name="正方形/長方形 89"/>
          <p:cNvSpPr/>
          <p:nvPr/>
        </p:nvSpPr>
        <p:spPr>
          <a:xfrm>
            <a:off x="247530" y="907765"/>
            <a:ext cx="4587960"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・中国、韓国の高いＧＤＰ成長率がアジアの躍進を牽引。</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1" name="角丸四角形 90"/>
          <p:cNvSpPr/>
          <p:nvPr/>
        </p:nvSpPr>
        <p:spPr>
          <a:xfrm>
            <a:off x="5072694" y="718525"/>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2273368"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日経平均</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株価推移</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18838" y="3878566"/>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11951" y="3716566"/>
            <a:ext cx="2298054"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消費者物価指数（日本</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）推移</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2" name="角丸四角形 101"/>
          <p:cNvSpPr/>
          <p:nvPr/>
        </p:nvSpPr>
        <p:spPr>
          <a:xfrm>
            <a:off x="5070856" y="3878566"/>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3" name="角丸四角形 102"/>
          <p:cNvSpPr/>
          <p:nvPr/>
        </p:nvSpPr>
        <p:spPr>
          <a:xfrm>
            <a:off x="5063993" y="3716566"/>
            <a:ext cx="2275206"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実質</a:t>
            </a:r>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経済</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成長率（日本）推移</a:t>
            </a:r>
            <a:endParaRPr lang="ja-JP" altLang="en-US"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15" name="正方形/長方形 114"/>
          <p:cNvSpPr/>
          <p:nvPr/>
        </p:nvSpPr>
        <p:spPr>
          <a:xfrm>
            <a:off x="304713" y="4086207"/>
            <a:ext cx="4503046" cy="261610"/>
          </a:xfrm>
          <a:prstGeom prst="rect">
            <a:avLst/>
          </a:prstGeom>
        </p:spPr>
        <p:txBody>
          <a:bodyPr wrap="square">
            <a:spAutoFit/>
          </a:bodyPr>
          <a:lstStyle/>
          <a:p>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・約</a:t>
            </a:r>
            <a:r>
              <a:rPr lang="en-US" altLang="ja-JP" sz="1100" dirty="0">
                <a:solidFill>
                  <a:prstClr val="black"/>
                </a:solidFill>
                <a:latin typeface="HGP創英角ｺﾞｼｯｸUB" panose="020B0900000000000000" pitchFamily="50" charset="-128"/>
                <a:ea typeface="HGP創英角ｺﾞｼｯｸUB" panose="020B0900000000000000" pitchFamily="50" charset="-128"/>
              </a:rPr>
              <a:t>20</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年にわたってデフレ</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基調は継続。</a:t>
            </a:r>
            <a:endParaRPr lang="en-US" altLang="ja-JP"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17" name="正方形/長方形 116"/>
          <p:cNvSpPr/>
          <p:nvPr/>
        </p:nvSpPr>
        <p:spPr>
          <a:xfrm>
            <a:off x="5101272" y="4108756"/>
            <a:ext cx="4475854"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2002</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年２月～</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2007</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10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月までプラス成長が進むもデフレ基調は継続。</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8" name="正方形/長方形 97"/>
          <p:cNvSpPr/>
          <p:nvPr/>
        </p:nvSpPr>
        <p:spPr>
          <a:xfrm>
            <a:off x="5345360" y="872517"/>
            <a:ext cx="4035509" cy="430887"/>
          </a:xfrm>
          <a:prstGeom prst="rect">
            <a:avLst/>
          </a:prstGeom>
        </p:spPr>
        <p:txBody>
          <a:bodyPr wrap="square">
            <a:spAutoFit/>
          </a:bodyPr>
          <a:lstStyle/>
          <a:p>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・バブル経済崩壊以降、株式市場は低迷を</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続けて</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おり</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、２万円台の回復へは道半ば。</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6" name="正方形/長方形 35"/>
          <p:cNvSpPr/>
          <p:nvPr/>
        </p:nvSpPr>
        <p:spPr>
          <a:xfrm>
            <a:off x="6129501" y="345136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a:t>
            </a:r>
            <a:r>
              <a:rPr lang="ja-JP" altLang="en-US" sz="800" dirty="0">
                <a:solidFill>
                  <a:prstClr val="black"/>
                </a:solidFill>
                <a:latin typeface="ＭＳ Ｐゴシック"/>
              </a:rPr>
              <a:t>藤原</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41" name="正方形/長方形 40"/>
          <p:cNvSpPr/>
          <p:nvPr/>
        </p:nvSpPr>
        <p:spPr>
          <a:xfrm>
            <a:off x="1279558" y="661405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a:t>
            </a:r>
            <a:r>
              <a:rPr lang="ja-JP" altLang="en-US" sz="800" dirty="0">
                <a:solidFill>
                  <a:prstClr val="black"/>
                </a:solidFill>
                <a:latin typeface="ＭＳ Ｐゴシック"/>
              </a:rPr>
              <a:t>藤原</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2" name="角丸四角形 31"/>
          <p:cNvSpPr/>
          <p:nvPr/>
        </p:nvSpPr>
        <p:spPr>
          <a:xfrm>
            <a:off x="80806" y="79137"/>
            <a:ext cx="1440000" cy="288000"/>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社会トレンド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9634" y="1286527"/>
            <a:ext cx="4263668" cy="21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785" y="4335085"/>
            <a:ext cx="4294661" cy="225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8" name="コンテンツ プレースホルダー 12"/>
          <p:cNvGraphicFramePr>
            <a:graphicFrameLocks/>
          </p:cNvGraphicFramePr>
          <p:nvPr>
            <p:extLst>
              <p:ext uri="{D42A27DB-BD31-4B8C-83A1-F6EECF244321}">
                <p14:modId xmlns:p14="http://schemas.microsoft.com/office/powerpoint/2010/main" val="3788036628"/>
              </p:ext>
            </p:extLst>
          </p:nvPr>
        </p:nvGraphicFramePr>
        <p:xfrm>
          <a:off x="452454" y="1155046"/>
          <a:ext cx="4032000" cy="2193948"/>
        </p:xfrm>
        <a:graphic>
          <a:graphicData uri="http://schemas.openxmlformats.org/drawingml/2006/table">
            <a:tbl>
              <a:tblPr firstRow="1" bandRow="1"/>
              <a:tblGrid>
                <a:gridCol w="1271995"/>
                <a:gridCol w="924734"/>
                <a:gridCol w="827271"/>
                <a:gridCol w="1008000"/>
              </a:tblGrid>
              <a:tr h="236000">
                <a:tc>
                  <a:txBody>
                    <a:bodyPr/>
                    <a:lstStyle>
                      <a:lvl1pPr marL="0" algn="l" defTabSz="955625" rtl="0" eaLnBrk="1" latinLnBrk="0" hangingPunct="1">
                        <a:defRPr kumimoji="1" sz="1900" b="1" kern="1200">
                          <a:solidFill>
                            <a:schemeClr val="lt1"/>
                          </a:solidFill>
                          <a:latin typeface="Times New Roman"/>
                          <a:ea typeface="ＭＳ Ｐゴシック"/>
                          <a:cs typeface=""/>
                        </a:defRPr>
                      </a:lvl1pPr>
                      <a:lvl2pPr marL="477815" algn="l" defTabSz="955625" rtl="0" eaLnBrk="1" latinLnBrk="0" hangingPunct="1">
                        <a:defRPr kumimoji="1" sz="1900" b="1" kern="1200">
                          <a:solidFill>
                            <a:schemeClr val="lt1"/>
                          </a:solidFill>
                          <a:latin typeface="Times New Roman"/>
                          <a:ea typeface="ＭＳ Ｐゴシック"/>
                          <a:cs typeface=""/>
                        </a:defRPr>
                      </a:lvl2pPr>
                      <a:lvl3pPr marL="955625" algn="l" defTabSz="955625" rtl="0" eaLnBrk="1" latinLnBrk="0" hangingPunct="1">
                        <a:defRPr kumimoji="1" sz="1900" b="1" kern="1200">
                          <a:solidFill>
                            <a:schemeClr val="lt1"/>
                          </a:solidFill>
                          <a:latin typeface="Times New Roman"/>
                          <a:ea typeface="ＭＳ Ｐゴシック"/>
                          <a:cs typeface=""/>
                        </a:defRPr>
                      </a:lvl3pPr>
                      <a:lvl4pPr marL="1433434" algn="l" defTabSz="955625" rtl="0" eaLnBrk="1" latinLnBrk="0" hangingPunct="1">
                        <a:defRPr kumimoji="1" sz="1900" b="1" kern="1200">
                          <a:solidFill>
                            <a:schemeClr val="lt1"/>
                          </a:solidFill>
                          <a:latin typeface="Times New Roman"/>
                          <a:ea typeface="ＭＳ Ｐゴシック"/>
                          <a:cs typeface=""/>
                        </a:defRPr>
                      </a:lvl4pPr>
                      <a:lvl5pPr marL="1911248" algn="l" defTabSz="955625" rtl="0" eaLnBrk="1" latinLnBrk="0" hangingPunct="1">
                        <a:defRPr kumimoji="1" sz="1900" b="1" kern="1200">
                          <a:solidFill>
                            <a:schemeClr val="lt1"/>
                          </a:solidFill>
                          <a:latin typeface="Times New Roman"/>
                          <a:ea typeface="ＭＳ Ｐゴシック"/>
                          <a:cs typeface=""/>
                        </a:defRPr>
                      </a:lvl5pPr>
                      <a:lvl6pPr marL="2389071" algn="l" defTabSz="955625" rtl="0" eaLnBrk="1" latinLnBrk="0" hangingPunct="1">
                        <a:defRPr kumimoji="1" sz="1900" b="1" kern="1200">
                          <a:solidFill>
                            <a:schemeClr val="lt1"/>
                          </a:solidFill>
                          <a:latin typeface="Times New Roman"/>
                          <a:ea typeface="ＭＳ Ｐゴシック"/>
                          <a:cs typeface=""/>
                        </a:defRPr>
                      </a:lvl6pPr>
                      <a:lvl7pPr marL="2866872" algn="l" defTabSz="955625" rtl="0" eaLnBrk="1" latinLnBrk="0" hangingPunct="1">
                        <a:defRPr kumimoji="1" sz="1900" b="1" kern="1200">
                          <a:solidFill>
                            <a:schemeClr val="lt1"/>
                          </a:solidFill>
                          <a:latin typeface="Times New Roman"/>
                          <a:ea typeface="ＭＳ Ｐゴシック"/>
                          <a:cs typeface=""/>
                        </a:defRPr>
                      </a:lvl7pPr>
                      <a:lvl8pPr marL="3344692" algn="l" defTabSz="955625" rtl="0" eaLnBrk="1" latinLnBrk="0" hangingPunct="1">
                        <a:defRPr kumimoji="1" sz="1900" b="1" kern="1200">
                          <a:solidFill>
                            <a:schemeClr val="lt1"/>
                          </a:solidFill>
                          <a:latin typeface="Times New Roman"/>
                          <a:ea typeface="ＭＳ Ｐゴシック"/>
                          <a:cs typeface=""/>
                        </a:defRPr>
                      </a:lvl8pPr>
                      <a:lvl9pPr marL="3822507" algn="l" defTabSz="955625" rtl="0" eaLnBrk="1" latinLnBrk="0" hangingPunct="1">
                        <a:defRPr kumimoji="1" sz="1900" b="1" kern="1200">
                          <a:solidFill>
                            <a:schemeClr val="lt1"/>
                          </a:solidFill>
                          <a:latin typeface="Times New Roman"/>
                          <a:ea typeface="ＭＳ Ｐゴシック"/>
                          <a:cs typeface=""/>
                        </a:defRPr>
                      </a:lvl9pPr>
                    </a:lstStyle>
                    <a:p>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55625" rtl="0" eaLnBrk="1" latinLnBrk="0" hangingPunct="1">
                        <a:defRPr kumimoji="1" sz="1900" b="1" kern="1200">
                          <a:solidFill>
                            <a:schemeClr val="lt1"/>
                          </a:solidFill>
                          <a:latin typeface="Times New Roman"/>
                          <a:ea typeface="ＭＳ Ｐゴシック"/>
                          <a:cs typeface=""/>
                        </a:defRPr>
                      </a:lvl1pPr>
                      <a:lvl2pPr marL="477815" algn="l" defTabSz="955625" rtl="0" eaLnBrk="1" latinLnBrk="0" hangingPunct="1">
                        <a:defRPr kumimoji="1" sz="1900" b="1" kern="1200">
                          <a:solidFill>
                            <a:schemeClr val="lt1"/>
                          </a:solidFill>
                          <a:latin typeface="Times New Roman"/>
                          <a:ea typeface="ＭＳ Ｐゴシック"/>
                          <a:cs typeface=""/>
                        </a:defRPr>
                      </a:lvl2pPr>
                      <a:lvl3pPr marL="955625" algn="l" defTabSz="955625" rtl="0" eaLnBrk="1" latinLnBrk="0" hangingPunct="1">
                        <a:defRPr kumimoji="1" sz="1900" b="1" kern="1200">
                          <a:solidFill>
                            <a:schemeClr val="lt1"/>
                          </a:solidFill>
                          <a:latin typeface="Times New Roman"/>
                          <a:ea typeface="ＭＳ Ｐゴシック"/>
                          <a:cs typeface=""/>
                        </a:defRPr>
                      </a:lvl3pPr>
                      <a:lvl4pPr marL="1433434" algn="l" defTabSz="955625" rtl="0" eaLnBrk="1" latinLnBrk="0" hangingPunct="1">
                        <a:defRPr kumimoji="1" sz="1900" b="1" kern="1200">
                          <a:solidFill>
                            <a:schemeClr val="lt1"/>
                          </a:solidFill>
                          <a:latin typeface="Times New Roman"/>
                          <a:ea typeface="ＭＳ Ｐゴシック"/>
                          <a:cs typeface=""/>
                        </a:defRPr>
                      </a:lvl4pPr>
                      <a:lvl5pPr marL="1911248" algn="l" defTabSz="955625" rtl="0" eaLnBrk="1" latinLnBrk="0" hangingPunct="1">
                        <a:defRPr kumimoji="1" sz="1900" b="1" kern="1200">
                          <a:solidFill>
                            <a:schemeClr val="lt1"/>
                          </a:solidFill>
                          <a:latin typeface="Times New Roman"/>
                          <a:ea typeface="ＭＳ Ｐゴシック"/>
                          <a:cs typeface=""/>
                        </a:defRPr>
                      </a:lvl5pPr>
                      <a:lvl6pPr marL="2389071" algn="l" defTabSz="955625" rtl="0" eaLnBrk="1" latinLnBrk="0" hangingPunct="1">
                        <a:defRPr kumimoji="1" sz="1900" b="1" kern="1200">
                          <a:solidFill>
                            <a:schemeClr val="lt1"/>
                          </a:solidFill>
                          <a:latin typeface="Times New Roman"/>
                          <a:ea typeface="ＭＳ Ｐゴシック"/>
                          <a:cs typeface=""/>
                        </a:defRPr>
                      </a:lvl6pPr>
                      <a:lvl7pPr marL="2866872" algn="l" defTabSz="955625" rtl="0" eaLnBrk="1" latinLnBrk="0" hangingPunct="1">
                        <a:defRPr kumimoji="1" sz="1900" b="1" kern="1200">
                          <a:solidFill>
                            <a:schemeClr val="lt1"/>
                          </a:solidFill>
                          <a:latin typeface="Times New Roman"/>
                          <a:ea typeface="ＭＳ Ｐゴシック"/>
                          <a:cs typeface=""/>
                        </a:defRPr>
                      </a:lvl7pPr>
                      <a:lvl8pPr marL="3344692" algn="l" defTabSz="955625" rtl="0" eaLnBrk="1" latinLnBrk="0" hangingPunct="1">
                        <a:defRPr kumimoji="1" sz="1900" b="1" kern="1200">
                          <a:solidFill>
                            <a:schemeClr val="lt1"/>
                          </a:solidFill>
                          <a:latin typeface="Times New Roman"/>
                          <a:ea typeface="ＭＳ Ｐゴシック"/>
                          <a:cs typeface=""/>
                        </a:defRPr>
                      </a:lvl8pPr>
                      <a:lvl9pPr marL="3822507" algn="l" defTabSz="955625" rtl="0" eaLnBrk="1" latinLnBrk="0" hangingPunct="1">
                        <a:defRPr kumimoji="1" sz="1900" b="1" kern="1200">
                          <a:solidFill>
                            <a:schemeClr val="lt1"/>
                          </a:solidFill>
                          <a:latin typeface="Times New Roman"/>
                          <a:ea typeface="ＭＳ Ｐゴシック"/>
                          <a:cs typeface=""/>
                        </a:defRPr>
                      </a:lvl9pPr>
                    </a:lstStyle>
                    <a:p>
                      <a:r>
                        <a:rPr kumimoji="1" lang="en-US" altLang="ja-JP" sz="1000" b="1" dirty="0" smtClean="0"/>
                        <a:t>2011-30</a:t>
                      </a:r>
                      <a:r>
                        <a:rPr kumimoji="1" lang="ja-JP" altLang="en-US" sz="1000" b="1" dirty="0" smtClean="0"/>
                        <a:t>年</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55625" rtl="0" eaLnBrk="1" latinLnBrk="0" hangingPunct="1">
                        <a:defRPr kumimoji="1" sz="1900" b="1" kern="1200">
                          <a:solidFill>
                            <a:schemeClr val="lt1"/>
                          </a:solidFill>
                          <a:latin typeface="Times New Roman"/>
                          <a:ea typeface="ＭＳ Ｐゴシック"/>
                          <a:cs typeface=""/>
                        </a:defRPr>
                      </a:lvl1pPr>
                      <a:lvl2pPr marL="477815" algn="l" defTabSz="955625" rtl="0" eaLnBrk="1" latinLnBrk="0" hangingPunct="1">
                        <a:defRPr kumimoji="1" sz="1900" b="1" kern="1200">
                          <a:solidFill>
                            <a:schemeClr val="lt1"/>
                          </a:solidFill>
                          <a:latin typeface="Times New Roman"/>
                          <a:ea typeface="ＭＳ Ｐゴシック"/>
                          <a:cs typeface=""/>
                        </a:defRPr>
                      </a:lvl2pPr>
                      <a:lvl3pPr marL="955625" algn="l" defTabSz="955625" rtl="0" eaLnBrk="1" latinLnBrk="0" hangingPunct="1">
                        <a:defRPr kumimoji="1" sz="1900" b="1" kern="1200">
                          <a:solidFill>
                            <a:schemeClr val="lt1"/>
                          </a:solidFill>
                          <a:latin typeface="Times New Roman"/>
                          <a:ea typeface="ＭＳ Ｐゴシック"/>
                          <a:cs typeface=""/>
                        </a:defRPr>
                      </a:lvl3pPr>
                      <a:lvl4pPr marL="1433434" algn="l" defTabSz="955625" rtl="0" eaLnBrk="1" latinLnBrk="0" hangingPunct="1">
                        <a:defRPr kumimoji="1" sz="1900" b="1" kern="1200">
                          <a:solidFill>
                            <a:schemeClr val="lt1"/>
                          </a:solidFill>
                          <a:latin typeface="Times New Roman"/>
                          <a:ea typeface="ＭＳ Ｐゴシック"/>
                          <a:cs typeface=""/>
                        </a:defRPr>
                      </a:lvl4pPr>
                      <a:lvl5pPr marL="1911248" algn="l" defTabSz="955625" rtl="0" eaLnBrk="1" latinLnBrk="0" hangingPunct="1">
                        <a:defRPr kumimoji="1" sz="1900" b="1" kern="1200">
                          <a:solidFill>
                            <a:schemeClr val="lt1"/>
                          </a:solidFill>
                          <a:latin typeface="Times New Roman"/>
                          <a:ea typeface="ＭＳ Ｐゴシック"/>
                          <a:cs typeface=""/>
                        </a:defRPr>
                      </a:lvl5pPr>
                      <a:lvl6pPr marL="2389071" algn="l" defTabSz="955625" rtl="0" eaLnBrk="1" latinLnBrk="0" hangingPunct="1">
                        <a:defRPr kumimoji="1" sz="1900" b="1" kern="1200">
                          <a:solidFill>
                            <a:schemeClr val="lt1"/>
                          </a:solidFill>
                          <a:latin typeface="Times New Roman"/>
                          <a:ea typeface="ＭＳ Ｐゴシック"/>
                          <a:cs typeface=""/>
                        </a:defRPr>
                      </a:lvl6pPr>
                      <a:lvl7pPr marL="2866872" algn="l" defTabSz="955625" rtl="0" eaLnBrk="1" latinLnBrk="0" hangingPunct="1">
                        <a:defRPr kumimoji="1" sz="1900" b="1" kern="1200">
                          <a:solidFill>
                            <a:schemeClr val="lt1"/>
                          </a:solidFill>
                          <a:latin typeface="Times New Roman"/>
                          <a:ea typeface="ＭＳ Ｐゴシック"/>
                          <a:cs typeface=""/>
                        </a:defRPr>
                      </a:lvl7pPr>
                      <a:lvl8pPr marL="3344692" algn="l" defTabSz="955625" rtl="0" eaLnBrk="1" latinLnBrk="0" hangingPunct="1">
                        <a:defRPr kumimoji="1" sz="1900" b="1" kern="1200">
                          <a:solidFill>
                            <a:schemeClr val="lt1"/>
                          </a:solidFill>
                          <a:latin typeface="Times New Roman"/>
                          <a:ea typeface="ＭＳ Ｐゴシック"/>
                          <a:cs typeface=""/>
                        </a:defRPr>
                      </a:lvl8pPr>
                      <a:lvl9pPr marL="3822507" algn="l" defTabSz="955625" rtl="0" eaLnBrk="1" latinLnBrk="0" hangingPunct="1">
                        <a:defRPr kumimoji="1" sz="1900" b="1" kern="1200">
                          <a:solidFill>
                            <a:schemeClr val="lt1"/>
                          </a:solidFill>
                          <a:latin typeface="Times New Roman"/>
                          <a:ea typeface="ＭＳ Ｐゴシック"/>
                          <a:cs typeface=""/>
                        </a:defRPr>
                      </a:lvl9pPr>
                    </a:lstStyle>
                    <a:p>
                      <a:r>
                        <a:rPr kumimoji="1" lang="en-US" altLang="ja-JP" sz="1000" b="1" dirty="0" smtClean="0"/>
                        <a:t>2031-50</a:t>
                      </a:r>
                      <a:r>
                        <a:rPr kumimoji="1" lang="ja-JP" altLang="en-US" sz="1000" b="1" dirty="0" smtClean="0"/>
                        <a:t>年</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c>
                  <a:txBody>
                    <a:bodyPr/>
                    <a:lstStyle>
                      <a:lvl1pPr marL="0" algn="l" defTabSz="955625" rtl="0" eaLnBrk="1" latinLnBrk="0" hangingPunct="1">
                        <a:defRPr kumimoji="1" sz="1900" b="1" kern="1200">
                          <a:solidFill>
                            <a:schemeClr val="lt1"/>
                          </a:solidFill>
                          <a:latin typeface="Times New Roman"/>
                          <a:ea typeface="ＭＳ Ｐゴシック"/>
                          <a:cs typeface=""/>
                        </a:defRPr>
                      </a:lvl1pPr>
                      <a:lvl2pPr marL="477815" algn="l" defTabSz="955625" rtl="0" eaLnBrk="1" latinLnBrk="0" hangingPunct="1">
                        <a:defRPr kumimoji="1" sz="1900" b="1" kern="1200">
                          <a:solidFill>
                            <a:schemeClr val="lt1"/>
                          </a:solidFill>
                          <a:latin typeface="Times New Roman"/>
                          <a:ea typeface="ＭＳ Ｐゴシック"/>
                          <a:cs typeface=""/>
                        </a:defRPr>
                      </a:lvl2pPr>
                      <a:lvl3pPr marL="955625" algn="l" defTabSz="955625" rtl="0" eaLnBrk="1" latinLnBrk="0" hangingPunct="1">
                        <a:defRPr kumimoji="1" sz="1900" b="1" kern="1200">
                          <a:solidFill>
                            <a:schemeClr val="lt1"/>
                          </a:solidFill>
                          <a:latin typeface="Times New Roman"/>
                          <a:ea typeface="ＭＳ Ｐゴシック"/>
                          <a:cs typeface=""/>
                        </a:defRPr>
                      </a:lvl3pPr>
                      <a:lvl4pPr marL="1433434" algn="l" defTabSz="955625" rtl="0" eaLnBrk="1" latinLnBrk="0" hangingPunct="1">
                        <a:defRPr kumimoji="1" sz="1900" b="1" kern="1200">
                          <a:solidFill>
                            <a:schemeClr val="lt1"/>
                          </a:solidFill>
                          <a:latin typeface="Times New Roman"/>
                          <a:ea typeface="ＭＳ Ｐゴシック"/>
                          <a:cs typeface=""/>
                        </a:defRPr>
                      </a:lvl4pPr>
                      <a:lvl5pPr marL="1911248" algn="l" defTabSz="955625" rtl="0" eaLnBrk="1" latinLnBrk="0" hangingPunct="1">
                        <a:defRPr kumimoji="1" sz="1900" b="1" kern="1200">
                          <a:solidFill>
                            <a:schemeClr val="lt1"/>
                          </a:solidFill>
                          <a:latin typeface="Times New Roman"/>
                          <a:ea typeface="ＭＳ Ｐゴシック"/>
                          <a:cs typeface=""/>
                        </a:defRPr>
                      </a:lvl5pPr>
                      <a:lvl6pPr marL="2389071" algn="l" defTabSz="955625" rtl="0" eaLnBrk="1" latinLnBrk="0" hangingPunct="1">
                        <a:defRPr kumimoji="1" sz="1900" b="1" kern="1200">
                          <a:solidFill>
                            <a:schemeClr val="lt1"/>
                          </a:solidFill>
                          <a:latin typeface="Times New Roman"/>
                          <a:ea typeface="ＭＳ Ｐゴシック"/>
                          <a:cs typeface=""/>
                        </a:defRPr>
                      </a:lvl6pPr>
                      <a:lvl7pPr marL="2866872" algn="l" defTabSz="955625" rtl="0" eaLnBrk="1" latinLnBrk="0" hangingPunct="1">
                        <a:defRPr kumimoji="1" sz="1900" b="1" kern="1200">
                          <a:solidFill>
                            <a:schemeClr val="lt1"/>
                          </a:solidFill>
                          <a:latin typeface="Times New Roman"/>
                          <a:ea typeface="ＭＳ Ｐゴシック"/>
                          <a:cs typeface=""/>
                        </a:defRPr>
                      </a:lvl7pPr>
                      <a:lvl8pPr marL="3344692" algn="l" defTabSz="955625" rtl="0" eaLnBrk="1" latinLnBrk="0" hangingPunct="1">
                        <a:defRPr kumimoji="1" sz="1900" b="1" kern="1200">
                          <a:solidFill>
                            <a:schemeClr val="lt1"/>
                          </a:solidFill>
                          <a:latin typeface="Times New Roman"/>
                          <a:ea typeface="ＭＳ Ｐゴシック"/>
                          <a:cs typeface=""/>
                        </a:defRPr>
                      </a:lvl8pPr>
                      <a:lvl9pPr marL="3822507" algn="l" defTabSz="955625" rtl="0" eaLnBrk="1" latinLnBrk="0" hangingPunct="1">
                        <a:defRPr kumimoji="1" sz="1900" b="1" kern="1200">
                          <a:solidFill>
                            <a:schemeClr val="lt1"/>
                          </a:solidFill>
                          <a:latin typeface="Times New Roman"/>
                          <a:ea typeface="ＭＳ Ｐゴシック"/>
                          <a:cs typeface=""/>
                        </a:defRPr>
                      </a:lvl9pPr>
                    </a:lstStyle>
                    <a:p>
                      <a:r>
                        <a:rPr kumimoji="1" lang="en-US" altLang="ja-JP" sz="1000" b="1" dirty="0" smtClean="0"/>
                        <a:t>2011-50</a:t>
                      </a:r>
                      <a:r>
                        <a:rPr kumimoji="1" lang="ja-JP" altLang="en-US" sz="1000" b="1" dirty="0" smtClean="0"/>
                        <a:t>年</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00CC99"/>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北米</a:t>
                      </a:r>
                      <a:endParaRPr kumimoji="1" lang="ja-JP" altLang="en-US" sz="1000" b="1" dirty="0"/>
                    </a:p>
                  </a:txBody>
                  <a:tcPr marL="91446" marR="91446" marT="45686" marB="4568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2.5</a:t>
                      </a:r>
                      <a:endParaRPr kumimoji="1" lang="ja-JP" altLang="en-US" sz="1000" b="1" dirty="0"/>
                    </a:p>
                  </a:txBody>
                  <a:tcPr marL="91446" marR="91446" marT="45686" marB="4568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3.8</a:t>
                      </a:r>
                      <a:endParaRPr kumimoji="1" lang="ja-JP" altLang="en-US" sz="1000" b="1" dirty="0"/>
                    </a:p>
                  </a:txBody>
                  <a:tcPr marL="91446" marR="91446" marT="45686" marB="4568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3.7</a:t>
                      </a:r>
                      <a:endParaRPr kumimoji="1" lang="ja-JP" altLang="en-US" sz="1000" b="1" dirty="0"/>
                    </a:p>
                  </a:txBody>
                  <a:tcPr marL="91446" marR="91446" marT="45686" marB="45686">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日本</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1.0</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0.9</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0.9</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西欧</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1.8</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1.9</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1.8</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アジア</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5.5</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4.8</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5.2</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中東・北アフリカ</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4.7</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4.7</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4.7</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東欧</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3.3</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3.1</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3.2</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中南米</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3.6</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3.7</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3.7</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40000"/>
                      </a:srgbClr>
                    </a:solidFill>
                  </a:tcPr>
                </a:tc>
              </a:tr>
              <a:tr h="236000">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ja-JP" altLang="en-US" sz="1000" b="1" dirty="0" smtClean="0"/>
                        <a:t>サハラ以南アフリカ</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5.5</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5.5</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c>
                  <a:txBody>
                    <a:bodyPr/>
                    <a:lstStyle>
                      <a:lvl1pPr marL="0" algn="l" defTabSz="955625" rtl="0" eaLnBrk="1" latinLnBrk="0" hangingPunct="1">
                        <a:defRPr kumimoji="1" sz="1900" kern="1200">
                          <a:solidFill>
                            <a:schemeClr val="dk1"/>
                          </a:solidFill>
                          <a:latin typeface="Times New Roman"/>
                          <a:ea typeface="ＭＳ Ｐゴシック"/>
                          <a:cs typeface=""/>
                        </a:defRPr>
                      </a:lvl1pPr>
                      <a:lvl2pPr marL="477815" algn="l" defTabSz="955625" rtl="0" eaLnBrk="1" latinLnBrk="0" hangingPunct="1">
                        <a:defRPr kumimoji="1" sz="1900" kern="1200">
                          <a:solidFill>
                            <a:schemeClr val="dk1"/>
                          </a:solidFill>
                          <a:latin typeface="Times New Roman"/>
                          <a:ea typeface="ＭＳ Ｐゴシック"/>
                          <a:cs typeface=""/>
                        </a:defRPr>
                      </a:lvl2pPr>
                      <a:lvl3pPr marL="955625" algn="l" defTabSz="955625" rtl="0" eaLnBrk="1" latinLnBrk="0" hangingPunct="1">
                        <a:defRPr kumimoji="1" sz="1900" kern="1200">
                          <a:solidFill>
                            <a:schemeClr val="dk1"/>
                          </a:solidFill>
                          <a:latin typeface="Times New Roman"/>
                          <a:ea typeface="ＭＳ Ｐゴシック"/>
                          <a:cs typeface=""/>
                        </a:defRPr>
                      </a:lvl3pPr>
                      <a:lvl4pPr marL="1433434" algn="l" defTabSz="955625" rtl="0" eaLnBrk="1" latinLnBrk="0" hangingPunct="1">
                        <a:defRPr kumimoji="1" sz="1900" kern="1200">
                          <a:solidFill>
                            <a:schemeClr val="dk1"/>
                          </a:solidFill>
                          <a:latin typeface="Times New Roman"/>
                          <a:ea typeface="ＭＳ Ｐゴシック"/>
                          <a:cs typeface=""/>
                        </a:defRPr>
                      </a:lvl4pPr>
                      <a:lvl5pPr marL="1911248" algn="l" defTabSz="955625" rtl="0" eaLnBrk="1" latinLnBrk="0" hangingPunct="1">
                        <a:defRPr kumimoji="1" sz="1900" kern="1200">
                          <a:solidFill>
                            <a:schemeClr val="dk1"/>
                          </a:solidFill>
                          <a:latin typeface="Times New Roman"/>
                          <a:ea typeface="ＭＳ Ｐゴシック"/>
                          <a:cs typeface=""/>
                        </a:defRPr>
                      </a:lvl5pPr>
                      <a:lvl6pPr marL="2389071" algn="l" defTabSz="955625" rtl="0" eaLnBrk="1" latinLnBrk="0" hangingPunct="1">
                        <a:defRPr kumimoji="1" sz="1900" kern="1200">
                          <a:solidFill>
                            <a:schemeClr val="dk1"/>
                          </a:solidFill>
                          <a:latin typeface="Times New Roman"/>
                          <a:ea typeface="ＭＳ Ｐゴシック"/>
                          <a:cs typeface=""/>
                        </a:defRPr>
                      </a:lvl6pPr>
                      <a:lvl7pPr marL="2866872" algn="l" defTabSz="955625" rtl="0" eaLnBrk="1" latinLnBrk="0" hangingPunct="1">
                        <a:defRPr kumimoji="1" sz="1900" kern="1200">
                          <a:solidFill>
                            <a:schemeClr val="dk1"/>
                          </a:solidFill>
                          <a:latin typeface="Times New Roman"/>
                          <a:ea typeface="ＭＳ Ｐゴシック"/>
                          <a:cs typeface=""/>
                        </a:defRPr>
                      </a:lvl7pPr>
                      <a:lvl8pPr marL="3344692" algn="l" defTabSz="955625" rtl="0" eaLnBrk="1" latinLnBrk="0" hangingPunct="1">
                        <a:defRPr kumimoji="1" sz="1900" kern="1200">
                          <a:solidFill>
                            <a:schemeClr val="dk1"/>
                          </a:solidFill>
                          <a:latin typeface="Times New Roman"/>
                          <a:ea typeface="ＭＳ Ｐゴシック"/>
                          <a:cs typeface=""/>
                        </a:defRPr>
                      </a:lvl8pPr>
                      <a:lvl9pPr marL="3822507" algn="l" defTabSz="955625" rtl="0" eaLnBrk="1" latinLnBrk="0" hangingPunct="1">
                        <a:defRPr kumimoji="1" sz="1900" kern="1200">
                          <a:solidFill>
                            <a:schemeClr val="dk1"/>
                          </a:solidFill>
                          <a:latin typeface="Times New Roman"/>
                          <a:ea typeface="ＭＳ Ｐゴシック"/>
                          <a:cs typeface=""/>
                        </a:defRPr>
                      </a:lvl9pPr>
                    </a:lstStyle>
                    <a:p>
                      <a:r>
                        <a:rPr kumimoji="1" lang="en-US" altLang="ja-JP" sz="1000" b="1" dirty="0" smtClean="0"/>
                        <a:t>5.5</a:t>
                      </a:r>
                      <a:endParaRPr kumimoji="1" lang="ja-JP" altLang="en-US" sz="1000" b="1" dirty="0"/>
                    </a:p>
                  </a:txBody>
                  <a:tcPr marL="91446" marR="91446" marT="45686" marB="45686">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0CC99">
                        <a:tint val="20000"/>
                      </a:srgbClr>
                    </a:solidFill>
                  </a:tcPr>
                </a:tc>
              </a:tr>
            </a:tbl>
          </a:graphicData>
        </a:graphic>
      </p:graphicFrame>
      <p:sp>
        <p:nvSpPr>
          <p:cNvPr id="39" name="テキスト ボックス 13"/>
          <p:cNvSpPr txBox="1">
            <a:spLocks noChangeArrowheads="1"/>
          </p:cNvSpPr>
          <p:nvPr/>
        </p:nvSpPr>
        <p:spPr bwMode="auto">
          <a:xfrm>
            <a:off x="2486135" y="3310100"/>
            <a:ext cx="2499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a:solidFill>
                  <a:schemeClr val="tx1"/>
                </a:solidFill>
                <a:latin typeface="Times New Roman" pitchFamily="18" charset="0"/>
                <a:ea typeface="ＭＳ Ｐゴシック" charset="-128"/>
              </a:defRPr>
            </a:lvl1pPr>
            <a:lvl2pPr marL="742950" indent="-285750" eaLnBrk="0" hangingPunct="0">
              <a:spcBef>
                <a:spcPct val="20000"/>
              </a:spcBef>
              <a:buChar char="–"/>
              <a:defRPr kumimoji="1" sz="1400">
                <a:solidFill>
                  <a:schemeClr val="tx1"/>
                </a:solidFill>
                <a:latin typeface="Times New Roman" pitchFamily="18" charset="0"/>
                <a:ea typeface="ＭＳ Ｐゴシック" charset="-128"/>
              </a:defRPr>
            </a:lvl2pPr>
            <a:lvl3pPr marL="1143000" indent="-228600" eaLnBrk="0" hangingPunct="0">
              <a:spcBef>
                <a:spcPct val="20000"/>
              </a:spcBef>
              <a:buChar char="•"/>
              <a:defRPr kumimoji="1" sz="1200">
                <a:solidFill>
                  <a:schemeClr val="tx1"/>
                </a:solidFill>
                <a:latin typeface="Times New Roman" pitchFamily="18" charset="0"/>
                <a:ea typeface="ＭＳ Ｐゴシック" charset="-128"/>
              </a:defRPr>
            </a:lvl3pPr>
            <a:lvl4pPr marL="1600200" indent="-228600" eaLnBrk="0" hangingPunct="0">
              <a:spcBef>
                <a:spcPct val="20000"/>
              </a:spcBef>
              <a:buChar char="–"/>
              <a:defRPr kumimoji="1" sz="1000">
                <a:solidFill>
                  <a:schemeClr val="tx1"/>
                </a:solidFill>
                <a:latin typeface="Times New Roman" pitchFamily="18" charset="0"/>
                <a:ea typeface="ＭＳ Ｐゴシック" charset="-128"/>
              </a:defRPr>
            </a:lvl4pPr>
            <a:lvl5pPr marL="2057400" indent="-228600" eaLnBrk="0" hangingPunct="0">
              <a:spcBef>
                <a:spcPct val="20000"/>
              </a:spcBef>
              <a:buChar char="»"/>
              <a:defRPr kumimoji="1" sz="1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har char="»"/>
              <a:defRPr kumimoji="1" sz="1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har char="»"/>
              <a:defRPr kumimoji="1" sz="1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har char="»"/>
              <a:defRPr kumimoji="1" sz="1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har char="»"/>
              <a:defRPr kumimoji="1" sz="1000">
                <a:solidFill>
                  <a:schemeClr val="tx1"/>
                </a:solidFill>
                <a:latin typeface="Times New Roman" pitchFamily="18" charset="0"/>
                <a:ea typeface="ＭＳ Ｐゴシック" charset="-128"/>
              </a:defRPr>
            </a:lvl9pPr>
          </a:lstStyle>
          <a:p>
            <a:pPr eaLnBrk="1" hangingPunct="1">
              <a:spcBef>
                <a:spcPct val="0"/>
              </a:spcBef>
              <a:buFontTx/>
              <a:buNone/>
            </a:pPr>
            <a:r>
              <a:rPr lang="ja-JP" altLang="en-US" sz="800" dirty="0">
                <a:solidFill>
                  <a:prstClr val="black"/>
                </a:solidFill>
                <a:latin typeface="ＭＳ Ｐゴシック"/>
                <a:ea typeface="ＭＳ Ｐゴシック"/>
              </a:rPr>
              <a:t>出典：　</a:t>
            </a:r>
            <a:r>
              <a:rPr lang="en-US" altLang="ja-JP" sz="800" dirty="0">
                <a:solidFill>
                  <a:prstClr val="black"/>
                </a:solidFill>
                <a:latin typeface="ＭＳ Ｐゴシック"/>
                <a:ea typeface="ＭＳ Ｐゴシック"/>
              </a:rPr>
              <a:t>『2050</a:t>
            </a:r>
            <a:r>
              <a:rPr lang="ja-JP" altLang="en-US" sz="800" dirty="0">
                <a:solidFill>
                  <a:prstClr val="black"/>
                </a:solidFill>
                <a:latin typeface="ＭＳ Ｐゴシック"/>
                <a:ea typeface="ＭＳ Ｐゴシック"/>
              </a:rPr>
              <a:t>年の世界</a:t>
            </a:r>
            <a:r>
              <a:rPr lang="en-US" altLang="ja-JP" sz="800" dirty="0">
                <a:solidFill>
                  <a:prstClr val="black"/>
                </a:solidFill>
                <a:latin typeface="ＭＳ Ｐゴシック"/>
                <a:ea typeface="ＭＳ Ｐゴシック"/>
              </a:rPr>
              <a:t>』</a:t>
            </a:r>
            <a:r>
              <a:rPr lang="ja-JP" altLang="en-US" sz="800" dirty="0">
                <a:solidFill>
                  <a:prstClr val="black"/>
                </a:solidFill>
                <a:latin typeface="ＭＳ Ｐゴシック"/>
                <a:ea typeface="ＭＳ Ｐゴシック"/>
              </a:rPr>
              <a:t>英エコノミスト誌は予測する</a:t>
            </a: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8036" y="4382755"/>
            <a:ext cx="4059025" cy="2189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正方形/長方形 42"/>
          <p:cNvSpPr/>
          <p:nvPr/>
        </p:nvSpPr>
        <p:spPr>
          <a:xfrm>
            <a:off x="6172155" y="6603165"/>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a:t>
            </a:r>
            <a:r>
              <a:rPr lang="ja-JP" altLang="en-US" sz="800" dirty="0">
                <a:solidFill>
                  <a:prstClr val="black"/>
                </a:solidFill>
                <a:latin typeface="ＭＳ Ｐゴシック"/>
              </a:rPr>
              <a:t>藤原</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28" name="正方形/長方形 27"/>
          <p:cNvSpPr/>
          <p:nvPr/>
        </p:nvSpPr>
        <p:spPr>
          <a:xfrm>
            <a:off x="516304" y="-27523"/>
            <a:ext cx="889210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a:solidFill>
                  <a:prstClr val="black"/>
                </a:solidFill>
                <a:latin typeface="HGP創英角ｺﾞｼｯｸUB" pitchFamily="50" charset="-128"/>
                <a:ea typeface="HGP創英角ｺﾞｼｯｸUB" pitchFamily="50" charset="-128"/>
              </a:rPr>
              <a:t>（参考）ＩＣＴは社会・経済にどんな影響</a:t>
            </a:r>
            <a:r>
              <a:rPr lang="ja-JP" altLang="en-US" sz="2400" dirty="0" smtClean="0">
                <a:solidFill>
                  <a:prstClr val="black"/>
                </a:solidFill>
                <a:latin typeface="HGP創英角ｺﾞｼｯｸUB" pitchFamily="50" charset="-128"/>
                <a:ea typeface="HGP創英角ｺﾞｼｯｸUB" pitchFamily="50" charset="-128"/>
              </a:rPr>
              <a:t>を及ぼすか？②</a:t>
            </a:r>
            <a:endParaRPr lang="ja-JP" altLang="en-US" sz="2000" dirty="0">
              <a:solidFill>
                <a:prstClr val="black"/>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8314580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6</a:t>
            </a:fld>
            <a:endParaRPr lang="ja-JP" altLang="en-US" sz="1500" dirty="0">
              <a:solidFill>
                <a:srgbClr val="F79646"/>
              </a:solidFill>
              <a:latin typeface="Impact" pitchFamily="34" charset="0"/>
            </a:endParaRPr>
          </a:p>
        </p:txBody>
      </p:sp>
      <p:sp>
        <p:nvSpPr>
          <p:cNvPr id="113" name="角丸四角形 112"/>
          <p:cNvSpPr/>
          <p:nvPr/>
        </p:nvSpPr>
        <p:spPr>
          <a:xfrm>
            <a:off x="220676" y="718525"/>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213789" y="556525"/>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産業構造変革の必要性</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7" name="正方形/長方形 6"/>
          <p:cNvSpPr/>
          <p:nvPr/>
        </p:nvSpPr>
        <p:spPr>
          <a:xfrm>
            <a:off x="1272327" y="345136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第２回ＩＣＴ新事業創出推進会議岡田構成員配布資料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90" name="正方形/長方形 89"/>
          <p:cNvSpPr/>
          <p:nvPr/>
        </p:nvSpPr>
        <p:spPr>
          <a:xfrm>
            <a:off x="247530" y="875107"/>
            <a:ext cx="4587960"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・経済成長のためには、ＩＣＴの積極的活用を始めとしたイノベーション加速化など、改革の着実な実行が必要。</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91" name="角丸四角形 90"/>
          <p:cNvSpPr/>
          <p:nvPr/>
        </p:nvSpPr>
        <p:spPr>
          <a:xfrm>
            <a:off x="5072694" y="718525"/>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我が国の国際競争力</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18838" y="3878566"/>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11951" y="3716566"/>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環境・エネルギー</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02" name="角丸四角形 101"/>
          <p:cNvSpPr/>
          <p:nvPr/>
        </p:nvSpPr>
        <p:spPr>
          <a:xfrm>
            <a:off x="5070856" y="3878566"/>
            <a:ext cx="4582336" cy="2928440"/>
          </a:xfrm>
          <a:prstGeom prst="roundRect">
            <a:avLst>
              <a:gd name="adj" fmla="val 0"/>
            </a:avLst>
          </a:prstGeom>
        </p:spPr>
        <p:style>
          <a:lnRef idx="1">
            <a:schemeClr val="accent6"/>
          </a:lnRef>
          <a:fillRef idx="2">
            <a:schemeClr val="accent6"/>
          </a:fillRef>
          <a:effectRef idx="1">
            <a:schemeClr val="accent6"/>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3" name="角丸四角形 102"/>
          <p:cNvSpPr/>
          <p:nvPr/>
        </p:nvSpPr>
        <p:spPr>
          <a:xfrm>
            <a:off x="5063969" y="3716566"/>
            <a:ext cx="2160000" cy="324000"/>
          </a:xfrm>
          <a:prstGeom prst="roundRect">
            <a:avLst>
              <a:gd name="adj" fmla="val 0"/>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defTabSz="914254"/>
            <a:r>
              <a:rPr lang="en-US" altLang="ja-JP" sz="1400" dirty="0" smtClean="0">
                <a:solidFill>
                  <a:prstClr val="white"/>
                </a:solidFill>
                <a:latin typeface="HGP創英角ｺﾞｼｯｸUB" panose="020B0900000000000000" pitchFamily="50" charset="-128"/>
                <a:ea typeface="HGP創英角ｺﾞｼｯｸUB" panose="020B0900000000000000" pitchFamily="50" charset="-128"/>
              </a:rPr>
              <a:t>2050</a:t>
            </a:r>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年のグローバル社会</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15" name="正方形/長方形 114"/>
          <p:cNvSpPr/>
          <p:nvPr/>
        </p:nvSpPr>
        <p:spPr>
          <a:xfrm>
            <a:off x="304713" y="4086207"/>
            <a:ext cx="4503046"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・新興国でのエネルギー消費は、</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2035</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年には</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1990</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年の４倍以上に増大</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17" name="正方形/長方形 116"/>
          <p:cNvSpPr/>
          <p:nvPr/>
        </p:nvSpPr>
        <p:spPr>
          <a:xfrm>
            <a:off x="5253676" y="4065212"/>
            <a:ext cx="4230213" cy="430887"/>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・世界では人口爆発・経済拡大・都市化が進行</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・資源枯渇・食・水・災害・環境など世界規模の問題は更に複雑化</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9502" y="1130645"/>
            <a:ext cx="2395374" cy="233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正方形/長方形 97"/>
          <p:cNvSpPr/>
          <p:nvPr/>
        </p:nvSpPr>
        <p:spPr>
          <a:xfrm>
            <a:off x="5345360" y="905171"/>
            <a:ext cx="4035509"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2013</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年の我が国の国際競争力ランキング</a:t>
            </a:r>
            <a:r>
              <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rPr>
              <a:t>(WEF)</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は総合第９位</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3" name="正方形/長方形 6"/>
          <p:cNvSpPr>
            <a:spLocks noChangeArrowheads="1"/>
          </p:cNvSpPr>
          <p:nvPr/>
        </p:nvSpPr>
        <p:spPr bwMode="auto">
          <a:xfrm>
            <a:off x="4001686" y="3291167"/>
            <a:ext cx="7489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800" dirty="0">
                <a:solidFill>
                  <a:prstClr val="black"/>
                </a:solidFill>
                <a:latin typeface="Calibri" pitchFamily="34" charset="0"/>
              </a:rPr>
              <a:t>出所：経団連</a:t>
            </a:r>
          </a:p>
        </p:txBody>
      </p:sp>
      <p:pic>
        <p:nvPicPr>
          <p:cNvPr id="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711" y="1241425"/>
            <a:ext cx="3181350" cy="2238444"/>
          </a:xfrm>
          <a:prstGeom prst="rect">
            <a:avLst/>
          </a:prstGeom>
          <a:solidFill>
            <a:schemeClr val="bg1"/>
          </a:solidFill>
          <a:ln>
            <a:noFill/>
          </a:ln>
        </p:spPr>
      </p:pic>
      <p:sp>
        <p:nvSpPr>
          <p:cNvPr id="35" name="正方形/長方形 4"/>
          <p:cNvSpPr>
            <a:spLocks noChangeArrowheads="1"/>
          </p:cNvSpPr>
          <p:nvPr/>
        </p:nvSpPr>
        <p:spPr bwMode="auto">
          <a:xfrm>
            <a:off x="8442999" y="3192547"/>
            <a:ext cx="130195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800" dirty="0">
                <a:solidFill>
                  <a:prstClr val="black"/>
                </a:solidFill>
                <a:latin typeface="Calibri" pitchFamily="34" charset="0"/>
              </a:rPr>
              <a:t>出所：世界経済フォーラム</a:t>
            </a:r>
          </a:p>
        </p:txBody>
      </p:sp>
      <p:sp>
        <p:nvSpPr>
          <p:cNvPr id="36" name="正方形/長方形 35"/>
          <p:cNvSpPr/>
          <p:nvPr/>
        </p:nvSpPr>
        <p:spPr>
          <a:xfrm>
            <a:off x="6129501" y="345136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第２回ＩＣＴ新事業創出推進会議岡田構成員配布資料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95" y="4327379"/>
            <a:ext cx="3687533" cy="2212520"/>
          </a:xfrm>
          <a:prstGeom prst="rect">
            <a:avLst/>
          </a:prstGeom>
          <a:solidFill>
            <a:schemeClr val="bg1"/>
          </a:solidFill>
          <a:ln>
            <a:noFill/>
          </a:ln>
          <a:effectLst/>
        </p:spPr>
      </p:pic>
      <p:sp>
        <p:nvSpPr>
          <p:cNvPr id="40" name="テキスト ボックス 12"/>
          <p:cNvSpPr txBox="1">
            <a:spLocks noChangeArrowheads="1"/>
          </p:cNvSpPr>
          <p:nvPr/>
        </p:nvSpPr>
        <p:spPr bwMode="auto">
          <a:xfrm>
            <a:off x="675854" y="4458378"/>
            <a:ext cx="396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800" dirty="0" err="1">
                <a:solidFill>
                  <a:prstClr val="black"/>
                </a:solidFill>
                <a:latin typeface="Calibri" pitchFamily="34" charset="0"/>
              </a:rPr>
              <a:t>TWh</a:t>
            </a:r>
            <a:endParaRPr lang="ja-JP" altLang="en-US" sz="800" dirty="0">
              <a:solidFill>
                <a:prstClr val="black"/>
              </a:solidFill>
              <a:latin typeface="Calibri" pitchFamily="34" charset="0"/>
            </a:endParaRPr>
          </a:p>
        </p:txBody>
      </p:sp>
      <p:sp>
        <p:nvSpPr>
          <p:cNvPr id="41" name="正方形/長方形 40"/>
          <p:cNvSpPr/>
          <p:nvPr/>
        </p:nvSpPr>
        <p:spPr>
          <a:xfrm>
            <a:off x="1279558" y="661405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第２回ＩＣＴ新事業創出推進会議岡田構成員配布資料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42" name="正方形/長方形 41"/>
          <p:cNvSpPr/>
          <p:nvPr/>
        </p:nvSpPr>
        <p:spPr>
          <a:xfrm>
            <a:off x="1742594" y="6377807"/>
            <a:ext cx="2646878" cy="215444"/>
          </a:xfrm>
          <a:prstGeom prst="rect">
            <a:avLst/>
          </a:prstGeom>
        </p:spPr>
        <p:txBody>
          <a:bodyPr wrap="none">
            <a:spAutoFit/>
          </a:bodyPr>
          <a:lstStyle/>
          <a:p>
            <a:pPr>
              <a:defRPr/>
            </a:pPr>
            <a:r>
              <a:rPr lang="ja-JP" altLang="en-US" sz="800" dirty="0">
                <a:solidFill>
                  <a:prstClr val="black"/>
                </a:solidFill>
                <a:latin typeface="ＭＳ Ｐゴシック"/>
              </a:rPr>
              <a:t>出展：</a:t>
            </a:r>
            <a:r>
              <a:rPr lang="en-US" altLang="ja-JP" sz="800" dirty="0">
                <a:solidFill>
                  <a:prstClr val="black"/>
                </a:solidFill>
                <a:latin typeface="ＭＳ Ｐゴシック"/>
              </a:rPr>
              <a:t>World</a:t>
            </a:r>
            <a:r>
              <a:rPr lang="ja-JP" altLang="en-US" sz="800" dirty="0">
                <a:solidFill>
                  <a:prstClr val="black"/>
                </a:solidFill>
                <a:latin typeface="ＭＳ Ｐゴシック"/>
              </a:rPr>
              <a:t>　</a:t>
            </a:r>
            <a:r>
              <a:rPr lang="en-US" altLang="ja-JP" sz="800" dirty="0">
                <a:solidFill>
                  <a:prstClr val="black"/>
                </a:solidFill>
                <a:latin typeface="ＭＳ Ｐゴシック"/>
              </a:rPr>
              <a:t>Energy</a:t>
            </a:r>
            <a:r>
              <a:rPr lang="ja-JP" altLang="en-US" sz="800" dirty="0">
                <a:solidFill>
                  <a:prstClr val="black"/>
                </a:solidFill>
                <a:latin typeface="ＭＳ Ｐゴシック"/>
              </a:rPr>
              <a:t>　</a:t>
            </a:r>
            <a:r>
              <a:rPr lang="en-US" altLang="ja-JP" sz="800" dirty="0">
                <a:solidFill>
                  <a:prstClr val="black"/>
                </a:solidFill>
                <a:latin typeface="ＭＳ Ｐゴシック"/>
              </a:rPr>
              <a:t>Outlook  2013</a:t>
            </a:r>
            <a:r>
              <a:rPr lang="ja-JP" altLang="en-US" sz="800" dirty="0">
                <a:solidFill>
                  <a:prstClr val="black"/>
                </a:solidFill>
                <a:latin typeface="ＭＳ Ｐゴシック"/>
              </a:rPr>
              <a:t>（</a:t>
            </a:r>
            <a:r>
              <a:rPr lang="en-US" altLang="ja-JP" sz="800" dirty="0">
                <a:solidFill>
                  <a:prstClr val="black"/>
                </a:solidFill>
                <a:latin typeface="ＭＳ Ｐゴシック"/>
              </a:rPr>
              <a:t>IEA)</a:t>
            </a:r>
            <a:r>
              <a:rPr lang="ja-JP" altLang="en-US" sz="800" dirty="0">
                <a:solidFill>
                  <a:prstClr val="black"/>
                </a:solidFill>
                <a:latin typeface="ＭＳ Ｐゴシック"/>
              </a:rPr>
              <a:t>を元</a:t>
            </a:r>
            <a:r>
              <a:rPr lang="ja-JP" altLang="en-US" sz="800" dirty="0" smtClean="0">
                <a:solidFill>
                  <a:prstClr val="black"/>
                </a:solidFill>
                <a:latin typeface="ＭＳ Ｐゴシック"/>
              </a:rPr>
              <a:t>に当社作成</a:t>
            </a:r>
            <a:endParaRPr lang="ja-JP" altLang="en-US" sz="800" dirty="0">
              <a:solidFill>
                <a:prstClr val="black"/>
              </a:solidFill>
              <a:latin typeface="ＭＳ Ｐゴシック"/>
            </a:endParaRPr>
          </a:p>
        </p:txBody>
      </p:sp>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58005" y="4509739"/>
            <a:ext cx="4403003" cy="2136550"/>
          </a:xfrm>
          <a:prstGeom prst="rect">
            <a:avLst/>
          </a:prstGeom>
          <a:solidFill>
            <a:schemeClr val="bg1"/>
          </a:solidFill>
          <a:ln>
            <a:noFill/>
          </a:ln>
          <a:effectLst/>
        </p:spPr>
      </p:pic>
      <p:sp>
        <p:nvSpPr>
          <p:cNvPr id="44" name="正方形/長方形 43"/>
          <p:cNvSpPr/>
          <p:nvPr/>
        </p:nvSpPr>
        <p:spPr>
          <a:xfrm>
            <a:off x="6121578" y="661405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第４回ＩＣＴ新事業創出推進会議清水構成員配布資料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a:t>
            </a:r>
            <a:r>
              <a:rPr lang="en-US" altLang="ja-JP" sz="800" dirty="0" smtClean="0">
                <a:solidFill>
                  <a:prstClr val="black"/>
                </a:solidFill>
                <a:latin typeface="ＭＳ Ｐゴシック"/>
              </a:rPr>
              <a:t>2</a:t>
            </a:r>
            <a:r>
              <a:rPr lang="ja-JP" altLang="en-US" sz="800" dirty="0" smtClean="0">
                <a:solidFill>
                  <a:prstClr val="black"/>
                </a:solidFill>
                <a:latin typeface="ＭＳ Ｐゴシック"/>
              </a:rPr>
              <a:t>月</a:t>
            </a:r>
            <a:r>
              <a:rPr lang="en-US" altLang="ja-JP" sz="800" dirty="0" smtClean="0">
                <a:solidFill>
                  <a:prstClr val="black"/>
                </a:solidFill>
                <a:latin typeface="ＭＳ Ｐゴシック"/>
              </a:rPr>
              <a:t>26</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2" name="角丸四角形 31"/>
          <p:cNvSpPr/>
          <p:nvPr/>
        </p:nvSpPr>
        <p:spPr>
          <a:xfrm>
            <a:off x="80806" y="79137"/>
            <a:ext cx="1440000" cy="288000"/>
          </a:xfrm>
          <a:prstGeom prst="roundRect">
            <a:avLst>
              <a:gd name="adj" fmla="val 0"/>
            </a:avLst>
          </a:prstGeom>
          <a:ln/>
        </p:spPr>
        <p:style>
          <a:lnRef idx="0">
            <a:schemeClr val="accent6"/>
          </a:lnRef>
          <a:fillRef idx="3">
            <a:schemeClr val="accent6"/>
          </a:fillRef>
          <a:effectRef idx="3">
            <a:schemeClr val="accent6"/>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社会トレンド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sp>
        <p:nvSpPr>
          <p:cNvPr id="38" name="正方形/長方形 37"/>
          <p:cNvSpPr/>
          <p:nvPr/>
        </p:nvSpPr>
        <p:spPr>
          <a:xfrm>
            <a:off x="516304" y="-27523"/>
            <a:ext cx="889210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400" dirty="0">
                <a:solidFill>
                  <a:prstClr val="black"/>
                </a:solidFill>
                <a:latin typeface="HGP創英角ｺﾞｼｯｸUB" pitchFamily="50" charset="-128"/>
                <a:ea typeface="HGP創英角ｺﾞｼｯｸUB" pitchFamily="50" charset="-128"/>
              </a:rPr>
              <a:t>（参考）ＩＣＴは社会・経済にどんな影響</a:t>
            </a:r>
            <a:r>
              <a:rPr lang="ja-JP" altLang="en-US" sz="2400" dirty="0" smtClean="0">
                <a:solidFill>
                  <a:prstClr val="black"/>
                </a:solidFill>
                <a:latin typeface="HGP創英角ｺﾞｼｯｸUB" pitchFamily="50" charset="-128"/>
                <a:ea typeface="HGP創英角ｺﾞｼｯｸUB" pitchFamily="50" charset="-128"/>
              </a:rPr>
              <a:t>を及ぼすか？③</a:t>
            </a:r>
            <a:endParaRPr lang="ja-JP" altLang="en-US" sz="2000" dirty="0">
              <a:solidFill>
                <a:prstClr val="black"/>
              </a:solidFill>
              <a:latin typeface="HGPｺﾞｼｯｸE" pitchFamily="50" charset="-128"/>
              <a:ea typeface="HGPｺﾞｼｯｸE" pitchFamily="50" charset="-128"/>
            </a:endParaRPr>
          </a:p>
        </p:txBody>
      </p:sp>
    </p:spTree>
    <p:extLst>
      <p:ext uri="{BB962C8B-B14F-4D97-AF65-F5344CB8AC3E}">
        <p14:creationId xmlns:p14="http://schemas.microsoft.com/office/powerpoint/2010/main" val="40832202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328259"/>
            <a:ext cx="9906000" cy="1968565"/>
          </a:xfrm>
          <a:prstGeom prst="rect">
            <a:avLst/>
          </a:prstGeom>
          <a:noFill/>
        </p:spPr>
        <p:txBody>
          <a:bodyPr wrap="square" tIns="0" bIns="0" rtlCol="0" anchor="ctr" anchorCtr="0">
            <a:noAutofit/>
          </a:bodyPr>
          <a:lstStyle/>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進化</a:t>
            </a:r>
            <a:r>
              <a:rPr lang="ja-JP" altLang="en-US" sz="4400" b="1" dirty="0">
                <a:solidFill>
                  <a:prstClr val="black"/>
                </a:solidFill>
                <a:latin typeface="HGP創英角ｺﾞｼｯｸUB" pitchFamily="50" charset="-128"/>
                <a:ea typeface="HGP創英角ｺﾞｼｯｸUB" pitchFamily="50" charset="-128"/>
              </a:rPr>
              <a:t>を続けるテクノロジー</a:t>
            </a:r>
            <a:r>
              <a:rPr lang="ja-JP" altLang="en-US" sz="4400" b="1" dirty="0" smtClean="0">
                <a:solidFill>
                  <a:prstClr val="black"/>
                </a:solidFill>
                <a:latin typeface="HGP創英角ｺﾞｼｯｸUB" pitchFamily="50" charset="-128"/>
                <a:ea typeface="HGP創英角ｺﾞｼｯｸUB" pitchFamily="50" charset="-128"/>
              </a:rPr>
              <a:t>は</a:t>
            </a:r>
            <a:endParaRPr lang="en-US" altLang="ja-JP" sz="4400" b="1" dirty="0" smtClean="0">
              <a:solidFill>
                <a:prstClr val="black"/>
              </a:solidFill>
              <a:latin typeface="HGP創英角ｺﾞｼｯｸUB" pitchFamily="50" charset="-128"/>
              <a:ea typeface="HGP創英角ｺﾞｼｯｸUB" pitchFamily="50" charset="-128"/>
            </a:endParaRPr>
          </a:p>
          <a:p>
            <a:pPr algn="ctr">
              <a:lnSpc>
                <a:spcPct val="150000"/>
              </a:lnSpc>
            </a:pPr>
            <a:r>
              <a:rPr lang="ja-JP" altLang="en-US" sz="4400" b="1" dirty="0" smtClean="0">
                <a:solidFill>
                  <a:prstClr val="black"/>
                </a:solidFill>
                <a:latin typeface="HGP創英角ｺﾞｼｯｸUB" pitchFamily="50" charset="-128"/>
                <a:ea typeface="HGP創英角ｺﾞｼｯｸUB" pitchFamily="50" charset="-128"/>
              </a:rPr>
              <a:t>今後</a:t>
            </a:r>
            <a:r>
              <a:rPr lang="ja-JP" altLang="en-US" sz="4400" b="1" dirty="0">
                <a:solidFill>
                  <a:prstClr val="black"/>
                </a:solidFill>
                <a:latin typeface="HGP創英角ｺﾞｼｯｸUB" pitchFamily="50" charset="-128"/>
                <a:ea typeface="HGP創英角ｺﾞｼｯｸUB" pitchFamily="50" charset="-128"/>
              </a:rPr>
              <a:t>さらにどう変わっていくか？</a:t>
            </a:r>
            <a:endParaRPr lang="en-US" altLang="ja-JP" sz="4400" b="1" dirty="0" smtClean="0">
              <a:solidFill>
                <a:prstClr val="black"/>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691234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1515" y="480685"/>
            <a:ext cx="9906000" cy="0"/>
          </a:xfrm>
          <a:prstGeom prst="line">
            <a:avLst/>
          </a:prstGeom>
          <a:ln w="76200" cmpd="sng">
            <a:solidFill>
              <a:srgbClr val="9933FF"/>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97" name="スライド番号プレースホルダー 5"/>
          <p:cNvSpPr txBox="1">
            <a:spLocks/>
          </p:cNvSpPr>
          <p:nvPr/>
        </p:nvSpPr>
        <p:spPr>
          <a:xfrm>
            <a:off x="9444898" y="32991"/>
            <a:ext cx="432000" cy="324000"/>
          </a:xfrm>
          <a:prstGeom prst="rect">
            <a:avLst/>
          </a:prstGeom>
          <a:gradFill>
            <a:gsLst>
              <a:gs pos="0">
                <a:schemeClr val="accent6">
                  <a:lumMod val="75000"/>
                </a:schemeClr>
              </a:gs>
              <a:gs pos="80000">
                <a:schemeClr val="accent6">
                  <a:lumMod val="40000"/>
                  <a:lumOff val="60000"/>
                </a:schemeClr>
              </a:gs>
              <a:gs pos="100000">
                <a:schemeClr val="accent6">
                  <a:lumMod val="20000"/>
                  <a:lumOff val="80000"/>
                </a:schemeClr>
              </a:gs>
            </a:gsLst>
          </a:gradFill>
          <a:ln w="9525" cap="flat" cmpd="sng" algn="ctr">
            <a:noFill/>
            <a:prstDash val="solid"/>
          </a:ln>
          <a:effectLst/>
          <a:scene3d>
            <a:camera prst="orthographicFront">
              <a:rot lat="0" lon="0" rev="0"/>
            </a:camera>
            <a:lightRig rig="chilly" dir="t">
              <a:rot lat="0" lon="0" rev="18480000"/>
            </a:lightRig>
          </a:scene3d>
          <a:sp3d prstMaterial="clear">
            <a:bevelT h="63500"/>
          </a:sp3d>
        </p:spPr>
        <p:style>
          <a:lnRef idx="1">
            <a:schemeClr val="accent3"/>
          </a:lnRef>
          <a:fillRef idx="3">
            <a:schemeClr val="accent3"/>
          </a:fillRef>
          <a:effectRef idx="2">
            <a:schemeClr val="accent3"/>
          </a:effectRef>
          <a:fontRef idx="minor">
            <a:schemeClr val="lt1"/>
          </a:fontRef>
        </p:style>
        <p:txBody>
          <a:bodyPr vert="horz" lIns="95676" tIns="47838" rIns="95676" bIns="47838"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92C5C9B-B9A1-4E91-AC8E-268A0F26E33A}" type="slidenum">
              <a:rPr lang="ja-JP" altLang="en-US" sz="1500">
                <a:solidFill>
                  <a:srgbClr val="F79646"/>
                </a:solidFill>
                <a:latin typeface="Impact" pitchFamily="34" charset="0"/>
              </a:rPr>
              <a:pPr algn="ctr"/>
              <a:t>8</a:t>
            </a:fld>
            <a:endParaRPr lang="ja-JP" altLang="en-US" sz="1500" dirty="0">
              <a:solidFill>
                <a:srgbClr val="F79646"/>
              </a:solidFill>
              <a:latin typeface="Impact" pitchFamily="34" charset="0"/>
            </a:endParaRPr>
          </a:p>
        </p:txBody>
      </p:sp>
      <p:sp>
        <p:nvSpPr>
          <p:cNvPr id="113" name="角丸四角形 112"/>
          <p:cNvSpPr/>
          <p:nvPr/>
        </p:nvSpPr>
        <p:spPr>
          <a:xfrm>
            <a:off x="220676" y="718525"/>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71" name="角丸四角形 70"/>
          <p:cNvSpPr/>
          <p:nvPr/>
        </p:nvSpPr>
        <p:spPr>
          <a:xfrm>
            <a:off x="213789" y="556525"/>
            <a:ext cx="28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200" dirty="0" smtClean="0">
                <a:solidFill>
                  <a:prstClr val="white"/>
                </a:solidFill>
                <a:latin typeface="HGP創英角ｺﾞｼｯｸUB" panose="020B0900000000000000" pitchFamily="50" charset="-128"/>
                <a:ea typeface="HGP創英角ｺﾞｼｯｸUB" panose="020B0900000000000000" pitchFamily="50" charset="-128"/>
              </a:rPr>
              <a:t>新興国におけるインターネットの急速な普及</a:t>
            </a:r>
            <a:endParaRPr lang="en-US" altLang="ja-JP" sz="12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1" name="角丸四角形 90"/>
          <p:cNvSpPr/>
          <p:nvPr/>
        </p:nvSpPr>
        <p:spPr>
          <a:xfrm>
            <a:off x="5072694" y="718525"/>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94" name="角丸四角形 93"/>
          <p:cNvSpPr/>
          <p:nvPr/>
        </p:nvSpPr>
        <p:spPr>
          <a:xfrm>
            <a:off x="5065807" y="556525"/>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スマートフォンの普及</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99" name="角丸四角形 98"/>
          <p:cNvSpPr/>
          <p:nvPr/>
        </p:nvSpPr>
        <p:spPr>
          <a:xfrm>
            <a:off x="218838" y="3878566"/>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100" name="角丸四角形 99"/>
          <p:cNvSpPr/>
          <p:nvPr/>
        </p:nvSpPr>
        <p:spPr>
          <a:xfrm>
            <a:off x="211951" y="3716566"/>
            <a:ext cx="1908000"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smtClean="0">
                <a:solidFill>
                  <a:prstClr val="white"/>
                </a:solidFill>
                <a:latin typeface="HGP創英角ｺﾞｼｯｸUB" panose="020B0900000000000000" pitchFamily="50" charset="-128"/>
                <a:ea typeface="HGP創英角ｺﾞｼｯｸUB" panose="020B0900000000000000" pitchFamily="50" charset="-128"/>
              </a:rPr>
              <a:t>ネットワークの拡大</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41" name="正方形/長方形 40"/>
          <p:cNvSpPr/>
          <p:nvPr/>
        </p:nvSpPr>
        <p:spPr>
          <a:xfrm>
            <a:off x="1279558" y="6614051"/>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第５回ＩＣＴ新事業創出推進会議</a:t>
            </a:r>
            <a:r>
              <a:rPr lang="ja-JP" altLang="en-US" sz="800" dirty="0">
                <a:solidFill>
                  <a:prstClr val="black"/>
                </a:solidFill>
                <a:latin typeface="ＭＳ Ｐゴシック"/>
              </a:rPr>
              <a:t>宮部</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年３月</a:t>
            </a:r>
            <a:r>
              <a:rPr lang="ja-JP" altLang="en-US" sz="800" dirty="0">
                <a:solidFill>
                  <a:prstClr val="black"/>
                </a:solidFill>
                <a:latin typeface="ＭＳ Ｐゴシック"/>
              </a:rPr>
              <a:t>１３</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0" name="正方形/長方形 29"/>
          <p:cNvSpPr/>
          <p:nvPr/>
        </p:nvSpPr>
        <p:spPr>
          <a:xfrm>
            <a:off x="335666" y="940420"/>
            <a:ext cx="4587960"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・アフリカ、中東をはじめとする新興国でネット人口は急増。</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2" name="正方形/長方形 31"/>
          <p:cNvSpPr/>
          <p:nvPr/>
        </p:nvSpPr>
        <p:spPr>
          <a:xfrm>
            <a:off x="185784" y="4067546"/>
            <a:ext cx="4503046" cy="261610"/>
          </a:xfrm>
          <a:prstGeom prst="rect">
            <a:avLst/>
          </a:prstGeom>
        </p:spPr>
        <p:txBody>
          <a:bodyPr wrap="square">
            <a:spAutoFit/>
          </a:bodyPr>
          <a:lstStyle/>
          <a:p>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・ネットワークの進化で、データの往来・ネット接続機器数が加速度的に増加。</a:t>
            </a:r>
            <a:endParaRPr lang="en-US" altLang="ja-JP" sz="11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38" name="正方形/長方形 37"/>
          <p:cNvSpPr/>
          <p:nvPr/>
        </p:nvSpPr>
        <p:spPr>
          <a:xfrm>
            <a:off x="5149814" y="850741"/>
            <a:ext cx="4407328" cy="261610"/>
          </a:xfrm>
          <a:prstGeom prst="rect">
            <a:avLst/>
          </a:prstGeom>
        </p:spPr>
        <p:txBody>
          <a:bodyPr wrap="square">
            <a:spAutoFit/>
          </a:bodyPr>
          <a:lstStyle/>
          <a:p>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・携帯電話出荷台数の</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うちスマートフォン比率は急速</a:t>
            </a:r>
            <a:r>
              <a:rPr lang="ja-JP" altLang="en-US" sz="1100" dirty="0">
                <a:solidFill>
                  <a:prstClr val="black"/>
                </a:solidFill>
                <a:latin typeface="HGP創英角ｺﾞｼｯｸUB" panose="020B0900000000000000" pitchFamily="50" charset="-128"/>
                <a:ea typeface="HGP創英角ｺﾞｼｯｸUB" panose="020B0900000000000000" pitchFamily="50" charset="-128"/>
              </a:rPr>
              <a:t>に</a:t>
            </a:r>
            <a:r>
              <a:rPr lang="ja-JP" altLang="en-US" sz="1100" dirty="0" smtClean="0">
                <a:solidFill>
                  <a:prstClr val="black"/>
                </a:solidFill>
                <a:latin typeface="HGP創英角ｺﾞｼｯｸUB" panose="020B0900000000000000" pitchFamily="50" charset="-128"/>
                <a:ea typeface="HGP創英角ｺﾞｼｯｸUB" panose="020B0900000000000000" pitchFamily="50" charset="-128"/>
              </a:rPr>
              <a:t>上昇。</a:t>
            </a:r>
            <a:endParaRPr lang="ja-JP" altLang="en-US" sz="11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2" name="正方形/長方形 1"/>
          <p:cNvSpPr/>
          <p:nvPr/>
        </p:nvSpPr>
        <p:spPr>
          <a:xfrm>
            <a:off x="335695" y="1248505"/>
            <a:ext cx="4335381" cy="2165779"/>
          </a:xfrm>
          <a:prstGeom prst="rect">
            <a:avLst/>
          </a:prstGeom>
          <a:solidFill>
            <a:schemeClr val="bg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ja-JP" altLang="en-US" sz="1200" dirty="0">
              <a:solidFill>
                <a:prstClr val="black"/>
              </a:solidFill>
              <a:latin typeface="メイリオ" pitchFamily="50" charset="-128"/>
              <a:ea typeface="メイリオ" pitchFamily="50" charset="-128"/>
              <a:cs typeface="メイリオ" pitchFamily="50" charset="-128"/>
            </a:endParaRPr>
          </a:p>
        </p:txBody>
      </p:sp>
      <p:sp>
        <p:nvSpPr>
          <p:cNvPr id="34" name="角丸四角形 33"/>
          <p:cNvSpPr/>
          <p:nvPr/>
        </p:nvSpPr>
        <p:spPr>
          <a:xfrm>
            <a:off x="70907" y="79137"/>
            <a:ext cx="1440000" cy="288000"/>
          </a:xfrm>
          <a:prstGeom prst="roundRect">
            <a:avLst>
              <a:gd name="adj" fmla="val 0"/>
            </a:avLst>
          </a:prstGeom>
          <a:ln/>
        </p:spPr>
        <p:style>
          <a:lnRef idx="0">
            <a:schemeClr val="accent1"/>
          </a:lnRef>
          <a:fillRef idx="3">
            <a:schemeClr val="accent1"/>
          </a:fillRef>
          <a:effectRef idx="3">
            <a:schemeClr val="accent1"/>
          </a:effectRef>
          <a:fontRef idx="minor">
            <a:schemeClr val="lt1"/>
          </a:fontRef>
        </p:style>
        <p:txBody>
          <a:bodyPr rtlCol="0" anchor="ctr" anchorCtr="0"/>
          <a:lstStyle/>
          <a:p>
            <a:pPr algn="ctr"/>
            <a:r>
              <a:rPr lang="ja-JP" altLang="en-US" sz="1400" dirty="0" smtClean="0">
                <a:solidFill>
                  <a:prstClr val="white"/>
                </a:solidFill>
                <a:latin typeface="HGP創英角ｺﾞｼｯｸUB" pitchFamily="50" charset="-128"/>
                <a:ea typeface="HGP創英角ｺﾞｼｯｸUB" pitchFamily="50" charset="-128"/>
                <a:cs typeface="メイリオ" pitchFamily="50" charset="-128"/>
              </a:rPr>
              <a:t>技術トレンド</a:t>
            </a:r>
            <a:endParaRPr lang="ja-JP" altLang="en-US" sz="1400" dirty="0">
              <a:solidFill>
                <a:prstClr val="white"/>
              </a:solidFill>
              <a:latin typeface="HGP創英角ｺﾞｼｯｸUB" pitchFamily="50" charset="-128"/>
              <a:ea typeface="HGP創英角ｺﾞｼｯｸUB" pitchFamily="50" charset="-128"/>
              <a:cs typeface="メイリオ" pitchFamily="50" charset="-128"/>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943" y="1313324"/>
            <a:ext cx="4386879" cy="204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正方形/長方形 34"/>
          <p:cNvSpPr/>
          <p:nvPr/>
        </p:nvSpPr>
        <p:spPr>
          <a:xfrm>
            <a:off x="1307032" y="3451367"/>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第２回ＩＣＴ新事業創出推進会議</a:t>
            </a:r>
            <a:r>
              <a:rPr lang="ja-JP" altLang="en-US" sz="800" dirty="0">
                <a:solidFill>
                  <a:prstClr val="black"/>
                </a:solidFill>
                <a:latin typeface="ＭＳ Ｐゴシック"/>
              </a:rPr>
              <a:t>藤原</a:t>
            </a:r>
            <a:r>
              <a:rPr lang="ja-JP" altLang="en-US" sz="800" dirty="0" smtClean="0">
                <a:solidFill>
                  <a:prstClr val="black"/>
                </a:solidFill>
                <a:latin typeface="ＭＳ Ｐゴシック"/>
              </a:rPr>
              <a:t>構成員配布資料 </a:t>
            </a:r>
            <a:r>
              <a:rPr lang="en-US" altLang="ja-JP" sz="800" dirty="0" smtClean="0">
                <a:solidFill>
                  <a:prstClr val="black"/>
                </a:solidFill>
                <a:latin typeface="ＭＳ Ｐゴシック"/>
              </a:rPr>
              <a:t>(2014</a:t>
            </a:r>
            <a:r>
              <a:rPr lang="ja-JP" altLang="en-US" sz="800" dirty="0" smtClean="0">
                <a:solidFill>
                  <a:prstClr val="black"/>
                </a:solidFill>
                <a:latin typeface="ＭＳ Ｐゴシック"/>
              </a:rPr>
              <a:t>年１月</a:t>
            </a:r>
            <a:r>
              <a:rPr lang="en-US" altLang="ja-JP" sz="800" dirty="0" smtClean="0">
                <a:solidFill>
                  <a:prstClr val="black"/>
                </a:solidFill>
                <a:latin typeface="ＭＳ Ｐゴシック"/>
              </a:rPr>
              <a:t>27</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
        <p:nvSpPr>
          <p:cNvPr id="36" name="正方形/長方形 35"/>
          <p:cNvSpPr/>
          <p:nvPr/>
        </p:nvSpPr>
        <p:spPr>
          <a:xfrm>
            <a:off x="5133617" y="3237302"/>
            <a:ext cx="4545841" cy="461665"/>
          </a:xfrm>
          <a:prstGeom prst="rect">
            <a:avLst/>
          </a:prstGeom>
        </p:spPr>
        <p:txBody>
          <a:bodyPr wrap="square">
            <a:spAutoFit/>
          </a:bodyPr>
          <a:lstStyle/>
          <a:p>
            <a:pPr marL="87313" indent="-87313"/>
            <a:r>
              <a:rPr lang="en-US" altLang="ja-JP" sz="800" dirty="0">
                <a:solidFill>
                  <a:prstClr val="black"/>
                </a:solidFill>
                <a:latin typeface="ＭＳ Ｐ明朝" pitchFamily="18" charset="-128"/>
                <a:ea typeface="ＭＳ Ｐ明朝" pitchFamily="18" charset="-128"/>
              </a:rPr>
              <a:t>※</a:t>
            </a:r>
            <a:r>
              <a:rPr lang="ja-JP" altLang="en-US" sz="800" dirty="0">
                <a:solidFill>
                  <a:prstClr val="black"/>
                </a:solidFill>
                <a:latin typeface="ＭＳ Ｐ明朝" pitchFamily="18" charset="-128"/>
                <a:ea typeface="ＭＳ Ｐ明朝" pitchFamily="18" charset="-128"/>
              </a:rPr>
              <a:t>　株式会社ＭＭ総研調べ（</a:t>
            </a:r>
            <a:r>
              <a:rPr lang="en-US" altLang="ja-JP" sz="800" dirty="0">
                <a:solidFill>
                  <a:prstClr val="black"/>
                </a:solidFill>
                <a:latin typeface="ＭＳ Ｐ明朝" pitchFamily="18" charset="-128"/>
                <a:ea typeface="ＭＳ Ｐ明朝" pitchFamily="18" charset="-128"/>
              </a:rPr>
              <a:t>13</a:t>
            </a:r>
            <a:r>
              <a:rPr lang="ja-JP" altLang="en-US" sz="800" dirty="0">
                <a:solidFill>
                  <a:prstClr val="black"/>
                </a:solidFill>
                <a:latin typeface="ＭＳ Ｐ明朝" pitchFamily="18" charset="-128"/>
                <a:ea typeface="ＭＳ Ｐ明朝" pitchFamily="18" charset="-128"/>
              </a:rPr>
              <a:t>年度以降は予測値）「スマートフォン市場規模の推移・予測」 （</a:t>
            </a:r>
            <a:r>
              <a:rPr lang="en-US" altLang="ja-JP" sz="800" dirty="0">
                <a:solidFill>
                  <a:prstClr val="black"/>
                </a:solidFill>
                <a:latin typeface="ＭＳ Ｐ明朝" pitchFamily="18" charset="-128"/>
                <a:ea typeface="ＭＳ Ｐ明朝" pitchFamily="18" charset="-128"/>
              </a:rPr>
              <a:t>2013</a:t>
            </a:r>
            <a:r>
              <a:rPr lang="ja-JP" altLang="en-US" sz="800" dirty="0" smtClean="0">
                <a:solidFill>
                  <a:prstClr val="black"/>
                </a:solidFill>
                <a:latin typeface="ＭＳ Ｐ明朝" pitchFamily="18" charset="-128"/>
                <a:ea typeface="ＭＳ Ｐ明朝" pitchFamily="18" charset="-128"/>
              </a:rPr>
              <a:t>年</a:t>
            </a:r>
            <a:r>
              <a:rPr lang="en-US" altLang="ja-JP" sz="800" dirty="0" smtClean="0">
                <a:solidFill>
                  <a:prstClr val="black"/>
                </a:solidFill>
                <a:latin typeface="ＭＳ Ｐ明朝" pitchFamily="18" charset="-128"/>
                <a:ea typeface="ＭＳ Ｐ明朝" pitchFamily="18" charset="-128"/>
              </a:rPr>
              <a:t>10</a:t>
            </a:r>
            <a:r>
              <a:rPr lang="ja-JP" altLang="en-US" sz="800" dirty="0" smtClean="0">
                <a:solidFill>
                  <a:prstClr val="black"/>
                </a:solidFill>
                <a:latin typeface="ＭＳ Ｐ明朝" pitchFamily="18" charset="-128"/>
                <a:ea typeface="ＭＳ Ｐ明朝" pitchFamily="18" charset="-128"/>
              </a:rPr>
              <a:t>月</a:t>
            </a:r>
            <a:r>
              <a:rPr lang="en-US" altLang="ja-JP" sz="800" dirty="0">
                <a:solidFill>
                  <a:prstClr val="black"/>
                </a:solidFill>
                <a:latin typeface="ＭＳ Ｐ明朝" pitchFamily="18" charset="-128"/>
                <a:ea typeface="ＭＳ Ｐ明朝" pitchFamily="18" charset="-128"/>
              </a:rPr>
              <a:t>9</a:t>
            </a:r>
            <a:r>
              <a:rPr lang="ja-JP" altLang="en-US" sz="800" dirty="0" smtClean="0">
                <a:solidFill>
                  <a:prstClr val="black"/>
                </a:solidFill>
                <a:latin typeface="ＭＳ Ｐ明朝" pitchFamily="18" charset="-128"/>
                <a:ea typeface="ＭＳ Ｐ明朝" pitchFamily="18" charset="-128"/>
              </a:rPr>
              <a:t>日</a:t>
            </a:r>
            <a:r>
              <a:rPr lang="ja-JP" altLang="en-US" sz="800" dirty="0">
                <a:solidFill>
                  <a:prstClr val="black"/>
                </a:solidFill>
                <a:latin typeface="ＭＳ Ｐ明朝" pitchFamily="18" charset="-128"/>
                <a:ea typeface="ＭＳ Ｐ明朝" pitchFamily="18" charset="-128"/>
              </a:rPr>
              <a:t>） </a:t>
            </a:r>
            <a:r>
              <a:rPr lang="ja-JP" altLang="en-US" sz="800" dirty="0" smtClean="0">
                <a:solidFill>
                  <a:prstClr val="black"/>
                </a:solidFill>
                <a:latin typeface="ＭＳ Ｐ明朝" pitchFamily="18" charset="-128"/>
                <a:ea typeface="ＭＳ Ｐ明朝" pitchFamily="18" charset="-128"/>
              </a:rPr>
              <a:t>）。いずれ</a:t>
            </a:r>
            <a:r>
              <a:rPr lang="ja-JP" altLang="en-US" sz="800" dirty="0">
                <a:solidFill>
                  <a:prstClr val="black"/>
                </a:solidFill>
                <a:latin typeface="ＭＳ Ｐ明朝" pitchFamily="18" charset="-128"/>
                <a:ea typeface="ＭＳ Ｐ明朝" pitchFamily="18" charset="-128"/>
              </a:rPr>
              <a:t>も国内メーカー製品・海外メーカー製品を含む。</a:t>
            </a:r>
            <a:r>
              <a:rPr lang="en-US" altLang="ja-JP" sz="800" dirty="0">
                <a:solidFill>
                  <a:prstClr val="black"/>
                </a:solidFill>
                <a:latin typeface="ＭＳ Ｐ明朝" pitchFamily="18" charset="-128"/>
                <a:ea typeface="ＭＳ Ｐ明朝" pitchFamily="18" charset="-128"/>
              </a:rPr>
              <a:t>PHS</a:t>
            </a:r>
            <a:r>
              <a:rPr lang="ja-JP" altLang="en-US" sz="800" dirty="0">
                <a:solidFill>
                  <a:prstClr val="black"/>
                </a:solidFill>
                <a:latin typeface="ＭＳ Ｐ明朝" pitchFamily="18" charset="-128"/>
                <a:ea typeface="ＭＳ Ｐ明朝" pitchFamily="18" charset="-128"/>
              </a:rPr>
              <a:t>・タブレット端末</a:t>
            </a:r>
            <a:r>
              <a:rPr lang="ja-JP" altLang="en-US" sz="800" dirty="0" smtClean="0">
                <a:solidFill>
                  <a:prstClr val="black"/>
                </a:solidFill>
                <a:latin typeface="ＭＳ Ｐ明朝" pitchFamily="18" charset="-128"/>
                <a:ea typeface="ＭＳ Ｐ明朝" pitchFamily="18" charset="-128"/>
              </a:rPr>
              <a:t>・データ通信カード・通信モジュールは含まない。</a:t>
            </a:r>
            <a:endParaRPr lang="ja-JP" altLang="en-US" sz="800" dirty="0">
              <a:solidFill>
                <a:prstClr val="black"/>
              </a:solidFill>
              <a:latin typeface="ＭＳ Ｐ明朝" pitchFamily="18" charset="-128"/>
              <a:ea typeface="ＭＳ Ｐ明朝" pitchFamily="18" charset="-128"/>
            </a:endParaRPr>
          </a:p>
        </p:txBody>
      </p: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354" y="1063271"/>
            <a:ext cx="3621436" cy="224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897" y="4318138"/>
            <a:ext cx="4116591" cy="226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正方形/長方形 32"/>
          <p:cNvSpPr/>
          <p:nvPr/>
        </p:nvSpPr>
        <p:spPr>
          <a:xfrm>
            <a:off x="1320545" y="-27523"/>
            <a:ext cx="8330247" cy="5013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5625"/>
            <a:r>
              <a:rPr lang="ja-JP" altLang="en-US" sz="2100" dirty="0">
                <a:solidFill>
                  <a:prstClr val="black"/>
                </a:solidFill>
                <a:latin typeface="HGP創英角ｺﾞｼｯｸUB" pitchFamily="50" charset="-128"/>
                <a:ea typeface="HGP創英角ｺﾞｼｯｸUB" pitchFamily="50" charset="-128"/>
              </a:rPr>
              <a:t>（参考）進化を続けるテクノロジー</a:t>
            </a:r>
            <a:r>
              <a:rPr lang="ja-JP" altLang="en-US" sz="2100" dirty="0" smtClean="0">
                <a:solidFill>
                  <a:prstClr val="black"/>
                </a:solidFill>
                <a:latin typeface="HGP創英角ｺﾞｼｯｸUB" pitchFamily="50" charset="-128"/>
                <a:ea typeface="HGP創英角ｺﾞｼｯｸUB" pitchFamily="50" charset="-128"/>
              </a:rPr>
              <a:t>は今後</a:t>
            </a:r>
            <a:r>
              <a:rPr lang="ja-JP" altLang="en-US" sz="2100" dirty="0">
                <a:solidFill>
                  <a:prstClr val="black"/>
                </a:solidFill>
                <a:latin typeface="HGP創英角ｺﾞｼｯｸUB" pitchFamily="50" charset="-128"/>
                <a:ea typeface="HGP創英角ｺﾞｼｯｸUB" pitchFamily="50" charset="-128"/>
              </a:rPr>
              <a:t>さらにどう変わっていく</a:t>
            </a:r>
            <a:r>
              <a:rPr lang="ja-JP" altLang="en-US" sz="2100" dirty="0" smtClean="0">
                <a:solidFill>
                  <a:prstClr val="black"/>
                </a:solidFill>
                <a:latin typeface="HGP創英角ｺﾞｼｯｸUB" pitchFamily="50" charset="-128"/>
                <a:ea typeface="HGP創英角ｺﾞｼｯｸUB" pitchFamily="50" charset="-128"/>
              </a:rPr>
              <a:t>か？</a:t>
            </a:r>
            <a:r>
              <a:rPr lang="ja-JP" altLang="en-US" sz="2100" dirty="0">
                <a:solidFill>
                  <a:prstClr val="black"/>
                </a:solidFill>
                <a:latin typeface="HGP創英角ｺﾞｼｯｸUB" pitchFamily="50" charset="-128"/>
                <a:ea typeface="HGP創英角ｺﾞｼｯｸUB" pitchFamily="50" charset="-128"/>
              </a:rPr>
              <a:t>①</a:t>
            </a:r>
            <a:endParaRPr lang="ja-JP" altLang="en-US" sz="2100" dirty="0">
              <a:solidFill>
                <a:prstClr val="black"/>
              </a:solidFill>
              <a:latin typeface="HGPｺﾞｼｯｸE" pitchFamily="50" charset="-128"/>
              <a:ea typeface="HGPｺﾞｼｯｸE" pitchFamily="50" charset="-128"/>
            </a:endParaRPr>
          </a:p>
        </p:txBody>
      </p:sp>
      <p:sp>
        <p:nvSpPr>
          <p:cNvPr id="39" name="角丸四角形 38"/>
          <p:cNvSpPr/>
          <p:nvPr/>
        </p:nvSpPr>
        <p:spPr>
          <a:xfrm>
            <a:off x="5072841" y="3878566"/>
            <a:ext cx="4582336" cy="2928440"/>
          </a:xfrm>
          <a:prstGeom prst="roundRect">
            <a:avLst>
              <a:gd name="adj" fmla="val 0"/>
            </a:avLst>
          </a:prstGeom>
        </p:spPr>
        <p:style>
          <a:lnRef idx="1">
            <a:schemeClr val="accent1"/>
          </a:lnRef>
          <a:fillRef idx="2">
            <a:schemeClr val="accent1"/>
          </a:fillRef>
          <a:effectRef idx="1">
            <a:schemeClr val="accent1"/>
          </a:effectRef>
          <a:fontRef idx="minor">
            <a:schemeClr val="dk1"/>
          </a:fontRef>
        </p:style>
        <p:txBody>
          <a:bodyPr lIns="72000" tIns="0" rIns="0" bIns="0" rtlCol="0" anchor="ctr"/>
          <a:lstStyle/>
          <a:p>
            <a:pPr defTabSz="914254">
              <a:lnSpc>
                <a:spcPct val="150000"/>
              </a:lnSpc>
            </a:pPr>
            <a:endParaRPr lang="en-US" altLang="ja-JP" sz="1300" dirty="0">
              <a:solidFill>
                <a:prstClr val="black"/>
              </a:solidFill>
              <a:latin typeface="AR Pゴシック体S" pitchFamily="50" charset="-128"/>
              <a:ea typeface="AR Pゴシック体S" pitchFamily="50" charset="-128"/>
            </a:endParaRPr>
          </a:p>
        </p:txBody>
      </p:sp>
      <p:sp>
        <p:nvSpPr>
          <p:cNvPr id="40" name="角丸四角形 39"/>
          <p:cNvSpPr/>
          <p:nvPr/>
        </p:nvSpPr>
        <p:spPr>
          <a:xfrm>
            <a:off x="5065953" y="3716566"/>
            <a:ext cx="2302167" cy="324000"/>
          </a:xfrm>
          <a:prstGeom prst="roundRect">
            <a:avLst>
              <a:gd name="adj" fmla="val 0"/>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defTabSz="914254"/>
            <a:r>
              <a:rPr lang="ja-JP" altLang="en-US" sz="1400" dirty="0">
                <a:solidFill>
                  <a:prstClr val="white"/>
                </a:solidFill>
                <a:latin typeface="HGP創英角ｺﾞｼｯｸUB" panose="020B0900000000000000" pitchFamily="50" charset="-128"/>
                <a:ea typeface="HGP創英角ｺﾞｼｯｸUB" panose="020B0900000000000000" pitchFamily="50" charset="-128"/>
              </a:rPr>
              <a:t>センサー技術</a:t>
            </a:r>
            <a:endParaRPr lang="en-US" altLang="ja-JP" sz="1400" dirty="0">
              <a:solidFill>
                <a:prstClr val="white"/>
              </a:solidFill>
              <a:latin typeface="HGP創英角ｺﾞｼｯｸUB" panose="020B0900000000000000" pitchFamily="50" charset="-128"/>
              <a:ea typeface="HGP創英角ｺﾞｼｯｸUB" panose="020B0900000000000000" pitchFamily="50" charset="-128"/>
            </a:endParaRPr>
          </a:p>
        </p:txBody>
      </p:sp>
      <p:pic>
        <p:nvPicPr>
          <p:cNvPr id="42" name="Picture 2"/>
          <p:cNvPicPr>
            <a:picLocks noChangeAspect="1" noChangeArrowheads="1"/>
          </p:cNvPicPr>
          <p:nvPr/>
        </p:nvPicPr>
        <p:blipFill>
          <a:blip r:embed="rId5" cstate="print"/>
          <a:srcRect/>
          <a:stretch>
            <a:fillRect/>
          </a:stretch>
        </p:blipFill>
        <p:spPr bwMode="auto">
          <a:xfrm>
            <a:off x="5939222" y="4407831"/>
            <a:ext cx="2579656" cy="2280715"/>
          </a:xfrm>
          <a:prstGeom prst="rect">
            <a:avLst/>
          </a:prstGeom>
          <a:noFill/>
          <a:ln w="9525">
            <a:noFill/>
            <a:miter lim="800000"/>
            <a:headEnd/>
            <a:tailEnd/>
          </a:ln>
        </p:spPr>
      </p:pic>
      <p:sp>
        <p:nvSpPr>
          <p:cNvPr id="43" name="正方形/長方形 42"/>
          <p:cNvSpPr/>
          <p:nvPr/>
        </p:nvSpPr>
        <p:spPr>
          <a:xfrm>
            <a:off x="5062405" y="4011449"/>
            <a:ext cx="4587866" cy="430873"/>
          </a:xfrm>
          <a:prstGeom prst="rect">
            <a:avLst/>
          </a:prstGeom>
        </p:spPr>
        <p:txBody>
          <a:bodyPr wrap="square" lIns="91426" tIns="45713" rIns="91426" bIns="45713">
            <a:spAutoFit/>
          </a:bodyPr>
          <a:lstStyle/>
          <a:p>
            <a:pPr marL="143977" indent="-143977" fontAlgn="base">
              <a:spcBef>
                <a:spcPct val="0"/>
              </a:spcBef>
              <a:spcAft>
                <a:spcPct val="0"/>
              </a:spcAft>
            </a:pPr>
            <a:r>
              <a:rPr lang="ja-JP" altLang="en-US" sz="1100" dirty="0">
                <a:solidFill>
                  <a:srgbClr val="000000"/>
                </a:solidFill>
                <a:latin typeface="HGP創英角ｺﾞｼｯｸUB" panose="020B0900000000000000" pitchFamily="50" charset="-128"/>
                <a:ea typeface="HGP創英角ｺﾞｼｯｸUB" panose="020B0900000000000000" pitchFamily="50" charset="-128"/>
              </a:rPr>
              <a:t>・</a:t>
            </a:r>
            <a:r>
              <a:rPr lang="ja-JP" altLang="en-US" sz="1100" dirty="0" smtClean="0">
                <a:solidFill>
                  <a:srgbClr val="000000"/>
                </a:solidFill>
                <a:latin typeface="HGP創英角ｺﾞｼｯｸUB" panose="020B0900000000000000" pitchFamily="50" charset="-128"/>
                <a:ea typeface="HGP創英角ｺﾞｼｯｸUB" panose="020B0900000000000000" pitchFamily="50" charset="-128"/>
              </a:rPr>
              <a:t>小型化</a:t>
            </a:r>
            <a:r>
              <a:rPr lang="ja-JP" altLang="en-US" sz="1100" dirty="0">
                <a:solidFill>
                  <a:srgbClr val="000000"/>
                </a:solidFill>
                <a:latin typeface="HGP創英角ｺﾞｼｯｸUB" panose="020B0900000000000000" pitchFamily="50" charset="-128"/>
                <a:ea typeface="HGP創英角ｺﾞｼｯｸUB" panose="020B0900000000000000" pitchFamily="50" charset="-128"/>
              </a:rPr>
              <a:t>・低消費電力化・</a:t>
            </a:r>
            <a:r>
              <a:rPr lang="ja-JP" altLang="en-US" sz="1100" dirty="0" smtClean="0">
                <a:solidFill>
                  <a:srgbClr val="000000"/>
                </a:solidFill>
                <a:latin typeface="HGP創英角ｺﾞｼｯｸUB" panose="020B0900000000000000" pitchFamily="50" charset="-128"/>
                <a:ea typeface="HGP創英角ｺﾞｼｯｸUB" panose="020B0900000000000000" pitchFamily="50" charset="-128"/>
              </a:rPr>
              <a:t>低価格化</a:t>
            </a:r>
            <a:r>
              <a:rPr lang="ja-JP" altLang="en-US" sz="1100" dirty="0">
                <a:solidFill>
                  <a:srgbClr val="000000"/>
                </a:solidFill>
                <a:latin typeface="HGP創英角ｺﾞｼｯｸUB" panose="020B0900000000000000" pitchFamily="50" charset="-128"/>
                <a:ea typeface="HGP創英角ｺﾞｼｯｸUB" panose="020B0900000000000000" pitchFamily="50" charset="-128"/>
              </a:rPr>
              <a:t>に</a:t>
            </a:r>
            <a:r>
              <a:rPr lang="ja-JP" altLang="en-US" sz="1100" dirty="0" smtClean="0">
                <a:solidFill>
                  <a:srgbClr val="000000"/>
                </a:solidFill>
                <a:latin typeface="HGP創英角ｺﾞｼｯｸUB" panose="020B0900000000000000" pitchFamily="50" charset="-128"/>
                <a:ea typeface="HGP創英角ｺﾞｼｯｸUB" panose="020B0900000000000000" pitchFamily="50" charset="-128"/>
              </a:rPr>
              <a:t>より爆発的に増加。</a:t>
            </a:r>
            <a:r>
              <a:rPr lang="en-US" altLang="ja-JP" sz="1100" dirty="0" smtClean="0">
                <a:solidFill>
                  <a:srgbClr val="000000"/>
                </a:solidFill>
                <a:latin typeface="HGP創英角ｺﾞｼｯｸUB" panose="020B0900000000000000" pitchFamily="50" charset="-128"/>
                <a:ea typeface="HGP創英角ｺﾞｼｯｸUB" panose="020B0900000000000000" pitchFamily="50" charset="-128"/>
              </a:rPr>
              <a:t>2010</a:t>
            </a:r>
            <a:r>
              <a:rPr lang="ja-JP" altLang="en-US" sz="1100" dirty="0" smtClean="0">
                <a:solidFill>
                  <a:srgbClr val="000000"/>
                </a:solidFill>
                <a:latin typeface="HGP創英角ｺﾞｼｯｸUB" panose="020B0900000000000000" pitchFamily="50" charset="-128"/>
                <a:ea typeface="HGP創英角ｺﾞｼｯｸUB" panose="020B0900000000000000" pitchFamily="50" charset="-128"/>
              </a:rPr>
              <a:t>年代後半に年間１兆個のセンサー出荷を目指す団体も登場。</a:t>
            </a:r>
            <a:endParaRPr lang="ja-JP" altLang="en-US" sz="1100"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44" name="テキスト ボックス 43"/>
          <p:cNvSpPr txBox="1"/>
          <p:nvPr/>
        </p:nvSpPr>
        <p:spPr>
          <a:xfrm>
            <a:off x="8444313" y="6507624"/>
            <a:ext cx="1181295" cy="204205"/>
          </a:xfrm>
          <a:prstGeom prst="rect">
            <a:avLst/>
          </a:prstGeom>
          <a:noFill/>
        </p:spPr>
        <p:txBody>
          <a:bodyPr wrap="square" lIns="95550" tIns="47775" rIns="95550" bIns="47775" rtlCol="0">
            <a:spAutoFit/>
          </a:bodyPr>
          <a:lstStyle/>
          <a:p>
            <a:pPr eaLnBrk="0" fontAlgn="base" hangingPunct="0">
              <a:spcBef>
                <a:spcPct val="0"/>
              </a:spcBef>
              <a:spcAft>
                <a:spcPct val="0"/>
              </a:spcAft>
            </a:pPr>
            <a:r>
              <a:rPr kumimoji="0" lang="ja-JP" altLang="en-US" sz="700" dirty="0">
                <a:solidFill>
                  <a:srgbClr val="000000"/>
                </a:solidFill>
                <a:latin typeface="Palatino Linotype" pitchFamily="18" charset="0"/>
                <a:ea typeface="HG丸ｺﾞｼｯｸM-PRO" pitchFamily="50" charset="-128"/>
                <a:cs typeface="Tahoma" pitchFamily="34" charset="0"/>
              </a:rPr>
              <a:t>出典： </a:t>
            </a:r>
            <a:r>
              <a:rPr kumimoji="0" lang="en-US" altLang="ja-JP" sz="700" dirty="0" err="1">
                <a:solidFill>
                  <a:srgbClr val="000000"/>
                </a:solidFill>
                <a:latin typeface="Palatino Linotype" pitchFamily="18" charset="0"/>
                <a:ea typeface="HG丸ｺﾞｼｯｸM-PRO" pitchFamily="50" charset="-128"/>
                <a:cs typeface="Tahoma" pitchFamily="34" charset="0"/>
              </a:rPr>
              <a:t>TSensors</a:t>
            </a:r>
            <a:r>
              <a:rPr kumimoji="0" lang="en-US" altLang="ja-JP" sz="700" dirty="0">
                <a:solidFill>
                  <a:srgbClr val="000000"/>
                </a:solidFill>
                <a:latin typeface="Palatino Linotype" pitchFamily="18" charset="0"/>
                <a:ea typeface="HG丸ｺﾞｼｯｸM-PRO" pitchFamily="50" charset="-128"/>
                <a:cs typeface="Tahoma" pitchFamily="34" charset="0"/>
              </a:rPr>
              <a:t> Summit</a:t>
            </a:r>
            <a:endParaRPr lang="ja-JP" altLang="en-US" sz="700" dirty="0">
              <a:solidFill>
                <a:srgbClr val="000000"/>
              </a:solidFill>
              <a:latin typeface="Palatino Linotype" pitchFamily="18" charset="0"/>
              <a:ea typeface="HG丸ｺﾞｼｯｸM-PRO" pitchFamily="50" charset="-128"/>
              <a:cs typeface="Tahoma" pitchFamily="34" charset="0"/>
            </a:endParaRPr>
          </a:p>
        </p:txBody>
      </p:sp>
      <p:sp>
        <p:nvSpPr>
          <p:cNvPr id="45" name="正方形/長方形 44"/>
          <p:cNvSpPr/>
          <p:nvPr/>
        </p:nvSpPr>
        <p:spPr>
          <a:xfrm>
            <a:off x="6113924" y="6651442"/>
            <a:ext cx="3600000" cy="215444"/>
          </a:xfrm>
          <a:prstGeom prst="rect">
            <a:avLst/>
          </a:prstGeom>
        </p:spPr>
        <p:txBody>
          <a:bodyPr wrap="square">
            <a:spAutoFit/>
          </a:bodyPr>
          <a:lstStyle/>
          <a:p>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出典</a:t>
            </a: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第１回ＩＣＴ新事業創出推進会議森川構成員配布資料 </a:t>
            </a:r>
            <a:r>
              <a:rPr lang="en-US" altLang="ja-JP" sz="800" dirty="0" smtClean="0">
                <a:solidFill>
                  <a:prstClr val="black"/>
                </a:solidFill>
                <a:latin typeface="ＭＳ Ｐゴシック"/>
              </a:rPr>
              <a:t>(2013</a:t>
            </a:r>
            <a:r>
              <a:rPr lang="ja-JP" altLang="en-US" sz="800" dirty="0" smtClean="0">
                <a:solidFill>
                  <a:prstClr val="black"/>
                </a:solidFill>
                <a:latin typeface="ＭＳ Ｐゴシック"/>
              </a:rPr>
              <a:t>年</a:t>
            </a:r>
            <a:r>
              <a:rPr lang="en-US" altLang="ja-JP" sz="800" dirty="0">
                <a:solidFill>
                  <a:prstClr val="black"/>
                </a:solidFill>
                <a:latin typeface="ＭＳ Ｐゴシック"/>
              </a:rPr>
              <a:t>12</a:t>
            </a:r>
            <a:r>
              <a:rPr lang="ja-JP" altLang="en-US" sz="800" dirty="0" smtClean="0">
                <a:solidFill>
                  <a:prstClr val="black"/>
                </a:solidFill>
                <a:latin typeface="ＭＳ Ｐゴシック"/>
              </a:rPr>
              <a:t>月</a:t>
            </a:r>
            <a:r>
              <a:rPr lang="en-US" altLang="ja-JP" sz="800" dirty="0">
                <a:solidFill>
                  <a:prstClr val="black"/>
                </a:solidFill>
                <a:latin typeface="ＭＳ Ｐゴシック"/>
              </a:rPr>
              <a:t>25</a:t>
            </a:r>
            <a:r>
              <a:rPr lang="ja-JP" altLang="en-US" sz="800" dirty="0" smtClean="0">
                <a:solidFill>
                  <a:prstClr val="black"/>
                </a:solidFill>
                <a:latin typeface="ＭＳ Ｐゴシック"/>
              </a:rPr>
              <a:t>日</a:t>
            </a:r>
            <a:r>
              <a:rPr lang="en-US" altLang="ja-JP" sz="800" dirty="0" smtClean="0">
                <a:solidFill>
                  <a:prstClr val="black"/>
                </a:solidFill>
                <a:latin typeface="ＭＳ Ｐゴシック"/>
              </a:rPr>
              <a:t>)</a:t>
            </a:r>
            <a:endParaRPr lang="ja-JP" altLang="en-US" sz="800" dirty="0">
              <a:solidFill>
                <a:prstClr val="black"/>
              </a:solidFill>
              <a:latin typeface="ＭＳ Ｐゴシック"/>
            </a:endParaRPr>
          </a:p>
        </p:txBody>
      </p:sp>
    </p:spTree>
    <p:extLst>
      <p:ext uri="{BB962C8B-B14F-4D97-AF65-F5344CB8AC3E}">
        <p14:creationId xmlns:p14="http://schemas.microsoft.com/office/powerpoint/2010/main" val="3493034324"/>
      </p:ext>
    </p:extLst>
  </p:cSld>
  <p:clrMapOvr>
    <a:masterClrMapping/>
  </p:clrMapOvr>
  <p:timing>
    <p:tnLst>
      <p:par>
        <p:cTn id="1" dur="indefinite" restart="never" nodeType="tmRoot"/>
      </p:par>
    </p:tnLst>
  </p:timing>
</p:sld>
</file>

<file path=ppt/theme/theme1.xml><?xml version="1.0" encoding="utf-8"?>
<a:theme xmlns:a="http://schemas.openxmlformats.org/drawingml/2006/main" name="4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20000"/>
            <a:lumOff val="80000"/>
          </a:schemeClr>
        </a:solidFill>
        <a:ln w="31750">
          <a:solidFill>
            <a:schemeClr val="tx2">
              <a:lumMod val="60000"/>
              <a:lumOff val="40000"/>
            </a:schemeClr>
          </a:solidFill>
        </a:ln>
      </a:spPr>
      <a:bodyPr rtlCol="0" anchor="t" anchorCtr="0"/>
      <a:lstStyle>
        <a:defPPr>
          <a:defRPr sz="1200" dirty="0">
            <a:solidFill>
              <a:schemeClr val="tx1"/>
            </a:solidFill>
            <a:latin typeface="メイリオ" pitchFamily="50" charset="-128"/>
            <a:ea typeface="メイリオ" pitchFamily="50" charset="-128"/>
            <a:cs typeface="メイリオ"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2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50883</TotalTime>
  <Words>6509</Words>
  <Application>Microsoft Office PowerPoint</Application>
  <PresentationFormat>A4 210 x 297 mm</PresentationFormat>
  <Paragraphs>1087</Paragraphs>
  <Slides>39</Slides>
  <Notes>19</Notes>
  <HiddenSlides>0</HiddenSlides>
  <MMClips>0</MMClips>
  <ScaleCrop>false</ScaleCrop>
  <HeadingPairs>
    <vt:vector size="4" baseType="variant">
      <vt:variant>
        <vt:lpstr>テーマ</vt:lpstr>
      </vt:variant>
      <vt:variant>
        <vt:i4>5</vt:i4>
      </vt:variant>
      <vt:variant>
        <vt:lpstr>スライド タイトル</vt:lpstr>
      </vt:variant>
      <vt:variant>
        <vt:i4>39</vt:i4>
      </vt:variant>
    </vt:vector>
  </HeadingPairs>
  <TitlesOfParts>
    <vt:vector size="44" baseType="lpstr">
      <vt:lpstr>4_デザインの設定</vt:lpstr>
      <vt:lpstr>2_Office ​​テーマ</vt:lpstr>
      <vt:lpstr>25_Office ​​テーマ</vt:lpstr>
      <vt:lpstr>5_Office ​​テーマ</vt:lpstr>
      <vt:lpstr>6_Office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総務省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000604</dc:creator>
  <cp:lastModifiedBy>MRI</cp:lastModifiedBy>
  <cp:revision>3458</cp:revision>
  <cp:lastPrinted>2014-07-10T12:55:30Z</cp:lastPrinted>
  <dcterms:created xsi:type="dcterms:W3CDTF">2010-10-01T01:45:35Z</dcterms:created>
  <dcterms:modified xsi:type="dcterms:W3CDTF">2015-01-30T06:37:12Z</dcterms:modified>
</cp:coreProperties>
</file>