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7"/>
  </p:notesMasterIdLst>
  <p:handoutMasterIdLst>
    <p:handoutMasterId r:id="rId8"/>
  </p:handoutMasterIdLst>
  <p:sldIdLst>
    <p:sldId id="634" r:id="rId2"/>
    <p:sldId id="630" r:id="rId3"/>
    <p:sldId id="638" r:id="rId4"/>
    <p:sldId id="635" r:id="rId5"/>
    <p:sldId id="633" r:id="rId6"/>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SUKUNI Takeshi" initials="T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FF9933"/>
    <a:srgbClr val="FF5050"/>
    <a:srgbClr val="FFA7FF"/>
    <a:srgbClr val="FFB7FF"/>
    <a:srgbClr val="FFCCFF"/>
    <a:srgbClr val="FF99FF"/>
    <a:srgbClr val="FFD13F"/>
    <a:srgbClr val="FF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00" autoAdjust="0"/>
    <p:restoredTop sz="99708" autoAdjust="0"/>
  </p:normalViewPr>
  <p:slideViewPr>
    <p:cSldViewPr snapToGrid="0" showGuides="1">
      <p:cViewPr>
        <p:scale>
          <a:sx n="90" d="100"/>
          <a:sy n="90" d="100"/>
        </p:scale>
        <p:origin x="-702" y="-468"/>
      </p:cViewPr>
      <p:guideLst>
        <p:guide orient="horz" pos="2127"/>
        <p:guide/>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130" d="100"/>
        <a:sy n="130" d="100"/>
      </p:scale>
      <p:origin x="0" y="11382"/>
    </p:cViewPr>
  </p:sorterViewPr>
  <p:notesViewPr>
    <p:cSldViewPr snapToGrid="0">
      <p:cViewPr varScale="1">
        <p:scale>
          <a:sx n="44" d="100"/>
          <a:sy n="44" d="100"/>
        </p:scale>
        <p:origin x="-2462" y="-86"/>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4" y="14"/>
            <a:ext cx="2950375" cy="497367"/>
          </a:xfrm>
          <a:prstGeom prst="rect">
            <a:avLst/>
          </a:prstGeom>
        </p:spPr>
        <p:txBody>
          <a:bodyPr vert="horz" lIns="92138" tIns="46071" rIns="92138" bIns="4607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14"/>
            <a:ext cx="2950374" cy="497367"/>
          </a:xfrm>
          <a:prstGeom prst="rect">
            <a:avLst/>
          </a:prstGeom>
        </p:spPr>
        <p:txBody>
          <a:bodyPr vert="horz" lIns="92138" tIns="46071" rIns="92138" bIns="46071" rtlCol="0"/>
          <a:lstStyle>
            <a:lvl1pPr algn="r">
              <a:defRPr sz="1200"/>
            </a:lvl1pPr>
          </a:lstStyle>
          <a:p>
            <a:fld id="{4A1AF2CB-FD4B-45D9-9048-03DA78FA2D91}" type="datetimeFigureOut">
              <a:rPr kumimoji="1" lang="ja-JP" altLang="en-US" smtClean="0"/>
              <a:pPr/>
              <a:t>2014/12/15</a:t>
            </a:fld>
            <a:endParaRPr kumimoji="1" lang="ja-JP" altLang="en-US"/>
          </a:p>
        </p:txBody>
      </p:sp>
      <p:sp>
        <p:nvSpPr>
          <p:cNvPr id="4" name="フッター プレースホルダー 3"/>
          <p:cNvSpPr>
            <a:spLocks noGrp="1"/>
          </p:cNvSpPr>
          <p:nvPr>
            <p:ph type="ftr" sz="quarter" idx="2"/>
          </p:nvPr>
        </p:nvSpPr>
        <p:spPr>
          <a:xfrm>
            <a:off x="14" y="9440372"/>
            <a:ext cx="2950375" cy="497366"/>
          </a:xfrm>
          <a:prstGeom prst="rect">
            <a:avLst/>
          </a:prstGeom>
        </p:spPr>
        <p:txBody>
          <a:bodyPr vert="horz" lIns="92138" tIns="46071" rIns="92138" bIns="4607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138" tIns="46071" rIns="92138" bIns="46071" rtlCol="0" anchor="b"/>
          <a:lstStyle>
            <a:lvl1pPr algn="r">
              <a:defRPr sz="1200"/>
            </a:lvl1pPr>
          </a:lstStyle>
          <a:p>
            <a:fld id="{3F736393-8D4F-4F18-9666-01D2154E054C}" type="slidenum">
              <a:rPr kumimoji="1" lang="ja-JP" altLang="en-US" smtClean="0"/>
              <a:pPr/>
              <a:t>‹#›</a:t>
            </a:fld>
            <a:endParaRPr kumimoji="1" lang="ja-JP" altLang="en-US"/>
          </a:p>
        </p:txBody>
      </p:sp>
    </p:spTree>
    <p:extLst>
      <p:ext uri="{BB962C8B-B14F-4D97-AF65-F5344CB8AC3E}">
        <p14:creationId xmlns:p14="http://schemas.microsoft.com/office/powerpoint/2010/main" val="42814629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4" y="14"/>
            <a:ext cx="2950375" cy="497367"/>
          </a:xfrm>
          <a:prstGeom prst="rect">
            <a:avLst/>
          </a:prstGeom>
        </p:spPr>
        <p:txBody>
          <a:bodyPr vert="horz" lIns="92138" tIns="46071" rIns="92138" bIns="46071"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5221" y="14"/>
            <a:ext cx="2950374" cy="497367"/>
          </a:xfrm>
          <a:prstGeom prst="rect">
            <a:avLst/>
          </a:prstGeom>
        </p:spPr>
        <p:txBody>
          <a:bodyPr vert="horz" lIns="92138" tIns="46071" rIns="92138" bIns="46071" rtlCol="0"/>
          <a:lstStyle>
            <a:lvl1pPr algn="r" fontAlgn="auto">
              <a:spcBef>
                <a:spcPts val="0"/>
              </a:spcBef>
              <a:spcAft>
                <a:spcPts val="0"/>
              </a:spcAft>
              <a:defRPr sz="1200">
                <a:latin typeface="+mn-lt"/>
                <a:ea typeface="+mn-ea"/>
              </a:defRPr>
            </a:lvl1pPr>
          </a:lstStyle>
          <a:p>
            <a:pPr>
              <a:defRPr/>
            </a:pPr>
            <a:fld id="{46E79F66-7DE4-4985-8382-BA1778BC523C}" type="datetimeFigureOut">
              <a:rPr lang="ja-JP" altLang="en-US"/>
              <a:pPr>
                <a:defRPr/>
              </a:pPr>
              <a:t>2014/12/15</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2138" tIns="46071" rIns="92138" bIns="46071" rtlCol="0" anchor="ctr"/>
          <a:lstStyle/>
          <a:p>
            <a:pPr lvl="0"/>
            <a:endParaRPr lang="ja-JP" altLang="en-US" noProof="0"/>
          </a:p>
        </p:txBody>
      </p:sp>
      <p:sp>
        <p:nvSpPr>
          <p:cNvPr id="5" name="ノート プレースホルダ 4"/>
          <p:cNvSpPr>
            <a:spLocks noGrp="1"/>
          </p:cNvSpPr>
          <p:nvPr>
            <p:ph type="body" sz="quarter" idx="3"/>
          </p:nvPr>
        </p:nvSpPr>
        <p:spPr>
          <a:xfrm>
            <a:off x="680251" y="4720985"/>
            <a:ext cx="5446723" cy="4473102"/>
          </a:xfrm>
          <a:prstGeom prst="rect">
            <a:avLst/>
          </a:prstGeom>
        </p:spPr>
        <p:txBody>
          <a:bodyPr vert="horz" lIns="92138" tIns="46071" rIns="92138" bIns="46071"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14" y="9440372"/>
            <a:ext cx="2950375" cy="497366"/>
          </a:xfrm>
          <a:prstGeom prst="rect">
            <a:avLst/>
          </a:prstGeom>
        </p:spPr>
        <p:txBody>
          <a:bodyPr vert="horz" lIns="92138" tIns="46071" rIns="92138" bIns="46071"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5221" y="9440372"/>
            <a:ext cx="2950374" cy="497366"/>
          </a:xfrm>
          <a:prstGeom prst="rect">
            <a:avLst/>
          </a:prstGeom>
        </p:spPr>
        <p:txBody>
          <a:bodyPr vert="horz" lIns="92138" tIns="46071" rIns="92138" bIns="46071" rtlCol="0" anchor="b"/>
          <a:lstStyle>
            <a:lvl1pPr algn="r" fontAlgn="auto">
              <a:spcBef>
                <a:spcPts val="0"/>
              </a:spcBef>
              <a:spcAft>
                <a:spcPts val="0"/>
              </a:spcAft>
              <a:defRPr sz="1200">
                <a:latin typeface="+mn-lt"/>
                <a:ea typeface="+mn-ea"/>
              </a:defRPr>
            </a:lvl1pPr>
          </a:lstStyle>
          <a:p>
            <a:pPr>
              <a:defRPr/>
            </a:pPr>
            <a:fld id="{13BB8E62-0C6D-40D6-AD54-834E029780E1}" type="slidenum">
              <a:rPr lang="ja-JP" altLang="en-US"/>
              <a:pPr>
                <a:defRPr/>
              </a:pPr>
              <a:t>‹#›</a:t>
            </a:fld>
            <a:endParaRPr lang="ja-JP" altLang="en-US"/>
          </a:p>
        </p:txBody>
      </p:sp>
    </p:spTree>
    <p:extLst>
      <p:ext uri="{BB962C8B-B14F-4D97-AF65-F5344CB8AC3E}">
        <p14:creationId xmlns:p14="http://schemas.microsoft.com/office/powerpoint/2010/main" val="2204238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E03ACC66-82D8-4B61-A7B8-2EDDF8C4D659}" type="slidenum">
              <a:rPr lang="en-US" altLang="ja-JP" smtClean="0">
                <a:solidFill>
                  <a:prstClr val="black"/>
                </a:solidFill>
              </a:rPr>
              <a:pPr>
                <a:defRPr/>
              </a:pPr>
              <a:t>0</a:t>
            </a:fld>
            <a:endParaRPr lang="en-US" altLang="ja-JP">
              <a:solidFill>
                <a:prstClr val="black"/>
              </a:solidFill>
            </a:endParaRPr>
          </a:p>
        </p:txBody>
      </p:sp>
    </p:spTree>
    <p:extLst>
      <p:ext uri="{BB962C8B-B14F-4D97-AF65-F5344CB8AC3E}">
        <p14:creationId xmlns:p14="http://schemas.microsoft.com/office/powerpoint/2010/main" val="1854105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E03ACC66-82D8-4B61-A7B8-2EDDF8C4D659}" type="slidenum">
              <a:rPr lang="en-US" altLang="ja-JP" smtClean="0">
                <a:solidFill>
                  <a:prstClr val="black"/>
                </a:solidFill>
              </a:rPr>
              <a:pPr>
                <a:defRPr/>
              </a:pPr>
              <a:t>1</a:t>
            </a:fld>
            <a:endParaRPr lang="en-US" altLang="ja-JP">
              <a:solidFill>
                <a:prstClr val="black"/>
              </a:solidFill>
            </a:endParaRPr>
          </a:p>
        </p:txBody>
      </p:sp>
    </p:spTree>
    <p:extLst>
      <p:ext uri="{BB962C8B-B14F-4D97-AF65-F5344CB8AC3E}">
        <p14:creationId xmlns:p14="http://schemas.microsoft.com/office/powerpoint/2010/main" val="1854105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E03ACC66-82D8-4B61-A7B8-2EDDF8C4D659}" type="slidenum">
              <a:rPr lang="en-US" altLang="ja-JP" smtClean="0">
                <a:solidFill>
                  <a:prstClr val="black"/>
                </a:solidFill>
              </a:rPr>
              <a:pPr>
                <a:defRPr/>
              </a:pPr>
              <a:t>2</a:t>
            </a:fld>
            <a:endParaRPr lang="en-US" altLang="ja-JP">
              <a:solidFill>
                <a:prstClr val="black"/>
              </a:solidFill>
            </a:endParaRPr>
          </a:p>
        </p:txBody>
      </p:sp>
    </p:spTree>
    <p:extLst>
      <p:ext uri="{BB962C8B-B14F-4D97-AF65-F5344CB8AC3E}">
        <p14:creationId xmlns:p14="http://schemas.microsoft.com/office/powerpoint/2010/main" val="1854105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E03ACC66-82D8-4B61-A7B8-2EDDF8C4D659}" type="slidenum">
              <a:rPr lang="en-US" altLang="ja-JP" smtClean="0">
                <a:solidFill>
                  <a:prstClr val="black"/>
                </a:solidFill>
              </a:rPr>
              <a:pPr>
                <a:defRPr/>
              </a:pPr>
              <a:t>3</a:t>
            </a:fld>
            <a:endParaRPr lang="en-US" altLang="ja-JP">
              <a:solidFill>
                <a:prstClr val="black"/>
              </a:solidFill>
            </a:endParaRPr>
          </a:p>
        </p:txBody>
      </p:sp>
    </p:spTree>
    <p:extLst>
      <p:ext uri="{BB962C8B-B14F-4D97-AF65-F5344CB8AC3E}">
        <p14:creationId xmlns:p14="http://schemas.microsoft.com/office/powerpoint/2010/main" val="1854105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9613" y="744538"/>
            <a:ext cx="5387975" cy="372903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E03ACC66-82D8-4B61-A7B8-2EDDF8C4D659}" type="slidenum">
              <a:rPr lang="en-US" altLang="ja-JP" smtClean="0">
                <a:solidFill>
                  <a:prstClr val="black"/>
                </a:solidFill>
              </a:rPr>
              <a:pPr>
                <a:defRPr/>
              </a:pPr>
              <a:t>4</a:t>
            </a:fld>
            <a:endParaRPr lang="en-US" altLang="ja-JP">
              <a:solidFill>
                <a:prstClr val="black"/>
              </a:solidFill>
            </a:endParaRPr>
          </a:p>
        </p:txBody>
      </p:sp>
    </p:spTree>
    <p:extLst>
      <p:ext uri="{BB962C8B-B14F-4D97-AF65-F5344CB8AC3E}">
        <p14:creationId xmlns:p14="http://schemas.microsoft.com/office/powerpoint/2010/main" val="1854105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2"/>
            <a:ext cx="8420100" cy="1470025"/>
          </a:xfrm>
        </p:spPr>
        <p:txBody>
          <a:bodyPr/>
          <a:lstStyle>
            <a:lvl1pPr>
              <a:defRPr>
                <a:latin typeface="HG創英角ﾎﾟｯﾌﾟ体" pitchFamily="49" charset="-128"/>
                <a:ea typeface="HG創英角ﾎﾟｯﾌﾟ体" pitchFamily="49" charset="-128"/>
              </a:defRPr>
            </a:lvl1pPr>
          </a:lstStyle>
          <a:p>
            <a:r>
              <a:rPr lang="ja-JP" altLang="en-US" dirty="0" smtClean="0"/>
              <a:t>マスタ タイトルの書式設定</a:t>
            </a:r>
            <a:endParaRPr lang="ja-JP" altLang="en-US" dirty="0"/>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7E767073-1DA5-40A7-AF5B-22D9700682E2}" type="datetime1">
              <a:rPr lang="ja-JP" altLang="en-US" smtClean="0"/>
              <a:t>2014/12/15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a:xfrm>
            <a:off x="9291412" y="6446580"/>
            <a:ext cx="187551" cy="184666"/>
          </a:xfrm>
        </p:spPr>
        <p:txBody>
          <a:bodyPr/>
          <a:lstStyle>
            <a:lvl1pPr>
              <a:defRPr/>
            </a:lvl1pPr>
          </a:lstStyle>
          <a:p>
            <a:pPr>
              <a:defRPr/>
            </a:pPr>
            <a:fld id="{1579D977-492D-44B6-9AA7-1C01D175D9CD}"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5A1EACE-5373-4A86-89B4-27F7974A72C4}" type="datetime1">
              <a:rPr lang="ja-JP" altLang="en-US" smtClean="0"/>
              <a:t>2014/12/15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ADE0E45-2600-41BE-B25B-B24F528E4C58}"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26DAE75-ED07-48C4-97FB-43AE6E351F46}" type="datetime1">
              <a:rPr lang="ja-JP" altLang="en-US" smtClean="0"/>
              <a:t>2014/12/15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81E23CBF-189E-4B44-A7DC-3AEB043B6384}"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036DBC0-BBED-4076-8DEB-F3C2E9BCE475}" type="datetime1">
              <a:rPr lang="ja-JP" altLang="en-US" smtClean="0"/>
              <a:t>2014/12/15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a:xfrm>
            <a:off x="9694638" y="6583105"/>
            <a:ext cx="187551" cy="184666"/>
          </a:xfrm>
        </p:spPr>
        <p:txBody>
          <a:bodyPr/>
          <a:lstStyle>
            <a:lvl1pPr>
              <a:defRPr>
                <a:solidFill>
                  <a:schemeClr val="tx1"/>
                </a:solidFill>
              </a:defRPr>
            </a:lvl1pPr>
          </a:lstStyle>
          <a:p>
            <a:pPr>
              <a:defRPr/>
            </a:pPr>
            <a:fld id="{813E95A8-307C-40ED-8CD0-B1B644C25C17}"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5217" y="2755434"/>
            <a:ext cx="9715568" cy="1362075"/>
          </a:xfrm>
        </p:spPr>
        <p:txBody>
          <a:bodyPr/>
          <a:lstStyle>
            <a:lvl1pPr algn="ctr">
              <a:defRPr sz="4000" b="1" cap="all">
                <a:latin typeface="HG創英角ﾎﾟｯﾌﾟ体" pitchFamily="49" charset="-128"/>
                <a:ea typeface="HG創英角ﾎﾟｯﾌﾟ体" pitchFamily="49" charset="-128"/>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782506" y="4143409"/>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dirty="0"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2375C200-7A17-469D-A7CC-65C186128E44}" type="datetime1">
              <a:rPr lang="ja-JP" altLang="en-US" smtClean="0"/>
              <a:t>2014/12/15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a:xfrm>
            <a:off x="9694638" y="6583105"/>
            <a:ext cx="187551" cy="184666"/>
          </a:xfrm>
        </p:spPr>
        <p:txBody>
          <a:bodyPr/>
          <a:lstStyle>
            <a:lvl1pPr>
              <a:defRPr>
                <a:solidFill>
                  <a:schemeClr val="tx1"/>
                </a:solidFill>
              </a:defRPr>
            </a:lvl1pPr>
          </a:lstStyle>
          <a:p>
            <a:pPr>
              <a:defRPr/>
            </a:pPr>
            <a:fld id="{7D97D231-3CA2-4033-A3C9-AD968921761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460A171C-79C0-4144-9A4A-14B4F8E4859A}" type="datetime1">
              <a:rPr lang="ja-JP" altLang="en-US" smtClean="0"/>
              <a:t>2014/12/15</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A24E760-C0D6-4917-9BE8-C550923F06B2}"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6140317D-B0EF-4AA9-AA47-235462D71424}" type="datetime1">
              <a:rPr lang="ja-JP" altLang="en-US" smtClean="0"/>
              <a:t>2014/12/15</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3D17C77-A083-41C5-816F-7DE962729A56}"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5" y="71414"/>
            <a:ext cx="9906035" cy="571504"/>
          </a:xfrm>
        </p:spPr>
        <p:txBody>
          <a:bodyPr/>
          <a:lstStyle>
            <a:lvl1pPr algn="l">
              <a:defRPr sz="3200">
                <a:latin typeface="HG創英角ﾎﾟｯﾌﾟ体" pitchFamily="49" charset="-128"/>
                <a:ea typeface="HG創英角ﾎﾟｯﾌﾟ体" pitchFamily="49" charset="-128"/>
              </a:defRPr>
            </a:lvl1pPr>
          </a:lstStyle>
          <a:p>
            <a:r>
              <a:rPr lang="ja-JP" altLang="en-US" dirty="0" smtClean="0"/>
              <a:t>マスタ タイトルの書式設定</a:t>
            </a:r>
            <a:endParaRPr lang="ja-JP" altLang="en-US" dirty="0"/>
          </a:p>
        </p:txBody>
      </p:sp>
      <p:sp>
        <p:nvSpPr>
          <p:cNvPr id="3" name="日付プレースホルダ 2"/>
          <p:cNvSpPr>
            <a:spLocks noGrp="1"/>
          </p:cNvSpPr>
          <p:nvPr>
            <p:ph type="dt" sz="half" idx="10"/>
          </p:nvPr>
        </p:nvSpPr>
        <p:spPr/>
        <p:txBody>
          <a:bodyPr/>
          <a:lstStyle>
            <a:lvl1pPr>
              <a:defRPr/>
            </a:lvl1pPr>
          </a:lstStyle>
          <a:p>
            <a:pPr>
              <a:defRPr/>
            </a:pPr>
            <a:fld id="{C921574F-0C42-446B-ABED-BDBD1D37398D}" type="datetime1">
              <a:rPr lang="ja-JP" altLang="en-US" smtClean="0"/>
              <a:t>2014/12/15</a:t>
            </a:fld>
            <a:endParaRPr lang="ja-JP" altLang="en-US"/>
          </a:p>
        </p:txBody>
      </p:sp>
      <p:sp>
        <p:nvSpPr>
          <p:cNvPr id="4"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4"/>
          <p:cNvSpPr>
            <a:spLocks noGrp="1"/>
          </p:cNvSpPr>
          <p:nvPr>
            <p:ph type="sldNum" sz="quarter" idx="12"/>
          </p:nvPr>
        </p:nvSpPr>
        <p:spPr>
          <a:xfrm>
            <a:off x="9694638" y="6583105"/>
            <a:ext cx="187551" cy="184666"/>
          </a:xfrm>
        </p:spPr>
        <p:txBody>
          <a:bodyPr/>
          <a:lstStyle>
            <a:lvl1pPr>
              <a:defRPr>
                <a:solidFill>
                  <a:schemeClr val="tx1"/>
                </a:solidFill>
              </a:defRPr>
            </a:lvl1pPr>
          </a:lstStyle>
          <a:p>
            <a:pPr>
              <a:defRPr/>
            </a:pPr>
            <a:fld id="{8BB4D930-8EE7-4D14-8CC8-3E59CA20F14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C8E87F8-0723-4A82-A0BB-274B74D98B91}" type="datetime1">
              <a:rPr lang="ja-JP" altLang="en-US" smtClean="0"/>
              <a:t>2014/12/15</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solidFill>
                  <a:schemeClr val="tx1"/>
                </a:solidFill>
              </a:defRPr>
            </a:lvl1pPr>
          </a:lstStyle>
          <a:p>
            <a:pPr>
              <a:defRPr/>
            </a:pPr>
            <a:fld id="{4556E343-13A0-40D1-AAFF-D4A058E0AAE4}" type="slidenum">
              <a:rPr lang="ja-JP" altLang="en-US" smtClean="0"/>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2" y="27306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72FA140-98CB-47C3-B015-1A36D2FFD1B4}" type="datetime1">
              <a:rPr lang="ja-JP" altLang="en-US" smtClean="0"/>
              <a:t>2014/12/15</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DFC0468-B4D9-42B0-959A-4BCB95FF15AD}"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E1E3F23-0959-496B-9124-E08FEA41C2E8}" type="datetime1">
              <a:rPr lang="ja-JP" altLang="en-US" smtClean="0"/>
              <a:t>2014/12/15</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3213FF1-B85E-43BD-ACFF-F9E4656EBD9C}"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72"/>
            <a:ext cx="2311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6434EC3-5F9D-442C-B085-32C999B2EC31}" type="datetime1">
              <a:rPr lang="ja-JP" altLang="en-US" smtClean="0"/>
              <a:t>2014/12/15</a:t>
            </a:fld>
            <a:endParaRPr lang="ja-JP" altLang="en-US"/>
          </a:p>
        </p:txBody>
      </p:sp>
      <p:sp>
        <p:nvSpPr>
          <p:cNvPr id="5" name="フッター プレースホルダ 4"/>
          <p:cNvSpPr>
            <a:spLocks noGrp="1"/>
          </p:cNvSpPr>
          <p:nvPr>
            <p:ph type="ftr" sz="quarter" idx="3"/>
          </p:nvPr>
        </p:nvSpPr>
        <p:spPr>
          <a:xfrm>
            <a:off x="3384550" y="6356472"/>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9680359" y="6635750"/>
            <a:ext cx="187551" cy="184666"/>
          </a:xfrm>
          <a:prstGeom prst="rect">
            <a:avLst/>
          </a:prstGeom>
          <a:noFill/>
        </p:spPr>
        <p:txBody>
          <a:bodyPr vert="horz" wrap="none" lIns="0" tIns="0" rIns="0" bIns="0" rtlCol="0" anchor="ctr">
            <a:spAutoFit/>
          </a:bodyPr>
          <a:lstStyle>
            <a:lvl1pPr algn="r" fontAlgn="auto">
              <a:spcBef>
                <a:spcPts val="0"/>
              </a:spcBef>
              <a:spcAft>
                <a:spcPts val="0"/>
              </a:spcAft>
              <a:defRPr sz="1200">
                <a:solidFill>
                  <a:schemeClr val="tx1"/>
                </a:solidFill>
                <a:latin typeface="Arial" pitchFamily="34" charset="0"/>
                <a:ea typeface="+mn-ea"/>
                <a:cs typeface="Arial" pitchFamily="34" charset="0"/>
              </a:defRPr>
            </a:lvl1pPr>
          </a:lstStyle>
          <a:p>
            <a:pPr>
              <a:defRPr/>
            </a:pPr>
            <a:fld id="{2196772F-0438-455D-B08F-9C47EDE06A2C}" type="slidenum">
              <a:rPr lang="ja-JP" altLang="en-US" smtClean="0"/>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4778" r:id="rId1"/>
    <p:sldLayoutId id="2147484779" r:id="rId2"/>
    <p:sldLayoutId id="2147484780" r:id="rId3"/>
    <p:sldLayoutId id="2147484771" r:id="rId4"/>
    <p:sldLayoutId id="2147484772" r:id="rId5"/>
    <p:sldLayoutId id="2147484781" r:id="rId6"/>
    <p:sldLayoutId id="2147484773" r:id="rId7"/>
    <p:sldLayoutId id="2147484774" r:id="rId8"/>
    <p:sldLayoutId id="2147484775" r:id="rId9"/>
    <p:sldLayoutId id="2147484776" r:id="rId10"/>
    <p:sldLayoutId id="2147484777"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75498" y="2799024"/>
            <a:ext cx="5549917" cy="1261884"/>
          </a:xfrm>
          <a:prstGeom prst="rect">
            <a:avLst/>
          </a:prstGeom>
          <a:noFill/>
        </p:spPr>
        <p:txBody>
          <a:bodyPr wrap="none" rtlCol="0">
            <a:spAutoFit/>
          </a:bodyP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一般社団法人 オープン＆ビッグデータ活用・地方創生推進</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機構（</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VLED</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2400" dirty="0" smtClean="0">
                <a:latin typeface="Meiryo UI" panose="020B0604030504040204" pitchFamily="50" charset="-128"/>
                <a:ea typeface="Meiryo UI" panose="020B0604030504040204" pitchFamily="50" charset="-128"/>
                <a:cs typeface="Meiryo UI" panose="020B0604030504040204" pitchFamily="50" charset="-128"/>
              </a:rPr>
              <a:t>委員会の構成について</a:t>
            </a:r>
            <a:endPar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（第１回運営委員会（</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2014-10-14</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）資料３より）</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8208334" y="138222"/>
            <a:ext cx="1488559" cy="306555"/>
          </a:xfrm>
          <a:prstGeom prst="rect">
            <a:avLst/>
          </a:prstGeom>
          <a:solidFill>
            <a:schemeClr val="bg1"/>
          </a:solidFill>
          <a:ln w="9525">
            <a:solidFill>
              <a:schemeClr val="tx1"/>
            </a:solidFill>
          </a:ln>
        </p:spPr>
        <p:style>
          <a:lnRef idx="0">
            <a:schemeClr val="accent6"/>
          </a:lnRef>
          <a:fillRef idx="3">
            <a:schemeClr val="accent6"/>
          </a:fillRef>
          <a:effectRef idx="3">
            <a:schemeClr val="accent6"/>
          </a:effectRef>
          <a:fontRef idx="minor">
            <a:schemeClr val="lt1"/>
          </a:fontRef>
        </p:style>
        <p:txBody>
          <a:bodyPr lIns="216000" tIns="72000" rIns="216000" bIns="72000" rtlCol="0" anchor="ctr"/>
          <a:lstStyle/>
          <a:p>
            <a:pPr algn="ctr" fontAlgn="auto">
              <a:spcBef>
                <a:spcPts val="0"/>
              </a:spcBef>
              <a:spcAft>
                <a:spcPts val="0"/>
              </a:spcAft>
            </a:pPr>
            <a:r>
              <a:rPr kumimoji="1" lang="ja-JP" altLang="en-US" sz="1400"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a:t>
            </a:r>
            <a:endParaRPr kumimoji="1" lang="ja-JP" altLang="en-US" sz="1400" kern="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05874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2" name="直線コネクタ 81"/>
          <p:cNvCxnSpPr/>
          <p:nvPr/>
        </p:nvCxnSpPr>
        <p:spPr>
          <a:xfrm flipH="1">
            <a:off x="4910206" y="2875043"/>
            <a:ext cx="1176" cy="235360"/>
          </a:xfrm>
          <a:prstGeom prst="line">
            <a:avLst/>
          </a:prstGeom>
        </p:spPr>
        <p:style>
          <a:lnRef idx="1">
            <a:schemeClr val="accent1"/>
          </a:lnRef>
          <a:fillRef idx="0">
            <a:schemeClr val="accent1"/>
          </a:fillRef>
          <a:effectRef idx="0">
            <a:schemeClr val="accent1"/>
          </a:effectRef>
          <a:fontRef idx="minor">
            <a:schemeClr val="tx1"/>
          </a:fontRef>
        </p:style>
      </p:cxnSp>
      <p:sp>
        <p:nvSpPr>
          <p:cNvPr id="103" name="Rectangle 3"/>
          <p:cNvSpPr>
            <a:spLocks noChangeArrowheads="1"/>
          </p:cNvSpPr>
          <p:nvPr/>
        </p:nvSpPr>
        <p:spPr bwMode="auto">
          <a:xfrm>
            <a:off x="-6873" y="-7071"/>
            <a:ext cx="9912879" cy="459072"/>
          </a:xfrm>
          <a:prstGeom prst="rect">
            <a:avLst/>
          </a:prstGeom>
          <a:noFill/>
          <a:ln w="12700">
            <a:noFill/>
            <a:miter lim="800000"/>
            <a:headEnd/>
            <a:tailEnd/>
          </a:ln>
        </p:spPr>
        <p:txBody>
          <a:bodyPr wrap="square" lIns="90459" tIns="44436" rIns="90459" bIns="44436">
            <a:spAutoFit/>
          </a:bodyPr>
          <a:lstStyle/>
          <a:p>
            <a:pPr algn="ctr" defTabSz="761755" fontAlgn="auto">
              <a:spcBef>
                <a:spcPct val="50000"/>
              </a:spcBef>
              <a:spcAft>
                <a:spcPts val="0"/>
              </a:spcAft>
              <a:defRPr/>
            </a:pPr>
            <a:r>
              <a:rPr lang="ja-JP" altLang="en-US" sz="2400" b="1" smtClean="0">
                <a:solidFill>
                  <a:prstClr val="black"/>
                </a:solidFill>
                <a:latin typeface="ＭＳ Ｐゴシック"/>
                <a:ea typeface="ＭＳ Ｐゴシック"/>
              </a:rPr>
              <a:t>４つの委員会を設置／それぞれの参加者構成は下図の通り</a:t>
            </a:r>
            <a:endParaRPr lang="ja-JP" altLang="en-US" sz="2400" b="1" dirty="0">
              <a:solidFill>
                <a:prstClr val="black"/>
              </a:solidFill>
              <a:latin typeface="ＭＳ Ｐゴシック"/>
              <a:ea typeface="ＭＳ Ｐゴシック"/>
            </a:endParaRPr>
          </a:p>
        </p:txBody>
      </p:sp>
      <p:sp>
        <p:nvSpPr>
          <p:cNvPr id="91" name="正方形/長方形 90"/>
          <p:cNvSpPr/>
          <p:nvPr/>
        </p:nvSpPr>
        <p:spPr>
          <a:xfrm>
            <a:off x="0" y="476675"/>
            <a:ext cx="9906000" cy="67409"/>
          </a:xfrm>
          <a:prstGeom prst="rect">
            <a:avLst/>
          </a:prstGeom>
        </p:spPr>
        <p:style>
          <a:lnRef idx="0">
            <a:schemeClr val="accent6"/>
          </a:lnRef>
          <a:fillRef idx="3">
            <a:schemeClr val="accent6"/>
          </a:fillRef>
          <a:effectRef idx="3">
            <a:schemeClr val="accent6"/>
          </a:effectRef>
          <a:fontRef idx="minor">
            <a:schemeClr val="lt1"/>
          </a:fontRef>
        </p:style>
        <p:txBody>
          <a:bodyPr lIns="91410" tIns="45705" rIns="91410" bIns="45705" rtlCol="0" anchor="ctr"/>
          <a:lstStyle/>
          <a:p>
            <a:pPr algn="ctr" defTabSz="914107" fontAlgn="auto">
              <a:spcBef>
                <a:spcPts val="0"/>
              </a:spcBef>
              <a:spcAft>
                <a:spcPts val="0"/>
              </a:spcAft>
            </a:pPr>
            <a:endParaRPr lang="ja-JP" altLang="en-US">
              <a:solidFill>
                <a:prstClr val="white"/>
              </a:solidFill>
            </a:endParaRPr>
          </a:p>
        </p:txBody>
      </p:sp>
      <p:sp>
        <p:nvSpPr>
          <p:cNvPr id="4" name="スライド番号プレースホルダー 3"/>
          <p:cNvSpPr>
            <a:spLocks noGrp="1"/>
          </p:cNvSpPr>
          <p:nvPr>
            <p:ph type="sldNum" sz="quarter" idx="12"/>
          </p:nvPr>
        </p:nvSpPr>
        <p:spPr/>
        <p:txBody>
          <a:bodyPr/>
          <a:lstStyle/>
          <a:p>
            <a:pPr>
              <a:defRPr/>
            </a:pPr>
            <a:fld id="{4556E343-13A0-40D1-AAFF-D4A058E0AAE4}" type="slidenum">
              <a:rPr lang="ja-JP" altLang="en-US" smtClean="0"/>
              <a:pPr>
                <a:defRPr/>
              </a:pPr>
              <a:t>1</a:t>
            </a:fld>
            <a:endParaRPr lang="ja-JP" altLang="en-US" dirty="0"/>
          </a:p>
        </p:txBody>
      </p:sp>
      <p:cxnSp>
        <p:nvCxnSpPr>
          <p:cNvPr id="30" name="直線コネクタ 29"/>
          <p:cNvCxnSpPr/>
          <p:nvPr/>
        </p:nvCxnSpPr>
        <p:spPr>
          <a:xfrm>
            <a:off x="3810390" y="4124643"/>
            <a:ext cx="0" cy="23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1525102" y="4124643"/>
            <a:ext cx="6770209"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a:endCxn id="101" idx="0"/>
          </p:cNvCxnSpPr>
          <p:nvPr/>
        </p:nvCxnSpPr>
        <p:spPr>
          <a:xfrm>
            <a:off x="8290580" y="4124644"/>
            <a:ext cx="15313" cy="1928293"/>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flipV="1">
            <a:off x="1525102" y="4124643"/>
            <a:ext cx="0" cy="263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044148" y="4124642"/>
            <a:ext cx="0" cy="23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4901092" y="3888619"/>
            <a:ext cx="0" cy="236023"/>
          </a:xfrm>
          <a:prstGeom prst="line">
            <a:avLst/>
          </a:prstGeom>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4021416" y="1862385"/>
            <a:ext cx="1728192" cy="1104454"/>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4165432" y="2105617"/>
            <a:ext cx="1440160" cy="2880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100" smtClean="0"/>
              <a:t>理事長</a:t>
            </a:r>
            <a:endParaRPr kumimoji="1" lang="ja-JP" altLang="en-US" sz="1100"/>
          </a:p>
        </p:txBody>
      </p:sp>
      <p:sp>
        <p:nvSpPr>
          <p:cNvPr id="46" name="正方形/長方形 45"/>
          <p:cNvSpPr/>
          <p:nvPr/>
        </p:nvSpPr>
        <p:spPr>
          <a:xfrm>
            <a:off x="4171081" y="2485269"/>
            <a:ext cx="1434511" cy="2880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100" smtClean="0"/>
              <a:t>理事</a:t>
            </a:r>
            <a:endParaRPr kumimoji="1" lang="ja-JP" altLang="en-US" sz="1100"/>
          </a:p>
        </p:txBody>
      </p:sp>
      <p:sp>
        <p:nvSpPr>
          <p:cNvPr id="47" name="正方形/長方形 46"/>
          <p:cNvSpPr/>
          <p:nvPr/>
        </p:nvSpPr>
        <p:spPr>
          <a:xfrm>
            <a:off x="6829727" y="1776419"/>
            <a:ext cx="1944217"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smtClean="0"/>
              <a:t>最高顧問・顧問</a:t>
            </a:r>
            <a:endParaRPr kumimoji="1" lang="ja-JP" altLang="en-US" sz="1400"/>
          </a:p>
        </p:txBody>
      </p:sp>
      <p:sp>
        <p:nvSpPr>
          <p:cNvPr id="48" name="正方形/長方形 47"/>
          <p:cNvSpPr/>
          <p:nvPr/>
        </p:nvSpPr>
        <p:spPr>
          <a:xfrm>
            <a:off x="6829728" y="3058954"/>
            <a:ext cx="1296144" cy="2880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400" smtClean="0"/>
              <a:t>事務局</a:t>
            </a:r>
            <a:endParaRPr kumimoji="1" lang="ja-JP" altLang="en-US" sz="1400"/>
          </a:p>
        </p:txBody>
      </p:sp>
      <p:sp>
        <p:nvSpPr>
          <p:cNvPr id="49" name="正方形/長方形 48"/>
          <p:cNvSpPr/>
          <p:nvPr/>
        </p:nvSpPr>
        <p:spPr>
          <a:xfrm>
            <a:off x="6829728" y="2327745"/>
            <a:ext cx="1944216"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smtClean="0"/>
              <a:t>オブザーバー（各府省）</a:t>
            </a:r>
            <a:endParaRPr kumimoji="1" lang="ja-JP" altLang="en-US" sz="1400"/>
          </a:p>
        </p:txBody>
      </p:sp>
      <p:sp>
        <p:nvSpPr>
          <p:cNvPr id="50" name="正方形/長方形 49"/>
          <p:cNvSpPr/>
          <p:nvPr/>
        </p:nvSpPr>
        <p:spPr>
          <a:xfrm>
            <a:off x="3174076" y="6044553"/>
            <a:ext cx="1296144"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100" smtClean="0"/>
              <a:t>自治体分科会</a:t>
            </a:r>
            <a:endParaRPr kumimoji="1" lang="ja-JP" altLang="en-US" sz="1100"/>
          </a:p>
        </p:txBody>
      </p:sp>
      <p:sp>
        <p:nvSpPr>
          <p:cNvPr id="51" name="正方形/長方形 50"/>
          <p:cNvSpPr/>
          <p:nvPr/>
        </p:nvSpPr>
        <p:spPr>
          <a:xfrm>
            <a:off x="4231791" y="1726118"/>
            <a:ext cx="1296144"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smtClean="0"/>
              <a:t>理事会</a:t>
            </a:r>
            <a:endParaRPr kumimoji="1" lang="ja-JP" altLang="en-US" sz="1400"/>
          </a:p>
        </p:txBody>
      </p:sp>
      <p:sp>
        <p:nvSpPr>
          <p:cNvPr id="53" name="正方形/長方形 52"/>
          <p:cNvSpPr/>
          <p:nvPr/>
        </p:nvSpPr>
        <p:spPr>
          <a:xfrm>
            <a:off x="4231791" y="1147729"/>
            <a:ext cx="1296144" cy="2880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400" smtClean="0"/>
              <a:t>社員総会</a:t>
            </a:r>
            <a:endParaRPr kumimoji="1" lang="ja-JP" altLang="en-US" sz="1400"/>
          </a:p>
        </p:txBody>
      </p:sp>
      <p:cxnSp>
        <p:nvCxnSpPr>
          <p:cNvPr id="54" name="直線矢印コネクタ 53"/>
          <p:cNvCxnSpPr/>
          <p:nvPr/>
        </p:nvCxnSpPr>
        <p:spPr>
          <a:xfrm flipH="1">
            <a:off x="5749608" y="1918913"/>
            <a:ext cx="1080120" cy="0"/>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6069095" y="1672692"/>
            <a:ext cx="441146" cy="246221"/>
          </a:xfrm>
          <a:prstGeom prst="rect">
            <a:avLst/>
          </a:prstGeom>
          <a:noFill/>
        </p:spPr>
        <p:txBody>
          <a:bodyPr wrap="none" rtlCol="0">
            <a:spAutoFit/>
          </a:bodyPr>
          <a:lstStyle/>
          <a:p>
            <a:r>
              <a:rPr kumimoji="1" lang="ja-JP" altLang="en-US" sz="1000" smtClean="0"/>
              <a:t>助言</a:t>
            </a:r>
            <a:endParaRPr kumimoji="1" lang="ja-JP" altLang="en-US" sz="1000"/>
          </a:p>
        </p:txBody>
      </p:sp>
      <p:cxnSp>
        <p:nvCxnSpPr>
          <p:cNvPr id="56" name="直線コネクタ 55"/>
          <p:cNvCxnSpPr>
            <a:stCxn id="70" idx="2"/>
            <a:endCxn id="50" idx="0"/>
          </p:cNvCxnSpPr>
          <p:nvPr/>
        </p:nvCxnSpPr>
        <p:spPr>
          <a:xfrm>
            <a:off x="3810390" y="4566808"/>
            <a:ext cx="11758" cy="1477745"/>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flipH="1">
            <a:off x="5749608" y="2480221"/>
            <a:ext cx="1080120" cy="0"/>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6069095" y="2234000"/>
            <a:ext cx="441146" cy="246221"/>
          </a:xfrm>
          <a:prstGeom prst="rect">
            <a:avLst/>
          </a:prstGeom>
          <a:noFill/>
        </p:spPr>
        <p:txBody>
          <a:bodyPr wrap="none" rtlCol="0">
            <a:spAutoFit/>
          </a:bodyPr>
          <a:lstStyle/>
          <a:p>
            <a:r>
              <a:rPr kumimoji="1" lang="ja-JP" altLang="en-US" sz="1000" smtClean="0"/>
              <a:t>出席</a:t>
            </a:r>
            <a:endParaRPr kumimoji="1" lang="ja-JP" altLang="en-US" sz="1000"/>
          </a:p>
        </p:txBody>
      </p:sp>
      <p:cxnSp>
        <p:nvCxnSpPr>
          <p:cNvPr id="59" name="直線矢印コネクタ 58"/>
          <p:cNvCxnSpPr/>
          <p:nvPr/>
        </p:nvCxnSpPr>
        <p:spPr>
          <a:xfrm flipH="1" flipV="1">
            <a:off x="5774302" y="2731905"/>
            <a:ext cx="1036354" cy="469868"/>
          </a:xfrm>
          <a:prstGeom prst="straightConnector1">
            <a:avLst/>
          </a:prstGeom>
          <a:ln>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6181656" y="2751932"/>
            <a:ext cx="441146" cy="246221"/>
          </a:xfrm>
          <a:prstGeom prst="rect">
            <a:avLst/>
          </a:prstGeom>
          <a:noFill/>
        </p:spPr>
        <p:txBody>
          <a:bodyPr wrap="none" rtlCol="0">
            <a:spAutoFit/>
          </a:bodyPr>
          <a:lstStyle/>
          <a:p>
            <a:r>
              <a:rPr kumimoji="1" lang="ja-JP" altLang="en-US" sz="1000" smtClean="0"/>
              <a:t>事務</a:t>
            </a:r>
            <a:endParaRPr kumimoji="1" lang="ja-JP" altLang="en-US" sz="1000"/>
          </a:p>
        </p:txBody>
      </p:sp>
      <p:sp>
        <p:nvSpPr>
          <p:cNvPr id="61" name="テキスト ボックス 60"/>
          <p:cNvSpPr txBox="1"/>
          <p:nvPr/>
        </p:nvSpPr>
        <p:spPr>
          <a:xfrm>
            <a:off x="7477800" y="2622836"/>
            <a:ext cx="1800200" cy="400110"/>
          </a:xfrm>
          <a:prstGeom prst="rect">
            <a:avLst/>
          </a:prstGeom>
          <a:noFill/>
        </p:spPr>
        <p:txBody>
          <a:bodyPr wrap="square" rtlCol="0">
            <a:spAutoFit/>
          </a:bodyPr>
          <a:lstStyle/>
          <a:p>
            <a:r>
              <a:rPr kumimoji="1" lang="ja-JP" altLang="en-US" sz="1000" smtClean="0"/>
              <a:t>オブザーバは理事会の他、</a:t>
            </a:r>
            <a:endParaRPr kumimoji="1" lang="en-US" altLang="ja-JP" sz="1000" smtClean="0"/>
          </a:p>
          <a:p>
            <a:r>
              <a:rPr kumimoji="1" lang="ja-JP" altLang="en-US" sz="1000" smtClean="0"/>
              <a:t>社員総会、各委員会にも出席</a:t>
            </a:r>
            <a:endParaRPr kumimoji="1" lang="ja-JP" altLang="en-US" sz="1000"/>
          </a:p>
        </p:txBody>
      </p:sp>
      <p:sp>
        <p:nvSpPr>
          <p:cNvPr id="62" name="正方形/長方形 61"/>
          <p:cNvSpPr/>
          <p:nvPr/>
        </p:nvSpPr>
        <p:spPr>
          <a:xfrm>
            <a:off x="7225773" y="4435447"/>
            <a:ext cx="2160240" cy="1270644"/>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p:cNvSpPr/>
          <p:nvPr/>
        </p:nvSpPr>
        <p:spPr>
          <a:xfrm>
            <a:off x="7297781" y="4286478"/>
            <a:ext cx="1995060"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sz="900" smtClean="0"/>
              <a:t>2020</a:t>
            </a:r>
            <a:r>
              <a:rPr lang="ja-JP" altLang="en-US" sz="900" smtClean="0"/>
              <a:t>オープンデータシティ推進委員</a:t>
            </a:r>
            <a:r>
              <a:rPr kumimoji="1" lang="ja-JP" altLang="en-US" sz="900" smtClean="0"/>
              <a:t>会</a:t>
            </a:r>
            <a:endParaRPr kumimoji="1" lang="ja-JP" altLang="en-US" sz="900"/>
          </a:p>
        </p:txBody>
      </p:sp>
      <p:sp>
        <p:nvSpPr>
          <p:cNvPr id="64" name="正方形/長方形 63"/>
          <p:cNvSpPr/>
          <p:nvPr/>
        </p:nvSpPr>
        <p:spPr>
          <a:xfrm>
            <a:off x="7642508" y="5009050"/>
            <a:ext cx="1296144" cy="24431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000" smtClean="0"/>
              <a:t>社員</a:t>
            </a:r>
            <a:endParaRPr kumimoji="1" lang="ja-JP" altLang="en-US" sz="1000"/>
          </a:p>
        </p:txBody>
      </p:sp>
      <p:sp>
        <p:nvSpPr>
          <p:cNvPr id="65" name="正方形/長方形 64"/>
          <p:cNvSpPr/>
          <p:nvPr/>
        </p:nvSpPr>
        <p:spPr>
          <a:xfrm>
            <a:off x="7647239" y="4672097"/>
            <a:ext cx="1296144" cy="24431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000" smtClean="0"/>
              <a:t>委員（有識者）</a:t>
            </a:r>
            <a:endParaRPr kumimoji="1" lang="ja-JP" altLang="en-US" sz="1000"/>
          </a:p>
        </p:txBody>
      </p:sp>
      <p:sp>
        <p:nvSpPr>
          <p:cNvPr id="66" name="正方形/長方形 65"/>
          <p:cNvSpPr/>
          <p:nvPr/>
        </p:nvSpPr>
        <p:spPr>
          <a:xfrm>
            <a:off x="2743205" y="4435446"/>
            <a:ext cx="2157887" cy="1270645"/>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421016" y="4450215"/>
            <a:ext cx="2230702" cy="1255876"/>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851518" y="4706460"/>
            <a:ext cx="1296144" cy="24431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000" smtClean="0"/>
              <a:t>委員（有識者）</a:t>
            </a:r>
            <a:endParaRPr kumimoji="1" lang="ja-JP" altLang="en-US" sz="1000"/>
          </a:p>
        </p:txBody>
      </p:sp>
      <p:sp>
        <p:nvSpPr>
          <p:cNvPr id="69" name="正方形/長方形 68"/>
          <p:cNvSpPr/>
          <p:nvPr/>
        </p:nvSpPr>
        <p:spPr>
          <a:xfrm>
            <a:off x="527572" y="4306199"/>
            <a:ext cx="1995060"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200" smtClean="0"/>
              <a:t>技術</a:t>
            </a:r>
            <a:r>
              <a:rPr lang="ja-JP" altLang="en-US" sz="1200"/>
              <a:t>委員</a:t>
            </a:r>
            <a:r>
              <a:rPr kumimoji="1" lang="ja-JP" altLang="en-US" sz="1200" smtClean="0"/>
              <a:t>会</a:t>
            </a:r>
            <a:endParaRPr kumimoji="1" lang="ja-JP" altLang="en-US" sz="1200"/>
          </a:p>
        </p:txBody>
      </p:sp>
      <p:sp>
        <p:nvSpPr>
          <p:cNvPr id="70" name="正方形/長方形 69"/>
          <p:cNvSpPr/>
          <p:nvPr/>
        </p:nvSpPr>
        <p:spPr>
          <a:xfrm>
            <a:off x="2812860" y="4278776"/>
            <a:ext cx="1995060"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200" smtClean="0"/>
              <a:t>データガバナンス委員</a:t>
            </a:r>
            <a:r>
              <a:rPr kumimoji="1" lang="ja-JP" altLang="en-US" sz="1200" smtClean="0"/>
              <a:t>会</a:t>
            </a:r>
            <a:endParaRPr kumimoji="1" lang="ja-JP" altLang="en-US" sz="1200"/>
          </a:p>
        </p:txBody>
      </p:sp>
      <p:sp>
        <p:nvSpPr>
          <p:cNvPr id="71" name="正方形/長方形 70"/>
          <p:cNvSpPr/>
          <p:nvPr/>
        </p:nvSpPr>
        <p:spPr>
          <a:xfrm>
            <a:off x="851518" y="5043388"/>
            <a:ext cx="1296144" cy="24431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000" smtClean="0"/>
              <a:t>社員</a:t>
            </a:r>
            <a:endParaRPr kumimoji="1" lang="ja-JP" altLang="en-US" sz="1000"/>
          </a:p>
        </p:txBody>
      </p:sp>
      <p:sp>
        <p:nvSpPr>
          <p:cNvPr id="72" name="正方形/長方形 71"/>
          <p:cNvSpPr/>
          <p:nvPr/>
        </p:nvSpPr>
        <p:spPr>
          <a:xfrm>
            <a:off x="3174076" y="4706460"/>
            <a:ext cx="1296144" cy="24431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000" smtClean="0"/>
              <a:t>委員（有識者）</a:t>
            </a:r>
            <a:endParaRPr kumimoji="1" lang="ja-JP" altLang="en-US" sz="1000"/>
          </a:p>
        </p:txBody>
      </p:sp>
      <p:sp>
        <p:nvSpPr>
          <p:cNvPr id="73" name="正方形/長方形 72"/>
          <p:cNvSpPr/>
          <p:nvPr/>
        </p:nvSpPr>
        <p:spPr>
          <a:xfrm>
            <a:off x="3172900" y="5043388"/>
            <a:ext cx="1296144" cy="24431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000" smtClean="0"/>
              <a:t>社員</a:t>
            </a:r>
            <a:endParaRPr kumimoji="1" lang="ja-JP" altLang="en-US" sz="1000"/>
          </a:p>
        </p:txBody>
      </p:sp>
      <p:sp>
        <p:nvSpPr>
          <p:cNvPr id="74" name="正方形/長方形 73"/>
          <p:cNvSpPr/>
          <p:nvPr/>
        </p:nvSpPr>
        <p:spPr>
          <a:xfrm>
            <a:off x="4990151" y="4435446"/>
            <a:ext cx="2157887" cy="1608827"/>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p:cNvSpPr/>
          <p:nvPr/>
        </p:nvSpPr>
        <p:spPr>
          <a:xfrm>
            <a:off x="5059806" y="4278776"/>
            <a:ext cx="1995060"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200" smtClean="0"/>
              <a:t>利活用・普及委員</a:t>
            </a:r>
            <a:r>
              <a:rPr kumimoji="1" lang="ja-JP" altLang="en-US" sz="1200" smtClean="0"/>
              <a:t>会</a:t>
            </a:r>
            <a:endParaRPr kumimoji="1" lang="ja-JP" altLang="en-US" sz="1200"/>
          </a:p>
        </p:txBody>
      </p:sp>
      <p:sp>
        <p:nvSpPr>
          <p:cNvPr id="76" name="正方形/長方形 75"/>
          <p:cNvSpPr/>
          <p:nvPr/>
        </p:nvSpPr>
        <p:spPr>
          <a:xfrm>
            <a:off x="5396076" y="4698588"/>
            <a:ext cx="1296144" cy="24431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000" smtClean="0"/>
              <a:t>委員（有識者）</a:t>
            </a:r>
            <a:endParaRPr kumimoji="1" lang="ja-JP" altLang="en-US" sz="1000"/>
          </a:p>
        </p:txBody>
      </p:sp>
      <p:sp>
        <p:nvSpPr>
          <p:cNvPr id="77" name="正方形/長方形 76"/>
          <p:cNvSpPr/>
          <p:nvPr/>
        </p:nvSpPr>
        <p:spPr>
          <a:xfrm>
            <a:off x="5396076" y="5025323"/>
            <a:ext cx="1296144" cy="24431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000" smtClean="0"/>
              <a:t>社員</a:t>
            </a:r>
            <a:endParaRPr kumimoji="1" lang="ja-JP" altLang="en-US" sz="1000"/>
          </a:p>
        </p:txBody>
      </p:sp>
      <p:cxnSp>
        <p:nvCxnSpPr>
          <p:cNvPr id="78" name="直線コネクタ 77"/>
          <p:cNvCxnSpPr>
            <a:stCxn id="53" idx="2"/>
          </p:cNvCxnSpPr>
          <p:nvPr/>
        </p:nvCxnSpPr>
        <p:spPr>
          <a:xfrm>
            <a:off x="4879863" y="1435761"/>
            <a:ext cx="0" cy="289479"/>
          </a:xfrm>
          <a:prstGeom prst="line">
            <a:avLst/>
          </a:prstGeom>
        </p:spPr>
        <p:style>
          <a:lnRef idx="1">
            <a:schemeClr val="accent1"/>
          </a:lnRef>
          <a:fillRef idx="0">
            <a:schemeClr val="accent1"/>
          </a:fillRef>
          <a:effectRef idx="0">
            <a:schemeClr val="accent1"/>
          </a:effectRef>
          <a:fontRef idx="minor">
            <a:schemeClr val="tx1"/>
          </a:fontRef>
        </p:style>
      </p:cxnSp>
      <p:sp>
        <p:nvSpPr>
          <p:cNvPr id="79" name="正方形/長方形 78"/>
          <p:cNvSpPr/>
          <p:nvPr/>
        </p:nvSpPr>
        <p:spPr>
          <a:xfrm>
            <a:off x="4046110" y="3246670"/>
            <a:ext cx="1728192" cy="709371"/>
          </a:xfrm>
          <a:prstGeom prst="rect">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4159145" y="3511509"/>
            <a:ext cx="1434511" cy="2880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100" smtClean="0"/>
              <a:t>社員</a:t>
            </a:r>
            <a:endParaRPr kumimoji="1" lang="ja-JP" altLang="en-US" sz="1100"/>
          </a:p>
        </p:txBody>
      </p:sp>
      <p:sp>
        <p:nvSpPr>
          <p:cNvPr id="81" name="正方形/長方形 80"/>
          <p:cNvSpPr/>
          <p:nvPr/>
        </p:nvSpPr>
        <p:spPr>
          <a:xfrm>
            <a:off x="4256485" y="3110403"/>
            <a:ext cx="1296144"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smtClean="0"/>
              <a:t>運営委員会</a:t>
            </a:r>
            <a:endParaRPr kumimoji="1" lang="ja-JP" altLang="en-US" sz="1400"/>
          </a:p>
        </p:txBody>
      </p:sp>
      <p:sp>
        <p:nvSpPr>
          <p:cNvPr id="86" name="正方形/長方形 85"/>
          <p:cNvSpPr/>
          <p:nvPr/>
        </p:nvSpPr>
        <p:spPr>
          <a:xfrm>
            <a:off x="5396076" y="5706090"/>
            <a:ext cx="1296144" cy="244317"/>
          </a:xfrm>
          <a:prstGeom prst="rect">
            <a:avLst/>
          </a:prstGeom>
          <a:ln>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00" smtClean="0"/>
              <a:t>賛助会員</a:t>
            </a:r>
            <a:endParaRPr kumimoji="1" lang="ja-JP" altLang="en-US" sz="1000"/>
          </a:p>
        </p:txBody>
      </p:sp>
      <p:sp>
        <p:nvSpPr>
          <p:cNvPr id="87" name="正方形/長方形 86"/>
          <p:cNvSpPr/>
          <p:nvPr/>
        </p:nvSpPr>
        <p:spPr>
          <a:xfrm>
            <a:off x="851518" y="5367908"/>
            <a:ext cx="1296144" cy="244317"/>
          </a:xfrm>
          <a:prstGeom prst="rect">
            <a:avLst/>
          </a:prstGeom>
          <a:ln>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00" smtClean="0"/>
              <a:t>自治体会員</a:t>
            </a:r>
            <a:endParaRPr kumimoji="1" lang="ja-JP" altLang="en-US" sz="1000"/>
          </a:p>
        </p:txBody>
      </p:sp>
      <p:sp>
        <p:nvSpPr>
          <p:cNvPr id="88" name="正方形/長方形 87"/>
          <p:cNvSpPr/>
          <p:nvPr/>
        </p:nvSpPr>
        <p:spPr>
          <a:xfrm>
            <a:off x="3174076" y="5367908"/>
            <a:ext cx="1296144" cy="244317"/>
          </a:xfrm>
          <a:prstGeom prst="rect">
            <a:avLst/>
          </a:prstGeom>
          <a:ln>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00" smtClean="0"/>
              <a:t>自治体会員</a:t>
            </a:r>
            <a:endParaRPr kumimoji="1" lang="ja-JP" altLang="en-US" sz="1000"/>
          </a:p>
        </p:txBody>
      </p:sp>
      <p:sp>
        <p:nvSpPr>
          <p:cNvPr id="90" name="正方形/長方形 89"/>
          <p:cNvSpPr/>
          <p:nvPr/>
        </p:nvSpPr>
        <p:spPr>
          <a:xfrm>
            <a:off x="7642508" y="5367907"/>
            <a:ext cx="1296144" cy="244317"/>
          </a:xfrm>
          <a:prstGeom prst="rect">
            <a:avLst/>
          </a:prstGeom>
          <a:ln>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00" smtClean="0"/>
              <a:t>自治体会員</a:t>
            </a:r>
            <a:endParaRPr kumimoji="1" lang="ja-JP" altLang="en-US" sz="1000"/>
          </a:p>
        </p:txBody>
      </p:sp>
      <p:sp>
        <p:nvSpPr>
          <p:cNvPr id="92" name="正方形/長方形 91"/>
          <p:cNvSpPr/>
          <p:nvPr/>
        </p:nvSpPr>
        <p:spPr>
          <a:xfrm>
            <a:off x="5396076" y="5377877"/>
            <a:ext cx="1296144" cy="244317"/>
          </a:xfrm>
          <a:prstGeom prst="rect">
            <a:avLst/>
          </a:prstGeom>
          <a:ln>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00" smtClean="0"/>
              <a:t>自治体会員</a:t>
            </a:r>
            <a:endParaRPr kumimoji="1" lang="ja-JP" altLang="en-US" sz="1000"/>
          </a:p>
        </p:txBody>
      </p:sp>
      <p:sp>
        <p:nvSpPr>
          <p:cNvPr id="93" name="テキスト ボックス 92"/>
          <p:cNvSpPr txBox="1"/>
          <p:nvPr/>
        </p:nvSpPr>
        <p:spPr>
          <a:xfrm>
            <a:off x="835868" y="5737930"/>
            <a:ext cx="1744643" cy="400110"/>
          </a:xfrm>
          <a:prstGeom prst="rect">
            <a:avLst/>
          </a:prstGeom>
          <a:noFill/>
        </p:spPr>
        <p:txBody>
          <a:bodyPr wrap="square" rtlCol="0">
            <a:spAutoFit/>
          </a:bodyPr>
          <a:lstStyle/>
          <a:p>
            <a:r>
              <a:rPr kumimoji="1" lang="en-US" altLang="ja-JP" sz="1000" smtClean="0"/>
              <a:t>※</a:t>
            </a:r>
            <a:r>
              <a:rPr kumimoji="1" lang="ja-JP" altLang="en-US" sz="1000" smtClean="0"/>
              <a:t>自治体会員は各委員会にオブザーバとして参加</a:t>
            </a:r>
            <a:endParaRPr kumimoji="1" lang="ja-JP" altLang="en-US" sz="1000"/>
          </a:p>
        </p:txBody>
      </p:sp>
      <p:sp>
        <p:nvSpPr>
          <p:cNvPr id="101" name="正方形/長方形 100"/>
          <p:cNvSpPr/>
          <p:nvPr/>
        </p:nvSpPr>
        <p:spPr>
          <a:xfrm>
            <a:off x="7225773" y="6052937"/>
            <a:ext cx="2160240" cy="2880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00"/>
              <a:t>データサイエンティスト資格</a:t>
            </a:r>
          </a:p>
          <a:p>
            <a:pPr algn="ctr"/>
            <a:r>
              <a:rPr lang="ja-JP" altLang="en-US" sz="1000"/>
              <a:t>検討分科会</a:t>
            </a:r>
          </a:p>
        </p:txBody>
      </p:sp>
      <p:sp>
        <p:nvSpPr>
          <p:cNvPr id="102" name="テキスト ボックス 101"/>
          <p:cNvSpPr txBox="1"/>
          <p:nvPr/>
        </p:nvSpPr>
        <p:spPr>
          <a:xfrm>
            <a:off x="5214510" y="6062099"/>
            <a:ext cx="1744643" cy="400110"/>
          </a:xfrm>
          <a:prstGeom prst="rect">
            <a:avLst/>
          </a:prstGeom>
          <a:noFill/>
        </p:spPr>
        <p:txBody>
          <a:bodyPr wrap="square" rtlCol="0">
            <a:spAutoFit/>
          </a:bodyPr>
          <a:lstStyle/>
          <a:p>
            <a:r>
              <a:rPr kumimoji="1" lang="en-US" altLang="ja-JP" sz="1000" smtClean="0"/>
              <a:t>※</a:t>
            </a:r>
            <a:r>
              <a:rPr kumimoji="1" lang="ja-JP" altLang="en-US" sz="1000" smtClean="0"/>
              <a:t>賛助会員は利活用・普及委員会のみに参加</a:t>
            </a:r>
            <a:endParaRPr kumimoji="1" lang="ja-JP" altLang="en-US" sz="1000"/>
          </a:p>
        </p:txBody>
      </p:sp>
      <p:sp>
        <p:nvSpPr>
          <p:cNvPr id="89" name="テキスト ボックス 88"/>
          <p:cNvSpPr txBox="1"/>
          <p:nvPr/>
        </p:nvSpPr>
        <p:spPr>
          <a:xfrm>
            <a:off x="2350182" y="6357616"/>
            <a:ext cx="2943931" cy="246221"/>
          </a:xfrm>
          <a:prstGeom prst="rect">
            <a:avLst/>
          </a:prstGeom>
          <a:noFill/>
        </p:spPr>
        <p:txBody>
          <a:bodyPr wrap="square" rtlCol="0">
            <a:spAutoFit/>
          </a:bodyPr>
          <a:lstStyle/>
          <a:p>
            <a:r>
              <a:rPr kumimoji="1" lang="en-US" altLang="ja-JP" sz="1000" smtClean="0"/>
              <a:t>※</a:t>
            </a:r>
            <a:r>
              <a:rPr kumimoji="1" lang="ja-JP" altLang="en-US" sz="1000" smtClean="0"/>
              <a:t>分科会は予定／委員会において設置を決定する</a:t>
            </a:r>
            <a:endParaRPr kumimoji="1" lang="ja-JP" altLang="en-US" sz="1000"/>
          </a:p>
        </p:txBody>
      </p:sp>
      <p:sp>
        <p:nvSpPr>
          <p:cNvPr id="97" name="テキスト ボックス 96"/>
          <p:cNvSpPr txBox="1"/>
          <p:nvPr/>
        </p:nvSpPr>
        <p:spPr>
          <a:xfrm>
            <a:off x="6833927" y="6357616"/>
            <a:ext cx="2943931" cy="246221"/>
          </a:xfrm>
          <a:prstGeom prst="rect">
            <a:avLst/>
          </a:prstGeom>
          <a:noFill/>
        </p:spPr>
        <p:txBody>
          <a:bodyPr wrap="square" rtlCol="0">
            <a:spAutoFit/>
          </a:bodyPr>
          <a:lstStyle/>
          <a:p>
            <a:r>
              <a:rPr kumimoji="1" lang="en-US" altLang="ja-JP" sz="1000" smtClean="0"/>
              <a:t>※</a:t>
            </a:r>
            <a:r>
              <a:rPr kumimoji="1" lang="ja-JP" altLang="en-US" sz="1000" smtClean="0"/>
              <a:t>分科会は予定／委員会において設置を決定する</a:t>
            </a:r>
            <a:endParaRPr kumimoji="1" lang="ja-JP" altLang="en-US" sz="1000"/>
          </a:p>
        </p:txBody>
      </p:sp>
    </p:spTree>
    <p:extLst>
      <p:ext uri="{BB962C8B-B14F-4D97-AF65-F5344CB8AC3E}">
        <p14:creationId xmlns:p14="http://schemas.microsoft.com/office/powerpoint/2010/main" val="906639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3"/>
          <p:cNvSpPr>
            <a:spLocks noChangeArrowheads="1"/>
          </p:cNvSpPr>
          <p:nvPr/>
        </p:nvSpPr>
        <p:spPr bwMode="auto">
          <a:xfrm>
            <a:off x="-6873" y="-7071"/>
            <a:ext cx="9912879" cy="459072"/>
          </a:xfrm>
          <a:prstGeom prst="rect">
            <a:avLst/>
          </a:prstGeom>
          <a:noFill/>
          <a:ln w="12700">
            <a:noFill/>
            <a:miter lim="800000"/>
            <a:headEnd/>
            <a:tailEnd/>
          </a:ln>
        </p:spPr>
        <p:txBody>
          <a:bodyPr wrap="square" lIns="90459" tIns="44436" rIns="90459" bIns="44436">
            <a:spAutoFit/>
          </a:bodyPr>
          <a:lstStyle/>
          <a:p>
            <a:pPr algn="ctr" defTabSz="761755" fontAlgn="auto">
              <a:spcBef>
                <a:spcPct val="50000"/>
              </a:spcBef>
              <a:spcAft>
                <a:spcPts val="0"/>
              </a:spcAft>
              <a:defRPr/>
            </a:pPr>
            <a:r>
              <a:rPr lang="ja-JP" altLang="en-US" sz="2400" b="1" smtClean="0">
                <a:solidFill>
                  <a:prstClr val="black"/>
                </a:solidFill>
                <a:latin typeface="ＭＳ Ｐゴシック"/>
                <a:ea typeface="ＭＳ Ｐゴシック"/>
              </a:rPr>
              <a:t>各委員会の委員（有識者）</a:t>
            </a:r>
            <a:endParaRPr lang="ja-JP" altLang="en-US" sz="1600" b="1" dirty="0">
              <a:solidFill>
                <a:prstClr val="black"/>
              </a:solidFill>
              <a:latin typeface="ＭＳ Ｐゴシック"/>
              <a:ea typeface="ＭＳ Ｐゴシック"/>
            </a:endParaRPr>
          </a:p>
        </p:txBody>
      </p:sp>
      <p:sp>
        <p:nvSpPr>
          <p:cNvPr id="91" name="正方形/長方形 90"/>
          <p:cNvSpPr/>
          <p:nvPr/>
        </p:nvSpPr>
        <p:spPr>
          <a:xfrm>
            <a:off x="0" y="476675"/>
            <a:ext cx="9906000" cy="67409"/>
          </a:xfrm>
          <a:prstGeom prst="rect">
            <a:avLst/>
          </a:prstGeom>
        </p:spPr>
        <p:style>
          <a:lnRef idx="0">
            <a:schemeClr val="accent6"/>
          </a:lnRef>
          <a:fillRef idx="3">
            <a:schemeClr val="accent6"/>
          </a:fillRef>
          <a:effectRef idx="3">
            <a:schemeClr val="accent6"/>
          </a:effectRef>
          <a:fontRef idx="minor">
            <a:schemeClr val="lt1"/>
          </a:fontRef>
        </p:style>
        <p:txBody>
          <a:bodyPr lIns="91410" tIns="45705" rIns="91410" bIns="45705" rtlCol="0" anchor="ctr"/>
          <a:lstStyle/>
          <a:p>
            <a:pPr algn="ctr" defTabSz="914107" fontAlgn="auto">
              <a:spcBef>
                <a:spcPts val="0"/>
              </a:spcBef>
              <a:spcAft>
                <a:spcPts val="0"/>
              </a:spcAft>
            </a:pPr>
            <a:endParaRPr lang="ja-JP" altLang="en-US">
              <a:solidFill>
                <a:prstClr val="white"/>
              </a:solidFill>
            </a:endParaRPr>
          </a:p>
        </p:txBody>
      </p:sp>
      <p:graphicFrame>
        <p:nvGraphicFramePr>
          <p:cNvPr id="2" name="表 1"/>
          <p:cNvGraphicFramePr>
            <a:graphicFrameLocks noGrp="1"/>
          </p:cNvGraphicFramePr>
          <p:nvPr>
            <p:extLst>
              <p:ext uri="{D42A27DB-BD31-4B8C-83A1-F6EECF244321}">
                <p14:modId xmlns:p14="http://schemas.microsoft.com/office/powerpoint/2010/main" val="654740693"/>
              </p:ext>
            </p:extLst>
          </p:nvPr>
        </p:nvGraphicFramePr>
        <p:xfrm>
          <a:off x="566780" y="665962"/>
          <a:ext cx="9073608" cy="5059680"/>
        </p:xfrm>
        <a:graphic>
          <a:graphicData uri="http://schemas.openxmlformats.org/drawingml/2006/table">
            <a:tbl>
              <a:tblPr firstRow="1" bandRow="1">
                <a:tableStyleId>{5C22544A-7EE6-4342-B048-85BDC9FD1C3A}</a:tableStyleId>
              </a:tblPr>
              <a:tblGrid>
                <a:gridCol w="338911"/>
                <a:gridCol w="1811383"/>
                <a:gridCol w="5161652"/>
                <a:gridCol w="1761662"/>
              </a:tblGrid>
              <a:tr h="154182">
                <a:tc>
                  <a:txBody>
                    <a:bodyPr/>
                    <a:lstStyle/>
                    <a:p>
                      <a:pPr algn="ctr"/>
                      <a:endParaRPr kumimoji="1" lang="ja-JP" altLang="en-US" sz="1400" dirty="0"/>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組織</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smtClean="0">
                          <a:latin typeface="Meiryo UI" panose="020B0604030504040204" pitchFamily="50" charset="-128"/>
                          <a:ea typeface="Meiryo UI" panose="020B0604030504040204" pitchFamily="50" charset="-128"/>
                          <a:cs typeface="Meiryo UI" panose="020B0604030504040204" pitchFamily="50" charset="-128"/>
                        </a:rPr>
                        <a:t>候補者</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smtClean="0">
                          <a:latin typeface="Meiryo UI" panose="020B0604030504040204" pitchFamily="50" charset="-128"/>
                          <a:ea typeface="Meiryo UI" panose="020B0604030504040204" pitchFamily="50" charset="-128"/>
                          <a:cs typeface="Meiryo UI" panose="020B0604030504040204" pitchFamily="50" charset="-128"/>
                        </a:rPr>
                        <a:t>備考</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508802">
                <a:tc rowSpan="4">
                  <a:txBody>
                    <a:bodyPr/>
                    <a:lstStyle/>
                    <a:p>
                      <a:pPr algn="ctr"/>
                      <a:r>
                        <a:rPr kumimoji="1" lang="ja-JP" altLang="en-US" sz="1400" b="1" smtClean="0"/>
                        <a:t>委員会</a:t>
                      </a:r>
                      <a:endParaRPr kumimoji="1" lang="ja-JP" altLang="en-US" sz="1400" b="1" dirty="0"/>
                    </a:p>
                  </a:txBody>
                  <a:tcPr anchor="ctr"/>
                </a:tc>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技術委員会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越塚 登</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（東京大学大学院情報学環 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武田 英明</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（国立情報学研究所 教授）</a:t>
                      </a:r>
                    </a:p>
                    <a:p>
                      <a:pPr marL="0" indent="0">
                        <a:buFont typeface="Arial" panose="020B0604020202020204" pitchFamily="34" charset="0"/>
                        <a:buNone/>
                      </a:pP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中尾 彰宏</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（東京大学大学院情報学環 教授）</a:t>
                      </a:r>
                    </a:p>
                    <a:p>
                      <a:pPr marL="0" indent="0">
                        <a:buFont typeface="Arial" panose="020B0604020202020204" pitchFamily="34" charset="0"/>
                        <a:buNone/>
                      </a:pP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平本 健二</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（経済産業省 </a:t>
                      </a:r>
                      <a:r>
                        <a:rPr kumimoji="1" lang="en-US" altLang="zh-TW" sz="1200" dirty="0" smtClean="0">
                          <a:latin typeface="Meiryo UI" panose="020B0604030504040204" pitchFamily="50" charset="-128"/>
                          <a:ea typeface="Meiryo UI" panose="020B0604030504040204" pitchFamily="50" charset="-128"/>
                          <a:cs typeface="Meiryo UI" panose="020B0604030504040204" pitchFamily="50" charset="-128"/>
                        </a:rPr>
                        <a:t>CIO</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補佐官）</a:t>
                      </a:r>
                    </a:p>
                    <a:p>
                      <a:pPr marL="0" indent="0">
                        <a:buFont typeface="Arial" panose="020B0604020202020204" pitchFamily="34" charset="0"/>
                        <a:buNone/>
                      </a:pP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深見 嘉明</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（慶應義塾大学</a:t>
                      </a:r>
                      <a:r>
                        <a:rPr kumimoji="1" lang="en-US" altLang="zh-TW" sz="1200" dirty="0" smtClean="0">
                          <a:latin typeface="Meiryo UI" panose="020B0604030504040204" pitchFamily="50" charset="-128"/>
                          <a:ea typeface="Meiryo UI" panose="020B0604030504040204" pitchFamily="50" charset="-128"/>
                          <a:cs typeface="Meiryo UI" panose="020B0604030504040204" pitchFamily="50" charset="-128"/>
                        </a:rPr>
                        <a:t>SFC</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研究所 上席所員</a:t>
                      </a:r>
                      <a:r>
                        <a:rPr kumimoji="1" lang="en-US" altLang="zh-TW"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200" dirty="0" smtClean="0">
                          <a:latin typeface="Meiryo UI" panose="020B0604030504040204" pitchFamily="50" charset="-128"/>
                          <a:ea typeface="Meiryo UI" panose="020B0604030504040204" pitchFamily="50" charset="-128"/>
                          <a:cs typeface="Meiryo UI" panose="020B0604030504040204" pitchFamily="50" charset="-128"/>
                        </a:rPr>
                        <a:t>訪問））</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r>
                        <a:rPr kumimoji="1" lang="ja-JP" altLang="en-US" sz="1200" smtClean="0">
                          <a:latin typeface="Meiryo UI" panose="020B0604030504040204" pitchFamily="50" charset="-128"/>
                          <a:ea typeface="Meiryo UI" panose="020B0604030504040204" pitchFamily="50" charset="-128"/>
                          <a:cs typeface="Meiryo UI" panose="020B0604030504040204" pitchFamily="50" charset="-128"/>
                        </a:rPr>
                        <a:t>コンソーシアム技術委員会委員</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508802">
                <a:tc vMerge="1">
                  <a:txBody>
                    <a:bodyPr/>
                    <a:lstStyle/>
                    <a:p>
                      <a:pPr algn="ctr"/>
                      <a:endParaRPr kumimoji="1" lang="en-US" altLang="ja-JP" sz="1400" b="1" dirty="0" smtClean="0"/>
                    </a:p>
                  </a:txBody>
                  <a:tcPr anchor="ctr"/>
                </a:tc>
                <a:tc>
                  <a:txBody>
                    <a:bodyPr/>
                    <a:lstStyle/>
                    <a:p>
                      <a:pPr algn="ctr"/>
                      <a:r>
                        <a:rPr kumimoji="1" lang="ja-JP" altLang="en-US" sz="1400" b="1" smtClean="0">
                          <a:latin typeface="Meiryo UI" panose="020B0604030504040204" pitchFamily="50" charset="-128"/>
                          <a:ea typeface="Meiryo UI" panose="020B0604030504040204" pitchFamily="50" charset="-128"/>
                          <a:cs typeface="Meiryo UI" panose="020B0604030504040204" pitchFamily="50" charset="-128"/>
                        </a:rPr>
                        <a:t>データガバナンス</a:t>
                      </a:r>
                      <a:endParaRPr kumimoji="1" lang="en-US" altLang="ja-JP" sz="1400" b="1"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smtClean="0">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◎井上 由里子　（一橋大学大学院国際企業戦略研究科 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○野口 祐子　（グーグル株式会社 法務部長 弁護士）</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沢田 登志子　（一般社団法人</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EC</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ネットワーク 理事）</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友岡 史仁　（日本大学法学部 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森 亮二　（英知法律事務所 弁護士）</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他</a:t>
                      </a:r>
                      <a:r>
                        <a:rPr kumimoji="1" lang="en-US" altLang="ja-JP" sz="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名予定（調整中）</a:t>
                      </a:r>
                      <a:endParaRPr kumimoji="1" lang="en-US" altLang="ja-JP" sz="12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r>
                        <a:rPr kumimoji="1" lang="ja-JP" altLang="en-US" sz="1200" smtClean="0">
                          <a:latin typeface="Meiryo UI" panose="020B0604030504040204" pitchFamily="50" charset="-128"/>
                          <a:ea typeface="Meiryo UI" panose="020B0604030504040204" pitchFamily="50" charset="-128"/>
                          <a:cs typeface="Meiryo UI" panose="020B0604030504040204" pitchFamily="50" charset="-128"/>
                        </a:rPr>
                        <a:t>コンソーシアムデータガバナンス委員会委員</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971348">
                <a:tc vMerge="1">
                  <a:txBody>
                    <a:bodyPr/>
                    <a:lstStyle/>
                    <a:p>
                      <a:pPr algn="ctr"/>
                      <a:endParaRPr kumimoji="1" lang="ja-JP" altLang="en-US" sz="1400" b="1" dirty="0"/>
                    </a:p>
                  </a:txBody>
                  <a:tcPr anchor="ctr"/>
                </a:tc>
                <a:tc>
                  <a:txBody>
                    <a:bodyPr/>
                    <a:lstStyle/>
                    <a:p>
                      <a:pPr algn="ctr"/>
                      <a:r>
                        <a:rPr kumimoji="1" lang="ja-JP" altLang="en-US" sz="1400" b="1" smtClean="0">
                          <a:latin typeface="Meiryo UI" panose="020B0604030504040204" pitchFamily="50" charset="-128"/>
                          <a:ea typeface="Meiryo UI" panose="020B0604030504040204" pitchFamily="50" charset="-128"/>
                          <a:cs typeface="Meiryo UI" panose="020B0604030504040204" pitchFamily="50" charset="-128"/>
                        </a:rPr>
                        <a:t>利活用・普及委員会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◎中村 伊知哉　（慶應義塾大学大学院メディアデザイン研究科 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○村上 文洋　（</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株</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三菱総合研究所 公共ソリューション本部 主席研究員）</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石川 雄章　（東京大学大学院情報学環特任教授）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大向 一輝　（国立情報学研究所准教授）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川島 宏一　（株式会社公共イノベーション代表取締役）</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小林 巌生　（有限会社スコレックス）</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庄司 昌彦　（国際大学</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GLOCOM</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主任研究員・講師）</a:t>
                      </a:r>
                    </a:p>
                    <a:p>
                      <a:pPr marL="984250" indent="-98425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野原 佐和子　（株式会社イプシ・マーケティング研究所代表取締役社長、慶應義塾大学大学院政策・メディア研究科特任教授）</a:t>
                      </a: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福野 泰介　（株式会社</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jig.jp</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代表取締役社長）</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r>
                        <a:rPr kumimoji="1" lang="ja-JP" altLang="en-US" sz="1200" smtClean="0">
                          <a:latin typeface="Meiryo UI" panose="020B0604030504040204" pitchFamily="50" charset="-128"/>
                          <a:ea typeface="Meiryo UI" panose="020B0604030504040204" pitchFamily="50" charset="-128"/>
                          <a:cs typeface="Meiryo UI" panose="020B0604030504040204" pitchFamily="50" charset="-128"/>
                        </a:rPr>
                        <a:t>コンソーシアム利活用・普及委員会委員</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262110">
                <a:tc vMerge="1">
                  <a:txBody>
                    <a:bodyPr/>
                    <a:lstStyle/>
                    <a:p>
                      <a:pPr algn="ctr"/>
                      <a:endParaRPr kumimoji="1" lang="ja-JP" altLang="en-US" sz="1400" b="1" dirty="0" smtClean="0"/>
                    </a:p>
                  </a:txBody>
                  <a:tcPr anchor="ctr"/>
                </a:tc>
                <a:tc>
                  <a:txBody>
                    <a:bodyPr/>
                    <a:lstStyle/>
                    <a:p>
                      <a:pPr algn="ctr"/>
                      <a:r>
                        <a:rPr kumimoji="1" lang="en-US" altLang="ja-JP" sz="1400" b="1" smtClean="0">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400" b="1" smtClean="0">
                          <a:latin typeface="Meiryo UI" panose="020B0604030504040204" pitchFamily="50" charset="-128"/>
                          <a:ea typeface="Meiryo UI" panose="020B0604030504040204" pitchFamily="50" charset="-128"/>
                          <a:cs typeface="Meiryo UI" panose="020B0604030504040204" pitchFamily="50" charset="-128"/>
                        </a:rPr>
                        <a:t>オープンデータシティ推進委員会</a:t>
                      </a:r>
                      <a:endPar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zh-TW"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越塚 登</a:t>
                      </a: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（東京大学大学院情報学環 教授）</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井上 由里子　（一橋大学大学院国際企業戦略研究科 教授）</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中村 伊知哉　（慶應義塾大学大学院メディアデザイン研究科 教授）</a:t>
                      </a:r>
                    </a:p>
                  </a:txBody>
                  <a:tcPr anchor="ctr"/>
                </a:tc>
                <a:tc>
                  <a:txBody>
                    <a:bodyPr/>
                    <a:lstStyle/>
                    <a:p>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コンソーシアム各委員会主査</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
        <p:nvSpPr>
          <p:cNvPr id="3" name="スライド番号プレースホルダー 2"/>
          <p:cNvSpPr>
            <a:spLocks noGrp="1"/>
          </p:cNvSpPr>
          <p:nvPr>
            <p:ph type="sldNum" sz="quarter" idx="12"/>
          </p:nvPr>
        </p:nvSpPr>
        <p:spPr/>
        <p:txBody>
          <a:bodyPr/>
          <a:lstStyle/>
          <a:p>
            <a:pPr>
              <a:defRPr/>
            </a:pPr>
            <a:fld id="{4556E343-13A0-40D1-AAFF-D4A058E0AAE4}" type="slidenum">
              <a:rPr lang="ja-JP" altLang="en-US" smtClean="0"/>
              <a:pPr>
                <a:defRPr/>
              </a:pPr>
              <a:t>2</a:t>
            </a:fld>
            <a:endParaRPr lang="ja-JP" altLang="en-US" dirty="0"/>
          </a:p>
        </p:txBody>
      </p:sp>
      <p:sp>
        <p:nvSpPr>
          <p:cNvPr id="4" name="テキスト ボックス 3"/>
          <p:cNvSpPr txBox="1"/>
          <p:nvPr/>
        </p:nvSpPr>
        <p:spPr>
          <a:xfrm>
            <a:off x="547990" y="5790832"/>
            <a:ext cx="5304657" cy="461665"/>
          </a:xfrm>
          <a:prstGeom prst="rect">
            <a:avLst/>
          </a:prstGeom>
          <a:noFill/>
        </p:spPr>
        <p:txBody>
          <a:bodyPr wrap="none" rtlCol="0">
            <a:spAutoFit/>
          </a:bodyPr>
          <a:lstStyle/>
          <a:p>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◎印は主査、○印は副主査</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オープンデータシティ推進委員会は主査を設けず、全員が</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Co-Chair</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となる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85127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3"/>
          <p:cNvSpPr>
            <a:spLocks noChangeArrowheads="1"/>
          </p:cNvSpPr>
          <p:nvPr/>
        </p:nvSpPr>
        <p:spPr bwMode="auto">
          <a:xfrm>
            <a:off x="-6873" y="-7071"/>
            <a:ext cx="9912879" cy="459072"/>
          </a:xfrm>
          <a:prstGeom prst="rect">
            <a:avLst/>
          </a:prstGeom>
          <a:noFill/>
          <a:ln w="12700">
            <a:noFill/>
            <a:miter lim="800000"/>
            <a:headEnd/>
            <a:tailEnd/>
          </a:ln>
        </p:spPr>
        <p:txBody>
          <a:bodyPr wrap="square" lIns="90459" tIns="44436" rIns="90459" bIns="44436">
            <a:spAutoFit/>
          </a:bodyPr>
          <a:lstStyle/>
          <a:p>
            <a:pPr algn="ctr" defTabSz="761755" fontAlgn="auto">
              <a:spcBef>
                <a:spcPct val="50000"/>
              </a:spcBef>
              <a:spcAft>
                <a:spcPts val="0"/>
              </a:spcAft>
              <a:defRPr/>
            </a:pPr>
            <a:r>
              <a:rPr lang="ja-JP" altLang="en-US" sz="2400" b="1" smtClean="0">
                <a:solidFill>
                  <a:prstClr val="black"/>
                </a:solidFill>
                <a:latin typeface="ＭＳ Ｐゴシック"/>
                <a:ea typeface="ＭＳ Ｐゴシック"/>
              </a:rPr>
              <a:t>会員種別と参加可能な委員会</a:t>
            </a:r>
            <a:endParaRPr lang="ja-JP" altLang="en-US" sz="1600" b="1" dirty="0">
              <a:solidFill>
                <a:prstClr val="black"/>
              </a:solidFill>
              <a:latin typeface="ＭＳ Ｐゴシック"/>
              <a:ea typeface="ＭＳ Ｐゴシック"/>
            </a:endParaRPr>
          </a:p>
        </p:txBody>
      </p:sp>
      <p:sp>
        <p:nvSpPr>
          <p:cNvPr id="91" name="正方形/長方形 90"/>
          <p:cNvSpPr/>
          <p:nvPr/>
        </p:nvSpPr>
        <p:spPr>
          <a:xfrm>
            <a:off x="0" y="476675"/>
            <a:ext cx="9906000" cy="67409"/>
          </a:xfrm>
          <a:prstGeom prst="rect">
            <a:avLst/>
          </a:prstGeom>
        </p:spPr>
        <p:style>
          <a:lnRef idx="0">
            <a:schemeClr val="accent6"/>
          </a:lnRef>
          <a:fillRef idx="3">
            <a:schemeClr val="accent6"/>
          </a:fillRef>
          <a:effectRef idx="3">
            <a:schemeClr val="accent6"/>
          </a:effectRef>
          <a:fontRef idx="minor">
            <a:schemeClr val="lt1"/>
          </a:fontRef>
        </p:style>
        <p:txBody>
          <a:bodyPr lIns="91410" tIns="45705" rIns="91410" bIns="45705" rtlCol="0" anchor="ctr"/>
          <a:lstStyle/>
          <a:p>
            <a:pPr algn="ctr" defTabSz="914107" fontAlgn="auto">
              <a:spcBef>
                <a:spcPts val="0"/>
              </a:spcBef>
              <a:spcAft>
                <a:spcPts val="0"/>
              </a:spcAft>
            </a:pPr>
            <a:endParaRPr lang="ja-JP" altLang="en-US">
              <a:solidFill>
                <a:prstClr val="white"/>
              </a:solidFill>
            </a:endParaRPr>
          </a:p>
        </p:txBody>
      </p:sp>
      <p:graphicFrame>
        <p:nvGraphicFramePr>
          <p:cNvPr id="2" name="表 1"/>
          <p:cNvGraphicFramePr>
            <a:graphicFrameLocks noGrp="1"/>
          </p:cNvGraphicFramePr>
          <p:nvPr>
            <p:extLst>
              <p:ext uri="{D42A27DB-BD31-4B8C-83A1-F6EECF244321}">
                <p14:modId xmlns:p14="http://schemas.microsoft.com/office/powerpoint/2010/main" val="1211207340"/>
              </p:ext>
            </p:extLst>
          </p:nvPr>
        </p:nvGraphicFramePr>
        <p:xfrm>
          <a:off x="566783" y="731278"/>
          <a:ext cx="8853664" cy="5656460"/>
        </p:xfrm>
        <a:graphic>
          <a:graphicData uri="http://schemas.openxmlformats.org/drawingml/2006/table">
            <a:tbl>
              <a:tblPr firstRow="1" bandRow="1">
                <a:tableStyleId>{5C22544A-7EE6-4342-B048-85BDC9FD1C3A}</a:tableStyleId>
              </a:tblPr>
              <a:tblGrid>
                <a:gridCol w="1833694"/>
                <a:gridCol w="1895076"/>
                <a:gridCol w="1605886"/>
                <a:gridCol w="1714390"/>
                <a:gridCol w="1804618"/>
              </a:tblGrid>
              <a:tr h="529268">
                <a:tc rowSpan="2">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会員種別</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gridSpan="4">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参加できる委員会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pPr algn="ctr"/>
                      <a:endParaRPr kumimoji="1" lang="ja-JP" altLang="en-US" sz="1400" dirty="0"/>
                    </a:p>
                  </a:txBody>
                  <a:tcPr anchor="ctr"/>
                </a:tc>
                <a:tc hMerge="1">
                  <a:txBody>
                    <a:bodyPr/>
                    <a:lstStyle/>
                    <a:p>
                      <a:pPr algn="ctr"/>
                      <a:endParaRPr kumimoji="1" lang="ja-JP" altLang="en-US" sz="1400" dirty="0"/>
                    </a:p>
                  </a:txBody>
                  <a:tcPr anchor="ctr"/>
                </a:tc>
                <a:tc hMerge="1">
                  <a:txBody>
                    <a:bodyPr/>
                    <a:lstStyle/>
                    <a:p>
                      <a:pPr algn="ctr"/>
                      <a:endParaRPr kumimoji="1" lang="ja-JP" altLang="en-US" sz="1400" dirty="0"/>
                    </a:p>
                  </a:txBody>
                  <a:tcPr anchor="ctr"/>
                </a:tc>
              </a:tr>
              <a:tr h="529268">
                <a:tc vMerge="1">
                  <a:txBody>
                    <a:bodyPr/>
                    <a:lstStyle/>
                    <a:p>
                      <a:pPr algn="ctr"/>
                      <a:endParaRPr kumimoji="1" lang="ja-JP" altLang="en-US" sz="1400" dirty="0"/>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データガバナンス委員会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技術委員会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利活用・普及委員会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オープンデータシティ推進委員会</a:t>
                      </a:r>
                    </a:p>
                  </a:txBody>
                  <a:tcPr anchor="ctr"/>
                </a:tc>
              </a:tr>
              <a:tr h="820308">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社員（設立時）</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820308">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社員（追加）</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945369">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賛助会員</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gn="ctr">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主査が必要と認めれば</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OK</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主査が必要と認めれば</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OK</a:t>
                      </a:r>
                      <a:endPar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p>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主査が必要と認めれば</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OK</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102930">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自治体会員</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ctr">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オブザーバ参加</a:t>
                      </a: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ctr">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オブザーバ参加</a:t>
                      </a: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ctr">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オブザーバ参加</a:t>
                      </a: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オブザーバ参加</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909009">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委員</a:t>
                      </a:r>
                      <a:endPar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（各委員会毎に選定）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0" indent="0" algn="ctr">
                        <a:buFont typeface="Arial" panose="020B0604020202020204" pitchFamily="34" charset="0"/>
                        <a:buNone/>
                      </a:pP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
        <p:nvSpPr>
          <p:cNvPr id="3" name="スライド番号プレースホルダー 2"/>
          <p:cNvSpPr>
            <a:spLocks noGrp="1"/>
          </p:cNvSpPr>
          <p:nvPr>
            <p:ph type="sldNum" sz="quarter" idx="12"/>
          </p:nvPr>
        </p:nvSpPr>
        <p:spPr/>
        <p:txBody>
          <a:bodyPr/>
          <a:lstStyle/>
          <a:p>
            <a:pPr>
              <a:defRPr/>
            </a:pPr>
            <a:fld id="{4556E343-13A0-40D1-AAFF-D4A058E0AAE4}" type="slidenum">
              <a:rPr lang="ja-JP" altLang="en-US" smtClean="0"/>
              <a:pPr>
                <a:defRPr/>
              </a:pPr>
              <a:t>3</a:t>
            </a:fld>
            <a:endParaRPr lang="ja-JP" altLang="en-US" dirty="0"/>
          </a:p>
        </p:txBody>
      </p:sp>
    </p:spTree>
    <p:extLst>
      <p:ext uri="{BB962C8B-B14F-4D97-AF65-F5344CB8AC3E}">
        <p14:creationId xmlns:p14="http://schemas.microsoft.com/office/powerpoint/2010/main" val="209311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3"/>
          <p:cNvSpPr>
            <a:spLocks noChangeArrowheads="1"/>
          </p:cNvSpPr>
          <p:nvPr/>
        </p:nvSpPr>
        <p:spPr bwMode="auto">
          <a:xfrm>
            <a:off x="-6873" y="-7071"/>
            <a:ext cx="9912879" cy="459072"/>
          </a:xfrm>
          <a:prstGeom prst="rect">
            <a:avLst/>
          </a:prstGeom>
          <a:noFill/>
          <a:ln w="12700">
            <a:noFill/>
            <a:miter lim="800000"/>
            <a:headEnd/>
            <a:tailEnd/>
          </a:ln>
        </p:spPr>
        <p:txBody>
          <a:bodyPr wrap="square" lIns="90459" tIns="44436" rIns="90459" bIns="44436">
            <a:spAutoFit/>
          </a:bodyPr>
          <a:lstStyle/>
          <a:p>
            <a:pPr algn="ctr" defTabSz="761755" fontAlgn="auto">
              <a:spcBef>
                <a:spcPct val="50000"/>
              </a:spcBef>
              <a:spcAft>
                <a:spcPts val="0"/>
              </a:spcAft>
              <a:defRPr/>
            </a:pPr>
            <a:r>
              <a:rPr lang="ja-JP" altLang="en-US" sz="2400" b="1" smtClean="0">
                <a:solidFill>
                  <a:prstClr val="black"/>
                </a:solidFill>
                <a:latin typeface="ＭＳ Ｐゴシック"/>
                <a:ea typeface="ＭＳ Ｐゴシック"/>
              </a:rPr>
              <a:t>各委員会のミッション</a:t>
            </a:r>
            <a:endParaRPr lang="ja-JP" altLang="en-US" sz="1600" b="1" dirty="0">
              <a:solidFill>
                <a:prstClr val="black"/>
              </a:solidFill>
              <a:latin typeface="ＭＳ Ｐゴシック"/>
              <a:ea typeface="ＭＳ Ｐゴシック"/>
            </a:endParaRPr>
          </a:p>
        </p:txBody>
      </p:sp>
      <p:sp>
        <p:nvSpPr>
          <p:cNvPr id="91" name="正方形/長方形 90"/>
          <p:cNvSpPr/>
          <p:nvPr/>
        </p:nvSpPr>
        <p:spPr>
          <a:xfrm>
            <a:off x="0" y="476675"/>
            <a:ext cx="9906000" cy="67409"/>
          </a:xfrm>
          <a:prstGeom prst="rect">
            <a:avLst/>
          </a:prstGeom>
        </p:spPr>
        <p:style>
          <a:lnRef idx="0">
            <a:schemeClr val="accent6"/>
          </a:lnRef>
          <a:fillRef idx="3">
            <a:schemeClr val="accent6"/>
          </a:fillRef>
          <a:effectRef idx="3">
            <a:schemeClr val="accent6"/>
          </a:effectRef>
          <a:fontRef idx="minor">
            <a:schemeClr val="lt1"/>
          </a:fontRef>
        </p:style>
        <p:txBody>
          <a:bodyPr lIns="91410" tIns="45705" rIns="91410" bIns="45705" rtlCol="0" anchor="ctr"/>
          <a:lstStyle/>
          <a:p>
            <a:pPr algn="ctr" defTabSz="914107" fontAlgn="auto">
              <a:spcBef>
                <a:spcPts val="0"/>
              </a:spcBef>
              <a:spcAft>
                <a:spcPts val="0"/>
              </a:spcAft>
            </a:pPr>
            <a:endParaRPr lang="ja-JP" altLang="en-US">
              <a:solidFill>
                <a:prstClr val="white"/>
              </a:solidFill>
            </a:endParaRPr>
          </a:p>
        </p:txBody>
      </p:sp>
      <p:graphicFrame>
        <p:nvGraphicFramePr>
          <p:cNvPr id="2" name="表 1"/>
          <p:cNvGraphicFramePr>
            <a:graphicFrameLocks noGrp="1"/>
          </p:cNvGraphicFramePr>
          <p:nvPr>
            <p:extLst>
              <p:ext uri="{D42A27DB-BD31-4B8C-83A1-F6EECF244321}">
                <p14:modId xmlns:p14="http://schemas.microsoft.com/office/powerpoint/2010/main" val="1085460771"/>
              </p:ext>
            </p:extLst>
          </p:nvPr>
        </p:nvGraphicFramePr>
        <p:xfrm>
          <a:off x="462278" y="731273"/>
          <a:ext cx="9008292" cy="4754880"/>
        </p:xfrm>
        <a:graphic>
          <a:graphicData uri="http://schemas.openxmlformats.org/drawingml/2006/table">
            <a:tbl>
              <a:tblPr firstRow="1" bandRow="1">
                <a:tableStyleId>{5C22544A-7EE6-4342-B048-85BDC9FD1C3A}</a:tableStyleId>
              </a:tblPr>
              <a:tblGrid>
                <a:gridCol w="2411551"/>
                <a:gridCol w="6596741"/>
              </a:tblGrid>
              <a:tr h="219089">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委員会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ミッション</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691112">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データガバナンス委員会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smtClean="0">
                          <a:latin typeface="Meiryo UI" panose="020B0604030504040204" pitchFamily="50" charset="-128"/>
                          <a:ea typeface="Meiryo UI" panose="020B0604030504040204" pitchFamily="50" charset="-128"/>
                          <a:cs typeface="Meiryo UI" panose="020B0604030504040204" pitchFamily="50" charset="-128"/>
                        </a:rPr>
                        <a:t>オープンデータガイド</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（利用ルール編）のブラッシュアップを行う。</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自治体などがデータの公開を推進する上で、ルールが不明確な点（いわゆるグレーゾーン）についてあり方などを検討し、政府などに提言する。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パーソナルデータに関する検討会や、大綱策定、個人情報保護法改正などの動きを把握しつつ、位置情報などプライバシー保護との関係が必ずしもルール化されていない点（グレーゾーン）について在り方を検討し、政府などに提言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689475">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技術委員会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外部仕様書及びオープンデータガイド（技術編）のブラッシュアップを行うとともに、情報連携基盤の運用を実施する。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国際標準化の推進方法として、</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ITU-T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W3C</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などへの参加・関与の在り方など、今後の進め方を検討する。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その上で、これまで検討してきた成果なども活用し、国際標準化に向けた活動を開始する。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401283">
                <a:tc>
                  <a:txBody>
                    <a:bodyP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利活用・普及委員会</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ウェブサイトによる情報発信や、シンポジウム、アプリコンテスト、アイデアソン／ハッカソン、勝手表彰等のイベントを行なうなど、オープンデータ等に関する普及・啓発活動を実施する。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554652">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２０２０オープンデータシティ</a:t>
                      </a:r>
                      <a:r>
                        <a:rPr kumimoji="1" lang="ja-JP" altLang="en-US" sz="14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推進委員会</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オープンデータ・ビッグデータを活用した都市・地域のマネジメントや、それを実現するための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先端技術の開発・導入など、２０２０年に向けた街づくりにおける</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ショーケースの整備に向けた検討を行う。</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そのために必要な、データ活用能力を持った人材の育成を行う。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425300">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データサイエンティスト資格</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検討分科会</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indent="-285750">
                        <a:buFont typeface="Arial" panose="020B0604020202020204" pitchFamily="34" charset="0"/>
                        <a:buChar char="•"/>
                      </a:pP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オープンデータシティ推進委員会の下に設置。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データ活用能力を持った人材を認定するための資格制度について検討を行う。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372137">
                <a:tc>
                  <a:txBody>
                    <a:bodyPr/>
                    <a:lstStyle/>
                    <a:p>
                      <a:pPr algn="ctr"/>
                      <a:r>
                        <a:rPr kumimoji="1" lang="ja-JP" altLang="en-US" sz="14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自治体分科会</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データガバナンス委員会の下に設置。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自治体などがデータの公開を推進する上で、ルールが不明確な点（いわゆるグレーゾーン）についてあり方などを検討し、政府などに提言する。</a:t>
                      </a:r>
                    </a:p>
                  </a:txBody>
                  <a:tcPr anchor="ctr"/>
                </a:tc>
              </a:tr>
            </a:tbl>
          </a:graphicData>
        </a:graphic>
      </p:graphicFrame>
      <p:sp>
        <p:nvSpPr>
          <p:cNvPr id="3" name="スライド番号プレースホルダー 2"/>
          <p:cNvSpPr>
            <a:spLocks noGrp="1"/>
          </p:cNvSpPr>
          <p:nvPr>
            <p:ph type="sldNum" sz="quarter" idx="12"/>
          </p:nvPr>
        </p:nvSpPr>
        <p:spPr/>
        <p:txBody>
          <a:bodyPr/>
          <a:lstStyle/>
          <a:p>
            <a:pPr>
              <a:defRPr/>
            </a:pPr>
            <a:fld id="{4556E343-13A0-40D1-AAFF-D4A058E0AAE4}" type="slidenum">
              <a:rPr lang="ja-JP" altLang="en-US" smtClean="0"/>
              <a:pPr>
                <a:defRPr/>
              </a:pPr>
              <a:t>4</a:t>
            </a:fld>
            <a:endParaRPr lang="ja-JP" altLang="en-US" dirty="0"/>
          </a:p>
        </p:txBody>
      </p:sp>
      <p:sp>
        <p:nvSpPr>
          <p:cNvPr id="4" name="テキスト ボックス 3"/>
          <p:cNvSpPr txBox="1"/>
          <p:nvPr/>
        </p:nvSpPr>
        <p:spPr>
          <a:xfrm>
            <a:off x="425301" y="5606441"/>
            <a:ext cx="3323346" cy="276999"/>
          </a:xfrm>
          <a:prstGeom prst="rect">
            <a:avLst/>
          </a:prstGeom>
          <a:noFill/>
        </p:spPr>
        <p:txBody>
          <a:bodyPr wrap="none" rtlCol="0">
            <a:spAutoFit/>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分科会は予定／委員会において設置を決定する</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72110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216000" tIns="72000" rIns="216000" bIns="72000" anchor="ctr"/>
      <a:lstStyle>
        <a:defPPr fontAlgn="auto">
          <a:spcBef>
            <a:spcPts val="0"/>
          </a:spcBef>
          <a:spcAft>
            <a:spcPts val="0"/>
          </a:spcAft>
          <a:defRPr sz="1600" kern="0" dirty="0" smtClean="0">
            <a:solidFill>
              <a:schemeClr val="bg1"/>
            </a:solidFill>
            <a:effectLst>
              <a:outerShdw blurRad="38100" dist="38100" dir="2700000" algn="tl">
                <a:srgbClr val="000000">
                  <a:alpha val="43137"/>
                </a:srgbClr>
              </a:outerShdw>
            </a:effectLst>
            <a:latin typeface="HGP創英角ｺﾞｼｯｸUB" pitchFamily="50" charset="-128"/>
            <a:ea typeface="HGP創英角ｺﾞｼｯｸUB" pitchFamily="50" charset="-128"/>
          </a:defRPr>
        </a:defPPr>
      </a:lstStyle>
      <a:style>
        <a:lnRef idx="0">
          <a:schemeClr val="accent6"/>
        </a:lnRef>
        <a:fillRef idx="3">
          <a:schemeClr val="accent6"/>
        </a:fillRef>
        <a:effectRef idx="3">
          <a:schemeClr val="accent6"/>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43202</TotalTime>
  <Words>703</Words>
  <Application>Microsoft Office PowerPoint</Application>
  <PresentationFormat>A4 210 x 297 mm</PresentationFormat>
  <Paragraphs>157</Paragraphs>
  <Slides>5</Slides>
  <Notes>5</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活動状況報告</dc:title>
  <dc:creator>恩賀　一(007569)</dc:creator>
  <cp:lastModifiedBy>村上　文洋</cp:lastModifiedBy>
  <cp:revision>1247</cp:revision>
  <cp:lastPrinted>2014-08-01T04:36:11Z</cp:lastPrinted>
  <dcterms:created xsi:type="dcterms:W3CDTF">2008-03-04T08:22:39Z</dcterms:created>
  <dcterms:modified xsi:type="dcterms:W3CDTF">2014-12-15T03:04:37Z</dcterms:modified>
</cp:coreProperties>
</file>