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3" r:id="rId1"/>
  </p:sldMasterIdLst>
  <p:notesMasterIdLst>
    <p:notesMasterId r:id="rId7"/>
  </p:notesMasterIdLst>
  <p:handoutMasterIdLst>
    <p:handoutMasterId r:id="rId8"/>
  </p:handoutMasterIdLst>
  <p:sldIdLst>
    <p:sldId id="257" r:id="rId2"/>
    <p:sldId id="352" r:id="rId3"/>
    <p:sldId id="353" r:id="rId4"/>
    <p:sldId id="355" r:id="rId5"/>
    <p:sldId id="354" r:id="rId6"/>
  </p:sldIdLst>
  <p:sldSz cx="9906000" cy="6858000" type="A4"/>
  <p:notesSz cx="7099300" cy="10234613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1pPr>
    <a:lvl2pPr marL="336271" algn="ctr" rtl="0" fontAlgn="base" latinLnBrk="1">
      <a:spcBef>
        <a:spcPct val="0"/>
      </a:spcBef>
      <a:spcAft>
        <a:spcPct val="0"/>
      </a:spcAft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2pPr>
    <a:lvl3pPr marL="672541" algn="ctr" rtl="0" fontAlgn="base" latinLnBrk="1">
      <a:spcBef>
        <a:spcPct val="0"/>
      </a:spcBef>
      <a:spcAft>
        <a:spcPct val="0"/>
      </a:spcAft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3pPr>
    <a:lvl4pPr marL="1008812" algn="ctr" rtl="0" fontAlgn="base" latinLnBrk="1">
      <a:spcBef>
        <a:spcPct val="0"/>
      </a:spcBef>
      <a:spcAft>
        <a:spcPct val="0"/>
      </a:spcAft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4pPr>
    <a:lvl5pPr marL="1345082" algn="ctr" rtl="0" fontAlgn="base" latinLnBrk="1">
      <a:spcBef>
        <a:spcPct val="0"/>
      </a:spcBef>
      <a:spcAft>
        <a:spcPct val="0"/>
      </a:spcAft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5pPr>
    <a:lvl6pPr marL="1681353" algn="l" defTabSz="672541" rtl="0" eaLnBrk="1" latinLnBrk="0" hangingPunct="1"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6pPr>
    <a:lvl7pPr marL="2017624" algn="l" defTabSz="672541" rtl="0" eaLnBrk="1" latinLnBrk="0" hangingPunct="1"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7pPr>
    <a:lvl8pPr marL="2353894" algn="l" defTabSz="672541" rtl="0" eaLnBrk="1" latinLnBrk="0" hangingPunct="1"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8pPr>
    <a:lvl9pPr marL="2690165" algn="l" defTabSz="672541" rtl="0" eaLnBrk="1" latinLnBrk="0" hangingPunct="1">
      <a:defRPr sz="1800" kern="1200">
        <a:solidFill>
          <a:schemeClr val="tx1"/>
        </a:solidFill>
        <a:latin typeface="ＤＦＧ華康ゴシック体W5" pitchFamily="50" charset="-128"/>
        <a:ea typeface="ＤＦＧ華康ゴシック体W5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180">
          <p15:clr>
            <a:srgbClr val="A4A3A4"/>
          </p15:clr>
        </p15:guide>
        <p15:guide id="2" pos="59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5" userDrawn="1">
          <p15:clr>
            <a:srgbClr val="A4A3A4"/>
          </p15:clr>
        </p15:guide>
        <p15:guide id="2" pos="223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6699"/>
    <a:srgbClr val="E2D9B6"/>
    <a:srgbClr val="EAEAEA"/>
    <a:srgbClr val="003366"/>
    <a:srgbClr val="FF9933"/>
    <a:srgbClr val="DDDDDD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7292A2E-F333-43FB-9621-5CBBE7FDCDCB}" styleName="淡色 2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淡色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間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濃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淡色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淡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淡色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淡色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間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淡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スタイル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淡色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中間 3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間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4" autoAdjust="0"/>
    <p:restoredTop sz="99628" autoAdjust="0"/>
  </p:normalViewPr>
  <p:slideViewPr>
    <p:cSldViewPr>
      <p:cViewPr varScale="1">
        <p:scale>
          <a:sx n="84" d="100"/>
          <a:sy n="84" d="100"/>
        </p:scale>
        <p:origin x="-1018" y="-77"/>
      </p:cViewPr>
      <p:guideLst>
        <p:guide orient="horz" pos="4180"/>
        <p:guide pos="5984"/>
      </p:guideLst>
    </p:cSldViewPr>
  </p:slideViewPr>
  <p:outlineViewPr>
    <p:cViewPr>
      <p:scale>
        <a:sx n="33" d="100"/>
        <a:sy n="33" d="100"/>
      </p:scale>
      <p:origin x="0" y="43987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5678"/>
    </p:cViewPr>
  </p:sorterViewPr>
  <p:notesViewPr>
    <p:cSldViewPr>
      <p:cViewPr varScale="1">
        <p:scale>
          <a:sx n="91" d="100"/>
          <a:sy n="91" d="100"/>
        </p:scale>
        <p:origin x="-2772" y="-102"/>
      </p:cViewPr>
      <p:guideLst>
        <p:guide orient="horz" pos="3225"/>
        <p:guide pos="223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912" y="9726068"/>
            <a:ext cx="3073400" cy="508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47" tIns="49376" rIns="98747" bIns="49376" numCol="1" anchor="b" anchorCtr="0" compatLnSpc="1">
            <a:prstTxWarp prst="textNoShape">
              <a:avLst/>
            </a:prstTxWarp>
          </a:bodyPr>
          <a:lstStyle>
            <a:lvl1pPr algn="r" defTabSz="988031">
              <a:defRPr kumimoji="1" sz="1100" smtClean="0">
                <a:latin typeface="ＭＳ Ｐゴシック" pitchFamily="50" charset="-128"/>
                <a:ea typeface="ＭＳ Ｐゴシック" pitchFamily="50" charset="-128"/>
              </a:defRPr>
            </a:lvl1pPr>
          </a:lstStyle>
          <a:p>
            <a:pPr>
              <a:defRPr/>
            </a:pPr>
            <a:fld id="{434E4037-DC3D-481B-8B35-431345498003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356961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6" y="4"/>
            <a:ext cx="3073400" cy="508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8747" tIns="49376" rIns="98747" bIns="49376" numCol="1" anchor="ctr" anchorCtr="0" compatLnSpc="1">
            <a:prstTxWarp prst="textNoShape">
              <a:avLst/>
            </a:prstTxWarp>
          </a:bodyPr>
          <a:lstStyle>
            <a:lvl1pPr algn="l" defTabSz="988031">
              <a:defRPr kumimoji="1" sz="1100" smtClean="0"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912" y="4"/>
            <a:ext cx="3073400" cy="508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8747" tIns="49376" rIns="98747" bIns="49376" numCol="1" anchor="ctr" anchorCtr="0" compatLnSpc="1">
            <a:prstTxWarp prst="textNoShape">
              <a:avLst/>
            </a:prstTxWarp>
          </a:bodyPr>
          <a:lstStyle>
            <a:lvl1pPr algn="r" defTabSz="988031">
              <a:defRPr kumimoji="1" sz="1100" smtClean="0"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70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6288" y="766763"/>
            <a:ext cx="5546725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739" y="4861452"/>
            <a:ext cx="5203825" cy="46071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8747" tIns="49376" rIns="98747" bIns="4937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2 レベル</a:t>
            </a:r>
          </a:p>
          <a:p>
            <a:pPr lvl="2"/>
            <a:r>
              <a:rPr lang="ja-JP" altLang="en-US" noProof="0" smtClean="0"/>
              <a:t>第 3 レベル</a:t>
            </a:r>
          </a:p>
          <a:p>
            <a:pPr lvl="3"/>
            <a:r>
              <a:rPr lang="ja-JP" altLang="en-US" noProof="0" smtClean="0"/>
              <a:t>第 4 レベル</a:t>
            </a:r>
          </a:p>
          <a:p>
            <a:pPr lvl="4"/>
            <a:r>
              <a:rPr lang="ja-JP" altLang="en-US" noProof="0" smtClean="0"/>
              <a:t>第 5 レベル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6" y="9726068"/>
            <a:ext cx="3073400" cy="508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8747" tIns="49376" rIns="98747" bIns="49376" numCol="1" anchor="b" anchorCtr="0" compatLnSpc="1">
            <a:prstTxWarp prst="textNoShape">
              <a:avLst/>
            </a:prstTxWarp>
          </a:bodyPr>
          <a:lstStyle>
            <a:lvl1pPr algn="l" defTabSz="988031">
              <a:defRPr kumimoji="1" sz="1100" smtClean="0"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912" y="9726068"/>
            <a:ext cx="3073400" cy="50855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8747" tIns="49376" rIns="98747" bIns="49376" numCol="1" anchor="b" anchorCtr="0" compatLnSpc="1">
            <a:prstTxWarp prst="textNoShape">
              <a:avLst/>
            </a:prstTxWarp>
          </a:bodyPr>
          <a:lstStyle>
            <a:lvl1pPr algn="r" defTabSz="988031">
              <a:defRPr kumimoji="1" sz="1100" smtClean="0">
                <a:latin typeface="ＭＳ Ｐ明朝" pitchFamily="18" charset="-128"/>
                <a:ea typeface="ＭＳ Ｐ明朝" pitchFamily="18" charset="-128"/>
              </a:defRPr>
            </a:lvl1pPr>
          </a:lstStyle>
          <a:p>
            <a:pPr>
              <a:defRPr/>
            </a:pPr>
            <a:fld id="{7743D88F-1C60-4A18-8316-3E48C67658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426096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1pPr>
    <a:lvl2pPr marL="336271" algn="l" rtl="0" eaLnBrk="0" fontAlgn="base" latinLnBrk="1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2pPr>
    <a:lvl3pPr marL="672541" algn="l" rtl="0" eaLnBrk="0" fontAlgn="base" latinLnBrk="1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3pPr>
    <a:lvl4pPr marL="1008812" algn="l" rtl="0" eaLnBrk="0" fontAlgn="base" latinLnBrk="1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4pPr>
    <a:lvl5pPr marL="1345082" algn="l" rtl="0" eaLnBrk="0" fontAlgn="base" latinLnBrk="1" hangingPunct="0">
      <a:spcBef>
        <a:spcPct val="30000"/>
      </a:spcBef>
      <a:spcAft>
        <a:spcPct val="0"/>
      </a:spcAft>
      <a:defRPr kumimoji="1" sz="900" kern="1200">
        <a:solidFill>
          <a:schemeClr val="tx1"/>
        </a:solidFill>
        <a:latin typeface="ＭＳ Ｐ明朝" pitchFamily="18" charset="-128"/>
        <a:ea typeface="ＭＳ Ｐ明朝" pitchFamily="18" charset="-128"/>
        <a:cs typeface="+mn-cs"/>
      </a:defRPr>
    </a:lvl5pPr>
    <a:lvl6pPr marL="1681353" algn="l" defTabSz="672541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6pPr>
    <a:lvl7pPr marL="2017624" algn="l" defTabSz="672541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7pPr>
    <a:lvl8pPr marL="2353894" algn="l" defTabSz="672541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8pPr>
    <a:lvl9pPr marL="2690165" algn="l" defTabSz="672541" rtl="0" eaLnBrk="1" latinLnBrk="0" hangingPunct="1">
      <a:defRPr kumimoji="1"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2">
                    <a:lumMod val="75000"/>
                    <a:lumOff val="25000"/>
                  </a:schemeClr>
                </a:solidFill>
                <a:latin typeface="Calibri" pitchFamily="34" charset="0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 anchor="t" anchorCtr="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200"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168A96-8FC6-49A7-AAFF-8891F4FD4FE2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112708" y="2225443"/>
            <a:ext cx="7090465" cy="1913424"/>
          </a:xfrm>
        </p:spPr>
        <p:txBody>
          <a:bodyPr/>
          <a:lstStyle>
            <a:lvl1pPr algn="l">
              <a:defRPr sz="4400" b="1" cap="none">
                <a:solidFill>
                  <a:schemeClr val="bg2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2112708" y="4431965"/>
            <a:ext cx="7090465" cy="1501093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bg2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336271" indent="0">
              <a:buNone/>
              <a:defRPr sz="1300"/>
            </a:lvl2pPr>
            <a:lvl3pPr marL="672541" indent="0">
              <a:buNone/>
              <a:defRPr sz="1200"/>
            </a:lvl3pPr>
            <a:lvl4pPr marL="1008812" indent="0">
              <a:buNone/>
              <a:defRPr sz="1000"/>
            </a:lvl4pPr>
            <a:lvl5pPr marL="1345082" indent="0">
              <a:buNone/>
              <a:defRPr sz="1000"/>
            </a:lvl5pPr>
            <a:lvl6pPr marL="1681353" indent="0">
              <a:buNone/>
              <a:defRPr sz="1000"/>
            </a:lvl6pPr>
            <a:lvl7pPr marL="2017624" indent="0">
              <a:buNone/>
              <a:defRPr sz="1000"/>
            </a:lvl7pPr>
            <a:lvl8pPr marL="2353894" indent="0">
              <a:buNone/>
              <a:defRPr sz="1000"/>
            </a:lvl8pPr>
            <a:lvl9pPr marL="2690165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A7F7E3-2EA5-4E0E-99DF-9D27F789031C}" type="slidenum">
              <a:rPr lang="ja-JP" altLang="en-US"/>
              <a:pPr/>
              <a:t>‹#›</a:t>
            </a:fld>
            <a:endParaRPr lang="en-US" altLang="ja-JP"/>
          </a:p>
        </p:txBody>
      </p:sp>
      <p:sp>
        <p:nvSpPr>
          <p:cNvPr id="5" name="正方形/長方形 4"/>
          <p:cNvSpPr/>
          <p:nvPr userDrawn="1"/>
        </p:nvSpPr>
        <p:spPr bwMode="auto">
          <a:xfrm>
            <a:off x="0" y="0"/>
            <a:ext cx="9906000" cy="1128884"/>
          </a:xfrm>
          <a:prstGeom prst="rect">
            <a:avLst/>
          </a:prstGeom>
          <a:solidFill>
            <a:srgbClr val="FFFFFF"/>
          </a:solidFill>
          <a:ln w="381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67254" tIns="33627" rIns="67254" bIns="33627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7254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ＤＦＧ華康ゴシック体W5" pitchFamily="50" charset="-128"/>
              <a:ea typeface="ＤＦＧ華康ゴシック体W5" pitchFamily="50" charset="-128"/>
            </a:endParaRPr>
          </a:p>
        </p:txBody>
      </p:sp>
      <p:sp>
        <p:nvSpPr>
          <p:cNvPr id="11" name="正方形/長方形 10"/>
          <p:cNvSpPr/>
          <p:nvPr userDrawn="1"/>
        </p:nvSpPr>
        <p:spPr bwMode="auto">
          <a:xfrm>
            <a:off x="1752600" y="2198705"/>
            <a:ext cx="154210" cy="3744895"/>
          </a:xfrm>
          <a:prstGeom prst="rect">
            <a:avLst/>
          </a:prstGeom>
          <a:solidFill>
            <a:schemeClr val="accent2"/>
          </a:solidFill>
          <a:ln w="38100" cap="sq" cmpd="sng" algn="ctr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67254" tIns="33627" rIns="67254" bIns="33627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67254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ＤＦＧ華康ゴシック体W5" pitchFamily="50" charset="-128"/>
              <a:ea typeface="ＤＦＧ華康ゴシック体W5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_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51414" y="1322775"/>
            <a:ext cx="4515242" cy="508835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82586" y="1322775"/>
            <a:ext cx="4515243" cy="508835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C6A59-D97A-40CC-8D04-C7788F30EB56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_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15789" y="1143000"/>
            <a:ext cx="9183247" cy="2514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315789" y="3810001"/>
            <a:ext cx="9182040" cy="260112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C6A59-D97A-40CC-8D04-C7788F30EB56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9EB0C9-E24B-463D-BB62-FF98DEA61778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D94DB2-09C9-4810-9F23-4FAAE8E978D7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最後の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B2DD74-10E0-4AB2-B6D0-27B412D7252C}" type="slidenum">
              <a:rPr lang="ja-JP" altLang="en-US" smtClean="0"/>
              <a:pPr/>
              <a:t>‹#›</a:t>
            </a:fld>
            <a:endParaRPr lang="en-US" altLang="ja-JP"/>
          </a:p>
        </p:txBody>
      </p:sp>
      <p:pic>
        <p:nvPicPr>
          <p:cNvPr id="4" name="Picture 2" descr="本法人の設立が承認されました。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07" y="2492896"/>
            <a:ext cx="333236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945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64697" y="169366"/>
            <a:ext cx="9134339" cy="585081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51414" y="1272626"/>
            <a:ext cx="4515242" cy="5138501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982586" y="1272626"/>
            <a:ext cx="4515243" cy="2457263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982586" y="3930482"/>
            <a:ext cx="4515243" cy="248064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652962-3989-4FF4-990D-68B87D3CA273}" type="slidenum">
              <a:rPr lang="ja-JP" altLang="en-US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871" name="Rectangle 15"/>
          <p:cNvSpPr>
            <a:spLocks noChangeArrowheads="1"/>
          </p:cNvSpPr>
          <p:nvPr/>
        </p:nvSpPr>
        <p:spPr bwMode="auto">
          <a:xfrm>
            <a:off x="0" y="1"/>
            <a:ext cx="9906000" cy="22859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sm" len="sm"/>
            <a:tailEnd type="none" w="sm" len="sm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67254" tIns="33627" rIns="67254" bIns="33627" anchor="ctr"/>
          <a:lstStyle/>
          <a:p>
            <a:pPr algn="r">
              <a:defRPr/>
            </a:pPr>
            <a:r>
              <a:rPr lang="ja-JP" altLang="en-US" sz="1200" b="1" i="0" dirty="0" smtClean="0">
                <a:latin typeface="メイリオ"/>
                <a:ea typeface="メイリオ"/>
                <a:cs typeface="メイリオ"/>
              </a:rPr>
              <a:t>オープン＆ビッグデータ活用・地方創生推進機構</a:t>
            </a:r>
            <a:endParaRPr lang="en-US" altLang="ja-JP" sz="1200" b="1" i="0" dirty="0">
              <a:latin typeface="メイリオ"/>
              <a:ea typeface="メイリオ"/>
              <a:cs typeface="メイリオ"/>
            </a:endParaRPr>
          </a:p>
        </p:txBody>
      </p:sp>
      <p:sp>
        <p:nvSpPr>
          <p:cNvPr id="1913859" name="Line 3"/>
          <p:cNvSpPr>
            <a:spLocks noChangeShapeType="1"/>
          </p:cNvSpPr>
          <p:nvPr/>
        </p:nvSpPr>
        <p:spPr bwMode="auto">
          <a:xfrm>
            <a:off x="0" y="6576804"/>
            <a:ext cx="9906000" cy="0"/>
          </a:xfrm>
          <a:prstGeom prst="line">
            <a:avLst/>
          </a:prstGeom>
          <a:noFill/>
          <a:ln w="12700" cap="sq" cmpd="sng" algn="ctr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lIns="67254" tIns="33627" rIns="67254" bIns="33627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1414" y="1143000"/>
            <a:ext cx="9146415" cy="526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3622" rIns="0" bIns="3362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91386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99036" y="6602804"/>
            <a:ext cx="406964" cy="255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7245" tIns="33622" rIns="67245" bIns="33622" numCol="1" anchor="b" anchorCtr="0" compatLnSpc="1">
            <a:prstTxWarp prst="textNoShape">
              <a:avLst/>
            </a:prstTxWarp>
          </a:bodyPr>
          <a:lstStyle>
            <a:lvl1pPr algn="r">
              <a:defRPr kumimoji="1" sz="1100">
                <a:solidFill>
                  <a:srgbClr val="336699"/>
                </a:solidFill>
                <a:latin typeface="Arial" charset="0"/>
                <a:ea typeface="굴림" pitchFamily="34" charset="-127"/>
              </a:defRPr>
            </a:lvl1pPr>
          </a:lstStyle>
          <a:p>
            <a:fld id="{4AB2DD74-10E0-4AB2-B6D0-27B412D7252C}" type="slidenum">
              <a:rPr lang="ja-JP" altLang="en-US" smtClean="0"/>
              <a:pPr/>
              <a:t>‹#›</a:t>
            </a:fld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87642" y="304800"/>
            <a:ext cx="9134339" cy="581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1913873" name="Text Box 17"/>
          <p:cNvSpPr txBox="1">
            <a:spLocks noChangeArrowheads="1"/>
          </p:cNvSpPr>
          <p:nvPr/>
        </p:nvSpPr>
        <p:spPr bwMode="auto">
          <a:xfrm>
            <a:off x="252420" y="6638448"/>
            <a:ext cx="5767171" cy="22179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lIns="67254" tIns="33627" rIns="67254" bIns="33627">
            <a:spAutoFit/>
          </a:bodyPr>
          <a:lstStyle/>
          <a:p>
            <a:pPr algn="l">
              <a:defRPr/>
            </a:pPr>
            <a:r>
              <a:rPr lang="en-US" altLang="ja-JP" sz="1000" b="1" dirty="0" smtClean="0">
                <a:solidFill>
                  <a:srgbClr val="353535"/>
                </a:solidFill>
                <a:latin typeface="Arial" charset="0"/>
              </a:rPr>
              <a:t>© 2017 Vitalizing Local Economy Organization by Open data &amp; Big data</a:t>
            </a:r>
            <a:r>
              <a:rPr lang="en-US" altLang="ja-JP" sz="1000" b="1" baseline="0" dirty="0" smtClean="0">
                <a:solidFill>
                  <a:srgbClr val="353535"/>
                </a:solidFill>
                <a:latin typeface="Arial" charset="0"/>
              </a:rPr>
              <a:t>.</a:t>
            </a:r>
            <a:r>
              <a:rPr lang="en-US" altLang="ja-JP" sz="1000" b="1" dirty="0" smtClean="0">
                <a:solidFill>
                  <a:srgbClr val="353535"/>
                </a:solidFill>
                <a:latin typeface="Arial" charset="0"/>
              </a:rPr>
              <a:t> </a:t>
            </a:r>
            <a:r>
              <a:rPr lang="en-US" altLang="ja-JP" sz="1000" b="1" dirty="0">
                <a:solidFill>
                  <a:srgbClr val="353535"/>
                </a:solidFill>
                <a:latin typeface="Arial" charset="0"/>
              </a:rPr>
              <a:t>All Rights Reserved.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72" r:id="rId2"/>
    <p:sldLayoutId id="2147483673" r:id="rId3"/>
    <p:sldLayoutId id="2147483674" r:id="rId4"/>
    <p:sldLayoutId id="2147483689" r:id="rId5"/>
    <p:sldLayoutId id="2147483676" r:id="rId6"/>
    <p:sldLayoutId id="2147483677" r:id="rId7"/>
    <p:sldLayoutId id="2147483706" r:id="rId8"/>
    <p:sldLayoutId id="2147483684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72616" rtl="0" eaLnBrk="1" fontAlgn="base" hangingPunct="1">
        <a:spcBef>
          <a:spcPct val="0"/>
        </a:spcBef>
        <a:spcAft>
          <a:spcPct val="0"/>
        </a:spcAft>
        <a:defRPr kumimoji="1" sz="2600" b="1" baseline="0">
          <a:solidFill>
            <a:schemeClr val="bg2">
              <a:lumMod val="75000"/>
              <a:lumOff val="25000"/>
            </a:schemeClr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  <a:lvl2pPr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Franklin Gothic Demi" pitchFamily="34" charset="0"/>
          <a:ea typeface="ＤＦＧ平成ゴシック体W7" pitchFamily="50" charset="-128"/>
        </a:defRPr>
      </a:lvl2pPr>
      <a:lvl3pPr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Franklin Gothic Demi" pitchFamily="34" charset="0"/>
          <a:ea typeface="ＤＦＧ平成ゴシック体W7" pitchFamily="50" charset="-128"/>
        </a:defRPr>
      </a:lvl3pPr>
      <a:lvl4pPr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Franklin Gothic Demi" pitchFamily="34" charset="0"/>
          <a:ea typeface="ＤＦＧ平成ゴシック体W7" pitchFamily="50" charset="-128"/>
        </a:defRPr>
      </a:lvl4pPr>
      <a:lvl5pPr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Franklin Gothic Demi" pitchFamily="34" charset="0"/>
          <a:ea typeface="ＤＦＧ平成ゴシック体W7" pitchFamily="50" charset="-128"/>
        </a:defRPr>
      </a:lvl5pPr>
      <a:lvl6pPr marL="336271"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ＤＦＧ平成ゴシック体W7" pitchFamily="50" charset="-128"/>
          <a:ea typeface="ＤＦＧ平成ゴシック体W7" pitchFamily="50" charset="-128"/>
        </a:defRPr>
      </a:lvl6pPr>
      <a:lvl7pPr marL="672541"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ＤＦＧ平成ゴシック体W7" pitchFamily="50" charset="-128"/>
          <a:ea typeface="ＤＦＧ平成ゴシック体W7" pitchFamily="50" charset="-128"/>
        </a:defRPr>
      </a:lvl7pPr>
      <a:lvl8pPr marL="1008812"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ＤＦＧ平成ゴシック体W7" pitchFamily="50" charset="-128"/>
          <a:ea typeface="ＤＦＧ平成ゴシック体W7" pitchFamily="50" charset="-128"/>
        </a:defRPr>
      </a:lvl8pPr>
      <a:lvl9pPr marL="1345082" algn="l" defTabSz="972616" rtl="0" eaLnBrk="1" fontAlgn="base" hangingPunct="1">
        <a:spcBef>
          <a:spcPct val="0"/>
        </a:spcBef>
        <a:spcAft>
          <a:spcPct val="0"/>
        </a:spcAft>
        <a:defRPr kumimoji="1" sz="3500">
          <a:solidFill>
            <a:schemeClr val="tx1"/>
          </a:solidFill>
          <a:latin typeface="ＤＦＧ平成ゴシック体W7" pitchFamily="50" charset="-128"/>
          <a:ea typeface="ＤＦＧ平成ゴシック体W7" pitchFamily="50" charset="-128"/>
        </a:defRPr>
      </a:lvl9pPr>
    </p:titleStyle>
    <p:bodyStyle>
      <a:lvl1pPr marL="326930" indent="-326930" algn="l" defTabSz="972616" rtl="0" eaLnBrk="1" fontAlgn="base" hangingPunct="1">
        <a:spcBef>
          <a:spcPct val="50000"/>
        </a:spcBef>
        <a:spcAft>
          <a:spcPct val="0"/>
        </a:spcAft>
        <a:buClr>
          <a:schemeClr val="accent2"/>
        </a:buClr>
        <a:buFont typeface="平成明朝" pitchFamily="17" charset="-128"/>
        <a:buChar char="■"/>
        <a:tabLst>
          <a:tab pos="775291" algn="l"/>
        </a:tabLst>
        <a:defRPr kumimoji="1" sz="2100" b="0" i="0" baseline="0">
          <a:solidFill>
            <a:srgbClr val="464646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1pPr>
      <a:lvl2pPr marL="533400" indent="-177800" algn="l" defTabSz="972616" rtl="0" eaLnBrk="1" fontAlgn="base" hangingPunct="1">
        <a:spcBef>
          <a:spcPct val="35000"/>
        </a:spcBef>
        <a:spcAft>
          <a:spcPct val="0"/>
        </a:spcAft>
        <a:buClr>
          <a:schemeClr val="bg1"/>
        </a:buClr>
        <a:buSzPct val="75000"/>
        <a:buFont typeface="ヒラギノ角ゴ ProN W3"/>
        <a:buChar char="▶"/>
        <a:tabLst>
          <a:tab pos="533400" algn="l"/>
        </a:tabLst>
        <a:defRPr kumimoji="1" sz="1800" baseline="0">
          <a:solidFill>
            <a:srgbClr val="464646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marL="622300" indent="-88900" algn="l" defTabSz="972616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charset="2"/>
        <a:buChar char=""/>
        <a:tabLst>
          <a:tab pos="622300" algn="l"/>
        </a:tabLst>
        <a:defRPr kumimoji="1" sz="1500" baseline="0">
          <a:solidFill>
            <a:srgbClr val="464646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marL="923925" indent="-200025" algn="l" defTabSz="972616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charset="2"/>
        <a:buChar char="u"/>
        <a:tabLst>
          <a:tab pos="924744" algn="l"/>
        </a:tabLst>
        <a:defRPr kumimoji="1" sz="1300" baseline="0">
          <a:solidFill>
            <a:srgbClr val="464646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marL="990130" indent="0" algn="l" defTabSz="972616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tabLst>
          <a:tab pos="990130" algn="l"/>
        </a:tabLst>
        <a:defRPr kumimoji="1" sz="1200" baseline="0">
          <a:solidFill>
            <a:srgbClr val="464646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2322369" indent="-242862" algn="l" defTabSz="972616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tabLst>
          <a:tab pos="775291" algn="l"/>
        </a:tabLst>
        <a:defRPr kumimoji="1">
          <a:solidFill>
            <a:srgbClr val="336699"/>
          </a:solidFill>
          <a:latin typeface="+mn-lt"/>
          <a:ea typeface="ＤＦＧ平成ゴシック体W3" pitchFamily="50" charset="-128"/>
        </a:defRPr>
      </a:lvl6pPr>
      <a:lvl7pPr marL="2658640" indent="-242862" algn="l" defTabSz="972616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tabLst>
          <a:tab pos="775291" algn="l"/>
        </a:tabLst>
        <a:defRPr kumimoji="1">
          <a:solidFill>
            <a:srgbClr val="336699"/>
          </a:solidFill>
          <a:latin typeface="+mn-lt"/>
          <a:ea typeface="ＤＦＧ平成ゴシック体W3" pitchFamily="50" charset="-128"/>
        </a:defRPr>
      </a:lvl7pPr>
      <a:lvl8pPr marL="2994910" indent="-242862" algn="l" defTabSz="972616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tabLst>
          <a:tab pos="775291" algn="l"/>
        </a:tabLst>
        <a:defRPr kumimoji="1">
          <a:solidFill>
            <a:srgbClr val="336699"/>
          </a:solidFill>
          <a:latin typeface="+mn-lt"/>
          <a:ea typeface="ＤＦＧ平成ゴシック体W3" pitchFamily="50" charset="-128"/>
        </a:defRPr>
      </a:lvl8pPr>
      <a:lvl9pPr marL="3331181" indent="-242862" algn="l" defTabSz="972616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tabLst>
          <a:tab pos="775291" algn="l"/>
        </a:tabLst>
        <a:defRPr kumimoji="1">
          <a:solidFill>
            <a:srgbClr val="336699"/>
          </a:solidFill>
          <a:latin typeface="+mn-lt"/>
          <a:ea typeface="ＤＦＧ平成ゴシック体W3" pitchFamily="50" charset="-128"/>
        </a:defRPr>
      </a:lvl9pPr>
    </p:bodyStyle>
    <p:otherStyle>
      <a:defPPr>
        <a:defRPr lang="ja-JP"/>
      </a:defPPr>
      <a:lvl1pPr marL="0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6271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2541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812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45082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81353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17624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53894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90165" algn="l" defTabSz="672541" rtl="0" eaLnBrk="1" latinLnBrk="0" hangingPunct="1"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ctrTitle" sz="quarter" idx="4294967295"/>
          </p:nvPr>
        </p:nvSpPr>
        <p:spPr>
          <a:xfrm>
            <a:off x="0" y="2348880"/>
            <a:ext cx="9906000" cy="560343"/>
          </a:xfrm>
        </p:spPr>
        <p:txBody>
          <a:bodyPr anchor="t" anchorCtr="0">
            <a:noAutofit/>
          </a:bodyPr>
          <a:lstStyle/>
          <a:p>
            <a:pPr algn="ctr"/>
            <a:r>
              <a:rPr lang="ja-JP" altLang="en-US" sz="4800" dirty="0" smtClean="0">
                <a:cs typeface="メイリオ" pitchFamily="50" charset="-128"/>
              </a:rPr>
              <a:t>データ運用検討分科会の</a:t>
            </a:r>
            <a:r>
              <a:rPr lang="en-US" altLang="ja-JP" sz="4800" dirty="0" smtClean="0">
                <a:cs typeface="メイリオ" pitchFamily="50" charset="-128"/>
              </a:rPr>
              <a:t/>
            </a:r>
            <a:br>
              <a:rPr lang="en-US" altLang="ja-JP" sz="4800" dirty="0" smtClean="0">
                <a:cs typeface="メイリオ" pitchFamily="50" charset="-128"/>
              </a:rPr>
            </a:br>
            <a:r>
              <a:rPr lang="ja-JP" altLang="en-US" sz="4800" dirty="0" smtClean="0">
                <a:cs typeface="メイリオ" pitchFamily="50" charset="-128"/>
              </a:rPr>
              <a:t>検討状況について</a:t>
            </a:r>
            <a:r>
              <a:rPr lang="en-US" altLang="ja-JP" sz="4000" dirty="0" smtClean="0">
                <a:cs typeface="メイリオ" pitchFamily="50" charset="-128"/>
              </a:rPr>
              <a:t/>
            </a:r>
            <a:br>
              <a:rPr lang="en-US" altLang="ja-JP" sz="4000" dirty="0" smtClean="0">
                <a:cs typeface="メイリオ" pitchFamily="50" charset="-128"/>
              </a:rPr>
            </a:br>
            <a:r>
              <a:rPr lang="en-US" altLang="ja-JP" sz="4000" dirty="0" smtClean="0">
                <a:cs typeface="メイリオ" pitchFamily="50" charset="-128"/>
              </a:rPr>
              <a:t/>
            </a:r>
            <a:br>
              <a:rPr lang="en-US" altLang="ja-JP" sz="4000" dirty="0" smtClean="0">
                <a:cs typeface="メイリオ" pitchFamily="50" charset="-128"/>
              </a:rPr>
            </a:br>
            <a:r>
              <a:rPr lang="en-US" altLang="ja-JP" sz="4000" dirty="0">
                <a:cs typeface="メイリオ" pitchFamily="50" charset="-128"/>
              </a:rPr>
              <a:t/>
            </a:r>
            <a:br>
              <a:rPr lang="en-US" altLang="ja-JP" sz="4000" dirty="0">
                <a:cs typeface="メイリオ" pitchFamily="50" charset="-128"/>
              </a:rPr>
            </a:br>
            <a:r>
              <a:rPr lang="en-US" altLang="ja-JP" sz="2800" dirty="0" smtClean="0">
                <a:cs typeface="メイリオ" pitchFamily="50" charset="-128"/>
              </a:rPr>
              <a:t>2017-02-23</a:t>
            </a:r>
            <a:br>
              <a:rPr lang="en-US" altLang="ja-JP" sz="2800" dirty="0" smtClean="0">
                <a:cs typeface="メイリオ" pitchFamily="50" charset="-128"/>
              </a:rPr>
            </a:br>
            <a:r>
              <a:rPr lang="en-US" altLang="ja-JP" sz="2800" dirty="0" smtClean="0">
                <a:cs typeface="メイリオ" pitchFamily="50" charset="-128"/>
              </a:rPr>
              <a:t/>
            </a:r>
            <a:br>
              <a:rPr lang="en-US" altLang="ja-JP" sz="2800" dirty="0" smtClean="0">
                <a:cs typeface="メイリオ" pitchFamily="50" charset="-128"/>
              </a:rPr>
            </a:br>
            <a:r>
              <a:rPr lang="en-US" altLang="ja-JP" sz="2800" dirty="0" smtClean="0">
                <a:cs typeface="メイリオ" pitchFamily="50" charset="-128"/>
              </a:rPr>
              <a:t>VLED</a:t>
            </a:r>
            <a:r>
              <a:rPr lang="ja-JP" altLang="en-US" sz="2800" dirty="0" smtClean="0">
                <a:cs typeface="メイリオ" pitchFamily="50" charset="-128"/>
              </a:rPr>
              <a:t>事務局</a:t>
            </a:r>
            <a:endParaRPr lang="ja-JP" altLang="en-US" sz="2800" dirty="0">
              <a:cs typeface="メイリオ" pitchFamily="50" charset="-128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4294967295"/>
          </p:nvPr>
        </p:nvSpPr>
        <p:spPr>
          <a:xfrm>
            <a:off x="8841432" y="188640"/>
            <a:ext cx="864096" cy="360040"/>
          </a:xfrm>
          <a:ln>
            <a:solidFill>
              <a:schemeClr val="bg2"/>
            </a:solidFill>
          </a:ln>
        </p:spPr>
        <p:txBody>
          <a:bodyPr anchor="b" anchorCtr="0">
            <a:noAutofit/>
          </a:bodyPr>
          <a:lstStyle/>
          <a:p>
            <a:pPr marL="0" indent="0" algn="ctr">
              <a:buNone/>
            </a:pPr>
            <a:r>
              <a:rPr kumimoji="1" lang="ja-JP" altLang="en-US" sz="1800" dirty="0" smtClean="0"/>
              <a:t>資料５</a:t>
            </a:r>
            <a:endParaRPr kumimoji="1" lang="ja-JP" altLang="en-US" sz="1800" dirty="0"/>
          </a:p>
        </p:txBody>
      </p:sp>
      <p:pic>
        <p:nvPicPr>
          <p:cNvPr id="1026" name="Picture 2" descr="本法人の設立が承認されました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101" y="764704"/>
            <a:ext cx="1595899" cy="117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6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211" y="260648"/>
            <a:ext cx="9134339" cy="5817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１．データ運用検討分科会の検討テーマ</a:t>
            </a:r>
            <a:endParaRPr kumimoji="1" lang="ja-JP" altLang="en-US" sz="280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68A96-8FC6-49A7-AAFF-8891F4FD4FE2}" type="slidenum">
              <a:rPr lang="ja-JP" altLang="en-US" smtClean="0"/>
              <a:pPr/>
              <a:t>2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243000" y="1124744"/>
            <a:ext cx="9534535" cy="52979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・以下の情報を先行モデルとして、データフォーマットの現状、標準化の方向性・方策等を検討。</a:t>
            </a: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 道路通行規制情報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回・第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回分科会で検討）</a:t>
            </a:r>
            <a:endParaRPr kumimoji="1" lang="en-US" altLang="ja-JP" sz="2400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 地盤（ボーリング）情報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（第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回分科会で検討）</a:t>
            </a:r>
            <a:endParaRPr kumimoji="1" lang="en-US" altLang="ja-JP" sz="2400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 行政情報（食品関係営業許可情報など）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（第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回分科会で検討）</a:t>
            </a:r>
            <a:endParaRPr kumimoji="1" lang="en-US" altLang="ja-JP" sz="2400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2400" b="1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・</a:t>
            </a:r>
            <a:r>
              <a:rPr kumimoji="1" lang="en-US" altLang="ja-JP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VLED</a:t>
            </a: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自治体会員を対象としたメールアンケートも実施。</a:t>
            </a: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764704"/>
            <a:ext cx="9906000" cy="0"/>
          </a:xfrm>
          <a:prstGeom prst="line">
            <a:avLst/>
          </a:prstGeom>
          <a:noFill/>
          <a:ln w="12700" cap="sq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lIns="67254" tIns="33627" rIns="67254" bIns="33627" anchor="ctr"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12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211" y="260648"/>
            <a:ext cx="9134339" cy="5817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２．分科会参加メンバー</a:t>
            </a:r>
            <a:endParaRPr kumimoji="1" lang="ja-JP" altLang="en-US" sz="280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68A96-8FC6-49A7-AAFF-8891F4FD4FE2}" type="slidenum">
              <a:rPr lang="ja-JP" altLang="en-US" smtClean="0"/>
              <a:pPr/>
              <a:t>3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242999" y="908720"/>
            <a:ext cx="9534535" cy="52979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（１）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有識者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zh-CN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国立情報学研究所 准</a:t>
            </a:r>
            <a:r>
              <a:rPr kumimoji="1" lang="zh-CN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教授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zh-CN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大向</a:t>
            </a:r>
            <a:r>
              <a:rPr kumimoji="1" lang="zh-CN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zh-CN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一輝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氏（主査）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国際</a:t>
            </a: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大学</a:t>
            </a:r>
            <a:r>
              <a:rPr kumimoji="1" lang="en-US" altLang="ja-JP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GLOCOM</a:t>
            </a: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准教授・主任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研究員　庄司　昌彦氏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2000" b="1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（２）自治体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福井県、静岡県、新潟県、東京都（オブザーバー）、福岡市、大阪市、広島市、静岡市、会津若松市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2000" b="1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（３）企業・団体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日本マイクロソフト、日立製作所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、日本電気、電通、ヤフー、リクルートコミュニケーションズ、トヨタ</a:t>
            </a:r>
            <a:r>
              <a:rPr kumimoji="1" lang="en-US" altLang="ja-JP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IT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開発センター、パスコ、ゼンリンデータコム、アスコエパートナーズ、全地連、伊藤忠テクノソリューションズ、リブセンス、国際航業、インクリメント・</a:t>
            </a:r>
            <a:r>
              <a:rPr kumimoji="1" lang="en-US" altLang="ja-JP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</a:t>
            </a:r>
            <a:r>
              <a:rPr kumimoji="1" lang="ja-JP" altLang="en-US" sz="2000" b="1" dirty="0" err="1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kumimoji="1" lang="en-US" altLang="ja-JP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YRP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ユビキタス・ネットワーキング研究所、ジョルテ、オープンコーポレイツジャパン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2000" b="1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（４）府省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000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0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総務省、経済産業省</a:t>
            </a:r>
            <a:endParaRPr kumimoji="1" lang="en-US" altLang="ja-JP" sz="20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764704"/>
            <a:ext cx="9906000" cy="0"/>
          </a:xfrm>
          <a:prstGeom prst="line">
            <a:avLst/>
          </a:prstGeom>
          <a:noFill/>
          <a:ln w="12700" cap="sq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lIns="67254" tIns="33627" rIns="67254" bIns="33627" anchor="ctr"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352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211" y="260648"/>
            <a:ext cx="9134339" cy="5817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３．分科会開催スケジュール</a:t>
            </a:r>
            <a:endParaRPr kumimoji="1" lang="ja-JP" altLang="en-US" sz="280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68A96-8FC6-49A7-AAFF-8891F4FD4FE2}" type="slidenum">
              <a:rPr lang="ja-JP" altLang="en-US" smtClean="0"/>
              <a:pPr/>
              <a:t>4</a:t>
            </a:fld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242999" y="908720"/>
            <a:ext cx="9534535" cy="529795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回分科会</a:t>
            </a: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2016-10-14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（金）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1430-1545</a:t>
            </a: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検討テーマ：道路通行規制情報①</a:t>
            </a:r>
            <a:endParaRPr kumimoji="1" lang="en-US" altLang="ja-JP" sz="2400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終了後、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API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勉強会を開催</a:t>
            </a:r>
            <a:endParaRPr kumimoji="1" lang="en-US" altLang="ja-JP" sz="2400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105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回分科会</a:t>
            </a: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2016-12-6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（火）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1330-1530</a:t>
            </a: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検討テーマ：地盤（ボーリング）情報</a:t>
            </a:r>
            <a:endParaRPr kumimoji="1" lang="en-US" altLang="ja-JP" sz="2400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1050" b="1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回分科会</a:t>
            </a: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2017-01-20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（金）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1330-1530</a:t>
            </a: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検討テーマ：道路通行規制情報②</a:t>
            </a:r>
            <a:endParaRPr kumimoji="1" lang="en-US" altLang="ja-JP" sz="2400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endParaRPr kumimoji="1" lang="en-US" altLang="ja-JP" sz="105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kumimoji="1" lang="en-US" altLang="ja-JP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4</a:t>
            </a: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回分科会</a:t>
            </a: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2017-02-13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（月）</a:t>
            </a:r>
            <a:r>
              <a:rPr kumimoji="1" lang="en-US" altLang="ja-JP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1330-1530</a:t>
            </a:r>
          </a:p>
          <a:p>
            <a:pPr marL="180975" indent="-180975" algn="l" fontAlgn="auto" latinLnBrk="0">
              <a:spcBef>
                <a:spcPts val="0"/>
              </a:spcBef>
              <a:spcAft>
                <a:spcPts val="0"/>
              </a:spcAft>
            </a:pPr>
            <a:r>
              <a:rPr kumimoji="1" lang="ja-JP" altLang="en-US" sz="24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1" lang="ja-JP" altLang="en-US" sz="24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検討テーマ：行政情報（食品営業許可情報など</a:t>
            </a:r>
            <a:r>
              <a:rPr kumimoji="1" lang="ja-JP" altLang="en-US" sz="2400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en-US" altLang="ja-JP" sz="2400" b="1" dirty="0" smtClean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764704"/>
            <a:ext cx="9906000" cy="0"/>
          </a:xfrm>
          <a:prstGeom prst="line">
            <a:avLst/>
          </a:prstGeom>
          <a:noFill/>
          <a:ln w="12700" cap="sq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lIns="67254" tIns="33627" rIns="67254" bIns="33627" anchor="ctr"/>
          <a:lstStyle/>
          <a:p>
            <a:pPr>
              <a:defRPr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2560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211" y="260648"/>
            <a:ext cx="9134339" cy="5817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４．分科会の様子</a:t>
            </a:r>
            <a:endParaRPr kumimoji="1" lang="ja-JP" altLang="en-US" sz="280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168A96-8FC6-49A7-AAFF-8891F4FD4FE2}" type="slidenum">
              <a:rPr lang="ja-JP" altLang="en-US" smtClean="0"/>
              <a:pPr/>
              <a:t>5</a:t>
            </a:fld>
            <a:endParaRPr lang="en-US" altLang="ja-JP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0" y="764704"/>
            <a:ext cx="9906000" cy="0"/>
          </a:xfrm>
          <a:prstGeom prst="line">
            <a:avLst/>
          </a:prstGeom>
          <a:noFill/>
          <a:ln w="12700" cap="sq" cmpd="sng" algn="ctr">
            <a:solidFill>
              <a:schemeClr val="bg2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lIns="67254" tIns="33627" rIns="67254" bIns="33627" anchor="ctr"/>
          <a:lstStyle/>
          <a:p>
            <a:pPr>
              <a:defRPr/>
            </a:pPr>
            <a:endParaRPr lang="ja-JP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95" y="1124744"/>
            <a:ext cx="8487820" cy="418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80605" y="544522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ctr"/>
            <a:r>
              <a:rPr lang="ja-JP" altLang="en-US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第</a:t>
            </a:r>
            <a:r>
              <a:rPr lang="en-US" altLang="ja-JP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b="1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回</a:t>
            </a:r>
            <a:r>
              <a:rPr lang="ja-JP" altLang="en-US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データ運用検討分科会</a:t>
            </a:r>
            <a:r>
              <a:rPr lang="en-US" altLang="ja-JP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/API</a:t>
            </a:r>
            <a:r>
              <a:rPr lang="ja-JP" altLang="en-US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勉強会（</a:t>
            </a:r>
            <a:r>
              <a:rPr lang="en-US" altLang="ja-JP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2016.10.14</a:t>
            </a:r>
            <a:r>
              <a:rPr lang="ja-JP" altLang="en-US" b="1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en-US" altLang="ja-JP" b="1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032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EDパワポ基本テンプレー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Helvetica Neue Medium"/>
        <a:ea typeface="メイリオ"/>
        <a:cs typeface="ＤＦＧ平成ゴシック体W7"/>
      </a:majorFont>
      <a:minorFont>
        <a:latin typeface="Arial"/>
        <a:ea typeface="メイリオ"/>
        <a:cs typeface="ＤＦＧ平成ゴシック体W7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ＤＦＧ華康ゴシック体W5" pitchFamily="50" charset="-128"/>
            <a:ea typeface="ＤＦＧ華康ゴシック体W5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ko-KR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ＤＦＧ華康ゴシック体W5" pitchFamily="50" charset="-128"/>
            <a:ea typeface="ＤＦＧ華康ゴシック体W5" pitchFamily="50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kumimoji="1" dirty="0" smtClean="0">
            <a:solidFill>
              <a:schemeClr val="bg2"/>
            </a:solidFill>
            <a:latin typeface="ヒラギノ角ゴ ProN W6"/>
            <a:ea typeface="ヒラギノ角ゴ ProN W6"/>
            <a:cs typeface="ヒラギノ角ゴ ProN W6"/>
          </a:defRPr>
        </a:defPPr>
      </a:lstStyle>
    </a:txDef>
  </a:objectDefaults>
  <a:extraClrSchemeLst>
    <a:extraClrScheme>
      <a:clrScheme name="SUPERP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CCFF"/>
        </a:accent1>
        <a:accent2>
          <a:srgbClr val="00FFCC"/>
        </a:accent2>
        <a:accent3>
          <a:srgbClr val="AAB8E2"/>
        </a:accent3>
        <a:accent4>
          <a:srgbClr val="DADADA"/>
        </a:accent4>
        <a:accent5>
          <a:srgbClr val="AAE2FF"/>
        </a:accent5>
        <a:accent6>
          <a:srgbClr val="00E7B9"/>
        </a:accent6>
        <a:hlink>
          <a:srgbClr val="FF33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PERP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PERP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プレゼンテーション1" id="{9B8CA500-AB32-4A3C-B93E-CD492E224271}" vid="{D4CAFFFE-67A0-4DF2-B2F2-6BD9ABF8F007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VLED</Template>
  <TotalTime>0</TotalTime>
  <Words>135</Words>
  <Application>Microsoft Office PowerPoint</Application>
  <PresentationFormat>A4 210 x 297 mm</PresentationFormat>
  <Paragraphs>46</Paragraphs>
  <Slides>5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6" baseType="lpstr">
      <vt:lpstr>VLEDパワポ基本テンプレート</vt:lpstr>
      <vt:lpstr>データ運用検討分科会の 検討状況について   2017-02-23  VLED事務局</vt:lpstr>
      <vt:lpstr>１．データ運用検討分科会の検討テーマ</vt:lpstr>
      <vt:lpstr>２．分科会参加メンバー</vt:lpstr>
      <vt:lpstr>３．分科会開催スケジュール</vt:lpstr>
      <vt:lpstr>４．分科会の様子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2015-02-01T00:57:09Z</dcterms:created>
  <dcterms:modified xsi:type="dcterms:W3CDTF">2017-03-02T03:09:19Z</dcterms:modified>
</cp:coreProperties>
</file>