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79" r:id="rId1"/>
  </p:sldMasterIdLst>
  <p:notesMasterIdLst>
    <p:notesMasterId r:id="rId29"/>
  </p:notesMasterIdLst>
  <p:handoutMasterIdLst>
    <p:handoutMasterId r:id="rId30"/>
  </p:handoutMasterIdLst>
  <p:sldIdLst>
    <p:sldId id="598" r:id="rId2"/>
    <p:sldId id="593" r:id="rId3"/>
    <p:sldId id="594" r:id="rId4"/>
    <p:sldId id="597" r:id="rId5"/>
    <p:sldId id="621" r:id="rId6"/>
    <p:sldId id="605" r:id="rId7"/>
    <p:sldId id="607" r:id="rId8"/>
    <p:sldId id="636" r:id="rId9"/>
    <p:sldId id="612" r:id="rId10"/>
    <p:sldId id="608" r:id="rId11"/>
    <p:sldId id="637" r:id="rId12"/>
    <p:sldId id="647" r:id="rId13"/>
    <p:sldId id="648" r:id="rId14"/>
    <p:sldId id="630" r:id="rId15"/>
    <p:sldId id="631" r:id="rId16"/>
    <p:sldId id="632" r:id="rId17"/>
    <p:sldId id="633" r:id="rId18"/>
    <p:sldId id="634" r:id="rId19"/>
    <p:sldId id="622" r:id="rId20"/>
    <p:sldId id="639" r:id="rId21"/>
    <p:sldId id="640" r:id="rId22"/>
    <p:sldId id="641" r:id="rId23"/>
    <p:sldId id="642" r:id="rId24"/>
    <p:sldId id="643" r:id="rId25"/>
    <p:sldId id="644" r:id="rId26"/>
    <p:sldId id="645" r:id="rId27"/>
    <p:sldId id="646" r:id="rId2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1" autoAdjust="0"/>
    <p:restoredTop sz="94781" autoAdjust="0"/>
  </p:normalViewPr>
  <p:slideViewPr>
    <p:cSldViewPr snapToGrid="0" showGuides="1">
      <p:cViewPr varScale="1">
        <p:scale>
          <a:sx n="80" d="100"/>
          <a:sy n="80" d="100"/>
        </p:scale>
        <p:origin x="-864" y="-78"/>
      </p:cViewPr>
      <p:guideLst>
        <p:guide orient="horz" pos="2137"/>
        <p:guide pos="2880"/>
      </p:guideLst>
    </p:cSldViewPr>
  </p:slideViewPr>
  <p:outlineViewPr>
    <p:cViewPr>
      <p:scale>
        <a:sx n="33" d="100"/>
        <a:sy n="33" d="100"/>
      </p:scale>
      <p:origin x="0" y="-25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AC8FSV001\SBBA\&#38651;&#25919;\&#12304;01_&#12458;&#12540;&#12503;&#12531;&#12487;&#12540;&#12479;&#12305;\3001_&#20250;&#35696;&#38306;&#36899;\3001_ODWG\1.8%20&#33258;&#27835;&#20307;&#12450;&#12531;&#12465;&#12540;&#12488;&#65288;&#24179;&#25104;28&#24180;&#24230;&#65289;\&#33258;&#27835;&#20307;&#12363;&#12425;&#12398;&#22238;&#31572;\&#12304;&#12510;&#12473;&#12479;&#12305;&#38598;&#35336;&#12487;&#12540;&#12479;&#65288;&#20840;&#33258;&#27835;&#20307;&#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544151094213E-2"/>
          <c:y val="0.21118789709554336"/>
          <c:w val="0.81919685039370094"/>
          <c:h val="0.69095199548654551"/>
        </c:manualLayout>
      </c:layout>
      <c:lineChart>
        <c:grouping val="standard"/>
        <c:varyColors val="0"/>
        <c:ser>
          <c:idx val="0"/>
          <c:order val="0"/>
          <c:tx>
            <c:strRef>
              <c:f>実施自治体シミュレーション!$B$3</c:f>
              <c:strCache>
                <c:ptCount val="1"/>
                <c:pt idx="0">
                  <c:v>団体数（市区町村）</c:v>
                </c:pt>
              </c:strCache>
            </c:strRef>
          </c:tx>
          <c:spPr>
            <a:ln w="38100" cap="rnd">
              <a:solidFill>
                <a:srgbClr val="C00000"/>
              </a:solidFill>
              <a:round/>
            </a:ln>
            <a:effectLst/>
          </c:spPr>
          <c:marker>
            <c:symbol val="circle"/>
            <c:size val="8"/>
            <c:spPr>
              <a:solidFill>
                <a:srgbClr val="C00000"/>
              </a:solidFill>
              <a:ln w="38100">
                <a:solidFill>
                  <a:srgbClr val="C00000"/>
                </a:solidFill>
              </a:ln>
              <a:effectLst/>
            </c:spPr>
          </c:marker>
          <c:dPt>
            <c:idx val="1"/>
            <c:marker>
              <c:spPr>
                <a:noFill/>
                <a:ln w="38100">
                  <a:noFill/>
                </a:ln>
                <a:effectLst/>
              </c:spPr>
            </c:marker>
            <c:bubble3D val="0"/>
          </c:dPt>
          <c:dPt>
            <c:idx val="3"/>
            <c:marker>
              <c:spPr>
                <a:noFill/>
                <a:ln w="38100">
                  <a:noFill/>
                </a:ln>
                <a:effectLst/>
              </c:spPr>
            </c:marker>
            <c:bubble3D val="0"/>
          </c:dPt>
          <c:dPt>
            <c:idx val="6"/>
            <c:marker>
              <c:spPr>
                <a:noFill/>
                <a:ln w="38100">
                  <a:noFill/>
                </a:ln>
                <a:effectLst/>
              </c:spPr>
            </c:marker>
            <c:bubble3D val="0"/>
          </c:dPt>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実施自治体シミュレーション!$A$4:$A$14</c:f>
              <c:strCache>
                <c:ptCount val="11"/>
                <c:pt idx="0">
                  <c:v>H25年3月</c:v>
                </c:pt>
                <c:pt idx="2">
                  <c:v>H26年3月</c:v>
                </c:pt>
                <c:pt idx="4">
                  <c:v>H27年2月</c:v>
                </c:pt>
                <c:pt idx="5">
                  <c:v>H27年6月</c:v>
                </c:pt>
                <c:pt idx="7">
                  <c:v>H28年3月</c:v>
                </c:pt>
                <c:pt idx="8">
                  <c:v>H28年9月</c:v>
                </c:pt>
                <c:pt idx="9">
                  <c:v>H28年12月</c:v>
                </c:pt>
                <c:pt idx="10">
                  <c:v>H29年2月</c:v>
                </c:pt>
              </c:strCache>
            </c:strRef>
          </c:cat>
          <c:val>
            <c:numRef>
              <c:f>実施自治体シミュレーション!$B$4:$B$14</c:f>
              <c:numCache>
                <c:formatCode>#,##0_);[Red]\(#,##0\)</c:formatCode>
                <c:ptCount val="11"/>
                <c:pt idx="0">
                  <c:v>4</c:v>
                </c:pt>
                <c:pt idx="1">
                  <c:v>14</c:v>
                </c:pt>
                <c:pt idx="2">
                  <c:v>24</c:v>
                </c:pt>
                <c:pt idx="3">
                  <c:v>55.5</c:v>
                </c:pt>
                <c:pt idx="4">
                  <c:v>87</c:v>
                </c:pt>
                <c:pt idx="5">
                  <c:v>132</c:v>
                </c:pt>
                <c:pt idx="6">
                  <c:v>154</c:v>
                </c:pt>
                <c:pt idx="7">
                  <c:v>176</c:v>
                </c:pt>
                <c:pt idx="8">
                  <c:v>199</c:v>
                </c:pt>
                <c:pt idx="9">
                  <c:v>208</c:v>
                </c:pt>
                <c:pt idx="10">
                  <c:v>233</c:v>
                </c:pt>
              </c:numCache>
            </c:numRef>
          </c:val>
          <c:smooth val="0"/>
        </c:ser>
        <c:dLbls>
          <c:showLegendKey val="0"/>
          <c:showVal val="1"/>
          <c:showCatName val="0"/>
          <c:showSerName val="0"/>
          <c:showPercent val="0"/>
          <c:showBubbleSize val="0"/>
        </c:dLbls>
        <c:marker val="1"/>
        <c:smooth val="0"/>
        <c:axId val="32588928"/>
        <c:axId val="32597120"/>
      </c:lineChart>
      <c:lineChart>
        <c:grouping val="standard"/>
        <c:varyColors val="0"/>
        <c:ser>
          <c:idx val="1"/>
          <c:order val="1"/>
          <c:tx>
            <c:strRef>
              <c:f>実施自治体シミュレーション!$C$3</c:f>
              <c:strCache>
                <c:ptCount val="1"/>
                <c:pt idx="0">
                  <c:v>団体数（都道府県）</c:v>
                </c:pt>
              </c:strCache>
            </c:strRef>
          </c:tx>
          <c:spPr>
            <a:ln w="38100" cap="sq" cmpd="sng">
              <a:solidFill>
                <a:srgbClr val="002060"/>
              </a:solidFill>
              <a:prstDash val="sysDot"/>
              <a:round/>
            </a:ln>
            <a:effectLst/>
          </c:spPr>
          <c:marker>
            <c:symbol val="x"/>
            <c:size val="8"/>
            <c:spPr>
              <a:solidFill>
                <a:srgbClr val="002060"/>
              </a:solidFill>
              <a:ln w="38100">
                <a:solidFill>
                  <a:srgbClr val="002060"/>
                </a:solidFill>
              </a:ln>
              <a:effectLst/>
            </c:spPr>
          </c:marker>
          <c:dPt>
            <c:idx val="1"/>
            <c:marker>
              <c:spPr>
                <a:noFill/>
                <a:ln w="38100">
                  <a:noFill/>
                </a:ln>
                <a:effectLst/>
              </c:spPr>
            </c:marker>
            <c:bubble3D val="0"/>
          </c:dPt>
          <c:dPt>
            <c:idx val="3"/>
            <c:marker>
              <c:spPr>
                <a:noFill/>
                <a:ln w="38100">
                  <a:noFill/>
                </a:ln>
                <a:effectLst/>
              </c:spPr>
            </c:marker>
            <c:bubble3D val="0"/>
          </c:dPt>
          <c:dPt>
            <c:idx val="6"/>
            <c:marker>
              <c:spPr>
                <a:noFill/>
                <a:ln w="38100">
                  <a:noFill/>
                </a:ln>
                <a:effectLst/>
              </c:spPr>
            </c:marker>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実施自治体シミュレーション!$A$4:$A$14</c:f>
              <c:strCache>
                <c:ptCount val="11"/>
                <c:pt idx="0">
                  <c:v>H25年3月</c:v>
                </c:pt>
                <c:pt idx="2">
                  <c:v>H26年3月</c:v>
                </c:pt>
                <c:pt idx="4">
                  <c:v>H27年2月</c:v>
                </c:pt>
                <c:pt idx="5">
                  <c:v>H27年6月</c:v>
                </c:pt>
                <c:pt idx="7">
                  <c:v>H28年3月</c:v>
                </c:pt>
                <c:pt idx="8">
                  <c:v>H28年9月</c:v>
                </c:pt>
                <c:pt idx="9">
                  <c:v>H28年12月</c:v>
                </c:pt>
                <c:pt idx="10">
                  <c:v>H29年2月</c:v>
                </c:pt>
              </c:strCache>
            </c:strRef>
          </c:cat>
          <c:val>
            <c:numRef>
              <c:f>実施自治体シミュレーション!$C$4:$C$14</c:f>
              <c:numCache>
                <c:formatCode>#,##0_);[Red]\(#,##0\)</c:formatCode>
                <c:ptCount val="11"/>
                <c:pt idx="0">
                  <c:v>0</c:v>
                </c:pt>
                <c:pt idx="1">
                  <c:v>3</c:v>
                </c:pt>
                <c:pt idx="2">
                  <c:v>6</c:v>
                </c:pt>
                <c:pt idx="3">
                  <c:v>11</c:v>
                </c:pt>
                <c:pt idx="4">
                  <c:v>16</c:v>
                </c:pt>
                <c:pt idx="5">
                  <c:v>22</c:v>
                </c:pt>
                <c:pt idx="6">
                  <c:v>25.5</c:v>
                </c:pt>
                <c:pt idx="7">
                  <c:v>29</c:v>
                </c:pt>
                <c:pt idx="8">
                  <c:v>34</c:v>
                </c:pt>
                <c:pt idx="9">
                  <c:v>34</c:v>
                </c:pt>
                <c:pt idx="10">
                  <c:v>34</c:v>
                </c:pt>
              </c:numCache>
            </c:numRef>
          </c:val>
          <c:smooth val="0"/>
        </c:ser>
        <c:dLbls>
          <c:showLegendKey val="0"/>
          <c:showVal val="1"/>
          <c:showCatName val="0"/>
          <c:showSerName val="0"/>
          <c:showPercent val="0"/>
          <c:showBubbleSize val="0"/>
        </c:dLbls>
        <c:marker val="1"/>
        <c:smooth val="0"/>
        <c:axId val="32612736"/>
        <c:axId val="32598656"/>
      </c:lineChart>
      <c:catAx>
        <c:axId val="325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597120"/>
        <c:crosses val="autoZero"/>
        <c:auto val="1"/>
        <c:lblAlgn val="ctr"/>
        <c:lblOffset val="100"/>
        <c:noMultiLvlLbl val="0"/>
      </c:catAx>
      <c:valAx>
        <c:axId val="32597120"/>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2588928"/>
        <c:crosses val="autoZero"/>
        <c:crossBetween val="between"/>
        <c:majorUnit val="50"/>
      </c:valAx>
      <c:valAx>
        <c:axId val="32598656"/>
        <c:scaling>
          <c:orientation val="minMax"/>
          <c:max val="47"/>
          <c:min val="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2612736"/>
        <c:crosses val="max"/>
        <c:crossBetween val="between"/>
        <c:majorUnit val="10"/>
      </c:valAx>
      <c:catAx>
        <c:axId val="32612736"/>
        <c:scaling>
          <c:orientation val="minMax"/>
        </c:scaling>
        <c:delete val="1"/>
        <c:axPos val="b"/>
        <c:numFmt formatCode="General" sourceLinked="1"/>
        <c:majorTickMark val="out"/>
        <c:minorTickMark val="none"/>
        <c:tickLblPos val="nextTo"/>
        <c:crossAx val="32598656"/>
        <c:crosses val="autoZero"/>
        <c:auto val="1"/>
        <c:lblAlgn val="ctr"/>
        <c:lblOffset val="100"/>
        <c:noMultiLvlLbl val="0"/>
      </c:catAx>
      <c:spPr>
        <a:noFill/>
        <a:ln>
          <a:noFill/>
        </a:ln>
        <a:effectLst/>
      </c:spPr>
    </c:plotArea>
    <c:legend>
      <c:legendPos val="t"/>
      <c:layout>
        <c:manualLayout>
          <c:xMode val="edge"/>
          <c:yMode val="edge"/>
          <c:x val="0.24530062020953772"/>
          <c:y val="6.2462305904224871E-2"/>
          <c:w val="0.4107871845916759"/>
          <c:h val="7.2506994733124275E-2"/>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sz="14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集計!$C$3</c:f>
              <c:strCache>
                <c:ptCount val="1"/>
                <c:pt idx="0">
                  <c:v>団体数</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6.4935064935064818E-2"/>
                  <c:y val="-2.9741559378679123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4971011919882851"/>
                      <c:h val="0.14806256567037585"/>
                    </c:manualLayout>
                  </c15:layout>
                </c:ext>
              </c:extLst>
            </c:dLbl>
            <c:dLbl>
              <c:idx val="1"/>
              <c:layout>
                <c:manualLayout>
                  <c:x val="6.7762273222584744E-3"/>
                  <c:y val="3.6642487309002061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4971011919882851"/>
                      <c:h val="0.14806256567037585"/>
                    </c:manualLayout>
                  </c15:layout>
                </c:ext>
              </c:extLst>
            </c:dLbl>
            <c:dLbl>
              <c:idx val="2"/>
              <c:layout>
                <c:manualLayout>
                  <c:x val="-3.3333333333333347E-2"/>
                  <c:y val="2.3148148148147977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集計!$B$4:$B$6</c:f>
              <c:strCache>
                <c:ptCount val="3"/>
                <c:pt idx="0">
                  <c:v>公開中</c:v>
                </c:pt>
                <c:pt idx="1">
                  <c:v>計画中</c:v>
                </c:pt>
                <c:pt idx="2">
                  <c:v>未公開</c:v>
                </c:pt>
              </c:strCache>
            </c:strRef>
          </c:cat>
          <c:val>
            <c:numRef>
              <c:f>集計!$C$4:$C$6</c:f>
              <c:numCache>
                <c:formatCode>General</c:formatCode>
                <c:ptCount val="3"/>
                <c:pt idx="0">
                  <c:v>333</c:v>
                </c:pt>
                <c:pt idx="1">
                  <c:v>233</c:v>
                </c:pt>
                <c:pt idx="2">
                  <c:v>1222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3385616266317"/>
          <c:y val="5.9001784413308132E-2"/>
          <c:w val="0.69001733369476281"/>
          <c:h val="0.71532504830586319"/>
        </c:manualLayout>
      </c:layout>
      <c:barChart>
        <c:barDir val="bar"/>
        <c:grouping val="percentStacked"/>
        <c:varyColors val="0"/>
        <c:ser>
          <c:idx val="0"/>
          <c:order val="0"/>
          <c:tx>
            <c:strRef>
              <c:f>No.1×No.4!$C$3</c:f>
              <c:strCache>
                <c:ptCount val="1"/>
                <c:pt idx="0">
                  <c:v>公開中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No.1×No.4!$B$4:$B$10</c:f>
              <c:strCache>
                <c:ptCount val="7"/>
                <c:pt idx="0">
                  <c:v>都道府県</c:v>
                </c:pt>
                <c:pt idx="1">
                  <c:v>30万以上</c:v>
                </c:pt>
                <c:pt idx="2">
                  <c:v>10万～30万未満</c:v>
                </c:pt>
                <c:pt idx="3">
                  <c:v>5万～10万未満</c:v>
                </c:pt>
                <c:pt idx="4">
                  <c:v>3万～5万未満</c:v>
                </c:pt>
                <c:pt idx="5">
                  <c:v>1万～3万未満</c:v>
                </c:pt>
                <c:pt idx="6">
                  <c:v>1万未満</c:v>
                </c:pt>
              </c:strCache>
            </c:strRef>
          </c:cat>
          <c:val>
            <c:numRef>
              <c:f>No.1×No.4!$C$4:$C$10</c:f>
              <c:numCache>
                <c:formatCode>General</c:formatCode>
                <c:ptCount val="7"/>
                <c:pt idx="0">
                  <c:v>34</c:v>
                </c:pt>
                <c:pt idx="1">
                  <c:v>60</c:v>
                </c:pt>
                <c:pt idx="2">
                  <c:v>78</c:v>
                </c:pt>
                <c:pt idx="3">
                  <c:v>59</c:v>
                </c:pt>
                <c:pt idx="4">
                  <c:v>45</c:v>
                </c:pt>
                <c:pt idx="5">
                  <c:v>39</c:v>
                </c:pt>
                <c:pt idx="6">
                  <c:v>18</c:v>
                </c:pt>
              </c:numCache>
            </c:numRef>
          </c:val>
        </c:ser>
        <c:ser>
          <c:idx val="1"/>
          <c:order val="1"/>
          <c:tx>
            <c:strRef>
              <c:f>No.1×No.4!$D$3</c:f>
              <c:strCache>
                <c:ptCount val="1"/>
                <c:pt idx="0">
                  <c:v>計画中</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No.1×No.4!$B$4:$B$10</c:f>
              <c:strCache>
                <c:ptCount val="7"/>
                <c:pt idx="0">
                  <c:v>都道府県</c:v>
                </c:pt>
                <c:pt idx="1">
                  <c:v>30万以上</c:v>
                </c:pt>
                <c:pt idx="2">
                  <c:v>10万～30万未満</c:v>
                </c:pt>
                <c:pt idx="3">
                  <c:v>5万～10万未満</c:v>
                </c:pt>
                <c:pt idx="4">
                  <c:v>3万～5万未満</c:v>
                </c:pt>
                <c:pt idx="5">
                  <c:v>1万～3万未満</c:v>
                </c:pt>
                <c:pt idx="6">
                  <c:v>1万未満</c:v>
                </c:pt>
              </c:strCache>
            </c:strRef>
          </c:cat>
          <c:val>
            <c:numRef>
              <c:f>No.1×No.4!$D$4:$D$10</c:f>
              <c:numCache>
                <c:formatCode>General</c:formatCode>
                <c:ptCount val="7"/>
                <c:pt idx="0">
                  <c:v>9</c:v>
                </c:pt>
                <c:pt idx="1">
                  <c:v>16</c:v>
                </c:pt>
                <c:pt idx="2">
                  <c:v>59</c:v>
                </c:pt>
                <c:pt idx="3">
                  <c:v>53</c:v>
                </c:pt>
                <c:pt idx="4">
                  <c:v>29</c:v>
                </c:pt>
                <c:pt idx="5">
                  <c:v>44</c:v>
                </c:pt>
                <c:pt idx="6">
                  <c:v>23</c:v>
                </c:pt>
              </c:numCache>
            </c:numRef>
          </c:val>
        </c:ser>
        <c:ser>
          <c:idx val="2"/>
          <c:order val="2"/>
          <c:tx>
            <c:strRef>
              <c:f>No.1×No.4!$E$3</c:f>
              <c:strCache>
                <c:ptCount val="1"/>
                <c:pt idx="0">
                  <c:v>未公開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No.1×No.4!$B$4:$B$10</c:f>
              <c:strCache>
                <c:ptCount val="7"/>
                <c:pt idx="0">
                  <c:v>都道府県</c:v>
                </c:pt>
                <c:pt idx="1">
                  <c:v>30万以上</c:v>
                </c:pt>
                <c:pt idx="2">
                  <c:v>10万～30万未満</c:v>
                </c:pt>
                <c:pt idx="3">
                  <c:v>5万～10万未満</c:v>
                </c:pt>
                <c:pt idx="4">
                  <c:v>3万～5万未満</c:v>
                </c:pt>
                <c:pt idx="5">
                  <c:v>1万～3万未満</c:v>
                </c:pt>
                <c:pt idx="6">
                  <c:v>1万未満</c:v>
                </c:pt>
              </c:strCache>
            </c:strRef>
          </c:cat>
          <c:val>
            <c:numRef>
              <c:f>No.1×No.4!$E$4:$E$10</c:f>
              <c:numCache>
                <c:formatCode>General</c:formatCode>
                <c:ptCount val="7"/>
                <c:pt idx="0">
                  <c:v>4</c:v>
                </c:pt>
                <c:pt idx="1">
                  <c:v>9</c:v>
                </c:pt>
                <c:pt idx="2">
                  <c:v>65</c:v>
                </c:pt>
                <c:pt idx="3">
                  <c:v>152</c:v>
                </c:pt>
                <c:pt idx="4">
                  <c:v>170</c:v>
                </c:pt>
                <c:pt idx="5">
                  <c:v>363</c:v>
                </c:pt>
                <c:pt idx="6">
                  <c:v>459</c:v>
                </c:pt>
              </c:numCache>
            </c:numRef>
          </c:val>
        </c:ser>
        <c:dLbls>
          <c:showLegendKey val="0"/>
          <c:showVal val="0"/>
          <c:showCatName val="0"/>
          <c:showSerName val="0"/>
          <c:showPercent val="0"/>
          <c:showBubbleSize val="0"/>
        </c:dLbls>
        <c:gapWidth val="150"/>
        <c:overlap val="100"/>
        <c:axId val="91676032"/>
        <c:axId val="91694208"/>
      </c:barChart>
      <c:catAx>
        <c:axId val="91676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1694208"/>
        <c:crosses val="autoZero"/>
        <c:auto val="1"/>
        <c:lblAlgn val="ctr"/>
        <c:lblOffset val="100"/>
        <c:noMultiLvlLbl val="0"/>
      </c:catAx>
      <c:valAx>
        <c:axId val="91694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1676032"/>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dirty="0" smtClean="0"/>
              <a:t>公開方法</a:t>
            </a:r>
            <a:endParaRPr lang="ja-JP" altLang="en-US" sz="1050" dirty="0"/>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No.5!$C$8:$F$8</c:f>
              <c:strCache>
                <c:ptCount val="4"/>
                <c:pt idx="0">
                  <c:v>HPにて公開</c:v>
                </c:pt>
                <c:pt idx="1">
                  <c:v>カタログサイトで公開</c:v>
                </c:pt>
                <c:pt idx="2">
                  <c:v>ダッシュボードで公開</c:v>
                </c:pt>
                <c:pt idx="3">
                  <c:v>ポータルサイトで公開</c:v>
                </c:pt>
              </c:strCache>
            </c:strRef>
          </c:cat>
          <c:val>
            <c:numRef>
              <c:f>No.5!$C$10:$F$10</c:f>
              <c:numCache>
                <c:formatCode>0.00</c:formatCode>
                <c:ptCount val="4"/>
                <c:pt idx="0">
                  <c:v>0.67514124293785316</c:v>
                </c:pt>
                <c:pt idx="1">
                  <c:v>0.30790960451977401</c:v>
                </c:pt>
                <c:pt idx="2">
                  <c:v>1.6949152542372881E-2</c:v>
                </c:pt>
                <c:pt idx="3">
                  <c:v>0.1864406779661017</c:v>
                </c:pt>
              </c:numCache>
            </c:numRef>
          </c:val>
        </c:ser>
        <c:dLbls>
          <c:showLegendKey val="0"/>
          <c:showVal val="0"/>
          <c:showCatName val="0"/>
          <c:showSerName val="0"/>
          <c:showPercent val="0"/>
          <c:showBubbleSize val="0"/>
        </c:dLbls>
        <c:gapWidth val="150"/>
        <c:axId val="94953472"/>
        <c:axId val="94955008"/>
      </c:barChart>
      <c:catAx>
        <c:axId val="9495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955008"/>
        <c:crosses val="autoZero"/>
        <c:auto val="1"/>
        <c:lblAlgn val="ctr"/>
        <c:lblOffset val="100"/>
        <c:noMultiLvlLbl val="0"/>
      </c:catAx>
      <c:valAx>
        <c:axId val="94955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4953472"/>
        <c:crosses val="max"/>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a:t>公開データとニーズ</a:t>
            </a:r>
          </a:p>
        </c:rich>
      </c:tx>
      <c:layout/>
      <c:overlay val="0"/>
      <c:spPr>
        <a:noFill/>
        <a:ln>
          <a:noFill/>
        </a:ln>
        <a:effectLst/>
      </c:spPr>
    </c:title>
    <c:autoTitleDeleted val="0"/>
    <c:plotArea>
      <c:layout>
        <c:manualLayout>
          <c:layoutTarget val="inner"/>
          <c:xMode val="edge"/>
          <c:yMode val="edge"/>
          <c:x val="0.46804284268229535"/>
          <c:y val="8.4541195883143128E-2"/>
          <c:w val="0.47483629555855444"/>
          <c:h val="0.83138825557457963"/>
        </c:manualLayout>
      </c:layout>
      <c:barChart>
        <c:barDir val="bar"/>
        <c:grouping val="clustered"/>
        <c:varyColors val="0"/>
        <c:ser>
          <c:idx val="0"/>
          <c:order val="0"/>
          <c:tx>
            <c:strRef>
              <c:f>'No.16 vs No.23'!$B$8</c:f>
              <c:strCache>
                <c:ptCount val="1"/>
                <c:pt idx="0">
                  <c:v>公開データ</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'No.16 vs No.23'!$C$7:$Q$7</c:f>
              <c:strCache>
                <c:ptCount val="15"/>
                <c:pt idx="0">
                  <c:v>基礎的な統計情報（人口、産業等）</c:v>
                </c:pt>
                <c:pt idx="1">
                  <c:v>防災分野の各種情報</c:v>
                </c:pt>
                <c:pt idx="2">
                  <c:v>地理空間情報（地図・地形・地質等）</c:v>
                </c:pt>
                <c:pt idx="3">
                  <c:v>予算・決算・調達に関する情報</c:v>
                </c:pt>
                <c:pt idx="4">
                  <c:v>公共交通関連の情報（時刻表、運行状況等）</c:v>
                </c:pt>
                <c:pt idx="5">
                  <c:v>環境に関する情報（大気、水質等）</c:v>
                </c:pt>
                <c:pt idx="6">
                  <c:v>学校教育に関する情報</c:v>
                </c:pt>
                <c:pt idx="7">
                  <c:v>健康づくり、医療福祉に関する情報</c:v>
                </c:pt>
                <c:pt idx="8">
                  <c:v>公共施設の位置やサービスに関する情報</c:v>
                </c:pt>
                <c:pt idx="9">
                  <c:v>観光に関する情報</c:v>
                </c:pt>
                <c:pt idx="10">
                  <c:v>議会や各種会議の議事録</c:v>
                </c:pt>
                <c:pt idx="11">
                  <c:v>都市計画・まちづくりに関する情報</c:v>
                </c:pt>
                <c:pt idx="12">
                  <c:v>交通事故や犯罪、火災等に関する情報</c:v>
                </c:pt>
                <c:pt idx="13">
                  <c:v>子育てに関する情報</c:v>
                </c:pt>
                <c:pt idx="14">
                  <c:v>その他</c:v>
                </c:pt>
              </c:strCache>
            </c:strRef>
          </c:cat>
          <c:val>
            <c:numRef>
              <c:f>'No.16 vs No.23'!$C$8:$Q$8</c:f>
              <c:numCache>
                <c:formatCode>0.00</c:formatCode>
                <c:ptCount val="15"/>
                <c:pt idx="0">
                  <c:v>0.72394366197183102</c:v>
                </c:pt>
                <c:pt idx="1">
                  <c:v>0.6591549295774648</c:v>
                </c:pt>
                <c:pt idx="2">
                  <c:v>0.23943661971830985</c:v>
                </c:pt>
                <c:pt idx="3">
                  <c:v>0.3183098591549296</c:v>
                </c:pt>
                <c:pt idx="4">
                  <c:v>0.24225352112676057</c:v>
                </c:pt>
                <c:pt idx="5">
                  <c:v>0.24225352112676057</c:v>
                </c:pt>
                <c:pt idx="6">
                  <c:v>0.29014084507042254</c:v>
                </c:pt>
                <c:pt idx="7">
                  <c:v>0.37746478873239436</c:v>
                </c:pt>
                <c:pt idx="8">
                  <c:v>0.59436619718309858</c:v>
                </c:pt>
                <c:pt idx="9">
                  <c:v>0.37464788732394366</c:v>
                </c:pt>
                <c:pt idx="10">
                  <c:v>8.7323943661971826E-2</c:v>
                </c:pt>
                <c:pt idx="11">
                  <c:v>0.2</c:v>
                </c:pt>
                <c:pt idx="12">
                  <c:v>0.15492957746478872</c:v>
                </c:pt>
                <c:pt idx="13">
                  <c:v>0.3464788732394366</c:v>
                </c:pt>
                <c:pt idx="14">
                  <c:v>0.29014084507042254</c:v>
                </c:pt>
              </c:numCache>
            </c:numRef>
          </c:val>
        </c:ser>
        <c:ser>
          <c:idx val="1"/>
          <c:order val="1"/>
          <c:tx>
            <c:strRef>
              <c:f>'No.16 vs No.23'!$B$9</c:f>
              <c:strCache>
                <c:ptCount val="1"/>
                <c:pt idx="0">
                  <c:v>ニーズ</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'No.16 vs No.23'!$C$7:$Q$7</c:f>
              <c:strCache>
                <c:ptCount val="15"/>
                <c:pt idx="0">
                  <c:v>基礎的な統計情報（人口、産業等）</c:v>
                </c:pt>
                <c:pt idx="1">
                  <c:v>防災分野の各種情報</c:v>
                </c:pt>
                <c:pt idx="2">
                  <c:v>地理空間情報（地図・地形・地質等）</c:v>
                </c:pt>
                <c:pt idx="3">
                  <c:v>予算・決算・調達に関する情報</c:v>
                </c:pt>
                <c:pt idx="4">
                  <c:v>公共交通関連の情報（時刻表、運行状況等）</c:v>
                </c:pt>
                <c:pt idx="5">
                  <c:v>環境に関する情報（大気、水質等）</c:v>
                </c:pt>
                <c:pt idx="6">
                  <c:v>学校教育に関する情報</c:v>
                </c:pt>
                <c:pt idx="7">
                  <c:v>健康づくり、医療福祉に関する情報</c:v>
                </c:pt>
                <c:pt idx="8">
                  <c:v>公共施設の位置やサービスに関する情報</c:v>
                </c:pt>
                <c:pt idx="9">
                  <c:v>観光に関する情報</c:v>
                </c:pt>
                <c:pt idx="10">
                  <c:v>議会や各種会議の議事録</c:v>
                </c:pt>
                <c:pt idx="11">
                  <c:v>都市計画・まちづくりに関する情報</c:v>
                </c:pt>
                <c:pt idx="12">
                  <c:v>交通事故や犯罪、火災等に関する情報</c:v>
                </c:pt>
                <c:pt idx="13">
                  <c:v>子育てに関する情報</c:v>
                </c:pt>
                <c:pt idx="14">
                  <c:v>その他</c:v>
                </c:pt>
              </c:strCache>
            </c:strRef>
          </c:cat>
          <c:val>
            <c:numRef>
              <c:f>'No.16 vs No.23'!$C$9:$Q$9</c:f>
              <c:numCache>
                <c:formatCode>0.00</c:formatCode>
                <c:ptCount val="15"/>
                <c:pt idx="0">
                  <c:v>0.32926829268292684</c:v>
                </c:pt>
                <c:pt idx="1">
                  <c:v>0.48780487804878048</c:v>
                </c:pt>
                <c:pt idx="2">
                  <c:v>0.26829268292682928</c:v>
                </c:pt>
                <c:pt idx="3">
                  <c:v>0.10975609756097561</c:v>
                </c:pt>
                <c:pt idx="4">
                  <c:v>0.21341463414634146</c:v>
                </c:pt>
                <c:pt idx="5">
                  <c:v>6.7073170731707321E-2</c:v>
                </c:pt>
                <c:pt idx="6">
                  <c:v>6.7073170731707321E-2</c:v>
                </c:pt>
                <c:pt idx="7">
                  <c:v>0.2073170731707317</c:v>
                </c:pt>
                <c:pt idx="8">
                  <c:v>0.32926829268292684</c:v>
                </c:pt>
                <c:pt idx="9">
                  <c:v>0.31707317073170732</c:v>
                </c:pt>
                <c:pt idx="10">
                  <c:v>1.2195121951219513E-2</c:v>
                </c:pt>
                <c:pt idx="11">
                  <c:v>0.12195121951219512</c:v>
                </c:pt>
                <c:pt idx="12">
                  <c:v>0.12195121951219512</c:v>
                </c:pt>
                <c:pt idx="13">
                  <c:v>0.3048780487804878</c:v>
                </c:pt>
                <c:pt idx="14">
                  <c:v>0.23170731707317074</c:v>
                </c:pt>
              </c:numCache>
            </c:numRef>
          </c:val>
        </c:ser>
        <c:dLbls>
          <c:showLegendKey val="0"/>
          <c:showVal val="0"/>
          <c:showCatName val="0"/>
          <c:showSerName val="0"/>
          <c:showPercent val="0"/>
          <c:showBubbleSize val="0"/>
        </c:dLbls>
        <c:gapWidth val="182"/>
        <c:axId val="96696960"/>
        <c:axId val="96719232"/>
      </c:barChart>
      <c:catAx>
        <c:axId val="96696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6719232"/>
        <c:crosses val="autoZero"/>
        <c:auto val="1"/>
        <c:lblAlgn val="ctr"/>
        <c:lblOffset val="100"/>
        <c:noMultiLvlLbl val="0"/>
      </c:catAx>
      <c:valAx>
        <c:axId val="96719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696960"/>
        <c:crosses val="max"/>
        <c:crossBetween val="between"/>
      </c:valAx>
      <c:spPr>
        <a:noFill/>
        <a:ln>
          <a:noFill/>
        </a:ln>
        <a:effectLst/>
      </c:spPr>
    </c:plotArea>
    <c:legend>
      <c:legendPos val="b"/>
      <c:layout>
        <c:manualLayout>
          <c:xMode val="edge"/>
          <c:yMode val="edge"/>
          <c:x val="0.34031744936767377"/>
          <c:y val="0.94671180078726114"/>
          <c:w val="0.31936510126465245"/>
          <c:h val="5.328819921273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accent1"/>
      </a:solid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a:t>課題と問題点</a:t>
            </a:r>
          </a:p>
        </c:rich>
      </c:tx>
      <c:layout/>
      <c:overlay val="0"/>
      <c:spPr>
        <a:noFill/>
        <a:ln>
          <a:noFill/>
        </a:ln>
        <a:effectLst/>
      </c:spPr>
    </c:title>
    <c:autoTitleDeleted val="0"/>
    <c:plotArea>
      <c:layout>
        <c:manualLayout>
          <c:layoutTarget val="inner"/>
          <c:xMode val="edge"/>
          <c:yMode val="edge"/>
          <c:x val="0.48202370234230352"/>
          <c:y val="5.7178755991589413E-2"/>
          <c:w val="0.4621063470119941"/>
          <c:h val="0.8937885992265473"/>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No.34!$B$40:$B$57</c:f>
              <c:strCache>
                <c:ptCount val="18"/>
                <c:pt idx="0">
                  <c:v>オープンデータの効果・メリット・ニーズが不明確</c:v>
                </c:pt>
                <c:pt idx="1">
                  <c:v>オープンデータを担当する人的リソースがない</c:v>
                </c:pt>
                <c:pt idx="2">
                  <c:v>オープンデータにどう取組んで良いか分からない</c:v>
                </c:pt>
                <c:pt idx="3">
                  <c:v>統括する部門がない</c:v>
                </c:pt>
                <c:pt idx="4">
                  <c:v>予算がない</c:v>
                </c:pt>
                <c:pt idx="5">
                  <c:v>オープンデータとして出すデータと出さないデータの仕訳、判断ができない</c:v>
                </c:pt>
                <c:pt idx="6">
                  <c:v>セキュリティ・権利関係が不明瞭</c:v>
                </c:pt>
                <c:pt idx="7">
                  <c:v>業務量が増加が予想されるため、導入できていない</c:v>
                </c:pt>
                <c:pt idx="8">
                  <c:v>オープンデータを開始した後の業務プロセスが不明</c:v>
                </c:pt>
                <c:pt idx="9">
                  <c:v>オープンデータの利活用が進まない</c:v>
                </c:pt>
                <c:pt idx="10">
                  <c:v>オープンデータを知らない</c:v>
                </c:pt>
                <c:pt idx="11">
                  <c:v>原課の理解が得られない</c:v>
                </c:pt>
                <c:pt idx="12">
                  <c:v>地方公共団体内部の合意形成が得られない</c:v>
                </c:pt>
                <c:pt idx="13">
                  <c:v>オープンデータとして、出したくないデータがある</c:v>
                </c:pt>
                <c:pt idx="14">
                  <c:v>他の地方公共団体と連携できない</c:v>
                </c:pt>
                <c:pt idx="15">
                  <c:v>首長の理解が得られない</c:v>
                </c:pt>
                <c:pt idx="16">
                  <c:v>その他</c:v>
                </c:pt>
                <c:pt idx="17">
                  <c:v>課題や問題点はない</c:v>
                </c:pt>
              </c:strCache>
            </c:strRef>
          </c:cat>
          <c:val>
            <c:numRef>
              <c:f>No.34!$C$40:$C$57</c:f>
              <c:numCache>
                <c:formatCode>General</c:formatCode>
                <c:ptCount val="18"/>
                <c:pt idx="0">
                  <c:v>0.62122905027932962</c:v>
                </c:pt>
                <c:pt idx="1">
                  <c:v>0.47765363128491622</c:v>
                </c:pt>
                <c:pt idx="2">
                  <c:v>0.40279329608938547</c:v>
                </c:pt>
                <c:pt idx="3">
                  <c:v>0.2631284916201117</c:v>
                </c:pt>
                <c:pt idx="4">
                  <c:v>0.24078212290502793</c:v>
                </c:pt>
                <c:pt idx="5">
                  <c:v>0.24022346368715083</c:v>
                </c:pt>
                <c:pt idx="6">
                  <c:v>0.2011173184357542</c:v>
                </c:pt>
                <c:pt idx="7">
                  <c:v>0.19832402234636873</c:v>
                </c:pt>
                <c:pt idx="8">
                  <c:v>0.19776536312849163</c:v>
                </c:pt>
                <c:pt idx="9">
                  <c:v>0.17486033519553074</c:v>
                </c:pt>
                <c:pt idx="10">
                  <c:v>0.13407821229050279</c:v>
                </c:pt>
                <c:pt idx="11">
                  <c:v>0.10726256983240223</c:v>
                </c:pt>
                <c:pt idx="12">
                  <c:v>3.2960893854748603E-2</c:v>
                </c:pt>
                <c:pt idx="13">
                  <c:v>2.0670391061452513E-2</c:v>
                </c:pt>
                <c:pt idx="14">
                  <c:v>1.8435754189944135E-2</c:v>
                </c:pt>
                <c:pt idx="15">
                  <c:v>2.2346368715083797E-3</c:v>
                </c:pt>
                <c:pt idx="16">
                  <c:v>3.3519553072625698E-2</c:v>
                </c:pt>
                <c:pt idx="17">
                  <c:v>3.8547486033519554E-2</c:v>
                </c:pt>
              </c:numCache>
            </c:numRef>
          </c:val>
        </c:ser>
        <c:dLbls>
          <c:showLegendKey val="0"/>
          <c:showVal val="0"/>
          <c:showCatName val="0"/>
          <c:showSerName val="0"/>
          <c:showPercent val="0"/>
          <c:showBubbleSize val="0"/>
        </c:dLbls>
        <c:gapWidth val="182"/>
        <c:axId val="96638464"/>
        <c:axId val="96640000"/>
      </c:barChart>
      <c:catAx>
        <c:axId val="96638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ja-JP"/>
          </a:p>
        </c:txPr>
        <c:crossAx val="96640000"/>
        <c:crosses val="autoZero"/>
        <c:auto val="1"/>
        <c:lblAlgn val="ctr"/>
        <c:lblOffset val="100"/>
        <c:noMultiLvlLbl val="0"/>
      </c:catAx>
      <c:valAx>
        <c:axId val="9664000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6638464"/>
        <c:crosses val="max"/>
        <c:crossBetween val="between"/>
        <c:majorUnit val="0.2"/>
      </c:valAx>
      <c:spPr>
        <a:noFill/>
        <a:ln>
          <a:noFill/>
        </a:ln>
        <a:effectLst/>
      </c:spPr>
    </c:plotArea>
    <c:plotVisOnly val="1"/>
    <c:dispBlanksAs val="gap"/>
    <c:showDLblsOverMax val="0"/>
  </c:chart>
  <c:spPr>
    <a:noFill/>
    <a:ln>
      <a:solidFill>
        <a:schemeClr val="accent1"/>
      </a:solidFill>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a:t>必要な支援</a:t>
            </a:r>
          </a:p>
        </c:rich>
      </c:tx>
      <c:layout/>
      <c:overlay val="0"/>
      <c:spPr>
        <a:noFill/>
        <a:ln>
          <a:noFill/>
        </a:ln>
        <a:effectLst/>
      </c:spPr>
    </c:title>
    <c:autoTitleDeleted val="0"/>
    <c:plotArea>
      <c:layout>
        <c:manualLayout>
          <c:layoutTarget val="inner"/>
          <c:xMode val="edge"/>
          <c:yMode val="edge"/>
          <c:x val="0.49065828310500836"/>
          <c:y val="6.5716331604183151E-2"/>
          <c:w val="0.44645603864581429"/>
          <c:h val="0.87823568847293221"/>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No.37!$B$30:$B$46</c:f>
              <c:strCache>
                <c:ptCount val="17"/>
                <c:pt idx="0">
                  <c:v>手順等をまとめたガイドラインの整備</c:v>
                </c:pt>
                <c:pt idx="1">
                  <c:v>交付金</c:v>
                </c:pt>
                <c:pt idx="2">
                  <c:v>先進的な活用事例の公開</c:v>
                </c:pt>
                <c:pt idx="3">
                  <c:v>オープンデータ作成・公開の作業支援</c:v>
                </c:pt>
                <c:pt idx="4">
                  <c:v>オープンデータ作成・公開の作業支援ツール提供</c:v>
                </c:pt>
                <c:pt idx="5">
                  <c:v>オープンデータとして公開する際の標準的なデータセット一覧・粒度・期間を策定</c:v>
                </c:pt>
                <c:pt idx="6">
                  <c:v>オープンデータのセミナー・ワークショップ開催</c:v>
                </c:pt>
                <c:pt idx="7">
                  <c:v>低価格の導入パッケージ提供</c:v>
                </c:pt>
                <c:pt idx="8">
                  <c:v>利活用計画コンサルティング</c:v>
                </c:pt>
                <c:pt idx="9">
                  <c:v>国民の理解促進</c:v>
                </c:pt>
                <c:pt idx="10">
                  <c:v>システム導入に関するコンサルティング</c:v>
                </c:pt>
                <c:pt idx="11">
                  <c:v>他の地方公共団体との連携支援</c:v>
                </c:pt>
                <c:pt idx="12">
                  <c:v>関係者の説得支援</c:v>
                </c:pt>
                <c:pt idx="13">
                  <c:v>APIの共通化</c:v>
                </c:pt>
                <c:pt idx="14">
                  <c:v>アイディアソン・ハッカソン等の開催</c:v>
                </c:pt>
                <c:pt idx="15">
                  <c:v>アプリコンテストの開催</c:v>
                </c:pt>
                <c:pt idx="16">
                  <c:v>その他</c:v>
                </c:pt>
              </c:strCache>
            </c:strRef>
          </c:cat>
          <c:val>
            <c:numRef>
              <c:f>No.37!$C$30:$C$46</c:f>
              <c:numCache>
                <c:formatCode>General</c:formatCode>
                <c:ptCount val="17"/>
                <c:pt idx="0">
                  <c:v>0.43847874720357943</c:v>
                </c:pt>
                <c:pt idx="1">
                  <c:v>0.2941834451901566</c:v>
                </c:pt>
                <c:pt idx="2">
                  <c:v>0.28299776286353467</c:v>
                </c:pt>
                <c:pt idx="3">
                  <c:v>0.2354586129753915</c:v>
                </c:pt>
                <c:pt idx="4">
                  <c:v>0.21085011185682326</c:v>
                </c:pt>
                <c:pt idx="5">
                  <c:v>0.20525727069351229</c:v>
                </c:pt>
                <c:pt idx="6">
                  <c:v>0.19519015659955258</c:v>
                </c:pt>
                <c:pt idx="7">
                  <c:v>0.16666666666666666</c:v>
                </c:pt>
                <c:pt idx="8">
                  <c:v>0.12919463087248323</c:v>
                </c:pt>
                <c:pt idx="9">
                  <c:v>8.8366890380313201E-2</c:v>
                </c:pt>
                <c:pt idx="10">
                  <c:v>7.8859060402684561E-2</c:v>
                </c:pt>
                <c:pt idx="11">
                  <c:v>7.7181208053691275E-2</c:v>
                </c:pt>
                <c:pt idx="12">
                  <c:v>5.2572706935123045E-2</c:v>
                </c:pt>
                <c:pt idx="13">
                  <c:v>3.803131991051454E-2</c:v>
                </c:pt>
                <c:pt idx="14">
                  <c:v>1.2863534675615212E-2</c:v>
                </c:pt>
                <c:pt idx="15">
                  <c:v>3.9149888143176735E-3</c:v>
                </c:pt>
                <c:pt idx="16">
                  <c:v>3.411633109619687E-2</c:v>
                </c:pt>
              </c:numCache>
            </c:numRef>
          </c:val>
        </c:ser>
        <c:dLbls>
          <c:showLegendKey val="0"/>
          <c:showVal val="0"/>
          <c:showCatName val="0"/>
          <c:showSerName val="0"/>
          <c:showPercent val="0"/>
          <c:showBubbleSize val="0"/>
        </c:dLbls>
        <c:gapWidth val="182"/>
        <c:axId val="85097472"/>
        <c:axId val="85099264"/>
      </c:barChart>
      <c:catAx>
        <c:axId val="85097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85099264"/>
        <c:crosses val="autoZero"/>
        <c:auto val="1"/>
        <c:lblAlgn val="ctr"/>
        <c:lblOffset val="100"/>
        <c:noMultiLvlLbl val="0"/>
      </c:catAx>
      <c:valAx>
        <c:axId val="85099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85097472"/>
        <c:crosses val="max"/>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0.08884</cdr:y>
    </cdr:from>
    <cdr:to>
      <cdr:x>0.13758</cdr:x>
      <cdr:y>0.14341</cdr:y>
    </cdr:to>
    <cdr:sp macro="" textlink="">
      <cdr:nvSpPr>
        <cdr:cNvPr id="2" name="テキスト ボックス 1"/>
        <cdr:cNvSpPr txBox="1"/>
      </cdr:nvSpPr>
      <cdr:spPr>
        <a:xfrm xmlns:a="http://schemas.openxmlformats.org/drawingml/2006/main">
          <a:off x="0" y="289012"/>
          <a:ext cx="1240276" cy="177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団体数</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市区町村</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0.82316</cdr:x>
      <cdr:y>0.09403</cdr:y>
    </cdr:from>
    <cdr:to>
      <cdr:x>0.95899</cdr:x>
      <cdr:y>0.16634</cdr:y>
    </cdr:to>
    <cdr:sp macro="" textlink="">
      <cdr:nvSpPr>
        <cdr:cNvPr id="4" name="テキスト ボックス 3"/>
        <cdr:cNvSpPr txBox="1"/>
      </cdr:nvSpPr>
      <cdr:spPr>
        <a:xfrm xmlns:a="http://schemas.openxmlformats.org/drawingml/2006/main">
          <a:off x="7420935" y="305896"/>
          <a:ext cx="1224546" cy="235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団体数</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都道府県</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D3D5CFA-2EDD-4AD6-B846-986C6BDA813F}" type="datetimeFigureOut">
              <a:rPr kumimoji="1" lang="ja-JP" altLang="en-US" smtClean="0"/>
              <a:t>2017/2/22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54E6746-EAC5-4CFF-ACA3-A8B5963C5FB4}" type="slidenum">
              <a:rPr kumimoji="1" lang="ja-JP" altLang="en-US" smtClean="0"/>
              <a:t>‹#›</a:t>
            </a:fld>
            <a:endParaRPr kumimoji="1" lang="ja-JP" altLang="en-US"/>
          </a:p>
        </p:txBody>
      </p:sp>
    </p:spTree>
    <p:extLst>
      <p:ext uri="{BB962C8B-B14F-4D97-AF65-F5344CB8AC3E}">
        <p14:creationId xmlns:p14="http://schemas.microsoft.com/office/powerpoint/2010/main" val="397427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7" tIns="45712" rIns="91427" bIns="45712" rtlCol="0"/>
          <a:lstStyle>
            <a:lvl1pPr algn="r">
              <a:defRPr sz="1200"/>
            </a:lvl1pPr>
          </a:lstStyle>
          <a:p>
            <a:fld id="{C2C0FCEA-6E7B-43F1-AC95-7BEC49869D26}" type="datetimeFigureOut">
              <a:rPr kumimoji="1" lang="ja-JP" altLang="en-US" smtClean="0"/>
              <a:t>2017/2/22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7" tIns="45712" rIns="91427"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7" tIns="45712" rIns="91427" bIns="45712" rtlCol="0" anchor="b"/>
          <a:lstStyle>
            <a:lvl1pPr algn="r">
              <a:defRPr sz="1200"/>
            </a:lvl1pPr>
          </a:lstStyle>
          <a:p>
            <a:fld id="{AD09F5A4-BF3C-4C7D-A329-36CE5C58CD93}" type="slidenum">
              <a:rPr kumimoji="1" lang="ja-JP" altLang="en-US" smtClean="0"/>
              <a:t>‹#›</a:t>
            </a:fld>
            <a:endParaRPr kumimoji="1" lang="ja-JP" altLang="en-US"/>
          </a:p>
        </p:txBody>
      </p:sp>
    </p:spTree>
    <p:extLst>
      <p:ext uri="{BB962C8B-B14F-4D97-AF65-F5344CB8AC3E}">
        <p14:creationId xmlns:p14="http://schemas.microsoft.com/office/powerpoint/2010/main" val="10209898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0</a:t>
            </a:fld>
            <a:endParaRPr kumimoji="1" lang="ja-JP" altLang="en-US"/>
          </a:p>
        </p:txBody>
      </p:sp>
    </p:spTree>
    <p:extLst>
      <p:ext uri="{BB962C8B-B14F-4D97-AF65-F5344CB8AC3E}">
        <p14:creationId xmlns:p14="http://schemas.microsoft.com/office/powerpoint/2010/main" val="420753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14</a:t>
            </a:fld>
            <a:endParaRPr lang="ja-JP" altLang="en-US">
              <a:solidFill>
                <a:srgbClr val="000000"/>
              </a:solidFill>
            </a:endParaRPr>
          </a:p>
        </p:txBody>
      </p:sp>
    </p:spTree>
    <p:extLst>
      <p:ext uri="{BB962C8B-B14F-4D97-AF65-F5344CB8AC3E}">
        <p14:creationId xmlns:p14="http://schemas.microsoft.com/office/powerpoint/2010/main" val="17759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15</a:t>
            </a:fld>
            <a:endParaRPr lang="ja-JP" altLang="en-US">
              <a:solidFill>
                <a:srgbClr val="000000"/>
              </a:solidFill>
            </a:endParaRPr>
          </a:p>
        </p:txBody>
      </p:sp>
    </p:spTree>
    <p:extLst>
      <p:ext uri="{BB962C8B-B14F-4D97-AF65-F5344CB8AC3E}">
        <p14:creationId xmlns:p14="http://schemas.microsoft.com/office/powerpoint/2010/main" val="171577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16</a:t>
            </a:fld>
            <a:endParaRPr lang="ja-JP" altLang="en-US">
              <a:solidFill>
                <a:srgbClr val="000000"/>
              </a:solidFill>
            </a:endParaRPr>
          </a:p>
        </p:txBody>
      </p:sp>
    </p:spTree>
    <p:extLst>
      <p:ext uri="{BB962C8B-B14F-4D97-AF65-F5344CB8AC3E}">
        <p14:creationId xmlns:p14="http://schemas.microsoft.com/office/powerpoint/2010/main" val="154265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17</a:t>
            </a:fld>
            <a:endParaRPr lang="ja-JP" altLang="en-US">
              <a:solidFill>
                <a:srgbClr val="000000"/>
              </a:solidFill>
            </a:endParaRPr>
          </a:p>
        </p:txBody>
      </p:sp>
    </p:spTree>
    <p:extLst>
      <p:ext uri="{BB962C8B-B14F-4D97-AF65-F5344CB8AC3E}">
        <p14:creationId xmlns:p14="http://schemas.microsoft.com/office/powerpoint/2010/main" val="227115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18</a:t>
            </a:fld>
            <a:endParaRPr kumimoji="1" lang="ja-JP" altLang="en-US"/>
          </a:p>
        </p:txBody>
      </p:sp>
    </p:spTree>
    <p:extLst>
      <p:ext uri="{BB962C8B-B14F-4D97-AF65-F5344CB8AC3E}">
        <p14:creationId xmlns:p14="http://schemas.microsoft.com/office/powerpoint/2010/main" val="404775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19</a:t>
            </a:fld>
            <a:endParaRPr lang="en-US" altLang="ja-JP"/>
          </a:p>
        </p:txBody>
      </p:sp>
    </p:spTree>
    <p:extLst>
      <p:ext uri="{BB962C8B-B14F-4D97-AF65-F5344CB8AC3E}">
        <p14:creationId xmlns:p14="http://schemas.microsoft.com/office/powerpoint/2010/main" val="79426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20</a:t>
            </a:fld>
            <a:endParaRPr kumimoji="1" lang="ja-JP" altLang="en-US"/>
          </a:p>
        </p:txBody>
      </p:sp>
    </p:spTree>
    <p:extLst>
      <p:ext uri="{BB962C8B-B14F-4D97-AF65-F5344CB8AC3E}">
        <p14:creationId xmlns:p14="http://schemas.microsoft.com/office/powerpoint/2010/main" val="175021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21</a:t>
            </a:fld>
            <a:endParaRPr kumimoji="1" lang="ja-JP" altLang="en-US"/>
          </a:p>
        </p:txBody>
      </p:sp>
    </p:spTree>
    <p:extLst>
      <p:ext uri="{BB962C8B-B14F-4D97-AF65-F5344CB8AC3E}">
        <p14:creationId xmlns:p14="http://schemas.microsoft.com/office/powerpoint/2010/main" val="217991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solidFill>
                  <a:prstClr val="black"/>
                </a:solidFill>
              </a:rPr>
              <a:pPr/>
              <a:t>22</a:t>
            </a:fld>
            <a:endParaRPr kumimoji="1" lang="ja-JP" altLang="en-US">
              <a:solidFill>
                <a:prstClr val="black"/>
              </a:solidFill>
            </a:endParaRPr>
          </a:p>
        </p:txBody>
      </p:sp>
    </p:spTree>
    <p:extLst>
      <p:ext uri="{BB962C8B-B14F-4D97-AF65-F5344CB8AC3E}">
        <p14:creationId xmlns:p14="http://schemas.microsoft.com/office/powerpoint/2010/main" val="1901779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solidFill>
                  <a:prstClr val="black"/>
                </a:solidFill>
              </a:rPr>
              <a:pPr/>
              <a:t>23</a:t>
            </a:fld>
            <a:endParaRPr kumimoji="1" lang="ja-JP" altLang="en-US">
              <a:solidFill>
                <a:prstClr val="black"/>
              </a:solidFill>
            </a:endParaRPr>
          </a:p>
        </p:txBody>
      </p:sp>
    </p:spTree>
    <p:extLst>
      <p:ext uri="{BB962C8B-B14F-4D97-AF65-F5344CB8AC3E}">
        <p14:creationId xmlns:p14="http://schemas.microsoft.com/office/powerpoint/2010/main" val="266933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1</a:t>
            </a:fld>
            <a:endParaRPr kumimoji="1" lang="ja-JP" altLang="en-US"/>
          </a:p>
        </p:txBody>
      </p:sp>
    </p:spTree>
    <p:extLst>
      <p:ext uri="{BB962C8B-B14F-4D97-AF65-F5344CB8AC3E}">
        <p14:creationId xmlns:p14="http://schemas.microsoft.com/office/powerpoint/2010/main" val="225485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solidFill>
                  <a:prstClr val="black"/>
                </a:solidFill>
              </a:rPr>
              <a:pPr/>
              <a:t>24</a:t>
            </a:fld>
            <a:endParaRPr kumimoji="1" lang="ja-JP" altLang="en-US">
              <a:solidFill>
                <a:prstClr val="black"/>
              </a:solidFill>
            </a:endParaRPr>
          </a:p>
        </p:txBody>
      </p:sp>
    </p:spTree>
    <p:extLst>
      <p:ext uri="{BB962C8B-B14F-4D97-AF65-F5344CB8AC3E}">
        <p14:creationId xmlns:p14="http://schemas.microsoft.com/office/powerpoint/2010/main" val="425956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solidFill>
                  <a:prstClr val="black"/>
                </a:solidFill>
              </a:rPr>
              <a:pPr/>
              <a:t>25</a:t>
            </a:fld>
            <a:endParaRPr kumimoji="1" lang="ja-JP" altLang="en-US">
              <a:solidFill>
                <a:prstClr val="black"/>
              </a:solidFill>
            </a:endParaRPr>
          </a:p>
        </p:txBody>
      </p:sp>
    </p:spTree>
    <p:extLst>
      <p:ext uri="{BB962C8B-B14F-4D97-AF65-F5344CB8AC3E}">
        <p14:creationId xmlns:p14="http://schemas.microsoft.com/office/powerpoint/2010/main" val="235920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solidFill>
                  <a:prstClr val="black"/>
                </a:solidFill>
              </a:rPr>
              <a:pPr/>
              <a:t>26</a:t>
            </a:fld>
            <a:endParaRPr kumimoji="1" lang="ja-JP" altLang="en-US">
              <a:solidFill>
                <a:prstClr val="black"/>
              </a:solidFill>
            </a:endParaRPr>
          </a:p>
        </p:txBody>
      </p:sp>
    </p:spTree>
    <p:extLst>
      <p:ext uri="{BB962C8B-B14F-4D97-AF65-F5344CB8AC3E}">
        <p14:creationId xmlns:p14="http://schemas.microsoft.com/office/powerpoint/2010/main" val="423479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75805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5</a:t>
            </a:fld>
            <a:endParaRPr kumimoji="1" lang="ja-JP" altLang="en-US"/>
          </a:p>
        </p:txBody>
      </p:sp>
    </p:spTree>
    <p:extLst>
      <p:ext uri="{BB962C8B-B14F-4D97-AF65-F5344CB8AC3E}">
        <p14:creationId xmlns:p14="http://schemas.microsoft.com/office/powerpoint/2010/main" val="319535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6</a:t>
            </a:fld>
            <a:endParaRPr kumimoji="1" lang="ja-JP" altLang="en-US"/>
          </a:p>
        </p:txBody>
      </p:sp>
    </p:spTree>
    <p:extLst>
      <p:ext uri="{BB962C8B-B14F-4D97-AF65-F5344CB8AC3E}">
        <p14:creationId xmlns:p14="http://schemas.microsoft.com/office/powerpoint/2010/main" val="124290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7</a:t>
            </a:fld>
            <a:endParaRPr lang="en-US" altLang="ja-JP"/>
          </a:p>
        </p:txBody>
      </p:sp>
    </p:spTree>
    <p:extLst>
      <p:ext uri="{BB962C8B-B14F-4D97-AF65-F5344CB8AC3E}">
        <p14:creationId xmlns:p14="http://schemas.microsoft.com/office/powerpoint/2010/main" val="259136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9</a:t>
            </a:fld>
            <a:endParaRPr lang="en-US" altLang="ja-JP" dirty="0"/>
          </a:p>
        </p:txBody>
      </p:sp>
    </p:spTree>
    <p:extLst>
      <p:ext uri="{BB962C8B-B14F-4D97-AF65-F5344CB8AC3E}">
        <p14:creationId xmlns:p14="http://schemas.microsoft.com/office/powerpoint/2010/main" val="110353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11</a:t>
            </a:fld>
            <a:endParaRPr kumimoji="1" lang="ja-JP" altLang="en-US"/>
          </a:p>
        </p:txBody>
      </p:sp>
    </p:spTree>
    <p:extLst>
      <p:ext uri="{BB962C8B-B14F-4D97-AF65-F5344CB8AC3E}">
        <p14:creationId xmlns:p14="http://schemas.microsoft.com/office/powerpoint/2010/main" val="116150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13</a:t>
            </a:fld>
            <a:endParaRPr lang="ja-JP" altLang="en-US">
              <a:solidFill>
                <a:srgbClr val="000000"/>
              </a:solidFill>
            </a:endParaRPr>
          </a:p>
        </p:txBody>
      </p:sp>
    </p:spTree>
    <p:extLst>
      <p:ext uri="{BB962C8B-B14F-4D97-AF65-F5344CB8AC3E}">
        <p14:creationId xmlns:p14="http://schemas.microsoft.com/office/powerpoint/2010/main" val="1180780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17989" y="1312863"/>
            <a:ext cx="8508023"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2198" rIns="0" bIns="42198" anchor="ctr"/>
          <a:lstStyle/>
          <a:p>
            <a:pPr algn="ctr" defTabSz="844083" eaLnBrk="0" fontAlgn="base" hangingPunct="0">
              <a:spcBef>
                <a:spcPct val="0"/>
              </a:spcBef>
              <a:spcAft>
                <a:spcPct val="0"/>
              </a:spcAft>
            </a:pPr>
            <a:endParaRPr kumimoji="1" lang="ja-JP" altLang="ja-JP" sz="2954"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16574" y="1841501"/>
            <a:ext cx="7643446" cy="1781175"/>
          </a:xfrm>
          <a:prstGeom prst="roundRect">
            <a:avLst>
              <a:gd name="adj" fmla="val 50000"/>
            </a:avLst>
          </a:prstGeom>
          <a:solidFill>
            <a:srgbClr val="FFFFFF"/>
          </a:solidFill>
          <a:ln>
            <a:noFill/>
          </a:ln>
          <a:extLst/>
        </p:spPr>
        <p:txBody>
          <a:bodyPr lIns="0" tIns="42198" rIns="0" bIns="42198" anchor="ctr"/>
          <a:lstStyle/>
          <a:p>
            <a:pPr algn="ctr" defTabSz="844083" eaLnBrk="0" fontAlgn="base" hangingPunct="0">
              <a:spcBef>
                <a:spcPct val="0"/>
              </a:spcBef>
              <a:spcAft>
                <a:spcPct val="0"/>
              </a:spcAft>
              <a:defRPr/>
            </a:pPr>
            <a:endParaRPr kumimoji="1" lang="ja-JP" altLang="ja-JP" sz="24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2047" y="4221164"/>
            <a:ext cx="3099289"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198884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4198112" y="4469606"/>
            <a:ext cx="4627901" cy="1752600"/>
          </a:xfrm>
        </p:spPr>
        <p:txBody>
          <a:bodyPr/>
          <a:lstStyle>
            <a:lvl1pPr marL="0" indent="0" algn="l">
              <a:buNone/>
              <a:defRPr>
                <a:solidFill>
                  <a:schemeClr val="tx1"/>
                </a:solidFill>
              </a:defRPr>
            </a:lvl1pPr>
            <a:lvl2pPr marL="421884" indent="0" algn="ctr">
              <a:buNone/>
              <a:defRPr>
                <a:solidFill>
                  <a:schemeClr val="tx1">
                    <a:tint val="75000"/>
                  </a:schemeClr>
                </a:solidFill>
              </a:defRPr>
            </a:lvl2pPr>
            <a:lvl3pPr marL="843772" indent="0" algn="ctr">
              <a:buNone/>
              <a:defRPr>
                <a:solidFill>
                  <a:schemeClr val="tx1">
                    <a:tint val="75000"/>
                  </a:schemeClr>
                </a:solidFill>
              </a:defRPr>
            </a:lvl3pPr>
            <a:lvl4pPr marL="1265656" indent="0" algn="ctr">
              <a:buNone/>
              <a:defRPr>
                <a:solidFill>
                  <a:schemeClr val="tx1">
                    <a:tint val="75000"/>
                  </a:schemeClr>
                </a:solidFill>
              </a:defRPr>
            </a:lvl4pPr>
            <a:lvl5pPr marL="1687542" indent="0" algn="ctr">
              <a:buNone/>
              <a:defRPr>
                <a:solidFill>
                  <a:schemeClr val="tx1">
                    <a:tint val="75000"/>
                  </a:schemeClr>
                </a:solidFill>
              </a:defRPr>
            </a:lvl5pPr>
            <a:lvl6pPr marL="2109428" indent="0" algn="ctr">
              <a:buNone/>
              <a:defRPr>
                <a:solidFill>
                  <a:schemeClr val="tx1">
                    <a:tint val="75000"/>
                  </a:schemeClr>
                </a:solidFill>
              </a:defRPr>
            </a:lvl6pPr>
            <a:lvl7pPr marL="2531312" indent="0" algn="ctr">
              <a:buNone/>
              <a:defRPr>
                <a:solidFill>
                  <a:schemeClr val="tx1">
                    <a:tint val="75000"/>
                  </a:schemeClr>
                </a:solidFill>
              </a:defRPr>
            </a:lvl7pPr>
            <a:lvl8pPr marL="2953198" indent="0" algn="ctr">
              <a:buNone/>
              <a:defRPr>
                <a:solidFill>
                  <a:schemeClr val="tx1">
                    <a:tint val="75000"/>
                  </a:schemeClr>
                </a:solidFill>
              </a:defRPr>
            </a:lvl8pPr>
            <a:lvl9pPr marL="3375083"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
        <p:nvSpPr>
          <p:cNvPr id="7" name="日付プレースホルダ 3"/>
          <p:cNvSpPr>
            <a:spLocks noGrp="1"/>
          </p:cNvSpPr>
          <p:nvPr>
            <p:ph type="dt" sz="half" idx="10"/>
          </p:nvPr>
        </p:nvSpPr>
        <p:spPr>
          <a:xfrm>
            <a:off x="2931" y="6578601"/>
            <a:ext cx="2133600" cy="2714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a:xfrm>
            <a:off x="3124200" y="6578601"/>
            <a:ext cx="28956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40101343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9255"/>
            <a:ext cx="8229600" cy="565674"/>
          </a:xfrm>
        </p:spPr>
        <p:txBody>
          <a:bodyPr/>
          <a:lstStyle>
            <a:lvl1pPr>
              <a:defRPr sz="2954"/>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57200" y="638691"/>
            <a:ext cx="8229600" cy="4525963"/>
          </a:xfrm>
        </p:spPr>
        <p:txBody>
          <a:bodyPr/>
          <a:lstStyle>
            <a:lvl1pPr>
              <a:defRPr sz="2215"/>
            </a:lvl1pPr>
            <a:lvl2pPr>
              <a:defRPr sz="1846"/>
            </a:lvl2pPr>
            <a:lvl3pPr>
              <a:defRPr sz="1662"/>
            </a:lvl3pPr>
            <a:lvl4pPr>
              <a:defRPr sz="1477"/>
            </a:lvl4pPr>
            <a:lvl5pPr>
              <a:defRPr sz="1477"/>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 3"/>
          <p:cNvSpPr>
            <a:spLocks noGrp="1"/>
          </p:cNvSpPr>
          <p:nvPr>
            <p:ph type="dt" sz="half" idx="10"/>
          </p:nvPr>
        </p:nvSpPr>
        <p:spPr>
          <a:xfrm>
            <a:off x="2931" y="6616701"/>
            <a:ext cx="21336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2367476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144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22313" y="4406913"/>
            <a:ext cx="7772400" cy="687273"/>
          </a:xfrm>
        </p:spPr>
        <p:txBody>
          <a:bodyPr anchor="t"/>
          <a:lstStyle>
            <a:lvl1pPr algn="l">
              <a:defRPr sz="3692" b="1" cap="all"/>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1207011" y="5271985"/>
            <a:ext cx="7287702" cy="707870"/>
          </a:xfrm>
        </p:spPr>
        <p:txBody>
          <a:bodyPr/>
          <a:lstStyle>
            <a:lvl1pPr marL="0" indent="0">
              <a:buNone/>
              <a:defRPr sz="1846">
                <a:solidFill>
                  <a:schemeClr val="tx1">
                    <a:tint val="75000"/>
                  </a:schemeClr>
                </a:solidFill>
              </a:defRPr>
            </a:lvl1pPr>
            <a:lvl2pPr marL="421884" indent="0">
              <a:buNone/>
              <a:defRPr sz="1662">
                <a:solidFill>
                  <a:schemeClr val="tx1">
                    <a:tint val="75000"/>
                  </a:schemeClr>
                </a:solidFill>
              </a:defRPr>
            </a:lvl2pPr>
            <a:lvl3pPr marL="843772" indent="0">
              <a:buNone/>
              <a:defRPr sz="1477">
                <a:solidFill>
                  <a:schemeClr val="tx1">
                    <a:tint val="75000"/>
                  </a:schemeClr>
                </a:solidFill>
              </a:defRPr>
            </a:lvl3pPr>
            <a:lvl4pPr marL="1265656" indent="0">
              <a:buNone/>
              <a:defRPr sz="1292">
                <a:solidFill>
                  <a:schemeClr val="tx1">
                    <a:tint val="75000"/>
                  </a:schemeClr>
                </a:solidFill>
              </a:defRPr>
            </a:lvl4pPr>
            <a:lvl5pPr marL="1687542" indent="0">
              <a:buNone/>
              <a:defRPr sz="1292">
                <a:solidFill>
                  <a:schemeClr val="tx1">
                    <a:tint val="75000"/>
                  </a:schemeClr>
                </a:solidFill>
              </a:defRPr>
            </a:lvl5pPr>
            <a:lvl6pPr marL="2109428" indent="0">
              <a:buNone/>
              <a:defRPr sz="1292">
                <a:solidFill>
                  <a:schemeClr val="tx1">
                    <a:tint val="75000"/>
                  </a:schemeClr>
                </a:solidFill>
              </a:defRPr>
            </a:lvl6pPr>
            <a:lvl7pPr marL="2531312" indent="0">
              <a:buNone/>
              <a:defRPr sz="1292">
                <a:solidFill>
                  <a:schemeClr val="tx1">
                    <a:tint val="75000"/>
                  </a:schemeClr>
                </a:solidFill>
              </a:defRPr>
            </a:lvl7pPr>
            <a:lvl8pPr marL="2953198" indent="0">
              <a:buNone/>
              <a:defRPr sz="1292">
                <a:solidFill>
                  <a:schemeClr val="tx1">
                    <a:tint val="75000"/>
                  </a:schemeClr>
                </a:solidFill>
              </a:defRPr>
            </a:lvl8pPr>
            <a:lvl9pPr marL="3375083" indent="0">
              <a:buNone/>
              <a:defRPr sz="1292">
                <a:solidFill>
                  <a:schemeClr val="tx1">
                    <a:tint val="75000"/>
                  </a:schemeClr>
                </a:solidFill>
              </a:defRPr>
            </a:lvl9pPr>
          </a:lstStyle>
          <a:p>
            <a:pPr lvl="0"/>
            <a:r>
              <a:rPr lang="ja-JP" altLang="en-US" smtClean="0"/>
              <a:t>マスター テキストの書式設定</a:t>
            </a:r>
          </a:p>
        </p:txBody>
      </p:sp>
      <p:sp>
        <p:nvSpPr>
          <p:cNvPr id="7" name="日付プレースホルダ 3"/>
          <p:cNvSpPr>
            <a:spLocks noGrp="1"/>
          </p:cNvSpPr>
          <p:nvPr>
            <p:ph type="dt" sz="half" idx="10"/>
          </p:nvPr>
        </p:nvSpPr>
        <p:spPr>
          <a:xfrm>
            <a:off x="2931" y="6616701"/>
            <a:ext cx="21336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1975092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144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0"/>
            <a:ext cx="8229600" cy="521605"/>
          </a:xfrm>
        </p:spPr>
        <p:txBody>
          <a:bodyPr/>
          <a:lstStyle>
            <a:lvl1pPr>
              <a:defRPr sz="2954"/>
            </a:lvl1p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293064"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613228"/>
            <a:ext cx="4285823"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3"/>
          <p:cNvSpPr>
            <a:spLocks noGrp="1"/>
          </p:cNvSpPr>
          <p:nvPr>
            <p:ph type="dt" sz="half" idx="10"/>
          </p:nvPr>
        </p:nvSpPr>
        <p:spPr>
          <a:xfrm>
            <a:off x="2931" y="6616701"/>
            <a:ext cx="21336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1"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3720019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144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57200" y="8621"/>
            <a:ext cx="8229600" cy="521605"/>
          </a:xfrm>
        </p:spPr>
        <p:txBody>
          <a:bodyPr/>
          <a:lstStyle>
            <a:lvl1pPr>
              <a:defRPr sz="2954"/>
            </a:lvl1pPr>
          </a:lstStyle>
          <a:p>
            <a:r>
              <a:rPr lang="ja-JP" altLang="en-US" smtClean="0"/>
              <a:t>マスター タイトルの書式設定</a:t>
            </a:r>
            <a:endParaRPr lang="ja-JP" altLang="en-US" dirty="0"/>
          </a:p>
        </p:txBody>
      </p:sp>
      <p:sp>
        <p:nvSpPr>
          <p:cNvPr id="6" name="日付プレースホルダ 3"/>
          <p:cNvSpPr>
            <a:spLocks noGrp="1"/>
          </p:cNvSpPr>
          <p:nvPr>
            <p:ph type="dt" sz="half" idx="10"/>
          </p:nvPr>
        </p:nvSpPr>
        <p:spPr>
          <a:xfrm>
            <a:off x="2931" y="6616701"/>
            <a:ext cx="21336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60159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2931" y="6616701"/>
            <a:ext cx="21336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2818635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144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a:xfrm>
            <a:off x="2931" y="6616701"/>
            <a:ext cx="2133600" cy="233363"/>
          </a:xfrm>
          <a:prstGeom prst="rect">
            <a:avLst/>
          </a:prstGeom>
        </p:spPr>
        <p:txBody>
          <a:bodyPr/>
          <a:lstStyle>
            <a:lvl1pPr>
              <a:defRPr/>
            </a:lvl1pPr>
          </a:lstStyle>
          <a:p>
            <a:pPr defTabSz="844083" fontAlgn="base">
              <a:spcBef>
                <a:spcPct val="0"/>
              </a:spcBef>
              <a:spcAft>
                <a:spcPct val="0"/>
              </a:spcAft>
              <a:defRPr/>
            </a:pPr>
            <a:endParaRPr kumimoji="1" lang="ja-JP" altLang="en-US" sz="1292" b="1">
              <a:solidFill>
                <a:prstClr val="black"/>
              </a:solidFill>
              <a:latin typeface="Arial" charset="0"/>
            </a:endParaRPr>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1010896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3124200" y="6616701"/>
            <a:ext cx="28956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defTabSz="844083">
              <a:defRPr/>
            </a:pPr>
            <a:endParaRPr kumimoji="1" lang="ja-JP" altLang="en-US"/>
          </a:p>
        </p:txBody>
      </p:sp>
      <p:sp>
        <p:nvSpPr>
          <p:cNvPr id="8" name="スライド番号プレースホルダ 5"/>
          <p:cNvSpPr>
            <a:spLocks noGrp="1"/>
          </p:cNvSpPr>
          <p:nvPr>
            <p:ph type="sldNum" sz="quarter" idx="4"/>
          </p:nvPr>
        </p:nvSpPr>
        <p:spPr>
          <a:xfrm>
            <a:off x="7007469" y="6578601"/>
            <a:ext cx="21336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ja-JP" altLang="en-US" sz="1015" smtClean="0">
                <a:solidFill>
                  <a:prstClr val="black"/>
                </a:solidFill>
                <a:latin typeface="Arial" charset="0"/>
                <a:ea typeface="Gulim" pitchFamily="34" charset="-127"/>
              </a:defRPr>
            </a:lvl1pPr>
          </a:lstStyle>
          <a:p>
            <a:pPr algn="r" latinLnBrk="1"/>
            <a:fld id="{2D445476-B57F-464F-8319-C26E69740EC0}" type="slidenum">
              <a:rPr lang="en-US" altLang="ja-JP" smtClean="0"/>
              <a:pPr algn="r" latinLnBrk="1"/>
              <a:t>‹#›</a:t>
            </a:fld>
            <a:endParaRPr lang="en-US" altLang="ja-JP"/>
          </a:p>
        </p:txBody>
      </p:sp>
    </p:spTree>
    <p:extLst>
      <p:ext uri="{BB962C8B-B14F-4D97-AF65-F5344CB8AC3E}">
        <p14:creationId xmlns:p14="http://schemas.microsoft.com/office/powerpoint/2010/main" val="132290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62"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p:titleStyle>
    <p:body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772" rtl="0" eaLnBrk="1" latinLnBrk="0" hangingPunct="1">
        <a:defRPr kumimoji="1" sz="1662" kern="1200">
          <a:solidFill>
            <a:schemeClr val="tx1"/>
          </a:solidFill>
          <a:latin typeface="+mn-lt"/>
          <a:ea typeface="+mn-ea"/>
          <a:cs typeface="+mn-cs"/>
        </a:defRPr>
      </a:lvl1pPr>
      <a:lvl2pPr marL="421884" algn="l" defTabSz="843772" rtl="0" eaLnBrk="1" latinLnBrk="0" hangingPunct="1">
        <a:defRPr kumimoji="1" sz="1662" kern="1200">
          <a:solidFill>
            <a:schemeClr val="tx1"/>
          </a:solidFill>
          <a:latin typeface="+mn-lt"/>
          <a:ea typeface="+mn-ea"/>
          <a:cs typeface="+mn-cs"/>
        </a:defRPr>
      </a:lvl2pPr>
      <a:lvl3pPr marL="843772" algn="l" defTabSz="843772" rtl="0" eaLnBrk="1" latinLnBrk="0" hangingPunct="1">
        <a:defRPr kumimoji="1" sz="1662" kern="1200">
          <a:solidFill>
            <a:schemeClr val="tx1"/>
          </a:solidFill>
          <a:latin typeface="+mn-lt"/>
          <a:ea typeface="+mn-ea"/>
          <a:cs typeface="+mn-cs"/>
        </a:defRPr>
      </a:lvl3pPr>
      <a:lvl4pPr marL="1265656" algn="l" defTabSz="843772" rtl="0" eaLnBrk="1" latinLnBrk="0" hangingPunct="1">
        <a:defRPr kumimoji="1" sz="1662" kern="1200">
          <a:solidFill>
            <a:schemeClr val="tx1"/>
          </a:solidFill>
          <a:latin typeface="+mn-lt"/>
          <a:ea typeface="+mn-ea"/>
          <a:cs typeface="+mn-cs"/>
        </a:defRPr>
      </a:lvl4pPr>
      <a:lvl5pPr marL="1687542" algn="l" defTabSz="843772" rtl="0" eaLnBrk="1" latinLnBrk="0" hangingPunct="1">
        <a:defRPr kumimoji="1" sz="1662" kern="1200">
          <a:solidFill>
            <a:schemeClr val="tx1"/>
          </a:solidFill>
          <a:latin typeface="+mn-lt"/>
          <a:ea typeface="+mn-ea"/>
          <a:cs typeface="+mn-cs"/>
        </a:defRPr>
      </a:lvl5pPr>
      <a:lvl6pPr marL="2109428" algn="l" defTabSz="843772" rtl="0" eaLnBrk="1" latinLnBrk="0" hangingPunct="1">
        <a:defRPr kumimoji="1" sz="1662" kern="1200">
          <a:solidFill>
            <a:schemeClr val="tx1"/>
          </a:solidFill>
          <a:latin typeface="+mn-lt"/>
          <a:ea typeface="+mn-ea"/>
          <a:cs typeface="+mn-cs"/>
        </a:defRPr>
      </a:lvl6pPr>
      <a:lvl7pPr marL="2531312" algn="l" defTabSz="843772" rtl="0" eaLnBrk="1" latinLnBrk="0" hangingPunct="1">
        <a:defRPr kumimoji="1" sz="1662" kern="1200">
          <a:solidFill>
            <a:schemeClr val="tx1"/>
          </a:solidFill>
          <a:latin typeface="+mn-lt"/>
          <a:ea typeface="+mn-ea"/>
          <a:cs typeface="+mn-cs"/>
        </a:defRPr>
      </a:lvl7pPr>
      <a:lvl8pPr marL="2953198" algn="l" defTabSz="843772" rtl="0" eaLnBrk="1" latinLnBrk="0" hangingPunct="1">
        <a:defRPr kumimoji="1" sz="1662" kern="1200">
          <a:solidFill>
            <a:schemeClr val="tx1"/>
          </a:solidFill>
          <a:latin typeface="+mn-lt"/>
          <a:ea typeface="+mn-ea"/>
          <a:cs typeface="+mn-cs"/>
        </a:defRPr>
      </a:lvl8pPr>
      <a:lvl9pPr marL="3375083" algn="l" defTabSz="843772"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sz="3200" dirty="0"/>
              <a:t>官民データ活用推進基本法関連</a:t>
            </a:r>
            <a:r>
              <a:rPr lang="ja-JP" altLang="ja-JP" sz="3200" dirty="0" smtClean="0"/>
              <a:t>の</a:t>
            </a:r>
            <a:r>
              <a:rPr lang="en-US" altLang="ja-JP" sz="3200" dirty="0"/>
              <a:t/>
            </a:r>
            <a:br>
              <a:rPr lang="en-US" altLang="ja-JP" sz="3200" dirty="0"/>
            </a:br>
            <a:r>
              <a:rPr lang="ja-JP" altLang="ja-JP" sz="3200" dirty="0" smtClean="0"/>
              <a:t>検討</a:t>
            </a:r>
            <a:r>
              <a:rPr lang="ja-JP" altLang="ja-JP" sz="3200" dirty="0"/>
              <a:t>状況に</a:t>
            </a:r>
            <a:r>
              <a:rPr lang="ja-JP" altLang="ja-JP" sz="3200" dirty="0" smtClean="0"/>
              <a:t>ついて</a:t>
            </a:r>
            <a:endParaRPr kumimoji="1" lang="ja-JP" altLang="en-US" sz="3200" dirty="0"/>
          </a:p>
        </p:txBody>
      </p:sp>
      <p:sp>
        <p:nvSpPr>
          <p:cNvPr id="6" name="サブタイトル 2"/>
          <p:cNvSpPr>
            <a:spLocks noGrp="1"/>
          </p:cNvSpPr>
          <p:nvPr>
            <p:ph type="subTitle" idx="1"/>
          </p:nvPr>
        </p:nvSpPr>
        <p:spPr>
          <a:xfrm>
            <a:off x="3447740" y="5150224"/>
            <a:ext cx="5486400" cy="1071982"/>
          </a:xfrm>
        </p:spPr>
        <p:txBody>
          <a:bodyPr/>
          <a:lstStyle/>
          <a:p>
            <a:pPr algn="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内閣官房情報通信技術</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総合戦略室</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bwMode="auto">
          <a:xfrm>
            <a:off x="8146472" y="142504"/>
            <a:ext cx="877095"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7890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8953" y="2650796"/>
            <a:ext cx="5502256" cy="3370492"/>
          </a:xfrm>
          <a:prstGeom prst="roundRect">
            <a:avLst>
              <a:gd name="adj" fmla="val 9357"/>
            </a:avLst>
          </a:prstGeom>
          <a:noFill/>
          <a:ln w="38100">
            <a:solidFill>
              <a:schemeClr val="tx1"/>
            </a:solidFill>
          </a:ln>
        </p:spPr>
        <p:style>
          <a:lnRef idx="2">
            <a:schemeClr val="accent4"/>
          </a:lnRef>
          <a:fillRef idx="1">
            <a:schemeClr val="lt1"/>
          </a:fillRef>
          <a:effectRef idx="0">
            <a:schemeClr val="accent4"/>
          </a:effectRef>
          <a:fontRef idx="minor">
            <a:schemeClr val="dk1"/>
          </a:fontRef>
        </p:style>
        <p:txBody>
          <a:bodyPr vert="horz" lIns="0" tIns="0" rIns="0" bIns="0" rtlCol="0" anchor="ctr"/>
          <a:lstStyle/>
          <a:p>
            <a:pPr algn="ctr"/>
            <a:endParaRPr lang="ja-JP" altLang="en-US" sz="923" dirty="0">
              <a:solidFill>
                <a:prstClr val="black"/>
              </a:solidFill>
              <a:latin typeface="ＭＳ Ｐゴシック" panose="020B0600070205080204" pitchFamily="50" charset="-128"/>
            </a:endParaRPr>
          </a:p>
        </p:txBody>
      </p:sp>
      <p:sp>
        <p:nvSpPr>
          <p:cNvPr id="6" name="正方形/長方形 5"/>
          <p:cNvSpPr/>
          <p:nvPr/>
        </p:nvSpPr>
        <p:spPr>
          <a:xfrm>
            <a:off x="1979713" y="2754515"/>
            <a:ext cx="1675029" cy="2463324"/>
          </a:xfrm>
          <a:prstGeom prst="rect">
            <a:avLst/>
          </a:prstGeom>
          <a:ln/>
        </p:spPr>
        <p:style>
          <a:lnRef idx="1">
            <a:schemeClr val="accent4"/>
          </a:lnRef>
          <a:fillRef idx="2">
            <a:schemeClr val="accent4"/>
          </a:fillRef>
          <a:effectRef idx="1">
            <a:schemeClr val="accent4"/>
          </a:effectRef>
          <a:fontRef idx="minor">
            <a:schemeClr val="dk1"/>
          </a:fontRef>
        </p:style>
        <p:txBody>
          <a:bodyPr vert="horz" lIns="0" tIns="0" rIns="0" bIns="0" rtlCol="0" anchor="t" anchorCtr="0"/>
          <a:lstStyle/>
          <a:p>
            <a:pPr algn="ctr"/>
            <a:endPar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48206" y="3145955"/>
            <a:ext cx="515064" cy="515064"/>
          </a:xfrm>
          <a:prstGeom prst="rect">
            <a:avLst/>
          </a:prstGeom>
        </p:spPr>
      </p:pic>
      <p:sp>
        <p:nvSpPr>
          <p:cNvPr id="8" name="円柱 7"/>
          <p:cNvSpPr/>
          <p:nvPr/>
        </p:nvSpPr>
        <p:spPr>
          <a:xfrm>
            <a:off x="2224191" y="4280033"/>
            <a:ext cx="1180378" cy="882223"/>
          </a:xfrm>
          <a:prstGeom prst="can">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endParaRPr lang="ja-JP" altLang="en-US" sz="1108"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17989" y="3060271"/>
            <a:ext cx="672694" cy="672694"/>
          </a:xfrm>
          <a:prstGeom prst="rect">
            <a:avLst/>
          </a:prstGeom>
        </p:spPr>
      </p:pic>
      <p:cxnSp>
        <p:nvCxnSpPr>
          <p:cNvPr id="10" name="直線矢印コネクタ 9"/>
          <p:cNvCxnSpPr>
            <a:stCxn id="9" idx="2"/>
            <a:endCxn id="8" idx="2"/>
          </p:cNvCxnSpPr>
          <p:nvPr/>
        </p:nvCxnSpPr>
        <p:spPr>
          <a:xfrm>
            <a:off x="654336" y="3732965"/>
            <a:ext cx="1569855" cy="988180"/>
          </a:xfrm>
          <a:prstGeom prst="straightConnector1">
            <a:avLst/>
          </a:prstGeom>
          <a:ln>
            <a:prstDash val="sysDot"/>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1" name="1 つの角を切り取った四角形 10"/>
          <p:cNvSpPr/>
          <p:nvPr/>
        </p:nvSpPr>
        <p:spPr>
          <a:xfrm>
            <a:off x="2248844" y="4604308"/>
            <a:ext cx="1193464" cy="367728"/>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データカタログサイト</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42510" y="2870256"/>
            <a:ext cx="543739"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p>
        </p:txBody>
      </p:sp>
      <p:sp>
        <p:nvSpPr>
          <p:cNvPr id="14" name="テキスト ボックス 13"/>
          <p:cNvSpPr txBox="1"/>
          <p:nvPr/>
        </p:nvSpPr>
        <p:spPr>
          <a:xfrm>
            <a:off x="212735" y="3943994"/>
            <a:ext cx="848309" cy="461665"/>
          </a:xfrm>
          <a:prstGeom prst="rect">
            <a:avLst/>
          </a:prstGeom>
          <a:solidFill>
            <a:schemeClr val="bg1">
              <a:lumMod val="95000"/>
              <a:alpha val="44000"/>
            </a:schemeClr>
          </a:solid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データ選定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データ登録</a:t>
            </a:r>
          </a:p>
        </p:txBody>
      </p:sp>
      <p:cxnSp>
        <p:nvCxnSpPr>
          <p:cNvPr id="17" name="直線矢印コネクタ 16"/>
          <p:cNvCxnSpPr>
            <a:stCxn id="8" idx="0"/>
            <a:endCxn id="59" idx="2"/>
          </p:cNvCxnSpPr>
          <p:nvPr/>
        </p:nvCxnSpPr>
        <p:spPr>
          <a:xfrm flipV="1">
            <a:off x="2814380" y="4034230"/>
            <a:ext cx="6900" cy="466359"/>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32" name="テキスト ボックス 31"/>
          <p:cNvSpPr txBox="1"/>
          <p:nvPr/>
        </p:nvSpPr>
        <p:spPr>
          <a:xfrm>
            <a:off x="4732227" y="2823893"/>
            <a:ext cx="723275" cy="307777"/>
          </a:xfrm>
          <a:prstGeom prst="rect">
            <a:avLst/>
          </a:prstGeom>
          <a:noFill/>
        </p:spPr>
        <p:txBody>
          <a:bodyPr wrap="none" rtlCol="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住民等</a:t>
            </a:r>
          </a:p>
        </p:txBody>
      </p:sp>
      <p:cxnSp>
        <p:nvCxnSpPr>
          <p:cNvPr id="33" name="直線矢印コネクタ 32"/>
          <p:cNvCxnSpPr>
            <a:stCxn id="7" idx="1"/>
            <a:endCxn id="59" idx="3"/>
          </p:cNvCxnSpPr>
          <p:nvPr/>
        </p:nvCxnSpPr>
        <p:spPr>
          <a:xfrm flipH="1">
            <a:off x="3584973" y="3403487"/>
            <a:ext cx="1263233" cy="4606"/>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34" name="テキスト ボックス 33"/>
          <p:cNvSpPr txBox="1"/>
          <p:nvPr/>
        </p:nvSpPr>
        <p:spPr>
          <a:xfrm>
            <a:off x="3730221" y="3060271"/>
            <a:ext cx="940672" cy="738664"/>
          </a:xfrm>
          <a:prstGeom prst="rect">
            <a:avLst/>
          </a:prstGeom>
          <a:solidFill>
            <a:schemeClr val="bg1">
              <a:lumMod val="95000"/>
              <a:alpha val="44000"/>
            </a:scheme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dirty="0">
                <a:solidFill>
                  <a:prstClr val="black"/>
                </a:solidFill>
              </a:rPr>
              <a:t>参照</a:t>
            </a:r>
            <a:endParaRPr lang="en-US" altLang="ja-JP" sz="1400" dirty="0">
              <a:solidFill>
                <a:prstClr val="black"/>
              </a:solidFill>
            </a:endParaRPr>
          </a:p>
          <a:p>
            <a:r>
              <a:rPr lang="ja-JP" altLang="en-US" sz="1400" dirty="0">
                <a:solidFill>
                  <a:prstClr val="black"/>
                </a:solidFill>
              </a:rPr>
              <a:t>各種情報把握</a:t>
            </a:r>
            <a:endParaRPr lang="en-US" altLang="ja-JP" sz="1400" dirty="0">
              <a:solidFill>
                <a:prstClr val="black"/>
              </a:solidFill>
            </a:endParaRPr>
          </a:p>
        </p:txBody>
      </p:sp>
      <p:sp>
        <p:nvSpPr>
          <p:cNvPr id="37" name="テキスト ボックス 36"/>
          <p:cNvSpPr txBox="1"/>
          <p:nvPr/>
        </p:nvSpPr>
        <p:spPr>
          <a:xfrm>
            <a:off x="5793492" y="2627882"/>
            <a:ext cx="3145595" cy="2031325"/>
          </a:xfrm>
          <a:prstGeom prst="rect">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■期待される効果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47657" indent="-8646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・防災関連や少子高齢化など地域課題に関係するデータの公開による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47657" indent="-8646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課題解決の一助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47657" indent="-8646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と活用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両方の自治体展開パッケージの提供による、地方公共団体の取組を容易化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47657" indent="-8646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・標準化の推進（登録データのフォーマット標準例の提供等）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88259" y="2518269"/>
            <a:ext cx="1531478" cy="3196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ja-JP"/>
            </a:defPPr>
            <a:lvl1pPr>
              <a:defRPr sz="1600"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sz="1477" dirty="0">
                <a:solidFill>
                  <a:prstClr val="black"/>
                </a:solidFill>
              </a:rPr>
              <a:t>パッケージの内容</a:t>
            </a:r>
            <a:endParaRPr lang="en-US" altLang="ja-JP" sz="1477" dirty="0">
              <a:solidFill>
                <a:prstClr val="black"/>
              </a:solidFill>
            </a:endParaRPr>
          </a:p>
        </p:txBody>
      </p:sp>
      <p:pic>
        <p:nvPicPr>
          <p:cNvPr id="59" name="図 5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57586" y="2781956"/>
            <a:ext cx="1527387" cy="1252274"/>
          </a:xfrm>
          <a:prstGeom prst="rect">
            <a:avLst/>
          </a:prstGeom>
        </p:spPr>
      </p:pic>
      <p:sp>
        <p:nvSpPr>
          <p:cNvPr id="15" name="テキスト ボックス 14"/>
          <p:cNvSpPr txBox="1"/>
          <p:nvPr/>
        </p:nvSpPr>
        <p:spPr>
          <a:xfrm>
            <a:off x="2232329" y="3353242"/>
            <a:ext cx="1164101" cy="307777"/>
          </a:xfrm>
          <a:prstGeom prst="rect">
            <a:avLst/>
          </a:prstGeom>
          <a:solidFill>
            <a:schemeClr val="bg1">
              <a:lumMod val="95000"/>
              <a:alpha val="44000"/>
            </a:schemeClr>
          </a:solidFill>
        </p:spPr>
        <p:txBody>
          <a:bodyPr wrap="non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b="1" dirty="0">
                <a:solidFill>
                  <a:srgbClr val="FF0000"/>
                </a:solidFill>
              </a:rPr>
              <a:t>ダッシュボード</a:t>
            </a:r>
          </a:p>
        </p:txBody>
      </p:sp>
      <p:sp>
        <p:nvSpPr>
          <p:cNvPr id="75" name="線吹き出し 2 (枠付き) 74"/>
          <p:cNvSpPr/>
          <p:nvPr/>
        </p:nvSpPr>
        <p:spPr>
          <a:xfrm>
            <a:off x="273712" y="4542912"/>
            <a:ext cx="1310765" cy="1275726"/>
          </a:xfrm>
          <a:prstGeom prst="borderCallout2">
            <a:avLst>
              <a:gd name="adj1" fmla="val -721"/>
              <a:gd name="adj2" fmla="val 49426"/>
              <a:gd name="adj3" fmla="val -16237"/>
              <a:gd name="adj4" fmla="val 73455"/>
              <a:gd name="adj5" fmla="val -30943"/>
              <a:gd name="adj6" fmla="val 80288"/>
            </a:avLst>
          </a:prstGeom>
          <a:noFill/>
          <a:ln w="12700">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避難所等の防災に役立つデータや、保育施設や老齢者向け施設情報など、少子高齢化に関する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　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a:off x="2570873" y="5217839"/>
            <a:ext cx="455287" cy="212527"/>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ja-JP" altLang="en-US" sz="1662">
              <a:solidFill>
                <a:prstClr val="white"/>
              </a:solidFill>
            </a:endParaRPr>
          </a:p>
        </p:txBody>
      </p:sp>
      <p:sp>
        <p:nvSpPr>
          <p:cNvPr id="43" name="角丸四角形 42"/>
          <p:cNvSpPr/>
          <p:nvPr/>
        </p:nvSpPr>
        <p:spPr>
          <a:xfrm>
            <a:off x="1894502" y="5438170"/>
            <a:ext cx="1808031" cy="48071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これらを</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パッケージ化して</a:t>
            </a:r>
            <a:endPar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展開</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963972" y="5263029"/>
            <a:ext cx="2804633" cy="830997"/>
          </a:xfrm>
          <a:prstGeom prst="rect">
            <a:avLst/>
          </a:prstGeom>
          <a:noFill/>
          <a:ln>
            <a:solidFill>
              <a:schemeClr val="dk1"/>
            </a:solidFill>
          </a:ln>
        </p:spPr>
        <p:txBody>
          <a:bodyPr wrap="squar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パッケージの開発後は</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オープンソース</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として提供し</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他の地方公共団体に展開</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273712" y="625268"/>
            <a:ext cx="8587900" cy="16254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0000"/>
              </a:lnSpc>
              <a:spcBef>
                <a:spcPts val="738"/>
              </a:spcBef>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地方公共団体におけるオープンデータへの</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取組を加速するパッケージの提供</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spcBef>
                <a:spcPts val="738"/>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オープンデータに取組む意思や必要性は感じているが、具体的な取組方法が分からない地方公共団体を支援するため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諸団体と連携し、オープンデータのデータカタログとダッシュボードアプリケーションをパッケージ化して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展開することで、地方公共団体の取組推進の後押しをすると共に、今後の他地方公共団体への横展開の基盤とする。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a:stCxn id="9" idx="1"/>
            <a:endCxn id="59" idx="1"/>
          </p:cNvCxnSpPr>
          <p:nvPr/>
        </p:nvCxnSpPr>
        <p:spPr>
          <a:xfrm>
            <a:off x="990683" y="3396618"/>
            <a:ext cx="1066903" cy="11475"/>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40" name="テキスト ボックス 39"/>
          <p:cNvSpPr txBox="1"/>
          <p:nvPr/>
        </p:nvSpPr>
        <p:spPr>
          <a:xfrm>
            <a:off x="1084697" y="3045442"/>
            <a:ext cx="895016" cy="646331"/>
          </a:xfrm>
          <a:prstGeom prst="rect">
            <a:avLst/>
          </a:prstGeom>
          <a:solidFill>
            <a:schemeClr val="bg1">
              <a:lumMod val="95000"/>
              <a:alpha val="44000"/>
            </a:scheme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200" dirty="0">
                <a:solidFill>
                  <a:prstClr val="black"/>
                </a:solidFill>
              </a:rPr>
              <a:t>政策実行や課題解決に活用</a:t>
            </a:r>
            <a:endParaRPr lang="en-US" altLang="ja-JP" sz="1200" dirty="0">
              <a:solidFill>
                <a:prstClr val="black"/>
              </a:solidFill>
            </a:endParaRPr>
          </a:p>
        </p:txBody>
      </p:sp>
      <p:sp>
        <p:nvSpPr>
          <p:cNvPr id="49" name="正方形/長方形 48"/>
          <p:cNvSpPr/>
          <p:nvPr/>
        </p:nvSpPr>
        <p:spPr>
          <a:xfrm>
            <a:off x="-14356" y="62458"/>
            <a:ext cx="8973305" cy="400110"/>
          </a:xfrm>
          <a:prstGeom prst="rect">
            <a:avLst/>
          </a:prstGeom>
        </p:spPr>
        <p:txBody>
          <a:bodyPr wrap="square">
            <a:spAutoFit/>
          </a:bodyPr>
          <a:lstStyle/>
          <a:p>
            <a:pPr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公共団体向け</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パッケージのバージョンアップ</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17988" y="6297202"/>
            <a:ext cx="8543623" cy="476366"/>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662" b="1" dirty="0" smtClean="0">
                <a:solidFill>
                  <a:schemeClr val="bg1"/>
                </a:solidFill>
              </a:rPr>
              <a:t>本年度は、京都府その他３自治体でパッケージの導入を実施予定。</a:t>
            </a:r>
            <a:endParaRPr kumimoji="1" lang="ja-JP" altLang="en-US" sz="1662" b="1" dirty="0">
              <a:solidFill>
                <a:schemeClr val="bg1"/>
              </a:solidFill>
            </a:endParaRPr>
          </a:p>
        </p:txBody>
      </p:sp>
      <p:sp>
        <p:nvSpPr>
          <p:cNvPr id="64" name="下矢印 63"/>
          <p:cNvSpPr/>
          <p:nvPr/>
        </p:nvSpPr>
        <p:spPr>
          <a:xfrm>
            <a:off x="6427694" y="4788172"/>
            <a:ext cx="1922930" cy="3926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4"/>
          <p:cNvSpPr>
            <a:spLocks noGrp="1"/>
          </p:cNvSpPr>
          <p:nvPr>
            <p:ph type="sldNum" sz="quarter" idx="12"/>
          </p:nvPr>
        </p:nvSpPr>
        <p:spPr/>
        <p:txBody>
          <a:bodyPr/>
          <a:lstStyle/>
          <a:p>
            <a:pPr algn="r" latinLnBrk="1"/>
            <a:fld id="{2D445476-B57F-464F-8319-C26E69740EC0}" type="slidenum">
              <a:rPr lang="en-US" altLang="ja-JP" smtClean="0"/>
              <a:pPr algn="r" latinLnBrk="1"/>
              <a:t>9</a:t>
            </a:fld>
            <a:endParaRPr lang="ja-JP" altLang="en-US"/>
          </a:p>
        </p:txBody>
      </p:sp>
    </p:spTree>
    <p:extLst>
      <p:ext uri="{BB962C8B-B14F-4D97-AF65-F5344CB8AC3E}">
        <p14:creationId xmlns:p14="http://schemas.microsoft.com/office/powerpoint/2010/main" val="10590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042174913"/>
              </p:ext>
            </p:extLst>
          </p:nvPr>
        </p:nvGraphicFramePr>
        <p:xfrm>
          <a:off x="334524" y="3625728"/>
          <a:ext cx="9015179" cy="3253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282148823"/>
              </p:ext>
            </p:extLst>
          </p:nvPr>
        </p:nvGraphicFramePr>
        <p:xfrm>
          <a:off x="334525" y="716669"/>
          <a:ext cx="8474950" cy="2138741"/>
        </p:xfrm>
        <a:graphic>
          <a:graphicData uri="http://schemas.openxmlformats.org/drawingml/2006/table">
            <a:tbl>
              <a:tblPr firstRow="1" bandRow="1">
                <a:tableStyleId>{5C22544A-7EE6-4342-B048-85BDC9FD1C3A}</a:tableStyleId>
              </a:tblPr>
              <a:tblGrid>
                <a:gridCol w="1011675"/>
                <a:gridCol w="1028700"/>
                <a:gridCol w="1028700"/>
                <a:gridCol w="952500"/>
                <a:gridCol w="1219200"/>
                <a:gridCol w="3234175"/>
              </a:tblGrid>
              <a:tr h="379760">
                <a:tc>
                  <a:txBody>
                    <a:bodyPr/>
                    <a:lstStyle/>
                    <a:p>
                      <a:pPr algn="ctr" fontAlgn="ctr"/>
                      <a:r>
                        <a:rPr lang="ja-JP" altLang="en-US" sz="10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確認時期</a:t>
                      </a:r>
                      <a:endParaRPr lang="ja-JP" altLang="en-US" sz="10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取組済み団体数</a:t>
                      </a:r>
                      <a:endPar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（市区町村）</a:t>
                      </a:r>
                      <a:r>
                        <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１</a:t>
                      </a:r>
                      <a:endParaRPr lang="ja-JP" altLang="en-US" sz="9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取組済み団体数</a:t>
                      </a:r>
                      <a:endPar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（都道府県）</a:t>
                      </a:r>
                      <a:r>
                        <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１</a:t>
                      </a:r>
                    </a:p>
                  </a:txBody>
                  <a:tcPr marL="7144" marR="7144" marT="7144" marB="0" anchor="ctr"/>
                </a:tc>
                <a:tc>
                  <a:txBody>
                    <a:bodyPr/>
                    <a:lstStyle/>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取組済み団体数</a:t>
                      </a:r>
                      <a:endPar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（計</a:t>
                      </a:r>
                      <a:r>
                        <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取組済み基礎自治体</a:t>
                      </a:r>
                      <a:endPar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の合計人口 </a:t>
                      </a:r>
                      <a:r>
                        <a:rPr lang="en-US" altLang="ja-JP" sz="9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8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ctr" fontAlgn="ctr"/>
                      <a:r>
                        <a:rPr lang="ja-JP" altLang="en-US" sz="10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備考</a:t>
                      </a:r>
                      <a:endParaRPr lang="ja-JP" altLang="en-US" sz="10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r>
              <a:tr h="251283">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13,707,356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44" marR="7144" marT="7144"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144" marR="7144" marT="7144" marB="0" anchor="ctr"/>
                </a:tc>
              </a:tr>
              <a:tr h="251283">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103</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28,630,967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44" marR="7144" marT="7144"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地方公共団体オープンデータガイドライン」公表</a:t>
                      </a:r>
                    </a:p>
                  </a:txBody>
                  <a:tcPr marL="7144" marR="7144" marT="7144" marB="0" anchor="ctr"/>
                </a:tc>
              </a:tr>
              <a:tr h="251283">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132</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22</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154</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37,607,306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44" marR="7144" marT="7144" marB="0" anchor="ctr"/>
                </a:tc>
                <a:tc>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新たなオープンデータの展開に向けて」公表</a:t>
                      </a:r>
                    </a:p>
                  </a:txBody>
                  <a:tcPr marL="7144" marR="7144" marT="7144" marB="0" anchor="ctr"/>
                </a:tc>
              </a:tr>
              <a:tr h="251283">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205</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50,859,261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144" marR="7144" marT="7144" marB="0" anchor="ct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144" marR="7144" marT="7144" marB="0" anchor="ctr"/>
                </a:tc>
              </a:tr>
              <a:tr h="251283">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199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233</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56,069,787</a:t>
                      </a:r>
                    </a:p>
                  </a:txBody>
                  <a:tcPr marL="7144" marR="7144" marT="7144" marB="0" anchor="ctr"/>
                </a:tc>
                <a:tc>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r>
              <a:tr h="251283">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208</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242</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58,871,769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r>
              <a:tr h="251283">
                <a:tc>
                  <a:txBody>
                    <a:bodyPr/>
                    <a:lstStyle/>
                    <a:p>
                      <a:pPr algn="l" fontAlgn="ct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altLang="en-US"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233</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1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34</a:t>
                      </a:r>
                      <a:endParaRPr lang="en-US" altLang="ja-JP" sz="11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200" b="1"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267</a:t>
                      </a:r>
                      <a:endParaRPr lang="en-US" altLang="ja-JP" sz="12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r" fontAlgn="ctr"/>
                      <a:r>
                        <a:rPr lang="en-US" altLang="ja-JP" sz="10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61,605,983</a:t>
                      </a:r>
                      <a:endParaRPr lang="en-US" altLang="ja-JP"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c>
                  <a:txBody>
                    <a:bodyPr/>
                    <a:lstStyle/>
                    <a:p>
                      <a:pPr algn="l" fontAlgn="ct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自治体アンケート実施</a:t>
                      </a:r>
                      <a:endParaRPr lang="ja-JP" altLang="en-US" sz="10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44" marR="7144" marT="7144" marB="0" anchor="ctr"/>
                </a:tc>
              </a:tr>
            </a:tbl>
          </a:graphicData>
        </a:graphic>
      </p:graphicFrame>
      <p:sp>
        <p:nvSpPr>
          <p:cNvPr id="9" name="正方形/長方形 8"/>
          <p:cNvSpPr/>
          <p:nvPr/>
        </p:nvSpPr>
        <p:spPr>
          <a:xfrm>
            <a:off x="1" y="66619"/>
            <a:ext cx="9143999" cy="400110"/>
          </a:xfrm>
          <a:prstGeom prst="rect">
            <a:avLst/>
          </a:prstGeom>
        </p:spPr>
        <p:txBody>
          <a:bodyPr wrap="square">
            <a:spAutoFit/>
          </a:bodyPr>
          <a:lstStyle/>
          <a:p>
            <a:pPr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に取り組む地方公共団体の推移</a:t>
            </a:r>
          </a:p>
        </p:txBody>
      </p:sp>
      <p:sp>
        <p:nvSpPr>
          <p:cNvPr id="10" name="正方形/長方形 9"/>
          <p:cNvSpPr/>
          <p:nvPr/>
        </p:nvSpPr>
        <p:spPr>
          <a:xfrm>
            <a:off x="7373475" y="553367"/>
            <a:ext cx="1606530" cy="215444"/>
          </a:xfrm>
          <a:prstGeom prst="rect">
            <a:avLst/>
          </a:prstGeom>
        </p:spPr>
        <p:txBody>
          <a:bodyPr wrap="none">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総合戦略室調べ）</a:t>
            </a:r>
          </a:p>
        </p:txBody>
      </p:sp>
      <p:sp>
        <p:nvSpPr>
          <p:cNvPr id="12" name="テキスト ボックス 2"/>
          <p:cNvSpPr txBox="1"/>
          <p:nvPr/>
        </p:nvSpPr>
        <p:spPr>
          <a:xfrm>
            <a:off x="794265" y="5226111"/>
            <a:ext cx="901700" cy="629561"/>
          </a:xfrm>
          <a:prstGeom prst="borderCallout2">
            <a:avLst>
              <a:gd name="adj1" fmla="val 99689"/>
              <a:gd name="adj2" fmla="val 18346"/>
              <a:gd name="adj3" fmla="val 131044"/>
              <a:gd name="adj4" fmla="val 28543"/>
              <a:gd name="adj5" fmla="val 151717"/>
              <a:gd name="adj6" fmla="val 29615"/>
            </a:avLst>
          </a:prstGeom>
          <a:solidFill>
            <a:schemeClr val="bg1">
              <a:lumMod val="95000"/>
            </a:schemeClr>
          </a:solidFill>
          <a:ln w="952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福井県鯖江市</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福島県会津若松市</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千葉県流山市</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石川県金沢市</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34524" y="2867832"/>
            <a:ext cx="8645481" cy="553998"/>
          </a:xfrm>
          <a:prstGeom prst="rect">
            <a:avLst/>
          </a:prstGeom>
        </p:spPr>
        <p:txBody>
          <a:bodyPr wrap="square">
            <a:spAutoFit/>
          </a:bodyPr>
          <a:lstStyle/>
          <a:p>
            <a:r>
              <a:rPr lang="en-US" altLang="ja-JP" sz="10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１　自ら</a:t>
            </a:r>
            <a:r>
              <a:rPr lang="ja-JP" altLang="en-US" sz="1000" b="0" dirty="0">
                <a:latin typeface="メイリオ" panose="020B0604030504040204" pitchFamily="50" charset="-128"/>
                <a:ea typeface="メイリオ" panose="020B0604030504040204" pitchFamily="50" charset="-128"/>
                <a:cs typeface="メイリオ" panose="020B0604030504040204" pitchFamily="50" charset="-128"/>
              </a:rPr>
              <a:t>のホームページにおいて「オープンデータとしての利用規約を適用し、データを公開」又は「オープンデータの説明を掲載し</a:t>
            </a:r>
            <a:r>
              <a:rPr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、データの</a:t>
            </a:r>
            <a:endParaRPr lang="en-US" altLang="ja-JP" sz="10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公開先</a:t>
            </a:r>
            <a:r>
              <a:rPr lang="ja-JP" altLang="en-US" sz="1000" b="0" dirty="0">
                <a:latin typeface="メイリオ" panose="020B0604030504040204" pitchFamily="50" charset="-128"/>
                <a:ea typeface="メイリオ" panose="020B0604030504040204" pitchFamily="50" charset="-128"/>
                <a:cs typeface="メイリオ" panose="020B0604030504040204" pitchFamily="50" charset="-128"/>
              </a:rPr>
              <a:t>を提示」を行っている都道府県及び市区</a:t>
            </a:r>
            <a:r>
              <a:rPr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町村</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　上記の取組済み基礎自治体</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の合計人口に</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都道府県は</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含まない</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334524" y="3429659"/>
            <a:ext cx="8474951" cy="25969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lIns="84375" tIns="42188" rIns="84375" bIns="42188" rtlCol="0" anchor="ctr">
            <a:noAutofit/>
          </a:bodyPr>
          <a:lstStyle/>
          <a:p>
            <a:pPr algn="ctr"/>
            <a:r>
              <a:rPr lang="ja-JP" altLang="en-US" sz="13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取組済み団体数の推移と各時期</a:t>
            </a:r>
            <a:r>
              <a:rPr lang="ja-JP" altLang="en-US"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における取組開始地方公共団体の</a:t>
            </a:r>
            <a:r>
              <a:rPr lang="ja-JP" altLang="en-US" sz="13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例</a:t>
            </a:r>
            <a:endParaRPr kumimoji="1" lang="ja-JP" altLang="en-US"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スライド番号プレースホルダー 25"/>
          <p:cNvSpPr>
            <a:spLocks noGrp="1"/>
          </p:cNvSpPr>
          <p:nvPr>
            <p:ph type="sldNum" sz="quarter" idx="12"/>
          </p:nvPr>
        </p:nvSpPr>
        <p:spPr/>
        <p:txBody>
          <a:bodyPr/>
          <a:lstStyle/>
          <a:p>
            <a:pPr algn="r" latinLnBrk="1"/>
            <a:fld id="{2D445476-B57F-464F-8319-C26E69740EC0}" type="slidenum">
              <a:rPr lang="en-US" altLang="ja-JP" smtClean="0"/>
              <a:pPr algn="r" latinLnBrk="1"/>
              <a:t>10</a:t>
            </a:fld>
            <a:endParaRPr lang="ja-JP" altLang="en-US"/>
          </a:p>
        </p:txBody>
      </p:sp>
    </p:spTree>
    <p:extLst>
      <p:ext uri="{BB962C8B-B14F-4D97-AF65-F5344CB8AC3E}">
        <p14:creationId xmlns:p14="http://schemas.microsoft.com/office/powerpoint/2010/main" val="328284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0" y="-2098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オープンデータ取組済自治体マップ</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66" y="1017855"/>
            <a:ext cx="7954868" cy="5624402"/>
          </a:xfrm>
          <a:prstGeom prst="rect">
            <a:avLst/>
          </a:prstGeom>
        </p:spPr>
      </p:pic>
      <p:sp>
        <p:nvSpPr>
          <p:cNvPr id="35" name="テキスト ボックス 34"/>
          <p:cNvSpPr txBox="1"/>
          <p:nvPr/>
        </p:nvSpPr>
        <p:spPr bwMode="auto">
          <a:xfrm>
            <a:off x="3899153" y="621671"/>
            <a:ext cx="1681842" cy="400077"/>
          </a:xfrm>
          <a:prstGeom prst="rect">
            <a:avLst/>
          </a:prstGeom>
          <a:noFill/>
          <a:ln w="9525" algn="ctr">
            <a:noFill/>
            <a:miter lim="800000"/>
            <a:headEnd/>
            <a:tailEnd/>
          </a:ln>
          <a:effectLst/>
        </p:spPr>
        <p:txBody>
          <a:bodyPr wrap="square" lIns="91406" tIns="45704" rIns="91406" bIns="45704" rtlCol="0">
            <a:spAutoFit/>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a:t>
            </a:r>
          </a:p>
        </p:txBody>
      </p:sp>
      <p:sp>
        <p:nvSpPr>
          <p:cNvPr id="6" name="スライド番号プレースホルダー 5"/>
          <p:cNvSpPr>
            <a:spLocks noGrp="1"/>
          </p:cNvSpPr>
          <p:nvPr>
            <p:ph type="sldNum" sz="quarter" idx="12"/>
          </p:nvPr>
        </p:nvSpPr>
        <p:spPr/>
        <p:txBody>
          <a:bodyPr/>
          <a:lstStyle/>
          <a:p>
            <a:pPr algn="r" latinLnBrk="1"/>
            <a:fld id="{2D445476-B57F-464F-8319-C26E69740EC0}" type="slidenum">
              <a:rPr lang="en-US" altLang="ja-JP" smtClean="0"/>
              <a:pPr algn="r" latinLnBrk="1"/>
              <a:t>11</a:t>
            </a:fld>
            <a:endParaRPr lang="ja-JP" altLang="en-US"/>
          </a:p>
        </p:txBody>
      </p:sp>
    </p:spTree>
    <p:extLst>
      <p:ext uri="{BB962C8B-B14F-4D97-AF65-F5344CB8AC3E}">
        <p14:creationId xmlns:p14="http://schemas.microsoft.com/office/powerpoint/2010/main" val="167534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0" y="-2098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オープンデータ取組済自治体マップ</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97" y="1028700"/>
            <a:ext cx="7901119" cy="5586400"/>
          </a:xfrm>
          <a:prstGeom prst="rect">
            <a:avLst/>
          </a:prstGeom>
        </p:spPr>
      </p:pic>
      <p:sp>
        <p:nvSpPr>
          <p:cNvPr id="35" name="テキスト ボックス 34"/>
          <p:cNvSpPr txBox="1"/>
          <p:nvPr/>
        </p:nvSpPr>
        <p:spPr bwMode="auto">
          <a:xfrm>
            <a:off x="3603550" y="608971"/>
            <a:ext cx="2273047" cy="400077"/>
          </a:xfrm>
          <a:prstGeom prst="rect">
            <a:avLst/>
          </a:prstGeom>
          <a:noFill/>
          <a:ln w="9525" algn="ctr">
            <a:noFill/>
            <a:miter lim="800000"/>
            <a:headEnd/>
            <a:tailEnd/>
          </a:ln>
          <a:effectLst/>
        </p:spPr>
        <p:txBody>
          <a:bodyPr wrap="square" lIns="91406" tIns="45704" rIns="91406" bIns="45704" rtlCol="0">
            <a:spAutoFit/>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市区町村（全体</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lgn="r" latinLnBrk="1"/>
            <a:fld id="{2D445476-B57F-464F-8319-C26E69740EC0}" type="slidenum">
              <a:rPr lang="en-US" altLang="ja-JP" smtClean="0"/>
              <a:pPr algn="r" latinLnBrk="1"/>
              <a:t>12</a:t>
            </a:fld>
            <a:endParaRPr lang="ja-JP" altLang="en-US"/>
          </a:p>
        </p:txBody>
      </p:sp>
    </p:spTree>
    <p:extLst>
      <p:ext uri="{BB962C8B-B14F-4D97-AF65-F5344CB8AC3E}">
        <p14:creationId xmlns:p14="http://schemas.microsoft.com/office/powerpoint/2010/main" val="321860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7051" y="881917"/>
            <a:ext cx="8408703" cy="1808154"/>
          </a:xfrm>
          <a:prstGeom prst="rect">
            <a:avLst/>
          </a:prstGeom>
          <a:solidFill>
            <a:schemeClr val="bg1"/>
          </a:solidFill>
          <a:ln>
            <a:solidFill>
              <a:schemeClr val="accent1"/>
            </a:solidFill>
          </a:ln>
          <a:effectLst>
            <a:outerShdw blurRad="152400" dist="76200" dir="2700000" algn="t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b="1" kern="0" dirty="0">
              <a:solidFill>
                <a:prstClr val="white"/>
              </a:solidFill>
              <a:latin typeface="Meiryo UI" panose="020B0604030504040204" pitchFamily="50" charset="-128"/>
              <a:ea typeface="Meiryo UI"/>
            </a:endParaRPr>
          </a:p>
        </p:txBody>
      </p:sp>
      <p:sp>
        <p:nvSpPr>
          <p:cNvPr id="3" name="正方形/長方形 2"/>
          <p:cNvSpPr/>
          <p:nvPr/>
        </p:nvSpPr>
        <p:spPr>
          <a:xfrm>
            <a:off x="407051" y="3614103"/>
            <a:ext cx="8408703" cy="2707194"/>
          </a:xfrm>
          <a:prstGeom prst="rect">
            <a:avLst/>
          </a:prstGeom>
          <a:solidFill>
            <a:schemeClr val="bg1"/>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b="1" kern="0" dirty="0">
              <a:solidFill>
                <a:prstClr val="white"/>
              </a:solidFill>
              <a:latin typeface="Meiryo UI" panose="020B0604030504040204" pitchFamily="50" charset="-128"/>
              <a:ea typeface="Meiryo UI"/>
            </a:endParaRPr>
          </a:p>
        </p:txBody>
      </p:sp>
      <p:sp>
        <p:nvSpPr>
          <p:cNvPr id="1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5" tIns="42188" rIns="84375" bIns="42188"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）自治体アンケート調査結果（調査概要、公開状況）</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46958486"/>
              </p:ext>
            </p:extLst>
          </p:nvPr>
        </p:nvGraphicFramePr>
        <p:xfrm>
          <a:off x="572766" y="1116515"/>
          <a:ext cx="7762342" cy="1519308"/>
        </p:xfrm>
        <a:graphic>
          <a:graphicData uri="http://schemas.openxmlformats.org/drawingml/2006/table">
            <a:tbl>
              <a:tblPr firstRow="1" bandRow="1">
                <a:tableStyleId>{2D5ABB26-0587-4C30-8999-92F81FD0307C}</a:tableStyleId>
              </a:tblPr>
              <a:tblGrid>
                <a:gridCol w="1607727"/>
                <a:gridCol w="6154615"/>
              </a:tblGrid>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■調査テーマ</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オープンデータの取組状況に関するアンケート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■調査対象</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全都道府県及び市区町村（</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1,788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団体）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■調査実施期間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　～　平成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■総回答数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1,788</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団体（回収率</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■調査方法</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調査・紹介（一斉調査）システムにてアンケート作成、回答（選択式、自由記述から構成）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2532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■実施主体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内閣官房情報通信技術（</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）総合戦略室</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bl>
          </a:graphicData>
        </a:graphic>
      </p:graphicFrame>
      <p:sp>
        <p:nvSpPr>
          <p:cNvPr id="7" name="正方形/長方形 6"/>
          <p:cNvSpPr/>
          <p:nvPr/>
        </p:nvSpPr>
        <p:spPr>
          <a:xfrm>
            <a:off x="239359" y="685408"/>
            <a:ext cx="1272918" cy="379892"/>
          </a:xfrm>
          <a:prstGeom prst="rect">
            <a:avLst/>
          </a:prstGeom>
          <a:solidFill>
            <a:schemeClr val="accent1">
              <a:lumMod val="75000"/>
            </a:schemeClr>
          </a:solidFill>
          <a:ln>
            <a:noFill/>
          </a:ln>
          <a:effectLst>
            <a:outerShdw blurRad="50800" dist="1016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r>
              <a:rPr lang="ja-JP" altLang="en-US" sz="1292" b="1" kern="0" dirty="0">
                <a:solidFill>
                  <a:prstClr val="white"/>
                </a:solidFill>
                <a:latin typeface="Meiryo UI" panose="020B0604030504040204" pitchFamily="50" charset="-128"/>
                <a:ea typeface="Meiryo UI"/>
              </a:rPr>
              <a:t>調査概要</a:t>
            </a:r>
          </a:p>
        </p:txBody>
      </p:sp>
      <p:sp>
        <p:nvSpPr>
          <p:cNvPr id="8" name="テキスト ボックス 7"/>
          <p:cNvSpPr txBox="1"/>
          <p:nvPr/>
        </p:nvSpPr>
        <p:spPr bwMode="auto">
          <a:xfrm>
            <a:off x="499529" y="3686581"/>
            <a:ext cx="570669" cy="170496"/>
          </a:xfrm>
          <a:prstGeom prst="rect">
            <a:avLst/>
          </a:prstGeom>
          <a:noFill/>
          <a:ln w="9525" algn="ctr">
            <a:noFill/>
            <a:miter lim="800000"/>
            <a:headEnd/>
            <a:tailEnd/>
          </a:ln>
          <a:effectLst/>
        </p:spPr>
        <p:txBody>
          <a:bodyPr wrap="none" lIns="0" tIns="0" rIns="0" bIns="0" rtlCol="0" anchor="ctr">
            <a:spAutoFit/>
          </a:bodyPr>
          <a:lstStyle/>
          <a:p>
            <a:pPr algn="ct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全体</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bwMode="auto">
          <a:xfrm>
            <a:off x="363919" y="2925675"/>
            <a:ext cx="2146421"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■オープンデータの公開状況</a:t>
            </a:r>
          </a:p>
        </p:txBody>
      </p:sp>
      <p:sp>
        <p:nvSpPr>
          <p:cNvPr id="14" name="テキスト ボックス 13"/>
          <p:cNvSpPr txBox="1"/>
          <p:nvPr/>
        </p:nvSpPr>
        <p:spPr bwMode="auto">
          <a:xfrm>
            <a:off x="4740866" y="3686581"/>
            <a:ext cx="998671" cy="170496"/>
          </a:xfrm>
          <a:prstGeom prst="rect">
            <a:avLst/>
          </a:prstGeom>
          <a:noFill/>
          <a:ln w="9525" algn="ctr">
            <a:noFill/>
            <a:miter lim="800000"/>
            <a:headEnd/>
            <a:tailEnd/>
          </a:ln>
          <a:effectLst/>
        </p:spPr>
        <p:txBody>
          <a:bodyPr wrap="none" lIns="0" tIns="0" rIns="0" bIns="0" rtlCol="0" anchor="ctr">
            <a:spAutoFit/>
          </a:bodyPr>
          <a:lstStyle/>
          <a:p>
            <a:pPr algn="ct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人口規模別</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bwMode="auto">
          <a:xfrm>
            <a:off x="460323" y="3188731"/>
            <a:ext cx="8606403" cy="338554"/>
          </a:xfrm>
          <a:prstGeom prst="rect">
            <a:avLst/>
          </a:prstGeom>
          <a:noFill/>
          <a:ln w="9525" algn="ctr">
            <a:noFill/>
            <a:miter lim="800000"/>
            <a:headEnd/>
            <a:tailEnd/>
          </a:ln>
          <a:effectLst/>
        </p:spPr>
        <p:txBody>
          <a:bodyPr wrap="square" lIns="0" tIns="0" rIns="0" bIns="0" rtlCol="0">
            <a:spAutoFit/>
          </a:bodyPr>
          <a:lstStyle/>
          <a:p>
            <a:pPr defTabSz="844083" fontAlgn="base">
              <a:spcAft>
                <a:spcPct val="0"/>
              </a:spcAft>
            </a:pP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オープンデータの公開状況は、公開中が</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333</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計画中が</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233</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）、未公開が</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1222</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68%</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なった</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、人口規模別では自治体の人口規模が大きくなるほど、取組自治体の割合が大きくなる傾向となった。</a:t>
            </a:r>
          </a:p>
        </p:txBody>
      </p:sp>
      <p:cxnSp>
        <p:nvCxnSpPr>
          <p:cNvPr id="17" name="直線コネクタ 16"/>
          <p:cNvCxnSpPr/>
          <p:nvPr/>
        </p:nvCxnSpPr>
        <p:spPr>
          <a:xfrm>
            <a:off x="4611402" y="3880506"/>
            <a:ext cx="0" cy="207737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グラフ 15"/>
          <p:cNvGraphicFramePr>
            <a:graphicFrameLocks/>
          </p:cNvGraphicFramePr>
          <p:nvPr>
            <p:extLst>
              <p:ext uri="{D42A27DB-BD31-4B8C-83A1-F6EECF244321}">
                <p14:modId xmlns:p14="http://schemas.microsoft.com/office/powerpoint/2010/main" val="3840788465"/>
              </p:ext>
            </p:extLst>
          </p:nvPr>
        </p:nvGraphicFramePr>
        <p:xfrm>
          <a:off x="512711" y="3828018"/>
          <a:ext cx="3986909" cy="244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452152674"/>
              </p:ext>
            </p:extLst>
          </p:nvPr>
        </p:nvGraphicFramePr>
        <p:xfrm>
          <a:off x="4703043" y="3884473"/>
          <a:ext cx="4021070" cy="2367725"/>
        </p:xfrm>
        <a:graphic>
          <a:graphicData uri="http://schemas.openxmlformats.org/drawingml/2006/chart">
            <c:chart xmlns:c="http://schemas.openxmlformats.org/drawingml/2006/chart" xmlns:r="http://schemas.openxmlformats.org/officeDocument/2006/relationships" r:id="rId4"/>
          </a:graphicData>
        </a:graphic>
      </p:graphicFrame>
      <p:sp>
        <p:nvSpPr>
          <p:cNvPr id="25" name="スライド番号プレースホルダー 24"/>
          <p:cNvSpPr>
            <a:spLocks noGrp="1"/>
          </p:cNvSpPr>
          <p:nvPr>
            <p:ph type="sldNum" sz="quarter" idx="12"/>
          </p:nvPr>
        </p:nvSpPr>
        <p:spPr/>
        <p:txBody>
          <a:bodyPr/>
          <a:lstStyle/>
          <a:p>
            <a:pPr algn="r" latinLnBrk="1"/>
            <a:fld id="{2D445476-B57F-464F-8319-C26E69740EC0}" type="slidenum">
              <a:rPr lang="en-US" altLang="ja-JP" smtClean="0"/>
              <a:pPr algn="r" latinLnBrk="1"/>
              <a:t>13</a:t>
            </a:fld>
            <a:endParaRPr lang="ja-JP" altLang="en-US"/>
          </a:p>
        </p:txBody>
      </p:sp>
      <p:sp>
        <p:nvSpPr>
          <p:cNvPr id="19" name="テキスト ボックス 18"/>
          <p:cNvSpPr txBox="1"/>
          <p:nvPr/>
        </p:nvSpPr>
        <p:spPr bwMode="auto">
          <a:xfrm>
            <a:off x="424785" y="6414415"/>
            <a:ext cx="8606403" cy="338554"/>
          </a:xfrm>
          <a:prstGeom prst="rect">
            <a:avLst/>
          </a:prstGeom>
          <a:noFill/>
          <a:ln w="9525" algn="ctr">
            <a:noFill/>
            <a:miter lim="800000"/>
            <a:headEnd/>
            <a:tailEnd/>
          </a:ln>
          <a:effectLst/>
        </p:spPr>
        <p:txBody>
          <a:bodyPr wrap="square" lIns="0" tIns="0" rIns="0" bIns="0" rtlCol="0">
            <a:spAutoFit/>
          </a:bodyPr>
          <a:lstStyle/>
          <a:p>
            <a:pPr defTabSz="844083" fontAlgn="base">
              <a:spcAft>
                <a:spcPct val="0"/>
              </a:spcAft>
            </a:pP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自治体の申告によるものであり、利用規約が示されていないなど、</a:t>
            </a:r>
            <a:r>
              <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室調べでは「取組済」と整理されないものも含まれる。</a:t>
            </a:r>
            <a:endParaRPr kumimoji="1"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（現在、各自治体に改善を依頼中）</a:t>
            </a:r>
            <a:endPar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21641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5" tIns="42188" rIns="84375" bIns="42188"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）自治体アンケート調査結果（公開状況）</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bwMode="auto">
          <a:xfrm>
            <a:off x="173705" y="800167"/>
            <a:ext cx="3186770" cy="198837"/>
          </a:xfrm>
          <a:prstGeom prst="rect">
            <a:avLst/>
          </a:prstGeom>
          <a:solidFill>
            <a:schemeClr val="bg1"/>
          </a:solid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■オープンデータの公開方法</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（回答数：</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354)</a:t>
            </a:r>
            <a:endPar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bwMode="auto">
          <a:xfrm>
            <a:off x="233147" y="1059081"/>
            <a:ext cx="4819334" cy="681982"/>
          </a:xfrm>
          <a:prstGeom prst="rect">
            <a:avLst/>
          </a:prstGeom>
          <a:noFill/>
          <a:ln w="9525" algn="ctr">
            <a:noFill/>
            <a:miter lim="800000"/>
            <a:headEnd/>
            <a:tailEnd/>
          </a:ln>
          <a:effectLst/>
        </p:spPr>
        <p:txBody>
          <a:bodyPr wrap="square" lIns="0" tIns="0" rIns="0" bIns="0" rtlCol="0">
            <a:spAutoFit/>
          </a:bodyPr>
          <a:lstStyle/>
          <a:p>
            <a:pP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で公開（</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カタログサイトで公開（</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ポータルサイトで公開（</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ダッシュボードで公開（</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団体</a:t>
            </a:r>
            <a:r>
              <a:rPr kumimoji="1"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bwMode="auto">
          <a:xfrm>
            <a:off x="173705" y="1972488"/>
            <a:ext cx="4212692"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■公開しているオープンデータの分野</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（回答団体数：</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テキスト ボックス 19"/>
          <p:cNvSpPr txBox="1"/>
          <p:nvPr/>
        </p:nvSpPr>
        <p:spPr bwMode="auto">
          <a:xfrm>
            <a:off x="233147" y="2244533"/>
            <a:ext cx="4819334" cy="1860446"/>
          </a:xfrm>
          <a:prstGeom prst="rect">
            <a:avLst/>
          </a:prstGeom>
          <a:noFill/>
          <a:ln w="9525" algn="ctr">
            <a:noFill/>
            <a:miter lim="800000"/>
            <a:headEnd/>
            <a:tailEnd/>
          </a:ln>
          <a:effectLst/>
        </p:spPr>
        <p:txBody>
          <a:bodyPr wrap="square" lIns="0" tIns="0" rIns="0" bIns="0" rtlCol="0">
            <a:spAutoFit/>
          </a:bodyPr>
          <a:lstStyle/>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基礎的な統計情報（人口、産業等）</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72</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防災分野の各種情報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公共施設の位置やサービスに関する情報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健康づくり、医療福祉に関する情報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38</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観光に関する情報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以下、子育てに関する情報（</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％）、予算・決算・調達に関する情報</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％）、学校教育に関する情報（</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％）と続く</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カッコ内は公開しているオープンデータの分野について回答した団体数に対する</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回答割合</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bwMode="auto">
          <a:xfrm>
            <a:off x="173706" y="4258941"/>
            <a:ext cx="3717364"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■オープンデータ公開のニーズ</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（回答団体数：</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164</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テキスト ボックス 21"/>
          <p:cNvSpPr txBox="1"/>
          <p:nvPr/>
        </p:nvSpPr>
        <p:spPr bwMode="auto">
          <a:xfrm>
            <a:off x="233147" y="4560465"/>
            <a:ext cx="4819334" cy="1992469"/>
          </a:xfrm>
          <a:prstGeom prst="rect">
            <a:avLst/>
          </a:prstGeom>
          <a:noFill/>
          <a:ln w="9525" algn="ctr">
            <a:noFill/>
            <a:miter lim="800000"/>
            <a:headEnd/>
            <a:tailEnd/>
          </a:ln>
          <a:effectLst/>
        </p:spPr>
        <p:txBody>
          <a:bodyPr wrap="square" lIns="0" tIns="0" rIns="0" bIns="0" rtlCol="0">
            <a:spAutoFit/>
          </a:bodyPr>
          <a:lstStyle/>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防災分野の各種情報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基礎的な統計情報（人口、産業等）</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公共施設の位置やサービスに関する情報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観光に関する情報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子育てに関する情報</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以下、地理空間情報（地図・地形・地質等）（</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％）、公共交通関連の情報（時刻表、運行状況等）（</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％）、健康づくり、医療福祉に関する情報（</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％）と続く。</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カッコ内は公開しているニーズ確認の取組を行った団体のうち、ニーズの高かった分野について回答した団体数に対する回答割合</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817825838"/>
              </p:ext>
            </p:extLst>
          </p:nvPr>
        </p:nvGraphicFramePr>
        <p:xfrm>
          <a:off x="5207027" y="846822"/>
          <a:ext cx="3851775" cy="1635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1629453609"/>
              </p:ext>
            </p:extLst>
          </p:nvPr>
        </p:nvGraphicFramePr>
        <p:xfrm>
          <a:off x="5205046" y="2551576"/>
          <a:ext cx="3853756" cy="3953965"/>
        </p:xfrm>
        <a:graphic>
          <a:graphicData uri="http://schemas.openxmlformats.org/drawingml/2006/chart">
            <c:chart xmlns:c="http://schemas.openxmlformats.org/drawingml/2006/chart" xmlns:r="http://schemas.openxmlformats.org/officeDocument/2006/relationships" r:id="rId4"/>
          </a:graphicData>
        </a:graphic>
      </p:graphicFrame>
      <p:sp>
        <p:nvSpPr>
          <p:cNvPr id="17" name="スライド番号プレースホルダー 16"/>
          <p:cNvSpPr>
            <a:spLocks noGrp="1"/>
          </p:cNvSpPr>
          <p:nvPr>
            <p:ph type="sldNum" sz="quarter" idx="12"/>
          </p:nvPr>
        </p:nvSpPr>
        <p:spPr/>
        <p:txBody>
          <a:bodyPr/>
          <a:lstStyle/>
          <a:p>
            <a:pPr algn="r" latinLnBrk="1"/>
            <a:fld id="{2D445476-B57F-464F-8319-C26E69740EC0}" type="slidenum">
              <a:rPr lang="en-US" altLang="ja-JP" smtClean="0"/>
              <a:pPr algn="r" latinLnBrk="1"/>
              <a:t>14</a:t>
            </a:fld>
            <a:endParaRPr lang="ja-JP" altLang="en-US"/>
          </a:p>
        </p:txBody>
      </p:sp>
    </p:spTree>
    <p:extLst>
      <p:ext uri="{BB962C8B-B14F-4D97-AF65-F5344CB8AC3E}">
        <p14:creationId xmlns:p14="http://schemas.microsoft.com/office/powerpoint/2010/main" val="4016525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bwMode="auto">
          <a:xfrm>
            <a:off x="186255" y="3793799"/>
            <a:ext cx="8725595" cy="2776979"/>
          </a:xfrm>
          <a:prstGeom prst="rect">
            <a:avLst/>
          </a:prstGeom>
          <a:noFill/>
          <a:ln w="9525" algn="ctr">
            <a:noFill/>
            <a:miter lim="800000"/>
            <a:headEnd/>
            <a:tailEnd/>
          </a:ln>
          <a:effectLst/>
        </p:spPr>
        <p:txBody>
          <a:bodyPr wrap="square" lIns="0" tIns="0" rIns="0" bIns="0" rtlCol="0">
            <a:spAutoFit/>
          </a:bodyPr>
          <a:lstStyle/>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人口規模によらず、「オープンデータの効果・メリット・ニーズが不明確」</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の割合が高い。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74%</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79%</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68</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68</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人口規模が小さいほど、「オープンデータにどう取り組んで良いか分から</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ない」の割合が高くなる。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人口規模が大きくなるほど、「オープンデータの利活用が進まない」、「原課の理解が得られない」の割合が高くなる。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（都道府県及び</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万以上の団体では、「オープンデータの利活用が進まない」が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51%</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「原課の理解が得られない」 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で、「オープンデータの効果・メリット・ニーズが不明確」に次いで多くなっている。）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5" tIns="42188" rIns="84375" bIns="42188"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）自治体アンケート調査結果（課題・問題点）</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auto">
          <a:xfrm>
            <a:off x="138041" y="817548"/>
            <a:ext cx="3962623"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■オープンデータに取組むにあたっての課題・問題点</a:t>
            </a:r>
          </a:p>
        </p:txBody>
      </p:sp>
      <p:sp>
        <p:nvSpPr>
          <p:cNvPr id="19" name="テキスト ボックス 18"/>
          <p:cNvSpPr txBox="1"/>
          <p:nvPr/>
        </p:nvSpPr>
        <p:spPr bwMode="auto">
          <a:xfrm>
            <a:off x="138041" y="3470433"/>
            <a:ext cx="2146421"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■人口規模別と課題の関連性</a:t>
            </a:r>
          </a:p>
        </p:txBody>
      </p:sp>
      <p:sp>
        <p:nvSpPr>
          <p:cNvPr id="14" name="テキスト ボックス 13"/>
          <p:cNvSpPr txBox="1"/>
          <p:nvPr/>
        </p:nvSpPr>
        <p:spPr bwMode="auto">
          <a:xfrm>
            <a:off x="186255" y="1101821"/>
            <a:ext cx="4831222" cy="2159181"/>
          </a:xfrm>
          <a:prstGeom prst="rect">
            <a:avLst/>
          </a:prstGeom>
          <a:noFill/>
          <a:ln w="9525" algn="ctr">
            <a:noFill/>
            <a:miter lim="800000"/>
            <a:headEnd/>
            <a:tailEnd/>
          </a:ln>
          <a:effectLst/>
        </p:spPr>
        <p:txBody>
          <a:bodyPr wrap="square" lIns="0" tIns="0" rIns="0" bIns="0" rtlCol="0">
            <a:spAutoFit/>
          </a:bodyPr>
          <a:lstStyle/>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オープンデータの効果・メリット・ニーズが不明確</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62</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オープンデータを担当する人的リソースがない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48</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オープンデータにどう取組んで良いか分からない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統括する部門がない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オープンデータとして出すデータと出さないデータの仕訳、判断が</a:t>
            </a:r>
            <a:endParaRPr kumimoji="1" lang="en-US" altLang="ja-JP"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277"/>
              </a:spcBef>
              <a:spcAft>
                <a:spcPct val="0"/>
              </a:spcAft>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以下、予算がない（</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％）、セキュリティ権利関係が不明確（</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％）、業務量の増加が予想されるため、導入できていない（</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％）と続く。</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カッコ内はオープンデータに取組むにあたっての課題・問題点について回答</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した団体数に対する回答割合</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7"/>
          <p:cNvSpPr>
            <a:spLocks noGrp="1"/>
          </p:cNvSpPr>
          <p:nvPr>
            <p:ph type="sldNum" sz="quarter" idx="12"/>
          </p:nvPr>
        </p:nvSpPr>
        <p:spPr/>
        <p:txBody>
          <a:bodyPr/>
          <a:lstStyle/>
          <a:p>
            <a:pPr algn="r" latinLnBrk="1"/>
            <a:fld id="{2D445476-B57F-464F-8319-C26E69740EC0}" type="slidenum">
              <a:rPr lang="en-US" altLang="ja-JP" smtClean="0"/>
              <a:pPr algn="r" latinLnBrk="1"/>
              <a:t>15</a:t>
            </a:fld>
            <a:endParaRPr lang="ja-JP" altLang="en-US"/>
          </a:p>
        </p:txBody>
      </p:sp>
      <p:graphicFrame>
        <p:nvGraphicFramePr>
          <p:cNvPr id="9" name="グラフ 8"/>
          <p:cNvGraphicFramePr>
            <a:graphicFrameLocks/>
          </p:cNvGraphicFramePr>
          <p:nvPr>
            <p:extLst>
              <p:ext uri="{D42A27DB-BD31-4B8C-83A1-F6EECF244321}">
                <p14:modId xmlns:p14="http://schemas.microsoft.com/office/powerpoint/2010/main" val="3718656616"/>
              </p:ext>
            </p:extLst>
          </p:nvPr>
        </p:nvGraphicFramePr>
        <p:xfrm>
          <a:off x="5096608" y="654755"/>
          <a:ext cx="3974122" cy="5260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34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bwMode="auto">
          <a:xfrm>
            <a:off x="274666" y="3595368"/>
            <a:ext cx="8648317" cy="3081421"/>
          </a:xfrm>
          <a:prstGeom prst="rect">
            <a:avLst/>
          </a:prstGeom>
          <a:noFill/>
          <a:ln w="9525" algn="ctr">
            <a:noFill/>
            <a:miter lim="800000"/>
            <a:headEnd/>
            <a:tailEnd/>
          </a:ln>
          <a:effectLst/>
        </p:spPr>
        <p:txBody>
          <a:bodyPr wrap="square" lIns="0" tIns="0" rIns="0" bIns="0" rtlCol="0">
            <a:spAutoFit/>
          </a:bodyPr>
          <a:lstStyle/>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人口規模によらず、「手順等をまとめたガイドラインの整備」や「先進的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な活用事例の公開」の割合が高い。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人口規模が小さいほど、「交付金」や「低価格の導入パッケージ提供」</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など主に金銭面での支援に関する割合が高くなる。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「交付金」（都道府県：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「低価格のパッケージ提供」（都道府県：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ο</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人口規模が大きくなるほど、「オープンデータとして公開する際の標準的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なデータセット一覧・粒度・期間を策定」や「</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の共通化」といった国</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や自治体間での標準化に関する割合が高くなる。 </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「オープンデータとして公開する際の標準的なデータセット一覧・粒度・期間を策定」 （都道府県：</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万以上：</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108"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46</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万未満：</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5" tIns="42188" rIns="84375" bIns="42188"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）自治体アンケート調査結果（必要な支援策）</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auto">
          <a:xfrm>
            <a:off x="152762" y="789106"/>
            <a:ext cx="3962623"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■オープンデータに取組むにあたり必要と考える支援</a:t>
            </a:r>
          </a:p>
        </p:txBody>
      </p:sp>
      <p:sp>
        <p:nvSpPr>
          <p:cNvPr id="19" name="テキスト ボックス 18"/>
          <p:cNvSpPr txBox="1"/>
          <p:nvPr/>
        </p:nvSpPr>
        <p:spPr bwMode="auto">
          <a:xfrm>
            <a:off x="152762" y="3294324"/>
            <a:ext cx="2806859" cy="198837"/>
          </a:xfrm>
          <a:prstGeom prst="rect">
            <a:avLst/>
          </a:prstGeom>
          <a:noFill/>
          <a:ln w="9525" algn="ctr">
            <a:noFill/>
            <a:miter lim="800000"/>
            <a:headEnd/>
            <a:tailEnd/>
          </a:ln>
          <a:effectLst/>
        </p:spPr>
        <p:txBody>
          <a:bodyPr wrap="none" lIns="0" tIns="0" rIns="0" bIns="0" rtlCol="0">
            <a:spAutoFit/>
          </a:bodyPr>
          <a:lstStyle/>
          <a:p>
            <a:pPr defTabSz="844083" fontAlgn="base">
              <a:spcAft>
                <a:spcPct val="0"/>
              </a:spcAft>
            </a:pP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■人口規模別と必要な支援策の関連性</a:t>
            </a:r>
          </a:p>
        </p:txBody>
      </p:sp>
      <p:sp>
        <p:nvSpPr>
          <p:cNvPr id="14" name="テキスト ボックス 13"/>
          <p:cNvSpPr txBox="1"/>
          <p:nvPr/>
        </p:nvSpPr>
        <p:spPr bwMode="auto">
          <a:xfrm>
            <a:off x="274666" y="1074284"/>
            <a:ext cx="4736114" cy="2095061"/>
          </a:xfrm>
          <a:prstGeom prst="rect">
            <a:avLst/>
          </a:prstGeom>
          <a:noFill/>
          <a:ln w="9525" algn="ctr">
            <a:noFill/>
            <a:miter lim="800000"/>
            <a:headEnd/>
            <a:tailEnd/>
          </a:ln>
          <a:effectLst/>
        </p:spPr>
        <p:txBody>
          <a:bodyPr wrap="square" lIns="0" tIns="0" rIns="0" bIns="0" rtlCol="0">
            <a:spAutoFit/>
          </a:bodyPr>
          <a:lstStyle/>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手順等をまとめたガイドラインの整備</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44</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交付金</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先進的な活用事例の公開</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オープンデータの作成・公開の作業支援</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369"/>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オープンデータの作成・公開の作業支援ツール提供</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以下、オープンデータとして公開する際の標準的なデータセット一覧・粒度・期間を策定（</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％）、オープンデータのセミナー・ワークショップ開催</a:t>
            </a:r>
            <a:r>
              <a:rPr kumimoji="1"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8"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）、低価格の導入パッケージ提供（</a:t>
            </a:r>
            <a:r>
              <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％）と続く。</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3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カッコ内はオープンデータに取組むにあたり、必要と考える支援について</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回答した団体数に対する回答割合</a:t>
            </a:r>
            <a:endPar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7"/>
          <p:cNvSpPr>
            <a:spLocks noGrp="1"/>
          </p:cNvSpPr>
          <p:nvPr>
            <p:ph type="sldNum" sz="quarter" idx="12"/>
          </p:nvPr>
        </p:nvSpPr>
        <p:spPr/>
        <p:txBody>
          <a:bodyPr/>
          <a:lstStyle/>
          <a:p>
            <a:pPr algn="r" latinLnBrk="1"/>
            <a:fld id="{2D445476-B57F-464F-8319-C26E69740EC0}" type="slidenum">
              <a:rPr lang="en-US" altLang="ja-JP" smtClean="0"/>
              <a:pPr algn="r" latinLnBrk="1"/>
              <a:t>16</a:t>
            </a:fld>
            <a:endParaRPr lang="ja-JP" altLang="en-US"/>
          </a:p>
        </p:txBody>
      </p:sp>
      <p:graphicFrame>
        <p:nvGraphicFramePr>
          <p:cNvPr id="10" name="グラフ 9"/>
          <p:cNvGraphicFramePr>
            <a:graphicFrameLocks/>
          </p:cNvGraphicFramePr>
          <p:nvPr>
            <p:extLst>
              <p:ext uri="{D42A27DB-BD31-4B8C-83A1-F6EECF244321}">
                <p14:modId xmlns:p14="http://schemas.microsoft.com/office/powerpoint/2010/main" val="63781231"/>
              </p:ext>
            </p:extLst>
          </p:nvPr>
        </p:nvGraphicFramePr>
        <p:xfrm>
          <a:off x="5239843" y="713130"/>
          <a:ext cx="3792183" cy="5417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07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5" tIns="42188" rIns="84375" bIns="42188"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）自治体アンケート調査結果（自由記述）</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bwMode="auto">
          <a:xfrm>
            <a:off x="146407" y="942334"/>
            <a:ext cx="8988038" cy="5582426"/>
          </a:xfrm>
          <a:prstGeom prst="rect">
            <a:avLst/>
          </a:prstGeom>
          <a:noFill/>
          <a:ln w="9525" algn="ctr">
            <a:noFill/>
            <a:miter lim="800000"/>
            <a:headEnd/>
            <a:tailEnd/>
          </a:ln>
          <a:effectLst/>
        </p:spPr>
        <p:txBody>
          <a:bodyPr wrap="none" lIns="0" tIns="0" rIns="0" bIns="0" rtlCol="0">
            <a:spAutoFit/>
          </a:bodyPr>
          <a:lstStyle/>
          <a:p>
            <a:pPr defTabSz="844083" fontAlgn="base">
              <a:spcBef>
                <a:spcPts val="185"/>
              </a:spcBef>
              <a:spcAft>
                <a:spcPct val="0"/>
              </a:spcAft>
            </a:pP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【OD</a:t>
            </a: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の効果・メリット・ニーズが不明確</a:t>
            </a: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費用対効果が不明確</a:t>
            </a:r>
            <a:endParaRPr kumimoji="1" lang="en-US" altLang="ja-JP"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・現時点で住民や団体から</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開示を求められているデータや場面もない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ため、業務として行うことのメリットも感じていない</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インターネット上にある情報や各種メールサービスで類似した恩恵を受けている</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等の理由により、新たな取り組みの必要性を感じない</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・オープンデータの成果として紹介されているアプリ等あるが、</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本当に利用者が求めているアプリなのか</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甚だ疑問であるものが多い。</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・離島の場合、必要性が感じられない。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データフォーマット、データセット、手順等の統一・標準化</a:t>
            </a: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・それぞれの</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市町村によって公開データのフォーマットが統一されていない</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ため本来の意味での活用がされているのか疑問</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・団体間で提供データの項目、作成時期、精度に差があるようでは、民間データ活用も進まないので、意味のあるデータ公開を</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進めるなら、</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全国統一基準を定め公開する必要</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p>
          <a:p>
            <a:pPr defTabSz="844083" fontAlgn="base">
              <a:spcBef>
                <a:spcPts val="185"/>
              </a:spcBef>
              <a:spcAft>
                <a:spcPct val="0"/>
              </a:spcAft>
            </a:pPr>
            <a:endPar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上位組織（県・国）に</a:t>
            </a:r>
            <a:r>
              <a:rPr kumimoji="1" lang="ja-JP" altLang="en-US" sz="1292"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よる取りまとめ</a:t>
            </a:r>
            <a:r>
              <a:rPr kumimoji="1" lang="en-US" altLang="ja-JP" sz="1292"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・オープンデータの公開に当たっては，</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自治体ごとに温度差</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があり，国において公開を呼びかけているだけでは公開は進まない。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都道府県レベル，市町村レベルで公開すべきデータを標準化し，各地方自治体が共通のカタログサイトで公開するなど，</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公開を進める仕組みが必要。</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・同一都道府県内の市町村に対し、</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都道府県が、最低限これだけのセットは出すべき、という方針を定め</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、都道府県全体のデータ取得が</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できるようになれば、リサーチする民間側も使いでがあるのではないか。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　イズ　デフォルト</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を原則として、自治体情報は「公開しなければならない」ことにしてほしい。</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広域連携の必要性</a:t>
            </a:r>
            <a:r>
              <a:rPr kumimoji="1"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近隣市区町村とも同一のカタログサイト等で公開できる等の利便性向上</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が必要。都道府県単位でカタログサイトを整備し、</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市区町村はそこに公開できるといった仕組みがあると利用者としては活用しやすい。</a:t>
            </a: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都道府県単位程度で共同利用形態</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を取れれば、更に統一的なオープンデータの普及が進む。</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・市町村の取り組みはもとより、</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県が主体となった広域的なオープンデータの提供・公開</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について進める必要がある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複数の地方公共団体で同じデータを同じ形式で公開するとかなりの効果</a:t>
            </a: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があるのではないか。特定の種類のデータについて、</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Bef>
                <a:spcPts val="185"/>
              </a:spcBef>
              <a:spcAft>
                <a:spcPct val="0"/>
              </a:spcAft>
            </a:pPr>
            <a:r>
              <a:rPr kumimoji="1"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国が定めた様式での公開を義務化するのはどうでしょうか。</a:t>
            </a: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fontAlgn="base">
              <a:spcAft>
                <a:spcPct val="0"/>
              </a:spcAft>
            </a:pPr>
            <a:endParaRPr kumimoji="1" lang="en-US" altLang="ja-JP"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スライド番号プレースホルダー 13"/>
          <p:cNvSpPr>
            <a:spLocks noGrp="1"/>
          </p:cNvSpPr>
          <p:nvPr>
            <p:ph type="sldNum" sz="quarter" idx="12"/>
          </p:nvPr>
        </p:nvSpPr>
        <p:spPr/>
        <p:txBody>
          <a:bodyPr/>
          <a:lstStyle/>
          <a:p>
            <a:pPr algn="r" latinLnBrk="1"/>
            <a:fld id="{2D445476-B57F-464F-8319-C26E69740EC0}" type="slidenum">
              <a:rPr lang="en-US" altLang="ja-JP" smtClean="0"/>
              <a:pPr algn="r" latinLnBrk="1"/>
              <a:t>17</a:t>
            </a:fld>
            <a:endParaRPr lang="ja-JP" altLang="en-US"/>
          </a:p>
        </p:txBody>
      </p:sp>
    </p:spTree>
    <p:extLst>
      <p:ext uri="{BB962C8B-B14F-4D97-AF65-F5344CB8AC3E}">
        <p14:creationId xmlns:p14="http://schemas.microsoft.com/office/powerpoint/2010/main" val="6300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85" tIns="38943" rIns="77885" bIns="38943" numCol="1" anchor="ctr" anchorCtr="0" compatLnSpc="1">
            <a:prstTxWarp prst="textNoShape">
              <a:avLst/>
            </a:prstTxWarp>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自治体アンケート調査結果</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（オープンデータ活用事例）</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auto">
          <a:xfrm>
            <a:off x="185592" y="828243"/>
            <a:ext cx="8772923" cy="2007380"/>
          </a:xfrm>
          <a:prstGeom prst="rect">
            <a:avLst/>
          </a:prstGeom>
          <a:solidFill>
            <a:schemeClr val="bg1"/>
          </a:solidFill>
          <a:ln w="9525" algn="ctr">
            <a:solidFill>
              <a:schemeClr val="accent1"/>
            </a:solidFill>
            <a:miter lim="800000"/>
            <a:headEnd/>
            <a:tailEnd/>
          </a:ln>
          <a:effectLst>
            <a:outerShdw blurRad="127000" dist="101600" dir="2700000" algn="tl" rotWithShape="0">
              <a:prstClr val="black">
                <a:alpha val="40000"/>
              </a:prstClr>
            </a:outerShdw>
          </a:effectLst>
        </p:spPr>
        <p:txBody>
          <a:bodyPr wrap="square" lIns="132923" tIns="132923" rIns="132923" bIns="132923" rtlCol="0">
            <a:spAutoFit/>
          </a:bodyPr>
          <a:lstStyle/>
          <a:p>
            <a:pPr>
              <a:spcBef>
                <a:spcPts val="277"/>
              </a:spcBef>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○自治体アンケート調査と合わせ、</a:t>
            </a:r>
            <a:r>
              <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各地域における</a:t>
            </a:r>
            <a:r>
              <a:rPr kumimoji="1"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オープンデータ活用</a:t>
            </a:r>
            <a:r>
              <a:rPr kumimoji="1"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事例の</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調査</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を実施。</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地域における様々な情報を提供</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するアプリケーションや</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位置情報を持つ様々な情報を地図上に表示</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アプリケーションなど</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９</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件</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（事例の重複含む）</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5374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」や「税金はどこへ行った」、「マイ広報紙」など</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複数の自治体で展開・導入されてている</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事例</a:t>
            </a:r>
            <a:endPar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あり。</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○調査した事例のうち、地域課題の解決に資する事例等、好事例については「オープンデータ</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公開し、</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事例の横展開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を図る。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7623730"/>
              </p:ext>
            </p:extLst>
          </p:nvPr>
        </p:nvGraphicFramePr>
        <p:xfrm>
          <a:off x="259363" y="3364802"/>
          <a:ext cx="8588227" cy="3197883"/>
        </p:xfrm>
        <a:graphic>
          <a:graphicData uri="http://schemas.openxmlformats.org/drawingml/2006/table">
            <a:tbl>
              <a:tblPr firstRow="1" bandRow="1">
                <a:tableStyleId>{5C22544A-7EE6-4342-B048-85BDC9FD1C3A}</a:tableStyleId>
              </a:tblPr>
              <a:tblGrid>
                <a:gridCol w="1704964"/>
                <a:gridCol w="1497912"/>
                <a:gridCol w="5385351"/>
              </a:tblGrid>
              <a:tr h="354008">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分類</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事例数（重複数）</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主な事例（概要）</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9472">
                <a:tc>
                  <a:txBody>
                    <a:bodyPr/>
                    <a:lstStyle/>
                    <a:p>
                      <a:r>
                        <a:rPr lang="ja-JP" altLang="en-US" sz="1200" b="0" dirty="0" smtClean="0">
                          <a:latin typeface="メイリオ" panose="020B0604030504040204" pitchFamily="50" charset="-128"/>
                          <a:ea typeface="メイリオ" panose="020B0604030504040204" pitchFamily="50" charset="-128"/>
                          <a:cs typeface="メイリオ" panose="020B0604030504040204" pitchFamily="50" charset="-128"/>
                        </a:rPr>
                        <a:t>防災・減災</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避難所や消火栓等の情報を地図上に表示するアプリ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9472">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暮らし（生活・環境）</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地域におけるごみの分別情報を提供するアプリ</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暮らしに関わる施設の情報を地図上に表示するアプリ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9472">
                <a:tc>
                  <a:txBody>
                    <a:bodyPr/>
                    <a:lstStyle/>
                    <a:p>
                      <a:r>
                        <a:rPr lang="ja-JP" altLang="en-US" sz="1200" b="0" dirty="0" smtClean="0">
                          <a:latin typeface="メイリオ" panose="020B0604030504040204" pitchFamily="50" charset="-128"/>
                          <a:ea typeface="メイリオ" panose="020B0604030504040204" pitchFamily="50" charset="-128"/>
                          <a:cs typeface="メイリオ" panose="020B0604030504040204" pitchFamily="50" charset="-128"/>
                        </a:rPr>
                        <a:t>観光・交通</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en-US" altLang="ja-JP" sz="120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観光地の紹介やルート案内、地域のイベント情報等を提供するアプリ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9472">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広報</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地域の広報紙等を公開するアプリ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9472">
                <a:tc>
                  <a:txBody>
                    <a:bodyPr/>
                    <a:lstStyle/>
                    <a:p>
                      <a:r>
                        <a:rPr lang="ja-JP" altLang="en-US" sz="1200" b="0" dirty="0" smtClean="0">
                          <a:latin typeface="メイリオ" panose="020B0604030504040204" pitchFamily="50" charset="-128"/>
                          <a:ea typeface="メイリオ" panose="020B0604030504040204" pitchFamily="50" charset="-128"/>
                          <a:cs typeface="メイリオ" panose="020B0604030504040204" pitchFamily="50" charset="-128"/>
                        </a:rPr>
                        <a:t>医療・福祉</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６（０）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AED</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設置場所や医療・福祉施設等の情報を地図上に表示するアプリ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354008">
                <a:tc>
                  <a:txBody>
                    <a:bodyPr/>
                    <a:lstStyle/>
                    <a:p>
                      <a:r>
                        <a:rPr lang="ja-JP" altLang="en-US" sz="1200" b="0" dirty="0" smtClean="0">
                          <a:latin typeface="メイリオ" panose="020B0604030504040204" pitchFamily="50" charset="-128"/>
                          <a:ea typeface="メイリオ" panose="020B0604030504040204" pitchFamily="50" charset="-128"/>
                          <a:cs typeface="メイリオ" panose="020B0604030504040204" pitchFamily="50" charset="-128"/>
                        </a:rPr>
                        <a:t>子育て</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地域における子育て情報を提供するアプリ　など</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r h="601813">
                <a:tc>
                  <a:txBody>
                    <a:bodyPr/>
                    <a:lstStyle/>
                    <a:p>
                      <a:r>
                        <a:rPr lang="ja-JP" altLang="en-US" sz="1200" b="0" dirty="0" smtClean="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地域に関する各種情報を統合的に提供するポータルアプリ</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地域に関する各種情報を地図上に表示するアプリ　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tc>
              </a:tr>
            </a:tbl>
          </a:graphicData>
        </a:graphic>
      </p:graphicFrame>
      <p:sp>
        <p:nvSpPr>
          <p:cNvPr id="2" name="テキスト ボックス 1"/>
          <p:cNvSpPr txBox="1"/>
          <p:nvPr/>
        </p:nvSpPr>
        <p:spPr bwMode="auto">
          <a:xfrm>
            <a:off x="0" y="3040401"/>
            <a:ext cx="4251164" cy="227306"/>
          </a:xfrm>
          <a:prstGeom prst="rect">
            <a:avLst/>
          </a:prstGeom>
          <a:noFill/>
          <a:ln w="9525" algn="ctr">
            <a:noFill/>
            <a:miter lim="800000"/>
            <a:headEnd/>
            <a:tailEnd/>
          </a:ln>
          <a:effectLst/>
        </p:spPr>
        <p:txBody>
          <a:bodyPr wrap="none" lIns="0" tIns="0" rIns="0" bIns="0" rtlCol="0">
            <a:spAutoFit/>
          </a:bodyPr>
          <a:lstStyle/>
          <a:p>
            <a:pPr>
              <a:spcBef>
                <a:spcPts val="277"/>
              </a:spcBef>
            </a:pP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　■調査した事例：</a:t>
            </a:r>
            <a:r>
              <a:rPr lang="en-US" altLang="ja-JP" sz="1477"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477"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（重複：</a:t>
            </a:r>
            <a:r>
              <a:rPr lang="en-US" altLang="ja-JP" sz="1477"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77"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477" dirty="0" smtClean="0">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477" dirty="0">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1477"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16"/>
          <p:cNvSpPr>
            <a:spLocks noGrp="1"/>
          </p:cNvSpPr>
          <p:nvPr>
            <p:ph type="sldNum" sz="quarter" idx="12"/>
          </p:nvPr>
        </p:nvSpPr>
        <p:spPr/>
        <p:txBody>
          <a:bodyPr/>
          <a:lstStyle/>
          <a:p>
            <a:pPr algn="r" latinLnBrk="1"/>
            <a:fld id="{2D445476-B57F-464F-8319-C26E69740EC0}" type="slidenum">
              <a:rPr lang="en-US" altLang="ja-JP" smtClean="0"/>
              <a:pPr algn="r" latinLnBrk="1"/>
              <a:t>18</a:t>
            </a:fld>
            <a:endParaRPr lang="ja-JP" altLang="en-US"/>
          </a:p>
        </p:txBody>
      </p:sp>
    </p:spTree>
    <p:extLst>
      <p:ext uri="{BB962C8B-B14F-4D97-AF65-F5344CB8AC3E}">
        <p14:creationId xmlns:p14="http://schemas.microsoft.com/office/powerpoint/2010/main" val="59831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0" y="562313"/>
            <a:ext cx="9142622" cy="5983594"/>
          </a:xfrm>
          <a:prstGeom prst="roundRect">
            <a:avLst>
              <a:gd name="adj" fmla="val 3471"/>
            </a:avLst>
          </a:prstGeom>
          <a:solidFill>
            <a:srgbClr val="FFFFCC"/>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8730"/>
            <a:ext cx="9144000" cy="400110"/>
          </a:xfrm>
          <a:prstGeom prst="rect">
            <a:avLst/>
          </a:prstGeom>
          <a:noFill/>
          <a:ln w="47625" cmpd="thickThin">
            <a:noFill/>
          </a:ln>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１．オープンデータを巡る最近の動き　（１）官民</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データ活用推進基本法の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81576" y="655263"/>
            <a:ext cx="9010118" cy="831174"/>
          </a:xfrm>
          <a:prstGeom prst="roundRect">
            <a:avLst>
              <a:gd name="adj" fmla="val 9284"/>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77"/>
              </a:lnSpc>
            </a:pP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インターネットその他の高度情報通信ネットワークを通じて流通する多様かつ大量の情報を活用することにより、</a:t>
            </a:r>
            <a:r>
              <a:rPr lang="ja-JP" altLang="ja-JP"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急速な少子高齢化の進展への対応等</a:t>
            </a: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我が国が直面する課題の解決に資する環境をより一層整備することが重要であることに鑑み、官民データの適正かつ効果的な活用（「官民データ活用」という。）の推進に関し、基本理念を定め、国等の責務を明らかにし、並びに官民データ活用推進基本計画の策定その他施策の基本となる事項を定めるとともに、官民データ活用推進戦略会議を設置することにより、</a:t>
            </a:r>
            <a:r>
              <a:rPr lang="ja-JP" altLang="en-US" sz="1015"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官民データ活用の推進に関する施策を総合的かつ効果的に推進し、もって国民が安全で安心して暮らせる社会及び快適な生活環境の実現に寄与</a:t>
            </a: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en-US" altLang="ja-JP"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kumimoji="1"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486154" y="2372228"/>
            <a:ext cx="4563655" cy="2293919"/>
          </a:xfrm>
          <a:prstGeom prst="roundRect">
            <a:avLst>
              <a:gd name="adj" fmla="val 4763"/>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flipV="1">
            <a:off x="164810" y="2002306"/>
            <a:ext cx="46206" cy="48289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5083" y="1549716"/>
            <a:ext cx="4306698" cy="4912630"/>
          </a:xfrm>
          <a:prstGeom prst="roundRect">
            <a:avLst>
              <a:gd name="adj" fmla="val 4763"/>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6462" y="1876214"/>
            <a:ext cx="4351126" cy="1246495"/>
          </a:xfrm>
          <a:prstGeom prst="rect">
            <a:avLst/>
          </a:prstGeom>
        </p:spPr>
        <p:txBody>
          <a:bodyPr wrap="square">
            <a:spAutoFit/>
          </a:bodyPr>
          <a:lstStyle/>
          <a:p>
            <a:pPr marL="158265" indent="-158265">
              <a:lnSpc>
                <a:spcPts val="1385"/>
              </a:lnSpc>
              <a:buFont typeface="Wingdings" panose="05000000000000000000" pitchFamily="2" charset="2"/>
              <a:buChar char="u"/>
            </a:pPr>
            <a:r>
              <a:rPr lang="ja-JP" altLang="en-US" sz="969" b="1" dirty="0">
                <a:latin typeface="Meiryo UI" panose="020B0604030504040204" pitchFamily="50" charset="-128"/>
                <a:ea typeface="Meiryo UI" panose="020B0604030504040204" pitchFamily="50" charset="-128"/>
                <a:cs typeface="Meiryo UI" panose="020B0604030504040204" pitchFamily="50" charset="-128"/>
              </a:rPr>
              <a:t>「官民データ」</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とは、電磁的記録</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a:t>
            </a:r>
            <a:r>
              <a:rPr lang="en-US" altLang="ja-JP" sz="831" dirty="0">
                <a:latin typeface="Meiryo UI" panose="020B0604030504040204" pitchFamily="50" charset="-128"/>
                <a:ea typeface="Meiryo UI" panose="020B0604030504040204" pitchFamily="50" charset="-128"/>
                <a:cs typeface="Meiryo UI" panose="020B0604030504040204" pitchFamily="50" charset="-128"/>
              </a:rPr>
              <a:t>※1</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に記録された情報</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a:t>
            </a:r>
            <a:r>
              <a:rPr lang="en-US" altLang="ja-JP" sz="831" dirty="0">
                <a:latin typeface="Meiryo UI" panose="020B0604030504040204" pitchFamily="50" charset="-128"/>
                <a:ea typeface="Meiryo UI" panose="020B0604030504040204" pitchFamily="50" charset="-128"/>
                <a:cs typeface="Meiryo UI" panose="020B0604030504040204" pitchFamily="50" charset="-128"/>
              </a:rPr>
              <a:t>※2</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であって、国若しくは地方公共団体又は独立行政法人若しくはその他の事業者により、その事務又は事業の遂行に当たり管理され、利用され、又は提供されるものをいう。（</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335582" lvl="1" indent="-168524">
              <a:lnSpc>
                <a:spcPts val="1200"/>
              </a:lnSpc>
            </a:pPr>
            <a:r>
              <a:rPr lang="en-US" altLang="ja-JP" sz="831" dirty="0">
                <a:latin typeface="Meiryo UI" panose="020B0604030504040204" pitchFamily="50" charset="-128"/>
                <a:ea typeface="Meiryo UI" panose="020B0604030504040204" pitchFamily="50" charset="-128"/>
                <a:cs typeface="Meiryo UI" panose="020B0604030504040204" pitchFamily="50" charset="-128"/>
              </a:rPr>
              <a:t>※1</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　電子的方式、磁気的方式その他人の知覚によっては認識することができない方式で作られる記録をいう。</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pPr marL="335582" lvl="1" indent="-168524">
              <a:lnSpc>
                <a:spcPts val="1200"/>
              </a:lnSpc>
            </a:pPr>
            <a:r>
              <a:rPr lang="en-US" altLang="ja-JP" sz="831" dirty="0">
                <a:latin typeface="Meiryo UI" panose="020B0604030504040204" pitchFamily="50" charset="-128"/>
                <a:ea typeface="Meiryo UI" panose="020B0604030504040204" pitchFamily="50" charset="-128"/>
                <a:cs typeface="Meiryo UI" panose="020B0604030504040204" pitchFamily="50" charset="-128"/>
              </a:rPr>
              <a:t>※2</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　国の安全を損ない、公の秩序の維持を妨げ、又は公衆の安全の保護に支障を来すことになるおそれがあるものを除く。</a:t>
            </a:r>
          </a:p>
        </p:txBody>
      </p:sp>
      <p:sp>
        <p:nvSpPr>
          <p:cNvPr id="6" name="角丸四角形 5"/>
          <p:cNvSpPr/>
          <p:nvPr/>
        </p:nvSpPr>
        <p:spPr>
          <a:xfrm>
            <a:off x="163974" y="1586617"/>
            <a:ext cx="1312985" cy="29680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kumimoji="1" lang="ja-JP" altLang="en-US" sz="1292"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第１章　総則</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66461" y="3040615"/>
            <a:ext cx="4488731" cy="2964914"/>
          </a:xfrm>
          <a:prstGeom prst="rect">
            <a:avLst/>
          </a:prstGeom>
        </p:spPr>
        <p:txBody>
          <a:bodyPr wrap="square">
            <a:spAutoFit/>
          </a:bodyPr>
          <a:lstStyle/>
          <a:p>
            <a:pPr marL="158265" indent="-158265">
              <a:lnSpc>
                <a:spcPts val="1385"/>
              </a:lnSpc>
              <a:buFont typeface="Wingdings" panose="05000000000000000000" pitchFamily="2" charset="2"/>
              <a:buChar char="u"/>
            </a:pPr>
            <a:r>
              <a:rPr lang="ja-JP" altLang="en-US" sz="969" b="1" dirty="0">
                <a:latin typeface="Meiryo UI" panose="020B0604030504040204" pitchFamily="50" charset="-128"/>
                <a:ea typeface="Meiryo UI" panose="020B0604030504040204" pitchFamily="50" charset="-128"/>
                <a:cs typeface="Meiryo UI" panose="020B0604030504040204" pitchFamily="50" charset="-128"/>
              </a:rPr>
              <a:t>基本理念</a:t>
            </a:r>
            <a:endParaRPr lang="en-US" altLang="ja-JP" sz="969" b="1" dirty="0">
              <a:latin typeface="Meiryo UI" panose="020B0604030504040204" pitchFamily="50" charset="-128"/>
              <a:ea typeface="Meiryo UI" panose="020B0604030504040204" pitchFamily="50" charset="-128"/>
              <a:cs typeface="Meiryo UI" panose="020B0604030504040204" pitchFamily="50" charset="-128"/>
            </a:endParaRPr>
          </a:p>
          <a:p>
            <a:pPr indent="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IT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基本法等による施策と相まって、情報の円滑な流通の確保を図る（</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indent="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②自立的で個性豊かな地域社会の形成、新事業の創出、国際競争力の強化</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indent="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等を図り、活力ある日本社会の実現に寄与（</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③官民データ活用により得られた情報を根拠とする施策の企画及び立案により、</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効果的かつ効率的な行政の推進に資する（</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④官民データ活用の推進に当たって、</a:t>
            </a: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・安全性及び信頼性の確保、国民の権利利益、国の安全等が害されないよ</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ja-JP" altLang="en-US" sz="969" dirty="0" err="1">
                <a:latin typeface="Meiryo UI" panose="020B0604030504040204" pitchFamily="50" charset="-128"/>
                <a:ea typeface="Meiryo UI" panose="020B0604030504040204" pitchFamily="50" charset="-128"/>
                <a:cs typeface="Meiryo UI" panose="020B0604030504040204" pitchFamily="50" charset="-128"/>
              </a:rPr>
              <a:t>うに</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すること（</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4</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・国民の利便性の向上に資する分野及び当該分野以外の行政分野での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情報通信技術の更なる活用（</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・国民の権利利益を保護しつつ、官民データの適正な活用を図るための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基盤整備（</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6</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・多様な主体の連携を確保するため、規格の整備、互換性の確保等の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基盤整備（</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67058">
              <a:lnSpc>
                <a:spcPts val="1385"/>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AI</a:t>
            </a:r>
            <a:r>
              <a:rPr lang="ja-JP" altLang="en-US" sz="969"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969"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969"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クラウド等の先端技術の活用（</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8</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a:off x="4279026" y="2994277"/>
            <a:ext cx="277123" cy="1573425"/>
          </a:xfrm>
          <a:prstGeom prst="rightArrow">
            <a:avLst/>
          </a:prstGeo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2" name="角丸四角形 21"/>
          <p:cNvSpPr/>
          <p:nvPr/>
        </p:nvSpPr>
        <p:spPr>
          <a:xfrm>
            <a:off x="4486154" y="1568081"/>
            <a:ext cx="4563655" cy="731109"/>
          </a:xfrm>
          <a:prstGeom prst="roundRect">
            <a:avLst>
              <a:gd name="adj" fmla="val 1273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519385" y="1766086"/>
            <a:ext cx="4466354" cy="565411"/>
          </a:xfrm>
          <a:prstGeom prst="rect">
            <a:avLst/>
          </a:prstGeom>
        </p:spPr>
        <p:txBody>
          <a:bodyPr wrap="square">
            <a:spAutoFit/>
          </a:bodyPr>
          <a:lstStyle/>
          <a:p>
            <a:pPr marL="158265" indent="-158265">
              <a:spcAft>
                <a:spcPts val="92"/>
              </a:spcAft>
              <a:buFont typeface="Wingdings" panose="05000000000000000000" pitchFamily="2" charset="2"/>
              <a:buChar char="u"/>
            </a:pP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政府による官民データ活用推進基本計画の策定（</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都道府県による都道府県官民データ活用推進計画の策定（</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市町村による市町村官民データ活用推進計画の策定（努力義務）（</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項）</a:t>
            </a:r>
          </a:p>
        </p:txBody>
      </p:sp>
      <p:sp>
        <p:nvSpPr>
          <p:cNvPr id="25" name="角丸四角形 24"/>
          <p:cNvSpPr/>
          <p:nvPr/>
        </p:nvSpPr>
        <p:spPr>
          <a:xfrm>
            <a:off x="4486154" y="4724308"/>
            <a:ext cx="4562483" cy="1091510"/>
          </a:xfrm>
          <a:prstGeom prst="roundRect">
            <a:avLst>
              <a:gd name="adj" fmla="val 1273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ja-JP" sz="1108" dirty="0"/>
              <a:t>情報利用開発等事業者</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519385" y="4949308"/>
            <a:ext cx="4529252" cy="876522"/>
          </a:xfrm>
          <a:prstGeom prst="rect">
            <a:avLst/>
          </a:prstGeom>
        </p:spPr>
        <p:txBody>
          <a:bodyPr wrap="square">
            <a:spAutoFit/>
          </a:bodyPr>
          <a:lstStyle/>
          <a:p>
            <a:pPr marL="158265" indent="-158265">
              <a:spcAft>
                <a:spcPts val="92"/>
              </a:spcAft>
              <a:buFont typeface="Wingdings" panose="05000000000000000000" pitchFamily="2" charset="2"/>
              <a:buChar char="u"/>
            </a:pP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戦略本部の下に官民データ活用推進戦略会議を設置（</a:t>
            </a:r>
            <a:r>
              <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官民データ活用推進戦略会議の組織（議長は内閣総理大臣）（</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22</a:t>
            </a:r>
            <a:r>
              <a:rPr lang="ja-JP" altLang="en-US" sz="969"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spc="-18" dirty="0">
                <a:latin typeface="Meiryo UI" panose="020B0604030504040204" pitchFamily="50" charset="-128"/>
                <a:ea typeface="Meiryo UI" panose="020B0604030504040204" pitchFamily="50" charset="-128"/>
                <a:cs typeface="Meiryo UI" panose="020B0604030504040204" pitchFamily="50" charset="-128"/>
              </a:rPr>
              <a:t>計画の案の策定及び計画に基づく施策の実施等に関する体制の整備（</a:t>
            </a:r>
            <a:r>
              <a:rPr lang="ja-JP" altLang="en-US" sz="969" u="sng" spc="-1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議長による重点分野の指定</a:t>
            </a:r>
            <a:r>
              <a:rPr lang="ja-JP" altLang="en-US" sz="969" spc="-18" dirty="0">
                <a:latin typeface="Meiryo UI" panose="020B0604030504040204" pitchFamily="50" charset="-128"/>
                <a:ea typeface="Meiryo UI" panose="020B0604030504040204" pitchFamily="50" charset="-128"/>
                <a:cs typeface="Meiryo UI" panose="020B0604030504040204" pitchFamily="50" charset="-128"/>
              </a:rPr>
              <a:t>、関係行政機関の長に対する勧告等）（</a:t>
            </a:r>
            <a:r>
              <a:rPr lang="en-US" altLang="ja-JP" sz="969" spc="-18"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69" spc="-18"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969" spc="-18" dirty="0">
                <a:latin typeface="Meiryo UI" panose="020B0604030504040204" pitchFamily="50" charset="-128"/>
                <a:ea typeface="Meiryo UI" panose="020B0604030504040204" pitchFamily="50" charset="-128"/>
                <a:cs typeface="Meiryo UI" panose="020B0604030504040204" pitchFamily="50" charset="-128"/>
              </a:rPr>
              <a:t>28</a:t>
            </a:r>
            <a:r>
              <a:rPr lang="ja-JP" altLang="en-US" sz="969" spc="-18"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spc="-1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地方公共団体への協力（</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519385" y="2580369"/>
            <a:ext cx="4466354" cy="2108141"/>
          </a:xfrm>
          <a:prstGeom prst="rect">
            <a:avLst/>
          </a:prstGeom>
        </p:spPr>
        <p:txBody>
          <a:bodyPr wrap="square">
            <a:spAutoFit/>
          </a:bodyPr>
          <a:lstStyle/>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行政手続に係るオンライン利用の原則化・民間事業者等の手続に係るオンライン利用の促進（</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国・地方公共団体・事業者による自ら保有する官民データの活用の推進等</a:t>
            </a:r>
            <a:r>
              <a:rPr lang="ja-JP" altLang="en-US" sz="969" u="sng" spc="-9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関連する制度の見直し（コンテンツ流通円滑化を含む）</a:t>
            </a:r>
            <a:r>
              <a:rPr lang="ja-JP" altLang="en-US" sz="969" u="sng" spc="-9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69" u="sng" spc="-9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969" u="sng" spc="-9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条）</a:t>
            </a:r>
            <a:r>
              <a:rPr lang="ja-JP" altLang="en-US"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69"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官民データの円滑な流通を促進するため、データ流通における個人の関与の仕組みの構築等（</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12</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地理的な制約、年齢その他の要因に基づく情報通信技術の利用機会又は活用に係る格差の是正（</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14</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情報システムに係る規格の整備、互換性の確保、業務の見直し、官民の情報システムの連携を図るための基盤の整備（サービスプラットフォーム）（</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国及び地方公共団体の施策の整合性の確保（</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19</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spcAft>
                <a:spcPts val="92"/>
              </a:spcAft>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その他、マイナンバーカードの利用（</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13</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条）、研究開発の推進等（</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16</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条）、人材の育成及び確保（</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条）、教育及び学習振興、普及啓発等（</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18</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条）</a:t>
            </a:r>
          </a:p>
        </p:txBody>
      </p:sp>
      <p:sp>
        <p:nvSpPr>
          <p:cNvPr id="28" name="角丸四角形 27"/>
          <p:cNvSpPr/>
          <p:nvPr/>
        </p:nvSpPr>
        <p:spPr>
          <a:xfrm>
            <a:off x="4519385" y="4724308"/>
            <a:ext cx="2851323" cy="29680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292"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第４章　官民データ活用推進戦略会議</a:t>
            </a:r>
            <a:endParaRPr lang="en-US" altLang="ja-JP" sz="110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519385" y="1545944"/>
            <a:ext cx="3114212" cy="29680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292"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第２章　官民データ活用推進基本計画等</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519385" y="2354085"/>
            <a:ext cx="1716633" cy="29680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292"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第３章　基本的施策</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6462" y="5964360"/>
            <a:ext cx="3206747" cy="400110"/>
          </a:xfrm>
          <a:prstGeom prst="rect">
            <a:avLst/>
          </a:prstGeom>
        </p:spPr>
        <p:txBody>
          <a:bodyPr wrap="square">
            <a:spAutoFit/>
          </a:bodyPr>
          <a:lstStyle/>
          <a:p>
            <a:pPr marL="167058" indent="-167058">
              <a:lnSpc>
                <a:spcPts val="1200"/>
              </a:lnSpc>
              <a:buFont typeface="Wingdings" panose="05000000000000000000" pitchFamily="2" charset="2"/>
              <a:buChar char="u"/>
            </a:pP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国、地方公共団体及び事業者の責務（</a:t>
            </a:r>
            <a:r>
              <a:rPr lang="en-US" altLang="ja-JP" sz="1015"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条～</a:t>
            </a:r>
            <a:r>
              <a:rPr lang="en-US" altLang="ja-JP" sz="1015"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pPr marL="167058" indent="-167058">
              <a:lnSpc>
                <a:spcPts val="1200"/>
              </a:lnSpc>
              <a:buFont typeface="Wingdings" panose="05000000000000000000" pitchFamily="2" charset="2"/>
              <a:buChar char="u"/>
            </a:pP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法制上の措置等（</a:t>
            </a:r>
            <a:r>
              <a:rPr lang="en-US" altLang="ja-JP" sz="1015"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条）</a:t>
            </a:r>
            <a:endParaRPr lang="en-US" altLang="ja-JP" sz="96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85051" y="703775"/>
            <a:ext cx="451516" cy="170351"/>
          </a:xfrm>
          <a:prstGeom prst="roundRect">
            <a:avLst>
              <a:gd name="adj" fmla="val 928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endParaRPr kumimoji="1" lang="ja-JP" altLang="en-US" sz="1015"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4486154" y="5877187"/>
            <a:ext cx="4563655" cy="626927"/>
          </a:xfrm>
          <a:prstGeom prst="roundRect">
            <a:avLst>
              <a:gd name="adj" fmla="val 1273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519384" y="6096168"/>
            <a:ext cx="4623237" cy="400110"/>
          </a:xfrm>
          <a:prstGeom prst="rect">
            <a:avLst/>
          </a:prstGeom>
        </p:spPr>
        <p:txBody>
          <a:bodyPr wrap="square">
            <a:spAutoFit/>
          </a:bodyPr>
          <a:lstStyle/>
          <a:p>
            <a:pPr marL="158265" indent="-158265">
              <a:lnSpc>
                <a:spcPts val="1200"/>
              </a:lnSpc>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施行期日は公布日（附則</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lnSpc>
                <a:spcPts val="1200"/>
              </a:lnSpc>
              <a:buFont typeface="Wingdings" panose="05000000000000000000" pitchFamily="2" charset="2"/>
              <a:buChar char="u"/>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本法の円滑な施行に資するための、国による地方公共団体に対する協力（附則</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項）</a:t>
            </a:r>
          </a:p>
        </p:txBody>
      </p:sp>
      <p:sp>
        <p:nvSpPr>
          <p:cNvPr id="37" name="角丸四角形 36"/>
          <p:cNvSpPr/>
          <p:nvPr/>
        </p:nvSpPr>
        <p:spPr>
          <a:xfrm>
            <a:off x="4519385" y="5862663"/>
            <a:ext cx="803871" cy="29680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292"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附則　</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3" name="正方形/長方形 5"/>
          <p:cNvGrpSpPr>
            <a:grpSpLocks/>
          </p:cNvGrpSpPr>
          <p:nvPr/>
        </p:nvGrpSpPr>
        <p:grpSpPr bwMode="auto">
          <a:xfrm>
            <a:off x="2931" y="425815"/>
            <a:ext cx="9144000" cy="200758"/>
            <a:chOff x="-4" y="276"/>
            <a:chExt cx="5764" cy="112"/>
          </a:xfrm>
        </p:grpSpPr>
        <p:pic>
          <p:nvPicPr>
            <p:cNvPr id="34" name="正方形/長方形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Text Box 5"/>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844083" fontAlgn="base">
                <a:lnSpc>
                  <a:spcPct val="80000"/>
                </a:lnSpc>
                <a:spcBef>
                  <a:spcPct val="0"/>
                </a:spcBef>
                <a:spcAft>
                  <a:spcPct val="0"/>
                </a:spcAft>
                <a:buFont typeface="Wingdings" panose="05000000000000000000" pitchFamily="2" charset="2"/>
                <a:buNone/>
              </a:pPr>
              <a:endParaRPr lang="ja-JP" altLang="en-US" sz="1846">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0" name="スライド番号プレースホルダー 39"/>
          <p:cNvSpPr>
            <a:spLocks noGrp="1"/>
          </p:cNvSpPr>
          <p:nvPr>
            <p:ph type="sldNum" sz="quarter" idx="12"/>
          </p:nvPr>
        </p:nvSpPr>
        <p:spPr/>
        <p:txBody>
          <a:bodyPr/>
          <a:lstStyle/>
          <a:p>
            <a:pPr algn="r" latinLnBrk="1"/>
            <a:fld id="{2D445476-B57F-464F-8319-C26E69740EC0}" type="slidenum">
              <a:rPr lang="en-US" altLang="ja-JP" smtClean="0"/>
              <a:pPr algn="r" latinLnBrk="1"/>
              <a:t>1</a:t>
            </a:fld>
            <a:endParaRPr lang="ja-JP" altLang="en-US"/>
          </a:p>
        </p:txBody>
      </p:sp>
    </p:spTree>
    <p:extLst>
      <p:ext uri="{BB962C8B-B14F-4D97-AF65-F5344CB8AC3E}">
        <p14:creationId xmlns:p14="http://schemas.microsoft.com/office/powerpoint/2010/main" val="42093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8904" y="1498838"/>
            <a:ext cx="8256502" cy="5016758"/>
          </a:xfrm>
          <a:prstGeom prst="rect">
            <a:avLst/>
          </a:prstGeom>
        </p:spPr>
        <p:txBody>
          <a:bodyPr wrap="square">
            <a:spAutoFit/>
          </a:bodyPr>
          <a:lstStyle/>
          <a:p>
            <a:pPr>
              <a:spcBef>
                <a:spcPts val="12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総論①</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公開ルールの徹底</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総論②</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民間ニーズを反映する仕組みの整備</a:t>
            </a:r>
            <a:endParaRPr lang="ja-JP"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総論③</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オープンデータ・バイ・デザインの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総論④</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地方公共団体におけるオープンデータの取組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1200"/>
              </a:spcBef>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各論</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個別分野における取組について</a:t>
            </a:r>
            <a:endParaRPr lang="ja-JP"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32"/>
          <p:cNvSpPr>
            <a:spLocks noGrp="1"/>
          </p:cNvSpPr>
          <p:nvPr>
            <p:ph type="title"/>
          </p:nvPr>
        </p:nvSpPr>
        <p:spPr>
          <a:xfrm>
            <a:off x="7798" y="0"/>
            <a:ext cx="9136202" cy="522161"/>
          </a:xfrm>
        </p:spPr>
        <p:txBody>
          <a:bodyPr/>
          <a:lstStyle/>
          <a:p>
            <a:r>
              <a:rPr lang="ja-JP" altLang="en-US" sz="2400" dirty="0" smtClean="0"/>
              <a:t>今後</a:t>
            </a:r>
            <a:r>
              <a:rPr lang="ja-JP" altLang="en-US" sz="2400" dirty="0"/>
              <a:t>のオープンデータの推進の方向性</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19</a:t>
            </a:fld>
            <a:endParaRPr lang="ja-JP" altLang="en-US"/>
          </a:p>
        </p:txBody>
      </p:sp>
    </p:spTree>
    <p:extLst>
      <p:ext uri="{BB962C8B-B14F-4D97-AF65-F5344CB8AC3E}">
        <p14:creationId xmlns:p14="http://schemas.microsoft.com/office/powerpoint/2010/main" val="2909013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総論①</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公開ルールの徹底</a:t>
            </a:r>
            <a:endParaRPr lang="ja-JP"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09645" y="653496"/>
            <a:ext cx="8924710" cy="5993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＜公開ルールの徹底＞</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ルール等を</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定めた</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文書を整理・</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公開」の</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ルール</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を明確化する。</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個人情報保護や国家安全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保障等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の観点からの例外を除き公開することとし、公開できない場合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は原則</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その理由を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限定的な関係者間での共有等を経ることで、将来的なオープン化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の可能性</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があるデータについては、「限定公開」又は「限定共有」を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・特に政策立案・決定プロセスで活用されたデータについては公開を進める。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5400000">
            <a:off x="4522824" y="4746803"/>
            <a:ext cx="2376264" cy="233170"/>
          </a:xfrm>
          <a:prstGeom prst="triangle">
            <a:avLst>
              <a:gd name="adj" fmla="val 482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5968770" y="3288774"/>
            <a:ext cx="2937803" cy="2980544"/>
          </a:xfrm>
          <a:prstGeom prst="roundRect">
            <a:avLst>
              <a:gd name="adj" fmla="val 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○複数の文書に類似の内容がバラバラに</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記載されて分かりにくい。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　重点分野・強化分野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○既にタスクが達成している内容がある。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　政府標準利用規約の作成など）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○開示ルールが必ずしも明確ではない。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　データ</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公開する、しないの判断基</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文書を整理・統合し、開示ルールを</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明確化し、一つの文書としてはどう</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nvPr>
        </p:nvGraphicFramePr>
        <p:xfrm>
          <a:off x="169984" y="3306624"/>
          <a:ext cx="5330049" cy="2971800"/>
        </p:xfrm>
        <a:graphic>
          <a:graphicData uri="http://schemas.openxmlformats.org/drawingml/2006/table">
            <a:tbl>
              <a:tblPr firstRow="1" bandRow="1">
                <a:tableStyleId>{69CF1AB2-1976-4502-BF36-3FF5EA218861}</a:tableStyleId>
              </a:tblPr>
              <a:tblGrid>
                <a:gridCol w="3554826"/>
                <a:gridCol w="1775223"/>
              </a:tblGrid>
              <a:tr h="324567">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電子行政オープンデータ戦略</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843772" rtl="0" eaLnBrk="1" fontAlgn="auto" latinLnBrk="0" hangingPunct="1">
                        <a:lnSpc>
                          <a:spcPct val="100000"/>
                        </a:lnSpc>
                        <a:spcBef>
                          <a:spcPts val="0"/>
                        </a:spcBef>
                        <a:spcAft>
                          <a:spcPts val="0"/>
                        </a:spcAft>
                        <a:buClrTx/>
                        <a:buSzTx/>
                        <a:buFontTx/>
                        <a:buNone/>
                        <a:tabLst/>
                        <a:defRPr/>
                      </a:pP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戦略本部決定）</a:t>
                      </a:r>
                      <a:endParaRPr lang="ja-JP"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24567">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電子行政オープンデータ推進のためのロードマップ</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14</a:t>
                      </a:r>
                      <a:endParaRPr lang="ja-JP"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戦略本部決定）</a:t>
                      </a:r>
                      <a:endParaRPr lang="ja-JP"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47750">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二次利用の促進のための府省のデータ公開に関する基本的考え方（ガイドライン）</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843772" rtl="0" eaLnBrk="1" fontAlgn="auto" latinLnBrk="0" hangingPunct="1">
                        <a:lnSpc>
                          <a:spcPct val="100000"/>
                        </a:lnSpc>
                        <a:spcBef>
                          <a:spcPts val="0"/>
                        </a:spcBef>
                        <a:spcAft>
                          <a:spcPts val="0"/>
                        </a:spcAft>
                        <a:buClrTx/>
                        <a:buSzTx/>
                        <a:buFontTx/>
                        <a:buNone/>
                        <a:tabLst/>
                        <a:defRPr/>
                      </a:pP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CIO</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連絡会議決定）</a:t>
                      </a:r>
                      <a:endPar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24567">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日本のオープンデータ憲章アクションプラン</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p>
                    <a:p>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CIO</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連絡会議決定）</a:t>
                      </a:r>
                      <a:endParaRPr lang="ja-JP"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47750">
                <a:tc>
                  <a:txBody>
                    <a:bodyPr/>
                    <a:lstStyle/>
                    <a:p>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サイト等による行政情報の提供・利用促進に関する基本的指針</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CIO</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連絡会議決定）</a:t>
                      </a:r>
                      <a:endParaRPr lang="ja-JP"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24567">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新たなオープンデータの展開に向けて</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戦略本部決定）</a:t>
                      </a:r>
                      <a:endParaRPr lang="ja-JP"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24567">
                <a:tc>
                  <a:txBody>
                    <a:bodyPr/>
                    <a:lstStyle/>
                    <a:p>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ja-JP" sz="1050" b="0" dirty="0" smtClean="0">
                          <a:latin typeface="Meiryo UI" panose="020B0604030504040204" pitchFamily="50" charset="-128"/>
                          <a:ea typeface="Meiryo UI" panose="020B0604030504040204" pitchFamily="50" charset="-128"/>
                          <a:cs typeface="Meiryo UI" panose="020B0604030504040204" pitchFamily="50" charset="-128"/>
                        </a:rPr>
                        <a:t>戦略本部決定）</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2" name="角丸四角形 11"/>
          <p:cNvSpPr/>
          <p:nvPr/>
        </p:nvSpPr>
        <p:spPr>
          <a:xfrm>
            <a:off x="158261" y="3004678"/>
            <a:ext cx="3294889" cy="281354"/>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開示ルール等を定めたこれまでの各種文書（例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20</a:t>
            </a:fld>
            <a:endParaRPr lang="ja-JP" altLang="en-US"/>
          </a:p>
        </p:txBody>
      </p:sp>
    </p:spTree>
    <p:extLst>
      <p:ext uri="{BB962C8B-B14F-4D97-AF65-F5344CB8AC3E}">
        <p14:creationId xmlns:p14="http://schemas.microsoft.com/office/powerpoint/2010/main" val="190103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総論</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民間ニーズを反映する仕組みの整備</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09645" y="653496"/>
            <a:ext cx="8924710" cy="5827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＜民間ニーズを反映する仕組み＞</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以下の事項について検討する。</a:t>
            </a: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各府省庁の保有データ</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棚卸しする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　重点分野での保有データをリスト化）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538163"/>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全体の受付窓口及び各府省庁に窓口を設置し</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省庁</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に問合せ内容について回答させる仕組み</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構築する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重点分野に関連する府省庁において、ラウンドテーブルの開催等により、民間企業等デー</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タを希望する者と直接対話する場を設ける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＜イメージ＞</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21</a:t>
            </a:fld>
            <a:endParaRPr lang="ja-JP" altLang="en-US"/>
          </a:p>
        </p:txBody>
      </p:sp>
      <p:cxnSp>
        <p:nvCxnSpPr>
          <p:cNvPr id="32" name="直線矢印コネクタ 31"/>
          <p:cNvCxnSpPr/>
          <p:nvPr/>
        </p:nvCxnSpPr>
        <p:spPr>
          <a:xfrm flipH="1">
            <a:off x="2549405" y="4227432"/>
            <a:ext cx="5535" cy="1643252"/>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flipV="1">
            <a:off x="2786583" y="4227432"/>
            <a:ext cx="1" cy="1552921"/>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628" y="4345648"/>
            <a:ext cx="607345" cy="626875"/>
          </a:xfrm>
          <a:prstGeom prst="rect">
            <a:avLst/>
          </a:prstGeom>
        </p:spPr>
      </p:pic>
      <p:sp>
        <p:nvSpPr>
          <p:cNvPr id="38" name="正方形/長方形 37"/>
          <p:cNvSpPr/>
          <p:nvPr/>
        </p:nvSpPr>
        <p:spPr>
          <a:xfrm>
            <a:off x="1773380" y="2931458"/>
            <a:ext cx="6415877" cy="369332"/>
          </a:xfrm>
          <a:prstGeom prst="rect">
            <a:avLst/>
          </a:prstGeom>
          <a:solidFill>
            <a:schemeClr val="bg2">
              <a:lumMod val="90000"/>
            </a:schemeClr>
          </a:solidFill>
          <a:ln w="28575">
            <a:solidFill>
              <a:schemeClr val="bg1">
                <a:lumMod val="50000"/>
              </a:schemeClr>
            </a:solidFill>
          </a:ln>
        </p:spPr>
        <p:txBody>
          <a:bodyPr wrap="square">
            <a:spAutoFit/>
          </a:bodyPr>
          <a:lstStyle/>
          <a:p>
            <a:pPr algn="ct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利用者</a:t>
            </a:r>
            <a:endParaRPr lang="en-US" altLang="ja-JP" b="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712639" y="5899178"/>
            <a:ext cx="6476618" cy="391933"/>
          </a:xfrm>
          <a:prstGeom prst="rect">
            <a:avLst/>
          </a:prstGeom>
          <a:solidFill>
            <a:srgbClr val="99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戦略室・関係府省庁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6763126" y="4669643"/>
            <a:ext cx="728895" cy="62694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p:nvPr/>
        </p:nvCxnSpPr>
        <p:spPr>
          <a:xfrm>
            <a:off x="7018800" y="4282067"/>
            <a:ext cx="0" cy="1617111"/>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flipV="1">
            <a:off x="7265154" y="4227432"/>
            <a:ext cx="0" cy="1646540"/>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sp>
        <p:nvSpPr>
          <p:cNvPr id="48" name="Rounded Rectangular Callout 351"/>
          <p:cNvSpPr/>
          <p:nvPr/>
        </p:nvSpPr>
        <p:spPr>
          <a:xfrm>
            <a:off x="1773381" y="3390857"/>
            <a:ext cx="1881138" cy="770754"/>
          </a:xfrm>
          <a:prstGeom prst="wedgeRoundRectCallout">
            <a:avLst>
              <a:gd name="adj1" fmla="val 21227"/>
              <a:gd name="adj2" fmla="val 92536"/>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政府全体の受付窓口及び</a:t>
            </a:r>
            <a:endPar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spcAft>
                <a:spcPts val="0"/>
              </a:spcAft>
              <a:buClr>
                <a:srgbClr val="000000"/>
              </a:buClr>
              <a:buSzPct val="100000"/>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省庁に窓口</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Rounded Rectangular Callout 351"/>
          <p:cNvSpPr/>
          <p:nvPr/>
        </p:nvSpPr>
        <p:spPr>
          <a:xfrm>
            <a:off x="6394173" y="3390858"/>
            <a:ext cx="1795085" cy="701402"/>
          </a:xfrm>
          <a:prstGeom prst="wedgeRoundRectCallout">
            <a:avLst>
              <a:gd name="adj1" fmla="val -11304"/>
              <a:gd name="adj2" fmla="val 72445"/>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オープンデータの提供者と利用者が直接対話するラウンドテーブル等を開催</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clipart_miscellaneous_contracts"/>
          <p:cNvPicPr>
            <a:picLocks noChangeArrowheads="1"/>
          </p:cNvPicPr>
          <p:nvPr/>
        </p:nvPicPr>
        <p:blipFill>
          <a:blip r:embed="rId4" cstate="print"/>
          <a:srcRect/>
          <a:stretch>
            <a:fillRect/>
          </a:stretch>
        </p:blipFill>
        <p:spPr bwMode="auto">
          <a:xfrm>
            <a:off x="3287678" y="4941858"/>
            <a:ext cx="366841" cy="387116"/>
          </a:xfrm>
          <a:prstGeom prst="rect">
            <a:avLst/>
          </a:prstGeom>
          <a:noFill/>
          <a:ln w="9525">
            <a:noFill/>
            <a:miter lim="800000"/>
            <a:headEnd/>
            <a:tailEnd/>
          </a:ln>
          <a:effectLst/>
        </p:spPr>
      </p:pic>
      <p:sp>
        <p:nvSpPr>
          <p:cNvPr id="60" name="Rounded Rectangular Callout 351"/>
          <p:cNvSpPr/>
          <p:nvPr/>
        </p:nvSpPr>
        <p:spPr>
          <a:xfrm>
            <a:off x="2930931" y="5410051"/>
            <a:ext cx="1268399" cy="429715"/>
          </a:xfrm>
          <a:prstGeom prst="wedgeRoundRectCallout">
            <a:avLst>
              <a:gd name="adj1" fmla="val 21829"/>
              <a:gd name="adj2" fmla="val -80029"/>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保有データのリスト公開</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円柱 60"/>
          <p:cNvSpPr/>
          <p:nvPr/>
        </p:nvSpPr>
        <p:spPr>
          <a:xfrm>
            <a:off x="3675497" y="5042444"/>
            <a:ext cx="417292" cy="235286"/>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prstClr val="black"/>
              </a:solidFill>
            </a:endParaRPr>
          </a:p>
        </p:txBody>
      </p:sp>
      <p:pic>
        <p:nvPicPr>
          <p:cNvPr id="62" name="図 61"/>
          <p:cNvPicPr>
            <a:picLocks noChangeAspect="1"/>
          </p:cNvPicPr>
          <p:nvPr/>
        </p:nvPicPr>
        <p:blipFill rotWithShape="1">
          <a:blip r:embed="rId5"/>
          <a:srcRect r="23732"/>
          <a:stretch/>
        </p:blipFill>
        <p:spPr>
          <a:xfrm>
            <a:off x="4354356" y="4477156"/>
            <a:ext cx="1907676" cy="1030576"/>
          </a:xfrm>
          <a:prstGeom prst="rect">
            <a:avLst/>
          </a:prstGeom>
          <a:ln>
            <a:solidFill>
              <a:schemeClr val="bg2">
                <a:lumMod val="10000"/>
              </a:schemeClr>
            </a:solidFill>
          </a:ln>
        </p:spPr>
      </p:pic>
      <p:cxnSp>
        <p:nvCxnSpPr>
          <p:cNvPr id="63" name="直線矢印コネクタ 62"/>
          <p:cNvCxnSpPr/>
          <p:nvPr/>
        </p:nvCxnSpPr>
        <p:spPr>
          <a:xfrm>
            <a:off x="4749209" y="5507178"/>
            <a:ext cx="0" cy="323370"/>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p:cNvCxnSpPr/>
          <p:nvPr/>
        </p:nvCxnSpPr>
        <p:spPr>
          <a:xfrm flipV="1">
            <a:off x="5703968" y="5507180"/>
            <a:ext cx="0" cy="323368"/>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p:cNvCxnSpPr/>
          <p:nvPr/>
        </p:nvCxnSpPr>
        <p:spPr>
          <a:xfrm flipV="1">
            <a:off x="5681455" y="4053688"/>
            <a:ext cx="0" cy="435012"/>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p:cNvCxnSpPr/>
          <p:nvPr/>
        </p:nvCxnSpPr>
        <p:spPr>
          <a:xfrm>
            <a:off x="4749209" y="4165330"/>
            <a:ext cx="0" cy="323370"/>
          </a:xfrm>
          <a:prstGeom prst="straightConnector1">
            <a:avLst/>
          </a:prstGeom>
          <a:ln w="4762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sp>
        <p:nvSpPr>
          <p:cNvPr id="67" name="Rounded Rectangular Callout 351"/>
          <p:cNvSpPr/>
          <p:nvPr/>
        </p:nvSpPr>
        <p:spPr>
          <a:xfrm>
            <a:off x="4354356" y="3390857"/>
            <a:ext cx="1907675" cy="719882"/>
          </a:xfrm>
          <a:prstGeom prst="wedgeRoundRectCallout">
            <a:avLst>
              <a:gd name="adj1" fmla="val -5653"/>
              <a:gd name="adj2" fmla="val 114115"/>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DATA.GO.JP</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の意見受付窓口</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適切な対応</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ounded Rectangular Callout 351"/>
          <p:cNvSpPr/>
          <p:nvPr/>
        </p:nvSpPr>
        <p:spPr>
          <a:xfrm>
            <a:off x="7560965" y="5364186"/>
            <a:ext cx="1268399" cy="429715"/>
          </a:xfrm>
          <a:prstGeom prst="wedgeRoundRectCallout">
            <a:avLst>
              <a:gd name="adj1" fmla="val -58744"/>
              <a:gd name="adj2" fmla="val -120710"/>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ベンチャー企業など</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spcAft>
                <a:spcPts val="0"/>
              </a:spcAft>
              <a:buClr>
                <a:srgbClr val="000000"/>
              </a:buClr>
              <a:buSzPct val="100000"/>
              <a:defRPr/>
            </a:pP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が参画</a:t>
            </a:r>
            <a:endPar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ounded Rectangular Callout 351"/>
          <p:cNvSpPr/>
          <p:nvPr/>
        </p:nvSpPr>
        <p:spPr>
          <a:xfrm>
            <a:off x="7560966" y="4159858"/>
            <a:ext cx="1268399" cy="545840"/>
          </a:xfrm>
          <a:prstGeom prst="wedgeRoundRectCallout">
            <a:avLst>
              <a:gd name="adj1" fmla="val -60865"/>
              <a:gd name="adj2" fmla="val 101758"/>
              <a:gd name="adj3" fmla="val 16667"/>
            </a:avLst>
          </a:prstGeom>
          <a:solidFill>
            <a:srgbClr val="F8F8F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anchor="ctr"/>
          <a:lstStyle/>
          <a:p>
            <a:pPr eaLnBrk="0" hangingPunct="0">
              <a:spcBef>
                <a:spcPts val="0"/>
              </a:spcBef>
              <a:spcAft>
                <a:spcPts val="0"/>
              </a:spcAft>
              <a:buClr>
                <a:srgbClr val="000000"/>
              </a:buClr>
              <a:buSzPct val="100000"/>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官民のデータをどのように連携すべきか検討</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641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総論③</a:t>
            </a: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オープンデータ</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・バイ・デザインの推進</a:t>
            </a:r>
            <a:endParaRPr lang="ja-JP"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22</a:t>
            </a:fld>
            <a:endParaRPr lang="ja-JP" altLang="en-US"/>
          </a:p>
        </p:txBody>
      </p:sp>
      <p:sp>
        <p:nvSpPr>
          <p:cNvPr id="5" name="正方形/長方形 4"/>
          <p:cNvSpPr/>
          <p:nvPr/>
        </p:nvSpPr>
        <p:spPr>
          <a:xfrm>
            <a:off x="109645" y="740259"/>
            <a:ext cx="8924710" cy="5993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新戦略</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推進専門調査会電子行政分科会と連携</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しつつ、</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が保有するデータについては</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を前提として情報システムや業務プロセス</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全体の企画、整備</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及び運用を</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行う（オープンデータ・バイ・デザイン）」の具体化を検討</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する。当面、以下の取組を検討する。</a:t>
            </a:r>
          </a:p>
          <a:p>
            <a:pPr marL="93663" indent="-93663">
              <a:spcBef>
                <a:spcPts val="1200"/>
              </a:spcBef>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各府省庁が</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公開して</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いるデータベース</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について、政府の</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データカタログサイトに</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API</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連携して、</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自動登録</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できる仕組みを検討</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する。また、</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省庁の</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に公開しているデータについて、</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カタログサイトへの登録作業の簡素化を検討</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将来的には自治体のデータベース等との連携も検討</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1200"/>
              </a:spcBef>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データベース</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構築にあたっては、オープンデータを前提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とする（非公開とすることに合理的な</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理由がないものについては、予算計上を認めない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こととする）。具体的には、</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予算要求が本方針を踏まえたものとなるよう「情報通信技術</a:t>
            </a:r>
            <a:r>
              <a:rPr lang="ja-JP" altLang="en-US"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T</a:t>
            </a:r>
            <a:r>
              <a:rPr lang="ja-JP" altLang="en-US"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関係施策に関する戦略的予算重点方針」を通じた周知を行う。</a:t>
            </a:r>
            <a:endPar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spcBef>
                <a:spcPts val="1200"/>
              </a:spcBef>
            </a:pPr>
            <a:r>
              <a:rPr lang="en-US" altLang="ja-JP"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関係府</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省庁と連携し、</a:t>
            </a:r>
            <a:r>
              <a:rPr lang="ja-JP" altLang="en-US" u="sng"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データ構造やデータ形式の標準化</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u="sng"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機械判読性に優れた形式での公開</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引き続き推進</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spcBef>
                <a:spcPts val="1200"/>
              </a:spcBef>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文書を整理・統合するにあたり、二次利用の促進のための府省のデータ公開に関する基本的考え方（ガイドライン）（各府省情報化統括責任者（ＣＩＯ）連絡会議決定　平成</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月改定）</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各府省庁が行う委託・請負契約の検討・締結等の際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、報告書等の</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成果物をオープンデータとして公開しやすいデータ形式にて納品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するといった内容に留意し、</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再周知を図る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701542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総論④</a:t>
            </a: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公共団体における</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オープンデータの取組支援</a:t>
            </a:r>
            <a:endParaRPr lang="ja-JP"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99301" y="884403"/>
            <a:ext cx="8924710" cy="4965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＜地方公共団体の取組促進の底上げ＞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・地方公共団体の横連携を図るため、共通</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語彙基盤の情報交換パッケージ等を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ニーズに即して定める重点</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分野や、地方</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団体のアンケート調査結果</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を参考としなが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最低限公開すべきデータセットを提示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併</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せて、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にてこれまで作成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した地方公共</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団体向けフォーマット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をベースとしつつ、</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フォーマット標準例を提示</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参考</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資料１「自治体アンケート結果」</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・地方公共団体がオープンデータに取り組むに当たって、小規模な団体での取組を促進するため、例えば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でのシステム共同利用（自治体クラウド等）の導入に当たりオープンデータに取り組んだり</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共同でオープンデータポータルサイト</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立ち上げたりと</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いった効率的な取組</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＜先進的な事例の横展開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CIO</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ポータルやデータカタログサイトにて公開して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いる活用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事例を集めた「</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各アプリの入手方法や当該アプリに使用するオープンデータの項目を追加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するな</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、先進的な活用事例の</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横展開を促進する。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23</a:t>
            </a:fld>
            <a:endParaRPr lang="ja-JP" altLang="en-US" dirty="0"/>
          </a:p>
        </p:txBody>
      </p:sp>
    </p:spTree>
    <p:extLst>
      <p:ext uri="{BB962C8B-B14F-4D97-AF65-F5344CB8AC3E}">
        <p14:creationId xmlns:p14="http://schemas.microsoft.com/office/powerpoint/2010/main" val="215558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各論</a:t>
            </a: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個別分野における取組について</a:t>
            </a:r>
            <a:endParaRPr lang="ja-JP"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99301" y="672354"/>
            <a:ext cx="8923675" cy="60780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有識者、関係企業、関係省へのヒアリング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結果等を踏まえ、統計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、観光、公共交通分野について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新ビジネス</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我が国経済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や地方自治体に</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、社会課題の解決等に貢献するため、以下のような取組を推進する。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抜本的な統計改革に向けて、ＧＤＰ統計の精度向上等経済統計の改善、利用者視点に立った信頼性向上等に向けた統計システムの再構築や、電子化の徹底を含む統計行政部門の構造的課題への対応等について検討が進められているが、オープンデータ及び統計データ</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の推進という観点から、諸外国の取組も踏まえつつ、以下の項目について早急に検討</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・統計情報に関する利用者ニーズを把握・対応する仕組みの整備</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　保有統計情報のリスト化等）</a:t>
            </a:r>
          </a:p>
          <a:p>
            <a:pPr marL="93663" indent="-93663"/>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・匿名データ利用に係る目的制限（学術研究等に限定）の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（学術研究目的用とは別に、一般利用目的用の匿名データを作成することの是非を含む</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・調査票情報の利用拡大（調査票情報の利用要件（共同研究、科研費等に限定）の緩和（</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行政機関・大学等以外の利用の検討を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調査票情報の利用手続に要する時間の短縮等に資する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オンサイト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・オンデマンド</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集計</a:t>
            </a:r>
            <a:r>
              <a:rPr lang="ja-JP" altLang="en-US"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早期実用化</a:t>
            </a:r>
          </a:p>
          <a:p>
            <a:pPr marL="93663" indent="-93663"/>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・統計調査の実施後、作成しながらもインターネットに掲載されていない統計</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を含め、二次利用に適した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形式での</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）管理者が指定する場所・機器によりデータ分析を行うことで、セキュリティを確保しつつ、調査票の情報を用いて、高度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な解析を可能とするもの。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想定される調査事項のパターンをオンデマンド集計に適したデータベース環境に収録し、利用者のリクエストに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63" indent="-93663"/>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迅速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に結果を返すオーダーメード的な統計データの提供</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a:t>
            </a: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24</a:t>
            </a:fld>
            <a:endParaRPr lang="ja-JP" altLang="en-US" dirty="0"/>
          </a:p>
        </p:txBody>
      </p:sp>
    </p:spTree>
    <p:extLst>
      <p:ext uri="{BB962C8B-B14F-4D97-AF65-F5344CB8AC3E}">
        <p14:creationId xmlns:p14="http://schemas.microsoft.com/office/powerpoint/2010/main" val="1049222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各論</a:t>
            </a: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個別分野における取組に</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ja-JP"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99301" y="884403"/>
            <a:ext cx="8924710" cy="5247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観光分野＞</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海外の観光関連アプリ事業者を含めた利用者のニーズを踏まえ、観光情報が積極的に活用されるよう以下の項目について検討</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・官民が保有する観光情報（有償・無償を含む）の整理</a:t>
            </a:r>
          </a:p>
          <a:p>
            <a:pPr marL="93663" indent="-93663"/>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・利用者のニーズを踏まえ、官民において公開すべき観光情報を提示（二次利用に適した形式、データ形式、公開する（地域）単位等の整理を含む）</a:t>
            </a:r>
          </a:p>
          <a:p>
            <a:pPr marL="93663" indent="-93663"/>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・観光情報に関するメタデータの横断検索を可能とするプラットフォームの整備（既存のプラットフォームの整理・活用を含む）</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・観光情報</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に関するユースケースの収集・構築・発信等を通じたデータ活用の促進</a:t>
            </a: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＜公共交通分野＞</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平常時を超える交通需要への対応が必要となる東京オリンピック・パラリンピック競技大会期間中において円滑な輸送に資するよう公共交通分野のオープンデータ化について積極的に検討</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。その際には、</a:t>
            </a:r>
            <a:r>
              <a:rPr lang="en-US" altLang="ja-JP"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機器の活用など今後の技術進歩を念頭に、データ公開によるメリットやリスク、現行ビジネスモデルとの関係、コスト負担の在り方を含め検討を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25</a:t>
            </a:fld>
            <a:endParaRPr lang="ja-JP" altLang="en-US" dirty="0"/>
          </a:p>
        </p:txBody>
      </p:sp>
    </p:spTree>
    <p:extLst>
      <p:ext uri="{BB962C8B-B14F-4D97-AF65-F5344CB8AC3E}">
        <p14:creationId xmlns:p14="http://schemas.microsoft.com/office/powerpoint/2010/main" val="240093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61665"/>
          </a:xfrm>
          <a:prstGeom prst="rect">
            <a:avLst/>
          </a:prstGeom>
          <a:noFill/>
          <a:ln w="47625" cmpd="thickThin">
            <a:noFill/>
          </a:ln>
        </p:spPr>
        <p:txBody>
          <a:bodyPr wrap="square" rtlCol="0">
            <a:spAutoFit/>
          </a:bodyPr>
          <a:lstStyle/>
          <a:p>
            <a:pPr algn="ct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各論</a:t>
            </a:r>
            <a:r>
              <a:rPr kumimoji="1"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個別分野における取組に</a:t>
            </a:r>
            <a:r>
              <a:rPr kumimoji="1"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ja-JP"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99301" y="884403"/>
            <a:ext cx="8924710" cy="5622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ヒアリングにご協力いただいた有識者、関係企業、関係省</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a:t>
            </a: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伊藤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伸介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中央大学経済学部准教授</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越塚</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登</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東京大学大学院情報学環教授</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庄司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昌彦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国際大学グローバルコミュニケーションセンター准教授</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須田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和博</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中央大学総合政策学部客員教授</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Code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for Japan</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宮崎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俊哉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三菱総合研究所主席研究員</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矢ケ崎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紀子</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東洋大学国際観光学科准教授</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○関係企業</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旅客鉄道株式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地下鉄株式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会社（公共交通分野）</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総務省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国土</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交通省</a:t>
            </a: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26</a:t>
            </a:fld>
            <a:endParaRPr lang="ja-JP" altLang="en-US" dirty="0"/>
          </a:p>
        </p:txBody>
      </p:sp>
    </p:spTree>
    <p:extLst>
      <p:ext uri="{BB962C8B-B14F-4D97-AF65-F5344CB8AC3E}">
        <p14:creationId xmlns:p14="http://schemas.microsoft.com/office/powerpoint/2010/main" val="5570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14735" y="737190"/>
            <a:ext cx="8612712" cy="1277398"/>
          </a:xfrm>
          <a:prstGeom prst="roundRect">
            <a:avLst>
              <a:gd name="adj" fmla="val 12738"/>
            </a:avLst>
          </a:prstGeom>
          <a:solidFill>
            <a:srgbClr val="FFFFCC"/>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endParaRPr kumimoji="1"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4735" y="86684"/>
            <a:ext cx="8520967" cy="400110"/>
          </a:xfrm>
          <a:prstGeom prst="rect">
            <a:avLst/>
          </a:prstGeom>
          <a:noFill/>
          <a:ln w="47625" cmpd="thickThin">
            <a:noFill/>
          </a:ln>
        </p:spPr>
        <p:txBody>
          <a:bodyPr wrap="square" rtlCol="0">
            <a:spAutoFit/>
          </a:bodyPr>
          <a:lstStyle/>
          <a:p>
            <a:pPr algn="ctr" defTabSz="844083"/>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官民</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データ活用推進</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基本法の</a:t>
            </a:r>
            <a:r>
              <a:rPr kumimoji="1"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オープンデータに関する規定</a:t>
            </a:r>
            <a:endPar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14155" y="1028664"/>
            <a:ext cx="8513291" cy="989886"/>
          </a:xfrm>
          <a:prstGeom prst="rect">
            <a:avLst/>
          </a:prstGeom>
          <a:noFill/>
        </p:spPr>
        <p:txBody>
          <a:bodyPr wrap="square">
            <a:spAutoFit/>
          </a:bodyPr>
          <a:lstStyle/>
          <a:p>
            <a:pPr defTabSz="844083">
              <a:lnSpc>
                <a:spcPts val="1800"/>
              </a:lnSpc>
            </a:pPr>
            <a:r>
              <a:rPr kumimoji="1" lang="ja-JP" altLang="en-US" sz="147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及び地方公共団体は、自らが保有する官民データについて</a:t>
            </a:r>
            <a:r>
              <a:rPr kumimoji="1" lang="ja-JP" altLang="en-US" sz="147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a:t>
            </a:r>
            <a:r>
              <a:rPr kumimoji="1"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・法人の権利利益、国の安全等が害されることのないようにしつつ、国民がインターネット等を通じて容易に利用できるよう、必要な措置を講ずるものとする</a:t>
            </a:r>
            <a:r>
              <a:rPr kumimoji="1" lang="ja-JP" altLang="en-US" sz="147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44083">
              <a:lnSpc>
                <a:spcPts val="1800"/>
              </a:lnSpc>
            </a:pPr>
            <a:r>
              <a:rPr kumimoji="1" lang="ja-JP" altLang="en-US" sz="1477" dirty="0" smtClean="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（事業者が保有する官民データであって公益の増進に資するものについては、同様の措置を講ずる努力義務が規定されている。）</a:t>
            </a:r>
            <a:endParaRPr kumimoji="1" lang="en-US" altLang="ja-JP" sz="1477"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6" name="角丸四角形 5"/>
          <p:cNvSpPr/>
          <p:nvPr/>
        </p:nvSpPr>
        <p:spPr>
          <a:xfrm>
            <a:off x="572244" y="737189"/>
            <a:ext cx="6890332" cy="325822"/>
          </a:xfrm>
          <a:prstGeom prst="roundRect">
            <a:avLst>
              <a:gd name="adj" fmla="val 47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defTabSz="844083"/>
            <a:r>
              <a:rPr kumimoji="1" lang="ja-JP" altLang="en-US" sz="1477"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国及び地方公共</a:t>
            </a:r>
            <a:r>
              <a:rPr kumimoji="1" lang="ja-JP" altLang="en-US" sz="1477"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団体等が</a:t>
            </a:r>
            <a:r>
              <a:rPr kumimoji="1" lang="ja-JP" altLang="en-US" sz="1477"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保有する官民データの容易な利用等（</a:t>
            </a:r>
            <a:r>
              <a:rPr kumimoji="1" lang="ja-JP" altLang="en-US" sz="1477"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第１１条）</a:t>
            </a:r>
            <a:endParaRPr kumimoji="1"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414155" y="2089047"/>
            <a:ext cx="8365281" cy="774251"/>
          </a:xfrm>
          <a:prstGeom prst="rect">
            <a:avLst/>
          </a:prstGeom>
          <a:solidFill>
            <a:srgbClr val="F2DCDB"/>
          </a:solidFill>
          <a:ln w="9525" cmpd="dbl">
            <a:solidFill>
              <a:srgbClr val="1F497D"/>
            </a:solidFill>
            <a:miter lim="800000"/>
            <a:headEnd/>
            <a:tailEnd/>
          </a:ln>
          <a:effectLst>
            <a:outerShdw blurRad="50800" dist="38100" dir="2700000" algn="tl" rotWithShape="0">
              <a:srgbClr val="808080">
                <a:alpha val="39998"/>
              </a:srgbClr>
            </a:outerShdw>
          </a:effectLst>
        </p:spPr>
        <p:txBody>
          <a:bodyPr wrap="square" lIns="66462" rIns="66462" anchor="ct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3600">
                <a:solidFill>
                  <a:schemeClr val="tx1"/>
                </a:solidFill>
                <a:latin typeface="Arial" pitchFamily="34" charset="0"/>
                <a:ea typeface="ＭＳ Ｐゴシック" pitchFamily="50" charset="-128"/>
              </a:defRPr>
            </a:lvl9pPr>
          </a:lstStyle>
          <a:p>
            <a:pPr defTabSz="844083">
              <a:defRPr/>
            </a:pPr>
            <a:r>
              <a:rPr kumimoji="0" lang="ja-JP" altLang="en-US" sz="1477" dirty="0">
                <a:solidFill>
                  <a:srgbClr val="000000"/>
                </a:solidFill>
                <a:latin typeface="メイリオ" pitchFamily="50" charset="-128"/>
                <a:ea typeface="メイリオ" pitchFamily="50" charset="-128"/>
                <a:cs typeface="メイリオ" pitchFamily="50" charset="-128"/>
              </a:rPr>
              <a:t>　</a:t>
            </a:r>
            <a:r>
              <a:rPr kumimoji="0" lang="ja-JP" altLang="en-US" sz="1477" b="1" dirty="0">
                <a:solidFill>
                  <a:srgbClr val="000000"/>
                </a:solidFill>
                <a:latin typeface="メイリオ" pitchFamily="50" charset="-128"/>
                <a:ea typeface="メイリオ" pitchFamily="50" charset="-128"/>
                <a:cs typeface="メイリオ" pitchFamily="50" charset="-128"/>
              </a:rPr>
              <a:t>オープンデータ</a:t>
            </a:r>
            <a:r>
              <a:rPr kumimoji="0" lang="ja-JP" altLang="en-US" sz="1477" dirty="0">
                <a:solidFill>
                  <a:srgbClr val="000000"/>
                </a:solidFill>
                <a:latin typeface="メイリオ" pitchFamily="50" charset="-128"/>
                <a:ea typeface="メイリオ" pitchFamily="50" charset="-128"/>
                <a:cs typeface="メイリオ" pitchFamily="50" charset="-128"/>
              </a:rPr>
              <a:t>とは、政府や地方公共団体などが保有する公共データが、①「二次利用可能なルールの下」で、②「機械判読に適した形」で、公開されること。</a:t>
            </a:r>
            <a:endParaRPr kumimoji="0" lang="en-US" altLang="ja-JP" sz="1477" dirty="0">
              <a:solidFill>
                <a:srgbClr val="000000"/>
              </a:solidFill>
              <a:latin typeface="メイリオ" pitchFamily="50" charset="-128"/>
              <a:ea typeface="メイリオ" pitchFamily="50" charset="-128"/>
              <a:cs typeface="メイリオ" pitchFamily="50" charset="-128"/>
            </a:endParaRPr>
          </a:p>
          <a:p>
            <a:pPr defTabSz="844083">
              <a:defRPr/>
            </a:pPr>
            <a:r>
              <a:rPr kumimoji="0" lang="ja-JP" altLang="en-US" sz="1477" dirty="0">
                <a:solidFill>
                  <a:srgbClr val="000000"/>
                </a:solidFill>
                <a:latin typeface="メイリオ" pitchFamily="50" charset="-128"/>
                <a:ea typeface="メイリオ" pitchFamily="50" charset="-128"/>
                <a:cs typeface="メイリオ" pitchFamily="50" charset="-128"/>
              </a:rPr>
              <a:t>　オープンデータへの取組により、新事業の創出、行政の透明性・信頼性の向上等が期待。</a:t>
            </a:r>
            <a:endParaRPr kumimoji="0" lang="en-US" altLang="ja-JP" sz="1477" dirty="0">
              <a:solidFill>
                <a:srgbClr val="000000"/>
              </a:solidFill>
              <a:latin typeface="メイリオ" pitchFamily="50" charset="-128"/>
              <a:ea typeface="メイリオ" pitchFamily="50" charset="-128"/>
              <a:cs typeface="メイリオ" pitchFamily="50" charset="-128"/>
            </a:endParaRPr>
          </a:p>
        </p:txBody>
      </p:sp>
      <p:sp>
        <p:nvSpPr>
          <p:cNvPr id="41" name="正方形/長方形 40"/>
          <p:cNvSpPr/>
          <p:nvPr/>
        </p:nvSpPr>
        <p:spPr>
          <a:xfrm>
            <a:off x="417173" y="2937492"/>
            <a:ext cx="3382657" cy="348109"/>
          </a:xfrm>
          <a:prstGeom prst="rect">
            <a:avLst/>
          </a:prstGeom>
        </p:spPr>
        <p:txBody>
          <a:bodyPr wrap="none">
            <a:spAutoFit/>
          </a:bodyPr>
          <a:lstStyle/>
          <a:p>
            <a:r>
              <a:rPr lang="ja-JP" altLang="en-US" sz="166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１．二次</a:t>
            </a:r>
            <a:r>
              <a:rPr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利用可能なルール</a:t>
            </a:r>
            <a:r>
              <a:rPr lang="ja-JP" altLang="en-US" sz="166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適用</a:t>
            </a:r>
          </a:p>
        </p:txBody>
      </p:sp>
      <p:sp>
        <p:nvSpPr>
          <p:cNvPr id="44" name="正方形/長方形 43"/>
          <p:cNvSpPr/>
          <p:nvPr/>
        </p:nvSpPr>
        <p:spPr>
          <a:xfrm>
            <a:off x="448293" y="3242751"/>
            <a:ext cx="3951917" cy="86039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defTabSz="844083" fontAlgn="base">
              <a:spcBef>
                <a:spcPct val="0"/>
              </a:spcBef>
              <a:spcAft>
                <a:spcPct val="0"/>
              </a:spcAft>
              <a:defRPr/>
            </a:pPr>
            <a:endParaRPr lang="ja-JP" altLang="en-US" sz="3323"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812507" y="3186479"/>
            <a:ext cx="3898638" cy="1015737"/>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defTabSz="844083" fontAlgn="base">
              <a:spcBef>
                <a:spcPct val="0"/>
              </a:spcBef>
              <a:spcAft>
                <a:spcPct val="0"/>
              </a:spcAft>
              <a:defRPr/>
            </a:pPr>
            <a:endParaRPr lang="ja-JP" altLang="en-US" sz="3323"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下矢印 46"/>
          <p:cNvSpPr/>
          <p:nvPr/>
        </p:nvSpPr>
        <p:spPr>
          <a:xfrm rot="16200000">
            <a:off x="4189467" y="3518350"/>
            <a:ext cx="833783" cy="299209"/>
          </a:xfrm>
          <a:prstGeom prst="downArrow">
            <a:avLst/>
          </a:prstGeom>
          <a:solidFill>
            <a:srgbClr val="0070C0"/>
          </a:solidFill>
          <a:ln w="28575" cap="flat" cmpd="sng" algn="ctr">
            <a:solidFill>
              <a:sysClr val="windowText" lastClr="000000"/>
            </a:solidFill>
            <a:prstDash val="solid"/>
          </a:ln>
          <a:effectLst/>
        </p:spPr>
        <p:txBody>
          <a:bodyPr anchor="ctr"/>
          <a:lstStyle/>
          <a:p>
            <a:pPr algn="ctr" defTabSz="844083" fontAlgn="base">
              <a:spcBef>
                <a:spcPct val="0"/>
              </a:spcBef>
              <a:spcAft>
                <a:spcPct val="0"/>
              </a:spcAft>
              <a:defRPr/>
            </a:pPr>
            <a:endParaRPr lang="ja-JP" altLang="en-US" sz="3323"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1"/>
          <p:cNvSpPr txBox="1">
            <a:spLocks noChangeArrowheads="1"/>
          </p:cNvSpPr>
          <p:nvPr/>
        </p:nvSpPr>
        <p:spPr bwMode="auto">
          <a:xfrm>
            <a:off x="433429" y="3280349"/>
            <a:ext cx="3966780" cy="83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375" tIns="42188" rIns="84375" bIns="42188">
            <a:spAutoFit/>
          </a:bodyPr>
          <a:lstStyle>
            <a:lvl1pPr eaLnBrk="0" hangingPunct="0">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eaLnBrk="0" hangingPunct="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844083" eaLnBrk="1" fontAlgn="base" hangingPunct="1">
              <a:spcBef>
                <a:spcPct val="0"/>
              </a:spcBef>
              <a:spcAft>
                <a:spcPct val="0"/>
              </a:spcAft>
              <a:buNone/>
            </a:pP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ルール</a:t>
            </a:r>
            <a:r>
              <a:rPr lang="ja-JP" altLang="en-US" sz="1292"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未適用</a:t>
            </a:r>
            <a:r>
              <a:rPr lang="en-US" altLang="ja-JP" sz="1292"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4994" defTabSz="844083" eaLnBrk="1" fontAlgn="base" hangingPunct="1">
              <a:spcBef>
                <a:spcPct val="0"/>
              </a:spcBef>
              <a:spcAft>
                <a:spcPct val="0"/>
              </a:spcAft>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●ホームページの情報を利用する際、著作権処理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4994" defTabSz="844083" eaLnBrk="1" fontAlgn="base" hangingPunct="1">
              <a:spcBef>
                <a:spcPct val="0"/>
              </a:spcBef>
              <a:spcAft>
                <a:spcPct val="0"/>
              </a:spcAft>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（使用許可等）に手間、時間、費用等がかかる</a:t>
            </a:r>
          </a:p>
          <a:p>
            <a:pPr marL="84994" defTabSz="844083" eaLnBrk="1" fontAlgn="base" hangingPunct="1">
              <a:spcBef>
                <a:spcPct val="0"/>
              </a:spcBef>
              <a:spcAft>
                <a:spcPct val="0"/>
              </a:spcAft>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●利用に制約があり、自由に編集・加工が出来ない</a:t>
            </a:r>
          </a:p>
        </p:txBody>
      </p:sp>
      <p:sp>
        <p:nvSpPr>
          <p:cNvPr id="49" name="テキスト ボックス 75"/>
          <p:cNvSpPr txBox="1">
            <a:spLocks noChangeArrowheads="1"/>
          </p:cNvSpPr>
          <p:nvPr/>
        </p:nvSpPr>
        <p:spPr bwMode="auto">
          <a:xfrm>
            <a:off x="4693971" y="3213467"/>
            <a:ext cx="4031242" cy="102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375" tIns="42188" rIns="84375" bIns="42188">
            <a:spAutoFit/>
          </a:bodyPr>
          <a:lstStyle>
            <a:lvl1pPr eaLnBrk="0" hangingPunct="0">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eaLnBrk="0" hangingPunct="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844083" eaLnBrk="1" fontAlgn="base" hangingPunct="1">
              <a:spcBef>
                <a:spcPct val="0"/>
              </a:spcBef>
              <a:spcAft>
                <a:spcPct val="0"/>
              </a:spcAft>
              <a:buNone/>
            </a:pPr>
            <a:r>
              <a:rPr lang="en-US" altLang="ja-JP"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二次利用可能なルール</a:t>
            </a:r>
            <a:r>
              <a:rPr lang="en-US" altLang="ja-JP"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pPr marL="253518" indent="-168524" defTabSz="844083" eaLnBrk="1" fontAlgn="base" hangingPunct="1">
              <a:spcBef>
                <a:spcPct val="0"/>
              </a:spcBef>
              <a:spcAft>
                <a:spcPct val="0"/>
              </a:spcAft>
              <a:buNone/>
            </a:pP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●出典を明記すれば、許可を得ずとも自由にホーム ページ情報の二次利用が可能</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53518" indent="-168524" defTabSz="844083" eaLnBrk="1" fontAlgn="base" hangingPunct="1">
              <a:spcBef>
                <a:spcPct val="0"/>
              </a:spcBef>
              <a:spcAft>
                <a:spcPct val="0"/>
              </a:spcAft>
              <a:buNone/>
            </a:pP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●自由に編集・加工が出来るため、他のデータとも組み合わせて利用拡大が見込める</a:t>
            </a:r>
          </a:p>
        </p:txBody>
      </p:sp>
      <p:sp>
        <p:nvSpPr>
          <p:cNvPr id="52" name="正方形/長方形 51"/>
          <p:cNvSpPr/>
          <p:nvPr/>
        </p:nvSpPr>
        <p:spPr>
          <a:xfrm>
            <a:off x="439618" y="4700615"/>
            <a:ext cx="3914606" cy="20721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fontAlgn="base">
              <a:spcBef>
                <a:spcPct val="0"/>
              </a:spcBef>
              <a:spcAft>
                <a:spcPct val="0"/>
              </a:spcAft>
              <a:defRPr/>
            </a:pPr>
            <a:endParaRPr kumimoji="1" lang="ja-JP" altLang="en-US" sz="119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8"/>
          <p:cNvSpPr>
            <a:spLocks noChangeArrowheads="1"/>
          </p:cNvSpPr>
          <p:nvPr/>
        </p:nvSpPr>
        <p:spPr bwMode="auto">
          <a:xfrm>
            <a:off x="333497" y="4430755"/>
            <a:ext cx="753651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r>
              <a:rPr lang="ja-JP" altLang="en-US" sz="1292"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（例）感染症週報データを地図情報に重ねた「全国感染症マップ」を作成</a:t>
            </a:r>
          </a:p>
        </p:txBody>
      </p:sp>
      <p:sp>
        <p:nvSpPr>
          <p:cNvPr id="54" name="正方形/長方形 53"/>
          <p:cNvSpPr/>
          <p:nvPr/>
        </p:nvSpPr>
        <p:spPr>
          <a:xfrm>
            <a:off x="4814126" y="4700615"/>
            <a:ext cx="3853737" cy="2072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fontAlgn="base">
              <a:spcBef>
                <a:spcPct val="0"/>
              </a:spcBef>
              <a:spcAft>
                <a:spcPct val="0"/>
              </a:spcAft>
              <a:defRPr/>
            </a:pPr>
            <a:endParaRPr kumimoji="1" lang="ja-JP" altLang="en-US" sz="119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5" name="Picture 3" descr="C:\Users\CS955382\AppData\Local\Microsoft\Windows\Temporary Internet Files\Content.IE5\YYC0ZHWU\MC90005629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4350" y="5251690"/>
            <a:ext cx="888700" cy="852177"/>
          </a:xfrm>
          <a:prstGeom prst="rect">
            <a:avLst/>
          </a:prstGeom>
          <a:solidFill>
            <a:schemeClr val="bg1">
              <a:lumMod val="75000"/>
            </a:schemeClr>
          </a:solidFill>
          <a:extLst/>
        </p:spPr>
      </p:pic>
      <p:sp>
        <p:nvSpPr>
          <p:cNvPr id="56" name="テキスト ボックス 17"/>
          <p:cNvSpPr txBox="1">
            <a:spLocks noChangeArrowheads="1"/>
          </p:cNvSpPr>
          <p:nvPr/>
        </p:nvSpPr>
        <p:spPr bwMode="auto">
          <a:xfrm>
            <a:off x="338166" y="4714683"/>
            <a:ext cx="3930838" cy="3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r>
              <a:rPr lang="en-US" altLang="ja-JP"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機械判読性のないデータ（画像等）の場合</a:t>
            </a:r>
            <a:r>
              <a:rPr lang="en-US" altLang="ja-JP"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7" name="グループ化 284"/>
          <p:cNvGrpSpPr>
            <a:grpSpLocks/>
          </p:cNvGrpSpPr>
          <p:nvPr/>
        </p:nvGrpSpPr>
        <p:grpSpPr bwMode="auto">
          <a:xfrm>
            <a:off x="3159822" y="5301738"/>
            <a:ext cx="1151117" cy="737256"/>
            <a:chOff x="6970415" y="5145050"/>
            <a:chExt cx="1150937" cy="696912"/>
          </a:xfrm>
        </p:grpSpPr>
        <p:pic>
          <p:nvPicPr>
            <p:cNvPr id="58" name="Picture 2" descr="C:\Users\Ken\AppData\Local\Microsoft\Windows\Temporary Internet Files\Content.IE5\PNOXGQLJ\MC900431637[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70415" y="5200612"/>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グループ化 93"/>
            <p:cNvGrpSpPr>
              <a:grpSpLocks/>
            </p:cNvGrpSpPr>
            <p:nvPr/>
          </p:nvGrpSpPr>
          <p:grpSpPr bwMode="auto">
            <a:xfrm>
              <a:off x="7402215" y="5145050"/>
              <a:ext cx="719137" cy="696912"/>
              <a:chOff x="2987825" y="3068960"/>
              <a:chExt cx="720080" cy="695672"/>
            </a:xfrm>
          </p:grpSpPr>
          <p:grpSp>
            <p:nvGrpSpPr>
              <p:cNvPr id="60" name="グループ化 84"/>
              <p:cNvGrpSpPr>
                <a:grpSpLocks/>
              </p:cNvGrpSpPr>
              <p:nvPr/>
            </p:nvGrpSpPr>
            <p:grpSpPr bwMode="auto">
              <a:xfrm>
                <a:off x="2987825" y="3068960"/>
                <a:ext cx="720080" cy="695672"/>
                <a:chOff x="3448051" y="5300663"/>
                <a:chExt cx="971550" cy="984249"/>
              </a:xfrm>
            </p:grpSpPr>
            <p:sp>
              <p:nvSpPr>
                <p:cNvPr id="62" name="Freeform 17"/>
                <p:cNvSpPr>
                  <a:spLocks/>
                </p:cNvSpPr>
                <p:nvPr/>
              </p:nvSpPr>
              <p:spPr bwMode="auto">
                <a:xfrm>
                  <a:off x="3448051" y="6111875"/>
                  <a:ext cx="858838" cy="173037"/>
                </a:xfrm>
                <a:custGeom>
                  <a:avLst/>
                  <a:gdLst>
                    <a:gd name="T0" fmla="*/ 2147483646 w 1081"/>
                    <a:gd name="T1" fmla="*/ 0 h 217"/>
                    <a:gd name="T2" fmla="*/ 2147483646 w 1081"/>
                    <a:gd name="T3" fmla="*/ 0 h 217"/>
                    <a:gd name="T4" fmla="*/ 0 w 1081"/>
                    <a:gd name="T5" fmla="*/ 2147483646 h 217"/>
                    <a:gd name="T6" fmla="*/ 0 w 1081"/>
                    <a:gd name="T7" fmla="*/ 2147483646 h 217"/>
                    <a:gd name="T8" fmla="*/ 2147483646 w 1081"/>
                    <a:gd name="T9" fmla="*/ 2147483646 h 217"/>
                    <a:gd name="T10" fmla="*/ 2147483646 w 1081"/>
                    <a:gd name="T11" fmla="*/ 0 h 217"/>
                    <a:gd name="T12" fmla="*/ 0 60000 65536"/>
                    <a:gd name="T13" fmla="*/ 0 60000 65536"/>
                    <a:gd name="T14" fmla="*/ 0 60000 65536"/>
                    <a:gd name="T15" fmla="*/ 0 60000 65536"/>
                    <a:gd name="T16" fmla="*/ 0 60000 65536"/>
                    <a:gd name="T17" fmla="*/ 0 60000 65536"/>
                    <a:gd name="T18" fmla="*/ 0 w 1081"/>
                    <a:gd name="T19" fmla="*/ 0 h 217"/>
                    <a:gd name="T20" fmla="*/ 1081 w 1081"/>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081" h="217">
                      <a:moveTo>
                        <a:pt x="1073" y="0"/>
                      </a:moveTo>
                      <a:lnTo>
                        <a:pt x="153" y="0"/>
                      </a:lnTo>
                      <a:lnTo>
                        <a:pt x="0" y="100"/>
                      </a:lnTo>
                      <a:lnTo>
                        <a:pt x="0" y="217"/>
                      </a:lnTo>
                      <a:lnTo>
                        <a:pt x="1081" y="217"/>
                      </a:lnTo>
                      <a:lnTo>
                        <a:pt x="107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3" name="Freeform 23"/>
                <p:cNvSpPr>
                  <a:spLocks/>
                </p:cNvSpPr>
                <p:nvPr/>
              </p:nvSpPr>
              <p:spPr bwMode="auto">
                <a:xfrm>
                  <a:off x="3517901" y="5300663"/>
                  <a:ext cx="901700" cy="827087"/>
                </a:xfrm>
                <a:custGeom>
                  <a:avLst/>
                  <a:gdLst>
                    <a:gd name="T0" fmla="*/ 2147483646 w 1136"/>
                    <a:gd name="T1" fmla="*/ 2147483646 h 1040"/>
                    <a:gd name="T2" fmla="*/ 2147483646 w 1136"/>
                    <a:gd name="T3" fmla="*/ 0 h 1040"/>
                    <a:gd name="T4" fmla="*/ 0 w 1136"/>
                    <a:gd name="T5" fmla="*/ 0 h 1040"/>
                    <a:gd name="T6" fmla="*/ 0 w 1136"/>
                    <a:gd name="T7" fmla="*/ 2147483646 h 1040"/>
                    <a:gd name="T8" fmla="*/ 2147483646 w 1136"/>
                    <a:gd name="T9" fmla="*/ 2147483646 h 1040"/>
                    <a:gd name="T10" fmla="*/ 2147483646 w 1136"/>
                    <a:gd name="T11" fmla="*/ 2147483646 h 1040"/>
                    <a:gd name="T12" fmla="*/ 2147483646 w 1136"/>
                    <a:gd name="T13" fmla="*/ 2147483646 h 1040"/>
                    <a:gd name="T14" fmla="*/ 2147483646 w 1136"/>
                    <a:gd name="T15" fmla="*/ 2147483646 h 1040"/>
                    <a:gd name="T16" fmla="*/ 2147483646 w 1136"/>
                    <a:gd name="T17" fmla="*/ 2147483646 h 1040"/>
                    <a:gd name="T18" fmla="*/ 2147483646 w 1136"/>
                    <a:gd name="T19" fmla="*/ 2147483646 h 1040"/>
                    <a:gd name="T20" fmla="*/ 2147483646 w 1136"/>
                    <a:gd name="T21" fmla="*/ 2147483646 h 1040"/>
                    <a:gd name="T22" fmla="*/ 2147483646 w 1136"/>
                    <a:gd name="T23" fmla="*/ 2147483646 h 1040"/>
                    <a:gd name="T24" fmla="*/ 2147483646 w 1136"/>
                    <a:gd name="T25" fmla="*/ 2147483646 h 10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6"/>
                    <a:gd name="T40" fmla="*/ 0 h 1040"/>
                    <a:gd name="T41" fmla="*/ 1136 w 1136"/>
                    <a:gd name="T42" fmla="*/ 1040 h 10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6" h="1040">
                      <a:moveTo>
                        <a:pt x="1136" y="879"/>
                      </a:moveTo>
                      <a:lnTo>
                        <a:pt x="1136" y="0"/>
                      </a:lnTo>
                      <a:lnTo>
                        <a:pt x="0" y="0"/>
                      </a:lnTo>
                      <a:lnTo>
                        <a:pt x="0" y="879"/>
                      </a:lnTo>
                      <a:lnTo>
                        <a:pt x="135" y="879"/>
                      </a:lnTo>
                      <a:lnTo>
                        <a:pt x="135" y="902"/>
                      </a:lnTo>
                      <a:lnTo>
                        <a:pt x="85" y="902"/>
                      </a:lnTo>
                      <a:lnTo>
                        <a:pt x="85" y="1040"/>
                      </a:lnTo>
                      <a:lnTo>
                        <a:pt x="1021" y="1040"/>
                      </a:lnTo>
                      <a:lnTo>
                        <a:pt x="1021" y="902"/>
                      </a:lnTo>
                      <a:lnTo>
                        <a:pt x="1006" y="902"/>
                      </a:lnTo>
                      <a:lnTo>
                        <a:pt x="1006" y="879"/>
                      </a:lnTo>
                      <a:lnTo>
                        <a:pt x="1136" y="87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4" name="Freeform 24"/>
                <p:cNvSpPr>
                  <a:spLocks/>
                </p:cNvSpPr>
                <p:nvPr/>
              </p:nvSpPr>
              <p:spPr bwMode="auto">
                <a:xfrm>
                  <a:off x="3536951" y="5313363"/>
                  <a:ext cx="868363" cy="639762"/>
                </a:xfrm>
                <a:custGeom>
                  <a:avLst/>
                  <a:gdLst>
                    <a:gd name="T0" fmla="*/ 0 w 1094"/>
                    <a:gd name="T1" fmla="*/ 0 h 806"/>
                    <a:gd name="T2" fmla="*/ 0 w 1094"/>
                    <a:gd name="T3" fmla="*/ 2147483646 h 806"/>
                    <a:gd name="T4" fmla="*/ 2147483646 w 1094"/>
                    <a:gd name="T5" fmla="*/ 2147483646 h 806"/>
                    <a:gd name="T6" fmla="*/ 2147483646 w 1094"/>
                    <a:gd name="T7" fmla="*/ 2147483646 h 806"/>
                    <a:gd name="T8" fmla="*/ 2147483646 w 1094"/>
                    <a:gd name="T9" fmla="*/ 2147483646 h 806"/>
                    <a:gd name="T10" fmla="*/ 2147483646 w 1094"/>
                    <a:gd name="T11" fmla="*/ 2147483646 h 806"/>
                    <a:gd name="T12" fmla="*/ 2147483646 w 1094"/>
                    <a:gd name="T13" fmla="*/ 2147483646 h 806"/>
                    <a:gd name="T14" fmla="*/ 2147483646 w 1094"/>
                    <a:gd name="T15" fmla="*/ 0 h 806"/>
                    <a:gd name="T16" fmla="*/ 0 w 1094"/>
                    <a:gd name="T17" fmla="*/ 0 h 8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4"/>
                    <a:gd name="T28" fmla="*/ 0 h 806"/>
                    <a:gd name="T29" fmla="*/ 1094 w 1094"/>
                    <a:gd name="T30" fmla="*/ 806 h 8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4" h="806">
                      <a:moveTo>
                        <a:pt x="0" y="0"/>
                      </a:moveTo>
                      <a:lnTo>
                        <a:pt x="0" y="806"/>
                      </a:lnTo>
                      <a:lnTo>
                        <a:pt x="31" y="806"/>
                      </a:lnTo>
                      <a:lnTo>
                        <a:pt x="31" y="33"/>
                      </a:lnTo>
                      <a:lnTo>
                        <a:pt x="1063" y="33"/>
                      </a:lnTo>
                      <a:lnTo>
                        <a:pt x="1063" y="806"/>
                      </a:lnTo>
                      <a:lnTo>
                        <a:pt x="1094" y="806"/>
                      </a:lnTo>
                      <a:lnTo>
                        <a:pt x="10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5" name="Freeform 25"/>
                <p:cNvSpPr>
                  <a:spLocks/>
                </p:cNvSpPr>
                <p:nvPr/>
              </p:nvSpPr>
              <p:spPr bwMode="auto">
                <a:xfrm>
                  <a:off x="3536951" y="5972175"/>
                  <a:ext cx="868363" cy="133350"/>
                </a:xfrm>
                <a:custGeom>
                  <a:avLst/>
                  <a:gdLst>
                    <a:gd name="T0" fmla="*/ 2147483646 w 1094"/>
                    <a:gd name="T1" fmla="*/ 0 h 169"/>
                    <a:gd name="T2" fmla="*/ 0 w 1094"/>
                    <a:gd name="T3" fmla="*/ 0 h 169"/>
                    <a:gd name="T4" fmla="*/ 0 w 1094"/>
                    <a:gd name="T5" fmla="*/ 2147483646 h 169"/>
                    <a:gd name="T6" fmla="*/ 2147483646 w 1094"/>
                    <a:gd name="T7" fmla="*/ 2147483646 h 169"/>
                    <a:gd name="T8" fmla="*/ 2147483646 w 1094"/>
                    <a:gd name="T9" fmla="*/ 2147483646 h 169"/>
                    <a:gd name="T10" fmla="*/ 2147483646 w 1094"/>
                    <a:gd name="T11" fmla="*/ 2147483646 h 169"/>
                    <a:gd name="T12" fmla="*/ 2147483646 w 1094"/>
                    <a:gd name="T13" fmla="*/ 2147483646 h 169"/>
                    <a:gd name="T14" fmla="*/ 2147483646 w 1094"/>
                    <a:gd name="T15" fmla="*/ 2147483646 h 169"/>
                    <a:gd name="T16" fmla="*/ 2147483646 w 1094"/>
                    <a:gd name="T17" fmla="*/ 2147483646 h 169"/>
                    <a:gd name="T18" fmla="*/ 2147483646 w 1094"/>
                    <a:gd name="T19" fmla="*/ 2147483646 h 169"/>
                    <a:gd name="T20" fmla="*/ 2147483646 w 1094"/>
                    <a:gd name="T21" fmla="*/ 2147483646 h 169"/>
                    <a:gd name="T22" fmla="*/ 2147483646 w 1094"/>
                    <a:gd name="T23" fmla="*/ 2147483646 h 169"/>
                    <a:gd name="T24" fmla="*/ 2147483646 w 1094"/>
                    <a:gd name="T25" fmla="*/ 2147483646 h 169"/>
                    <a:gd name="T26" fmla="*/ 2147483646 w 1094"/>
                    <a:gd name="T27" fmla="*/ 2147483646 h 169"/>
                    <a:gd name="T28" fmla="*/ 2147483646 w 1094"/>
                    <a:gd name="T29" fmla="*/ 2147483646 h 169"/>
                    <a:gd name="T30" fmla="*/ 2147483646 w 1094"/>
                    <a:gd name="T31" fmla="*/ 2147483646 h 169"/>
                    <a:gd name="T32" fmla="*/ 2147483646 w 1094"/>
                    <a:gd name="T33" fmla="*/ 2147483646 h 169"/>
                    <a:gd name="T34" fmla="*/ 2147483646 w 1094"/>
                    <a:gd name="T35" fmla="*/ 2147483646 h 169"/>
                    <a:gd name="T36" fmla="*/ 2147483646 w 1094"/>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4"/>
                    <a:gd name="T58" fmla="*/ 0 h 169"/>
                    <a:gd name="T59" fmla="*/ 1094 w 109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4" h="169">
                      <a:moveTo>
                        <a:pt x="1094" y="0"/>
                      </a:moveTo>
                      <a:lnTo>
                        <a:pt x="0" y="0"/>
                      </a:lnTo>
                      <a:lnTo>
                        <a:pt x="0" y="23"/>
                      </a:lnTo>
                      <a:lnTo>
                        <a:pt x="115" y="23"/>
                      </a:lnTo>
                      <a:lnTo>
                        <a:pt x="115" y="65"/>
                      </a:lnTo>
                      <a:lnTo>
                        <a:pt x="77" y="65"/>
                      </a:lnTo>
                      <a:lnTo>
                        <a:pt x="77" y="169"/>
                      </a:lnTo>
                      <a:lnTo>
                        <a:pt x="104" y="169"/>
                      </a:lnTo>
                      <a:lnTo>
                        <a:pt x="104" y="93"/>
                      </a:lnTo>
                      <a:lnTo>
                        <a:pt x="933" y="93"/>
                      </a:lnTo>
                      <a:lnTo>
                        <a:pt x="933" y="65"/>
                      </a:lnTo>
                      <a:lnTo>
                        <a:pt x="150" y="65"/>
                      </a:lnTo>
                      <a:lnTo>
                        <a:pt x="150" y="23"/>
                      </a:lnTo>
                      <a:lnTo>
                        <a:pt x="960" y="23"/>
                      </a:lnTo>
                      <a:lnTo>
                        <a:pt x="960" y="97"/>
                      </a:lnTo>
                      <a:lnTo>
                        <a:pt x="994" y="81"/>
                      </a:lnTo>
                      <a:lnTo>
                        <a:pt x="994" y="23"/>
                      </a:lnTo>
                      <a:lnTo>
                        <a:pt x="1094" y="23"/>
                      </a:lnTo>
                      <a:lnTo>
                        <a:pt x="10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6" name="Freeform 26"/>
                <p:cNvSpPr>
                  <a:spLocks/>
                </p:cNvSpPr>
                <p:nvPr/>
              </p:nvSpPr>
              <p:spPr bwMode="auto">
                <a:xfrm>
                  <a:off x="3476626" y="6122988"/>
                  <a:ext cx="765175" cy="144462"/>
                </a:xfrm>
                <a:custGeom>
                  <a:avLst/>
                  <a:gdLst>
                    <a:gd name="T0" fmla="*/ 2147483646 w 964"/>
                    <a:gd name="T1" fmla="*/ 2147483646 h 182"/>
                    <a:gd name="T2" fmla="*/ 2147483646 w 964"/>
                    <a:gd name="T3" fmla="*/ 0 h 182"/>
                    <a:gd name="T4" fmla="*/ 2147483646 w 964"/>
                    <a:gd name="T5" fmla="*/ 0 h 182"/>
                    <a:gd name="T6" fmla="*/ 0 w 964"/>
                    <a:gd name="T7" fmla="*/ 2147483646 h 182"/>
                    <a:gd name="T8" fmla="*/ 0 w 964"/>
                    <a:gd name="T9" fmla="*/ 2147483646 h 182"/>
                    <a:gd name="T10" fmla="*/ 2147483646 w 964"/>
                    <a:gd name="T11" fmla="*/ 2147483646 h 182"/>
                    <a:gd name="T12" fmla="*/ 2147483646 w 964"/>
                    <a:gd name="T13" fmla="*/ 2147483646 h 182"/>
                    <a:gd name="T14" fmla="*/ 2147483646 w 964"/>
                    <a:gd name="T15" fmla="*/ 2147483646 h 182"/>
                    <a:gd name="T16" fmla="*/ 2147483646 w 964"/>
                    <a:gd name="T17" fmla="*/ 2147483646 h 182"/>
                    <a:gd name="T18" fmla="*/ 2147483646 w 964"/>
                    <a:gd name="T19" fmla="*/ 2147483646 h 182"/>
                    <a:gd name="T20" fmla="*/ 2147483646 w 964"/>
                    <a:gd name="T21" fmla="*/ 2147483646 h 182"/>
                    <a:gd name="T22" fmla="*/ 2147483646 w 964"/>
                    <a:gd name="T23" fmla="*/ 2147483646 h 182"/>
                    <a:gd name="T24" fmla="*/ 2147483646 w 964"/>
                    <a:gd name="T25" fmla="*/ 2147483646 h 182"/>
                    <a:gd name="T26" fmla="*/ 2147483646 w 964"/>
                    <a:gd name="T27" fmla="*/ 2147483646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4"/>
                    <a:gd name="T43" fmla="*/ 0 h 182"/>
                    <a:gd name="T44" fmla="*/ 964 w 964"/>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4" h="182">
                      <a:moveTo>
                        <a:pt x="954" y="26"/>
                      </a:moveTo>
                      <a:lnTo>
                        <a:pt x="954" y="0"/>
                      </a:lnTo>
                      <a:lnTo>
                        <a:pt x="130" y="0"/>
                      </a:lnTo>
                      <a:lnTo>
                        <a:pt x="0" y="87"/>
                      </a:lnTo>
                      <a:lnTo>
                        <a:pt x="0" y="182"/>
                      </a:lnTo>
                      <a:lnTo>
                        <a:pt x="925" y="182"/>
                      </a:lnTo>
                      <a:lnTo>
                        <a:pt x="925" y="159"/>
                      </a:lnTo>
                      <a:lnTo>
                        <a:pt x="23" y="159"/>
                      </a:lnTo>
                      <a:lnTo>
                        <a:pt x="23" y="110"/>
                      </a:lnTo>
                      <a:lnTo>
                        <a:pt x="948" y="110"/>
                      </a:lnTo>
                      <a:lnTo>
                        <a:pt x="964" y="87"/>
                      </a:lnTo>
                      <a:lnTo>
                        <a:pt x="48" y="87"/>
                      </a:lnTo>
                      <a:lnTo>
                        <a:pt x="135" y="26"/>
                      </a:lnTo>
                      <a:lnTo>
                        <a:pt x="9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7" name="Freeform 27"/>
                <p:cNvSpPr>
                  <a:spLocks/>
                </p:cNvSpPr>
                <p:nvPr/>
              </p:nvSpPr>
              <p:spPr bwMode="auto">
                <a:xfrm>
                  <a:off x="3640138" y="5419725"/>
                  <a:ext cx="663575" cy="469900"/>
                </a:xfrm>
                <a:custGeom>
                  <a:avLst/>
                  <a:gdLst>
                    <a:gd name="T0" fmla="*/ 0 w 837"/>
                    <a:gd name="T1" fmla="*/ 0 h 591"/>
                    <a:gd name="T2" fmla="*/ 0 w 837"/>
                    <a:gd name="T3" fmla="*/ 2147483646 h 591"/>
                    <a:gd name="T4" fmla="*/ 2147483646 w 837"/>
                    <a:gd name="T5" fmla="*/ 2147483646 h 591"/>
                    <a:gd name="T6" fmla="*/ 2147483646 w 837"/>
                    <a:gd name="T7" fmla="*/ 2147483646 h 591"/>
                    <a:gd name="T8" fmla="*/ 2147483646 w 837"/>
                    <a:gd name="T9" fmla="*/ 2147483646 h 591"/>
                    <a:gd name="T10" fmla="*/ 2147483646 w 837"/>
                    <a:gd name="T11" fmla="*/ 2147483646 h 591"/>
                    <a:gd name="T12" fmla="*/ 2147483646 w 837"/>
                    <a:gd name="T13" fmla="*/ 2147483646 h 591"/>
                    <a:gd name="T14" fmla="*/ 2147483646 w 837"/>
                    <a:gd name="T15" fmla="*/ 2147483646 h 591"/>
                    <a:gd name="T16" fmla="*/ 2147483646 w 837"/>
                    <a:gd name="T17" fmla="*/ 2147483646 h 591"/>
                    <a:gd name="T18" fmla="*/ 2147483646 w 837"/>
                    <a:gd name="T19" fmla="*/ 0 h 591"/>
                    <a:gd name="T20" fmla="*/ 0 w 837"/>
                    <a:gd name="T21" fmla="*/ 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91"/>
                    <a:gd name="T35" fmla="*/ 837 w 837"/>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91">
                      <a:moveTo>
                        <a:pt x="0" y="0"/>
                      </a:moveTo>
                      <a:lnTo>
                        <a:pt x="0" y="591"/>
                      </a:lnTo>
                      <a:lnTo>
                        <a:pt x="756" y="591"/>
                      </a:lnTo>
                      <a:lnTo>
                        <a:pt x="756" y="568"/>
                      </a:lnTo>
                      <a:lnTo>
                        <a:pt x="26" y="568"/>
                      </a:lnTo>
                      <a:lnTo>
                        <a:pt x="26" y="26"/>
                      </a:lnTo>
                      <a:lnTo>
                        <a:pt x="810" y="26"/>
                      </a:lnTo>
                      <a:lnTo>
                        <a:pt x="809" y="591"/>
                      </a:lnTo>
                      <a:lnTo>
                        <a:pt x="837" y="591"/>
                      </a:lnTo>
                      <a:lnTo>
                        <a:pt x="8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68" name="Rectangle 28"/>
                <p:cNvSpPr>
                  <a:spLocks noChangeArrowheads="1"/>
                </p:cNvSpPr>
                <p:nvPr/>
              </p:nvSpPr>
              <p:spPr bwMode="auto">
                <a:xfrm>
                  <a:off x="3670301" y="5451475"/>
                  <a:ext cx="592138" cy="406400"/>
                </a:xfrm>
                <a:prstGeom prst="rect">
                  <a:avLst/>
                </a:prstGeom>
                <a:solidFill>
                  <a:srgbClr val="51B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Rectangle 29"/>
                <p:cNvSpPr>
                  <a:spLocks noChangeArrowheads="1"/>
                </p:cNvSpPr>
                <p:nvPr/>
              </p:nvSpPr>
              <p:spPr bwMode="auto">
                <a:xfrm>
                  <a:off x="4116388" y="5481638"/>
                  <a:ext cx="33338"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Rectangle 30"/>
                <p:cNvSpPr>
                  <a:spLocks noChangeArrowheads="1"/>
                </p:cNvSpPr>
                <p:nvPr/>
              </p:nvSpPr>
              <p:spPr bwMode="auto">
                <a:xfrm>
                  <a:off x="3706813" y="550386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Rectangle 31"/>
                <p:cNvSpPr>
                  <a:spLocks noChangeArrowheads="1"/>
                </p:cNvSpPr>
                <p:nvPr/>
              </p:nvSpPr>
              <p:spPr bwMode="auto">
                <a:xfrm>
                  <a:off x="3708401" y="5546725"/>
                  <a:ext cx="20161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Rectangle 32"/>
                <p:cNvSpPr>
                  <a:spLocks noChangeArrowheads="1"/>
                </p:cNvSpPr>
                <p:nvPr/>
              </p:nvSpPr>
              <p:spPr bwMode="auto">
                <a:xfrm>
                  <a:off x="3706813" y="5619750"/>
                  <a:ext cx="37306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Rectangle 33"/>
                <p:cNvSpPr>
                  <a:spLocks noChangeArrowheads="1"/>
                </p:cNvSpPr>
                <p:nvPr/>
              </p:nvSpPr>
              <p:spPr bwMode="auto">
                <a:xfrm>
                  <a:off x="3708401" y="56673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Rectangle 34"/>
                <p:cNvSpPr>
                  <a:spLocks noChangeArrowheads="1"/>
                </p:cNvSpPr>
                <p:nvPr/>
              </p:nvSpPr>
              <p:spPr bwMode="auto">
                <a:xfrm>
                  <a:off x="3706813" y="573881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Rectangle 35"/>
                <p:cNvSpPr>
                  <a:spLocks noChangeArrowheads="1"/>
                </p:cNvSpPr>
                <p:nvPr/>
              </p:nvSpPr>
              <p:spPr bwMode="auto">
                <a:xfrm>
                  <a:off x="3708401" y="57816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Rectangle 36"/>
                <p:cNvSpPr>
                  <a:spLocks noChangeArrowheads="1"/>
                </p:cNvSpPr>
                <p:nvPr/>
              </p:nvSpPr>
              <p:spPr bwMode="auto">
                <a:xfrm>
                  <a:off x="4175126" y="5510213"/>
                  <a:ext cx="5397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Rectangle 37"/>
                <p:cNvSpPr>
                  <a:spLocks noChangeArrowheads="1"/>
                </p:cNvSpPr>
                <p:nvPr/>
              </p:nvSpPr>
              <p:spPr bwMode="auto">
                <a:xfrm>
                  <a:off x="4175126" y="5621338"/>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Rectangle 38"/>
                <p:cNvSpPr>
                  <a:spLocks noChangeArrowheads="1"/>
                </p:cNvSpPr>
                <p:nvPr/>
              </p:nvSpPr>
              <p:spPr bwMode="auto">
                <a:xfrm>
                  <a:off x="4176713" y="5738813"/>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1" name="直線コネクタ 95"/>
              <p:cNvCxnSpPr>
                <a:cxnSpLocks noChangeShapeType="1"/>
              </p:cNvCxnSpPr>
              <p:nvPr/>
            </p:nvCxnSpPr>
            <p:spPr bwMode="auto">
              <a:xfrm flipV="1">
                <a:off x="3589642" y="361215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sp>
        <p:nvSpPr>
          <p:cNvPr id="79" name="テキスト ボックス 40"/>
          <p:cNvSpPr txBox="1">
            <a:spLocks noChangeArrowheads="1"/>
          </p:cNvSpPr>
          <p:nvPr/>
        </p:nvSpPr>
        <p:spPr bwMode="auto">
          <a:xfrm>
            <a:off x="1951475" y="6123492"/>
            <a:ext cx="2227836"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r>
              <a:rPr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人手によるデータ入力が必要　</a:t>
            </a:r>
            <a:endParaRPr lang="en-US" altLang="ja-JP"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fontAlgn="base">
              <a:spcBef>
                <a:spcPct val="0"/>
              </a:spcBef>
              <a:spcAft>
                <a:spcPct val="0"/>
              </a:spcAft>
              <a:buNone/>
            </a:pPr>
            <a:r>
              <a:rPr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 時間がかかる</a:t>
            </a:r>
            <a:endParaRPr lang="en-US" altLang="ja-JP"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fontAlgn="base">
              <a:spcBef>
                <a:spcPct val="0"/>
              </a:spcBef>
              <a:spcAft>
                <a:spcPct val="0"/>
              </a:spcAft>
              <a:buNone/>
            </a:pPr>
            <a:r>
              <a:rPr lang="ja-JP" altLang="en-US"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 転記ミスの恐れ</a:t>
            </a:r>
            <a:endParaRPr lang="en-US" altLang="ja-JP" sz="119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 name="Picture 10" descr="C:\Program Files (x86)\Microsoft Office\MEDIA\CAGCAT10\j0292020.wm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34309" y="4972499"/>
            <a:ext cx="687152" cy="65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テキスト ボックス 43"/>
          <p:cNvSpPr txBox="1">
            <a:spLocks noChangeArrowheads="1"/>
          </p:cNvSpPr>
          <p:nvPr/>
        </p:nvSpPr>
        <p:spPr bwMode="auto">
          <a:xfrm>
            <a:off x="569879" y="6128215"/>
            <a:ext cx="841897" cy="40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algn="ctr" defTabSz="779173" fontAlgn="base">
              <a:spcBef>
                <a:spcPct val="0"/>
              </a:spcBef>
              <a:spcAft>
                <a:spcPct val="0"/>
              </a:spcAft>
              <a:buNone/>
            </a:pPr>
            <a:r>
              <a:rPr lang="ja-JP" altLang="en-US" sz="1023">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感染症</a:t>
            </a:r>
            <a:endParaRPr lang="en-US" altLang="ja-JP" sz="1023">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79173" fontAlgn="base">
              <a:spcBef>
                <a:spcPct val="0"/>
              </a:spcBef>
              <a:spcAft>
                <a:spcPct val="0"/>
              </a:spcAft>
              <a:buNone/>
            </a:pPr>
            <a:r>
              <a:rPr lang="ja-JP" altLang="en-US" sz="1023">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週報データ</a:t>
            </a:r>
          </a:p>
        </p:txBody>
      </p:sp>
      <p:pic>
        <p:nvPicPr>
          <p:cNvPr id="84" name="Picture 3" descr="C:\Users\CS955382\AppData\Local\Microsoft\Windows\Temporary Internet Files\Content.IE5\YYC0ZHWU\MC90005629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67500" y="5216521"/>
            <a:ext cx="888700" cy="85217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5" name="下矢印 84"/>
          <p:cNvSpPr/>
          <p:nvPr/>
        </p:nvSpPr>
        <p:spPr>
          <a:xfrm rot="16200000">
            <a:off x="4074721" y="5583386"/>
            <a:ext cx="1107831" cy="355751"/>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fontAlgn="base">
              <a:spcBef>
                <a:spcPct val="0"/>
              </a:spcBef>
              <a:spcAft>
                <a:spcPct val="0"/>
              </a:spcAft>
              <a:defRPr/>
            </a:pPr>
            <a:endParaRPr kumimoji="1" lang="ja-JP" altLang="en-US" sz="1193">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7" name="図 3"/>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94604" y="4869943"/>
            <a:ext cx="1378410" cy="14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グループ化 284"/>
          <p:cNvGrpSpPr>
            <a:grpSpLocks/>
          </p:cNvGrpSpPr>
          <p:nvPr/>
        </p:nvGrpSpPr>
        <p:grpSpPr bwMode="auto">
          <a:xfrm>
            <a:off x="7421908" y="5816590"/>
            <a:ext cx="1194402" cy="730438"/>
            <a:chOff x="6970415" y="5145050"/>
            <a:chExt cx="1150937" cy="696912"/>
          </a:xfrm>
        </p:grpSpPr>
        <p:pic>
          <p:nvPicPr>
            <p:cNvPr id="89" name="Picture 2" descr="C:\Users\Ken\AppData\Local\Microsoft\Windows\Temporary Internet Files\Content.IE5\PNOXGQLJ\MC900431637[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70415" y="5200612"/>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グループ化 93"/>
            <p:cNvGrpSpPr>
              <a:grpSpLocks/>
            </p:cNvGrpSpPr>
            <p:nvPr/>
          </p:nvGrpSpPr>
          <p:grpSpPr bwMode="auto">
            <a:xfrm>
              <a:off x="7402215" y="5145050"/>
              <a:ext cx="719137" cy="696912"/>
              <a:chOff x="2987825" y="3068960"/>
              <a:chExt cx="720080" cy="695672"/>
            </a:xfrm>
          </p:grpSpPr>
          <p:grpSp>
            <p:nvGrpSpPr>
              <p:cNvPr id="91" name="グループ化 84"/>
              <p:cNvGrpSpPr>
                <a:grpSpLocks/>
              </p:cNvGrpSpPr>
              <p:nvPr/>
            </p:nvGrpSpPr>
            <p:grpSpPr bwMode="auto">
              <a:xfrm>
                <a:off x="2987825" y="3068960"/>
                <a:ext cx="720080" cy="695672"/>
                <a:chOff x="3448051" y="5300663"/>
                <a:chExt cx="971550" cy="984249"/>
              </a:xfrm>
            </p:grpSpPr>
            <p:sp>
              <p:nvSpPr>
                <p:cNvPr id="93" name="Freeform 17"/>
                <p:cNvSpPr>
                  <a:spLocks/>
                </p:cNvSpPr>
                <p:nvPr/>
              </p:nvSpPr>
              <p:spPr bwMode="auto">
                <a:xfrm>
                  <a:off x="3448051" y="6111875"/>
                  <a:ext cx="858838" cy="173037"/>
                </a:xfrm>
                <a:custGeom>
                  <a:avLst/>
                  <a:gdLst>
                    <a:gd name="T0" fmla="*/ 2147483646 w 1081"/>
                    <a:gd name="T1" fmla="*/ 0 h 217"/>
                    <a:gd name="T2" fmla="*/ 2147483646 w 1081"/>
                    <a:gd name="T3" fmla="*/ 0 h 217"/>
                    <a:gd name="T4" fmla="*/ 0 w 1081"/>
                    <a:gd name="T5" fmla="*/ 2147483646 h 217"/>
                    <a:gd name="T6" fmla="*/ 0 w 1081"/>
                    <a:gd name="T7" fmla="*/ 2147483646 h 217"/>
                    <a:gd name="T8" fmla="*/ 2147483646 w 1081"/>
                    <a:gd name="T9" fmla="*/ 2147483646 h 217"/>
                    <a:gd name="T10" fmla="*/ 2147483646 w 1081"/>
                    <a:gd name="T11" fmla="*/ 0 h 217"/>
                    <a:gd name="T12" fmla="*/ 0 60000 65536"/>
                    <a:gd name="T13" fmla="*/ 0 60000 65536"/>
                    <a:gd name="T14" fmla="*/ 0 60000 65536"/>
                    <a:gd name="T15" fmla="*/ 0 60000 65536"/>
                    <a:gd name="T16" fmla="*/ 0 60000 65536"/>
                    <a:gd name="T17" fmla="*/ 0 60000 65536"/>
                    <a:gd name="T18" fmla="*/ 0 w 1081"/>
                    <a:gd name="T19" fmla="*/ 0 h 217"/>
                    <a:gd name="T20" fmla="*/ 1081 w 1081"/>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081" h="217">
                      <a:moveTo>
                        <a:pt x="1073" y="0"/>
                      </a:moveTo>
                      <a:lnTo>
                        <a:pt x="153" y="0"/>
                      </a:lnTo>
                      <a:lnTo>
                        <a:pt x="0" y="100"/>
                      </a:lnTo>
                      <a:lnTo>
                        <a:pt x="0" y="217"/>
                      </a:lnTo>
                      <a:lnTo>
                        <a:pt x="1081" y="217"/>
                      </a:lnTo>
                      <a:lnTo>
                        <a:pt x="107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4" name="Freeform 23"/>
                <p:cNvSpPr>
                  <a:spLocks/>
                </p:cNvSpPr>
                <p:nvPr/>
              </p:nvSpPr>
              <p:spPr bwMode="auto">
                <a:xfrm>
                  <a:off x="3517901" y="5300663"/>
                  <a:ext cx="901700" cy="827087"/>
                </a:xfrm>
                <a:custGeom>
                  <a:avLst/>
                  <a:gdLst>
                    <a:gd name="T0" fmla="*/ 2147483646 w 1136"/>
                    <a:gd name="T1" fmla="*/ 2147483646 h 1040"/>
                    <a:gd name="T2" fmla="*/ 2147483646 w 1136"/>
                    <a:gd name="T3" fmla="*/ 0 h 1040"/>
                    <a:gd name="T4" fmla="*/ 0 w 1136"/>
                    <a:gd name="T5" fmla="*/ 0 h 1040"/>
                    <a:gd name="T6" fmla="*/ 0 w 1136"/>
                    <a:gd name="T7" fmla="*/ 2147483646 h 1040"/>
                    <a:gd name="T8" fmla="*/ 2147483646 w 1136"/>
                    <a:gd name="T9" fmla="*/ 2147483646 h 1040"/>
                    <a:gd name="T10" fmla="*/ 2147483646 w 1136"/>
                    <a:gd name="T11" fmla="*/ 2147483646 h 1040"/>
                    <a:gd name="T12" fmla="*/ 2147483646 w 1136"/>
                    <a:gd name="T13" fmla="*/ 2147483646 h 1040"/>
                    <a:gd name="T14" fmla="*/ 2147483646 w 1136"/>
                    <a:gd name="T15" fmla="*/ 2147483646 h 1040"/>
                    <a:gd name="T16" fmla="*/ 2147483646 w 1136"/>
                    <a:gd name="T17" fmla="*/ 2147483646 h 1040"/>
                    <a:gd name="T18" fmla="*/ 2147483646 w 1136"/>
                    <a:gd name="T19" fmla="*/ 2147483646 h 1040"/>
                    <a:gd name="T20" fmla="*/ 2147483646 w 1136"/>
                    <a:gd name="T21" fmla="*/ 2147483646 h 1040"/>
                    <a:gd name="T22" fmla="*/ 2147483646 w 1136"/>
                    <a:gd name="T23" fmla="*/ 2147483646 h 1040"/>
                    <a:gd name="T24" fmla="*/ 2147483646 w 1136"/>
                    <a:gd name="T25" fmla="*/ 2147483646 h 10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6"/>
                    <a:gd name="T40" fmla="*/ 0 h 1040"/>
                    <a:gd name="T41" fmla="*/ 1136 w 1136"/>
                    <a:gd name="T42" fmla="*/ 1040 h 10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6" h="1040">
                      <a:moveTo>
                        <a:pt x="1136" y="879"/>
                      </a:moveTo>
                      <a:lnTo>
                        <a:pt x="1136" y="0"/>
                      </a:lnTo>
                      <a:lnTo>
                        <a:pt x="0" y="0"/>
                      </a:lnTo>
                      <a:lnTo>
                        <a:pt x="0" y="879"/>
                      </a:lnTo>
                      <a:lnTo>
                        <a:pt x="135" y="879"/>
                      </a:lnTo>
                      <a:lnTo>
                        <a:pt x="135" y="902"/>
                      </a:lnTo>
                      <a:lnTo>
                        <a:pt x="85" y="902"/>
                      </a:lnTo>
                      <a:lnTo>
                        <a:pt x="85" y="1040"/>
                      </a:lnTo>
                      <a:lnTo>
                        <a:pt x="1021" y="1040"/>
                      </a:lnTo>
                      <a:lnTo>
                        <a:pt x="1021" y="902"/>
                      </a:lnTo>
                      <a:lnTo>
                        <a:pt x="1006" y="902"/>
                      </a:lnTo>
                      <a:lnTo>
                        <a:pt x="1006" y="879"/>
                      </a:lnTo>
                      <a:lnTo>
                        <a:pt x="1136" y="87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5" name="Freeform 24"/>
                <p:cNvSpPr>
                  <a:spLocks/>
                </p:cNvSpPr>
                <p:nvPr/>
              </p:nvSpPr>
              <p:spPr bwMode="auto">
                <a:xfrm>
                  <a:off x="3536951" y="5313363"/>
                  <a:ext cx="868363" cy="639762"/>
                </a:xfrm>
                <a:custGeom>
                  <a:avLst/>
                  <a:gdLst>
                    <a:gd name="T0" fmla="*/ 0 w 1094"/>
                    <a:gd name="T1" fmla="*/ 0 h 806"/>
                    <a:gd name="T2" fmla="*/ 0 w 1094"/>
                    <a:gd name="T3" fmla="*/ 2147483646 h 806"/>
                    <a:gd name="T4" fmla="*/ 2147483646 w 1094"/>
                    <a:gd name="T5" fmla="*/ 2147483646 h 806"/>
                    <a:gd name="T6" fmla="*/ 2147483646 w 1094"/>
                    <a:gd name="T7" fmla="*/ 2147483646 h 806"/>
                    <a:gd name="T8" fmla="*/ 2147483646 w 1094"/>
                    <a:gd name="T9" fmla="*/ 2147483646 h 806"/>
                    <a:gd name="T10" fmla="*/ 2147483646 w 1094"/>
                    <a:gd name="T11" fmla="*/ 2147483646 h 806"/>
                    <a:gd name="T12" fmla="*/ 2147483646 w 1094"/>
                    <a:gd name="T13" fmla="*/ 2147483646 h 806"/>
                    <a:gd name="T14" fmla="*/ 2147483646 w 1094"/>
                    <a:gd name="T15" fmla="*/ 0 h 806"/>
                    <a:gd name="T16" fmla="*/ 0 w 1094"/>
                    <a:gd name="T17" fmla="*/ 0 h 8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4"/>
                    <a:gd name="T28" fmla="*/ 0 h 806"/>
                    <a:gd name="T29" fmla="*/ 1094 w 1094"/>
                    <a:gd name="T30" fmla="*/ 806 h 8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4" h="806">
                      <a:moveTo>
                        <a:pt x="0" y="0"/>
                      </a:moveTo>
                      <a:lnTo>
                        <a:pt x="0" y="806"/>
                      </a:lnTo>
                      <a:lnTo>
                        <a:pt x="31" y="806"/>
                      </a:lnTo>
                      <a:lnTo>
                        <a:pt x="31" y="33"/>
                      </a:lnTo>
                      <a:lnTo>
                        <a:pt x="1063" y="33"/>
                      </a:lnTo>
                      <a:lnTo>
                        <a:pt x="1063" y="806"/>
                      </a:lnTo>
                      <a:lnTo>
                        <a:pt x="1094" y="806"/>
                      </a:lnTo>
                      <a:lnTo>
                        <a:pt x="10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6" name="Freeform 25"/>
                <p:cNvSpPr>
                  <a:spLocks/>
                </p:cNvSpPr>
                <p:nvPr/>
              </p:nvSpPr>
              <p:spPr bwMode="auto">
                <a:xfrm>
                  <a:off x="3536951" y="5972175"/>
                  <a:ext cx="868363" cy="133350"/>
                </a:xfrm>
                <a:custGeom>
                  <a:avLst/>
                  <a:gdLst>
                    <a:gd name="T0" fmla="*/ 2147483646 w 1094"/>
                    <a:gd name="T1" fmla="*/ 0 h 169"/>
                    <a:gd name="T2" fmla="*/ 0 w 1094"/>
                    <a:gd name="T3" fmla="*/ 0 h 169"/>
                    <a:gd name="T4" fmla="*/ 0 w 1094"/>
                    <a:gd name="T5" fmla="*/ 2147483646 h 169"/>
                    <a:gd name="T6" fmla="*/ 2147483646 w 1094"/>
                    <a:gd name="T7" fmla="*/ 2147483646 h 169"/>
                    <a:gd name="T8" fmla="*/ 2147483646 w 1094"/>
                    <a:gd name="T9" fmla="*/ 2147483646 h 169"/>
                    <a:gd name="T10" fmla="*/ 2147483646 w 1094"/>
                    <a:gd name="T11" fmla="*/ 2147483646 h 169"/>
                    <a:gd name="T12" fmla="*/ 2147483646 w 1094"/>
                    <a:gd name="T13" fmla="*/ 2147483646 h 169"/>
                    <a:gd name="T14" fmla="*/ 2147483646 w 1094"/>
                    <a:gd name="T15" fmla="*/ 2147483646 h 169"/>
                    <a:gd name="T16" fmla="*/ 2147483646 w 1094"/>
                    <a:gd name="T17" fmla="*/ 2147483646 h 169"/>
                    <a:gd name="T18" fmla="*/ 2147483646 w 1094"/>
                    <a:gd name="T19" fmla="*/ 2147483646 h 169"/>
                    <a:gd name="T20" fmla="*/ 2147483646 w 1094"/>
                    <a:gd name="T21" fmla="*/ 2147483646 h 169"/>
                    <a:gd name="T22" fmla="*/ 2147483646 w 1094"/>
                    <a:gd name="T23" fmla="*/ 2147483646 h 169"/>
                    <a:gd name="T24" fmla="*/ 2147483646 w 1094"/>
                    <a:gd name="T25" fmla="*/ 2147483646 h 169"/>
                    <a:gd name="T26" fmla="*/ 2147483646 w 1094"/>
                    <a:gd name="T27" fmla="*/ 2147483646 h 169"/>
                    <a:gd name="T28" fmla="*/ 2147483646 w 1094"/>
                    <a:gd name="T29" fmla="*/ 2147483646 h 169"/>
                    <a:gd name="T30" fmla="*/ 2147483646 w 1094"/>
                    <a:gd name="T31" fmla="*/ 2147483646 h 169"/>
                    <a:gd name="T32" fmla="*/ 2147483646 w 1094"/>
                    <a:gd name="T33" fmla="*/ 2147483646 h 169"/>
                    <a:gd name="T34" fmla="*/ 2147483646 w 1094"/>
                    <a:gd name="T35" fmla="*/ 2147483646 h 169"/>
                    <a:gd name="T36" fmla="*/ 2147483646 w 1094"/>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4"/>
                    <a:gd name="T58" fmla="*/ 0 h 169"/>
                    <a:gd name="T59" fmla="*/ 1094 w 109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4" h="169">
                      <a:moveTo>
                        <a:pt x="1094" y="0"/>
                      </a:moveTo>
                      <a:lnTo>
                        <a:pt x="0" y="0"/>
                      </a:lnTo>
                      <a:lnTo>
                        <a:pt x="0" y="23"/>
                      </a:lnTo>
                      <a:lnTo>
                        <a:pt x="115" y="23"/>
                      </a:lnTo>
                      <a:lnTo>
                        <a:pt x="115" y="65"/>
                      </a:lnTo>
                      <a:lnTo>
                        <a:pt x="77" y="65"/>
                      </a:lnTo>
                      <a:lnTo>
                        <a:pt x="77" y="169"/>
                      </a:lnTo>
                      <a:lnTo>
                        <a:pt x="104" y="169"/>
                      </a:lnTo>
                      <a:lnTo>
                        <a:pt x="104" y="93"/>
                      </a:lnTo>
                      <a:lnTo>
                        <a:pt x="933" y="93"/>
                      </a:lnTo>
                      <a:lnTo>
                        <a:pt x="933" y="65"/>
                      </a:lnTo>
                      <a:lnTo>
                        <a:pt x="150" y="65"/>
                      </a:lnTo>
                      <a:lnTo>
                        <a:pt x="150" y="23"/>
                      </a:lnTo>
                      <a:lnTo>
                        <a:pt x="960" y="23"/>
                      </a:lnTo>
                      <a:lnTo>
                        <a:pt x="960" y="97"/>
                      </a:lnTo>
                      <a:lnTo>
                        <a:pt x="994" y="81"/>
                      </a:lnTo>
                      <a:lnTo>
                        <a:pt x="994" y="23"/>
                      </a:lnTo>
                      <a:lnTo>
                        <a:pt x="1094" y="23"/>
                      </a:lnTo>
                      <a:lnTo>
                        <a:pt x="10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7" name="Freeform 26"/>
                <p:cNvSpPr>
                  <a:spLocks/>
                </p:cNvSpPr>
                <p:nvPr/>
              </p:nvSpPr>
              <p:spPr bwMode="auto">
                <a:xfrm>
                  <a:off x="3476626" y="6122988"/>
                  <a:ext cx="765175" cy="144462"/>
                </a:xfrm>
                <a:custGeom>
                  <a:avLst/>
                  <a:gdLst>
                    <a:gd name="T0" fmla="*/ 2147483646 w 964"/>
                    <a:gd name="T1" fmla="*/ 2147483646 h 182"/>
                    <a:gd name="T2" fmla="*/ 2147483646 w 964"/>
                    <a:gd name="T3" fmla="*/ 0 h 182"/>
                    <a:gd name="T4" fmla="*/ 2147483646 w 964"/>
                    <a:gd name="T5" fmla="*/ 0 h 182"/>
                    <a:gd name="T6" fmla="*/ 0 w 964"/>
                    <a:gd name="T7" fmla="*/ 2147483646 h 182"/>
                    <a:gd name="T8" fmla="*/ 0 w 964"/>
                    <a:gd name="T9" fmla="*/ 2147483646 h 182"/>
                    <a:gd name="T10" fmla="*/ 2147483646 w 964"/>
                    <a:gd name="T11" fmla="*/ 2147483646 h 182"/>
                    <a:gd name="T12" fmla="*/ 2147483646 w 964"/>
                    <a:gd name="T13" fmla="*/ 2147483646 h 182"/>
                    <a:gd name="T14" fmla="*/ 2147483646 w 964"/>
                    <a:gd name="T15" fmla="*/ 2147483646 h 182"/>
                    <a:gd name="T16" fmla="*/ 2147483646 w 964"/>
                    <a:gd name="T17" fmla="*/ 2147483646 h 182"/>
                    <a:gd name="T18" fmla="*/ 2147483646 w 964"/>
                    <a:gd name="T19" fmla="*/ 2147483646 h 182"/>
                    <a:gd name="T20" fmla="*/ 2147483646 w 964"/>
                    <a:gd name="T21" fmla="*/ 2147483646 h 182"/>
                    <a:gd name="T22" fmla="*/ 2147483646 w 964"/>
                    <a:gd name="T23" fmla="*/ 2147483646 h 182"/>
                    <a:gd name="T24" fmla="*/ 2147483646 w 964"/>
                    <a:gd name="T25" fmla="*/ 2147483646 h 182"/>
                    <a:gd name="T26" fmla="*/ 2147483646 w 964"/>
                    <a:gd name="T27" fmla="*/ 2147483646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4"/>
                    <a:gd name="T43" fmla="*/ 0 h 182"/>
                    <a:gd name="T44" fmla="*/ 964 w 964"/>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4" h="182">
                      <a:moveTo>
                        <a:pt x="954" y="26"/>
                      </a:moveTo>
                      <a:lnTo>
                        <a:pt x="954" y="0"/>
                      </a:lnTo>
                      <a:lnTo>
                        <a:pt x="130" y="0"/>
                      </a:lnTo>
                      <a:lnTo>
                        <a:pt x="0" y="87"/>
                      </a:lnTo>
                      <a:lnTo>
                        <a:pt x="0" y="182"/>
                      </a:lnTo>
                      <a:lnTo>
                        <a:pt x="925" y="182"/>
                      </a:lnTo>
                      <a:lnTo>
                        <a:pt x="925" y="159"/>
                      </a:lnTo>
                      <a:lnTo>
                        <a:pt x="23" y="159"/>
                      </a:lnTo>
                      <a:lnTo>
                        <a:pt x="23" y="110"/>
                      </a:lnTo>
                      <a:lnTo>
                        <a:pt x="948" y="110"/>
                      </a:lnTo>
                      <a:lnTo>
                        <a:pt x="964" y="87"/>
                      </a:lnTo>
                      <a:lnTo>
                        <a:pt x="48" y="87"/>
                      </a:lnTo>
                      <a:lnTo>
                        <a:pt x="135" y="26"/>
                      </a:lnTo>
                      <a:lnTo>
                        <a:pt x="9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8" name="Freeform 27"/>
                <p:cNvSpPr>
                  <a:spLocks/>
                </p:cNvSpPr>
                <p:nvPr/>
              </p:nvSpPr>
              <p:spPr bwMode="auto">
                <a:xfrm>
                  <a:off x="3640138" y="5419725"/>
                  <a:ext cx="663575" cy="469900"/>
                </a:xfrm>
                <a:custGeom>
                  <a:avLst/>
                  <a:gdLst>
                    <a:gd name="T0" fmla="*/ 0 w 837"/>
                    <a:gd name="T1" fmla="*/ 0 h 591"/>
                    <a:gd name="T2" fmla="*/ 0 w 837"/>
                    <a:gd name="T3" fmla="*/ 2147483646 h 591"/>
                    <a:gd name="T4" fmla="*/ 2147483646 w 837"/>
                    <a:gd name="T5" fmla="*/ 2147483646 h 591"/>
                    <a:gd name="T6" fmla="*/ 2147483646 w 837"/>
                    <a:gd name="T7" fmla="*/ 2147483646 h 591"/>
                    <a:gd name="T8" fmla="*/ 2147483646 w 837"/>
                    <a:gd name="T9" fmla="*/ 2147483646 h 591"/>
                    <a:gd name="T10" fmla="*/ 2147483646 w 837"/>
                    <a:gd name="T11" fmla="*/ 2147483646 h 591"/>
                    <a:gd name="T12" fmla="*/ 2147483646 w 837"/>
                    <a:gd name="T13" fmla="*/ 2147483646 h 591"/>
                    <a:gd name="T14" fmla="*/ 2147483646 w 837"/>
                    <a:gd name="T15" fmla="*/ 2147483646 h 591"/>
                    <a:gd name="T16" fmla="*/ 2147483646 w 837"/>
                    <a:gd name="T17" fmla="*/ 2147483646 h 591"/>
                    <a:gd name="T18" fmla="*/ 2147483646 w 837"/>
                    <a:gd name="T19" fmla="*/ 0 h 591"/>
                    <a:gd name="T20" fmla="*/ 0 w 837"/>
                    <a:gd name="T21" fmla="*/ 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91"/>
                    <a:gd name="T35" fmla="*/ 837 w 837"/>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91">
                      <a:moveTo>
                        <a:pt x="0" y="0"/>
                      </a:moveTo>
                      <a:lnTo>
                        <a:pt x="0" y="591"/>
                      </a:lnTo>
                      <a:lnTo>
                        <a:pt x="756" y="591"/>
                      </a:lnTo>
                      <a:lnTo>
                        <a:pt x="756" y="568"/>
                      </a:lnTo>
                      <a:lnTo>
                        <a:pt x="26" y="568"/>
                      </a:lnTo>
                      <a:lnTo>
                        <a:pt x="26" y="26"/>
                      </a:lnTo>
                      <a:lnTo>
                        <a:pt x="810" y="26"/>
                      </a:lnTo>
                      <a:lnTo>
                        <a:pt x="809" y="591"/>
                      </a:lnTo>
                      <a:lnTo>
                        <a:pt x="837" y="591"/>
                      </a:lnTo>
                      <a:lnTo>
                        <a:pt x="8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9173" fontAlgn="base">
                    <a:spcBef>
                      <a:spcPct val="0"/>
                    </a:spcBef>
                    <a:spcAft>
                      <a:spcPct val="0"/>
                    </a:spcAft>
                  </a:pPr>
                  <a:endParaRPr kumimoji="1" lang="ja-JP" altLang="en-US" sz="1193">
                    <a:solidFill>
                      <a:prstClr val="black"/>
                    </a:solidFill>
                    <a:latin typeface="Arial" charset="0"/>
                  </a:endParaRPr>
                </a:p>
              </p:txBody>
            </p:sp>
            <p:sp>
              <p:nvSpPr>
                <p:cNvPr id="99" name="Rectangle 28"/>
                <p:cNvSpPr>
                  <a:spLocks noChangeArrowheads="1"/>
                </p:cNvSpPr>
                <p:nvPr/>
              </p:nvSpPr>
              <p:spPr bwMode="auto">
                <a:xfrm>
                  <a:off x="3670301" y="5451475"/>
                  <a:ext cx="592138" cy="406400"/>
                </a:xfrm>
                <a:prstGeom prst="rect">
                  <a:avLst/>
                </a:prstGeom>
                <a:solidFill>
                  <a:srgbClr val="51B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Rectangle 29"/>
                <p:cNvSpPr>
                  <a:spLocks noChangeArrowheads="1"/>
                </p:cNvSpPr>
                <p:nvPr/>
              </p:nvSpPr>
              <p:spPr bwMode="auto">
                <a:xfrm>
                  <a:off x="4116388" y="5481638"/>
                  <a:ext cx="33338"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Rectangle 30"/>
                <p:cNvSpPr>
                  <a:spLocks noChangeArrowheads="1"/>
                </p:cNvSpPr>
                <p:nvPr/>
              </p:nvSpPr>
              <p:spPr bwMode="auto">
                <a:xfrm>
                  <a:off x="3706813" y="550386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Rectangle 31"/>
                <p:cNvSpPr>
                  <a:spLocks noChangeArrowheads="1"/>
                </p:cNvSpPr>
                <p:nvPr/>
              </p:nvSpPr>
              <p:spPr bwMode="auto">
                <a:xfrm>
                  <a:off x="3708401" y="5546725"/>
                  <a:ext cx="20161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Rectangle 32"/>
                <p:cNvSpPr>
                  <a:spLocks noChangeArrowheads="1"/>
                </p:cNvSpPr>
                <p:nvPr/>
              </p:nvSpPr>
              <p:spPr bwMode="auto">
                <a:xfrm>
                  <a:off x="3706813" y="5619750"/>
                  <a:ext cx="37306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Rectangle 33"/>
                <p:cNvSpPr>
                  <a:spLocks noChangeArrowheads="1"/>
                </p:cNvSpPr>
                <p:nvPr/>
              </p:nvSpPr>
              <p:spPr bwMode="auto">
                <a:xfrm>
                  <a:off x="3708401" y="56673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Rectangle 34"/>
                <p:cNvSpPr>
                  <a:spLocks noChangeArrowheads="1"/>
                </p:cNvSpPr>
                <p:nvPr/>
              </p:nvSpPr>
              <p:spPr bwMode="auto">
                <a:xfrm>
                  <a:off x="3706813" y="573881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Rectangle 35"/>
                <p:cNvSpPr>
                  <a:spLocks noChangeArrowheads="1"/>
                </p:cNvSpPr>
                <p:nvPr/>
              </p:nvSpPr>
              <p:spPr bwMode="auto">
                <a:xfrm>
                  <a:off x="3708401" y="57816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Rectangle 36"/>
                <p:cNvSpPr>
                  <a:spLocks noChangeArrowheads="1"/>
                </p:cNvSpPr>
                <p:nvPr/>
              </p:nvSpPr>
              <p:spPr bwMode="auto">
                <a:xfrm>
                  <a:off x="4175126" y="5510213"/>
                  <a:ext cx="5397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Rectangle 37"/>
                <p:cNvSpPr>
                  <a:spLocks noChangeArrowheads="1"/>
                </p:cNvSpPr>
                <p:nvPr/>
              </p:nvSpPr>
              <p:spPr bwMode="auto">
                <a:xfrm>
                  <a:off x="4175126" y="5621338"/>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Rectangle 38"/>
                <p:cNvSpPr>
                  <a:spLocks noChangeArrowheads="1"/>
                </p:cNvSpPr>
                <p:nvPr/>
              </p:nvSpPr>
              <p:spPr bwMode="auto">
                <a:xfrm>
                  <a:off x="4176713" y="5738813"/>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endParaRPr lang="ja-JP" altLang="en-US" sz="1193">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2" name="直線コネクタ 95"/>
              <p:cNvCxnSpPr>
                <a:cxnSpLocks noChangeShapeType="1"/>
              </p:cNvCxnSpPr>
              <p:nvPr/>
            </p:nvCxnSpPr>
            <p:spPr bwMode="auto">
              <a:xfrm flipV="1">
                <a:off x="3589642" y="361215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sp>
        <p:nvSpPr>
          <p:cNvPr id="110" name="右矢印 109"/>
          <p:cNvSpPr/>
          <p:nvPr/>
        </p:nvSpPr>
        <p:spPr>
          <a:xfrm>
            <a:off x="5924433" y="5279426"/>
            <a:ext cx="706403" cy="622225"/>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fontAlgn="base">
              <a:spcBef>
                <a:spcPct val="0"/>
              </a:spcBef>
              <a:spcAft>
                <a:spcPct val="0"/>
              </a:spcAft>
              <a:defRPr/>
            </a:pPr>
            <a:r>
              <a:rPr kumimoji="1" lang="en-US" altLang="ja-JP"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秒</a:t>
            </a:r>
          </a:p>
        </p:txBody>
      </p:sp>
      <p:sp>
        <p:nvSpPr>
          <p:cNvPr id="111" name="正方形/長方形 110"/>
          <p:cNvSpPr/>
          <p:nvPr/>
        </p:nvSpPr>
        <p:spPr>
          <a:xfrm>
            <a:off x="415827" y="4133095"/>
            <a:ext cx="3595856" cy="348109"/>
          </a:xfrm>
          <a:prstGeom prst="rect">
            <a:avLst/>
          </a:prstGeom>
        </p:spPr>
        <p:txBody>
          <a:bodyPr wrap="none">
            <a:spAutoFit/>
          </a:bodyPr>
          <a:lstStyle/>
          <a:p>
            <a:r>
              <a:rPr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２．機械判読性のあるデータの価値</a:t>
            </a:r>
          </a:p>
        </p:txBody>
      </p:sp>
      <p:sp>
        <p:nvSpPr>
          <p:cNvPr id="83" name="テキスト ボックス 44"/>
          <p:cNvSpPr txBox="1">
            <a:spLocks noChangeArrowheads="1"/>
          </p:cNvSpPr>
          <p:nvPr/>
        </p:nvSpPr>
        <p:spPr bwMode="auto">
          <a:xfrm>
            <a:off x="4669264" y="4716848"/>
            <a:ext cx="4258182" cy="3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779173" fontAlgn="base">
              <a:spcBef>
                <a:spcPct val="0"/>
              </a:spcBef>
              <a:spcAft>
                <a:spcPct val="0"/>
              </a:spcAft>
              <a:buNone/>
            </a:pPr>
            <a:r>
              <a:rPr lang="en-US" altLang="ja-JP"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機械判読性のあるデータ（</a:t>
            </a:r>
            <a:r>
              <a:rPr lang="en-US" altLang="ja-JP"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形式等）の場合</a:t>
            </a:r>
            <a:r>
              <a:rPr lang="en-US" altLang="ja-JP"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6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右矢印 79"/>
          <p:cNvSpPr/>
          <p:nvPr/>
        </p:nvSpPr>
        <p:spPr>
          <a:xfrm>
            <a:off x="1565032" y="5455943"/>
            <a:ext cx="1606963" cy="620872"/>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fontAlgn="base">
              <a:spcBef>
                <a:spcPct val="0"/>
              </a:spcBef>
              <a:spcAft>
                <a:spcPct val="0"/>
              </a:spcAft>
              <a:defRPr/>
            </a:pPr>
            <a:r>
              <a:rPr kumimoji="1"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a:t>
            </a:r>
            <a:r>
              <a:rPr kumimoji="1"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en-US" altLang="ja-JP"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779173" fontAlgn="base">
              <a:spcBef>
                <a:spcPct val="0"/>
              </a:spcBef>
              <a:spcAft>
                <a:spcPct val="0"/>
              </a:spcAft>
              <a:defRPr/>
            </a:pPr>
            <a:r>
              <a:rPr kumimoji="1" lang="ja-JP" altLang="en-US"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種類</a:t>
            </a:r>
            <a:r>
              <a:rPr kumimoji="1" lang="en-US" altLang="ja-JP"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85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種類）</a:t>
            </a:r>
          </a:p>
        </p:txBody>
      </p:sp>
      <p:sp>
        <p:nvSpPr>
          <p:cNvPr id="86" name="テキスト ボックス 69"/>
          <p:cNvSpPr txBox="1">
            <a:spLocks noChangeArrowheads="1"/>
          </p:cNvSpPr>
          <p:nvPr/>
        </p:nvSpPr>
        <p:spPr bwMode="auto">
          <a:xfrm>
            <a:off x="4770296" y="6206480"/>
            <a:ext cx="2209360"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marL="168524" indent="-168524" defTabSz="779173" fontAlgn="base">
              <a:spcBef>
                <a:spcPct val="0"/>
              </a:spcBef>
              <a:spcAft>
                <a:spcPct val="0"/>
              </a:spcAft>
              <a:buNone/>
            </a:pPr>
            <a:r>
              <a:rPr lang="ja-JP" altLang="en-US" sz="1292"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データが自動で連携するため、迅速かつ正確</a:t>
            </a:r>
          </a:p>
        </p:txBody>
      </p:sp>
      <p:grpSp>
        <p:nvGrpSpPr>
          <p:cNvPr id="112" name="正方形/長方形 5"/>
          <p:cNvGrpSpPr>
            <a:grpSpLocks/>
          </p:cNvGrpSpPr>
          <p:nvPr/>
        </p:nvGrpSpPr>
        <p:grpSpPr bwMode="auto">
          <a:xfrm>
            <a:off x="2931" y="480407"/>
            <a:ext cx="9144000" cy="200758"/>
            <a:chOff x="-4" y="276"/>
            <a:chExt cx="5764" cy="112"/>
          </a:xfrm>
        </p:grpSpPr>
        <p:pic>
          <p:nvPicPr>
            <p:cNvPr id="113" name="正方形/長方形 5"/>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 name="Text Box 5"/>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Wingdings" panose="05000000000000000000" pitchFamily="2" charset="2"/>
                <a:buChar char="n"/>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Font typeface="Wingdings" panose="05000000000000000000" pitchFamily="2" charset="2"/>
                <a:buChar char="Ø"/>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844083" fontAlgn="base">
                <a:lnSpc>
                  <a:spcPct val="80000"/>
                </a:lnSpc>
                <a:spcBef>
                  <a:spcPct val="0"/>
                </a:spcBef>
                <a:spcAft>
                  <a:spcPct val="0"/>
                </a:spcAft>
                <a:buFont typeface="Wingdings" panose="05000000000000000000" pitchFamily="2" charset="2"/>
                <a:buNone/>
              </a:pPr>
              <a:endParaRPr lang="ja-JP" altLang="en-US" sz="1846">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0" name="スライド番号プレースホルダー 19"/>
          <p:cNvSpPr>
            <a:spLocks noGrp="1"/>
          </p:cNvSpPr>
          <p:nvPr>
            <p:ph type="sldNum" sz="quarter" idx="12"/>
          </p:nvPr>
        </p:nvSpPr>
        <p:spPr/>
        <p:txBody>
          <a:bodyPr/>
          <a:lstStyle/>
          <a:p>
            <a:pPr algn="r" latinLnBrk="1"/>
            <a:fld id="{2D445476-B57F-464F-8319-C26E69740EC0}" type="slidenum">
              <a:rPr lang="en-US" altLang="ja-JP" smtClean="0"/>
              <a:pPr algn="r" latinLnBrk="1"/>
              <a:t>2</a:t>
            </a:fld>
            <a:endParaRPr lang="ja-JP" altLang="en-US"/>
          </a:p>
        </p:txBody>
      </p:sp>
    </p:spTree>
    <p:extLst>
      <p:ext uri="{BB962C8B-B14F-4D97-AF65-F5344CB8AC3E}">
        <p14:creationId xmlns:p14="http://schemas.microsoft.com/office/powerpoint/2010/main" val="2125899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0" y="1250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b="1" smtClean="0">
                <a:latin typeface="Meiryo UI" panose="020B0604030504040204" pitchFamily="50" charset="-128"/>
                <a:ea typeface="Meiryo UI" panose="020B0604030504040204" pitchFamily="50" charset="-128"/>
                <a:cs typeface="Meiryo UI" panose="020B0604030504040204" pitchFamily="50" charset="-128"/>
              </a:rPr>
              <a:t>（２）未来</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投資会議（</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日）の概要</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99301" y="884403"/>
            <a:ext cx="8924710" cy="5622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○安倍内閣総理大臣　発言</a:t>
            </a:r>
            <a:endParaRPr kumimoji="1"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先週施行された</a:t>
            </a:r>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官民データ活用推進基本法</a:t>
            </a:r>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の下、安全・安心に、個人情報に配慮しつつ、オープ</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ンデータを強力に推進してまいります。</a:t>
            </a:r>
            <a:b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ＩＴ総合戦略本部の下、</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官民の専門家からなる司令塔を設置</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し、そして民間ニーズに即して重点分</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野を定め</a:t>
            </a:r>
            <a:r>
              <a:rPr lang="ja-JP" altLang="en-US"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62"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62"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までを集中取組期間として、必要な施策を断行</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関係大臣は</a:t>
            </a:r>
            <a:r>
              <a:rPr lang="ja-JP" altLang="en-US" sz="1662"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議員か</a:t>
            </a:r>
            <a:endParaRPr lang="en-US" altLang="ja-JP" sz="1662"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62"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提案された具体的な施策と年限を踏まえて検討を進め、直ちに施策を具体化</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していただきたい</a:t>
            </a:r>
            <a:r>
              <a:rPr lang="ja-JP" altLang="en-US"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と思いま</a:t>
            </a:r>
            <a:endParaRPr lang="en-US" altLang="ja-JP"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（参考）議員から提案された具体的な施策（会議資料より抜粋）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＜御立氏＞</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オープンデータ先進国化をアベノミクス</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の柱のひとつとし、</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年までを</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オープンデータ集中取組期間</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と位置付け、</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戦略本部</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の下、強力な政府の司令塔機能を設置</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公共データの</a:t>
            </a:r>
            <a:r>
              <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原則オープン化</a:t>
            </a:r>
            <a:r>
              <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を制度的に担保し、</a:t>
            </a:r>
            <a:r>
              <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開示指針</a:t>
            </a:r>
            <a:r>
              <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活用ルール</a:t>
            </a:r>
            <a:r>
              <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を明示的に定める</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非開示にする場合は、理由等を開示させる</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開示すべきでない個人情報等との線引き等を明示し、活用促進と国民の不安除去</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ベンチャーを含む官民の対話の場を設置し、オープンデータ化を進める重点分野の特定、ならびに関連した規制見直しの特定を行う</a:t>
            </a:r>
            <a:endPar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（具体例）①</a:t>
            </a:r>
            <a:r>
              <a:rPr kumimoji="1"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年東京オリパラ（運行情報、施設情報等）</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自動走行マップ（リアルタイム性のあるデジタル地図）</a:t>
            </a:r>
            <a:endParaRPr kumimoji="1"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＜竹中議員＞</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公共データを民間に徹底開放し、新たなビジネス創出や社会課題の解決につなげていく。</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総合戦略本部のもとに官民の専門家が</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集う司令塔を設け、関係会議体と緊密に連携し、集中取組期間を設けて必要な施策を断行するべきである。</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１．「官民データ活用推進基本法」の施行を受け、オープンデータの推進を強力に進めていく。</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公共データを「原則オープン」にし、我が</a:t>
            </a:r>
            <a:endPar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国が直面する社会保障の諸課題等の解決と、ベンチャー企業等による新しいサービスの実現を後押し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総合戦略本部のもとに設置される官民データ活用推進戦略会議に官民の専門家を集め、民間ニーズに即して重点的取組分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野を定める。</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年までを集中取組期間として必要な施策を断行</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5"/>
          <p:cNvSpPr>
            <a:spLocks noGrp="1"/>
          </p:cNvSpPr>
          <p:nvPr>
            <p:ph type="sldNum" sz="quarter" idx="12"/>
          </p:nvPr>
        </p:nvSpPr>
        <p:spPr/>
        <p:txBody>
          <a:bodyPr/>
          <a:lstStyle/>
          <a:p>
            <a:pPr algn="r" latinLnBrk="1"/>
            <a:fld id="{2D445476-B57F-464F-8319-C26E69740EC0}" type="slidenum">
              <a:rPr lang="en-US" altLang="ja-JP" smtClean="0"/>
              <a:pPr algn="r" latinLnBrk="1"/>
              <a:t>3</a:t>
            </a:fld>
            <a:endParaRPr lang="ja-JP" altLang="en-US"/>
          </a:p>
        </p:txBody>
      </p:sp>
    </p:spTree>
    <p:extLst>
      <p:ext uri="{BB962C8B-B14F-4D97-AF65-F5344CB8AC3E}">
        <p14:creationId xmlns:p14="http://schemas.microsoft.com/office/powerpoint/2010/main" val="369107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674403" y="2776301"/>
            <a:ext cx="7796497" cy="725827"/>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オープンデータ</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・バイ・</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デザインの推進</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行政が保有するデータについては、オープンデータを前提として情報システムや業務プロセス全体の企画</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及び運用を行う</a:t>
            </a:r>
          </a:p>
        </p:txBody>
      </p:sp>
      <p:sp>
        <p:nvSpPr>
          <p:cNvPr id="5" name="タイトル 32"/>
          <p:cNvSpPr txBox="1">
            <a:spLocks/>
          </p:cNvSpPr>
          <p:nvPr/>
        </p:nvSpPr>
        <p:spPr bwMode="auto">
          <a:xfrm>
            <a:off x="0" y="1250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（３）電子行政分科会での検討の動き</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nvPr>
        </p:nvGraphicFramePr>
        <p:xfrm>
          <a:off x="170063" y="5538271"/>
          <a:ext cx="8676872" cy="1160754"/>
        </p:xfrm>
        <a:graphic>
          <a:graphicData uri="http://schemas.openxmlformats.org/drawingml/2006/table">
            <a:tbl>
              <a:tblPr firstRow="1" bandRow="1">
                <a:tableStyleId>{5C22544A-7EE6-4342-B048-85BDC9FD1C3A}</a:tableStyleId>
              </a:tblPr>
              <a:tblGrid>
                <a:gridCol w="1706524"/>
                <a:gridCol w="1682730"/>
                <a:gridCol w="1730318"/>
                <a:gridCol w="1706524"/>
                <a:gridCol w="1850776"/>
              </a:tblGrid>
              <a:tr h="304893">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年夏頃</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855861">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lang="ja-JP" altLang="en-US" sz="2000" dirty="0"/>
                    </a:p>
                  </a:txBody>
                  <a:tcPr/>
                </a:tc>
                <a:tc>
                  <a:txBody>
                    <a:bodyPr/>
                    <a:lstStyle/>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角丸四角形 7"/>
          <p:cNvSpPr/>
          <p:nvPr/>
        </p:nvSpPr>
        <p:spPr>
          <a:xfrm>
            <a:off x="5351440" y="5940257"/>
            <a:ext cx="1550950" cy="509500"/>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7060297" y="5633345"/>
            <a:ext cx="1725396" cy="1027579"/>
          </a:xfrm>
          <a:prstGeom prst="rightArrow">
            <a:avLst>
              <a:gd name="adj1" fmla="val 50000"/>
              <a:gd name="adj2" fmla="val 4612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auto">
          <a:xfrm>
            <a:off x="7032099" y="5879707"/>
            <a:ext cx="1620491" cy="553966"/>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電子行政に関連する他の取組との連携し、政府一体となって電子行政を推進</a:t>
            </a:r>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auto">
          <a:xfrm>
            <a:off x="5415180" y="5988123"/>
            <a:ext cx="1350983" cy="461633"/>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方針に基づく</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実行計画の策定</a:t>
            </a:r>
            <a:endPar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矢印 11"/>
          <p:cNvSpPr/>
          <p:nvPr/>
        </p:nvSpPr>
        <p:spPr>
          <a:xfrm rot="5400000">
            <a:off x="894654" y="5312687"/>
            <a:ext cx="293706" cy="141135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auto">
          <a:xfrm>
            <a:off x="2163159" y="6036482"/>
            <a:ext cx="1393644" cy="276967"/>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方針の策定</a:t>
            </a:r>
            <a:endPar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943123" y="5949196"/>
            <a:ext cx="1550950" cy="484477"/>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上矢印 14"/>
          <p:cNvSpPr/>
          <p:nvPr/>
        </p:nvSpPr>
        <p:spPr>
          <a:xfrm rot="5400000">
            <a:off x="4270113" y="5312687"/>
            <a:ext cx="293706" cy="141135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bwMode="auto">
          <a:xfrm>
            <a:off x="355267" y="6112154"/>
            <a:ext cx="1339640" cy="461633"/>
          </a:xfrm>
          <a:prstGeom prst="rect">
            <a:avLst/>
          </a:prstGeom>
          <a:noFill/>
          <a:ln w="9525" algn="ctr">
            <a:noFill/>
            <a:miter lim="800000"/>
            <a:headEnd/>
            <a:tailEnd/>
          </a:ln>
          <a:effectLst/>
        </p:spPr>
        <p:txBody>
          <a:bodyPr wrap="square" lIns="91406" tIns="45704" rIns="91406" bIns="45704" rtlCol="0">
            <a:spAutoFit/>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分科会等における議論</a:t>
            </a:r>
          </a:p>
        </p:txBody>
      </p:sp>
      <p:sp>
        <p:nvSpPr>
          <p:cNvPr id="17" name="テキスト ボックス 16"/>
          <p:cNvSpPr txBox="1"/>
          <p:nvPr/>
        </p:nvSpPr>
        <p:spPr bwMode="auto">
          <a:xfrm>
            <a:off x="3689168" y="6112154"/>
            <a:ext cx="1339640" cy="461633"/>
          </a:xfrm>
          <a:prstGeom prst="rect">
            <a:avLst/>
          </a:prstGeom>
          <a:noFill/>
          <a:ln w="9525" algn="ctr">
            <a:noFill/>
            <a:miter lim="800000"/>
            <a:headEnd/>
            <a:tailEnd/>
          </a:ln>
          <a:effectLst/>
        </p:spPr>
        <p:txBody>
          <a:bodyPr wrap="square" lIns="91406" tIns="45704" rIns="91406" bIns="45704" rtlCol="0">
            <a:spAutoFit/>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具体的なアクション等の明確化</a:t>
            </a:r>
          </a:p>
        </p:txBody>
      </p:sp>
      <p:sp>
        <p:nvSpPr>
          <p:cNvPr id="18" name="テキスト ボックス 17"/>
          <p:cNvSpPr txBox="1"/>
          <p:nvPr/>
        </p:nvSpPr>
        <p:spPr bwMode="auto">
          <a:xfrm>
            <a:off x="93862" y="5226220"/>
            <a:ext cx="5257578" cy="338522"/>
          </a:xfrm>
          <a:prstGeom prst="rect">
            <a:avLst/>
          </a:prstGeom>
          <a:noFill/>
          <a:ln w="9525" algn="ctr">
            <a:noFill/>
            <a:miter lim="800000"/>
            <a:headEnd/>
            <a:tailEnd/>
          </a:ln>
          <a:effectLst/>
        </p:spPr>
        <p:txBody>
          <a:bodyPr wrap="square" lIns="91406" tIns="45704" rIns="91406" bIns="4570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たな電子行政の方針に関わる今後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の動き</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auto">
          <a:xfrm>
            <a:off x="195463" y="1448989"/>
            <a:ext cx="6408537" cy="338522"/>
          </a:xfrm>
          <a:prstGeom prst="rect">
            <a:avLst/>
          </a:prstGeom>
          <a:noFill/>
          <a:ln w="9525" algn="ctr">
            <a:noFill/>
            <a:miter lim="800000"/>
            <a:headEnd/>
            <a:tailEnd/>
          </a:ln>
          <a:effectLst/>
        </p:spPr>
        <p:txBody>
          <a:bodyPr wrap="square" lIns="91406" tIns="45704" rIns="91406" bIns="45704" rtlCol="0">
            <a:spAutoFit/>
          </a:bodyPr>
          <a:lstStyle/>
          <a:p>
            <a:pPr lvl="0"/>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１．デジタル技術を徹底活用した利用者中心の行政サービス改革</a:t>
            </a:r>
          </a:p>
        </p:txBody>
      </p:sp>
      <p:sp>
        <p:nvSpPr>
          <p:cNvPr id="22" name="テキスト ボックス 21"/>
          <p:cNvSpPr txBox="1"/>
          <p:nvPr/>
        </p:nvSpPr>
        <p:spPr bwMode="auto">
          <a:xfrm>
            <a:off x="190339" y="2209706"/>
            <a:ext cx="4557648" cy="338522"/>
          </a:xfrm>
          <a:prstGeom prst="rect">
            <a:avLst/>
          </a:prstGeom>
          <a:noFill/>
          <a:ln w="9525" algn="ctr">
            <a:noFill/>
            <a:miter lim="800000"/>
            <a:headEnd/>
            <a:tailEnd/>
          </a:ln>
          <a:effectLst/>
        </p:spPr>
        <p:txBody>
          <a:bodyPr wrap="square" lIns="91406" tIns="45704" rIns="91406" bIns="45704" rtlCol="0">
            <a:spAutoFit/>
          </a:bodyPr>
          <a:lstStyle/>
          <a:p>
            <a:pPr lvl="0"/>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２．官民協働を実現するプラットフォーム</a:t>
            </a:r>
          </a:p>
        </p:txBody>
      </p:sp>
      <p:sp>
        <p:nvSpPr>
          <p:cNvPr id="23" name="テキスト ボックス 22"/>
          <p:cNvSpPr txBox="1"/>
          <p:nvPr/>
        </p:nvSpPr>
        <p:spPr bwMode="auto">
          <a:xfrm>
            <a:off x="190339" y="4407728"/>
            <a:ext cx="4051461" cy="338522"/>
          </a:xfrm>
          <a:prstGeom prst="rect">
            <a:avLst/>
          </a:prstGeom>
          <a:noFill/>
          <a:ln w="9525" algn="ctr">
            <a:noFill/>
            <a:miter lim="800000"/>
            <a:headEnd/>
            <a:tailEnd/>
          </a:ln>
          <a:effectLst/>
        </p:spPr>
        <p:txBody>
          <a:bodyPr wrap="square" lIns="91406" tIns="45704" rIns="91406" bIns="45704" rtlCol="0">
            <a:spAutoFit/>
          </a:bodyPr>
          <a:lstStyle/>
          <a:p>
            <a:pPr lvl="0"/>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３．価値を生み出すＩＴガバナンス</a:t>
            </a:r>
          </a:p>
        </p:txBody>
      </p:sp>
      <p:sp>
        <p:nvSpPr>
          <p:cNvPr id="3" name="正方形/長方形 2"/>
          <p:cNvSpPr/>
          <p:nvPr/>
        </p:nvSpPr>
        <p:spPr>
          <a:xfrm>
            <a:off x="478732" y="1731603"/>
            <a:ext cx="4572000" cy="523220"/>
          </a:xfrm>
          <a:prstGeom prst="rect">
            <a:avLst/>
          </a:prstGeom>
        </p:spPr>
        <p:txBody>
          <a:bodyPr>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サービスデザイン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思考に基づく業務改革（ＢＰＲ）の推進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デジタル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技術に対応した情報提供のあり方の見直し</a:t>
            </a:r>
          </a:p>
        </p:txBody>
      </p:sp>
      <p:sp>
        <p:nvSpPr>
          <p:cNvPr id="24" name="正方形/長方形 23"/>
          <p:cNvSpPr/>
          <p:nvPr/>
        </p:nvSpPr>
        <p:spPr>
          <a:xfrm>
            <a:off x="474104" y="2505170"/>
            <a:ext cx="447889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●データ流通を促進する情報連携基盤の整備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61405" y="4676556"/>
            <a:ext cx="4108782"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サービス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改革に対応した推進体制の整備</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マネジメントの徹底と投資効果の最大化</a:t>
            </a:r>
          </a:p>
        </p:txBody>
      </p:sp>
      <p:sp>
        <p:nvSpPr>
          <p:cNvPr id="26" name="正方形/長方形 25"/>
          <p:cNvSpPr/>
          <p:nvPr/>
        </p:nvSpPr>
        <p:spPr>
          <a:xfrm>
            <a:off x="461405" y="3917300"/>
            <a:ext cx="4108782"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官民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データ活用のためのインタフェースの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プラットフォーム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の共用化と民間サービスの活用</a:t>
            </a:r>
          </a:p>
        </p:txBody>
      </p:sp>
      <p:sp>
        <p:nvSpPr>
          <p:cNvPr id="30" name="正方形/長方形 29"/>
          <p:cNvSpPr/>
          <p:nvPr/>
        </p:nvSpPr>
        <p:spPr>
          <a:xfrm>
            <a:off x="190339" y="1442751"/>
            <a:ext cx="8656596" cy="3766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bwMode="auto">
          <a:xfrm>
            <a:off x="101438" y="1125141"/>
            <a:ext cx="6363756" cy="338522"/>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新たな電子行政の方針の検討内容</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65101" y="3499368"/>
            <a:ext cx="4478896"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行政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情報システムに係る規格の整備及び互換性の確保</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65101" y="3690605"/>
            <a:ext cx="4478896"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マイナンバー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制度・法人番号の徹底活用</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67345" y="631685"/>
            <a:ext cx="8773455" cy="4934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電子行政分科会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では新たな電子</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行政の方針の策定に向けて議論を実施中。その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で「官民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協働を実現する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プラットフォーム」実現のための取組の一つとして「オープンデータ・バイ・デザインの推進」が検討されている。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スライド番号プレースホルダー 39"/>
          <p:cNvSpPr>
            <a:spLocks noGrp="1"/>
          </p:cNvSpPr>
          <p:nvPr>
            <p:ph type="sldNum" sz="quarter" idx="12"/>
          </p:nvPr>
        </p:nvSpPr>
        <p:spPr/>
        <p:txBody>
          <a:bodyPr/>
          <a:lstStyle/>
          <a:p>
            <a:pPr algn="r" latinLnBrk="1"/>
            <a:fld id="{2D445476-B57F-464F-8319-C26E69740EC0}" type="slidenum">
              <a:rPr lang="en-US" altLang="ja-JP" smtClean="0"/>
              <a:pPr algn="r" latinLnBrk="1"/>
              <a:t>4</a:t>
            </a:fld>
            <a:endParaRPr lang="ja-JP" altLang="en-US"/>
          </a:p>
        </p:txBody>
      </p:sp>
    </p:spTree>
    <p:extLst>
      <p:ext uri="{BB962C8B-B14F-4D97-AF65-F5344CB8AC3E}">
        <p14:creationId xmlns:p14="http://schemas.microsoft.com/office/powerpoint/2010/main" val="372942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00110"/>
          </a:xfrm>
          <a:prstGeom prst="rect">
            <a:avLst/>
          </a:prstGeom>
          <a:noFill/>
          <a:ln w="47625" cmpd="thickThin">
            <a:noFill/>
          </a:ln>
        </p:spPr>
        <p:txBody>
          <a:bodyPr wrap="square" rtlCol="0">
            <a:spAutoFit/>
          </a:bodyPr>
          <a:lstStyle/>
          <a:p>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1"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オープンデータ</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の進捗状況　（１）パブリック</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コメント</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の結果概要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47228" y="677710"/>
            <a:ext cx="8773455" cy="932218"/>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の強化分野に登録予定の項目について、パブリックコメント（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日）を実施した結果、計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件の意見提出があった。本意見の一部について、担当省庁において対応。</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946196351"/>
              </p:ext>
            </p:extLst>
          </p:nvPr>
        </p:nvGraphicFramePr>
        <p:xfrm>
          <a:off x="147228" y="1647695"/>
          <a:ext cx="8773455" cy="5149877"/>
        </p:xfrm>
        <a:graphic>
          <a:graphicData uri="http://schemas.openxmlformats.org/drawingml/2006/table">
            <a:tbl>
              <a:tblPr>
                <a:tableStyleId>{5C22544A-7EE6-4342-B048-85BDC9FD1C3A}</a:tableStyleId>
              </a:tblPr>
              <a:tblGrid>
                <a:gridCol w="1295855"/>
                <a:gridCol w="430306"/>
                <a:gridCol w="7047294"/>
              </a:tblGrid>
              <a:tr h="363070">
                <a:tc>
                  <a:txBody>
                    <a:bodyPr/>
                    <a:lstStyle/>
                    <a:p>
                      <a:pPr algn="ctr" fontAlgn="ctr"/>
                      <a:r>
                        <a:rPr lang="ja-JP" altLang="en-US"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区分</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solidFill>
                      <a:schemeClr val="tx2">
                        <a:lumMod val="60000"/>
                        <a:lumOff val="40000"/>
                      </a:schemeClr>
                    </a:solidFill>
                  </a:tcPr>
                </a:tc>
                <a:tc>
                  <a:txBody>
                    <a:bodyPr/>
                    <a:lstStyle/>
                    <a:p>
                      <a:pPr algn="ctr" fontAlgn="ctr"/>
                      <a:r>
                        <a:rPr lang="ja-JP" altLang="en-US" sz="1200" b="1"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1"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solidFill>
                      <a:schemeClr val="tx2">
                        <a:lumMod val="60000"/>
                        <a:lumOff val="40000"/>
                      </a:schemeClr>
                    </a:solidFill>
                  </a:tcPr>
                </a:tc>
                <a:tc>
                  <a:txBody>
                    <a:bodyPr/>
                    <a:lstStyle/>
                    <a:p>
                      <a:pPr algn="ctr" fontAlgn="ctr"/>
                      <a:r>
                        <a:rPr lang="ja-JP" altLang="en-US"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意見の</a:t>
                      </a:r>
                      <a:r>
                        <a:rPr lang="ja-JP" altLang="en-US" sz="12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solidFill>
                      <a:schemeClr val="tx2">
                        <a:lumMod val="60000"/>
                        <a:lumOff val="40000"/>
                      </a:schemeClr>
                    </a:solidFill>
                  </a:tcPr>
                </a:tc>
              </a:tr>
              <a:tr h="211128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登録すべき項目</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ファイル形式等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＜登録すべき項目＞</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働き方改革を促進するための、現状を表すデータ、将来予測データ、優良事例など民間企業の人事部門や経営企画部門が参考にできる</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データ</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・「精神科病院における隔離処遇の回数及び期間」「精神科病院における身体拘束処遇の回数及び期間」「精神科病院における通信制限処遇の回数及び期間」</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厚生労働省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・「カルテ開示申請の総件数」「カルテ開示の実施状況」「カルテ開示申請の総件数」</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厚生労働省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・「告訴・告発の総件数」「告訴・告発の受理件数」</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警察庁、法務省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・公共交通を運行している事業者名のリスト</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国土交通省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・バス運行系統（路線の起点・終点名やキロ数など）</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国土交通省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＜ファイル形式等＞</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・全てのデータについて、単純なテキストとして読み込める形式（</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CSV,</a:t>
                      </a:r>
                      <a:r>
                        <a:rPr lang="ja-JP" altLang="en-US" sz="120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txt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等）の提供を行うようにすべき</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全府省庁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・白書などの調査系データは、調査をした表や図を、再現できる</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XML</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CSV</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データを公開すべき</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全府省庁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・調査系データは、継続的に予算化して公開すべき</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・リアルタイムデータへの対応を検討すべき</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IPA</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殿の語彙基盤、</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EDI</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ISO</a:t>
                      </a:r>
                      <a:r>
                        <a:rPr lang="ja-JP" altLang="en-US" sz="1200" u="none" strike="noStrike" dirty="0" err="1">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JIS</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など、データ項目の標準化が進んでいるので、政策検討のデータも、これらの標準データ項目でデータを作成し公開すべき</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7371" marR="7371" marT="7371" marB="0" anchor="ctr"/>
                </a:tc>
              </a:tr>
              <a:tr h="958266">
                <a:tc>
                  <a:txBody>
                    <a:bodyPr/>
                    <a:lstStyle/>
                    <a:p>
                      <a:pPr algn="l"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の設定の考え方</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・「政策課題見える化データ」「</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データ（実施前</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実施後）」を政策（事業）別に準備することを事業推進条件としていただき、オープンデータ化いただくと政策課題と政策の効果が確認できると思う</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カタログサイトへの登録達成率は、目標として</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であることが</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当然。</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ゴールに至る過程の状況を示すなんらかの測定指標が検討されるとよい</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・地方公共団体のオープンデータ取組の状況を補足し、オープンデータとして公開することも一つの方策と思う</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r>
              <a:tr h="0">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民間企業等からのデータ提供が協調的領域において得られるようにして、オープンデータサイクルを強化していくためには、民間企業がデータ提供の対価としての金銭を得られる基盤環境（法的基盤と、システム上の基盤）の整備が</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必要</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室</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r>
              <a:tr h="339079">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1" marR="7371" marT="7371" marB="0" anchor="ctr"/>
                </a:tc>
              </a:tr>
            </a:tbl>
          </a:graphicData>
        </a:graphic>
      </p:graphicFrame>
      <p:sp>
        <p:nvSpPr>
          <p:cNvPr id="16" name="スライド番号プレースホルダー 15"/>
          <p:cNvSpPr>
            <a:spLocks noGrp="1"/>
          </p:cNvSpPr>
          <p:nvPr>
            <p:ph type="sldNum" sz="quarter" idx="12"/>
          </p:nvPr>
        </p:nvSpPr>
        <p:spPr/>
        <p:txBody>
          <a:bodyPr/>
          <a:lstStyle/>
          <a:p>
            <a:pPr algn="r" latinLnBrk="1"/>
            <a:fld id="{2D445476-B57F-464F-8319-C26E69740EC0}" type="slidenum">
              <a:rPr lang="en-US" altLang="ja-JP" smtClean="0"/>
              <a:pPr algn="r" latinLnBrk="1"/>
              <a:t>5</a:t>
            </a:fld>
            <a:endParaRPr lang="ja-JP" altLang="en-US"/>
          </a:p>
        </p:txBody>
      </p:sp>
    </p:spTree>
    <p:extLst>
      <p:ext uri="{BB962C8B-B14F-4D97-AF65-F5344CB8AC3E}">
        <p14:creationId xmlns:p14="http://schemas.microsoft.com/office/powerpoint/2010/main" val="203203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8730"/>
            <a:ext cx="9144000" cy="400110"/>
          </a:xfrm>
          <a:prstGeom prst="rect">
            <a:avLst/>
          </a:prstGeom>
          <a:noFill/>
          <a:ln w="47625" cmpd="thickThin">
            <a:noFill/>
          </a:ln>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データカタログサイトにおける意見受付状況等</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67241015"/>
              </p:ext>
            </p:extLst>
          </p:nvPr>
        </p:nvGraphicFramePr>
        <p:xfrm>
          <a:off x="215900" y="1600200"/>
          <a:ext cx="8712200" cy="4802277"/>
        </p:xfrm>
        <a:graphic>
          <a:graphicData uri="http://schemas.openxmlformats.org/drawingml/2006/table">
            <a:tbl>
              <a:tblPr firstRow="1" bandRow="1">
                <a:tableStyleId>{5C22544A-7EE6-4342-B048-85BDC9FD1C3A}</a:tableStyleId>
              </a:tblPr>
              <a:tblGrid>
                <a:gridCol w="1587500"/>
                <a:gridCol w="508000"/>
                <a:gridCol w="6616700"/>
              </a:tblGrid>
              <a:tr h="383354">
                <a:tc>
                  <a:txBody>
                    <a:bodyPr/>
                    <a:lstStyle/>
                    <a:p>
                      <a:pPr algn="ct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区分</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件数</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意見の概要</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027618">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データ内容に関する要望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・放火、殺人、空き巣等の犯罪発生住所と日時、解決の有無のデータを公開してほしい。</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・公共機関である鉄道、地下鉄、市バス等の時刻表、もしくはその位置情報は、オープンデータとして公開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されないのでしょうか？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・気象予報に関するオープンデータのうち、気象庁の数値予報のデータはありますか？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977779">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データ形式に関する要望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・データ加工がしやすい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ファイル形式を増やしてほしい。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データは流用しにくい。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SAS/SPSS/R</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など分析用ソフトウェアのフォーマット等で公開して</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ほ</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しい。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・複雑な構造のデータについては </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JSON</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での</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提供を検討してほしい。</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039663">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データカタログサイトの機能等に関する要望</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・異なる年度など、複数のデータセット内のリソースをまとめて検索結果に表示できるようにしてほしい。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・プレビューをブラウザの画面いっぱいまで最大化して表示できるようにしてほしい。</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・回答済みの意見だけではなく、受付済みで回答準備中のものも公開すべきでは？</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800686">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・公開されている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ファイルからデータを読み出して、見やすく加工して電子書籍として販売する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ことは可能でしょうか？</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e-stat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の間で「犯罪統計」の内容に不整合があります。</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73177">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68</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6" name="角丸四角形 5"/>
          <p:cNvSpPr/>
          <p:nvPr/>
        </p:nvSpPr>
        <p:spPr>
          <a:xfrm>
            <a:off x="167345" y="682485"/>
            <a:ext cx="8773455" cy="71929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月よりデータカタログサイトに意見受付コーナーを設置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。寄せられた意見については、担当省庁において対応。現在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までに回答済みの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件については、その意見内容および回答をサイト上に掲載。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5"/>
          <p:cNvSpPr>
            <a:spLocks noGrp="1"/>
          </p:cNvSpPr>
          <p:nvPr>
            <p:ph type="sldNum" sz="quarter" idx="12"/>
          </p:nvPr>
        </p:nvSpPr>
        <p:spPr/>
        <p:txBody>
          <a:bodyPr/>
          <a:lstStyle/>
          <a:p>
            <a:pPr algn="r" latinLnBrk="1"/>
            <a:fld id="{2D445476-B57F-464F-8319-C26E69740EC0}" type="slidenum">
              <a:rPr lang="en-US" altLang="ja-JP" smtClean="0"/>
              <a:pPr algn="r" latinLnBrk="1"/>
              <a:t>6</a:t>
            </a:fld>
            <a:endParaRPr lang="ja-JP" altLang="en-US"/>
          </a:p>
        </p:txBody>
      </p:sp>
    </p:spTree>
    <p:extLst>
      <p:ext uri="{BB962C8B-B14F-4D97-AF65-F5344CB8AC3E}">
        <p14:creationId xmlns:p14="http://schemas.microsoft.com/office/powerpoint/2010/main" val="3584309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385"/>
            <a:ext cx="8229600" cy="400077"/>
          </a:xfrm>
        </p:spPr>
        <p:txBody>
          <a:bodyPr wrap="square">
            <a:spAutoFit/>
          </a:bodyPr>
          <a:lstStyle/>
          <a:p>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データカタログサイト</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のデータセット登録数の推移</a:t>
            </a:r>
          </a:p>
        </p:txBody>
      </p:sp>
      <p:sp>
        <p:nvSpPr>
          <p:cNvPr id="16" name="スライド番号プレースホルダー 15"/>
          <p:cNvSpPr>
            <a:spLocks noGrp="1"/>
          </p:cNvSpPr>
          <p:nvPr>
            <p:ph type="sldNum" sz="quarter" idx="12"/>
          </p:nvPr>
        </p:nvSpPr>
        <p:spPr/>
        <p:txBody>
          <a:bodyPr/>
          <a:lstStyle/>
          <a:p>
            <a:pPr algn="r" latinLnBrk="1"/>
            <a:fld id="{2D445476-B57F-464F-8319-C26E69740EC0}" type="slidenum">
              <a:rPr lang="en-US" altLang="ja-JP" smtClean="0"/>
              <a:pPr algn="r" latinLnBrk="1"/>
              <a:t>7</a:t>
            </a:fld>
            <a:endParaRPr lang="ja-JP" altLang="en-US"/>
          </a:p>
        </p:txBody>
      </p:sp>
      <p:sp>
        <p:nvSpPr>
          <p:cNvPr id="7" name="正方形/長方形 6"/>
          <p:cNvSpPr/>
          <p:nvPr/>
        </p:nvSpPr>
        <p:spPr>
          <a:xfrm>
            <a:off x="292608" y="5720760"/>
            <a:ext cx="8430768" cy="707886"/>
          </a:xfrm>
          <a:prstGeom prst="rect">
            <a:avLst/>
          </a:prstGeom>
        </p:spPr>
        <p:txBody>
          <a:bodyPr wrap="square">
            <a:spAutoFit/>
          </a:bodyPr>
          <a:lstStyle/>
          <a:p>
            <a:r>
              <a:rPr lang="en-US" altLang="ja-JP" sz="10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機械判読性の高いデータセット率</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及</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びＰＤＦ率は各府省がデータカタログサイトに登録しているそれぞれの形式のファイル数を各府省の総</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登録ファイル数で割って算出。（１つのデータセットを複数のファイル形式で登録している事例が多数ある。総データセット数</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18,582</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対し、総ファイル数は</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23,833</a:t>
            </a:r>
            <a:r>
              <a:rPr lang="ja-JP" altLang="en-US" sz="10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360406" y="714294"/>
            <a:ext cx="413254" cy="246221"/>
          </a:xfrm>
          <a:prstGeom prst="rect">
            <a:avLst/>
          </a:prstGeom>
        </p:spPr>
        <p:txBody>
          <a:bodyPr wrap="square">
            <a:spAutoFit/>
          </a:bodyPr>
          <a:lstStyle/>
          <a:p>
            <a:r>
              <a:rPr lang="en-US" altLang="ja-JP" sz="10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52611" y="978374"/>
            <a:ext cx="8490313" cy="4586845"/>
          </a:xfrm>
          <a:prstGeom prst="rect">
            <a:avLst/>
          </a:prstGeom>
          <a:ln>
            <a:solidFill>
              <a:srgbClr val="002060"/>
            </a:solidFill>
          </a:ln>
        </p:spPr>
      </p:pic>
    </p:spTree>
    <p:extLst>
      <p:ext uri="{BB962C8B-B14F-4D97-AF65-F5344CB8AC3E}">
        <p14:creationId xmlns:p14="http://schemas.microsoft.com/office/powerpoint/2010/main" val="350625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53900702"/>
              </p:ext>
            </p:extLst>
          </p:nvPr>
        </p:nvGraphicFramePr>
        <p:xfrm>
          <a:off x="155158" y="708109"/>
          <a:ext cx="8773898" cy="5781070"/>
        </p:xfrm>
        <a:graphic>
          <a:graphicData uri="http://schemas.openxmlformats.org/drawingml/2006/table">
            <a:tbl>
              <a:tblPr firstRow="1" bandRow="1">
                <a:tableStyleId>{5C22544A-7EE6-4342-B048-85BDC9FD1C3A}</a:tableStyleId>
              </a:tblPr>
              <a:tblGrid>
                <a:gridCol w="1466378"/>
                <a:gridCol w="1170432"/>
                <a:gridCol w="6137088"/>
              </a:tblGrid>
              <a:tr h="323380">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氏　名</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所属団体等</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これまでの主な活動実績等</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656606">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藤井　靖史</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Code</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 for AIZU</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会津若松市のオープンデータ活用基盤である「</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Data for Citizen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」に対する</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アプリ制作</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や講演会等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42203" marB="42203" anchor="ctr"/>
                </a:tc>
              </a:tr>
              <a:tr h="747367">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越塚　登</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東京大学</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宇部市において開催されたオープンデータ活用アプリコンテストの審査員や、</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コンテスト入賞作品の実用化に向けた支援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700656">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庄司　昌彦</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OKFJ</a:t>
                      </a:r>
                    </a:p>
                  </a:txBody>
                  <a:tcPr marL="84406" marR="84406" marT="42203" marB="4220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安来市、</a:t>
                      </a:r>
                      <a:r>
                        <a:rPr kumimoji="1" lang="zh-TW"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阿波市</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等における地方公共団体向け</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オープンデータパッケージの導入</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島根県の</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オープンデータカタログサイトの立ち上げ支援</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709678">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関　治之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Code for Japan</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神戸市においてオープンデータ推進会議に参加し、オープンデータ推進に係る課題について検討するとともに、島根県や茨城県において講演を行い、</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オープンデータ公開・活用への理解を促進</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730748">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村上　文洋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VLED</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東京都、静岡県、京都市等で講演を行い、</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オープンデータ公開・活用への理解を促進</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607236">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新井　イスマイル</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zh-CN" altLang="en-US" sz="1100" dirty="0" smtClean="0">
                          <a:latin typeface="Meiryo UI" panose="020B0604030504040204" pitchFamily="50" charset="-128"/>
                          <a:ea typeface="Meiryo UI" panose="020B0604030504040204" pitchFamily="50" charset="-128"/>
                          <a:cs typeface="Meiryo UI" panose="020B0604030504040204" pitchFamily="50" charset="-128"/>
                        </a:rPr>
                        <a:t>奈良先端科学技術大学院大学</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奈良県において研修を行い、オープンデータ公開・活用への理解を促進し、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月より公開された</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オープンデータサイトの公開支援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653946">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福野　泰介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Jig.jp</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湯沢市において研修を行い、</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オープンデータカタログサイトの公開支援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や、鯖江市において市営バスの</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リアルタイムオープンデータ実証事業を支援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636645">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牛島　清豪</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Code for Saga</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日南市において研修を行い、オープンデータ公開・活用への理解を促進し、日南市の</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オープンデータサイトの公開支援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活動実績：</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bl>
          </a:graphicData>
        </a:graphic>
      </p:graphicFrame>
      <p:sp>
        <p:nvSpPr>
          <p:cNvPr id="6" name="テキスト ボックス 5"/>
          <p:cNvSpPr txBox="1"/>
          <p:nvPr/>
        </p:nvSpPr>
        <p:spPr>
          <a:xfrm>
            <a:off x="0" y="58730"/>
            <a:ext cx="9144000" cy="400110"/>
          </a:xfrm>
          <a:prstGeom prst="rect">
            <a:avLst/>
          </a:prstGeom>
          <a:noFill/>
          <a:ln w="47625" cmpd="thickThin">
            <a:noFill/>
          </a:ln>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）オープンデータ伝道師の活動実績</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5"/>
          <p:cNvSpPr>
            <a:spLocks noGrp="1"/>
          </p:cNvSpPr>
          <p:nvPr>
            <p:ph type="sldNum" sz="quarter" idx="12"/>
          </p:nvPr>
        </p:nvSpPr>
        <p:spPr/>
        <p:txBody>
          <a:bodyPr/>
          <a:lstStyle/>
          <a:p>
            <a:pPr algn="r" latinLnBrk="1"/>
            <a:fld id="{2D445476-B57F-464F-8319-C26E69740EC0}" type="slidenum">
              <a:rPr lang="en-US" altLang="ja-JP" smtClean="0"/>
              <a:pPr algn="r" latinLnBrk="1"/>
              <a:t>8</a:t>
            </a:fld>
            <a:endParaRPr lang="ja-JP" altLang="en-US"/>
          </a:p>
        </p:txBody>
      </p:sp>
      <p:sp>
        <p:nvSpPr>
          <p:cNvPr id="7" name="テキスト ボックス 6"/>
          <p:cNvSpPr txBox="1"/>
          <p:nvPr/>
        </p:nvSpPr>
        <p:spPr bwMode="auto">
          <a:xfrm>
            <a:off x="1" y="6532868"/>
            <a:ext cx="9141068" cy="276967"/>
          </a:xfrm>
          <a:prstGeom prst="rect">
            <a:avLst/>
          </a:prstGeom>
          <a:noFill/>
          <a:ln w="9525" algn="ctr">
            <a:noFill/>
            <a:miter lim="800000"/>
            <a:headEnd/>
            <a:tailEnd/>
          </a:ln>
          <a:effectLst/>
        </p:spPr>
        <p:txBody>
          <a:bodyPr wrap="square" lIns="91406" tIns="45704" rIns="91406" bIns="45704"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注：表中の数字は、通年でのオープンデータ推進活動とは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別に内閣官房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総合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戦略室や自治体主催の個別イベントでの活動実績を集計したもの</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9842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151023_プレゼンテーションr0</Template>
  <TotalTime>5243</TotalTime>
  <Words>3338</Words>
  <Application>Microsoft Office PowerPoint</Application>
  <PresentationFormat>画面に合わせる (4:3)</PresentationFormat>
  <Paragraphs>677</Paragraphs>
  <Slides>27</Slides>
  <Notes>22</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CIO室テンプレート</vt:lpstr>
      <vt:lpstr>官民データ活用推進基本法関連の 検討状況について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（２）データカタログサイトのデータセット登録数の推移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（6）自治体アンケート調査結果（調査概要、公開状況）</vt:lpstr>
      <vt:lpstr>（6）自治体アンケート調査結果（公開状況）</vt:lpstr>
      <vt:lpstr>（6）自治体アンケート調査結果（課題・問題点）</vt:lpstr>
      <vt:lpstr>（6）自治体アンケート調査結果（必要な支援策）</vt:lpstr>
      <vt:lpstr>（6）自治体アンケート調査結果（自由記述）</vt:lpstr>
      <vt:lpstr>（6）自治体アンケート調査結果（オープンデータ活用事例）</vt:lpstr>
      <vt:lpstr>今後のオープンデータの推進の方向性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内閣府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信朝 裕行（IT総合戦略室）</dc:creator>
  <cp:lastModifiedBy>MRI</cp:lastModifiedBy>
  <cp:revision>377</cp:revision>
  <cp:lastPrinted>2017-02-21T10:33:44Z</cp:lastPrinted>
  <dcterms:created xsi:type="dcterms:W3CDTF">2015-10-25T13:07:57Z</dcterms:created>
  <dcterms:modified xsi:type="dcterms:W3CDTF">2017-02-22T01:01:06Z</dcterms:modified>
</cp:coreProperties>
</file>