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4217" r:id="rId1"/>
    <p:sldMasterId id="2147484887" r:id="rId2"/>
    <p:sldMasterId id="2147485110" r:id="rId3"/>
  </p:sldMasterIdLst>
  <p:notesMasterIdLst>
    <p:notesMasterId r:id="rId5"/>
  </p:notesMasterIdLst>
  <p:handoutMasterIdLst>
    <p:handoutMasterId r:id="rId6"/>
  </p:handoutMasterIdLst>
  <p:sldIdLst>
    <p:sldId id="2395" r:id="rId4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FF"/>
    <a:srgbClr val="9A57CD"/>
    <a:srgbClr val="FFFFFF"/>
    <a:srgbClr val="FF99FF"/>
    <a:srgbClr val="CAFED5"/>
    <a:srgbClr val="97E1F3"/>
    <a:srgbClr val="75D4E1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8" autoAdjust="0"/>
    <p:restoredTop sz="97516" autoAdjust="0"/>
  </p:normalViewPr>
  <p:slideViewPr>
    <p:cSldViewPr>
      <p:cViewPr>
        <p:scale>
          <a:sx n="70" d="100"/>
          <a:sy n="70" d="100"/>
        </p:scale>
        <p:origin x="-864" y="-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259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74" y="210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221" y="3"/>
            <a:ext cx="2950374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037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0E2BD61-DDD7-4277-940A-D53337B860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4877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3"/>
            <a:ext cx="2950374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848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1" y="4720985"/>
            <a:ext cx="5446723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037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1" tIns="46070" rIns="92141" bIns="4607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8330283-1BF3-43FC-816A-7A3E2B0570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3096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E5B7-41F3-43E8-925F-11139F6E1AFB}" type="slidenum">
              <a:rPr lang="ja-JP" altLang="en-US" smtClean="0">
                <a:solidFill>
                  <a:prstClr val="black"/>
                </a:solidFill>
              </a:rPr>
              <a:pPr/>
              <a:t>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8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61" y="2130793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8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4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7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9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2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4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6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19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701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95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61" y="274860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86" y="274860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581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PPT_7th_0707_high_タイトル_001_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"/>
            <a:ext cx="990600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71727" y="2276475"/>
            <a:ext cx="9362546" cy="1873250"/>
          </a:xfrm>
        </p:spPr>
        <p:txBody>
          <a:bodyPr lIns="91440" rIns="91440"/>
          <a:lstStyle>
            <a:lvl1pPr algn="ctr">
              <a:defRPr sz="360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271727" y="4292600"/>
            <a:ext cx="9362546" cy="1752600"/>
          </a:xfrm>
          <a:extLst/>
        </p:spPr>
        <p:txBody>
          <a:bodyPr anchor="ctr"/>
          <a:lstStyle>
            <a:lvl1pPr marL="0" indent="0" algn="ctr">
              <a:buFont typeface="Arial" charset="0"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72B48-B07A-4990-9FA9-4ABD40A1B7E8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2" name="正方形/長方形 1"/>
          <p:cNvSpPr/>
          <p:nvPr userDrawn="1"/>
        </p:nvSpPr>
        <p:spPr bwMode="auto">
          <a:xfrm>
            <a:off x="5811095" y="72010"/>
            <a:ext cx="3900433" cy="76470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288000" tIns="90000" rIns="288000" bIns="9000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ja-JP" altLang="en-US" sz="1800" smtClean="0">
              <a:solidFill>
                <a:srgbClr val="000000"/>
              </a:solidFill>
              <a:latin typeface="Arial" charset="0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9228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047BD-AB8B-4F7E-B345-50A5ACFE50C4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140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B28CD-2504-4A17-8B13-59D627BC1783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740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65100" y="981076"/>
            <a:ext cx="470535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981076"/>
            <a:ext cx="470535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CC868-924B-460F-BFAC-0ECD0F5C21B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34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E47DD-672D-4748-B7D5-EB03F7FB958F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045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F4FC-C612-43AC-A592-D32DB3088B37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10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5E6-E041-45B6-BF66-63D946B79C63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9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77333-C2D3-4A30-A5F1-508C79C5301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70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82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17AEA-6455-499D-932C-BAA65C9EF0D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364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9E47-213B-4370-A9FF-A86AA939C4FF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735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46950" y="115888"/>
            <a:ext cx="2393950" cy="6121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65100" y="115888"/>
            <a:ext cx="70167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A6A9A-0C8C-4410-9933-86EF70B0485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935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5100" y="115888"/>
            <a:ext cx="9575800" cy="53975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165100" y="981076"/>
            <a:ext cx="9575800" cy="525621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アイコンをクリックしてグラフを追加</a:t>
            </a:r>
            <a:endParaRPr lang="ja-JP" altLang="en-US" noProof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5B0CE-6C47-4EAF-A894-283DB09A538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756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5100" y="115888"/>
            <a:ext cx="9575800" cy="53975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165100" y="981076"/>
            <a:ext cx="9575800" cy="525621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アイコンをクリックして表を追加</a:t>
            </a:r>
            <a:endParaRPr lang="ja-JP" altLang="en-US" noProof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4A4AD-62FD-47EC-8D51-2F0C79A7751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579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5A5D-8F56-4B6B-B131-1688829637E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477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688EB-3EF1-4F89-8E77-3A0C1CDC800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3830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28A2-B9E4-402A-A0F3-DC5E62C096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68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BD9A1-D248-4B26-B302-CD9241EE8F3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9658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81A5-EA0D-4D35-BB0F-0ACF174825F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53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64" y="440725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64" y="2906741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24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048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57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097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621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145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669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194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374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AA1-1E8F-4614-9768-17DF208F31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897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D717-81F6-43A5-B023-061ACB8A75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10152" y="6525344"/>
            <a:ext cx="2311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D2112356-BA70-4D6D-A1AF-2D0102E41272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082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8820-A266-4B37-81C2-CE3758FA12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7725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E434-A547-4E7B-8613-4FA719C4B73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482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7DE9-63AB-431E-BD41-492FBC2C32C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390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F06F-8779-43A7-B245-06A56C3B6B4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7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55" y="1600225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53" y="1600225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64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7" y="1535117"/>
            <a:ext cx="4376738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2427" indent="0">
              <a:buNone/>
              <a:defRPr sz="2000" b="1"/>
            </a:lvl2pPr>
            <a:lvl3pPr marL="904855" indent="0">
              <a:buNone/>
              <a:defRPr sz="1800" b="1"/>
            </a:lvl3pPr>
            <a:lvl4pPr marL="1357282" indent="0">
              <a:buNone/>
              <a:defRPr sz="1500" b="1"/>
            </a:lvl4pPr>
            <a:lvl5pPr marL="1809710" indent="0">
              <a:buNone/>
              <a:defRPr sz="1500" b="1"/>
            </a:lvl5pPr>
            <a:lvl6pPr marL="2262136" indent="0">
              <a:buNone/>
              <a:defRPr sz="1500" b="1"/>
            </a:lvl6pPr>
            <a:lvl7pPr marL="2714564" indent="0">
              <a:buNone/>
              <a:defRPr sz="1500" b="1"/>
            </a:lvl7pPr>
            <a:lvl8pPr marL="3166991" indent="0">
              <a:buNone/>
              <a:defRPr sz="1500" b="1"/>
            </a:lvl8pPr>
            <a:lvl9pPr marL="3619419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7" y="2174887"/>
            <a:ext cx="4376738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542" y="1535117"/>
            <a:ext cx="4378325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2427" indent="0">
              <a:buNone/>
              <a:defRPr sz="2000" b="1"/>
            </a:lvl2pPr>
            <a:lvl3pPr marL="904855" indent="0">
              <a:buNone/>
              <a:defRPr sz="1800" b="1"/>
            </a:lvl3pPr>
            <a:lvl4pPr marL="1357282" indent="0">
              <a:buNone/>
              <a:defRPr sz="1500" b="1"/>
            </a:lvl4pPr>
            <a:lvl5pPr marL="1809710" indent="0">
              <a:buNone/>
              <a:defRPr sz="1500" b="1"/>
            </a:lvl5pPr>
            <a:lvl6pPr marL="2262136" indent="0">
              <a:buNone/>
              <a:defRPr sz="1500" b="1"/>
            </a:lvl6pPr>
            <a:lvl7pPr marL="2714564" indent="0">
              <a:buNone/>
              <a:defRPr sz="1500" b="1"/>
            </a:lvl7pPr>
            <a:lvl8pPr marL="3166991" indent="0">
              <a:buNone/>
              <a:defRPr sz="1500" b="1"/>
            </a:lvl8pPr>
            <a:lvl9pPr marL="3619419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542" y="2174887"/>
            <a:ext cx="4378325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70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56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96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22" y="273232"/>
            <a:ext cx="3259138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29" y="273280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22" y="143512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2427" indent="0">
              <a:buNone/>
              <a:defRPr sz="1200"/>
            </a:lvl2pPr>
            <a:lvl3pPr marL="904855" indent="0">
              <a:buNone/>
              <a:defRPr sz="900"/>
            </a:lvl3pPr>
            <a:lvl4pPr marL="1357282" indent="0">
              <a:buNone/>
              <a:defRPr sz="900"/>
            </a:lvl4pPr>
            <a:lvl5pPr marL="1809710" indent="0">
              <a:buNone/>
              <a:defRPr sz="900"/>
            </a:lvl5pPr>
            <a:lvl6pPr marL="2262136" indent="0">
              <a:buNone/>
              <a:defRPr sz="900"/>
            </a:lvl6pPr>
            <a:lvl7pPr marL="2714564" indent="0">
              <a:buNone/>
              <a:defRPr sz="900"/>
            </a:lvl7pPr>
            <a:lvl8pPr marL="3166991" indent="0">
              <a:buNone/>
              <a:defRPr sz="900"/>
            </a:lvl8pPr>
            <a:lvl9pPr marL="3619419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9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36" y="4800856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36" y="612787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2427" indent="0">
              <a:buNone/>
              <a:defRPr sz="2800"/>
            </a:lvl2pPr>
            <a:lvl3pPr marL="904855" indent="0">
              <a:buNone/>
              <a:defRPr sz="2300"/>
            </a:lvl3pPr>
            <a:lvl4pPr marL="1357282" indent="0">
              <a:buNone/>
              <a:defRPr sz="2000"/>
            </a:lvl4pPr>
            <a:lvl5pPr marL="1809710" indent="0">
              <a:buNone/>
              <a:defRPr sz="2000"/>
            </a:lvl5pPr>
            <a:lvl6pPr marL="2262136" indent="0">
              <a:buNone/>
              <a:defRPr sz="2000"/>
            </a:lvl6pPr>
            <a:lvl7pPr marL="2714564" indent="0">
              <a:buNone/>
              <a:defRPr sz="2000"/>
            </a:lvl7pPr>
            <a:lvl8pPr marL="3166991" indent="0">
              <a:buNone/>
              <a:defRPr sz="2000"/>
            </a:lvl8pPr>
            <a:lvl9pPr marL="361941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36" y="5367582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2427" indent="0">
              <a:buNone/>
              <a:defRPr sz="1200"/>
            </a:lvl2pPr>
            <a:lvl3pPr marL="904855" indent="0">
              <a:buNone/>
              <a:defRPr sz="900"/>
            </a:lvl3pPr>
            <a:lvl4pPr marL="1357282" indent="0">
              <a:buNone/>
              <a:defRPr sz="900"/>
            </a:lvl4pPr>
            <a:lvl5pPr marL="1809710" indent="0">
              <a:buNone/>
              <a:defRPr sz="900"/>
            </a:lvl5pPr>
            <a:lvl6pPr marL="2262136" indent="0">
              <a:buNone/>
              <a:defRPr sz="900"/>
            </a:lvl6pPr>
            <a:lvl7pPr marL="2714564" indent="0">
              <a:buNone/>
              <a:defRPr sz="900"/>
            </a:lvl7pPr>
            <a:lvl8pPr marL="3166991" indent="0">
              <a:buNone/>
              <a:defRPr sz="900"/>
            </a:lvl8pPr>
            <a:lvl9pPr marL="3619419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6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11" y="274637"/>
            <a:ext cx="8915400" cy="1143000"/>
          </a:xfrm>
          <a:prstGeom prst="rect">
            <a:avLst/>
          </a:prstGeom>
        </p:spPr>
        <p:txBody>
          <a:bodyPr vert="horz" lIns="90485" tIns="45242" rIns="90485" bIns="4524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11" y="1600225"/>
            <a:ext cx="8915400" cy="4525963"/>
          </a:xfrm>
          <a:prstGeom prst="rect">
            <a:avLst/>
          </a:prstGeom>
        </p:spPr>
        <p:txBody>
          <a:bodyPr vert="horz" lIns="90485" tIns="45242" rIns="90485" bIns="4524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20" y="6356706"/>
            <a:ext cx="2311400" cy="365125"/>
          </a:xfrm>
          <a:prstGeom prst="rect">
            <a:avLst/>
          </a:prstGeom>
        </p:spPr>
        <p:txBody>
          <a:bodyPr vert="horz" lIns="90485" tIns="45242" rIns="90485" bIns="4524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  <a:ea typeface="ＭＳ Ｐゴシック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8" y="6356706"/>
            <a:ext cx="3136900" cy="365125"/>
          </a:xfrm>
          <a:prstGeom prst="rect">
            <a:avLst/>
          </a:prstGeom>
        </p:spPr>
        <p:txBody>
          <a:bodyPr vert="horz" lIns="90485" tIns="45242" rIns="90485" bIns="4524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  <a:ea typeface="ＭＳ Ｐゴシック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706"/>
            <a:ext cx="2311400" cy="365125"/>
          </a:xfrm>
          <a:prstGeom prst="rect">
            <a:avLst/>
          </a:prstGeom>
        </p:spPr>
        <p:txBody>
          <a:bodyPr vert="horz" lIns="90485" tIns="45242" rIns="90485" bIns="4524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/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578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04855" rtl="0" eaLnBrk="1" latinLnBrk="0" hangingPunct="1">
        <a:spcBef>
          <a:spcPct val="0"/>
        </a:spcBef>
        <a:buNone/>
        <a:defRPr kumimoji="1"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321" indent="-339321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194" indent="-282768" algn="l" defTabSz="90485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1068" indent="-226213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83496" indent="-226213" algn="l" defTabSz="90485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5923" indent="-226213" algn="l" defTabSz="90485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351" indent="-226213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40778" indent="-226213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93206" indent="-226213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45633" indent="-226213" algn="l" defTabSz="90485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2427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4855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282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9710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2136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4564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66991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19419" algn="l" defTabSz="90485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10" descr="PPT_7th_0707_スライド_01"/>
          <p:cNvPicPr>
            <a:picLocks noChangeAspect="1" noChangeArrowheads="1"/>
          </p:cNvPicPr>
          <p:nvPr/>
        </p:nvPicPr>
        <p:blipFill>
          <a:blip r:embed="rId15"/>
          <a:srcRect t="79562"/>
          <a:stretch>
            <a:fillRect/>
          </a:stretch>
        </p:blipFill>
        <p:spPr bwMode="auto">
          <a:xfrm>
            <a:off x="0" y="620713"/>
            <a:ext cx="99060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65100" y="115888"/>
            <a:ext cx="9575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0202" y="6524628"/>
            <a:ext cx="878814" cy="333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latin typeface="+mn-lt"/>
                <a:ea typeface="+mn-ea"/>
              </a:defRPr>
            </a:lvl1pPr>
          </a:lstStyle>
          <a:p>
            <a:pPr>
              <a:defRPr/>
            </a:pPr>
            <a:fld id="{F5ADE456-39DC-4458-9D8C-14C56A6EDE4E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536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100" y="981076"/>
            <a:ext cx="95758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5749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88" r:id="rId1"/>
    <p:sldLayoutId id="2147484889" r:id="rId2"/>
    <p:sldLayoutId id="2147484890" r:id="rId3"/>
    <p:sldLayoutId id="2147484891" r:id="rId4"/>
    <p:sldLayoutId id="2147484892" r:id="rId5"/>
    <p:sldLayoutId id="2147484893" r:id="rId6"/>
    <p:sldLayoutId id="2147484894" r:id="rId7"/>
    <p:sldLayoutId id="2147484895" r:id="rId8"/>
    <p:sldLayoutId id="2147484896" r:id="rId9"/>
    <p:sldLayoutId id="2147484897" r:id="rId10"/>
    <p:sldLayoutId id="2147484898" r:id="rId11"/>
    <p:sldLayoutId id="2147484899" r:id="rId12"/>
    <p:sldLayoutId id="2147484900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▐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3D1C227-0468-4C66-9FC1-2CF26AE72668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2015/12/3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2112356-BA70-4D6D-A1AF-2D0102E41272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6184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11" r:id="rId1"/>
    <p:sldLayoutId id="2147485112" r:id="rId2"/>
    <p:sldLayoutId id="2147485113" r:id="rId3"/>
    <p:sldLayoutId id="2147485114" r:id="rId4"/>
    <p:sldLayoutId id="2147485115" r:id="rId5"/>
    <p:sldLayoutId id="2147485116" r:id="rId6"/>
    <p:sldLayoutId id="2147485117" r:id="rId7"/>
    <p:sldLayoutId id="2147485118" r:id="rId8"/>
    <p:sldLayoutId id="2147485119" r:id="rId9"/>
    <p:sldLayoutId id="2147485120" r:id="rId10"/>
    <p:sldLayoutId id="214748512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6.wmf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" y="28519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400" dirty="0" smtClean="0">
                <a:solidFill>
                  <a:prstClr val="black"/>
                </a:solidFill>
                <a:latin typeface="AR Pゴシック体S" pitchFamily="50" charset="-128"/>
                <a:ea typeface="AR Pゴシック体S" pitchFamily="50" charset="-128"/>
              </a:rPr>
              <a:t>ＶＬＥＤが目指すべき方向性（案）</a:t>
            </a:r>
            <a:endParaRPr lang="ja-JP" altLang="en-US" sz="2400" dirty="0">
              <a:solidFill>
                <a:prstClr val="black"/>
              </a:solidFill>
              <a:latin typeface="AR Pゴシック体S" pitchFamily="50" charset="-128"/>
              <a:ea typeface="AR Pゴシック体S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-11705" y="548680"/>
            <a:ext cx="9906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854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854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1" name="上矢印 40"/>
          <p:cNvSpPr/>
          <p:nvPr/>
        </p:nvSpPr>
        <p:spPr>
          <a:xfrm rot="12600000">
            <a:off x="2448661" y="2780928"/>
            <a:ext cx="170130" cy="185046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43" name="上矢印 42"/>
          <p:cNvSpPr/>
          <p:nvPr/>
        </p:nvSpPr>
        <p:spPr>
          <a:xfrm rot="9000000">
            <a:off x="3077422" y="2789064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46" name="上矢印 45"/>
          <p:cNvSpPr/>
          <p:nvPr/>
        </p:nvSpPr>
        <p:spPr>
          <a:xfrm rot="14400000">
            <a:off x="1791375" y="2748230"/>
            <a:ext cx="170130" cy="188676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992560" y="3414192"/>
            <a:ext cx="9774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Calibri"/>
                <a:ea typeface="ＭＳ Ｐゴシック"/>
              </a:rPr>
              <a:t>まちづくり情報</a:t>
            </a:r>
          </a:p>
        </p:txBody>
      </p:sp>
      <p:pic>
        <p:nvPicPr>
          <p:cNvPr id="54" name="図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739" y="3142772"/>
            <a:ext cx="405915" cy="234006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501" y="2969312"/>
            <a:ext cx="377309" cy="368406"/>
          </a:xfrm>
          <a:prstGeom prst="rect">
            <a:avLst/>
          </a:prstGeom>
        </p:spPr>
      </p:pic>
      <p:sp>
        <p:nvSpPr>
          <p:cNvPr id="56" name="テキスト ボックス 55"/>
          <p:cNvSpPr txBox="1"/>
          <p:nvPr/>
        </p:nvSpPr>
        <p:spPr>
          <a:xfrm>
            <a:off x="2045136" y="3403626"/>
            <a:ext cx="8757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Calibri"/>
                <a:ea typeface="ＭＳ Ｐゴシック"/>
              </a:rPr>
              <a:t>公共交通情報</a:t>
            </a:r>
          </a:p>
        </p:txBody>
      </p:sp>
      <p:pic>
        <p:nvPicPr>
          <p:cNvPr id="57" name="Picture 6" descr="Image0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618" y="3001846"/>
            <a:ext cx="333896" cy="411953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テキスト ボックス 57"/>
          <p:cNvSpPr txBox="1"/>
          <p:nvPr/>
        </p:nvSpPr>
        <p:spPr>
          <a:xfrm>
            <a:off x="2826396" y="3411762"/>
            <a:ext cx="8304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Calibri"/>
                <a:ea typeface="ＭＳ Ｐゴシック"/>
              </a:rPr>
              <a:t>統計情報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579762" y="3392420"/>
            <a:ext cx="10131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Calibri"/>
                <a:ea typeface="ＭＳ Ｐゴシック"/>
              </a:rPr>
              <a:t>農業関連情報</a:t>
            </a:r>
          </a:p>
        </p:txBody>
      </p:sp>
      <p:sp>
        <p:nvSpPr>
          <p:cNvPr id="60" name="上矢印 59"/>
          <p:cNvSpPr/>
          <p:nvPr/>
        </p:nvSpPr>
        <p:spPr>
          <a:xfrm rot="7200000">
            <a:off x="3763619" y="2780928"/>
            <a:ext cx="170130" cy="178486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pic>
        <p:nvPicPr>
          <p:cNvPr id="61" name="Picture 2" descr="C:\Program Files (x86)\Microsoft Office\MEDIA\CAGCAT10\j0233312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170" y="2976652"/>
            <a:ext cx="390093" cy="42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正方形/長方形 69"/>
          <p:cNvSpPr/>
          <p:nvPr/>
        </p:nvSpPr>
        <p:spPr>
          <a:xfrm>
            <a:off x="7516824" y="3167442"/>
            <a:ext cx="2338402" cy="1015663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プロジェクト例</a:t>
            </a:r>
            <a:endParaRPr lang="en-US" altLang="ja-JP" sz="12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08000" indent="-144000">
              <a:buFont typeface="Arial" panose="020B0604020202020204" pitchFamily="34" charset="0"/>
              <a:buChar char="•"/>
            </a:pPr>
            <a:r>
              <a:rPr kumimoji="1" lang="ja-JP" altLang="en-US" sz="1200" dirty="0" smtClean="0">
                <a:solidFill>
                  <a:schemeClr val="tx1"/>
                </a:solidFill>
              </a:rPr>
              <a:t>日本版「住む前に全てが分かる」不動産情報サービス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solidFill>
                  <a:schemeClr val="tx1"/>
                </a:solidFill>
              </a:rPr>
              <a:t>ボーリングデータの多面的利活用　　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172382" y="692696"/>
            <a:ext cx="7198656" cy="360040"/>
          </a:xfrm>
          <a:prstGeom prst="roundRect">
            <a:avLst/>
          </a:prstGeom>
          <a:ln w="190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オープンデータベストプラクティスの創出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175073" y="4926088"/>
            <a:ext cx="7198656" cy="360040"/>
          </a:xfrm>
          <a:prstGeom prst="roundRect">
            <a:avLst/>
          </a:prstGeom>
          <a:ln w="190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　</a:t>
            </a:r>
            <a:r>
              <a:rPr lang="en-US" altLang="ja-JP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2020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年に向けた社会全体のＩＣＴ化への貢献（オープンデータ）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2382" y="1052736"/>
            <a:ext cx="390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＜これまで：データ開放のルール整備＞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953342" y="1052736"/>
            <a:ext cx="478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＜これから：ユーザードリブンで新サービス創出＞</a:t>
            </a:r>
            <a:endParaRPr lang="en-US" altLang="ja-JP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286937" y="1340768"/>
            <a:ext cx="4594055" cy="837262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n"/>
              <a:defRPr/>
            </a:pP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官から民間へのデータ開放の推進</a:t>
            </a:r>
            <a:endParaRPr kumimoji="0" lang="en-US" altLang="ja-JP" sz="14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marL="540000" indent="-285750" fontAlgn="auto">
              <a:spcBef>
                <a:spcPts val="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Ø"/>
              <a:defRPr/>
            </a:pP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オープンデータのための手引き</a:t>
            </a:r>
            <a:endParaRPr kumimoji="0" lang="en-US" altLang="ja-JP" sz="14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marL="540000" indent="-285750" fontAlgn="auto">
              <a:spcBef>
                <a:spcPts val="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Ø"/>
              <a:defRPr/>
            </a:pP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データの二次利用ルール　　等</a:t>
            </a:r>
            <a:endParaRPr kumimoji="0" lang="en-US" altLang="ja-JP" sz="12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pic>
        <p:nvPicPr>
          <p:cNvPr id="39" name="Picture 418" descr="04ILAG13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8704" y="2298213"/>
            <a:ext cx="889012" cy="42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3" name="Picture 145" descr="building04_cl0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1205452" y="3796266"/>
            <a:ext cx="551689" cy="457819"/>
          </a:xfrm>
          <a:prstGeom prst="rect">
            <a:avLst/>
          </a:prstGeom>
          <a:noFill/>
        </p:spPr>
      </p:pic>
      <p:sp>
        <p:nvSpPr>
          <p:cNvPr id="1954" name="角丸四角形 1953"/>
          <p:cNvSpPr/>
          <p:nvPr/>
        </p:nvSpPr>
        <p:spPr>
          <a:xfrm>
            <a:off x="1267532" y="2369046"/>
            <a:ext cx="1005200" cy="281851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地方自治体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955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160" y="2949281"/>
            <a:ext cx="653235" cy="50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57" name="角丸四角形 1956"/>
          <p:cNvSpPr/>
          <p:nvPr/>
        </p:nvSpPr>
        <p:spPr>
          <a:xfrm>
            <a:off x="56456" y="3946340"/>
            <a:ext cx="1005200" cy="281851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民間企業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959" name="Picture 145" descr="building04_cl0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2156524" y="3796266"/>
            <a:ext cx="551689" cy="457819"/>
          </a:xfrm>
          <a:prstGeom prst="rect">
            <a:avLst/>
          </a:prstGeom>
          <a:noFill/>
        </p:spPr>
      </p:pic>
      <p:pic>
        <p:nvPicPr>
          <p:cNvPr id="1960" name="Picture 145" descr="building04_cl0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3000742" y="3797176"/>
            <a:ext cx="551689" cy="457819"/>
          </a:xfrm>
          <a:prstGeom prst="rect">
            <a:avLst/>
          </a:prstGeom>
          <a:noFill/>
        </p:spPr>
      </p:pic>
      <p:pic>
        <p:nvPicPr>
          <p:cNvPr id="1961" name="Picture 145" descr="building04_cl0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3897255" y="3789040"/>
            <a:ext cx="551689" cy="457819"/>
          </a:xfrm>
          <a:prstGeom prst="rect">
            <a:avLst/>
          </a:prstGeom>
          <a:noFill/>
        </p:spPr>
      </p:pic>
      <p:sp>
        <p:nvSpPr>
          <p:cNvPr id="1956" name="上矢印 1955"/>
          <p:cNvSpPr/>
          <p:nvPr/>
        </p:nvSpPr>
        <p:spPr>
          <a:xfrm rot="10800000">
            <a:off x="2347305" y="3651991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62" name="上矢印 1961"/>
          <p:cNvSpPr/>
          <p:nvPr/>
        </p:nvSpPr>
        <p:spPr>
          <a:xfrm rot="10800000">
            <a:off x="1402966" y="3645024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63" name="上矢印 1962"/>
          <p:cNvSpPr/>
          <p:nvPr/>
        </p:nvSpPr>
        <p:spPr>
          <a:xfrm rot="10800000">
            <a:off x="3159603" y="3664046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64" name="上矢印 1963"/>
          <p:cNvSpPr/>
          <p:nvPr/>
        </p:nvSpPr>
        <p:spPr>
          <a:xfrm rot="10800000">
            <a:off x="3990782" y="3645024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65" name="テキスト ボックス 1964"/>
          <p:cNvSpPr txBox="1"/>
          <p:nvPr/>
        </p:nvSpPr>
        <p:spPr>
          <a:xfrm>
            <a:off x="6551575" y="3389855"/>
            <a:ext cx="9774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Calibri"/>
                <a:ea typeface="ＭＳ Ｐゴシック"/>
              </a:rPr>
              <a:t>まちづくり情報</a:t>
            </a:r>
          </a:p>
        </p:txBody>
      </p:sp>
      <p:pic>
        <p:nvPicPr>
          <p:cNvPr id="1966" name="Picture 145" descr="building04_cl04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6764467" y="3771929"/>
            <a:ext cx="551689" cy="457819"/>
          </a:xfrm>
          <a:prstGeom prst="rect">
            <a:avLst/>
          </a:prstGeom>
          <a:noFill/>
        </p:spPr>
      </p:pic>
      <p:pic>
        <p:nvPicPr>
          <p:cNvPr id="1967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175" y="2924944"/>
            <a:ext cx="653235" cy="50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8" name="上矢印 1967"/>
          <p:cNvSpPr/>
          <p:nvPr/>
        </p:nvSpPr>
        <p:spPr>
          <a:xfrm>
            <a:off x="6961981" y="3620687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69" name="角丸四角形 1968"/>
          <p:cNvSpPr/>
          <p:nvPr/>
        </p:nvSpPr>
        <p:spPr>
          <a:xfrm>
            <a:off x="5656842" y="3884249"/>
            <a:ext cx="1005200" cy="281851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民間企業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70" name="上矢印 1969"/>
          <p:cNvSpPr/>
          <p:nvPr/>
        </p:nvSpPr>
        <p:spPr>
          <a:xfrm>
            <a:off x="6981450" y="2736475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71" name="上矢印 1970"/>
          <p:cNvSpPr/>
          <p:nvPr/>
        </p:nvSpPr>
        <p:spPr>
          <a:xfrm rot="-1800000">
            <a:off x="5911855" y="2777392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sp>
        <p:nvSpPr>
          <p:cNvPr id="1973" name="上矢印 1972"/>
          <p:cNvSpPr/>
          <p:nvPr/>
        </p:nvSpPr>
        <p:spPr>
          <a:xfrm rot="1800000">
            <a:off x="7973973" y="2777392"/>
            <a:ext cx="170130" cy="188469"/>
          </a:xfrm>
          <a:prstGeom prst="upArrow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67254" tIns="33627" rIns="67254" bIns="33627" rtlCol="0" anchor="ctr"/>
          <a:lstStyle/>
          <a:p>
            <a:pPr defTabSz="91428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800" kern="0" dirty="0" err="1" smtClean="0">
              <a:solidFill>
                <a:prstClr val="white"/>
              </a:solidFill>
              <a:latin typeface="Calibri"/>
              <a:ea typeface="ＭＳ Ｐゴシック"/>
            </a:endParaRPr>
          </a:p>
        </p:txBody>
      </p:sp>
      <p:pic>
        <p:nvPicPr>
          <p:cNvPr id="1974" name="Picture 418" descr="04ILAG13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5902" y="2285260"/>
            <a:ext cx="889012" cy="42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5" name="角丸四角形 1974"/>
          <p:cNvSpPr/>
          <p:nvPr/>
        </p:nvSpPr>
        <p:spPr>
          <a:xfrm>
            <a:off x="4394730" y="2377865"/>
            <a:ext cx="1005200" cy="281851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地方自治体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976" name="Picture 418" descr="04ILAG13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21954" y="2298212"/>
            <a:ext cx="889012" cy="42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7" name="Picture 418" descr="04ILAG13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8150" y="2276872"/>
            <a:ext cx="889012" cy="42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8" name="角丸四角形 1977"/>
          <p:cNvSpPr/>
          <p:nvPr/>
        </p:nvSpPr>
        <p:spPr>
          <a:xfrm>
            <a:off x="5169024" y="1360060"/>
            <a:ext cx="4968552" cy="878711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n"/>
              <a:defRPr/>
            </a:pP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民間にとってニーズの高いデータのオープン化</a:t>
            </a:r>
            <a:r>
              <a:rPr kumimoji="0" lang="ja-JP" altLang="en-US" sz="1400" kern="0" dirty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を</a:t>
            </a: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推進</a:t>
            </a:r>
            <a:endParaRPr kumimoji="0" lang="en-US" altLang="ja-JP" sz="14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marL="171450" indent="-171450" fontAlgn="auto">
              <a:spcBef>
                <a:spcPts val="0"/>
              </a:spcBef>
              <a:spcAft>
                <a:spcPts val="300"/>
              </a:spcAft>
              <a:buSzPct val="120000"/>
              <a:buFont typeface="Wingdings" panose="05000000000000000000" pitchFamily="2" charset="2"/>
              <a:buChar char="Ø"/>
              <a:defRPr/>
            </a:pPr>
            <a:r>
              <a:rPr kumimoji="0" lang="ja-JP" altLang="en-US" sz="1400" kern="0" dirty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　</a:t>
            </a: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地方自治体にもオープンデータのメリットを還元</a:t>
            </a:r>
            <a:endParaRPr kumimoji="0" lang="en-US" altLang="ja-JP" sz="14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marL="171450" indent="-171450" fontAlgn="auto">
              <a:spcBef>
                <a:spcPts val="0"/>
              </a:spcBef>
              <a:spcAft>
                <a:spcPts val="300"/>
              </a:spcAft>
              <a:buSzPct val="120000"/>
              <a:buFont typeface="Wingdings" panose="05000000000000000000" pitchFamily="2" charset="2"/>
              <a:buChar char="Ø"/>
              <a:defRPr/>
            </a:pPr>
            <a:r>
              <a:rPr kumimoji="0" lang="ja-JP" altLang="en-US" sz="1400" kern="0" dirty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　</a:t>
            </a:r>
            <a:r>
              <a:rPr kumimoji="0" lang="ja-JP" altLang="en-US" sz="14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パーソナルデータの取扱いに配慮</a:t>
            </a:r>
            <a:endParaRPr kumimoji="0" lang="en-US" altLang="ja-JP" sz="12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979" name="右中かっこ 1978"/>
          <p:cNvSpPr/>
          <p:nvPr/>
        </p:nvSpPr>
        <p:spPr>
          <a:xfrm>
            <a:off x="8609170" y="2326654"/>
            <a:ext cx="144016" cy="66180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0" name="角丸四角形 1979"/>
          <p:cNvSpPr/>
          <p:nvPr/>
        </p:nvSpPr>
        <p:spPr>
          <a:xfrm>
            <a:off x="8687869" y="2320416"/>
            <a:ext cx="1251261" cy="688047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en-US" altLang="ja-JP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VLED</a:t>
            </a: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を介した自治体の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defRPr/>
            </a:pPr>
            <a:r>
              <a:rPr kumimoji="0" lang="ja-JP" altLang="en-US" sz="1100" kern="0" dirty="0" smtClean="0">
                <a:ln w="28575">
                  <a:noFill/>
                </a:ln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ネットワーク化</a:t>
            </a:r>
            <a:endParaRPr kumimoji="0" lang="en-US" altLang="ja-JP" sz="1100" kern="0" dirty="0" smtClean="0">
              <a:ln w="28575">
                <a:noFill/>
              </a:ln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82" name="角丸四角形 1981"/>
          <p:cNvSpPr/>
          <p:nvPr/>
        </p:nvSpPr>
        <p:spPr>
          <a:xfrm>
            <a:off x="272479" y="5384970"/>
            <a:ext cx="9633521" cy="1202010"/>
          </a:xfrm>
          <a:prstGeom prst="roundRect">
            <a:avLst>
              <a:gd name="adj" fmla="val 12445"/>
            </a:avLst>
          </a:prstGeom>
          <a:noFill/>
          <a:ln w="57150" cap="flat" cmpd="sng" algn="ctr">
            <a:noFill/>
            <a:prstDash val="sysDot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anchor="t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n"/>
              <a:defRPr/>
            </a:pP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全競技情報がオープンデータ化されていた</a:t>
            </a:r>
            <a:r>
              <a:rPr kumimoji="0" lang="en-US" altLang="ja-JP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2012</a:t>
            </a: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年ロンドンオリンピックの状況を調査し、総務大臣主宰の「</a:t>
            </a:r>
            <a:r>
              <a:rPr kumimoji="0" lang="en-US" altLang="ja-JP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2020</a:t>
            </a: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年に向けた社会全体の</a:t>
            </a:r>
            <a:r>
              <a:rPr kumimoji="0" lang="en-US" altLang="ja-JP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ICT</a:t>
            </a: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化推進に関する懇談会」の関連会合等へ報告。</a:t>
            </a:r>
            <a:endParaRPr kumimoji="0" lang="en-US" altLang="ja-JP" sz="16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marL="285750" indent="-285750" fontAlgn="auto">
              <a:spcBef>
                <a:spcPts val="0"/>
              </a:spcBef>
              <a:spcAft>
                <a:spcPts val="30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n"/>
              <a:defRPr/>
            </a:pPr>
            <a:r>
              <a:rPr kumimoji="0" lang="en-US" altLang="ja-JP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2017</a:t>
            </a: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年冬期アジア札幌大会に向けて、札幌市のオープンデータを加速化。検討結果は、</a:t>
            </a:r>
            <a:r>
              <a:rPr kumimoji="0" lang="en-US" altLang="ja-JP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2020</a:t>
            </a:r>
            <a:r>
              <a:rPr kumimoji="0" lang="ja-JP" altLang="en-US" sz="1600" kern="0" dirty="0" smtClean="0">
                <a:ln w="28575">
                  <a:noFill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年を見据えて東京都にも報告。</a:t>
            </a:r>
            <a:endParaRPr kumimoji="0" lang="en-US" altLang="ja-JP" sz="1600" kern="0" dirty="0" smtClean="0">
              <a:ln w="28575">
                <a:noFill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560512" y="4404454"/>
            <a:ext cx="5322538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⇒　利活用・普及委員会で方向性について議論。</a:t>
            </a:r>
          </a:p>
        </p:txBody>
      </p:sp>
      <p:sp>
        <p:nvSpPr>
          <p:cNvPr id="53" name="テキスト ボックス 52"/>
          <p:cNvSpPr txBox="1"/>
          <p:nvPr/>
        </p:nvSpPr>
        <p:spPr bwMode="auto">
          <a:xfrm>
            <a:off x="560512" y="6533732"/>
            <a:ext cx="7186830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⇒　</a:t>
            </a:r>
            <a:r>
              <a:rPr kumimoji="1" lang="en-US" altLang="ja-JP" sz="2000" dirty="0" smtClean="0">
                <a:solidFill>
                  <a:srgbClr val="FF0000"/>
                </a:solidFill>
                <a:latin typeface="+mj-ea"/>
                <a:ea typeface="+mj-ea"/>
              </a:rPr>
              <a:t>2020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オープンデータシティ推進委員会で方向性について議論。</a:t>
            </a:r>
          </a:p>
        </p:txBody>
      </p:sp>
      <p:sp>
        <p:nvSpPr>
          <p:cNvPr id="62" name="テキスト プレースホルダー 7"/>
          <p:cNvSpPr txBox="1">
            <a:spLocks/>
          </p:cNvSpPr>
          <p:nvPr/>
        </p:nvSpPr>
        <p:spPr>
          <a:xfrm>
            <a:off x="8553400" y="116632"/>
            <a:ext cx="1044897" cy="288032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</a:pPr>
            <a:r>
              <a:rPr lang="ja-JP" altLang="en-US" sz="2000" dirty="0" smtClean="0"/>
              <a:t>資料６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358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1"/>
          </a:solidFill>
          <a:round/>
          <a:headEnd/>
          <a:tailEnd/>
        </a:ln>
      </a:spPr>
      <a:bodyPr tIns="0" bIns="0" anchor="ctr"/>
      <a:lstStyle>
        <a:defPPr fontAlgn="auto">
          <a:spcBef>
            <a:spcPts val="0"/>
          </a:spcBef>
          <a:spcAft>
            <a:spcPts val="0"/>
          </a:spcAft>
          <a:defRPr sz="1100" dirty="0" smtClean="0">
            <a:solidFill>
              <a:prstClr val="black"/>
            </a:solidFill>
            <a:latin typeface="ＭＳ Ｐゴシック"/>
            <a:ea typeface="ＭＳ Ｐゴシック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1_標準デザイン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D200"/>
      </a:accent1>
      <a:accent2>
        <a:srgbClr val="E62D00"/>
      </a:accent2>
      <a:accent3>
        <a:srgbClr val="FFFFFF"/>
      </a:accent3>
      <a:accent4>
        <a:srgbClr val="000000"/>
      </a:accent4>
      <a:accent5>
        <a:srgbClr val="FFE5AA"/>
      </a:accent5>
      <a:accent6>
        <a:srgbClr val="D02800"/>
      </a:accent6>
      <a:hlink>
        <a:srgbClr val="00B4A0"/>
      </a:hlink>
      <a:folHlink>
        <a:srgbClr val="69B43C"/>
      </a:folHlink>
    </a:clrScheme>
    <a:fontScheme name="1_標準デザイン">
      <a:majorFont>
        <a:latin typeface="Arial"/>
        <a:ea typeface="HGP創英角ｺﾞｼｯｸUB"/>
        <a:cs typeface=""/>
      </a:majorFont>
      <a:minorFont>
        <a:latin typeface="Arial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00B4A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bg2">
                    <a:alpha val="50000"/>
                  </a:schemeClr>
                </a:outerShdw>
              </a:effectLst>
            </a14:hiddenEffects>
          </a:ext>
        </a:extLst>
      </a:spPr>
      <a:bodyPr vert="horz" wrap="none" lIns="288000" tIns="90000" rIns="288000" bIns="90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00B4A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bg2">
                    <a:alpha val="50000"/>
                  </a:schemeClr>
                </a:outerShdw>
              </a:effectLst>
            </a14:hiddenEffects>
          </a:ext>
        </a:extLst>
      </a:spPr>
      <a:bodyPr vert="horz" wrap="none" lIns="288000" tIns="90000" rIns="288000" bIns="90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1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D200"/>
        </a:accent1>
        <a:accent2>
          <a:srgbClr val="E62D00"/>
        </a:accent2>
        <a:accent3>
          <a:srgbClr val="FFFFFF"/>
        </a:accent3>
        <a:accent4>
          <a:srgbClr val="000000"/>
        </a:accent4>
        <a:accent5>
          <a:srgbClr val="FFE5AA"/>
        </a:accent5>
        <a:accent6>
          <a:srgbClr val="D02800"/>
        </a:accent6>
        <a:hlink>
          <a:srgbClr val="00B4A0"/>
        </a:hlink>
        <a:folHlink>
          <a:srgbClr val="69B43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14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FFD200"/>
        </a:accent1>
        <a:accent2>
          <a:srgbClr val="E62D00"/>
        </a:accent2>
        <a:accent3>
          <a:srgbClr val="FFFFFF"/>
        </a:accent3>
        <a:accent4>
          <a:srgbClr val="000000"/>
        </a:accent4>
        <a:accent5>
          <a:srgbClr val="FFE5AA"/>
        </a:accent5>
        <a:accent6>
          <a:srgbClr val="D02800"/>
        </a:accent6>
        <a:hlink>
          <a:srgbClr val="00B4A0"/>
        </a:hlink>
        <a:folHlink>
          <a:srgbClr val="69B43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19050">
          <a:noFill/>
          <a:miter lim="800000"/>
          <a:headEnd/>
          <a:tailEnd/>
        </a:ln>
        <a:effectLst/>
      </a:spPr>
      <a:bodyPr lIns="36000" tIns="0" rIns="36000" bIns="0" anchor="t" anchorCtr="0"/>
      <a:lstStyle>
        <a:defPPr>
          <a:defRPr sz="2000" dirty="0" smtClean="0">
            <a:latin typeface="+mj-ea"/>
            <a:ea typeface="+mj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A4 210 x 297 mm</PresentationFormat>
  <Paragraphs>31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2_デザインの設定</vt:lpstr>
      <vt:lpstr>3_標準デザイン</vt:lpstr>
      <vt:lpstr>4_Office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2012-07-26T12:48:06Z</dcterms:created>
  <dcterms:modified xsi:type="dcterms:W3CDTF">2015-12-03T02:02:38Z</dcterms:modified>
</cp:coreProperties>
</file>