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0"/>
  </p:notesMasterIdLst>
  <p:handoutMasterIdLst>
    <p:handoutMasterId r:id="rId11"/>
  </p:handoutMasterIdLst>
  <p:sldIdLst>
    <p:sldId id="276" r:id="rId2"/>
    <p:sldId id="287" r:id="rId3"/>
    <p:sldId id="277" r:id="rId4"/>
    <p:sldId id="278" r:id="rId5"/>
    <p:sldId id="283" r:id="rId6"/>
    <p:sldId id="284" r:id="rId7"/>
    <p:sldId id="286" r:id="rId8"/>
    <p:sldId id="282" r:id="rId9"/>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225">
          <p15:clr>
            <a:srgbClr val="A4A3A4"/>
          </p15:clr>
        </p15:guide>
        <p15:guide id="2" pos="2234">
          <p15:clr>
            <a:srgbClr val="A4A3A4"/>
          </p15:clr>
        </p15:guide>
        <p15:guide id="3" orient="horz" pos="3132">
          <p15:clr>
            <a:srgbClr val="A4A3A4"/>
          </p15:clr>
        </p15:guide>
        <p15:guide id="4"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p:cViewPr varScale="1">
        <p:scale>
          <a:sx n="82" d="100"/>
          <a:sy n="82" d="100"/>
        </p:scale>
        <p:origin x="605" y="67"/>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5"/>
        <p:guide pos="2234"/>
        <p:guide orient="horz" pos="3132"/>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45464"/>
            <a:ext cx="2946945" cy="493880"/>
          </a:xfrm>
          <a:prstGeom prst="rect">
            <a:avLst/>
          </a:prstGeom>
          <a:noFill/>
          <a:ln w="9525">
            <a:noFill/>
            <a:miter lim="800000"/>
            <a:headEnd/>
            <a:tailEnd/>
          </a:ln>
          <a:effectLst/>
        </p:spPr>
        <p:txBody>
          <a:bodyPr vert="horz" wrap="square" lIns="95497" tIns="47751" rIns="95497" bIns="47751" numCol="1" anchor="b" anchorCtr="0" compatLnSpc="1">
            <a:prstTxWarp prst="textNoShape">
              <a:avLst/>
            </a:prstTxWarp>
          </a:bodyPr>
          <a:lstStyle>
            <a:lvl1pPr algn="r" defTabSz="955518">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2"/>
            <a:ext cx="4989714" cy="4474246"/>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2014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dirty="0" smtClean="0"/>
              <a:t>2015.2.6</a:t>
            </a:r>
            <a:endParaRPr lang="en-US" altLang="ja-JP" sz="2000" dirty="0" smtClean="0"/>
          </a:p>
        </p:txBody>
      </p:sp>
      <p:sp>
        <p:nvSpPr>
          <p:cNvPr id="3" name="タイトル 2"/>
          <p:cNvSpPr>
            <a:spLocks noGrp="1"/>
          </p:cNvSpPr>
          <p:nvPr>
            <p:ph type="ctrTitle" sz="quarter"/>
          </p:nvPr>
        </p:nvSpPr>
        <p:spPr>
          <a:xfrm>
            <a:off x="2792760" y="2643342"/>
            <a:ext cx="6912767" cy="1269344"/>
          </a:xfrm>
        </p:spPr>
        <p:txBody>
          <a:bodyPr/>
          <a:lstStyle/>
          <a:p>
            <a:r>
              <a:rPr lang="ja-JP" altLang="en-US" sz="2800" dirty="0">
                <a:latin typeface="メイリオ" pitchFamily="50" charset="-128"/>
                <a:ea typeface="メイリオ" pitchFamily="50" charset="-128"/>
                <a:cs typeface="メイリオ" pitchFamily="50" charset="-128"/>
              </a:rPr>
              <a:t>民間保有データの有効活用に関する</a:t>
            </a:r>
            <a:r>
              <a:rPr lang="ja-JP" altLang="en-US" sz="2800" dirty="0" smtClean="0">
                <a:latin typeface="メイリオ" pitchFamily="50" charset="-128"/>
                <a:ea typeface="メイリオ" pitchFamily="50" charset="-128"/>
                <a:cs typeface="メイリオ" pitchFamily="50" charset="-128"/>
              </a:rPr>
              <a:t>意見のとりまとめ</a:t>
            </a:r>
            <a:endParaRPr lang="ja-JP" altLang="en-US" sz="2800"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dirty="0" smtClean="0"/>
              <a:t>平成</a:t>
            </a:r>
            <a:r>
              <a:rPr kumimoji="1" lang="en-US" altLang="ja-JP" dirty="0" smtClean="0"/>
              <a:t>26</a:t>
            </a:r>
            <a:r>
              <a:rPr kumimoji="1" lang="ja-JP" altLang="en-US" dirty="0" smtClean="0"/>
              <a:t>年度　第</a:t>
            </a:r>
            <a:r>
              <a:rPr lang="en-US" altLang="ja-JP" dirty="0"/>
              <a:t>2</a:t>
            </a:r>
            <a:r>
              <a:rPr kumimoji="1" lang="ja-JP" altLang="en-US" dirty="0" smtClean="0"/>
              <a:t>回データガバナンス委員会資料</a:t>
            </a:r>
            <a:endParaRPr kumimoji="1" lang="ja-JP" altLang="en-US" dirty="0"/>
          </a:p>
        </p:txBody>
      </p:sp>
      <p:sp>
        <p:nvSpPr>
          <p:cNvPr id="8" name="テキスト プレースホルダー 7"/>
          <p:cNvSpPr>
            <a:spLocks noGrp="1"/>
          </p:cNvSpPr>
          <p:nvPr>
            <p:ph type="body" sz="quarter" idx="11"/>
          </p:nvPr>
        </p:nvSpPr>
        <p:spPr>
          <a:xfrm>
            <a:off x="8985448" y="188641"/>
            <a:ext cx="828873" cy="288032"/>
          </a:xfrm>
        </p:spPr>
        <p:txBody>
          <a:bodyPr anchor="ctr"/>
          <a:lstStyle/>
          <a:p>
            <a:r>
              <a:rPr kumimoji="1" lang="ja-JP" altLang="en-US" dirty="0" smtClean="0"/>
              <a:t>資料４</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0039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2400" dirty="0"/>
              <a:t>1</a:t>
            </a:r>
            <a:r>
              <a:rPr lang="en-US" altLang="ja-JP" sz="2400" dirty="0" smtClean="0"/>
              <a:t>. </a:t>
            </a:r>
            <a:r>
              <a:rPr lang="ja-JP" altLang="en-US" sz="2400" dirty="0" smtClean="0"/>
              <a:t>民間</a:t>
            </a:r>
            <a:r>
              <a:rPr lang="ja-JP" altLang="en-US" sz="2400" dirty="0"/>
              <a:t>保有データの有効</a:t>
            </a:r>
            <a:r>
              <a:rPr lang="ja-JP" altLang="en-US" sz="2400" dirty="0" smtClean="0"/>
              <a:t>活用について</a:t>
            </a:r>
            <a:endParaRPr kumimoji="1" lang="ja-JP" altLang="en-US" sz="2400" dirty="0"/>
          </a:p>
        </p:txBody>
      </p:sp>
      <p:sp>
        <p:nvSpPr>
          <p:cNvPr id="3" name="コンテンツ プレースホルダー 2"/>
          <p:cNvSpPr>
            <a:spLocks noGrp="1"/>
          </p:cNvSpPr>
          <p:nvPr>
            <p:ph idx="1"/>
          </p:nvPr>
        </p:nvSpPr>
        <p:spPr/>
        <p:txBody>
          <a:bodyPr>
            <a:normAutofit/>
          </a:bodyPr>
          <a:lstStyle/>
          <a:p>
            <a:r>
              <a:rPr kumimoji="1" lang="ja-JP" altLang="en-US" dirty="0" smtClean="0"/>
              <a:t>現在、パーソナルデータ</a:t>
            </a:r>
            <a:r>
              <a:rPr kumimoji="1" lang="ja-JP" altLang="en-US" dirty="0" smtClean="0"/>
              <a:t>に</a:t>
            </a:r>
            <a:r>
              <a:rPr kumimoji="1" lang="ja-JP" altLang="en-US" dirty="0" smtClean="0"/>
              <a:t>関して多くの検討が実施</a:t>
            </a:r>
            <a:endParaRPr kumimoji="1" lang="en-US" altLang="ja-JP" dirty="0" smtClean="0"/>
          </a:p>
          <a:p>
            <a:pPr lvl="1"/>
            <a:r>
              <a:rPr lang="ja-JP" altLang="en-US" dirty="0" smtClean="0"/>
              <a:t>法改正に向けて、法律の骨子案等が示され、改正の方向が明らかになりつつある</a:t>
            </a:r>
            <a:endParaRPr lang="en-US" altLang="ja-JP" dirty="0" smtClean="0"/>
          </a:p>
          <a:p>
            <a:pPr lvl="1"/>
            <a:r>
              <a:rPr lang="ja-JP" altLang="en-US" dirty="0" smtClean="0"/>
              <a:t>不明確な点も多く、事業者が改正に望んでいる方向と合っているかがわかりにくい</a:t>
            </a:r>
            <a:endParaRPr lang="en-US" altLang="ja-JP" dirty="0" smtClean="0"/>
          </a:p>
          <a:p>
            <a:pPr lvl="1"/>
            <a:endParaRPr lang="en-US" altLang="ja-JP" dirty="0"/>
          </a:p>
          <a:p>
            <a:r>
              <a:rPr kumimoji="1" lang="ja-JP" altLang="en-US" dirty="0" smtClean="0"/>
              <a:t>パーソナルデータについての検討の必要性について</a:t>
            </a:r>
            <a:endParaRPr kumimoji="1" lang="en-US" altLang="ja-JP" dirty="0" smtClean="0"/>
          </a:p>
          <a:p>
            <a:pPr lvl="1"/>
            <a:r>
              <a:rPr kumimoji="1" lang="ja-JP" altLang="en-US" dirty="0" smtClean="0"/>
              <a:t>本資料では、</a:t>
            </a:r>
            <a:r>
              <a:rPr kumimoji="1" lang="en-US" altLang="ja-JP" dirty="0" smtClean="0"/>
              <a:t>VLED</a:t>
            </a:r>
            <a:r>
              <a:rPr kumimoji="1" lang="ja-JP" altLang="en-US" dirty="0" smtClean="0"/>
              <a:t>社員の一部についてヒアリングを行い、その要望を整理した</a:t>
            </a:r>
            <a:endParaRPr kumimoji="1" lang="en-US" altLang="ja-JP" dirty="0" smtClean="0"/>
          </a:p>
          <a:p>
            <a:pPr lvl="1"/>
            <a:r>
              <a:rPr kumimoji="1" lang="ja-JP" altLang="en-US" dirty="0" smtClean="0"/>
              <a:t>今後、委員会等を通じてさらに</a:t>
            </a:r>
            <a:r>
              <a:rPr kumimoji="1" lang="en-US" altLang="ja-JP" dirty="0" smtClean="0"/>
              <a:t>VLED</a:t>
            </a:r>
            <a:r>
              <a:rPr kumimoji="1" lang="ja-JP" altLang="en-US" dirty="0" smtClean="0"/>
              <a:t>社員から要望をとりまとめる予定</a:t>
            </a:r>
            <a:endParaRPr kumimoji="1" lang="en-US" altLang="ja-JP" dirty="0" smtClean="0"/>
          </a:p>
          <a:p>
            <a:pPr lvl="1"/>
            <a:r>
              <a:rPr kumimoji="1" lang="ja-JP" altLang="en-US" dirty="0" smtClean="0"/>
              <a:t>パーソナルデータの利活用について、</a:t>
            </a:r>
            <a:r>
              <a:rPr kumimoji="1" lang="en-US" altLang="ja-JP" dirty="0" smtClean="0"/>
              <a:t>VLED</a:t>
            </a:r>
            <a:r>
              <a:rPr kumimoji="1" lang="ja-JP" altLang="en-US" dirty="0" smtClean="0"/>
              <a:t>社員からの検討・提言の要望が多い場合には、提言の必要性について検討する</a:t>
            </a:r>
            <a:endParaRPr kumimoji="1" lang="en-US" altLang="ja-JP" dirty="0" smtClean="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155332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2400" dirty="0" smtClean="0"/>
              <a:t>2. </a:t>
            </a:r>
            <a:r>
              <a:rPr lang="ja-JP" altLang="en-US" sz="2400" dirty="0" smtClean="0"/>
              <a:t>パーソナルデータに関する法制度の検討状況</a:t>
            </a:r>
            <a:endParaRPr kumimoji="1" lang="ja-JP" altLang="en-US" sz="2400" dirty="0"/>
          </a:p>
        </p:txBody>
      </p:sp>
      <p:sp>
        <p:nvSpPr>
          <p:cNvPr id="3" name="コンテンツ プレースホルダー 2"/>
          <p:cNvSpPr>
            <a:spLocks noGrp="1"/>
          </p:cNvSpPr>
          <p:nvPr>
            <p:ph idx="1"/>
          </p:nvPr>
        </p:nvSpPr>
        <p:spPr/>
        <p:txBody>
          <a:bodyPr>
            <a:normAutofit/>
          </a:bodyPr>
          <a:lstStyle/>
          <a:p>
            <a:r>
              <a:rPr kumimoji="1" lang="ja-JP" altLang="en-US" dirty="0" smtClean="0"/>
              <a:t>パーソナルデータに関しては、現在までに複数の検討を実施</a:t>
            </a:r>
            <a:endParaRPr kumimoji="1" lang="en-US" altLang="ja-JP" dirty="0" smtClean="0"/>
          </a:p>
          <a:p>
            <a:pPr lvl="1"/>
            <a:r>
              <a:rPr kumimoji="1" lang="ja-JP" altLang="en-US" dirty="0" smtClean="0"/>
              <a:t>「</a:t>
            </a:r>
            <a:r>
              <a:rPr kumimoji="1" lang="ja-JP" altLang="en-US" dirty="0" smtClean="0"/>
              <a:t>パーソナルデータに関する検討会</a:t>
            </a:r>
            <a:r>
              <a:rPr kumimoji="1" lang="ja-JP" altLang="en-US" dirty="0" smtClean="0"/>
              <a:t>」と「行政機関等が保有するパーソナルデータに関する研究会」の</a:t>
            </a:r>
            <a:r>
              <a:rPr kumimoji="1" lang="en-US" altLang="ja-JP" dirty="0" smtClean="0"/>
              <a:t>2</a:t>
            </a:r>
            <a:r>
              <a:rPr kumimoji="1" lang="ja-JP" altLang="en-US" dirty="0" smtClean="0"/>
              <a:t>本が、現在の主たる検討の場</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94574781"/>
              </p:ext>
            </p:extLst>
          </p:nvPr>
        </p:nvGraphicFramePr>
        <p:xfrm>
          <a:off x="1569861" y="2204864"/>
          <a:ext cx="7055547" cy="4248472"/>
        </p:xfrm>
        <a:graphic>
          <a:graphicData uri="http://schemas.openxmlformats.org/drawingml/2006/table">
            <a:tbl>
              <a:tblPr firstRow="1" bandRow="1">
                <a:tableStyleId>{21E4AEA4-8DFA-4A89-87EB-49C32662AFE0}</a:tableStyleId>
              </a:tblPr>
              <a:tblGrid>
                <a:gridCol w="1584176"/>
                <a:gridCol w="1620180"/>
                <a:gridCol w="1548172"/>
                <a:gridCol w="2303019"/>
              </a:tblGrid>
              <a:tr h="381517">
                <a:tc gridSpan="3">
                  <a:txBody>
                    <a:bodyPr/>
                    <a:lstStyle/>
                    <a:p>
                      <a:pPr algn="ctr"/>
                      <a:r>
                        <a:rPr kumimoji="1" lang="ja-JP" altLang="en-US" sz="1800" dirty="0" smtClean="0"/>
                        <a:t>民間保有データ</a:t>
                      </a:r>
                      <a:endParaRPr kumimoji="1" lang="ja-JP" altLang="en-US" sz="1800" dirty="0"/>
                    </a:p>
                  </a:txBody>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800" dirty="0" smtClean="0"/>
                        <a:t>行政機関保有データ</a:t>
                      </a:r>
                      <a:endParaRPr kumimoji="1" lang="ja-JP" altLang="en-US" sz="1800" dirty="0"/>
                    </a:p>
                  </a:txBody>
                  <a:tcPr/>
                </a:tc>
              </a:tr>
              <a:tr h="3866955">
                <a:tc>
                  <a:txBody>
                    <a:bodyPr/>
                    <a:lstStyle/>
                    <a:p>
                      <a:pPr algn="ctr"/>
                      <a:endParaRPr kumimoji="1" lang="ja-JP" altLang="en-US" sz="1800" dirty="0"/>
                    </a:p>
                  </a:txBody>
                  <a:tcPr/>
                </a:tc>
                <a:tc>
                  <a:txBody>
                    <a:bodyPr/>
                    <a:lstStyle/>
                    <a:p>
                      <a:pPr algn="ctr"/>
                      <a:endParaRPr kumimoji="1" lang="ja-JP" altLang="en-US" sz="1800" dirty="0"/>
                    </a:p>
                  </a:txBody>
                  <a:tcPr/>
                </a:tc>
                <a:tc>
                  <a:txBody>
                    <a:bodyPr/>
                    <a:lstStyle/>
                    <a:p>
                      <a:pPr algn="ctr"/>
                      <a:endParaRPr kumimoji="1" lang="ja-JP" altLang="en-US" sz="1800" dirty="0"/>
                    </a:p>
                  </a:txBody>
                  <a:tcPr/>
                </a:tc>
                <a:tc>
                  <a:txBody>
                    <a:bodyPr/>
                    <a:lstStyle/>
                    <a:p>
                      <a:pPr algn="ctr"/>
                      <a:endParaRPr kumimoji="1" lang="ja-JP" altLang="en-US" sz="1800" dirty="0"/>
                    </a:p>
                  </a:txBody>
                  <a:tcPr/>
                </a:tc>
              </a:tr>
            </a:tbl>
          </a:graphicData>
        </a:graphic>
      </p:graphicFrame>
      <p:sp>
        <p:nvSpPr>
          <p:cNvPr id="7" name="テキスト ボックス 6"/>
          <p:cNvSpPr txBox="1"/>
          <p:nvPr/>
        </p:nvSpPr>
        <p:spPr>
          <a:xfrm>
            <a:off x="3514078" y="2636912"/>
            <a:ext cx="800219" cy="338554"/>
          </a:xfrm>
          <a:prstGeom prst="rect">
            <a:avLst/>
          </a:prstGeom>
          <a:noFill/>
        </p:spPr>
        <p:txBody>
          <a:bodyPr wrap="none" rtlCol="0">
            <a:spAutoFit/>
          </a:bodyPr>
          <a:lstStyle/>
          <a:p>
            <a:pPr algn="l"/>
            <a:r>
              <a:rPr kumimoji="1" lang="ja-JP" altLang="en-US" sz="1600" dirty="0" smtClean="0">
                <a:solidFill>
                  <a:schemeClr val="bg2"/>
                </a:solidFill>
                <a:latin typeface="ヒラギノ角ゴ ProN W6"/>
                <a:ea typeface="ヒラギノ角ゴ ProN W6"/>
                <a:cs typeface="ヒラギノ角ゴ ProN W6"/>
              </a:rPr>
              <a:t>総務省</a:t>
            </a:r>
          </a:p>
        </p:txBody>
      </p:sp>
      <p:sp>
        <p:nvSpPr>
          <p:cNvPr id="8" name="テキスト ボックス 7"/>
          <p:cNvSpPr txBox="1"/>
          <p:nvPr/>
        </p:nvSpPr>
        <p:spPr>
          <a:xfrm>
            <a:off x="1785886" y="2636912"/>
            <a:ext cx="1005403" cy="338554"/>
          </a:xfrm>
          <a:prstGeom prst="rect">
            <a:avLst/>
          </a:prstGeom>
          <a:noFill/>
        </p:spPr>
        <p:txBody>
          <a:bodyPr wrap="none" rtlCol="0">
            <a:spAutoFit/>
          </a:bodyPr>
          <a:lstStyle/>
          <a:p>
            <a:pPr algn="l"/>
            <a:r>
              <a:rPr kumimoji="1" lang="ja-JP" altLang="en-US" sz="1600" dirty="0" smtClean="0">
                <a:solidFill>
                  <a:schemeClr val="bg2"/>
                </a:solidFill>
                <a:latin typeface="ヒラギノ角ゴ ProN W6"/>
                <a:ea typeface="ヒラギノ角ゴ ProN W6"/>
                <a:cs typeface="ヒラギノ角ゴ ProN W6"/>
              </a:rPr>
              <a:t>内閣官房</a:t>
            </a:r>
          </a:p>
        </p:txBody>
      </p:sp>
      <p:sp>
        <p:nvSpPr>
          <p:cNvPr id="9" name="テキスト ボックス 8"/>
          <p:cNvSpPr txBox="1"/>
          <p:nvPr/>
        </p:nvSpPr>
        <p:spPr>
          <a:xfrm>
            <a:off x="848545" y="3236766"/>
            <a:ext cx="646331" cy="369332"/>
          </a:xfrm>
          <a:prstGeom prst="rect">
            <a:avLst/>
          </a:prstGeom>
          <a:noFill/>
        </p:spPr>
        <p:txBody>
          <a:bodyPr wrap="none" rtlCol="0">
            <a:spAutoFit/>
          </a:bodyPr>
          <a:lstStyle/>
          <a:p>
            <a:pPr algn="l"/>
            <a:r>
              <a:rPr kumimoji="1" lang="en-US" altLang="ja-JP" dirty="0" smtClean="0">
                <a:solidFill>
                  <a:schemeClr val="bg2"/>
                </a:solidFill>
                <a:latin typeface="ヒラギノ角ゴ ProN W6"/>
                <a:ea typeface="ヒラギノ角ゴ ProN W6"/>
                <a:cs typeface="ヒラギノ角ゴ ProN W6"/>
              </a:rPr>
              <a:t>2012</a:t>
            </a:r>
            <a:endParaRPr kumimoji="1" lang="ja-JP" altLang="en-US" dirty="0" smtClean="0">
              <a:solidFill>
                <a:schemeClr val="bg2"/>
              </a:solidFill>
              <a:latin typeface="ヒラギノ角ゴ ProN W6"/>
              <a:ea typeface="ヒラギノ角ゴ ProN W6"/>
              <a:cs typeface="ヒラギノ角ゴ ProN W6"/>
            </a:endParaRPr>
          </a:p>
        </p:txBody>
      </p:sp>
      <p:sp>
        <p:nvSpPr>
          <p:cNvPr id="10" name="テキスト ボックス 9"/>
          <p:cNvSpPr txBox="1"/>
          <p:nvPr/>
        </p:nvSpPr>
        <p:spPr>
          <a:xfrm>
            <a:off x="848545" y="4160893"/>
            <a:ext cx="646331" cy="369332"/>
          </a:xfrm>
          <a:prstGeom prst="rect">
            <a:avLst/>
          </a:prstGeom>
          <a:noFill/>
        </p:spPr>
        <p:txBody>
          <a:bodyPr wrap="none" rtlCol="0">
            <a:spAutoFit/>
          </a:bodyPr>
          <a:lstStyle/>
          <a:p>
            <a:pPr algn="l"/>
            <a:r>
              <a:rPr kumimoji="1" lang="en-US" altLang="ja-JP" dirty="0" smtClean="0">
                <a:solidFill>
                  <a:schemeClr val="bg2"/>
                </a:solidFill>
                <a:latin typeface="ヒラギノ角ゴ ProN W6"/>
                <a:ea typeface="ヒラギノ角ゴ ProN W6"/>
                <a:cs typeface="ヒラギノ角ゴ ProN W6"/>
              </a:rPr>
              <a:t>2013</a:t>
            </a:r>
            <a:endParaRPr kumimoji="1" lang="ja-JP" altLang="en-US" dirty="0" smtClean="0">
              <a:solidFill>
                <a:schemeClr val="bg2"/>
              </a:solidFill>
              <a:latin typeface="ヒラギノ角ゴ ProN W6"/>
              <a:ea typeface="ヒラギノ角ゴ ProN W6"/>
              <a:cs typeface="ヒラギノ角ゴ ProN W6"/>
            </a:endParaRPr>
          </a:p>
        </p:txBody>
      </p:sp>
      <p:sp>
        <p:nvSpPr>
          <p:cNvPr id="11" name="テキスト ボックス 10"/>
          <p:cNvSpPr txBox="1"/>
          <p:nvPr/>
        </p:nvSpPr>
        <p:spPr>
          <a:xfrm>
            <a:off x="848544" y="5085020"/>
            <a:ext cx="646331" cy="369332"/>
          </a:xfrm>
          <a:prstGeom prst="rect">
            <a:avLst/>
          </a:prstGeom>
          <a:noFill/>
        </p:spPr>
        <p:txBody>
          <a:bodyPr wrap="none" rtlCol="0">
            <a:spAutoFit/>
          </a:bodyPr>
          <a:lstStyle/>
          <a:p>
            <a:pPr algn="l"/>
            <a:r>
              <a:rPr kumimoji="1" lang="en-US" altLang="ja-JP" dirty="0" smtClean="0">
                <a:solidFill>
                  <a:schemeClr val="bg2"/>
                </a:solidFill>
                <a:latin typeface="ヒラギノ角ゴ ProN W6"/>
                <a:ea typeface="ヒラギノ角ゴ ProN W6"/>
                <a:cs typeface="ヒラギノ角ゴ ProN W6"/>
              </a:rPr>
              <a:t>2014</a:t>
            </a:r>
            <a:endParaRPr kumimoji="1" lang="ja-JP" altLang="en-US" dirty="0" smtClean="0">
              <a:solidFill>
                <a:schemeClr val="bg2"/>
              </a:solidFill>
              <a:latin typeface="ヒラギノ角ゴ ProN W6"/>
              <a:ea typeface="ヒラギノ角ゴ ProN W6"/>
              <a:cs typeface="ヒラギノ角ゴ ProN W6"/>
            </a:endParaRPr>
          </a:p>
        </p:txBody>
      </p:sp>
      <p:sp>
        <p:nvSpPr>
          <p:cNvPr id="12" name="テキスト ボックス 11"/>
          <p:cNvSpPr txBox="1"/>
          <p:nvPr/>
        </p:nvSpPr>
        <p:spPr>
          <a:xfrm>
            <a:off x="848544" y="5939988"/>
            <a:ext cx="646331" cy="369332"/>
          </a:xfrm>
          <a:prstGeom prst="rect">
            <a:avLst/>
          </a:prstGeom>
          <a:noFill/>
        </p:spPr>
        <p:txBody>
          <a:bodyPr wrap="none" rtlCol="0">
            <a:spAutoFit/>
          </a:bodyPr>
          <a:lstStyle/>
          <a:p>
            <a:pPr algn="l"/>
            <a:r>
              <a:rPr kumimoji="1" lang="en-US" altLang="ja-JP" dirty="0" smtClean="0">
                <a:solidFill>
                  <a:schemeClr val="bg2"/>
                </a:solidFill>
                <a:latin typeface="ヒラギノ角ゴ ProN W6"/>
                <a:ea typeface="ヒラギノ角ゴ ProN W6"/>
                <a:cs typeface="ヒラギノ角ゴ ProN W6"/>
              </a:rPr>
              <a:t>2015</a:t>
            </a:r>
            <a:endParaRPr kumimoji="1" lang="ja-JP" altLang="en-US" dirty="0" smtClean="0">
              <a:solidFill>
                <a:schemeClr val="bg2"/>
              </a:solidFill>
              <a:latin typeface="ヒラギノ角ゴ ProN W6"/>
              <a:ea typeface="ヒラギノ角ゴ ProN W6"/>
              <a:cs typeface="ヒラギノ角ゴ ProN W6"/>
            </a:endParaRPr>
          </a:p>
        </p:txBody>
      </p:sp>
      <p:sp>
        <p:nvSpPr>
          <p:cNvPr id="13" name="角丸四角形 12"/>
          <p:cNvSpPr/>
          <p:nvPr/>
        </p:nvSpPr>
        <p:spPr bwMode="auto">
          <a:xfrm>
            <a:off x="3325927" y="2990943"/>
            <a:ext cx="1340279" cy="1488378"/>
          </a:xfrm>
          <a:prstGeom prst="roundRect">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パーソナルデータの</a:t>
            </a:r>
            <a:endParaRPr kumimoji="0" lang="en-US" altLang="ja-JP"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流通・利用に関す</a:t>
            </a:r>
            <a:endParaRPr kumimoji="0" lang="en-US" altLang="ja-JP"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る検討会</a:t>
            </a:r>
            <a:endParaRPr kumimoji="0" lang="en-US" altLang="ja-JP"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a:t>
            </a:r>
            <a:r>
              <a:rPr kumimoji="0" lang="en-US" altLang="ja-JP"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2012.11</a:t>
            </a:r>
            <a:r>
              <a:rPr kumimoji="0" lang="ja-JP" altLang="en-US"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a:t>
            </a:r>
            <a:r>
              <a:rPr kumimoji="0" lang="en-US" altLang="ja-JP"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2013.06</a:t>
            </a:r>
            <a:r>
              <a:rPr kumimoji="0" lang="ja-JP" altLang="en-US"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a:t>
            </a:r>
          </a:p>
        </p:txBody>
      </p:sp>
      <p:sp>
        <p:nvSpPr>
          <p:cNvPr id="14" name="角丸四角形 13"/>
          <p:cNvSpPr/>
          <p:nvPr/>
        </p:nvSpPr>
        <p:spPr bwMode="auto">
          <a:xfrm>
            <a:off x="1641870" y="4479321"/>
            <a:ext cx="1440160" cy="1800200"/>
          </a:xfrm>
          <a:prstGeom prst="roundRect">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パーソナルデータに</a:t>
            </a:r>
            <a:endParaRPr kumimoji="0" lang="en-US" altLang="ja-JP"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関する検討会</a:t>
            </a:r>
            <a:endParaRPr kumimoji="0" lang="en-US" altLang="ja-JP"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a:t>
            </a:r>
            <a:r>
              <a:rPr kumimoji="0" lang="en-US" altLang="ja-JP"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2013.09</a:t>
            </a:r>
            <a:r>
              <a:rPr kumimoji="0" lang="ja-JP" altLang="en-US" sz="1200" b="1"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a:t>
            </a:r>
          </a:p>
        </p:txBody>
      </p:sp>
      <p:sp>
        <p:nvSpPr>
          <p:cNvPr id="15" name="テキスト ボックス 14"/>
          <p:cNvSpPr txBox="1"/>
          <p:nvPr/>
        </p:nvSpPr>
        <p:spPr>
          <a:xfrm>
            <a:off x="4967786" y="2658398"/>
            <a:ext cx="1210588" cy="338554"/>
          </a:xfrm>
          <a:prstGeom prst="rect">
            <a:avLst/>
          </a:prstGeom>
          <a:noFill/>
        </p:spPr>
        <p:txBody>
          <a:bodyPr wrap="none" rtlCol="0">
            <a:spAutoFit/>
          </a:bodyPr>
          <a:lstStyle/>
          <a:p>
            <a:pPr algn="l"/>
            <a:r>
              <a:rPr kumimoji="1" lang="ja-JP" altLang="en-US" sz="1600" dirty="0" smtClean="0">
                <a:solidFill>
                  <a:schemeClr val="bg2"/>
                </a:solidFill>
                <a:latin typeface="ヒラギノ角ゴ ProN W6"/>
                <a:ea typeface="ヒラギノ角ゴ ProN W6"/>
                <a:cs typeface="ヒラギノ角ゴ ProN W6"/>
              </a:rPr>
              <a:t>経済産業省</a:t>
            </a:r>
          </a:p>
        </p:txBody>
      </p:sp>
      <p:sp>
        <p:nvSpPr>
          <p:cNvPr id="16" name="角丸四角形 15"/>
          <p:cNvSpPr/>
          <p:nvPr/>
        </p:nvSpPr>
        <p:spPr bwMode="auto">
          <a:xfrm>
            <a:off x="4882230" y="2990943"/>
            <a:ext cx="1340279" cy="1374161"/>
          </a:xfrm>
          <a:prstGeom prst="roundRect">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r>
              <a:rPr lang="ja-JP" altLang="en-US" sz="1200" b="1" dirty="0"/>
              <a:t>ＩＴ融合</a:t>
            </a:r>
            <a:r>
              <a:rPr lang="ja-JP" altLang="en-US" sz="1200" b="1" dirty="0" smtClean="0"/>
              <a:t>フォーラム</a:t>
            </a:r>
            <a:endParaRPr lang="en-US" altLang="ja-JP" sz="1200" b="1" dirty="0" smtClean="0"/>
          </a:p>
          <a:p>
            <a:r>
              <a:rPr lang="ja-JP" altLang="en-US" sz="1200" b="1" dirty="0" smtClean="0"/>
              <a:t>パーソナルデータ</a:t>
            </a:r>
            <a:endParaRPr lang="en-US" altLang="ja-JP" sz="1200" b="1" dirty="0" smtClean="0"/>
          </a:p>
          <a:p>
            <a:r>
              <a:rPr lang="ja-JP" altLang="en-US" sz="1200" b="1" dirty="0" smtClean="0"/>
              <a:t>ワーキンググループ</a:t>
            </a:r>
            <a:endParaRPr lang="en-US" altLang="ja-JP" sz="1200" b="1" dirty="0" smtClean="0"/>
          </a:p>
          <a:p>
            <a:r>
              <a:rPr lang="ja-JP" altLang="en-US" sz="1200" b="1" dirty="0" smtClean="0"/>
              <a:t>（</a:t>
            </a:r>
            <a:r>
              <a:rPr kumimoji="0" lang="en-US" altLang="ja-JP" sz="1200" b="1" i="0" u="none" strike="noStrike" cap="none" normalizeH="0" baseline="0" dirty="0" smtClean="0">
                <a:ln>
                  <a:noFill/>
                </a:ln>
                <a:solidFill>
                  <a:schemeClr val="tx1"/>
                </a:solidFill>
                <a:effectLst/>
              </a:rPr>
              <a:t>2012.11</a:t>
            </a:r>
            <a:r>
              <a:rPr kumimoji="0" lang="ja-JP" altLang="en-US" sz="1200" b="1" i="0" u="none" strike="noStrike" cap="none" normalizeH="0" baseline="0" dirty="0" smtClean="0">
                <a:ln>
                  <a:noFill/>
                </a:ln>
                <a:solidFill>
                  <a:schemeClr val="tx1"/>
                </a:solidFill>
                <a:effectLst/>
              </a:rPr>
              <a:t>～</a:t>
            </a:r>
            <a:r>
              <a:rPr kumimoji="0" lang="en-US" altLang="ja-JP" sz="1200" b="1" i="0" u="none" strike="noStrike" cap="none" normalizeH="0" baseline="0" dirty="0" smtClean="0">
                <a:ln>
                  <a:noFill/>
                </a:ln>
                <a:solidFill>
                  <a:schemeClr val="tx1"/>
                </a:solidFill>
                <a:effectLst/>
              </a:rPr>
              <a:t>2013.05</a:t>
            </a:r>
            <a:r>
              <a:rPr kumimoji="0" lang="ja-JP" altLang="en-US" sz="1200" b="1" i="0" u="none" strike="noStrike" cap="none" normalizeH="0" baseline="0" dirty="0" smtClean="0">
                <a:ln>
                  <a:noFill/>
                </a:ln>
                <a:solidFill>
                  <a:schemeClr val="tx1"/>
                </a:solidFill>
                <a:effectLst/>
              </a:rPr>
              <a:t>）</a:t>
            </a:r>
          </a:p>
        </p:txBody>
      </p:sp>
      <p:sp>
        <p:nvSpPr>
          <p:cNvPr id="17" name="角丸四角形 16"/>
          <p:cNvSpPr/>
          <p:nvPr/>
        </p:nvSpPr>
        <p:spPr bwMode="auto">
          <a:xfrm>
            <a:off x="3325927" y="4497780"/>
            <a:ext cx="1340279" cy="1061659"/>
          </a:xfrm>
          <a:prstGeom prst="roundRect">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r>
              <a:rPr lang="ja-JP" altLang="en-US" sz="1200" b="1" dirty="0"/>
              <a:t>緊急時等に</a:t>
            </a:r>
            <a:r>
              <a:rPr lang="ja-JP" altLang="en-US" sz="1200" b="1" dirty="0" smtClean="0"/>
              <a:t>おける</a:t>
            </a:r>
            <a:endParaRPr lang="en-US" altLang="ja-JP" sz="1200" b="1" dirty="0" smtClean="0"/>
          </a:p>
          <a:p>
            <a:r>
              <a:rPr lang="ja-JP" altLang="en-US" sz="1200" b="1" dirty="0" smtClean="0"/>
              <a:t>位置</a:t>
            </a:r>
            <a:r>
              <a:rPr lang="ja-JP" altLang="en-US" sz="1200" b="1" dirty="0"/>
              <a:t>情報の</a:t>
            </a:r>
            <a:r>
              <a:rPr lang="ja-JP" altLang="en-US" sz="1200" b="1" dirty="0" smtClean="0"/>
              <a:t>取扱い</a:t>
            </a:r>
            <a:endParaRPr lang="en-US" altLang="ja-JP" sz="1200" b="1" dirty="0" smtClean="0"/>
          </a:p>
          <a:p>
            <a:r>
              <a:rPr lang="ja-JP" altLang="en-US" sz="1200" b="1" dirty="0" smtClean="0"/>
              <a:t>に関する検討会</a:t>
            </a:r>
            <a:endParaRPr lang="en-US" altLang="ja-JP" sz="1200" b="1" dirty="0" smtClean="0"/>
          </a:p>
          <a:p>
            <a:r>
              <a:rPr lang="ja-JP" altLang="en-US" sz="1200" b="1" dirty="0" smtClean="0"/>
              <a:t>（</a:t>
            </a:r>
            <a:r>
              <a:rPr kumimoji="0" lang="en-US" altLang="ja-JP" sz="1200" b="1" i="0" u="none" strike="noStrike" cap="none" normalizeH="0" baseline="0" dirty="0" smtClean="0">
                <a:ln>
                  <a:noFill/>
                </a:ln>
                <a:solidFill>
                  <a:schemeClr val="tx1"/>
                </a:solidFill>
                <a:effectLst/>
              </a:rPr>
              <a:t>2013.05</a:t>
            </a:r>
            <a:r>
              <a:rPr kumimoji="0" lang="ja-JP" altLang="en-US" sz="1200" b="1" i="0" u="none" strike="noStrike" cap="none" normalizeH="0" baseline="0" dirty="0" smtClean="0">
                <a:ln>
                  <a:noFill/>
                </a:ln>
                <a:solidFill>
                  <a:schemeClr val="tx1"/>
                </a:solidFill>
                <a:effectLst/>
              </a:rPr>
              <a:t>～</a:t>
            </a:r>
            <a:r>
              <a:rPr kumimoji="0" lang="en-US" altLang="ja-JP" sz="1200" b="1" i="0" u="none" strike="noStrike" cap="none" normalizeH="0" baseline="0" dirty="0" smtClean="0">
                <a:ln>
                  <a:noFill/>
                </a:ln>
                <a:solidFill>
                  <a:schemeClr val="tx1"/>
                </a:solidFill>
                <a:effectLst/>
              </a:rPr>
              <a:t>2014.07</a:t>
            </a:r>
            <a:r>
              <a:rPr kumimoji="0" lang="ja-JP" altLang="en-US" sz="1200" b="1" i="0" u="none" strike="noStrike" cap="none" normalizeH="0" baseline="0" dirty="0" smtClean="0">
                <a:ln>
                  <a:noFill/>
                </a:ln>
                <a:solidFill>
                  <a:schemeClr val="tx1"/>
                </a:solidFill>
                <a:effectLst/>
              </a:rPr>
              <a:t>）</a:t>
            </a:r>
          </a:p>
        </p:txBody>
      </p:sp>
      <p:sp>
        <p:nvSpPr>
          <p:cNvPr id="19" name="角丸四角形 18"/>
          <p:cNvSpPr/>
          <p:nvPr/>
        </p:nvSpPr>
        <p:spPr bwMode="auto">
          <a:xfrm>
            <a:off x="6388710" y="5373216"/>
            <a:ext cx="2092682" cy="993129"/>
          </a:xfrm>
          <a:prstGeom prst="roundRect">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r>
              <a:rPr lang="ja-JP" altLang="en-US" sz="1200" b="1" dirty="0"/>
              <a:t>行政機関等が保有</a:t>
            </a:r>
            <a:r>
              <a:rPr lang="ja-JP" altLang="en-US" sz="1200" b="1" dirty="0" smtClean="0"/>
              <a:t>する</a:t>
            </a:r>
            <a:endParaRPr lang="en-US" altLang="ja-JP" sz="1200" b="1" dirty="0" smtClean="0"/>
          </a:p>
          <a:p>
            <a:r>
              <a:rPr lang="ja-JP" altLang="en-US" sz="1200" b="1" dirty="0" smtClean="0"/>
              <a:t>パーソナルデータに</a:t>
            </a:r>
            <a:endParaRPr lang="en-US" altLang="ja-JP" sz="1200" b="1" dirty="0" smtClean="0"/>
          </a:p>
          <a:p>
            <a:r>
              <a:rPr lang="ja-JP" altLang="en-US" sz="1200" b="1" dirty="0" smtClean="0"/>
              <a:t>関する研究会</a:t>
            </a:r>
            <a:endParaRPr lang="en-US" altLang="ja-JP" sz="1200" b="1" dirty="0" smtClean="0"/>
          </a:p>
          <a:p>
            <a:r>
              <a:rPr lang="ja-JP" altLang="en-US" sz="1200" b="1" dirty="0" smtClean="0"/>
              <a:t>（</a:t>
            </a:r>
            <a:r>
              <a:rPr kumimoji="0" lang="en-US" altLang="ja-JP" sz="1200" b="1" i="0" u="none" strike="noStrike" cap="none" normalizeH="0" baseline="0" dirty="0" smtClean="0">
                <a:ln>
                  <a:noFill/>
                </a:ln>
                <a:solidFill>
                  <a:schemeClr val="tx1"/>
                </a:solidFill>
                <a:effectLst/>
              </a:rPr>
              <a:t>2014.07</a:t>
            </a:r>
            <a:r>
              <a:rPr kumimoji="0" lang="ja-JP" altLang="en-US" sz="1200" b="1" i="0" u="none" strike="noStrike" cap="none" normalizeH="0" baseline="0" dirty="0" smtClean="0">
                <a:ln>
                  <a:noFill/>
                </a:ln>
                <a:solidFill>
                  <a:schemeClr val="tx1"/>
                </a:solidFill>
                <a:effectLst/>
              </a:rPr>
              <a:t>～）</a:t>
            </a:r>
          </a:p>
        </p:txBody>
      </p:sp>
      <p:sp>
        <p:nvSpPr>
          <p:cNvPr id="20" name="テキスト ボックス 19"/>
          <p:cNvSpPr txBox="1"/>
          <p:nvPr/>
        </p:nvSpPr>
        <p:spPr>
          <a:xfrm>
            <a:off x="7034941" y="2640142"/>
            <a:ext cx="800219" cy="338554"/>
          </a:xfrm>
          <a:prstGeom prst="rect">
            <a:avLst/>
          </a:prstGeom>
          <a:noFill/>
        </p:spPr>
        <p:txBody>
          <a:bodyPr wrap="none" rtlCol="0">
            <a:spAutoFit/>
          </a:bodyPr>
          <a:lstStyle/>
          <a:p>
            <a:pPr algn="l"/>
            <a:r>
              <a:rPr kumimoji="1" lang="ja-JP" altLang="en-US" sz="1600" dirty="0" smtClean="0">
                <a:solidFill>
                  <a:schemeClr val="bg2"/>
                </a:solidFill>
                <a:latin typeface="ヒラギノ角ゴ ProN W6"/>
                <a:ea typeface="ヒラギノ角ゴ ProN W6"/>
                <a:cs typeface="ヒラギノ角ゴ ProN W6"/>
              </a:rPr>
              <a:t>総務省</a:t>
            </a:r>
          </a:p>
        </p:txBody>
      </p:sp>
    </p:spTree>
    <p:extLst>
      <p:ext uri="{BB962C8B-B14F-4D97-AF65-F5344CB8AC3E}">
        <p14:creationId xmlns:p14="http://schemas.microsoft.com/office/powerpoint/2010/main" val="2179443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72480" y="1052736"/>
            <a:ext cx="9433048" cy="115212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l"/>
            <a:endParaRPr kumimoji="1" lang="ja-JP" altLang="en-US" sz="900" dirty="0"/>
          </a:p>
        </p:txBody>
      </p:sp>
      <p:sp>
        <p:nvSpPr>
          <p:cNvPr id="2" name="タイトル 1"/>
          <p:cNvSpPr>
            <a:spLocks noGrp="1"/>
          </p:cNvSpPr>
          <p:nvPr>
            <p:ph type="title"/>
          </p:nvPr>
        </p:nvSpPr>
        <p:spPr/>
        <p:txBody>
          <a:bodyPr/>
          <a:lstStyle/>
          <a:p>
            <a:r>
              <a:rPr lang="en-US" altLang="ja-JP" sz="2400" dirty="0" smtClean="0"/>
              <a:t>3. </a:t>
            </a:r>
            <a:r>
              <a:rPr lang="ja-JP" altLang="en-US" sz="2400" dirty="0" smtClean="0"/>
              <a:t>パーソナルデータに関する検討会における個人情報の定義</a:t>
            </a:r>
            <a:endParaRPr kumimoji="1" lang="ja-JP" altLang="en-US" dirty="0"/>
          </a:p>
        </p:txBody>
      </p:sp>
      <p:sp>
        <p:nvSpPr>
          <p:cNvPr id="3" name="コンテンツ プレースホルダー 2"/>
          <p:cNvSpPr>
            <a:spLocks noGrp="1"/>
          </p:cNvSpPr>
          <p:nvPr>
            <p:ph idx="1"/>
          </p:nvPr>
        </p:nvSpPr>
        <p:spPr>
          <a:xfrm>
            <a:off x="351414" y="1143000"/>
            <a:ext cx="9170567" cy="5268127"/>
          </a:xfrm>
        </p:spPr>
        <p:txBody>
          <a:bodyPr>
            <a:normAutofit/>
          </a:bodyPr>
          <a:lstStyle/>
          <a:p>
            <a:pPr marL="360000" indent="-342900">
              <a:buFont typeface="Wingdings" panose="05000000000000000000" pitchFamily="2" charset="2"/>
              <a:buChar char="n"/>
            </a:pPr>
            <a:r>
              <a:rPr lang="ja-JP" altLang="en-US" sz="1400" dirty="0"/>
              <a:t>第１３回 パーソナルデータに関する検討会「個人情報の保護に関する法律の一部を改正する法律案（仮称）の骨子（案）</a:t>
            </a:r>
            <a:r>
              <a:rPr lang="ja-JP" altLang="en-US" sz="1400" dirty="0" smtClean="0"/>
              <a:t>」では、個人</a:t>
            </a:r>
            <a:r>
              <a:rPr lang="ja-JP" altLang="en-US" sz="1400" dirty="0"/>
              <a:t>情報の定義を拡充すること</a:t>
            </a:r>
            <a:r>
              <a:rPr lang="ja-JP" altLang="en-US" sz="1400" dirty="0" smtClean="0"/>
              <a:t>が提示されている。</a:t>
            </a:r>
            <a:endParaRPr lang="en-US" altLang="ja-JP" sz="1400" dirty="0" smtClean="0"/>
          </a:p>
          <a:p>
            <a:pPr marL="360000" indent="-342900">
              <a:buFont typeface="Wingdings" panose="05000000000000000000" pitchFamily="2" charset="2"/>
              <a:buChar char="n"/>
            </a:pPr>
            <a:r>
              <a:rPr lang="ja-JP" altLang="en-US" sz="1400" dirty="0" smtClean="0"/>
              <a:t>青枠の「個人情報と紐付く移動履歴」、「個人情報と紐付く購買履歴」については</a:t>
            </a:r>
            <a:r>
              <a:rPr lang="ja-JP" altLang="en-US" sz="1400" dirty="0" smtClean="0"/>
              <a:t>、どのような情報が個人</a:t>
            </a:r>
            <a:r>
              <a:rPr lang="ja-JP" altLang="en-US" sz="1400" dirty="0" smtClean="0"/>
              <a:t>情報に含まれるの</a:t>
            </a:r>
            <a:r>
              <a:rPr lang="ja-JP" altLang="en-US" sz="1400" dirty="0" smtClean="0"/>
              <a:t>か、現在の資料からは必ずしも明らかではない。</a:t>
            </a:r>
            <a:endParaRPr lang="en-US" altLang="ja-JP" sz="1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pic>
        <p:nvPicPr>
          <p:cNvPr id="5" name="図 4"/>
          <p:cNvPicPr>
            <a:picLocks noChangeAspect="1"/>
          </p:cNvPicPr>
          <p:nvPr/>
        </p:nvPicPr>
        <p:blipFill>
          <a:blip r:embed="rId2"/>
          <a:stretch>
            <a:fillRect/>
          </a:stretch>
        </p:blipFill>
        <p:spPr>
          <a:xfrm>
            <a:off x="488504" y="2348880"/>
            <a:ext cx="5498579" cy="4034970"/>
          </a:xfrm>
          <a:prstGeom prst="rect">
            <a:avLst/>
          </a:prstGeom>
        </p:spPr>
      </p:pic>
      <p:sp>
        <p:nvSpPr>
          <p:cNvPr id="7" name="テキスト ボックス 6"/>
          <p:cNvSpPr txBox="1"/>
          <p:nvPr/>
        </p:nvSpPr>
        <p:spPr>
          <a:xfrm>
            <a:off x="6124173" y="2636912"/>
            <a:ext cx="3781827" cy="3576447"/>
          </a:xfrm>
          <a:prstGeom prst="rect">
            <a:avLst/>
          </a:prstGeom>
          <a:noFill/>
        </p:spPr>
        <p:txBody>
          <a:bodyPr wrap="square" rtlCol="0">
            <a:noAutofit/>
          </a:bodyPr>
          <a:lstStyle/>
          <a:p>
            <a:pPr algn="l"/>
            <a:r>
              <a:rPr lang="ja-JP" altLang="en-US" sz="1400" dirty="0">
                <a:solidFill>
                  <a:schemeClr val="bg2"/>
                </a:solidFill>
              </a:rPr>
              <a:t>生存する個人に関する情報であって、次のいずれかに該当する文字、番号、記号その他の符 号のうち政令で定めるものが含まれるものを個人情報として新たに位置付けるものとする</a:t>
            </a:r>
            <a:r>
              <a:rPr lang="ja-JP" altLang="en-US" sz="1400" dirty="0" smtClean="0">
                <a:solidFill>
                  <a:schemeClr val="bg2"/>
                </a:solidFill>
              </a:rPr>
              <a:t>。</a:t>
            </a:r>
            <a:endParaRPr lang="en-US" altLang="ja-JP" sz="1400" dirty="0" smtClean="0">
              <a:solidFill>
                <a:schemeClr val="bg2"/>
              </a:solidFill>
            </a:endParaRPr>
          </a:p>
          <a:p>
            <a:pPr algn="l"/>
            <a:endParaRPr lang="en-US" altLang="ja-JP" sz="1400" dirty="0" smtClean="0">
              <a:solidFill>
                <a:schemeClr val="bg2"/>
              </a:solidFill>
            </a:endParaRPr>
          </a:p>
          <a:p>
            <a:pPr algn="l"/>
            <a:r>
              <a:rPr lang="ja-JP" altLang="en-US" sz="1400" dirty="0" smtClean="0">
                <a:solidFill>
                  <a:schemeClr val="bg2"/>
                </a:solidFill>
              </a:rPr>
              <a:t> </a:t>
            </a:r>
            <a:r>
              <a:rPr lang="en-US" altLang="ja-JP" sz="1400" dirty="0">
                <a:solidFill>
                  <a:schemeClr val="bg2"/>
                </a:solidFill>
              </a:rPr>
              <a:t>(1) </a:t>
            </a:r>
            <a:r>
              <a:rPr lang="ja-JP" altLang="en-US" sz="1400" dirty="0">
                <a:solidFill>
                  <a:schemeClr val="bg2"/>
                </a:solidFill>
              </a:rPr>
              <a:t>特定の個人の身体の一部の特徴を電子計算機の用に供するために変換した符号であっ て、当該個人を識別することができるもの（例：指紋データ及び顔認識データ） </a:t>
            </a:r>
            <a:endParaRPr lang="en-US" altLang="ja-JP" sz="1400" dirty="0" smtClean="0">
              <a:solidFill>
                <a:schemeClr val="bg2"/>
              </a:solidFill>
            </a:endParaRPr>
          </a:p>
          <a:p>
            <a:pPr algn="l"/>
            <a:r>
              <a:rPr lang="en-US" altLang="ja-JP" sz="1400" dirty="0" smtClean="0">
                <a:solidFill>
                  <a:schemeClr val="bg2"/>
                </a:solidFill>
              </a:rPr>
              <a:t>(</a:t>
            </a:r>
            <a:r>
              <a:rPr lang="en-US" altLang="ja-JP" sz="1400" dirty="0">
                <a:solidFill>
                  <a:schemeClr val="bg2"/>
                </a:solidFill>
              </a:rPr>
              <a:t>2) </a:t>
            </a:r>
            <a:r>
              <a:rPr lang="ja-JP" altLang="en-US" sz="1400" dirty="0">
                <a:solidFill>
                  <a:schemeClr val="bg2"/>
                </a:solidFill>
              </a:rPr>
              <a:t>個人に提供される役務の利用若しくは個人に販売される商品の購入に関し割り当てられ、 又は個人に発行される書類に付される符号であって、その利用者若しくは購入者又は発行 を受ける者ごとに異なるものとなるように割り当てられ、又は付されるもの（例：携帯電話番 号、旅券番号及び運転免許証番号）</a:t>
            </a:r>
            <a:endParaRPr kumimoji="1" lang="ja-JP" altLang="en-US" sz="1400" dirty="0" smtClean="0">
              <a:solidFill>
                <a:schemeClr val="bg2"/>
              </a:solidFill>
              <a:latin typeface="ヒラギノ角ゴ ProN W6"/>
              <a:ea typeface="ヒラギノ角ゴ ProN W6"/>
              <a:cs typeface="ヒラギノ角ゴ ProN W6"/>
            </a:endParaRPr>
          </a:p>
        </p:txBody>
      </p:sp>
      <p:sp>
        <p:nvSpPr>
          <p:cNvPr id="9" name="角丸四角形 8"/>
          <p:cNvSpPr/>
          <p:nvPr/>
        </p:nvSpPr>
        <p:spPr bwMode="auto">
          <a:xfrm>
            <a:off x="4160912" y="5013176"/>
            <a:ext cx="1728192" cy="504056"/>
          </a:xfrm>
          <a:prstGeom prst="roundRect">
            <a:avLst/>
          </a:prstGeom>
          <a:noFill/>
          <a:ln w="38100" cap="sq" cmpd="sng" algn="ctr">
            <a:solidFill>
              <a:srgbClr val="0070C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0" name="テキスト ボックス 9"/>
          <p:cNvSpPr txBox="1"/>
          <p:nvPr/>
        </p:nvSpPr>
        <p:spPr>
          <a:xfrm>
            <a:off x="2890938" y="6372354"/>
            <a:ext cx="7015062" cy="246221"/>
          </a:xfrm>
          <a:prstGeom prst="rect">
            <a:avLst/>
          </a:prstGeom>
          <a:noFill/>
        </p:spPr>
        <p:txBody>
          <a:bodyPr wrap="none" rtlCol="0">
            <a:spAutoFit/>
          </a:bodyPr>
          <a:lstStyle/>
          <a:p>
            <a:pPr algn="l"/>
            <a:r>
              <a:rPr kumimoji="1" lang="ja-JP" altLang="en-US" sz="1000" dirty="0">
                <a:solidFill>
                  <a:schemeClr val="bg2"/>
                </a:solidFill>
                <a:latin typeface="ヒラギノ角ゴ ProN W6"/>
                <a:ea typeface="ヒラギノ角ゴ ProN W6"/>
                <a:cs typeface="ヒラギノ角ゴ ProN W6"/>
              </a:rPr>
              <a:t>出典「第１３回 パーソナルデータに関する検討会「個人情報の保護に関する法律の一部を改正する法律案（仮称）の骨子（案）」」</a:t>
            </a:r>
            <a:endParaRPr kumimoji="1" lang="ja-JP" altLang="en-US" sz="1000" dirty="0" smtClean="0">
              <a:solidFill>
                <a:schemeClr val="bg2"/>
              </a:solidFill>
              <a:latin typeface="ヒラギノ角ゴ ProN W6"/>
              <a:ea typeface="ヒラギノ角ゴ ProN W6"/>
              <a:cs typeface="ヒラギノ角ゴ ProN W6"/>
            </a:endParaRPr>
          </a:p>
        </p:txBody>
      </p:sp>
    </p:spTree>
    <p:extLst>
      <p:ext uri="{BB962C8B-B14F-4D97-AF65-F5344CB8AC3E}">
        <p14:creationId xmlns:p14="http://schemas.microsoft.com/office/powerpoint/2010/main" val="3685500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72480" y="1052736"/>
            <a:ext cx="9433048" cy="115212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l"/>
            <a:endParaRPr kumimoji="1" lang="ja-JP" altLang="en-US" sz="900" dirty="0"/>
          </a:p>
        </p:txBody>
      </p:sp>
      <p:sp>
        <p:nvSpPr>
          <p:cNvPr id="2" name="タイトル 1"/>
          <p:cNvSpPr>
            <a:spLocks noGrp="1"/>
          </p:cNvSpPr>
          <p:nvPr>
            <p:ph type="title"/>
          </p:nvPr>
        </p:nvSpPr>
        <p:spPr/>
        <p:txBody>
          <a:bodyPr>
            <a:normAutofit/>
          </a:bodyPr>
          <a:lstStyle/>
          <a:p>
            <a:r>
              <a:rPr lang="en-US" altLang="ja-JP" sz="2400" dirty="0"/>
              <a:t>3</a:t>
            </a:r>
            <a:r>
              <a:rPr lang="en-US" altLang="ja-JP" sz="2400" dirty="0" smtClean="0"/>
              <a:t>. </a:t>
            </a:r>
            <a:r>
              <a:rPr lang="ja-JP" altLang="en-US" sz="2400" dirty="0" smtClean="0"/>
              <a:t>パーソナルデータに関する検討会における匿名加工情報</a:t>
            </a:r>
            <a:endParaRPr kumimoji="1" lang="ja-JP" altLang="en-US" dirty="0"/>
          </a:p>
        </p:txBody>
      </p:sp>
      <p:sp>
        <p:nvSpPr>
          <p:cNvPr id="3" name="コンテンツ プレースホルダー 2"/>
          <p:cNvSpPr>
            <a:spLocks noGrp="1"/>
          </p:cNvSpPr>
          <p:nvPr>
            <p:ph idx="1"/>
          </p:nvPr>
        </p:nvSpPr>
        <p:spPr>
          <a:xfrm>
            <a:off x="351414" y="1143000"/>
            <a:ext cx="9170567" cy="5268127"/>
          </a:xfrm>
        </p:spPr>
        <p:txBody>
          <a:bodyPr>
            <a:normAutofit/>
          </a:bodyPr>
          <a:lstStyle/>
          <a:p>
            <a:pPr marL="360000" indent="-342900">
              <a:buFont typeface="Wingdings" panose="05000000000000000000" pitchFamily="2" charset="2"/>
              <a:buChar char="n"/>
            </a:pPr>
            <a:r>
              <a:rPr lang="ja-JP" altLang="en-US" sz="1400" dirty="0" smtClean="0"/>
              <a:t>個人情報から「匿名の個人を識別することができる記述等を削除」し、「第三者提供をする旨を公表」することで、「匿名加工情報」として利用可能であることとされた。</a:t>
            </a:r>
            <a:endParaRPr lang="en-US" altLang="ja-JP" sz="1400" dirty="0" smtClean="0"/>
          </a:p>
          <a:p>
            <a:pPr marL="360000" indent="-342900">
              <a:buFont typeface="Wingdings" panose="05000000000000000000" pitchFamily="2" charset="2"/>
              <a:buChar char="n"/>
            </a:pPr>
            <a:r>
              <a:rPr lang="ja-JP" altLang="en-US" sz="1400" dirty="0" smtClean="0"/>
              <a:t>「匿名加工基準」がどのような基準となるのか、どのように提示・認定されるのかという仕組みについては現時点では明らかではない。</a:t>
            </a:r>
            <a:endParaRPr lang="en-US" altLang="ja-JP" sz="1400"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pic>
        <p:nvPicPr>
          <p:cNvPr id="8" name="図 7"/>
          <p:cNvPicPr>
            <a:picLocks noChangeAspect="1"/>
          </p:cNvPicPr>
          <p:nvPr/>
        </p:nvPicPr>
        <p:blipFill>
          <a:blip r:embed="rId2"/>
          <a:stretch>
            <a:fillRect/>
          </a:stretch>
        </p:blipFill>
        <p:spPr>
          <a:xfrm>
            <a:off x="2064408" y="2338331"/>
            <a:ext cx="5408872" cy="4034023"/>
          </a:xfrm>
          <a:prstGeom prst="rect">
            <a:avLst/>
          </a:prstGeom>
        </p:spPr>
      </p:pic>
      <p:sp>
        <p:nvSpPr>
          <p:cNvPr id="10" name="テキスト ボックス 9"/>
          <p:cNvSpPr txBox="1"/>
          <p:nvPr/>
        </p:nvSpPr>
        <p:spPr>
          <a:xfrm>
            <a:off x="2890938" y="6372354"/>
            <a:ext cx="7015062" cy="246221"/>
          </a:xfrm>
          <a:prstGeom prst="rect">
            <a:avLst/>
          </a:prstGeom>
          <a:noFill/>
        </p:spPr>
        <p:txBody>
          <a:bodyPr wrap="none" rtlCol="0">
            <a:spAutoFit/>
          </a:bodyPr>
          <a:lstStyle/>
          <a:p>
            <a:pPr algn="l"/>
            <a:r>
              <a:rPr kumimoji="1" lang="ja-JP" altLang="en-US" sz="1000" dirty="0">
                <a:solidFill>
                  <a:schemeClr val="bg2"/>
                </a:solidFill>
                <a:latin typeface="ヒラギノ角ゴ ProN W6"/>
                <a:ea typeface="ヒラギノ角ゴ ProN W6"/>
                <a:cs typeface="ヒラギノ角ゴ ProN W6"/>
              </a:rPr>
              <a:t>出典「第１３回 パーソナルデータに関する検討会「個人情報の保護に関する法律の一部を改正する法律案（仮称）の骨子（案）」」</a:t>
            </a:r>
            <a:endParaRPr kumimoji="1" lang="ja-JP" altLang="en-US" sz="1000" dirty="0" smtClean="0">
              <a:solidFill>
                <a:schemeClr val="bg2"/>
              </a:solidFill>
              <a:latin typeface="ヒラギノ角ゴ ProN W6"/>
              <a:ea typeface="ヒラギノ角ゴ ProN W6"/>
              <a:cs typeface="ヒラギノ角ゴ ProN W6"/>
            </a:endParaRPr>
          </a:p>
        </p:txBody>
      </p:sp>
    </p:spTree>
    <p:extLst>
      <p:ext uri="{BB962C8B-B14F-4D97-AF65-F5344CB8AC3E}">
        <p14:creationId xmlns:p14="http://schemas.microsoft.com/office/powerpoint/2010/main" val="1222066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smtClean="0"/>
              <a:t>4. </a:t>
            </a:r>
            <a:r>
              <a:rPr lang="ja-JP" altLang="en-US" sz="2400" dirty="0" smtClean="0"/>
              <a:t>パーソナルデータの活用に関する意見の整理</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
        <p:nvSpPr>
          <p:cNvPr id="12" name="コンテンツ プレースホルダー 2"/>
          <p:cNvSpPr>
            <a:spLocks noGrp="1"/>
          </p:cNvSpPr>
          <p:nvPr>
            <p:ph idx="1"/>
          </p:nvPr>
        </p:nvSpPr>
        <p:spPr>
          <a:xfrm>
            <a:off x="351414" y="1143000"/>
            <a:ext cx="9146415" cy="5459804"/>
          </a:xfrm>
        </p:spPr>
        <p:txBody>
          <a:bodyPr>
            <a:normAutofit fontScale="92500" lnSpcReduction="10000"/>
          </a:bodyPr>
          <a:lstStyle/>
          <a:p>
            <a:r>
              <a:rPr kumimoji="1" lang="ja-JP" altLang="en-US" dirty="0" smtClean="0"/>
              <a:t>個人情報の定義</a:t>
            </a:r>
            <a:endParaRPr kumimoji="1" lang="en-US" altLang="ja-JP" dirty="0" smtClean="0"/>
          </a:p>
          <a:p>
            <a:pPr lvl="1"/>
            <a:r>
              <a:rPr kumimoji="1" lang="ja-JP" altLang="en-US" sz="2000" dirty="0" smtClean="0"/>
              <a:t>具体的な基準が明らかではないことが課題</a:t>
            </a:r>
            <a:endParaRPr kumimoji="1" lang="en-US" altLang="ja-JP" sz="2000" dirty="0" smtClean="0"/>
          </a:p>
          <a:p>
            <a:pPr lvl="2"/>
            <a:r>
              <a:rPr kumimoji="1" lang="ja-JP" altLang="en-US" sz="1700" dirty="0" smtClean="0"/>
              <a:t>位置</a:t>
            </a:r>
            <a:r>
              <a:rPr kumimoji="1" lang="ja-JP" altLang="en-US" sz="1700" dirty="0" smtClean="0"/>
              <a:t>情報の精度が粗い場合（数百メートルメッシュ等</a:t>
            </a:r>
            <a:r>
              <a:rPr kumimoji="1" lang="ja-JP" altLang="en-US" sz="1700" dirty="0" smtClean="0"/>
              <a:t>）の考え方</a:t>
            </a:r>
            <a:endParaRPr kumimoji="1" lang="en-US" altLang="ja-JP" sz="1700" dirty="0" smtClean="0"/>
          </a:p>
          <a:p>
            <a:pPr lvl="2"/>
            <a:r>
              <a:rPr kumimoji="1" lang="ja-JP" altLang="en-US" sz="1700" dirty="0" smtClean="0"/>
              <a:t>位置情報の取得間隔（数秒毎～数時間毎）、取得期間（数日～数年</a:t>
            </a:r>
            <a:r>
              <a:rPr kumimoji="1" lang="ja-JP" altLang="en-US" sz="1700" dirty="0" smtClean="0"/>
              <a:t>）との関係</a:t>
            </a:r>
            <a:endParaRPr kumimoji="1" lang="en-US" altLang="ja-JP" sz="1700" dirty="0" smtClean="0"/>
          </a:p>
          <a:p>
            <a:pPr lvl="2"/>
            <a:r>
              <a:rPr kumimoji="1" lang="ja-JP" altLang="en-US" sz="1700" dirty="0" smtClean="0"/>
              <a:t>購買履歴の取得期間、業種の組み合わせとの関係</a:t>
            </a:r>
            <a:endParaRPr lang="en-US" altLang="ja-JP" sz="2000" dirty="0" smtClean="0"/>
          </a:p>
          <a:p>
            <a:pPr lvl="1"/>
            <a:endParaRPr lang="en-US" altLang="ja-JP" sz="2000" dirty="0"/>
          </a:p>
          <a:p>
            <a:r>
              <a:rPr lang="ja-JP" altLang="en-US" dirty="0" smtClean="0"/>
              <a:t>匿名加工情報</a:t>
            </a:r>
            <a:endParaRPr lang="en-US" altLang="ja-JP" dirty="0"/>
          </a:p>
          <a:p>
            <a:pPr lvl="1"/>
            <a:r>
              <a:rPr kumimoji="1" lang="ja-JP" altLang="en-US" sz="2000" dirty="0" smtClean="0"/>
              <a:t>具体的な加工方法等が明らかではないこと、</a:t>
            </a:r>
            <a:r>
              <a:rPr lang="ja-JP" altLang="en-US" sz="2000" dirty="0" smtClean="0"/>
              <a:t>統計情報との関係性が明らかではないことが課題</a:t>
            </a:r>
            <a:endParaRPr lang="en-US" altLang="ja-JP" sz="2000" dirty="0" smtClean="0"/>
          </a:p>
          <a:p>
            <a:pPr lvl="2"/>
            <a:r>
              <a:rPr lang="ja-JP" altLang="en-US" sz="1700" dirty="0"/>
              <a:t>統計処理された</a:t>
            </a:r>
            <a:r>
              <a:rPr lang="ja-JP" altLang="en-US" sz="1700" dirty="0" smtClean="0"/>
              <a:t>情報と、</a:t>
            </a:r>
            <a:r>
              <a:rPr lang="ja-JP" altLang="en-US" sz="1700" dirty="0"/>
              <a:t>匿名加工</a:t>
            </a:r>
            <a:r>
              <a:rPr lang="ja-JP" altLang="en-US" sz="1700" dirty="0" smtClean="0"/>
              <a:t>情報の関係</a:t>
            </a:r>
            <a:endParaRPr lang="ja-JP" altLang="en-US" sz="1700" dirty="0"/>
          </a:p>
          <a:p>
            <a:pPr lvl="2"/>
            <a:r>
              <a:rPr lang="ja-JP" altLang="en-US" sz="1700" dirty="0" smtClean="0"/>
              <a:t>匿名</a:t>
            </a:r>
            <a:r>
              <a:rPr lang="ja-JP" altLang="en-US" sz="1700" dirty="0"/>
              <a:t>加工</a:t>
            </a:r>
            <a:r>
              <a:rPr lang="ja-JP" altLang="en-US" sz="1700" dirty="0" smtClean="0"/>
              <a:t>処理方法の提供形態：個人</a:t>
            </a:r>
            <a:r>
              <a:rPr lang="ja-JP" altLang="en-US" sz="1700" dirty="0"/>
              <a:t>情報保護委員会等で認定</a:t>
            </a:r>
            <a:r>
              <a:rPr lang="ja-JP" altLang="en-US" sz="1700" dirty="0" smtClean="0"/>
              <a:t>することになるのか</a:t>
            </a:r>
            <a:endParaRPr lang="en-US" altLang="ja-JP" sz="1700" dirty="0" smtClean="0"/>
          </a:p>
          <a:p>
            <a:pPr lvl="2"/>
            <a:endParaRPr lang="en-US" altLang="ja-JP" sz="1700" dirty="0" smtClean="0"/>
          </a:p>
          <a:p>
            <a:r>
              <a:rPr lang="en-US" altLang="ja-JP" dirty="0" smtClean="0"/>
              <a:t>EU</a:t>
            </a:r>
            <a:r>
              <a:rPr lang="ja-JP" altLang="en-US" dirty="0" smtClean="0"/>
              <a:t>基準との整合性</a:t>
            </a:r>
            <a:endParaRPr lang="ja-JP" altLang="en-US" dirty="0"/>
          </a:p>
          <a:p>
            <a:pPr lvl="1"/>
            <a:r>
              <a:rPr lang="ja-JP" altLang="en-US" sz="2000" dirty="0" smtClean="0"/>
              <a:t>「事前同意無く利用目的を変更できる」ことにより、</a:t>
            </a:r>
            <a:r>
              <a:rPr lang="en-US" altLang="ja-JP" sz="2000" dirty="0" smtClean="0"/>
              <a:t>EU</a:t>
            </a:r>
            <a:r>
              <a:rPr lang="ja-JP" altLang="en-US" sz="2000" dirty="0" smtClean="0"/>
              <a:t>の十分性認定が受けられなくなるのではないか</a:t>
            </a:r>
            <a:endParaRPr lang="en-US" altLang="ja-JP" sz="2000" dirty="0" smtClean="0"/>
          </a:p>
          <a:p>
            <a:pPr lvl="2"/>
            <a:r>
              <a:rPr lang="ja-JP" altLang="en-US" sz="1700" dirty="0" smtClean="0"/>
              <a:t>ビジネス展開を考える上では、</a:t>
            </a:r>
            <a:r>
              <a:rPr lang="en-US" altLang="ja-JP" sz="1700" dirty="0" smtClean="0"/>
              <a:t>EU</a:t>
            </a:r>
            <a:r>
              <a:rPr lang="ja-JP" altLang="en-US" sz="1700" dirty="0" smtClean="0"/>
              <a:t>の基準をクリアしうる制度となっていることが重要</a:t>
            </a:r>
            <a:endParaRPr lang="en-US" altLang="ja-JP" sz="1700" dirty="0" smtClean="0"/>
          </a:p>
          <a:p>
            <a:pPr lvl="1"/>
            <a:r>
              <a:rPr lang="ja-JP" altLang="en-US" sz="2000" dirty="0" smtClean="0"/>
              <a:t>同意をとりやすくする方法、仕組みを考えることで対応できないか</a:t>
            </a:r>
            <a:endParaRPr lang="ja-JP" altLang="en-US" sz="2000" dirty="0"/>
          </a:p>
        </p:txBody>
      </p:sp>
    </p:spTree>
    <p:extLst>
      <p:ext uri="{BB962C8B-B14F-4D97-AF65-F5344CB8AC3E}">
        <p14:creationId xmlns:p14="http://schemas.microsoft.com/office/powerpoint/2010/main" val="968994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400" dirty="0"/>
              <a:t>5</a:t>
            </a:r>
            <a:r>
              <a:rPr lang="en-US" altLang="ja-JP" sz="2400" dirty="0" smtClean="0"/>
              <a:t>. </a:t>
            </a:r>
            <a:r>
              <a:rPr lang="ja-JP" altLang="en-US" sz="2400" dirty="0" smtClean="0"/>
              <a:t>民間</a:t>
            </a:r>
            <a:r>
              <a:rPr lang="ja-JP" altLang="en-US" sz="2400" dirty="0"/>
              <a:t>保有データの有効活用に</a:t>
            </a:r>
            <a:r>
              <a:rPr lang="ja-JP" altLang="en-US" sz="2400" dirty="0" smtClean="0"/>
              <a:t>関する提言の必要性</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
        <p:nvSpPr>
          <p:cNvPr id="12" name="コンテンツ プレースホルダー 2"/>
          <p:cNvSpPr>
            <a:spLocks noGrp="1"/>
          </p:cNvSpPr>
          <p:nvPr>
            <p:ph idx="1"/>
          </p:nvPr>
        </p:nvSpPr>
        <p:spPr>
          <a:xfrm>
            <a:off x="351414" y="1143001"/>
            <a:ext cx="9146415" cy="4950295"/>
          </a:xfrm>
        </p:spPr>
        <p:txBody>
          <a:bodyPr>
            <a:normAutofit/>
          </a:bodyPr>
          <a:lstStyle/>
          <a:p>
            <a:r>
              <a:rPr kumimoji="1" lang="en-US" altLang="ja-JP" dirty="0" smtClean="0"/>
              <a:t>VLED</a:t>
            </a:r>
            <a:r>
              <a:rPr kumimoji="1" lang="ja-JP" altLang="en-US" dirty="0" smtClean="0"/>
              <a:t>としての提言の必要性</a:t>
            </a:r>
            <a:endParaRPr kumimoji="1" lang="en-US" altLang="ja-JP" dirty="0" smtClean="0"/>
          </a:p>
          <a:p>
            <a:pPr lvl="1"/>
            <a:r>
              <a:rPr kumimoji="1" lang="ja-JP" altLang="en-US" dirty="0" smtClean="0"/>
              <a:t>個人情報保護法の改正に向けて、前述までのよう</a:t>
            </a:r>
            <a:r>
              <a:rPr kumimoji="1" lang="ja-JP" altLang="en-US" dirty="0" smtClean="0"/>
              <a:t>な課題の</a:t>
            </a:r>
            <a:r>
              <a:rPr kumimoji="1" lang="ja-JP" altLang="en-US" dirty="0" smtClean="0"/>
              <a:t>解消のために、民間からも提言を出す必要があるか</a:t>
            </a:r>
            <a:endParaRPr kumimoji="1" lang="en-US" altLang="ja-JP" dirty="0" smtClean="0"/>
          </a:p>
          <a:p>
            <a:pPr lvl="1"/>
            <a:endParaRPr lang="en-US" altLang="ja-JP" dirty="0"/>
          </a:p>
          <a:p>
            <a:pPr lvl="1"/>
            <a:r>
              <a:rPr kumimoji="1" lang="ja-JP" altLang="en-US" dirty="0" smtClean="0"/>
              <a:t>提言を行う場合、誰に対してどのタイミングで出すことが望ましいか</a:t>
            </a:r>
            <a:endParaRPr kumimoji="1" lang="en-US" altLang="ja-JP" dirty="0" smtClean="0"/>
          </a:p>
        </p:txBody>
      </p:sp>
    </p:spTree>
    <p:extLst>
      <p:ext uri="{BB962C8B-B14F-4D97-AF65-F5344CB8AC3E}">
        <p14:creationId xmlns:p14="http://schemas.microsoft.com/office/powerpoint/2010/main" val="1374952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906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990</Words>
  <Application>Microsoft Office PowerPoint</Application>
  <PresentationFormat>A4 210 x 297 mm</PresentationFormat>
  <Paragraphs>84</Paragraphs>
  <Slides>8</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8</vt:i4>
      </vt:variant>
    </vt:vector>
  </HeadingPairs>
  <TitlesOfParts>
    <vt:vector size="23" baseType="lpstr">
      <vt:lpstr>ＤＦＧ華康ゴシック体W5</vt:lpstr>
      <vt:lpstr>ＤＦＧ平成ゴシック体W3</vt:lpstr>
      <vt:lpstr>ＤＦＧ平成ゴシック体W7</vt:lpstr>
      <vt:lpstr>굴림</vt:lpstr>
      <vt:lpstr>ＭＳ Ｐゴシック</vt:lpstr>
      <vt:lpstr>ＭＳ Ｐ明朝</vt:lpstr>
      <vt:lpstr>ヒラギノ角ゴ ProN W3</vt:lpstr>
      <vt:lpstr>ヒラギノ角ゴ ProN W6</vt:lpstr>
      <vt:lpstr>メイリオ</vt:lpstr>
      <vt:lpstr>平成明朝</vt:lpstr>
      <vt:lpstr>Arial</vt:lpstr>
      <vt:lpstr>Calibri</vt:lpstr>
      <vt:lpstr>Franklin Gothic Demi</vt:lpstr>
      <vt:lpstr>Wingdings</vt:lpstr>
      <vt:lpstr>VLEDパワポ基本テンプレート</vt:lpstr>
      <vt:lpstr>民間保有データの有効活用に関する意見のとりまとめ</vt:lpstr>
      <vt:lpstr>1. 民間保有データの有効活用について</vt:lpstr>
      <vt:lpstr>2. パーソナルデータに関する法制度の検討状況</vt:lpstr>
      <vt:lpstr>3. パーソナルデータに関する検討会における個人情報の定義</vt:lpstr>
      <vt:lpstr>3. パーソナルデータに関する検討会における匿名加工情報</vt:lpstr>
      <vt:lpstr>4. パーソナルデータの活用に関する意見の整理</vt:lpstr>
      <vt:lpstr>5. 民間保有データの有効活用に関する提言の必要性</vt:lpstr>
      <vt:lpstr>PowerPoint プレゼンテーション</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2015-02-04T22:18:14Z</dcterms:modified>
</cp:coreProperties>
</file>