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3"/>
  </p:notesMasterIdLst>
  <p:handoutMasterIdLst>
    <p:handoutMasterId r:id="rId14"/>
  </p:handoutMasterIdLst>
  <p:sldIdLst>
    <p:sldId id="266" r:id="rId2"/>
    <p:sldId id="267" r:id="rId3"/>
    <p:sldId id="268" r:id="rId4"/>
    <p:sldId id="269" r:id="rId5"/>
    <p:sldId id="270" r:id="rId6"/>
    <p:sldId id="271" r:id="rId7"/>
    <p:sldId id="272" r:id="rId8"/>
    <p:sldId id="273" r:id="rId9"/>
    <p:sldId id="274" r:id="rId10"/>
    <p:sldId id="275" r:id="rId11"/>
    <p:sldId id="264" r:id="rId12"/>
  </p:sldIdLst>
  <p:sldSz cx="9906000" cy="6858000" type="A4"/>
  <p:notesSz cx="7099300" cy="102346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xmlns="">
        <p15:guide id="1" orient="horz" pos="4180">
          <p15:clr>
            <a:srgbClr val="A4A3A4"/>
          </p15:clr>
        </p15:guide>
        <p15:guide id="2" pos="5984">
          <p15:clr>
            <a:srgbClr val="A4A3A4"/>
          </p15:clr>
        </p15:guide>
      </p15:sldGuideLst>
    </p:ext>
    <p:ext uri="{2D200454-40CA-4A62-9FC3-DE9A4176ACB9}">
      <p15:notesGuideLst xmlns:p15="http://schemas.microsoft.com/office/powerpoint/2012/main" xmlns="">
        <p15:guide id="1" orient="horz" pos="3225">
          <p15:clr>
            <a:srgbClr val="A4A3A4"/>
          </p15:clr>
        </p15:guide>
        <p15:guide id="2" pos="223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6" autoAdjust="0"/>
    <p:restoredTop sz="99566" autoAdjust="0"/>
  </p:normalViewPr>
  <p:slideViewPr>
    <p:cSldViewPr>
      <p:cViewPr varScale="1">
        <p:scale>
          <a:sx n="73" d="100"/>
          <a:sy n="73" d="100"/>
        </p:scale>
        <p:origin x="-192"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225"/>
        <p:guide pos="223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4025905" y="9726067"/>
            <a:ext cx="3073400" cy="508552"/>
          </a:xfrm>
          <a:prstGeom prst="rect">
            <a:avLst/>
          </a:prstGeom>
          <a:noFill/>
          <a:ln w="9525">
            <a:noFill/>
            <a:miter lim="800000"/>
            <a:headEnd/>
            <a:tailEnd/>
          </a:ln>
          <a:effectLst/>
        </p:spPr>
        <p:txBody>
          <a:bodyPr vert="horz" wrap="square" lIns="98848" tIns="49427" rIns="98848" bIns="49427" numCol="1" anchor="b" anchorCtr="0" compatLnSpc="1">
            <a:prstTxWarp prst="textNoShape">
              <a:avLst/>
            </a:prstTxWarp>
          </a:bodyPr>
          <a:lstStyle>
            <a:lvl1pPr algn="r" defTabSz="989047">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4025905" y="3"/>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74700" y="766763"/>
            <a:ext cx="5549900" cy="38417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47739" y="4861448"/>
            <a:ext cx="5203825" cy="4607166"/>
          </a:xfrm>
          <a:prstGeom prst="rect">
            <a:avLst/>
          </a:prstGeom>
          <a:noFill/>
          <a:ln w="12700" cap="sq">
            <a:noFill/>
            <a:miter lim="800000"/>
            <a:headEnd type="none" w="sm" len="sm"/>
            <a:tailEnd type="none" w="sm" len="sm"/>
          </a:ln>
          <a:effectLst/>
        </p:spPr>
        <p:txBody>
          <a:bodyPr vert="horz" wrap="none" lIns="98848" tIns="49427" rIns="98848" bIns="4942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l" defTabSz="989047">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4025905" y="9726067"/>
            <a:ext cx="3073400" cy="508552"/>
          </a:xfrm>
          <a:prstGeom prst="rect">
            <a:avLst/>
          </a:prstGeom>
          <a:noFill/>
          <a:ln w="12700" cap="sq">
            <a:noFill/>
            <a:miter lim="800000"/>
            <a:headEnd type="none" w="sm" len="sm"/>
            <a:tailEnd type="none" w="sm" len="sm"/>
          </a:ln>
          <a:effectLst/>
        </p:spPr>
        <p:txBody>
          <a:bodyPr vert="horz" wrap="none" lIns="98848" tIns="49427" rIns="98848" bIns="49427" numCol="1" anchor="b" anchorCtr="0" compatLnSpc="1">
            <a:prstTxWarp prst="textNoShape">
              <a:avLst/>
            </a:prstTxWarp>
          </a:bodyPr>
          <a:lstStyle>
            <a:lvl1pPr algn="r" defTabSz="989047">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2014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792760" y="5134039"/>
            <a:ext cx="6912767" cy="375677"/>
          </a:xfrm>
        </p:spPr>
        <p:txBody>
          <a:bodyPr/>
          <a:lstStyle/>
          <a:p>
            <a:r>
              <a:rPr lang="en-US" altLang="ja-JP" sz="2000" smtClean="0"/>
              <a:t>2014.12.24</a:t>
            </a:r>
            <a:endParaRPr lang="en-US" altLang="ja-JP" sz="2000" dirty="0" smtClean="0"/>
          </a:p>
        </p:txBody>
      </p:sp>
      <p:sp>
        <p:nvSpPr>
          <p:cNvPr id="3" name="タイトル 2"/>
          <p:cNvSpPr>
            <a:spLocks noGrp="1"/>
          </p:cNvSpPr>
          <p:nvPr>
            <p:ph type="ctrTitle" sz="quarter"/>
          </p:nvPr>
        </p:nvSpPr>
        <p:spPr>
          <a:xfrm>
            <a:off x="2792760" y="3012674"/>
            <a:ext cx="6912767" cy="560343"/>
          </a:xfrm>
        </p:spPr>
        <p:txBody>
          <a:bodyPr/>
          <a:lstStyle/>
          <a:p>
            <a:r>
              <a:rPr lang="zh-TW" altLang="en-US">
                <a:latin typeface="メイリオ" pitchFamily="50" charset="-128"/>
                <a:ea typeface="メイリオ" pitchFamily="50" charset="-128"/>
                <a:cs typeface="メイリオ" pitchFamily="50" charset="-128"/>
              </a:rPr>
              <a:t>平成</a:t>
            </a:r>
            <a:r>
              <a:rPr lang="en-US" altLang="zh-TW">
                <a:latin typeface="メイリオ" pitchFamily="50" charset="-128"/>
                <a:ea typeface="メイリオ" pitchFamily="50" charset="-128"/>
                <a:cs typeface="メイリオ" pitchFamily="50" charset="-128"/>
              </a:rPr>
              <a:t>26</a:t>
            </a:r>
            <a:r>
              <a:rPr lang="zh-TW" altLang="en-US">
                <a:latin typeface="メイリオ" pitchFamily="50" charset="-128"/>
                <a:ea typeface="メイリオ" pitchFamily="50" charset="-128"/>
                <a:cs typeface="メイリオ" pitchFamily="50" charset="-128"/>
              </a:rPr>
              <a:t>年度検討事項（案）</a:t>
            </a:r>
            <a:endParaRPr lang="zh-TW"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r>
              <a:rPr kumimoji="1" lang="ja-JP" altLang="en-US" smtClean="0"/>
              <a:t>平成</a:t>
            </a:r>
            <a:r>
              <a:rPr kumimoji="1" lang="en-US" altLang="ja-JP" smtClean="0"/>
              <a:t>26</a:t>
            </a:r>
            <a:r>
              <a:rPr kumimoji="1" lang="ja-JP" altLang="en-US" smtClean="0"/>
              <a:t>年度　第</a:t>
            </a:r>
            <a:r>
              <a:rPr kumimoji="1" lang="en-US" altLang="ja-JP" smtClean="0"/>
              <a:t>1</a:t>
            </a:r>
            <a:r>
              <a:rPr lang="ja-JP" altLang="en-US" smtClean="0"/>
              <a:t>回データガバナンス委員会資料</a:t>
            </a:r>
            <a:endParaRPr kumimoji="1" lang="ja-JP" altLang="en-US" dirty="0"/>
          </a:p>
        </p:txBody>
      </p:sp>
      <p:sp>
        <p:nvSpPr>
          <p:cNvPr id="8" name="テキスト プレースホルダー 7"/>
          <p:cNvSpPr>
            <a:spLocks noGrp="1"/>
          </p:cNvSpPr>
          <p:nvPr>
            <p:ph type="body" sz="quarter" idx="11"/>
          </p:nvPr>
        </p:nvSpPr>
        <p:spPr>
          <a:xfrm>
            <a:off x="8985448" y="188641"/>
            <a:ext cx="828873" cy="288032"/>
          </a:xfrm>
        </p:spPr>
        <p:txBody>
          <a:bodyPr anchor="ctr"/>
          <a:lstStyle/>
          <a:p>
            <a:r>
              <a:rPr kumimoji="1" lang="ja-JP" altLang="en-US" smtClean="0"/>
              <a:t>資料</a:t>
            </a:r>
            <a:r>
              <a:rPr kumimoji="1" lang="en-US" altLang="ja-JP" smtClean="0"/>
              <a:t>1-</a:t>
            </a:r>
            <a:r>
              <a:rPr kumimoji="1" lang="ja-JP" altLang="en-US" smtClean="0"/>
              <a:t>５</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66970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5. </a:t>
            </a:r>
            <a:r>
              <a:rPr lang="ja-JP" altLang="en-US" dirty="0" smtClean="0"/>
              <a:t>委員会</a:t>
            </a:r>
            <a:r>
              <a:rPr lang="ja-JP" altLang="en-US" dirty="0"/>
              <a:t>スケジュール</a:t>
            </a:r>
            <a:endParaRPr kumimoji="1" lang="ja-JP" altLang="en-US" dirty="0"/>
          </a:p>
        </p:txBody>
      </p:sp>
      <p:sp>
        <p:nvSpPr>
          <p:cNvPr id="3" name="コンテンツ プレースホルダー 2"/>
          <p:cNvSpPr>
            <a:spLocks noGrp="1"/>
          </p:cNvSpPr>
          <p:nvPr>
            <p:ph idx="1"/>
          </p:nvPr>
        </p:nvSpPr>
        <p:spPr/>
        <p:txBody>
          <a:bodyPr>
            <a:normAutofit/>
          </a:bodyPr>
          <a:lstStyle/>
          <a:p>
            <a:pPr marL="17100" indent="0">
              <a:lnSpc>
                <a:spcPct val="150000"/>
              </a:lnSpc>
              <a:buNone/>
            </a:pP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793415768"/>
              </p:ext>
            </p:extLst>
          </p:nvPr>
        </p:nvGraphicFramePr>
        <p:xfrm>
          <a:off x="632520" y="1412776"/>
          <a:ext cx="8568952" cy="4896544"/>
        </p:xfrm>
        <a:graphic>
          <a:graphicData uri="http://schemas.openxmlformats.org/drawingml/2006/table">
            <a:tbl>
              <a:tblPr firstRow="1" bandRow="1">
                <a:tableStyleId>{21E4AEA4-8DFA-4A89-87EB-49C32662AFE0}</a:tableStyleId>
              </a:tblPr>
              <a:tblGrid>
                <a:gridCol w="2124834"/>
                <a:gridCol w="6444118"/>
              </a:tblGrid>
              <a:tr h="591851">
                <a:tc>
                  <a:txBody>
                    <a:bodyPr/>
                    <a:lstStyle/>
                    <a:p>
                      <a:pPr algn="ctr"/>
                      <a:r>
                        <a:rPr kumimoji="1" lang="ja-JP" altLang="en-US" sz="1600" dirty="0" smtClean="0"/>
                        <a:t>開催回</a:t>
                      </a:r>
                      <a:endParaRPr kumimoji="1" lang="en-US" altLang="ja-JP" sz="1600" dirty="0" smtClean="0"/>
                    </a:p>
                    <a:p>
                      <a:pPr algn="ctr"/>
                      <a:r>
                        <a:rPr kumimoji="1" lang="ja-JP" altLang="en-US" sz="1600" dirty="0" smtClean="0"/>
                        <a:t>（概ねの時期）</a:t>
                      </a:r>
                      <a:endParaRPr kumimoji="1" lang="ja-JP" altLang="en-US" sz="1600" dirty="0"/>
                    </a:p>
                  </a:txBody>
                  <a:tcPr/>
                </a:tc>
                <a:tc>
                  <a:txBody>
                    <a:bodyPr/>
                    <a:lstStyle/>
                    <a:p>
                      <a:pPr algn="ctr"/>
                      <a:r>
                        <a:rPr kumimoji="1" lang="ja-JP" altLang="en-US" sz="1600" dirty="0" smtClean="0"/>
                        <a:t>議題</a:t>
                      </a:r>
                      <a:endParaRPr kumimoji="1" lang="ja-JP" altLang="en-US" sz="1600" dirty="0"/>
                    </a:p>
                  </a:txBody>
                  <a:tcPr/>
                </a:tc>
              </a:tr>
              <a:tr h="1174331">
                <a:tc>
                  <a:txBody>
                    <a:bodyPr/>
                    <a:lstStyle/>
                    <a:p>
                      <a:pPr algn="ctr"/>
                      <a:r>
                        <a:rPr kumimoji="1" lang="ja-JP" altLang="en-US" sz="1400" dirty="0" smtClean="0"/>
                        <a:t>第</a:t>
                      </a:r>
                      <a:r>
                        <a:rPr kumimoji="1" lang="en-US" altLang="ja-JP" sz="1400" dirty="0" smtClean="0"/>
                        <a:t>1</a:t>
                      </a:r>
                      <a:r>
                        <a:rPr kumimoji="1" lang="ja-JP" altLang="en-US" sz="1400" dirty="0" smtClean="0"/>
                        <a:t>回</a:t>
                      </a:r>
                      <a:endParaRPr kumimoji="1" lang="en-US" altLang="ja-JP" sz="1400" dirty="0" smtClean="0"/>
                    </a:p>
                    <a:p>
                      <a:pPr algn="ctr"/>
                      <a:r>
                        <a:rPr kumimoji="1" lang="ja-JP" altLang="en-US" sz="1400" dirty="0" smtClean="0"/>
                        <a:t>（</a:t>
                      </a:r>
                      <a:r>
                        <a:rPr kumimoji="1" lang="en-US" altLang="ja-JP" sz="1400" dirty="0" smtClean="0"/>
                        <a:t>12</a:t>
                      </a:r>
                      <a:r>
                        <a:rPr kumimoji="1" lang="ja-JP" altLang="en-US" sz="1400" dirty="0" smtClean="0"/>
                        <a:t>月</a:t>
                      </a:r>
                      <a:r>
                        <a:rPr kumimoji="1" lang="en-US" altLang="ja-JP" sz="1400" dirty="0" smtClean="0"/>
                        <a:t>24</a:t>
                      </a:r>
                      <a:r>
                        <a:rPr kumimoji="1" lang="ja-JP" altLang="en-US" sz="1400" dirty="0" smtClean="0"/>
                        <a:t>日）</a:t>
                      </a:r>
                      <a:endParaRPr kumimoji="1" lang="ja-JP" altLang="en-US" sz="1400" dirty="0"/>
                    </a:p>
                  </a:txBody>
                  <a:tcPr anchor="ctr"/>
                </a:tc>
                <a:tc>
                  <a:txBody>
                    <a:bodyPr/>
                    <a:lstStyle/>
                    <a:p>
                      <a:pPr marL="342900" indent="-342900" algn="l">
                        <a:buFont typeface="+mj-ea"/>
                        <a:buAutoNum type="circleNumDbPlain"/>
                      </a:pPr>
                      <a:r>
                        <a:rPr kumimoji="1" lang="ja-JP" altLang="en-US" sz="1400" dirty="0" smtClean="0"/>
                        <a:t>今年度対象とする検討事項案</a:t>
                      </a:r>
                      <a:endParaRPr kumimoji="1" lang="en-US" altLang="ja-JP" sz="1400" dirty="0" smtClean="0"/>
                    </a:p>
                    <a:p>
                      <a:pPr marL="342900" indent="-342900" algn="l">
                        <a:buFont typeface="+mj-ea"/>
                        <a:buAutoNum type="circleNumDbPlain"/>
                      </a:pPr>
                      <a:r>
                        <a:rPr kumimoji="1" lang="ja-JP" altLang="en-US" sz="1400" dirty="0" smtClean="0"/>
                        <a:t>事務局作成の調査事項についての報告、議論</a:t>
                      </a:r>
                      <a:endParaRPr kumimoji="1" lang="en-US" altLang="ja-JP" sz="1400" dirty="0" smtClean="0"/>
                    </a:p>
                    <a:p>
                      <a:pPr marL="342900" indent="-342900" algn="l">
                        <a:buFont typeface="+mj-ea"/>
                        <a:buAutoNum type="circleNumDbPlain"/>
                      </a:pPr>
                      <a:r>
                        <a:rPr kumimoji="1" lang="en-US" altLang="ja-JP" sz="1400" dirty="0" smtClean="0"/>
                        <a:t>VLED</a:t>
                      </a:r>
                      <a:r>
                        <a:rPr kumimoji="1" lang="ja-JP" altLang="en-US" sz="1400" dirty="0" smtClean="0"/>
                        <a:t>社員からの意見収集</a:t>
                      </a:r>
                      <a:endParaRPr kumimoji="1" lang="en-US" altLang="ja-JP" sz="1400" dirty="0" smtClean="0"/>
                    </a:p>
                    <a:p>
                      <a:pPr marL="342900" marR="0" indent="-342900" algn="l" defTabSz="672541"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dirty="0" smtClean="0"/>
                        <a:t>クリエイティブ・コモンズとの連携についての検討</a:t>
                      </a:r>
                      <a:endParaRPr kumimoji="1" lang="en-US" altLang="ja-JP" sz="1400" dirty="0" smtClean="0"/>
                    </a:p>
                  </a:txBody>
                  <a:tcPr anchor="ctr"/>
                </a:tc>
              </a:tr>
              <a:tr h="978039">
                <a:tc>
                  <a:txBody>
                    <a:bodyPr/>
                    <a:lstStyle/>
                    <a:p>
                      <a:pPr algn="ctr"/>
                      <a:r>
                        <a:rPr kumimoji="1" lang="ja-JP" altLang="en-US" sz="1400" dirty="0" smtClean="0"/>
                        <a:t>第</a:t>
                      </a:r>
                      <a:r>
                        <a:rPr kumimoji="1" lang="en-US" altLang="ja-JP" sz="1400" dirty="0" smtClean="0"/>
                        <a:t>2</a:t>
                      </a:r>
                      <a:r>
                        <a:rPr kumimoji="1" lang="ja-JP" altLang="en-US" sz="1400" dirty="0" smtClean="0"/>
                        <a:t>回</a:t>
                      </a:r>
                      <a:endParaRPr kumimoji="1" lang="en-US" altLang="ja-JP" sz="1400" dirty="0" smtClean="0"/>
                    </a:p>
                    <a:p>
                      <a:pPr algn="ctr"/>
                      <a:r>
                        <a:rPr kumimoji="1" lang="ja-JP" altLang="en-US" sz="1400" dirty="0" smtClean="0"/>
                        <a:t>（</a:t>
                      </a:r>
                      <a:r>
                        <a:rPr kumimoji="1" lang="en-US" altLang="ja-JP" sz="1400" dirty="0" smtClean="0"/>
                        <a:t>1</a:t>
                      </a:r>
                      <a:r>
                        <a:rPr kumimoji="1" lang="ja-JP" altLang="en-US" sz="1400" dirty="0" smtClean="0"/>
                        <a:t>月中旬）</a:t>
                      </a:r>
                      <a:endParaRPr kumimoji="1" lang="ja-JP" altLang="en-US" sz="1400" dirty="0"/>
                    </a:p>
                  </a:txBody>
                  <a:tcPr anchor="ctr"/>
                </a:tc>
                <a:tc>
                  <a:txBody>
                    <a:bodyPr/>
                    <a:lstStyle/>
                    <a:p>
                      <a:pPr marL="342900" indent="-342900" algn="l">
                        <a:buFont typeface="+mj-ea"/>
                        <a:buAutoNum type="circleNumDbPlain"/>
                      </a:pPr>
                      <a:r>
                        <a:rPr kumimoji="1" lang="ja-JP" altLang="en-US" sz="1400" dirty="0" smtClean="0"/>
                        <a:t>自治体におけるデータ公開時の課題検討</a:t>
                      </a:r>
                    </a:p>
                    <a:p>
                      <a:pPr marL="342900" marR="0" indent="-342900" algn="l" defTabSz="672541"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dirty="0" smtClean="0"/>
                        <a:t>パーソナルデータに関する検討</a:t>
                      </a:r>
                      <a:endParaRPr kumimoji="1" lang="en-US" altLang="ja-JP" sz="1400" dirty="0" smtClean="0"/>
                    </a:p>
                    <a:p>
                      <a:pPr marL="342900" indent="-342900" algn="l">
                        <a:buFont typeface="+mj-ea"/>
                        <a:buAutoNum type="circleNumDbPlain"/>
                      </a:pPr>
                      <a:r>
                        <a:rPr kumimoji="1" lang="ja-JP" altLang="en-US" sz="1400" dirty="0" smtClean="0"/>
                        <a:t>対価性に関する検討</a:t>
                      </a:r>
                      <a:endParaRPr kumimoji="1" lang="en-US" altLang="ja-JP" sz="1400" dirty="0" smtClean="0"/>
                    </a:p>
                  </a:txBody>
                  <a:tcPr anchor="ctr"/>
                </a:tc>
              </a:tr>
              <a:tr h="1263300">
                <a:tc>
                  <a:txBody>
                    <a:bodyPr/>
                    <a:lstStyle/>
                    <a:p>
                      <a:pPr algn="ctr"/>
                      <a:r>
                        <a:rPr kumimoji="1" lang="ja-JP" altLang="en-US" sz="1400" dirty="0" smtClean="0"/>
                        <a:t>第</a:t>
                      </a:r>
                      <a:r>
                        <a:rPr kumimoji="1" lang="en-US" altLang="ja-JP" sz="1400" dirty="0" smtClean="0"/>
                        <a:t>3</a:t>
                      </a:r>
                      <a:r>
                        <a:rPr kumimoji="1" lang="ja-JP" altLang="en-US" sz="1400" dirty="0" smtClean="0"/>
                        <a:t>回</a:t>
                      </a:r>
                      <a:endParaRPr kumimoji="1" lang="en-US" altLang="ja-JP" sz="1400" dirty="0" smtClean="0"/>
                    </a:p>
                    <a:p>
                      <a:pPr algn="ctr"/>
                      <a:r>
                        <a:rPr kumimoji="1" lang="ja-JP" altLang="en-US" sz="1400" dirty="0" smtClean="0"/>
                        <a:t>（</a:t>
                      </a:r>
                      <a:r>
                        <a:rPr kumimoji="1" lang="en-US" altLang="ja-JP" sz="1400" dirty="0" smtClean="0"/>
                        <a:t>2</a:t>
                      </a:r>
                      <a:r>
                        <a:rPr kumimoji="1" lang="ja-JP" altLang="en-US" sz="1400" dirty="0" smtClean="0"/>
                        <a:t>月中旬）</a:t>
                      </a:r>
                      <a:endParaRPr kumimoji="1" lang="ja-JP" altLang="en-US" sz="1400" dirty="0"/>
                    </a:p>
                  </a:txBody>
                  <a:tcPr anchor="ctr"/>
                </a:tc>
                <a:tc>
                  <a:txBody>
                    <a:bodyPr/>
                    <a:lstStyle/>
                    <a:p>
                      <a:pPr marL="342900" marR="0" indent="-3429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dirty="0" smtClean="0"/>
                        <a:t>自治体におけるデータ公開時の課題検討（継続）</a:t>
                      </a:r>
                      <a:endParaRPr kumimoji="1" lang="en-US" altLang="ja-JP" sz="1400" dirty="0" smtClean="0"/>
                    </a:p>
                    <a:p>
                      <a:pPr marL="342900" marR="0" indent="-3429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dirty="0" smtClean="0"/>
                        <a:t>パーソナルデータに関する検討（継続）</a:t>
                      </a:r>
                      <a:endParaRPr kumimoji="1" lang="en-US" altLang="ja-JP" sz="1400" dirty="0" smtClean="0"/>
                    </a:p>
                    <a:p>
                      <a:pPr marL="342900" marR="0" indent="-3429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dirty="0" smtClean="0"/>
                        <a:t>国有財産法及び財政法に関する検討</a:t>
                      </a:r>
                      <a:endParaRPr kumimoji="1" lang="en-US" altLang="ja-JP" sz="1400" dirty="0" smtClean="0"/>
                    </a:p>
                    <a:p>
                      <a:pPr marL="342900" marR="0" indent="-342900" algn="l" defTabSz="914400" rtl="0" eaLnBrk="1" fontAlgn="auto" latinLnBrk="0" hangingPunct="1">
                        <a:lnSpc>
                          <a:spcPct val="100000"/>
                        </a:lnSpc>
                        <a:spcBef>
                          <a:spcPts val="0"/>
                        </a:spcBef>
                        <a:spcAft>
                          <a:spcPts val="0"/>
                        </a:spcAft>
                        <a:buClrTx/>
                        <a:buSzTx/>
                        <a:buFont typeface="+mj-ea"/>
                        <a:buAutoNum type="circleNumDbPlain"/>
                        <a:tabLst/>
                        <a:defRPr/>
                      </a:pPr>
                      <a:r>
                        <a:rPr kumimoji="1" lang="ja-JP" altLang="en-US" sz="1400" dirty="0" smtClean="0"/>
                        <a:t>オープンデータの位置づけに関する提言案の検討</a:t>
                      </a:r>
                      <a:endParaRPr kumimoji="1" lang="en-US" altLang="ja-JP" sz="1400" dirty="0" smtClean="0"/>
                    </a:p>
                    <a:p>
                      <a:pPr marL="342900" indent="-342900" algn="l">
                        <a:buFont typeface="+mj-ea"/>
                        <a:buAutoNum type="circleNumDbPlain"/>
                      </a:pPr>
                      <a:r>
                        <a:rPr kumimoji="1" lang="ja-JP" altLang="en-US" sz="1400" dirty="0" smtClean="0"/>
                        <a:t>政府標準利用規約（第</a:t>
                      </a:r>
                      <a:r>
                        <a:rPr kumimoji="1" lang="en-US" altLang="ja-JP" sz="1400" dirty="0" smtClean="0"/>
                        <a:t>1.0</a:t>
                      </a:r>
                      <a:r>
                        <a:rPr kumimoji="1" lang="ja-JP" altLang="en-US" sz="1400" dirty="0" smtClean="0"/>
                        <a:t>版）の見直しに向けた情報のご報告</a:t>
                      </a:r>
                    </a:p>
                  </a:txBody>
                  <a:tcPr anchor="ctr"/>
                </a:tc>
              </a:tr>
              <a:tr h="889023">
                <a:tc>
                  <a:txBody>
                    <a:bodyPr/>
                    <a:lstStyle/>
                    <a:p>
                      <a:pPr algn="ctr"/>
                      <a:r>
                        <a:rPr kumimoji="1" lang="ja-JP" altLang="en-US" sz="1400" dirty="0" smtClean="0"/>
                        <a:t>第</a:t>
                      </a:r>
                      <a:r>
                        <a:rPr kumimoji="1" lang="en-US" altLang="ja-JP" sz="1400" dirty="0" smtClean="0"/>
                        <a:t>4</a:t>
                      </a:r>
                      <a:r>
                        <a:rPr kumimoji="1" lang="ja-JP" altLang="en-US" sz="1400" dirty="0" smtClean="0"/>
                        <a:t>回</a:t>
                      </a:r>
                      <a:endParaRPr kumimoji="1" lang="en-US" altLang="ja-JP" sz="1400" dirty="0" smtClean="0"/>
                    </a:p>
                    <a:p>
                      <a:pPr algn="ctr"/>
                      <a:r>
                        <a:rPr kumimoji="1" lang="ja-JP" altLang="en-US" sz="1400" dirty="0" smtClean="0"/>
                        <a:t>（</a:t>
                      </a:r>
                      <a:r>
                        <a:rPr kumimoji="1" lang="en-US" altLang="ja-JP" sz="1400" dirty="0" smtClean="0"/>
                        <a:t>3</a:t>
                      </a:r>
                      <a:r>
                        <a:rPr kumimoji="1" lang="ja-JP" altLang="en-US" sz="1400" dirty="0" smtClean="0"/>
                        <a:t>月上旬）</a:t>
                      </a:r>
                      <a:endParaRPr kumimoji="1" lang="ja-JP" altLang="en-US" sz="1400" dirty="0"/>
                    </a:p>
                  </a:txBody>
                  <a:tcPr anchor="ctr"/>
                </a:tc>
                <a:tc>
                  <a:txBody>
                    <a:bodyPr/>
                    <a:lstStyle/>
                    <a:p>
                      <a:pPr marL="342900" indent="-342900" algn="l">
                        <a:buFont typeface="+mj-ea"/>
                        <a:buAutoNum type="circleNumDbPlain"/>
                      </a:pPr>
                      <a:r>
                        <a:rPr kumimoji="1" lang="ja-JP" altLang="en-US" sz="1400" dirty="0" smtClean="0"/>
                        <a:t>パーソナルデータに関する提言案の検討</a:t>
                      </a:r>
                      <a:endParaRPr kumimoji="1" lang="en-US" altLang="ja-JP" sz="1400" dirty="0" smtClean="0"/>
                    </a:p>
                    <a:p>
                      <a:pPr marL="342900" indent="-342900" algn="l">
                        <a:buFont typeface="+mj-ea"/>
                        <a:buAutoNum type="circleNumDbPlain"/>
                      </a:pPr>
                      <a:r>
                        <a:rPr kumimoji="1" lang="ja-JP" altLang="en-US" sz="1400" dirty="0" smtClean="0"/>
                        <a:t>政府標準利用規約（第</a:t>
                      </a:r>
                      <a:r>
                        <a:rPr kumimoji="1" lang="en-US" altLang="ja-JP" sz="1400" dirty="0" smtClean="0"/>
                        <a:t>1.0</a:t>
                      </a:r>
                      <a:r>
                        <a:rPr kumimoji="1" lang="ja-JP" altLang="en-US" sz="1400" dirty="0" smtClean="0"/>
                        <a:t>版）の見直しに向けた提言の検討</a:t>
                      </a:r>
                      <a:endParaRPr kumimoji="1" lang="en-US" altLang="ja-JP" sz="1400" dirty="0" smtClean="0"/>
                    </a:p>
                    <a:p>
                      <a:pPr marL="342900" indent="-342900" algn="l">
                        <a:buFont typeface="+mj-ea"/>
                        <a:buAutoNum type="circleNumDbPlain"/>
                      </a:pPr>
                      <a:r>
                        <a:rPr kumimoji="1" lang="ja-JP" altLang="en-US" sz="1400" dirty="0" smtClean="0"/>
                        <a:t>来年度の検討事項</a:t>
                      </a:r>
                      <a:r>
                        <a:rPr kumimoji="1" lang="en-US" altLang="ja-JP" sz="1400" dirty="0" smtClean="0"/>
                        <a:t>(</a:t>
                      </a:r>
                      <a:r>
                        <a:rPr kumimoji="1" lang="ja-JP" altLang="en-US" sz="1400" dirty="0" smtClean="0"/>
                        <a:t>案</a:t>
                      </a:r>
                      <a:r>
                        <a:rPr kumimoji="1" lang="en-US" altLang="ja-JP" sz="1400" dirty="0" smtClean="0"/>
                        <a:t>)</a:t>
                      </a:r>
                      <a:r>
                        <a:rPr kumimoji="1" lang="ja-JP" altLang="en-US" sz="1400" dirty="0" smtClean="0"/>
                        <a:t>の整理</a:t>
                      </a:r>
                      <a:endParaRPr kumimoji="1" lang="en-US" altLang="ja-JP" sz="1400" dirty="0" smtClean="0"/>
                    </a:p>
                  </a:txBody>
                  <a:tcPr anchor="ctr"/>
                </a:tc>
              </a:tr>
            </a:tbl>
          </a:graphicData>
        </a:graphic>
      </p:graphicFrame>
    </p:spTree>
    <p:extLst>
      <p:ext uri="{BB962C8B-B14F-4D97-AF65-F5344CB8AC3E}">
        <p14:creationId xmlns:p14="http://schemas.microsoft.com/office/powerpoint/2010/main" val="740173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1. </a:t>
            </a:r>
            <a:r>
              <a:rPr lang="ja-JP" altLang="en-US" dirty="0"/>
              <a:t>昨年度の成果と課題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a:t>昨年度の主な成果</a:t>
            </a:r>
          </a:p>
          <a:p>
            <a:pPr lvl="1"/>
            <a:r>
              <a:rPr lang="ja-JP" altLang="en-US" dirty="0"/>
              <a:t>政府標準利用規約（第</a:t>
            </a:r>
            <a:r>
              <a:rPr lang="en-US" altLang="ja-JP" dirty="0"/>
              <a:t>1.0</a:t>
            </a:r>
            <a:r>
              <a:rPr lang="ja-JP" altLang="en-US" dirty="0"/>
              <a:t>版）の検討及びひな形作成</a:t>
            </a:r>
          </a:p>
          <a:p>
            <a:pPr lvl="1"/>
            <a:r>
              <a:rPr lang="ja-JP" altLang="en-US" dirty="0"/>
              <a:t>オープンデータガイド（第</a:t>
            </a:r>
            <a:r>
              <a:rPr lang="en-US" altLang="ja-JP" dirty="0"/>
              <a:t>1</a:t>
            </a:r>
            <a:r>
              <a:rPr lang="ja-JP" altLang="en-US" dirty="0"/>
              <a:t>版）の作成</a:t>
            </a:r>
          </a:p>
          <a:p>
            <a:endParaRPr lang="ja-JP" altLang="en-US" dirty="0"/>
          </a:p>
          <a:p>
            <a:endParaRPr lang="ja-JP" altLang="en-US" dirty="0"/>
          </a:p>
          <a:p>
            <a:r>
              <a:rPr lang="ja-JP" altLang="en-US" dirty="0"/>
              <a:t>検討が求められている課題　（</a:t>
            </a:r>
            <a:r>
              <a:rPr lang="en-US" altLang="ja-JP" dirty="0"/>
              <a:t>2013</a:t>
            </a:r>
            <a:r>
              <a:rPr lang="ja-JP" altLang="en-US" dirty="0"/>
              <a:t>年度第</a:t>
            </a:r>
            <a:r>
              <a:rPr lang="en-US" altLang="ja-JP" dirty="0"/>
              <a:t>5</a:t>
            </a:r>
            <a:r>
              <a:rPr lang="ja-JP" altLang="en-US" dirty="0"/>
              <a:t>回検討会資料より）</a:t>
            </a:r>
          </a:p>
          <a:p>
            <a:pPr lvl="1"/>
            <a:r>
              <a:rPr lang="ja-JP" altLang="en-US" dirty="0"/>
              <a:t>自治体におけるデータ公開時の課題検討</a:t>
            </a:r>
          </a:p>
          <a:p>
            <a:pPr lvl="1"/>
            <a:r>
              <a:rPr lang="ja-JP" altLang="en-US" dirty="0"/>
              <a:t>対価性についての検討</a:t>
            </a:r>
          </a:p>
          <a:p>
            <a:pPr lvl="1"/>
            <a:r>
              <a:rPr lang="ja-JP" altLang="en-US" dirty="0"/>
              <a:t>パーソナルデータの利用についての検討</a:t>
            </a:r>
          </a:p>
          <a:p>
            <a:pPr lvl="1"/>
            <a:r>
              <a:rPr lang="ja-JP" altLang="en-US" dirty="0"/>
              <a:t>オープンデータガイドのブラッシュアップと周辺作業</a:t>
            </a:r>
          </a:p>
          <a:p>
            <a:pPr lvl="1"/>
            <a:r>
              <a:rPr lang="ja-JP" altLang="en-US" dirty="0"/>
              <a:t>データの信頼性と責任の範囲</a:t>
            </a:r>
          </a:p>
          <a:p>
            <a:pPr lvl="1"/>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30808261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角丸四角形 28"/>
          <p:cNvSpPr/>
          <p:nvPr/>
        </p:nvSpPr>
        <p:spPr bwMode="auto">
          <a:xfrm>
            <a:off x="272480" y="1052736"/>
            <a:ext cx="9289032" cy="720080"/>
          </a:xfrm>
          <a:prstGeom prst="roundRect">
            <a:avLst/>
          </a:prstGeom>
          <a:ln>
            <a:headEnd type="none" w="sm" len="sm"/>
            <a:tailEnd type="none" w="sm" len="sm"/>
          </a:ln>
        </p:spPr>
        <p:style>
          <a:lnRef idx="2">
            <a:schemeClr val="accent2"/>
          </a:lnRef>
          <a:fillRef idx="1">
            <a:schemeClr val="lt1"/>
          </a:fillRef>
          <a:effectRef idx="0">
            <a:schemeClr val="accent2"/>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 name="タイトル 1"/>
          <p:cNvSpPr>
            <a:spLocks noGrp="1"/>
          </p:cNvSpPr>
          <p:nvPr>
            <p:ph type="title"/>
          </p:nvPr>
        </p:nvSpPr>
        <p:spPr/>
        <p:txBody>
          <a:bodyPr/>
          <a:lstStyle/>
          <a:p>
            <a:r>
              <a:rPr lang="en-US" altLang="ja-JP" dirty="0"/>
              <a:t>2. </a:t>
            </a:r>
            <a:r>
              <a:rPr lang="ja-JP" altLang="en-US" dirty="0"/>
              <a:t>平成</a:t>
            </a:r>
            <a:r>
              <a:rPr lang="en-US" altLang="ja-JP" dirty="0"/>
              <a:t>26</a:t>
            </a:r>
            <a:r>
              <a:rPr lang="ja-JP" altLang="en-US" dirty="0"/>
              <a:t>年度における検討の方向性</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1200" dirty="0"/>
              <a:t>過年度までは、現在公開されているデータをオープンデータ化するための基盤整備を行ってきたが、今年度は、現在公開されていないデータのオープンデータとしての公開方法や、作成されるデータがオープンデータとして自動的に公開されるようになる仕組み等について検討を行い、オープンデータの拡大に向けた検討を実施する</a:t>
            </a:r>
            <a:r>
              <a:rPr lang="ja-JP" altLang="en-US" sz="1200" dirty="0" smtClean="0"/>
              <a:t>。</a:t>
            </a:r>
            <a:endParaRPr lang="ja-JP" altLang="en-US" sz="1050" dirty="0"/>
          </a:p>
          <a:p>
            <a:pPr lvl="1"/>
            <a:endParaRPr kumimoji="1" lang="en-US" altLang="ja-JP" sz="1050" dirty="0" smtClean="0"/>
          </a:p>
          <a:p>
            <a:endParaRPr lang="en-US" altLang="ja-JP" sz="1200" dirty="0"/>
          </a:p>
          <a:p>
            <a:endParaRPr kumimoji="1" lang="ja-JP" altLang="en-US" sz="1200"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grpSp>
        <p:nvGrpSpPr>
          <p:cNvPr id="5" name="Group 5"/>
          <p:cNvGrpSpPr>
            <a:grpSpLocks noChangeAspect="1"/>
          </p:cNvGrpSpPr>
          <p:nvPr/>
        </p:nvGrpSpPr>
        <p:grpSpPr bwMode="auto">
          <a:xfrm>
            <a:off x="1657325" y="1796936"/>
            <a:ext cx="7057233" cy="3915885"/>
            <a:chOff x="310" y="689"/>
            <a:chExt cx="5348" cy="3285"/>
          </a:xfrm>
          <a:solidFill>
            <a:srgbClr val="FFFF66"/>
          </a:solidFill>
        </p:grpSpPr>
        <p:sp>
          <p:nvSpPr>
            <p:cNvPr id="6" name="Freeform 6"/>
            <p:cNvSpPr>
              <a:spLocks noChangeAspect="1"/>
            </p:cNvSpPr>
            <p:nvPr/>
          </p:nvSpPr>
          <p:spPr bwMode="gray">
            <a:xfrm>
              <a:off x="310" y="1321"/>
              <a:ext cx="5121" cy="2653"/>
            </a:xfrm>
            <a:custGeom>
              <a:avLst/>
              <a:gdLst>
                <a:gd name="T0" fmla="*/ 2690 w 2690"/>
                <a:gd name="T1" fmla="*/ 96 h 1393"/>
                <a:gd name="T2" fmla="*/ 2352 w 2690"/>
                <a:gd name="T3" fmla="*/ 0 h 1393"/>
                <a:gd name="T4" fmla="*/ 0 w 2690"/>
                <a:gd name="T5" fmla="*/ 1351 h 1393"/>
                <a:gd name="T6" fmla="*/ 0 w 2690"/>
                <a:gd name="T7" fmla="*/ 1393 h 1393"/>
                <a:gd name="T8" fmla="*/ 2690 w 2690"/>
                <a:gd name="T9" fmla="*/ 96 h 1393"/>
              </a:gdLst>
              <a:ahLst/>
              <a:cxnLst>
                <a:cxn ang="0">
                  <a:pos x="T0" y="T1"/>
                </a:cxn>
                <a:cxn ang="0">
                  <a:pos x="T2" y="T3"/>
                </a:cxn>
                <a:cxn ang="0">
                  <a:pos x="T4" y="T5"/>
                </a:cxn>
                <a:cxn ang="0">
                  <a:pos x="T6" y="T7"/>
                </a:cxn>
                <a:cxn ang="0">
                  <a:pos x="T8" y="T9"/>
                </a:cxn>
              </a:cxnLst>
              <a:rect l="0" t="0" r="r" b="b"/>
              <a:pathLst>
                <a:path w="2690" h="1393">
                  <a:moveTo>
                    <a:pt x="2690" y="96"/>
                  </a:moveTo>
                  <a:cubicBezTo>
                    <a:pt x="2352" y="0"/>
                    <a:pt x="2352" y="0"/>
                    <a:pt x="2352" y="0"/>
                  </a:cubicBezTo>
                  <a:cubicBezTo>
                    <a:pt x="2161" y="748"/>
                    <a:pt x="1194" y="1291"/>
                    <a:pt x="0" y="1351"/>
                  </a:cubicBezTo>
                  <a:cubicBezTo>
                    <a:pt x="0" y="1393"/>
                    <a:pt x="0" y="1393"/>
                    <a:pt x="0" y="1393"/>
                  </a:cubicBezTo>
                  <a:cubicBezTo>
                    <a:pt x="1314" y="1391"/>
                    <a:pt x="2413" y="838"/>
                    <a:pt x="2690" y="9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7" name="Freeform 7"/>
            <p:cNvSpPr>
              <a:spLocks noChangeAspect="1"/>
            </p:cNvSpPr>
            <p:nvPr/>
          </p:nvSpPr>
          <p:spPr bwMode="gray">
            <a:xfrm>
              <a:off x="4556" y="689"/>
              <a:ext cx="1102" cy="880"/>
            </a:xfrm>
            <a:custGeom>
              <a:avLst/>
              <a:gdLst>
                <a:gd name="T0" fmla="*/ 1102 w 1102"/>
                <a:gd name="T1" fmla="*/ 880 h 880"/>
                <a:gd name="T2" fmla="*/ 759 w 1102"/>
                <a:gd name="T3" fmla="*/ 0 h 880"/>
                <a:gd name="T4" fmla="*/ 0 w 1102"/>
                <a:gd name="T5" fmla="*/ 566 h 880"/>
                <a:gd name="T6" fmla="*/ 1102 w 1102"/>
                <a:gd name="T7" fmla="*/ 880 h 880"/>
              </a:gdLst>
              <a:ahLst/>
              <a:cxnLst>
                <a:cxn ang="0">
                  <a:pos x="T0" y="T1"/>
                </a:cxn>
                <a:cxn ang="0">
                  <a:pos x="T2" y="T3"/>
                </a:cxn>
                <a:cxn ang="0">
                  <a:pos x="T4" y="T5"/>
                </a:cxn>
                <a:cxn ang="0">
                  <a:pos x="T6" y="T7"/>
                </a:cxn>
              </a:cxnLst>
              <a:rect l="0" t="0" r="r" b="b"/>
              <a:pathLst>
                <a:path w="1102" h="880">
                  <a:moveTo>
                    <a:pt x="1102" y="880"/>
                  </a:moveTo>
                  <a:lnTo>
                    <a:pt x="759" y="0"/>
                  </a:lnTo>
                  <a:lnTo>
                    <a:pt x="0" y="566"/>
                  </a:lnTo>
                  <a:lnTo>
                    <a:pt x="1102" y="8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grpSp>
      <p:sp>
        <p:nvSpPr>
          <p:cNvPr id="8" name="ホームベース 7"/>
          <p:cNvSpPr/>
          <p:nvPr/>
        </p:nvSpPr>
        <p:spPr>
          <a:xfrm>
            <a:off x="1351733" y="5930784"/>
            <a:ext cx="2666999" cy="390525"/>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オープンデータ黎明期</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山形 8"/>
          <p:cNvSpPr/>
          <p:nvPr/>
        </p:nvSpPr>
        <p:spPr>
          <a:xfrm>
            <a:off x="3866333" y="5930785"/>
            <a:ext cx="2666999" cy="390525"/>
          </a:xfrm>
          <a:prstGeom prst="chevron">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オープンデータ普及期</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山形 9"/>
          <p:cNvSpPr/>
          <p:nvPr/>
        </p:nvSpPr>
        <p:spPr>
          <a:xfrm>
            <a:off x="6390457" y="5930785"/>
            <a:ext cx="2666999" cy="390525"/>
          </a:xfrm>
          <a:prstGeom prst="chevron">
            <a:avLst/>
          </a:prstGeom>
          <a:gradFill flip="none" rotWithShape="1">
            <a:gsLst>
              <a:gs pos="0">
                <a:srgbClr val="FFFF66"/>
              </a:gs>
              <a:gs pos="50000">
                <a:srgbClr val="FFFFCC"/>
              </a:gs>
              <a:gs pos="100000">
                <a:srgbClr val="F8FFB7"/>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オープンデータ活用期</a:t>
            </a:r>
            <a:endParaRPr kumimoji="1"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テキスト ボックス 10"/>
          <p:cNvSpPr txBox="1"/>
          <p:nvPr/>
        </p:nvSpPr>
        <p:spPr>
          <a:xfrm>
            <a:off x="2246650" y="6313696"/>
            <a:ext cx="877163" cy="276999"/>
          </a:xfrm>
          <a:prstGeom prst="rect">
            <a:avLst/>
          </a:prstGeom>
          <a:noFill/>
        </p:spPr>
        <p:txBody>
          <a:bodyPr wrap="none" rtlCol="0">
            <a:spAutoFit/>
          </a:bodyPr>
          <a:lstStyle/>
          <a:p>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2012</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年度</a:t>
            </a:r>
            <a:endPar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テキスト ボックス 11"/>
          <p:cNvSpPr txBox="1"/>
          <p:nvPr/>
        </p:nvSpPr>
        <p:spPr>
          <a:xfrm>
            <a:off x="4618375" y="6309320"/>
            <a:ext cx="877163" cy="276999"/>
          </a:xfrm>
          <a:prstGeom prst="rect">
            <a:avLst/>
          </a:prstGeom>
          <a:noFill/>
        </p:spPr>
        <p:txBody>
          <a:bodyPr wrap="none" rtlCol="0">
            <a:spAutoFit/>
          </a:bodyPr>
          <a:lstStyle/>
          <a:p>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2013</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年度</a:t>
            </a:r>
            <a:endPar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テキスト ボックス 12"/>
          <p:cNvSpPr txBox="1"/>
          <p:nvPr/>
        </p:nvSpPr>
        <p:spPr>
          <a:xfrm>
            <a:off x="7285374" y="6309320"/>
            <a:ext cx="877163" cy="276999"/>
          </a:xfrm>
          <a:prstGeom prst="rect">
            <a:avLst/>
          </a:prstGeom>
          <a:noFill/>
        </p:spPr>
        <p:txBody>
          <a:bodyPr wrap="none" rtlCol="0">
            <a:spAutoFit/>
          </a:bodyPr>
          <a:lstStyle/>
          <a:p>
            <a:r>
              <a:rPr kumimoji="1" lang="en-US" altLang="ja-JP"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2014</a:t>
            </a:r>
            <a:r>
              <a:rPr kumimoji="1" lang="ja-JP" altLang="en-US" sz="1200" dirty="0" smtClean="0">
                <a:solidFill>
                  <a:schemeClr val="bg2"/>
                </a:solidFill>
                <a:latin typeface="Meiryo UI" panose="020B0604030504040204" pitchFamily="50" charset="-128"/>
                <a:ea typeface="Meiryo UI" panose="020B0604030504040204" pitchFamily="50" charset="-128"/>
                <a:cs typeface="Meiryo UI" panose="020B0604030504040204" pitchFamily="50" charset="-128"/>
              </a:rPr>
              <a:t>年度</a:t>
            </a:r>
            <a:endParaRPr kumimoji="1" lang="ja-JP" altLang="en-US" sz="1200" dirty="0">
              <a:solidFill>
                <a:schemeClr val="bg2"/>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4" name="表 13"/>
          <p:cNvGraphicFramePr>
            <a:graphicFrameLocks noGrp="1"/>
          </p:cNvGraphicFramePr>
          <p:nvPr>
            <p:extLst>
              <p:ext uri="{D42A27DB-BD31-4B8C-83A1-F6EECF244321}">
                <p14:modId xmlns:p14="http://schemas.microsoft.com/office/powerpoint/2010/main" val="3183726717"/>
              </p:ext>
            </p:extLst>
          </p:nvPr>
        </p:nvGraphicFramePr>
        <p:xfrm>
          <a:off x="1370783" y="1925332"/>
          <a:ext cx="7572375" cy="3986784"/>
        </p:xfrm>
        <a:graphic>
          <a:graphicData uri="http://schemas.openxmlformats.org/drawingml/2006/table">
            <a:tbl>
              <a:tblPr firstRow="1" bandRow="1">
                <a:tableStyleId>{5940675A-B579-460E-94D1-54222C63F5DA}</a:tableStyleId>
              </a:tblPr>
              <a:tblGrid>
                <a:gridCol w="2524125"/>
                <a:gridCol w="2524125"/>
                <a:gridCol w="2524125"/>
              </a:tblGrid>
              <a:tr h="996696">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noFill/>
                      <a:prstDash val="sysDot"/>
                      <a:round/>
                      <a:headEnd type="none" w="med" len="med"/>
                      <a:tailEnd type="none" w="med" len="med"/>
                    </a:lnR>
                    <a:lnT w="12700" cap="flat" cmpd="sng" algn="ctr">
                      <a:no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r>
              <a:tr h="996696">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r>
              <a:tr h="996696">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r>
              <a:tr h="996696">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solidFill>
                        <a:schemeClr val="accent4"/>
                      </a:solid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c>
                  <a:txBody>
                    <a:bodyPr/>
                    <a:lstStyle/>
                    <a:p>
                      <a:endParaRPr kumimoji="1" lang="ja-JP" altLang="en-US" dirty="0"/>
                    </a:p>
                  </a:txBody>
                  <a:tcPr>
                    <a:lnL w="12700" cap="flat" cmpd="sng" algn="ctr">
                      <a:solidFill>
                        <a:schemeClr val="accent4"/>
                      </a:solidFill>
                      <a:prstDash val="sysDot"/>
                      <a:round/>
                      <a:headEnd type="none" w="med" len="med"/>
                      <a:tailEnd type="none" w="med" len="med"/>
                    </a:lnL>
                    <a:lnR w="12700" cap="flat" cmpd="sng" algn="ctr">
                      <a:noFill/>
                      <a:prstDash val="sysDot"/>
                      <a:round/>
                      <a:headEnd type="none" w="med" len="med"/>
                      <a:tailEnd type="none" w="med" len="med"/>
                    </a:lnR>
                    <a:lnT w="12700" cap="flat" cmpd="sng" algn="ctr">
                      <a:solidFill>
                        <a:schemeClr val="accent4"/>
                      </a:solidFill>
                      <a:prstDash val="sysDot"/>
                      <a:round/>
                      <a:headEnd type="none" w="med" len="med"/>
                      <a:tailEnd type="none" w="med" len="med"/>
                    </a:lnT>
                    <a:lnB w="12700" cap="flat" cmpd="sng" algn="ctr">
                      <a:solidFill>
                        <a:schemeClr val="accent4"/>
                      </a:solidFill>
                      <a:prstDash val="sysDot"/>
                      <a:round/>
                      <a:headEnd type="none" w="med" len="med"/>
                      <a:tailEnd type="none" w="med" len="med"/>
                    </a:lnB>
                  </a:tcPr>
                </a:tc>
              </a:tr>
            </a:tbl>
          </a:graphicData>
        </a:graphic>
      </p:graphicFrame>
      <p:sp>
        <p:nvSpPr>
          <p:cNvPr id="15" name="テキスト ボックス 14"/>
          <p:cNvSpPr txBox="1"/>
          <p:nvPr/>
        </p:nvSpPr>
        <p:spPr>
          <a:xfrm>
            <a:off x="474569" y="1917516"/>
            <a:ext cx="877163" cy="1015663"/>
          </a:xfrm>
          <a:prstGeom prst="rect">
            <a:avLst/>
          </a:prstGeom>
          <a:noFill/>
        </p:spPr>
        <p:txBody>
          <a:bodyPr wrap="square" rtlCol="0">
            <a:spAutoFit/>
          </a:bodyPr>
          <a:lstStyle/>
          <a:p>
            <a:pPr algn="ctr"/>
            <a:r>
              <a:rPr kumimoji="1" lang="ja-JP" altLang="en-US" sz="1200"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オープンデータにする方法を制度に組み込む</a:t>
            </a:r>
            <a:endParaRPr kumimoji="1" lang="ja-JP" altLang="en-US" sz="1200"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テキスト ボックス 15"/>
          <p:cNvSpPr txBox="1"/>
          <p:nvPr/>
        </p:nvSpPr>
        <p:spPr>
          <a:xfrm>
            <a:off x="474568" y="3993585"/>
            <a:ext cx="877163" cy="830997"/>
          </a:xfrm>
          <a:prstGeom prst="rect">
            <a:avLst/>
          </a:prstGeom>
          <a:noFill/>
        </p:spPr>
        <p:txBody>
          <a:bodyPr wrap="square" rtlCol="0">
            <a:spAutoFit/>
          </a:bodyPr>
          <a:lstStyle/>
          <a:p>
            <a:pPr algn="ctr"/>
            <a:r>
              <a:rPr kumimoji="1" lang="ja-JP" altLang="en-US" sz="1200"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オープンデータにする方法の普及</a:t>
            </a:r>
            <a:endParaRPr kumimoji="1" lang="ja-JP" altLang="en-US" sz="1200"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テキスト ボックス 16"/>
          <p:cNvSpPr txBox="1"/>
          <p:nvPr/>
        </p:nvSpPr>
        <p:spPr>
          <a:xfrm>
            <a:off x="408758" y="4924933"/>
            <a:ext cx="877163" cy="1200329"/>
          </a:xfrm>
          <a:prstGeom prst="rect">
            <a:avLst/>
          </a:prstGeom>
          <a:noFill/>
        </p:spPr>
        <p:txBody>
          <a:bodyPr wrap="square" rtlCol="0">
            <a:spAutoFit/>
          </a:bodyPr>
          <a:lstStyle/>
          <a:p>
            <a:pPr algn="ctr"/>
            <a:r>
              <a:rPr kumimoji="1" lang="ja-JP" altLang="en-US" sz="1200"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公開されているデータをオープンデータとする仕組みの構築</a:t>
            </a:r>
            <a:endParaRPr kumimoji="1" lang="ja-JP" altLang="en-US" sz="1200"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円/楕円 17"/>
          <p:cNvSpPr/>
          <p:nvPr/>
        </p:nvSpPr>
        <p:spPr bwMode="auto">
          <a:xfrm>
            <a:off x="1532617" y="2099069"/>
            <a:ext cx="2245325" cy="685800"/>
          </a:xfrm>
          <a:prstGeom prst="ellipse">
            <a:avLst/>
          </a:prstGeom>
          <a:solidFill>
            <a:srgbClr val="FFFFFF">
              <a:alpha val="34902"/>
            </a:srgbClr>
          </a:solidFill>
          <a:ln w="3175">
            <a:solidFill>
              <a:srgbClr val="FFC000"/>
            </a:solidFill>
            <a:prstDash val="sysDash"/>
            <a:headEnd/>
            <a:tailEnd/>
          </a:ln>
        </p:spPr>
        <p:style>
          <a:lnRef idx="2">
            <a:schemeClr val="accent4"/>
          </a:lnRef>
          <a:fillRef idx="1">
            <a:schemeClr val="lt1"/>
          </a:fillRef>
          <a:effectRef idx="0">
            <a:schemeClr val="accent4"/>
          </a:effectRef>
          <a:fontRef idx="minor">
            <a:schemeClr val="dk1"/>
          </a:fontRef>
        </p:style>
        <p:txBody>
          <a:bodyPr wrap="none" lIns="72000" tIns="36000" rIns="72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政府の調達時の</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契約書における著作権条項（案）</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円/楕円 18"/>
          <p:cNvSpPr/>
          <p:nvPr/>
        </p:nvSpPr>
        <p:spPr bwMode="auto">
          <a:xfrm>
            <a:off x="4257438" y="5192301"/>
            <a:ext cx="1719303" cy="609024"/>
          </a:xfrm>
          <a:prstGeom prst="ellipse">
            <a:avLst/>
          </a:prstGeom>
          <a:solidFill>
            <a:srgbClr val="FFFFFF">
              <a:alpha val="34902"/>
            </a:srgbClr>
          </a:solidFill>
          <a:ln w="3175">
            <a:solidFill>
              <a:srgbClr val="FFC000"/>
            </a:solidFill>
            <a:prstDash val="sysDash"/>
            <a:headEnd/>
            <a:tailEnd/>
          </a:ln>
        </p:spPr>
        <p:style>
          <a:lnRef idx="2">
            <a:schemeClr val="accent4"/>
          </a:lnRef>
          <a:fillRef idx="1">
            <a:schemeClr val="lt1"/>
          </a:fillRef>
          <a:effectRef idx="0">
            <a:schemeClr val="accent4"/>
          </a:effectRef>
          <a:fontRef idx="minor">
            <a:schemeClr val="dk1"/>
          </a:fontRef>
        </p:style>
        <p:txBody>
          <a:bodyPr wrap="square" lIns="72000" tIns="36000" rIns="72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政府標準利用規約（第</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1.0</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版）</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円/楕円 19"/>
          <p:cNvSpPr/>
          <p:nvPr/>
        </p:nvSpPr>
        <p:spPr bwMode="auto">
          <a:xfrm>
            <a:off x="4258382" y="4430788"/>
            <a:ext cx="1810512" cy="687121"/>
          </a:xfrm>
          <a:prstGeom prst="ellipse">
            <a:avLst/>
          </a:prstGeom>
          <a:solidFill>
            <a:srgbClr val="FFFFFF">
              <a:alpha val="34902"/>
            </a:srgbClr>
          </a:solidFill>
          <a:ln w="3175">
            <a:solidFill>
              <a:srgbClr val="FFC000"/>
            </a:solidFill>
            <a:prstDash val="sysDash"/>
            <a:headEnd/>
            <a:tailEnd/>
          </a:ln>
        </p:spPr>
        <p:style>
          <a:lnRef idx="2">
            <a:schemeClr val="accent4"/>
          </a:lnRef>
          <a:fillRef idx="1">
            <a:schemeClr val="lt1"/>
          </a:fillRef>
          <a:effectRef idx="0">
            <a:schemeClr val="accent4"/>
          </a:effectRef>
          <a:fontRef idx="minor">
            <a:schemeClr val="dk1"/>
          </a:fontRef>
        </p:style>
        <p:txBody>
          <a:bodyPr wrap="none" lIns="72000" tIns="36000" rIns="72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オープンデータガイド</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（第</a:t>
            </a:r>
            <a:r>
              <a:rPr lang="en-US" altLang="ja-JP" sz="1050" dirty="0" smtClean="0">
                <a:latin typeface="Meiryo UI" panose="020B0604030504040204" pitchFamily="50" charset="-128"/>
                <a:ea typeface="Meiryo UI" panose="020B0604030504040204" pitchFamily="50" charset="-128"/>
                <a:cs typeface="Meiryo UI" panose="020B0604030504040204" pitchFamily="50" charset="-128"/>
              </a:rPr>
              <a:t>1</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版）</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円/楕円 20"/>
          <p:cNvSpPr/>
          <p:nvPr/>
        </p:nvSpPr>
        <p:spPr bwMode="auto">
          <a:xfrm>
            <a:off x="1762070" y="5016005"/>
            <a:ext cx="1664208" cy="422298"/>
          </a:xfrm>
          <a:prstGeom prst="ellipse">
            <a:avLst/>
          </a:prstGeom>
          <a:solidFill>
            <a:srgbClr val="FFFFFF">
              <a:alpha val="34902"/>
            </a:srgbClr>
          </a:solidFill>
          <a:ln w="3175">
            <a:solidFill>
              <a:srgbClr val="FFC000"/>
            </a:solidFill>
            <a:prstDash val="sysDash"/>
            <a:headEnd/>
            <a:tailEnd/>
          </a:ln>
        </p:spPr>
        <p:style>
          <a:lnRef idx="2">
            <a:schemeClr val="accent4"/>
          </a:lnRef>
          <a:fillRef idx="1">
            <a:schemeClr val="lt1"/>
          </a:fillRef>
          <a:effectRef idx="0">
            <a:schemeClr val="accent4"/>
          </a:effectRef>
          <a:fontRef idx="minor">
            <a:schemeClr val="dk1"/>
          </a:fontRef>
        </p:style>
        <p:txBody>
          <a:bodyPr wrap="square" lIns="72000" tIns="36000" rIns="72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情報通信白書　</a:t>
            </a:r>
            <a:endParaRPr lang="en-US" altLang="ja-JP" sz="1050" dirty="0" smtClean="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利用規約</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円/楕円 21"/>
          <p:cNvSpPr/>
          <p:nvPr/>
        </p:nvSpPr>
        <p:spPr bwMode="auto">
          <a:xfrm>
            <a:off x="7458781" y="2931173"/>
            <a:ext cx="1554147" cy="450970"/>
          </a:xfrm>
          <a:prstGeom prst="ellipse">
            <a:avLst/>
          </a:prstGeom>
          <a:solidFill>
            <a:srgbClr val="FFFFFF">
              <a:alpha val="34902"/>
            </a:srgbClr>
          </a:solidFill>
          <a:ln w="3175">
            <a:solidFill>
              <a:srgbClr val="FFCC99"/>
            </a:solidFill>
            <a:prstDash val="lgDash"/>
            <a:headEnd/>
            <a:tailEnd/>
          </a:ln>
        </p:spPr>
        <p:style>
          <a:lnRef idx="2">
            <a:schemeClr val="accent4"/>
          </a:lnRef>
          <a:fillRef idx="1">
            <a:schemeClr val="lt1"/>
          </a:fillRef>
          <a:effectRef idx="0">
            <a:schemeClr val="accent4"/>
          </a:effectRef>
          <a:fontRef idx="minor">
            <a:schemeClr val="dk1"/>
          </a:fontRef>
        </p:style>
        <p:txBody>
          <a:bodyPr wrap="square" lIns="36000" tIns="36000" rIns="36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対価性の検討</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円/楕円 22"/>
          <p:cNvSpPr/>
          <p:nvPr/>
        </p:nvSpPr>
        <p:spPr bwMode="auto">
          <a:xfrm>
            <a:off x="7408894" y="3434093"/>
            <a:ext cx="1629206" cy="430030"/>
          </a:xfrm>
          <a:prstGeom prst="ellipse">
            <a:avLst/>
          </a:prstGeom>
          <a:solidFill>
            <a:srgbClr val="FFFFFF">
              <a:alpha val="34902"/>
            </a:srgbClr>
          </a:solidFill>
          <a:ln w="3175">
            <a:solidFill>
              <a:srgbClr val="FFCC99"/>
            </a:solidFill>
            <a:prstDash val="lgDash"/>
            <a:headEnd/>
            <a:tailEnd/>
          </a:ln>
        </p:spPr>
        <p:style>
          <a:lnRef idx="2">
            <a:schemeClr val="accent4"/>
          </a:lnRef>
          <a:fillRef idx="1">
            <a:schemeClr val="lt1"/>
          </a:fillRef>
          <a:effectRef idx="0">
            <a:schemeClr val="accent4"/>
          </a:effectRef>
          <a:fontRef idx="minor">
            <a:schemeClr val="dk1"/>
          </a:fontRef>
        </p:style>
        <p:txBody>
          <a:bodyPr wrap="square" lIns="36000" tIns="36000" rIns="36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パーソナルデータに関する検討</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円/楕円 23"/>
          <p:cNvSpPr/>
          <p:nvPr/>
        </p:nvSpPr>
        <p:spPr bwMode="auto">
          <a:xfrm>
            <a:off x="1759022" y="5509781"/>
            <a:ext cx="1664208" cy="336954"/>
          </a:xfrm>
          <a:prstGeom prst="ellipse">
            <a:avLst/>
          </a:prstGeom>
          <a:solidFill>
            <a:srgbClr val="FFFFFF">
              <a:alpha val="34902"/>
            </a:srgbClr>
          </a:solidFill>
          <a:ln w="3175">
            <a:solidFill>
              <a:srgbClr val="FFC000"/>
            </a:solidFill>
            <a:prstDash val="sysDash"/>
            <a:headEnd/>
            <a:tailEnd/>
          </a:ln>
        </p:spPr>
        <p:style>
          <a:lnRef idx="2">
            <a:schemeClr val="accent4"/>
          </a:lnRef>
          <a:fillRef idx="1">
            <a:schemeClr val="lt1"/>
          </a:fillRef>
          <a:effectRef idx="0">
            <a:schemeClr val="accent4"/>
          </a:effectRef>
          <a:fontRef idx="minor">
            <a:schemeClr val="dk1"/>
          </a:fontRef>
        </p:style>
        <p:txBody>
          <a:bodyPr wrap="square" lIns="72000" tIns="36000" rIns="72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利用規約ひな形</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p:cNvSpPr txBox="1"/>
          <p:nvPr/>
        </p:nvSpPr>
        <p:spPr>
          <a:xfrm>
            <a:off x="480665" y="3020892"/>
            <a:ext cx="877163" cy="830997"/>
          </a:xfrm>
          <a:prstGeom prst="rect">
            <a:avLst/>
          </a:prstGeom>
          <a:noFill/>
        </p:spPr>
        <p:txBody>
          <a:bodyPr wrap="square" rtlCol="0">
            <a:spAutoFit/>
          </a:bodyPr>
          <a:lstStyle/>
          <a:p>
            <a:pPr algn="ctr"/>
            <a:r>
              <a:rPr kumimoji="1" lang="ja-JP" altLang="en-US" sz="1200" dirty="0" smtClean="0">
                <a:solidFill>
                  <a:schemeClr val="accent4"/>
                </a:solidFill>
                <a:latin typeface="Meiryo UI" panose="020B0604030504040204" pitchFamily="50" charset="-128"/>
                <a:ea typeface="Meiryo UI" panose="020B0604030504040204" pitchFamily="50" charset="-128"/>
                <a:cs typeface="Meiryo UI" panose="020B0604030504040204" pitchFamily="50" charset="-128"/>
              </a:rPr>
              <a:t>非公開データ・有償データへの対応</a:t>
            </a:r>
            <a:endParaRPr kumimoji="1" lang="ja-JP" altLang="en-US" sz="1200" dirty="0">
              <a:solidFill>
                <a:schemeClr val="accent4"/>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 name="円/楕円 25"/>
          <p:cNvSpPr/>
          <p:nvPr/>
        </p:nvSpPr>
        <p:spPr bwMode="auto">
          <a:xfrm>
            <a:off x="6592030" y="2190509"/>
            <a:ext cx="747880" cy="2203704"/>
          </a:xfrm>
          <a:prstGeom prst="ellipse">
            <a:avLst/>
          </a:prstGeom>
          <a:solidFill>
            <a:srgbClr val="FFFFFF">
              <a:alpha val="34902"/>
            </a:srgbClr>
          </a:solidFill>
          <a:ln w="3175">
            <a:solidFill>
              <a:srgbClr val="FFCC99"/>
            </a:solidFill>
            <a:prstDash val="lgDash"/>
            <a:headEnd/>
            <a:tailEnd/>
          </a:ln>
        </p:spPr>
        <p:style>
          <a:lnRef idx="2">
            <a:schemeClr val="accent4"/>
          </a:lnRef>
          <a:fillRef idx="1">
            <a:schemeClr val="lt1"/>
          </a:fillRef>
          <a:effectRef idx="0">
            <a:schemeClr val="accent4"/>
          </a:effectRef>
          <a:fontRef idx="minor">
            <a:schemeClr val="dk1"/>
          </a:fontRef>
        </p:style>
        <p:txBody>
          <a:bodyPr wrap="square" lIns="36000" tIns="36000" rIns="36000" bIns="36000" rtlCol="0" anchor="ctr"/>
          <a:lstStyle/>
          <a:p>
            <a:pPr algn="ctr"/>
            <a:r>
              <a:rPr lang="ja-JP" altLang="en-US" sz="1050" dirty="0">
                <a:latin typeface="Meiryo UI" panose="020B0604030504040204" pitchFamily="50" charset="-128"/>
                <a:ea typeface="Meiryo UI" panose="020B0604030504040204" pitchFamily="50" charset="-128"/>
                <a:cs typeface="Meiryo UI" panose="020B0604030504040204" pitchFamily="50" charset="-128"/>
              </a:rPr>
              <a:t>自治体に</a:t>
            </a: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おけるデータ公開時の課題検討</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円/楕円 26"/>
          <p:cNvSpPr/>
          <p:nvPr/>
        </p:nvSpPr>
        <p:spPr bwMode="auto">
          <a:xfrm>
            <a:off x="6921214" y="5287277"/>
            <a:ext cx="1629206" cy="430030"/>
          </a:xfrm>
          <a:prstGeom prst="ellipse">
            <a:avLst/>
          </a:prstGeom>
          <a:solidFill>
            <a:srgbClr val="FFFFFF">
              <a:alpha val="34902"/>
            </a:srgbClr>
          </a:solidFill>
          <a:ln w="3175">
            <a:solidFill>
              <a:srgbClr val="FFCC99"/>
            </a:solidFill>
            <a:prstDash val="lgDash"/>
            <a:headEnd/>
            <a:tailEnd/>
          </a:ln>
        </p:spPr>
        <p:style>
          <a:lnRef idx="2">
            <a:schemeClr val="accent4"/>
          </a:lnRef>
          <a:fillRef idx="1">
            <a:schemeClr val="lt1"/>
          </a:fillRef>
          <a:effectRef idx="0">
            <a:schemeClr val="accent4"/>
          </a:effectRef>
          <a:fontRef idx="minor">
            <a:schemeClr val="dk1"/>
          </a:fontRef>
        </p:style>
        <p:txBody>
          <a:bodyPr wrap="square" lIns="36000" tIns="36000" rIns="36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国有財産法・財政法の検討</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円/楕円 27"/>
          <p:cNvSpPr/>
          <p:nvPr/>
        </p:nvSpPr>
        <p:spPr bwMode="auto">
          <a:xfrm>
            <a:off x="6973030" y="4540517"/>
            <a:ext cx="1629206" cy="551950"/>
          </a:xfrm>
          <a:prstGeom prst="ellipse">
            <a:avLst/>
          </a:prstGeom>
          <a:solidFill>
            <a:srgbClr val="FFFFFF">
              <a:alpha val="34902"/>
            </a:srgbClr>
          </a:solidFill>
          <a:ln w="3175">
            <a:solidFill>
              <a:srgbClr val="FFCC99"/>
            </a:solidFill>
            <a:prstDash val="lgDash"/>
            <a:headEnd/>
            <a:tailEnd/>
          </a:ln>
        </p:spPr>
        <p:style>
          <a:lnRef idx="2">
            <a:schemeClr val="accent4"/>
          </a:lnRef>
          <a:fillRef idx="1">
            <a:schemeClr val="lt1"/>
          </a:fillRef>
          <a:effectRef idx="0">
            <a:schemeClr val="accent4"/>
          </a:effectRef>
          <a:fontRef idx="minor">
            <a:schemeClr val="dk1"/>
          </a:fontRef>
        </p:style>
        <p:txBody>
          <a:bodyPr wrap="square" lIns="36000" tIns="36000" rIns="36000" bIns="36000" rtlCol="0" anchor="ctr"/>
          <a:lstStyle/>
          <a:p>
            <a:pPr algn="ctr"/>
            <a:r>
              <a:rPr lang="ja-JP" altLang="en-US" sz="1050" dirty="0" smtClean="0">
                <a:latin typeface="Meiryo UI" panose="020B0604030504040204" pitchFamily="50" charset="-128"/>
                <a:ea typeface="Meiryo UI" panose="020B0604030504040204" pitchFamily="50" charset="-128"/>
                <a:cs typeface="Meiryo UI" panose="020B0604030504040204" pitchFamily="50" charset="-128"/>
              </a:rPr>
              <a:t>オープンデータガイドに関する周辺検討</a:t>
            </a:r>
            <a:endParaRPr lang="ja-JP" altLang="en-US" sz="105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7877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ja-JP" altLang="en-US" dirty="0"/>
              <a:t>平成</a:t>
            </a:r>
            <a:r>
              <a:rPr lang="en-US" altLang="ja-JP" dirty="0"/>
              <a:t>26</a:t>
            </a:r>
            <a:r>
              <a:rPr lang="ja-JP" altLang="en-US" dirty="0" smtClean="0"/>
              <a:t>年度の主な論点</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ea"/>
              <a:buAutoNum type="circleNumDbPlain"/>
            </a:pPr>
            <a:r>
              <a:rPr lang="ja-JP" altLang="en-US" dirty="0"/>
              <a:t>自治体におけるデータ公開時の課題検討</a:t>
            </a:r>
          </a:p>
          <a:p>
            <a:pPr lvl="1"/>
            <a:r>
              <a:rPr lang="ja-JP" altLang="en-US" dirty="0"/>
              <a:t>オープンデータ政策について、既存の情報公開法（情報公開条例）、公文書管理法等の法体系との位置づけの整理を実施することで、情報公開からオープンデータにつなげることを検討する。</a:t>
            </a:r>
          </a:p>
          <a:p>
            <a:pPr lvl="1"/>
            <a:r>
              <a:rPr lang="ja-JP" altLang="en-US" dirty="0"/>
              <a:t>自治体がデータを公表する際の課題について、地域独自の課題とその解決策に関する検討を実施する。</a:t>
            </a:r>
          </a:p>
          <a:p>
            <a:pPr lvl="1"/>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440401491"/>
              </p:ext>
            </p:extLst>
          </p:nvPr>
        </p:nvGraphicFramePr>
        <p:xfrm>
          <a:off x="704528" y="3284984"/>
          <a:ext cx="8712969" cy="3205480"/>
        </p:xfrm>
        <a:graphic>
          <a:graphicData uri="http://schemas.openxmlformats.org/drawingml/2006/table">
            <a:tbl>
              <a:tblPr firstRow="1" bandRow="1">
                <a:tableStyleId>{21E4AEA4-8DFA-4A89-87EB-49C32662AFE0}</a:tableStyleId>
              </a:tblPr>
              <a:tblGrid>
                <a:gridCol w="1636801"/>
                <a:gridCol w="2495123"/>
                <a:gridCol w="4581045"/>
              </a:tblGrid>
              <a:tr h="370840">
                <a:tc>
                  <a:txBody>
                    <a:bodyPr/>
                    <a:lstStyle/>
                    <a:p>
                      <a:r>
                        <a:rPr kumimoji="1" lang="ja-JP" altLang="en-US" sz="1600" dirty="0" smtClean="0"/>
                        <a:t>法制度</a:t>
                      </a:r>
                      <a:endParaRPr kumimoji="1" lang="ja-JP" altLang="en-US" sz="1600" dirty="0"/>
                    </a:p>
                  </a:txBody>
                  <a:tcPr/>
                </a:tc>
                <a:tc>
                  <a:txBody>
                    <a:bodyPr/>
                    <a:lstStyle/>
                    <a:p>
                      <a:r>
                        <a:rPr kumimoji="1" lang="ja-JP" altLang="en-US" sz="1600" dirty="0" smtClean="0"/>
                        <a:t>位置づけ</a:t>
                      </a:r>
                      <a:endParaRPr kumimoji="1" lang="ja-JP" altLang="en-US" sz="1600" dirty="0"/>
                    </a:p>
                  </a:txBody>
                  <a:tcPr/>
                </a:tc>
                <a:tc>
                  <a:txBody>
                    <a:bodyPr/>
                    <a:lstStyle/>
                    <a:p>
                      <a:r>
                        <a:rPr kumimoji="1" lang="ja-JP" altLang="en-US" sz="1600" dirty="0" smtClean="0"/>
                        <a:t>検討論点</a:t>
                      </a:r>
                      <a:endParaRPr kumimoji="1" lang="ja-JP" altLang="en-US" sz="1600" dirty="0"/>
                    </a:p>
                  </a:txBody>
                  <a:tcPr/>
                </a:tc>
              </a:tr>
              <a:tr h="370840">
                <a:tc>
                  <a:txBody>
                    <a:bodyPr/>
                    <a:lstStyle/>
                    <a:p>
                      <a:r>
                        <a:rPr kumimoji="1" lang="ja-JP" altLang="en-US" sz="1400" dirty="0" smtClean="0"/>
                        <a:t>情報公開法</a:t>
                      </a:r>
                      <a:endParaRPr kumimoji="1" lang="en-US" altLang="ja-JP" sz="1400" dirty="0" smtClean="0"/>
                    </a:p>
                    <a:p>
                      <a:r>
                        <a:rPr kumimoji="1" lang="ja-JP" altLang="en-US" sz="1400" dirty="0" smtClean="0"/>
                        <a:t>（情報公開条例）</a:t>
                      </a:r>
                      <a:endParaRPr kumimoji="1" lang="ja-JP" altLang="en-US" sz="1400" dirty="0"/>
                    </a:p>
                  </a:txBody>
                  <a:tcPr/>
                </a:tc>
                <a:tc>
                  <a:txBody>
                    <a:bodyPr/>
                    <a:lstStyle/>
                    <a:p>
                      <a:r>
                        <a:rPr kumimoji="1" lang="ja-JP" altLang="en-US" sz="1400" dirty="0" smtClean="0"/>
                        <a:t>行政機関の保有する情報の公開</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情報公開法で公開した情報をそのままオープンデータとすることが可能か</a:t>
                      </a:r>
                      <a:endParaRPr kumimoji="1" lang="en-US" altLang="ja-JP" sz="1400" dirty="0" smtClean="0"/>
                    </a:p>
                    <a:p>
                      <a:pPr marL="285750" indent="-285750">
                        <a:buFont typeface="Arial" panose="020B0604020202020204" pitchFamily="34" charset="0"/>
                        <a:buChar char="•"/>
                      </a:pPr>
                      <a:r>
                        <a:rPr kumimoji="1" lang="ja-JP" altLang="en-US" sz="1400" dirty="0" smtClean="0"/>
                        <a:t>オープンデータとしての公開基準を定め、それを満たすものはオープンデータとすることが可能か</a:t>
                      </a:r>
                      <a:endParaRPr kumimoji="1" lang="en-US" altLang="ja-JP" sz="1400" dirty="0" smtClean="0"/>
                    </a:p>
                    <a:p>
                      <a:pPr marL="285750" indent="-285750">
                        <a:buFont typeface="Arial" panose="020B0604020202020204" pitchFamily="34" charset="0"/>
                        <a:buChar char="•"/>
                      </a:pPr>
                      <a:r>
                        <a:rPr kumimoji="1" lang="ja-JP" altLang="en-US" sz="1400" dirty="0" smtClean="0"/>
                        <a:t>地域によって公開できないなど、横並びでの公開が困難なデータについての検討</a:t>
                      </a:r>
                      <a:endParaRPr kumimoji="1" lang="ja-JP" altLang="en-US" sz="1400" dirty="0"/>
                    </a:p>
                  </a:txBody>
                  <a:tcPr/>
                </a:tc>
              </a:tr>
              <a:tr h="370840">
                <a:tc>
                  <a:txBody>
                    <a:bodyPr/>
                    <a:lstStyle/>
                    <a:p>
                      <a:r>
                        <a:rPr kumimoji="1" lang="ja-JP" altLang="en-US" sz="1400" dirty="0" smtClean="0"/>
                        <a:t>公文書管理法</a:t>
                      </a:r>
                      <a:endParaRPr kumimoji="1" lang="ja-JP" altLang="en-US" sz="1400" dirty="0"/>
                    </a:p>
                  </a:txBody>
                  <a:tcPr/>
                </a:tc>
                <a:tc>
                  <a:txBody>
                    <a:bodyPr/>
                    <a:lstStyle/>
                    <a:p>
                      <a:r>
                        <a:rPr kumimoji="1" lang="ja-JP" altLang="en-US" sz="1400" dirty="0" smtClean="0"/>
                        <a:t>行政機関の保有する情報の保存、管理</a:t>
                      </a:r>
                      <a:endParaRPr kumimoji="1" lang="en-US" altLang="ja-JP" sz="1400" dirty="0" smtClean="0"/>
                    </a:p>
                    <a:p>
                      <a:r>
                        <a:rPr kumimoji="1" lang="ja-JP" altLang="en-US" sz="1400" dirty="0" smtClean="0"/>
                        <a:t>特定歴史公文書等の保存、利用</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特定歴史公文書について、オープンデータとすることが可能か</a:t>
                      </a:r>
                      <a:endParaRPr kumimoji="1" lang="ja-JP" altLang="en-US" sz="1400" dirty="0"/>
                    </a:p>
                  </a:txBody>
                  <a:tcPr/>
                </a:tc>
              </a:tr>
              <a:tr h="370840">
                <a:tc>
                  <a:txBody>
                    <a:bodyPr/>
                    <a:lstStyle/>
                    <a:p>
                      <a:r>
                        <a:rPr kumimoji="1" lang="ja-JP" altLang="en-US" sz="1400" dirty="0" smtClean="0"/>
                        <a:t>オープンデータ</a:t>
                      </a:r>
                      <a:endParaRPr kumimoji="1" lang="ja-JP" altLang="en-US" sz="1400" dirty="0"/>
                    </a:p>
                  </a:txBody>
                  <a:tcPr/>
                </a:tc>
                <a:tc>
                  <a:txBody>
                    <a:bodyPr/>
                    <a:lstStyle/>
                    <a:p>
                      <a:r>
                        <a:rPr kumimoji="1" lang="ja-JP" altLang="en-US" sz="1400" dirty="0" smtClean="0"/>
                        <a:t>公開された行政機関の保有する情報の利活用</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オープンデータを法体系の中でどのように位置づけることが可能か</a:t>
                      </a:r>
                      <a:endParaRPr kumimoji="1" lang="ja-JP" altLang="en-US" sz="1400" dirty="0"/>
                    </a:p>
                  </a:txBody>
                  <a:tcPr/>
                </a:tc>
              </a:tr>
            </a:tbl>
          </a:graphicData>
        </a:graphic>
      </p:graphicFrame>
    </p:spTree>
    <p:extLst>
      <p:ext uri="{BB962C8B-B14F-4D97-AF65-F5344CB8AC3E}">
        <p14:creationId xmlns:p14="http://schemas.microsoft.com/office/powerpoint/2010/main" val="2883029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ja-JP" altLang="en-US" dirty="0"/>
              <a:t>平成</a:t>
            </a:r>
            <a:r>
              <a:rPr lang="en-US" altLang="ja-JP" dirty="0"/>
              <a:t>26</a:t>
            </a:r>
            <a:r>
              <a:rPr lang="ja-JP" altLang="en-US" dirty="0" smtClean="0"/>
              <a:t>年度の主な論点</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ea"/>
              <a:buAutoNum type="circleNumDbPlain" startAt="2"/>
            </a:pPr>
            <a:r>
              <a:rPr lang="ja-JP" altLang="en-US" dirty="0"/>
              <a:t>対価性についての</a:t>
            </a:r>
            <a:r>
              <a:rPr lang="ja-JP" altLang="en-US" dirty="0" smtClean="0"/>
              <a:t>検討</a:t>
            </a:r>
            <a:endParaRPr lang="ja-JP" altLang="en-US" dirty="0"/>
          </a:p>
          <a:p>
            <a:pPr lvl="1"/>
            <a:r>
              <a:rPr lang="ja-JP" altLang="en-US" dirty="0"/>
              <a:t>公共データのうち、利用者に費用負担を求めている公共データについて、オープンデータ化を検討する。</a:t>
            </a:r>
          </a:p>
          <a:p>
            <a:pPr lvl="1"/>
            <a:endParaRPr lang="ja-JP" altLang="en-US" dirty="0"/>
          </a:p>
          <a:p>
            <a:pPr lvl="1"/>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2950084502"/>
              </p:ext>
            </p:extLst>
          </p:nvPr>
        </p:nvGraphicFramePr>
        <p:xfrm>
          <a:off x="848544" y="2356088"/>
          <a:ext cx="8496944" cy="2225040"/>
        </p:xfrm>
        <a:graphic>
          <a:graphicData uri="http://schemas.openxmlformats.org/drawingml/2006/table">
            <a:tbl>
              <a:tblPr firstRow="1" bandRow="1">
                <a:tableStyleId>{21E4AEA4-8DFA-4A89-87EB-49C32662AFE0}</a:tableStyleId>
              </a:tblPr>
              <a:tblGrid>
                <a:gridCol w="1584176"/>
                <a:gridCol w="5328592"/>
                <a:gridCol w="1584176"/>
              </a:tblGrid>
              <a:tr h="231648">
                <a:tc>
                  <a:txBody>
                    <a:bodyPr/>
                    <a:lstStyle/>
                    <a:p>
                      <a:r>
                        <a:rPr kumimoji="1" lang="ja-JP" altLang="en-US" sz="1600" dirty="0" smtClean="0"/>
                        <a:t>分類</a:t>
                      </a:r>
                      <a:endParaRPr kumimoji="1" lang="ja-JP" altLang="en-US" sz="1600" dirty="0"/>
                    </a:p>
                  </a:txBody>
                  <a:tcPr/>
                </a:tc>
                <a:tc>
                  <a:txBody>
                    <a:bodyPr/>
                    <a:lstStyle/>
                    <a:p>
                      <a:r>
                        <a:rPr kumimoji="1" lang="ja-JP" altLang="en-US" sz="1600" dirty="0" smtClean="0"/>
                        <a:t>内容</a:t>
                      </a:r>
                      <a:endParaRPr kumimoji="1" lang="ja-JP" altLang="en-US" sz="1600" dirty="0"/>
                    </a:p>
                  </a:txBody>
                  <a:tcPr/>
                </a:tc>
                <a:tc>
                  <a:txBody>
                    <a:bodyPr/>
                    <a:lstStyle/>
                    <a:p>
                      <a:r>
                        <a:rPr kumimoji="1" lang="ja-JP" altLang="en-US" sz="1600" dirty="0" smtClean="0"/>
                        <a:t>例</a:t>
                      </a:r>
                      <a:endParaRPr kumimoji="1" lang="ja-JP" altLang="en-US" sz="1600" dirty="0"/>
                    </a:p>
                  </a:txBody>
                  <a:tcPr/>
                </a:tc>
              </a:tr>
              <a:tr h="370840">
                <a:tc>
                  <a:txBody>
                    <a:bodyPr/>
                    <a:lstStyle/>
                    <a:p>
                      <a:r>
                        <a:rPr kumimoji="1" lang="ja-JP" altLang="en-US" sz="1400" dirty="0" smtClean="0"/>
                        <a:t>実費の請求</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データの複製や提供にかかる費用の請求。</a:t>
                      </a:r>
                    </a:p>
                    <a:p>
                      <a:pPr marL="285750" indent="-285750">
                        <a:buFont typeface="Arial" panose="020B0604020202020204" pitchFamily="34" charset="0"/>
                        <a:buChar char="•"/>
                      </a:pPr>
                      <a:r>
                        <a:rPr kumimoji="1" lang="ja-JP" altLang="en-US" sz="1400" dirty="0" smtClean="0"/>
                        <a:t>具体的にはデータをコピーしたときのメディア代（</a:t>
                      </a:r>
                      <a:r>
                        <a:rPr kumimoji="1" lang="en-US" altLang="ja-JP" sz="1400" dirty="0" smtClean="0"/>
                        <a:t>CD-R</a:t>
                      </a:r>
                      <a:r>
                        <a:rPr kumimoji="1" lang="ja-JP" altLang="en-US" sz="1400" dirty="0" smtClean="0"/>
                        <a:t>等）や、場合によりコピーに関する人件費が含まれる場合がある。サーバでのダウンロード提供の場合、サーバ運用の費用が求められることもある。</a:t>
                      </a:r>
                    </a:p>
                  </a:txBody>
                  <a:tcPr/>
                </a:tc>
                <a:tc>
                  <a:txBody>
                    <a:bodyPr/>
                    <a:lstStyle/>
                    <a:p>
                      <a:pPr marL="285750" indent="-285750">
                        <a:buFont typeface="Arial" panose="020B0604020202020204" pitchFamily="34" charset="0"/>
                        <a:buChar char="•"/>
                      </a:pPr>
                      <a:r>
                        <a:rPr kumimoji="1" lang="ja-JP" altLang="en-US" sz="1400" dirty="0" smtClean="0"/>
                        <a:t>気象庁</a:t>
                      </a:r>
                      <a:endParaRPr kumimoji="1" lang="en-US" altLang="ja-JP" sz="1400" dirty="0" smtClean="0"/>
                    </a:p>
                    <a:p>
                      <a:pPr marL="285750" indent="-285750">
                        <a:buFont typeface="Arial" panose="020B0604020202020204" pitchFamily="34" charset="0"/>
                        <a:buChar char="•"/>
                      </a:pPr>
                      <a:r>
                        <a:rPr kumimoji="1" lang="ja-JP" altLang="en-US" sz="1400" dirty="0" smtClean="0"/>
                        <a:t>（独）工業所有権情報・研修館</a:t>
                      </a:r>
                    </a:p>
                  </a:txBody>
                  <a:tcPr/>
                </a:tc>
              </a:tr>
              <a:tr h="370840">
                <a:tc>
                  <a:txBody>
                    <a:bodyPr/>
                    <a:lstStyle/>
                    <a:p>
                      <a:r>
                        <a:rPr kumimoji="1" lang="ja-JP" altLang="en-US" sz="1400" dirty="0" smtClean="0"/>
                        <a:t>データ整備費用の一部請求</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データの作成にかかる費用の一部を請求。</a:t>
                      </a:r>
                    </a:p>
                    <a:p>
                      <a:pPr marL="285750" indent="-285750">
                        <a:buFont typeface="Arial" panose="020B0604020202020204" pitchFamily="34" charset="0"/>
                        <a:buChar char="•"/>
                      </a:pPr>
                      <a:r>
                        <a:rPr kumimoji="1" lang="ja-JP" altLang="en-US" sz="1400" dirty="0" smtClean="0"/>
                        <a:t>公共データは税金によって作成されることが多い。自治体によっては、整備費用の一部をデータの利用者に請求している</a:t>
                      </a:r>
                    </a:p>
                  </a:txBody>
                  <a:tcPr/>
                </a:tc>
                <a:tc>
                  <a:txBody>
                    <a:bodyPr/>
                    <a:lstStyle/>
                    <a:p>
                      <a:pPr marL="285750" indent="-285750">
                        <a:buFont typeface="Arial" panose="020B0604020202020204" pitchFamily="34" charset="0"/>
                        <a:buChar char="•"/>
                      </a:pPr>
                      <a:r>
                        <a:rPr kumimoji="1" lang="ja-JP" altLang="en-US" sz="1400" dirty="0" smtClean="0"/>
                        <a:t>三重県市町総合事務組合</a:t>
                      </a:r>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925221439"/>
              </p:ext>
            </p:extLst>
          </p:nvPr>
        </p:nvGraphicFramePr>
        <p:xfrm>
          <a:off x="844990" y="4868376"/>
          <a:ext cx="8500498" cy="1584960"/>
        </p:xfrm>
        <a:graphic>
          <a:graphicData uri="http://schemas.openxmlformats.org/drawingml/2006/table">
            <a:tbl>
              <a:tblPr firstRow="1" bandRow="1">
                <a:tableStyleId>{21E4AEA4-8DFA-4A89-87EB-49C32662AFE0}</a:tableStyleId>
              </a:tblPr>
              <a:tblGrid>
                <a:gridCol w="1560083"/>
                <a:gridCol w="6940415"/>
              </a:tblGrid>
              <a:tr h="231648">
                <a:tc>
                  <a:txBody>
                    <a:bodyPr/>
                    <a:lstStyle/>
                    <a:p>
                      <a:r>
                        <a:rPr kumimoji="1" lang="ja-JP" altLang="en-US" sz="1600" dirty="0" smtClean="0"/>
                        <a:t>論点</a:t>
                      </a:r>
                      <a:endParaRPr kumimoji="1" lang="ja-JP" altLang="en-US" sz="1600" dirty="0"/>
                    </a:p>
                  </a:txBody>
                  <a:tcPr/>
                </a:tc>
                <a:tc>
                  <a:txBody>
                    <a:bodyPr/>
                    <a:lstStyle/>
                    <a:p>
                      <a:r>
                        <a:rPr kumimoji="1" lang="ja-JP" altLang="en-US" sz="1600" dirty="0" smtClean="0"/>
                        <a:t>検討内容</a:t>
                      </a:r>
                      <a:endParaRPr kumimoji="1" lang="ja-JP" altLang="en-US" sz="1600" dirty="0"/>
                    </a:p>
                  </a:txBody>
                  <a:tcPr/>
                </a:tc>
              </a:tr>
              <a:tr h="370840">
                <a:tc>
                  <a:txBody>
                    <a:bodyPr/>
                    <a:lstStyle/>
                    <a:p>
                      <a:r>
                        <a:rPr kumimoji="1" lang="ja-JP" altLang="en-US" sz="1400" dirty="0" smtClean="0"/>
                        <a:t>費用負担を求めることの可否</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税金で作成したデータについて、費用負担を求めることが適切か。</a:t>
                      </a:r>
                    </a:p>
                    <a:p>
                      <a:pPr marL="285750" indent="-285750">
                        <a:buFont typeface="Arial" panose="020B0604020202020204" pitchFamily="34" charset="0"/>
                        <a:buChar char="•"/>
                      </a:pPr>
                      <a:r>
                        <a:rPr kumimoji="1" lang="ja-JP" altLang="en-US" sz="1400" dirty="0" smtClean="0"/>
                        <a:t>費用負担を求める場合、その費用はどの程度とするべきか。</a:t>
                      </a:r>
                    </a:p>
                  </a:txBody>
                  <a:tcPr/>
                </a:tc>
              </a:tr>
              <a:tr h="370840">
                <a:tc>
                  <a:txBody>
                    <a:bodyPr/>
                    <a:lstStyle/>
                    <a:p>
                      <a:r>
                        <a:rPr kumimoji="1" lang="ja-JP" altLang="en-US" sz="1400" dirty="0" smtClean="0"/>
                        <a:t>ライセンスの種類</a:t>
                      </a:r>
                      <a:endParaRPr kumimoji="1" lang="ja-JP" altLang="en-US" sz="1400" dirty="0"/>
                    </a:p>
                  </a:txBody>
                  <a:tcPr/>
                </a:tc>
                <a:tc>
                  <a:txBody>
                    <a:bodyPr/>
                    <a:lstStyle/>
                    <a:p>
                      <a:pPr marL="285750" indent="-285750">
                        <a:buFont typeface="Arial" panose="020B0604020202020204" pitchFamily="34" charset="0"/>
                        <a:buChar char="•"/>
                      </a:pPr>
                      <a:r>
                        <a:rPr kumimoji="1" lang="en-US" altLang="ja-JP" sz="1400" dirty="0" smtClean="0"/>
                        <a:t>CC-BY</a:t>
                      </a:r>
                      <a:r>
                        <a:rPr kumimoji="1" lang="ja-JP" altLang="en-US" sz="1400" dirty="0" smtClean="0"/>
                        <a:t>以外のライセンスを利用した場合、「オープンデータ」と言い得るか。</a:t>
                      </a:r>
                    </a:p>
                    <a:p>
                      <a:pPr marL="285750" indent="-285750">
                        <a:buFont typeface="Arial" panose="020B0604020202020204" pitchFamily="34" charset="0"/>
                        <a:buChar char="•"/>
                      </a:pPr>
                      <a:r>
                        <a:rPr kumimoji="1" lang="ja-JP" altLang="en-US" sz="1400" dirty="0" smtClean="0"/>
                        <a:t>また、複製を禁止するライセンスは</a:t>
                      </a:r>
                      <a:r>
                        <a:rPr kumimoji="1" lang="en-US" altLang="ja-JP" sz="1400" dirty="0" smtClean="0"/>
                        <a:t>CC</a:t>
                      </a:r>
                      <a:r>
                        <a:rPr kumimoji="1" lang="ja-JP" altLang="en-US" sz="1400" dirty="0" smtClean="0"/>
                        <a:t>に無いが、そのようなライセンスを利用した場合、「オープンデータ」と言い得るか。</a:t>
                      </a:r>
                    </a:p>
                  </a:txBody>
                  <a:tcPr/>
                </a:tc>
              </a:tr>
            </a:tbl>
          </a:graphicData>
        </a:graphic>
      </p:graphicFrame>
    </p:spTree>
    <p:extLst>
      <p:ext uri="{BB962C8B-B14F-4D97-AF65-F5344CB8AC3E}">
        <p14:creationId xmlns:p14="http://schemas.microsoft.com/office/powerpoint/2010/main" val="4284786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ja-JP" altLang="en-US" dirty="0"/>
              <a:t>平成</a:t>
            </a:r>
            <a:r>
              <a:rPr lang="en-US" altLang="ja-JP" dirty="0"/>
              <a:t>26</a:t>
            </a:r>
            <a:r>
              <a:rPr lang="ja-JP" altLang="en-US" dirty="0" smtClean="0"/>
              <a:t>年度の主な論点</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ea"/>
              <a:buAutoNum type="circleNumDbPlain" startAt="3"/>
            </a:pPr>
            <a:r>
              <a:rPr lang="ja-JP" altLang="en-US" dirty="0"/>
              <a:t>国有財産と財政法についての</a:t>
            </a:r>
            <a:r>
              <a:rPr lang="ja-JP" altLang="en-US" dirty="0" smtClean="0"/>
              <a:t>検討</a:t>
            </a:r>
            <a:endParaRPr lang="ja-JP" altLang="en-US" dirty="0"/>
          </a:p>
          <a:p>
            <a:pPr lvl="1"/>
            <a:r>
              <a:rPr lang="ja-JP" altLang="en-US" dirty="0"/>
              <a:t>「二次利用の促進のための府省のデータ公開に関する基本的考え方（ガイドライン）」によって、オープンデータ公開をする際に、国が著作権を有したまま利用を許諾する場合は問題ないとされている。</a:t>
            </a:r>
          </a:p>
          <a:p>
            <a:pPr lvl="1"/>
            <a:endParaRPr lang="ja-JP" altLang="en-US" dirty="0"/>
          </a:p>
          <a:p>
            <a:pPr lvl="1"/>
            <a:endParaRPr lang="ja-JP" altLang="en-US" dirty="0"/>
          </a:p>
          <a:p>
            <a:pPr lvl="1"/>
            <a:endParaRPr lang="ja-JP" altLang="en-US" dirty="0"/>
          </a:p>
          <a:p>
            <a:pPr lvl="1"/>
            <a:endParaRPr lang="ja-JP" altLang="en-US" dirty="0"/>
          </a:p>
          <a:p>
            <a:pPr lvl="1"/>
            <a:endParaRPr lang="ja-JP" altLang="en-US" dirty="0"/>
          </a:p>
          <a:p>
            <a:pPr lvl="1"/>
            <a:r>
              <a:rPr lang="en-US" altLang="ja-JP" dirty="0" smtClean="0"/>
              <a:t>CC0</a:t>
            </a:r>
            <a:r>
              <a:rPr lang="ja-JP" altLang="en-US" dirty="0"/>
              <a:t>を採用して著作権を放棄する場合については、記載が行われていないため、検討を行う必要があると考えられる。</a:t>
            </a:r>
          </a:p>
          <a:p>
            <a:pPr lvl="1"/>
            <a:endParaRPr lang="ja-JP" altLang="en-US" dirty="0"/>
          </a:p>
          <a:p>
            <a:pPr lvl="1"/>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graphicFrame>
        <p:nvGraphicFramePr>
          <p:cNvPr id="8" name="表 7"/>
          <p:cNvGraphicFramePr>
            <a:graphicFrameLocks noGrp="1"/>
          </p:cNvGraphicFramePr>
          <p:nvPr>
            <p:extLst>
              <p:ext uri="{D42A27DB-BD31-4B8C-83A1-F6EECF244321}">
                <p14:modId xmlns:p14="http://schemas.microsoft.com/office/powerpoint/2010/main" val="550642157"/>
              </p:ext>
            </p:extLst>
          </p:nvPr>
        </p:nvGraphicFramePr>
        <p:xfrm>
          <a:off x="1856656" y="2636912"/>
          <a:ext cx="7287768" cy="1207008"/>
        </p:xfrm>
        <a:graphic>
          <a:graphicData uri="http://schemas.openxmlformats.org/drawingml/2006/table">
            <a:tbl>
              <a:tblPr firstRow="1" bandRow="1">
                <a:tableStyleId>{00A15C55-8517-42AA-B614-E9B94910E393}</a:tableStyleId>
              </a:tblPr>
              <a:tblGrid>
                <a:gridCol w="7287768"/>
              </a:tblGrid>
              <a:tr h="1207008">
                <a:tc>
                  <a:txBody>
                    <a:bodyPr/>
                    <a:lstStyle/>
                    <a:p>
                      <a:r>
                        <a:rPr kumimoji="1" lang="en-US" altLang="ja-JP" sz="1400" b="0" dirty="0" smtClean="0">
                          <a:solidFill>
                            <a:schemeClr val="bg2"/>
                          </a:solidFill>
                        </a:rPr>
                        <a:t>……</a:t>
                      </a:r>
                      <a:r>
                        <a:rPr kumimoji="1" lang="ja-JP" altLang="en-US" sz="1400" b="0" dirty="0" smtClean="0">
                          <a:solidFill>
                            <a:schemeClr val="bg2"/>
                          </a:solidFill>
                        </a:rPr>
                        <a:t>なお、各府省がインターネットを通じて著作物を公開することについては、著作物が国有財産法第２条に規定する国有財産に該当しないため、国有財産法の適用はない。また、国有財産法は、インターネットを通じて公開されている著作物が二次利用されることに対し何ら制約を加えるものではない。</a:t>
                      </a:r>
                      <a:r>
                        <a:rPr kumimoji="1" lang="en-US" altLang="ja-JP" sz="1400" b="0" dirty="0" smtClean="0">
                          <a:solidFill>
                            <a:schemeClr val="bg2"/>
                          </a:solidFill>
                        </a:rPr>
                        <a:t>……</a:t>
                      </a:r>
                    </a:p>
                    <a:p>
                      <a:r>
                        <a:rPr kumimoji="1" lang="ja-JP" altLang="en-US" sz="1400" b="0" dirty="0" smtClean="0">
                          <a:solidFill>
                            <a:schemeClr val="bg2"/>
                          </a:solidFill>
                        </a:rPr>
                        <a:t>「二次利用の促進のための府省のデータ公開に関する基本的考え方（ガイドライン）」</a:t>
                      </a:r>
                    </a:p>
                  </a:txBody>
                  <a:tcPr>
                    <a:solidFill>
                      <a:schemeClr val="accent2">
                        <a:lumMod val="40000"/>
                        <a:lumOff val="60000"/>
                      </a:schemeClr>
                    </a:solidFill>
                  </a:tcPr>
                </a:tc>
              </a:tr>
            </a:tbl>
          </a:graphicData>
        </a:graphic>
      </p:graphicFrame>
    </p:spTree>
    <p:extLst>
      <p:ext uri="{BB962C8B-B14F-4D97-AF65-F5344CB8AC3E}">
        <p14:creationId xmlns:p14="http://schemas.microsoft.com/office/powerpoint/2010/main" val="807448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ja-JP" altLang="en-US" dirty="0"/>
              <a:t>平成</a:t>
            </a:r>
            <a:r>
              <a:rPr lang="en-US" altLang="ja-JP" dirty="0"/>
              <a:t>26</a:t>
            </a:r>
            <a:r>
              <a:rPr lang="ja-JP" altLang="en-US" dirty="0" smtClean="0"/>
              <a:t>年度の主な論点</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ea"/>
              <a:buAutoNum type="circleNumDbPlain" startAt="4"/>
            </a:pPr>
            <a:r>
              <a:rPr lang="ja-JP" altLang="en-US" dirty="0"/>
              <a:t>パーソナルデータの利用についての</a:t>
            </a:r>
            <a:r>
              <a:rPr lang="ja-JP" altLang="en-US" dirty="0" smtClean="0"/>
              <a:t>検討</a:t>
            </a:r>
            <a:endParaRPr lang="ja-JP" altLang="en-US" dirty="0"/>
          </a:p>
          <a:p>
            <a:pPr lvl="1"/>
            <a:r>
              <a:rPr lang="ja-JP" altLang="en-US" dirty="0"/>
              <a:t>オープンデータとしてニーズの高い情報としては、統計情報、地理空間情報、気象情報等が挙げられるが、より実用的な利用を促進するには、人の位置や移動のデータ、健康・医療情報、</a:t>
            </a:r>
            <a:r>
              <a:rPr lang="en-US" altLang="ja-JP" dirty="0"/>
              <a:t>SNS</a:t>
            </a:r>
            <a:r>
              <a:rPr lang="ja-JP" altLang="en-US" dirty="0"/>
              <a:t>のデータ、自治体の保有する詳細な住民データ等、個人が特定される可能性が高い情報の取り扱いが課題となる。</a:t>
            </a:r>
          </a:p>
          <a:p>
            <a:pPr lvl="1"/>
            <a:endParaRPr lang="ja-JP" altLang="en-US" dirty="0"/>
          </a:p>
          <a:p>
            <a:pPr lvl="1"/>
            <a:r>
              <a:rPr lang="ja-JP" altLang="en-US" dirty="0"/>
              <a:t>「パーソナルデータに関する検討会」の検討を踏まえつつ、民間企業のデータホルダー、データ利用者等から、パーソナルデータの利用方法に関する意見を伺い、提言に関する検討を行う。</a:t>
            </a:r>
          </a:p>
          <a:p>
            <a:pPr lvl="1"/>
            <a:endParaRPr lang="ja-JP" altLang="en-US" dirty="0"/>
          </a:p>
          <a:p>
            <a:pPr lvl="1"/>
            <a:endParaRPr lang="ja-JP" altLang="en-US" dirty="0"/>
          </a:p>
          <a:p>
            <a:pPr lvl="1"/>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3282731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3. </a:t>
            </a:r>
            <a:r>
              <a:rPr lang="ja-JP" altLang="en-US" dirty="0"/>
              <a:t>平成</a:t>
            </a:r>
            <a:r>
              <a:rPr lang="en-US" altLang="ja-JP" dirty="0"/>
              <a:t>26</a:t>
            </a:r>
            <a:r>
              <a:rPr lang="ja-JP" altLang="en-US" dirty="0" smtClean="0"/>
              <a:t>年度の主な論点</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ea"/>
              <a:buAutoNum type="circleNumDbPlain" startAt="5"/>
            </a:pPr>
            <a:r>
              <a:rPr lang="ja-JP" altLang="en-US" dirty="0"/>
              <a:t>オープンデータガイドに関する周辺</a:t>
            </a:r>
            <a:r>
              <a:rPr lang="ja-JP" altLang="en-US" dirty="0" smtClean="0"/>
              <a:t>検討</a:t>
            </a:r>
            <a:endParaRPr lang="ja-JP" altLang="en-US" dirty="0"/>
          </a:p>
          <a:p>
            <a:pPr lvl="1"/>
            <a:r>
              <a:rPr lang="ja-JP" altLang="en-US" dirty="0"/>
              <a:t>クリエイティブ・コモンズ及び、クリエイティブ・コモンズ・ジャパンとの連携体制の構築</a:t>
            </a:r>
          </a:p>
          <a:p>
            <a:pPr lvl="1"/>
            <a:endParaRPr lang="ja-JP" altLang="en-US" dirty="0"/>
          </a:p>
          <a:p>
            <a:pPr lvl="1"/>
            <a:r>
              <a:rPr lang="ja-JP" altLang="en-US" dirty="0"/>
              <a:t>政府標準利用規約（第</a:t>
            </a:r>
            <a:r>
              <a:rPr lang="en-US" altLang="ja-JP" dirty="0"/>
              <a:t>1.0</a:t>
            </a:r>
            <a:r>
              <a:rPr lang="ja-JP" altLang="en-US" dirty="0"/>
              <a:t>版）の見直しに向けた</a:t>
            </a:r>
            <a:r>
              <a:rPr lang="ja-JP" altLang="en-US" dirty="0" smtClean="0"/>
              <a:t>検討</a:t>
            </a:r>
            <a:endParaRPr lang="ja-JP" altLang="en-US" dirty="0"/>
          </a:p>
          <a:p>
            <a:pPr lvl="1"/>
            <a:endParaRPr lang="ja-JP" altLang="en-US" dirty="0"/>
          </a:p>
          <a:p>
            <a:pPr lvl="1"/>
            <a:endParaRPr lang="ja-JP" altLang="en-US" dirty="0"/>
          </a:p>
          <a:p>
            <a:pPr lvl="1"/>
            <a:endParaRPr kumimoji="1" lang="en-US" altLang="ja-JP" dirty="0" smtClean="0"/>
          </a:p>
          <a:p>
            <a:endParaRPr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858048302"/>
              </p:ext>
            </p:extLst>
          </p:nvPr>
        </p:nvGraphicFramePr>
        <p:xfrm>
          <a:off x="1064568" y="3068960"/>
          <a:ext cx="8136904" cy="2651760"/>
        </p:xfrm>
        <a:graphic>
          <a:graphicData uri="http://schemas.openxmlformats.org/drawingml/2006/table">
            <a:tbl>
              <a:tblPr firstRow="1" bandRow="1">
                <a:tableStyleId>{21E4AEA4-8DFA-4A89-87EB-49C32662AFE0}</a:tableStyleId>
              </a:tblPr>
              <a:tblGrid>
                <a:gridCol w="2075047"/>
                <a:gridCol w="6061857"/>
              </a:tblGrid>
              <a:tr h="231648">
                <a:tc>
                  <a:txBody>
                    <a:bodyPr/>
                    <a:lstStyle/>
                    <a:p>
                      <a:r>
                        <a:rPr kumimoji="1" lang="ja-JP" altLang="en-US" sz="1600" dirty="0" smtClean="0"/>
                        <a:t>検討事項</a:t>
                      </a:r>
                      <a:endParaRPr kumimoji="1" lang="ja-JP" altLang="en-US" sz="1600" dirty="0"/>
                    </a:p>
                  </a:txBody>
                  <a:tcPr/>
                </a:tc>
                <a:tc>
                  <a:txBody>
                    <a:bodyPr/>
                    <a:lstStyle/>
                    <a:p>
                      <a:r>
                        <a:rPr kumimoji="1" lang="ja-JP" altLang="en-US" sz="1600" dirty="0" smtClean="0"/>
                        <a:t>検討内容</a:t>
                      </a:r>
                      <a:endParaRPr kumimoji="1" lang="ja-JP" altLang="en-US" sz="1600" dirty="0"/>
                    </a:p>
                  </a:txBody>
                  <a:tcPr/>
                </a:tc>
              </a:tr>
              <a:tr h="370840">
                <a:tc>
                  <a:txBody>
                    <a:bodyPr/>
                    <a:lstStyle/>
                    <a:p>
                      <a:r>
                        <a:rPr kumimoji="1" lang="ja-JP" altLang="en-US" sz="1400" dirty="0" smtClean="0"/>
                        <a:t>「政府標準利用規約（第</a:t>
                      </a:r>
                      <a:r>
                        <a:rPr kumimoji="1" lang="en-US" altLang="ja-JP" sz="1400" dirty="0" smtClean="0"/>
                        <a:t>1.0</a:t>
                      </a:r>
                      <a:r>
                        <a:rPr kumimoji="1" lang="ja-JP" altLang="en-US" sz="1400" dirty="0" smtClean="0"/>
                        <a:t>版）」で公開されているデータや、別ルールで公開されているデータの整理</a:t>
                      </a:r>
                      <a:endParaRPr kumimoji="1" lang="ja-JP" altLang="en-US" sz="1400" dirty="0"/>
                    </a:p>
                  </a:txBody>
                  <a:tcPr/>
                </a:tc>
                <a:tc>
                  <a:txBody>
                    <a:bodyPr/>
                    <a:lstStyle/>
                    <a:p>
                      <a:pPr marL="285750" indent="-285750">
                        <a:buFont typeface="Arial" panose="020B0604020202020204" pitchFamily="34" charset="0"/>
                        <a:buChar char="•"/>
                      </a:pPr>
                      <a:r>
                        <a:rPr kumimoji="1" lang="ja-JP" altLang="en-US" sz="1400" dirty="0" smtClean="0"/>
                        <a:t>政府標準利用規約（第</a:t>
                      </a:r>
                      <a:r>
                        <a:rPr kumimoji="1" lang="en-US" altLang="ja-JP" sz="1400" dirty="0" smtClean="0"/>
                        <a:t>1.0</a:t>
                      </a:r>
                      <a:r>
                        <a:rPr kumimoji="1" lang="ja-JP" altLang="en-US" sz="1400" dirty="0" smtClean="0"/>
                        <a:t>版）によってオープンデータとされた例について、</a:t>
                      </a:r>
                      <a:r>
                        <a:rPr kumimoji="1" lang="en-US" altLang="ja-JP" sz="1400" dirty="0" smtClean="0"/>
                        <a:t>CC-BY</a:t>
                      </a:r>
                      <a:r>
                        <a:rPr kumimoji="1" lang="ja-JP" altLang="en-US" sz="1400" dirty="0" smtClean="0"/>
                        <a:t>を採用することを検討されているか、また検討された場合、なぜ</a:t>
                      </a:r>
                      <a:r>
                        <a:rPr kumimoji="1" lang="en-US" altLang="ja-JP" sz="1400" dirty="0" smtClean="0"/>
                        <a:t>CC-BY</a:t>
                      </a:r>
                      <a:r>
                        <a:rPr kumimoji="1" lang="ja-JP" altLang="en-US" sz="1400" dirty="0" smtClean="0"/>
                        <a:t>を採用しなかったかを整理する。</a:t>
                      </a:r>
                    </a:p>
                    <a:p>
                      <a:pPr marL="285750" indent="-285750">
                        <a:buFont typeface="Arial" panose="020B0604020202020204" pitchFamily="34" charset="0"/>
                        <a:buChar char="•"/>
                      </a:pPr>
                      <a:r>
                        <a:rPr kumimoji="1" lang="ja-JP" altLang="en-US" sz="1400" dirty="0" smtClean="0"/>
                        <a:t>政府標準利用規約（第</a:t>
                      </a:r>
                      <a:r>
                        <a:rPr kumimoji="1" lang="en-US" altLang="ja-JP" sz="1400" dirty="0" smtClean="0"/>
                        <a:t>1.0</a:t>
                      </a:r>
                      <a:r>
                        <a:rPr kumimoji="1" lang="ja-JP" altLang="en-US" sz="1400" dirty="0" smtClean="0"/>
                        <a:t>版）では提供できないとされたデータについて、提供できない理由を整理する。</a:t>
                      </a:r>
                    </a:p>
                  </a:txBody>
                  <a:tcPr/>
                </a:tc>
              </a:tr>
              <a:tr h="370840">
                <a:tc>
                  <a:txBody>
                    <a:bodyPr/>
                    <a:lstStyle/>
                    <a:p>
                      <a:r>
                        <a:rPr kumimoji="1" lang="ja-JP" altLang="en-US" sz="1400" dirty="0" smtClean="0"/>
                        <a:t>「法令、条例又は公序良俗に反する利用」、「国家・国民の安全に脅威を与える利用」に関する整理</a:t>
                      </a:r>
                      <a:endParaRPr kumimoji="1" lang="ja-JP" altLang="en-US" sz="1400" dirty="0"/>
                    </a:p>
                  </a:txBody>
                  <a:tcPr/>
                </a:tc>
                <a:tc>
                  <a:txBody>
                    <a:bodyPr/>
                    <a:lstStyle/>
                    <a:p>
                      <a:pPr marL="285750" indent="-285750">
                        <a:buFont typeface="Arial" panose="020B0604020202020204" pitchFamily="34" charset="0"/>
                        <a:buChar char="•"/>
                      </a:pPr>
                      <a:r>
                        <a:rPr kumimoji="1" lang="en-US" altLang="ja-JP" sz="1400" dirty="0" smtClean="0"/>
                        <a:t>CC-BY</a:t>
                      </a:r>
                      <a:r>
                        <a:rPr kumimoji="1" lang="ja-JP" altLang="en-US" sz="1400" dirty="0" smtClean="0"/>
                        <a:t>以外のライセンスを利用した場合、「オープンデータ」と言い得るか。</a:t>
                      </a:r>
                    </a:p>
                    <a:p>
                      <a:pPr marL="285750" indent="-285750">
                        <a:buFont typeface="Arial" panose="020B0604020202020204" pitchFamily="34" charset="0"/>
                        <a:buChar char="•"/>
                      </a:pPr>
                      <a:r>
                        <a:rPr kumimoji="1" lang="ja-JP" altLang="en-US" sz="1400" dirty="0" smtClean="0"/>
                        <a:t>また、複製を禁止するライセンスは</a:t>
                      </a:r>
                      <a:r>
                        <a:rPr kumimoji="1" lang="en-US" altLang="ja-JP" sz="1400" dirty="0" smtClean="0"/>
                        <a:t>CC</a:t>
                      </a:r>
                      <a:r>
                        <a:rPr kumimoji="1" lang="ja-JP" altLang="en-US" sz="1400" dirty="0" smtClean="0"/>
                        <a:t>に無いが、そのようなライセンスを利用した場合、「オープンデータ」と言い得るか。</a:t>
                      </a:r>
                    </a:p>
                  </a:txBody>
                  <a:tcPr/>
                </a:tc>
              </a:tr>
            </a:tbl>
          </a:graphicData>
        </a:graphic>
      </p:graphicFrame>
    </p:spTree>
    <p:extLst>
      <p:ext uri="{BB962C8B-B14F-4D97-AF65-F5344CB8AC3E}">
        <p14:creationId xmlns:p14="http://schemas.microsoft.com/office/powerpoint/2010/main" val="3884166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4</a:t>
            </a:r>
            <a:r>
              <a:rPr lang="en-US" altLang="ja-JP" dirty="0" smtClean="0"/>
              <a:t>. </a:t>
            </a:r>
            <a:r>
              <a:rPr lang="ja-JP" altLang="en-US" dirty="0" smtClean="0"/>
              <a:t>アウトプット案</a:t>
            </a:r>
            <a:endParaRPr kumimoji="1" lang="ja-JP" altLang="en-US" dirty="0"/>
          </a:p>
        </p:txBody>
      </p:sp>
      <p:sp>
        <p:nvSpPr>
          <p:cNvPr id="3" name="コンテンツ プレースホルダー 2"/>
          <p:cNvSpPr>
            <a:spLocks noGrp="1"/>
          </p:cNvSpPr>
          <p:nvPr>
            <p:ph idx="1"/>
          </p:nvPr>
        </p:nvSpPr>
        <p:spPr/>
        <p:txBody>
          <a:bodyPr>
            <a:normAutofit/>
          </a:bodyPr>
          <a:lstStyle/>
          <a:p>
            <a:pPr marL="360000" indent="-342900">
              <a:lnSpc>
                <a:spcPct val="150000"/>
              </a:lnSpc>
              <a:buFont typeface="+mj-lt"/>
              <a:buAutoNum type="alphaUcParenR"/>
            </a:pPr>
            <a:r>
              <a:rPr lang="ja-JP" altLang="en-US" dirty="0"/>
              <a:t>パーソナルデータに関する提言</a:t>
            </a:r>
            <a:endParaRPr lang="en-US" altLang="ja-JP" dirty="0"/>
          </a:p>
          <a:p>
            <a:pPr marL="817200" lvl="1" indent="-342900">
              <a:lnSpc>
                <a:spcPct val="150000"/>
              </a:lnSpc>
              <a:buFont typeface="Arial" panose="020B0604020202020204" pitchFamily="34" charset="0"/>
              <a:buChar char="•"/>
            </a:pPr>
            <a:r>
              <a:rPr lang="en-US" altLang="ja-JP" dirty="0"/>
              <a:t>VLED</a:t>
            </a:r>
            <a:r>
              <a:rPr lang="ja-JP" altLang="en-US" dirty="0"/>
              <a:t>社員からの意見を踏まえ、④の検討を経て提言案を作成する。</a:t>
            </a:r>
            <a:endParaRPr lang="en-US" altLang="ja-JP" dirty="0"/>
          </a:p>
          <a:p>
            <a:pPr marL="360000" indent="-342900">
              <a:lnSpc>
                <a:spcPct val="150000"/>
              </a:lnSpc>
              <a:buFont typeface="+mj-lt"/>
              <a:buAutoNum type="alphaUcParenR"/>
            </a:pPr>
            <a:r>
              <a:rPr lang="ja-JP" altLang="en-US" dirty="0" smtClean="0"/>
              <a:t>オープンデータ</a:t>
            </a:r>
            <a:r>
              <a:rPr lang="ja-JP" altLang="en-US" dirty="0"/>
              <a:t>の位置づけに関する提言</a:t>
            </a:r>
            <a:endParaRPr lang="en-US" altLang="ja-JP" dirty="0"/>
          </a:p>
          <a:p>
            <a:pPr marL="817200" lvl="1" indent="-342900">
              <a:lnSpc>
                <a:spcPct val="150000"/>
              </a:lnSpc>
              <a:buFont typeface="Arial" panose="020B0604020202020204" pitchFamily="34" charset="0"/>
              <a:buChar char="•"/>
            </a:pPr>
            <a:r>
              <a:rPr lang="ja-JP" altLang="en-US" dirty="0"/>
              <a:t>①、②、③の検討を踏まえて、オープンデータ政策に関する提言案を作成する。</a:t>
            </a:r>
            <a:endParaRPr lang="en-US" altLang="ja-JP" dirty="0"/>
          </a:p>
          <a:p>
            <a:pPr marL="360000" indent="-342900">
              <a:lnSpc>
                <a:spcPct val="150000"/>
              </a:lnSpc>
              <a:buFont typeface="+mj-lt"/>
              <a:buAutoNum type="alphaUcParenR"/>
            </a:pPr>
            <a:r>
              <a:rPr lang="ja-JP" altLang="en-US" dirty="0" smtClean="0"/>
              <a:t>政府</a:t>
            </a:r>
            <a:r>
              <a:rPr lang="ja-JP" altLang="en-US" dirty="0"/>
              <a:t>標準利用規約（第</a:t>
            </a:r>
            <a:r>
              <a:rPr lang="en-US" altLang="ja-JP" dirty="0"/>
              <a:t>1.0</a:t>
            </a:r>
            <a:r>
              <a:rPr lang="ja-JP" altLang="en-US" dirty="0"/>
              <a:t>版）の見直しに向けた提言</a:t>
            </a:r>
            <a:endParaRPr lang="en-US" altLang="ja-JP" dirty="0"/>
          </a:p>
          <a:p>
            <a:pPr marL="817200" lvl="1" indent="-342900">
              <a:lnSpc>
                <a:spcPct val="150000"/>
              </a:lnSpc>
              <a:buFont typeface="Arial" panose="020B0604020202020204" pitchFamily="34" charset="0"/>
              <a:buChar char="•"/>
            </a:pPr>
            <a:r>
              <a:rPr lang="ja-JP" altLang="en-US" dirty="0"/>
              <a:t>⑤の検討を踏まえて、政府標準利用規約（第</a:t>
            </a:r>
            <a:r>
              <a:rPr lang="en-US" altLang="ja-JP" dirty="0"/>
              <a:t>1.0</a:t>
            </a:r>
            <a:r>
              <a:rPr lang="ja-JP" altLang="en-US" dirty="0"/>
              <a:t>版）を</a:t>
            </a:r>
            <a:r>
              <a:rPr lang="en-US" altLang="ja-JP" dirty="0"/>
              <a:t>CC</a:t>
            </a:r>
            <a:r>
              <a:rPr lang="ja-JP" altLang="en-US" dirty="0"/>
              <a:t>に近づけるための提言案を作成する</a:t>
            </a:r>
            <a:r>
              <a:rPr lang="ja-JP" altLang="en-US" dirty="0" smtClean="0"/>
              <a:t>。</a:t>
            </a:r>
            <a:endParaRPr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Tree>
    <p:extLst>
      <p:ext uri="{BB962C8B-B14F-4D97-AF65-F5344CB8AC3E}">
        <p14:creationId xmlns:p14="http://schemas.microsoft.com/office/powerpoint/2010/main" val="2598565267"/>
      </p:ext>
    </p:extLst>
  </p:cSld>
  <p:clrMapOvr>
    <a:masterClrMapping/>
  </p:clrMapOvr>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プレゼンテーション1" id="{DE00921D-40F7-43B6-BD6D-305108E5D07E}" vid="{133BE196-5EE9-4F4C-B01D-66311A1AA8D5}"/>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VLEDパワポ基本テンプレート</Template>
  <TotalTime>0</TotalTime>
  <Words>1512</Words>
  <Application>Microsoft Office PowerPoint</Application>
  <PresentationFormat>A4 210 x 297 mm</PresentationFormat>
  <Paragraphs>169</Paragraphs>
  <Slides>11</Slides>
  <Notes>0</Notes>
  <HiddenSlides>0</HiddenSlides>
  <MMClips>0</MMClips>
  <ScaleCrop>false</ScaleCrop>
  <HeadingPairs>
    <vt:vector size="4" baseType="variant">
      <vt:variant>
        <vt:lpstr>テーマ</vt:lpstr>
      </vt:variant>
      <vt:variant>
        <vt:i4>1</vt:i4>
      </vt:variant>
      <vt:variant>
        <vt:lpstr>スライド タイトル</vt:lpstr>
      </vt:variant>
      <vt:variant>
        <vt:i4>11</vt:i4>
      </vt:variant>
    </vt:vector>
  </HeadingPairs>
  <TitlesOfParts>
    <vt:vector size="12" baseType="lpstr">
      <vt:lpstr>VLEDパワポ基本テンプレート</vt:lpstr>
      <vt:lpstr>平成26年度検討事項（案）</vt:lpstr>
      <vt:lpstr>1. 昨年度の成果と課題</vt:lpstr>
      <vt:lpstr>2. 平成26年度における検討の方向性</vt:lpstr>
      <vt:lpstr>3. 平成26年度の主な論点</vt:lpstr>
      <vt:lpstr>3. 平成26年度の主な論点</vt:lpstr>
      <vt:lpstr>3. 平成26年度の主な論点</vt:lpstr>
      <vt:lpstr>3. 平成26年度の主な論点</vt:lpstr>
      <vt:lpstr>3. 平成26年度の主な論点</vt:lpstr>
      <vt:lpstr>4. アウトプット案</vt:lpstr>
      <vt:lpstr>5. 委員会スケジュール</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2014-12-17T06:37:59Z</dcterms:created>
  <dcterms:modified xsi:type="dcterms:W3CDTF">2014-12-24T02:27:54Z</dcterms:modified>
</cp:coreProperties>
</file>